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313" r:id="rId2"/>
    <p:sldId id="287" r:id="rId3"/>
    <p:sldId id="331" r:id="rId4"/>
    <p:sldId id="334" r:id="rId5"/>
    <p:sldId id="335" r:id="rId6"/>
    <p:sldId id="339" r:id="rId7"/>
    <p:sldId id="340" r:id="rId8"/>
    <p:sldId id="341" r:id="rId9"/>
    <p:sldId id="342" r:id="rId10"/>
    <p:sldId id="336" r:id="rId11"/>
    <p:sldId id="337" r:id="rId12"/>
    <p:sldId id="338" r:id="rId13"/>
    <p:sldId id="332" r:id="rId14"/>
    <p:sldId id="333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D44D62-4D3F-4577-BDDC-6AAD87B692D9}">
          <p14:sldIdLst>
            <p14:sldId id="313"/>
            <p14:sldId id="287"/>
            <p14:sldId id="331"/>
            <p14:sldId id="334"/>
            <p14:sldId id="335"/>
            <p14:sldId id="339"/>
            <p14:sldId id="340"/>
            <p14:sldId id="341"/>
            <p14:sldId id="342"/>
            <p14:sldId id="336"/>
            <p14:sldId id="337"/>
            <p14:sldId id="338"/>
            <p14:sldId id="332"/>
            <p14:sldId id="333"/>
            <p14:sldId id="343"/>
            <p14:sldId id="344"/>
            <p14:sldId id="345"/>
            <p14:sldId id="346"/>
            <p14:sldId id="347"/>
            <p14:sldId id="348"/>
            <p14:sldId id="349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CC"/>
    <a:srgbClr val="3333FF"/>
    <a:srgbClr val="65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6000" autoAdjust="0"/>
  </p:normalViewPr>
  <p:slideViewPr>
    <p:cSldViewPr snapToGrid="0">
      <p:cViewPr varScale="1">
        <p:scale>
          <a:sx n="77" d="100"/>
          <a:sy n="77" d="100"/>
        </p:scale>
        <p:origin x="29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63EB6-8379-48F9-91D8-405F8FBD66B9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0D94-0F85-4919-AEDE-D65F67101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5FAB1-47D6-4D39-A779-2968E53AE577}" type="slidenum">
              <a:rPr lang="en-US" altLang="en-US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0316F0EC-6BE6-4F66-9639-9E4D4551DB9E}" type="slidenum">
              <a:rPr kumimoji="0" lang="en-US" altLang="zh-CN" sz="1200" smtClean="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Char char="•"/>
              </a:pPr>
              <a:t>19</a:t>
            </a:fld>
            <a:endParaRPr kumimoji="0" lang="en-US" altLang="zh-CN" sz="1200" smtClean="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771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7B7360DD-FA9A-4037-AE60-A857621A8DEB}" type="slidenum">
              <a:rPr kumimoji="0" lang="en-US" altLang="zh-CN" sz="1200" smtClean="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Char char="•"/>
              </a:pPr>
              <a:t>20</a:t>
            </a:fld>
            <a:endParaRPr kumimoji="0" lang="en-US" altLang="zh-CN" sz="1200" smtClean="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051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B3C2F735-E251-4E77-97AF-DD6AD006655A}" type="slidenum">
              <a:rPr kumimoji="0" lang="en-US" altLang="zh-CN" sz="1200" smtClean="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Char char="•"/>
              </a:pPr>
              <a:t>21</a:t>
            </a:fld>
            <a:endParaRPr kumimoji="0" lang="en-US" altLang="zh-CN" sz="1200" smtClean="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4069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ED26E39B-3423-45DF-85D7-CBBC9D68D1CB}" type="slidenum">
              <a:rPr kumimoji="0" lang="en-US" altLang="zh-CN" sz="1200" smtClean="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Char char="•"/>
              </a:pPr>
              <a:t>22</a:t>
            </a:fld>
            <a:endParaRPr kumimoji="0" lang="en-US" altLang="zh-CN" sz="1200" smtClean="0">
              <a:latin typeface="Tahoma" panose="020B060403050404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90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735A-EA62-4AB8-B004-5DCBDFBB02B5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AF7D-5F38-4D88-A9CD-01158CF004E4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FBE-9C1A-492A-835B-6C66F5B2F379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5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6248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57D10E-20F5-4412-9778-33772174FC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27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94C7-E4CC-4751-A859-000E5633E540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A91-CBE0-403C-863C-1A9220A67E57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3E49-6234-4958-8608-D2DD8E24261B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9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5-2604-44B0-9DA9-4DA6C170C18A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4898-955D-4537-BFC3-6DF22ACB1866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5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6EFBC7A-7016-4E44-A45B-07639C13DB24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E701-123D-4BCE-A552-BE20AA91CCF0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0D4032-BE23-45F0-B37E-AD4DB67232A1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15572\Drawing\~&#39029;-1\&#30697;&#24418;.28" TargetMode="External"/><Relationship Id="rId3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15572\Drawing\~&#39029;-1\&#30697;&#24418;.26" TargetMode="Externa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15572\Drawing\~&#39029;-1\&#30697;&#24418;.25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6.jpeg"/><Relationship Id="rId10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15572\Drawing\~&#39029;-1\&#30697;&#24418;.27" TargetMode="External"/><Relationship Id="rId4" Type="http://schemas.openxmlformats.org/officeDocument/2006/relationships/image" Target="../media/image2.emf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31835\Drawing\~&#39029;-1\&#30697;&#24418;.25" TargetMode="External"/><Relationship Id="rId7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31835\Drawing\~&#39029;-1\&#30697;&#24418;.28" TargetMode="External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31835\Drawing\~&#39029;-1\&#30697;&#24418;.27" TargetMode="External"/><Relationship Id="rId5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31835\Drawing\~&#39029;-1\&#30697;&#24418;.26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file:///C:\&#25945;&#23398;\&#25480;&#35838;\2017&#22799;\&#21331;&#36234;&#36719;&#20214;&#24320;&#21457;&#22522;&#30784;\JavaWeb&#19979;&#20876;&#25945;&#26448;\&#31532;4&#31456;%20Filter&#65288;&#36807;&#28388;&#22120;&#65289;.doc!_1490531835\Drawing\~&#39029;-1\&#30697;&#24418;.2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卓越软件开发基础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项目中期小结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4480-A92B-478B-946B-43ACC9CE5DA9}" type="datetime1">
              <a:rPr lang="en-US" smtClean="0"/>
              <a:t>7/19/2017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隐藏对象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91733"/>
              </p:ext>
            </p:extLst>
          </p:nvPr>
        </p:nvGraphicFramePr>
        <p:xfrm>
          <a:off x="490538" y="1737361"/>
          <a:ext cx="8112125" cy="4533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83692"/>
                <a:gridCol w="5228433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隐含对象名称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</a:t>
                      </a:r>
                      <a:r>
                        <a:rPr lang="en-US" sz="1800" kern="100" dirty="0">
                          <a:effectLst/>
                        </a:rPr>
                        <a:t>       </a:t>
                      </a:r>
                      <a:r>
                        <a:rPr lang="zh-CN" sz="1800" kern="100" dirty="0">
                          <a:effectLst/>
                        </a:rPr>
                        <a:t>述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pageContext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对应于</a:t>
                      </a:r>
                      <a:r>
                        <a:rPr lang="en-US" sz="1600" kern="100" dirty="0">
                          <a:effectLst/>
                        </a:rPr>
                        <a:t>JSP</a:t>
                      </a:r>
                      <a:r>
                        <a:rPr lang="zh-CN" sz="1600" kern="100" dirty="0">
                          <a:effectLst/>
                        </a:rPr>
                        <a:t>页面中的</a:t>
                      </a:r>
                      <a:r>
                        <a:rPr lang="en-US" sz="1600" kern="100" dirty="0">
                          <a:effectLst/>
                        </a:rPr>
                        <a:t>pageContext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pageScope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代表</a:t>
                      </a:r>
                      <a:r>
                        <a:rPr lang="en-US" sz="1600" kern="100" dirty="0">
                          <a:effectLst/>
                        </a:rPr>
                        <a:t>page</a:t>
                      </a:r>
                      <a:r>
                        <a:rPr lang="zh-CN" sz="1600" kern="100" dirty="0">
                          <a:effectLst/>
                        </a:rPr>
                        <a:t>域中用于保存属性的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requestScope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代表</a:t>
                      </a:r>
                      <a:r>
                        <a:rPr lang="en-US" sz="1600" kern="100" dirty="0">
                          <a:effectLst/>
                        </a:rPr>
                        <a:t>request</a:t>
                      </a:r>
                      <a:r>
                        <a:rPr lang="zh-CN" sz="1600" kern="100" dirty="0">
                          <a:effectLst/>
                        </a:rPr>
                        <a:t>域中用于保存属性的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sessionScope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代表</a:t>
                      </a:r>
                      <a:r>
                        <a:rPr lang="en-US" sz="1600" kern="100" dirty="0">
                          <a:effectLst/>
                        </a:rPr>
                        <a:t>session</a:t>
                      </a:r>
                      <a:r>
                        <a:rPr lang="zh-CN" sz="1600" kern="100" dirty="0">
                          <a:effectLst/>
                        </a:rPr>
                        <a:t>域中用于保存属性的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90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applicationScope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代表</a:t>
                      </a:r>
                      <a:r>
                        <a:rPr lang="en-US" sz="1600" kern="100" dirty="0">
                          <a:effectLst/>
                        </a:rPr>
                        <a:t>application</a:t>
                      </a:r>
                      <a:r>
                        <a:rPr lang="zh-CN" sz="1600" kern="100" dirty="0">
                          <a:effectLst/>
                        </a:rPr>
                        <a:t>域中用于保存属性的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param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表示一个保存了所有请求参数的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48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paramValues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表示一个保存了所有请求参数的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对象，它对于某个请求参数，返回的是一个</a:t>
                      </a:r>
                      <a:r>
                        <a:rPr lang="en-US" sz="1600" kern="100" dirty="0">
                          <a:effectLst/>
                        </a:rPr>
                        <a:t>string</a:t>
                      </a:r>
                      <a:r>
                        <a:rPr lang="zh-CN" sz="1600" kern="100" dirty="0">
                          <a:effectLst/>
                        </a:rPr>
                        <a:t>类型数组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31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header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表示一个保存了所有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请求头字段的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48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headerValues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表示一个保存了所有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请求头字段的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对象，返回</a:t>
                      </a:r>
                      <a:r>
                        <a:rPr lang="en-US" sz="1600" kern="100" dirty="0">
                          <a:effectLst/>
                        </a:rPr>
                        <a:t>string</a:t>
                      </a:r>
                      <a:r>
                        <a:rPr lang="zh-CN" sz="1600" kern="100" dirty="0">
                          <a:effectLst/>
                        </a:rPr>
                        <a:t>类型数组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cookie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用来取得使用者的</a:t>
                      </a:r>
                      <a:r>
                        <a:rPr lang="en-US" sz="1600" kern="100" dirty="0">
                          <a:effectLst/>
                        </a:rPr>
                        <a:t>cookie</a:t>
                      </a:r>
                      <a:r>
                        <a:rPr lang="zh-CN" sz="1600" kern="100" dirty="0">
                          <a:effectLst/>
                        </a:rPr>
                        <a:t>值，</a:t>
                      </a:r>
                      <a:r>
                        <a:rPr lang="en-US" sz="1600" kern="100" dirty="0">
                          <a:effectLst/>
                        </a:rPr>
                        <a:t>cookie</a:t>
                      </a:r>
                      <a:r>
                        <a:rPr lang="zh-CN" sz="1600" kern="100" dirty="0">
                          <a:effectLst/>
                        </a:rPr>
                        <a:t>的类型是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initParam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表示一个保存了所有</a:t>
                      </a: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应用初始化参数的</a:t>
                      </a:r>
                      <a:r>
                        <a:rPr lang="en-US" sz="1600" kern="100" dirty="0">
                          <a:effectLst/>
                        </a:rPr>
                        <a:t>map</a:t>
                      </a:r>
                      <a:r>
                        <a:rPr lang="zh-CN" sz="1600" kern="100" dirty="0">
                          <a:effectLst/>
                        </a:rPr>
                        <a:t>对象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8" marR="6859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0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隐藏对象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-292100" y="1840654"/>
            <a:ext cx="32742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20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pageContext</a:t>
            </a:r>
            <a:r>
              <a: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60400" y="2318636"/>
            <a:ext cx="7756525" cy="83978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buClr>
                <a:srgbClr val="00B0F0"/>
              </a:buClr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为了获取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页面的隐式对象，可以使用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表达式中的</a:t>
            </a:r>
            <a:r>
              <a:rPr lang="en-US" altLang="zh-CN" dirty="0" err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pageContext</a:t>
            </a:r>
            <a:r>
              <a:rPr lang="zh-CN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隐式对象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pageContext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隐式对象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的示例代码如下：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68386" y="3290521"/>
            <a:ext cx="492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${</a:t>
            </a:r>
            <a:r>
              <a:rPr lang="en-US" altLang="zh-CN" dirty="0" err="1"/>
              <a:t>pageContext.response.characterEncoding</a:t>
            </a: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575310" y="3792507"/>
            <a:ext cx="8039100" cy="13335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HttpRequest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对象存储的数据只在当前请求中可以获取到。习惯性的，我们把这些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集合称为域，这些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集合所在的对象称为域对象。在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表达式中，为了获取指定域中的数据，提供了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pageScope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requestScope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sessionScope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applicationScope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四个隐式对象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示例代码如下：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864858" y="5196794"/>
            <a:ext cx="4926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${</a:t>
            </a:r>
            <a:r>
              <a:rPr lang="en-US" altLang="zh-CN" dirty="0" err="1"/>
              <a:t>pageScope.userName</a:t>
            </a:r>
            <a:r>
              <a:rPr lang="en-US" altLang="zh-CN" dirty="0"/>
              <a:t>} </a:t>
            </a:r>
            <a:endParaRPr lang="zh-CN" altLang="zh-CN" dirty="0"/>
          </a:p>
          <a:p>
            <a:r>
              <a:rPr lang="en-US" altLang="zh-CN" dirty="0"/>
              <a:t>${</a:t>
            </a:r>
            <a:r>
              <a:rPr lang="en-US" altLang="zh-CN" dirty="0" err="1"/>
              <a:t>requestScope.userName</a:t>
            </a:r>
            <a:r>
              <a:rPr lang="en-US" altLang="zh-CN" dirty="0"/>
              <a:t>} </a:t>
            </a:r>
            <a:endParaRPr lang="zh-CN" altLang="zh-CN" dirty="0"/>
          </a:p>
          <a:p>
            <a:r>
              <a:rPr lang="en-US" altLang="zh-CN" dirty="0"/>
              <a:t>${</a:t>
            </a:r>
            <a:r>
              <a:rPr lang="en-US" altLang="zh-CN" dirty="0" err="1"/>
              <a:t>sessionScope.userName</a:t>
            </a:r>
            <a:r>
              <a:rPr lang="en-US" altLang="zh-CN" dirty="0"/>
              <a:t>} </a:t>
            </a:r>
            <a:endParaRPr lang="zh-CN" altLang="zh-CN" dirty="0"/>
          </a:p>
          <a:p>
            <a:r>
              <a:rPr lang="en-US" altLang="zh-CN" dirty="0"/>
              <a:t>${</a:t>
            </a:r>
            <a:r>
              <a:rPr lang="en-US" altLang="zh-CN" dirty="0" err="1"/>
              <a:t>applicationScope.userName</a:t>
            </a:r>
            <a:r>
              <a:rPr lang="en-US" altLang="zh-CN" dirty="0"/>
              <a:t>}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067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隐藏对象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-292100" y="1840654"/>
            <a:ext cx="4353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en-US" altLang="zh-CN" sz="20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paramValues</a:t>
            </a:r>
            <a:r>
              <a: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463760" y="2615767"/>
            <a:ext cx="8120062" cy="182721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任意多边形 34"/>
          <p:cNvSpPr/>
          <p:nvPr/>
        </p:nvSpPr>
        <p:spPr bwMode="auto">
          <a:xfrm>
            <a:off x="670135" y="234748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36" name="矩形 15"/>
          <p:cNvSpPr>
            <a:spLocks noChangeArrowheads="1"/>
          </p:cNvSpPr>
          <p:nvPr/>
        </p:nvSpPr>
        <p:spPr bwMode="auto">
          <a:xfrm>
            <a:off x="560597" y="2865005"/>
            <a:ext cx="80406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param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对象用于获取请求参数的某个值，它是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类型，与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request.getParameter()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方法相同，在使用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获取参数时，如果参数不存在，返回的是空字符串，而不是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具体示例如下：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027322" y="2374467"/>
            <a:ext cx="138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12972" y="3925455"/>
            <a:ext cx="8040688" cy="3937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941597" y="3949267"/>
            <a:ext cx="492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${</a:t>
            </a:r>
            <a:r>
              <a:rPr lang="en-US" altLang="zh-CN" dirty="0" err="1"/>
              <a:t>param.num</a:t>
            </a: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40" name="矩形 39"/>
          <p:cNvSpPr/>
          <p:nvPr/>
        </p:nvSpPr>
        <p:spPr bwMode="auto">
          <a:xfrm>
            <a:off x="463760" y="4768417"/>
            <a:ext cx="8137525" cy="182721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任意多边形 40"/>
          <p:cNvSpPr/>
          <p:nvPr/>
        </p:nvSpPr>
        <p:spPr bwMode="auto">
          <a:xfrm>
            <a:off x="652672" y="4500130"/>
            <a:ext cx="2198688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42" name="矩形 15"/>
          <p:cNvSpPr>
            <a:spLocks noChangeArrowheads="1"/>
          </p:cNvSpPr>
          <p:nvPr/>
        </p:nvSpPr>
        <p:spPr bwMode="auto">
          <a:xfrm>
            <a:off x="512972" y="5027180"/>
            <a:ext cx="80406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如果一个请求参数有多个值，可以使用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paramValues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对象来获取请求参数的所有值，该对象用于返回请求参数所有值组成的数组，如果要获取某个请求参数的第一个值，可以使用如下代码：</a:t>
            </a: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33635" y="4546167"/>
            <a:ext cx="206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paramValues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3135" y="6078105"/>
            <a:ext cx="8040687" cy="3937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793960" y="6101917"/>
            <a:ext cx="4926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${</a:t>
            </a:r>
            <a:r>
              <a:rPr lang="en-US" altLang="zh-CN" dirty="0" err="1"/>
              <a:t>paramValues.nums</a:t>
            </a:r>
            <a:r>
              <a:rPr lang="en-US" altLang="zh-CN" dirty="0"/>
              <a:t>[0]}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09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  <p:bldP spid="38" grpId="0" animBg="1"/>
      <p:bldP spid="39" grpId="0"/>
      <p:bldP spid="42" grpId="0"/>
      <p:bldP spid="43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/>
              <a:t>设置缓冲区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80592" cy="4114800"/>
          </a:xfrm>
        </p:spPr>
        <p:txBody>
          <a:bodyPr/>
          <a:lstStyle/>
          <a:p>
            <a:r>
              <a:rPr lang="zh-CN" altLang="en-US" sz="1800" dirty="0"/>
              <a:t>在实际的</a:t>
            </a:r>
            <a:r>
              <a:rPr lang="en-US" altLang="zh-CN" sz="1800" dirty="0"/>
              <a:t>JSP</a:t>
            </a:r>
            <a:r>
              <a:rPr lang="zh-CN" altLang="en-US" sz="1800" dirty="0"/>
              <a:t>应用开发中，为了确保显示的正确性，需要将禁用页面缓冲，</a:t>
            </a:r>
            <a:r>
              <a:rPr lang="zh-CN" altLang="en-US" sz="1800" dirty="0" smtClean="0"/>
              <a:t>否则可能会</a:t>
            </a:r>
            <a:r>
              <a:rPr lang="zh-CN" altLang="en-US" sz="1800" dirty="0"/>
              <a:t>显示其他用户的</a:t>
            </a:r>
            <a:r>
              <a:rPr lang="zh-CN" altLang="en-US" sz="1800" dirty="0" smtClean="0"/>
              <a:t>一些信息</a:t>
            </a:r>
            <a:r>
              <a:rPr lang="zh-CN" altLang="en-US" sz="1800" dirty="0"/>
              <a:t>。为了解决这个问题，需要在每个</a:t>
            </a:r>
            <a:r>
              <a:rPr lang="en-US" altLang="zh-CN" sz="1800" dirty="0"/>
              <a:t>JSP</a:t>
            </a:r>
            <a:r>
              <a:rPr lang="zh-CN" altLang="en-US" sz="1800" dirty="0"/>
              <a:t>的页面中添加语句 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544955" y="3214182"/>
            <a:ext cx="6552031" cy="286232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33270" rIns="533232" anchor="ctr">
            <a:spAutoFit/>
          </a:bodyPr>
          <a:lstStyle/>
          <a:p>
            <a:r>
              <a:rPr lang="zh-CN" altLang="en-US" b="1" dirty="0"/>
              <a:t>案例名称：设置缓冲区</a:t>
            </a:r>
            <a:endParaRPr lang="zh-CN" altLang="en-US" dirty="0"/>
          </a:p>
          <a:p>
            <a:r>
              <a:rPr lang="zh-CN" altLang="en-US" b="1" dirty="0"/>
              <a:t>程序名称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nocache.jsp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=GBK" %&gt;</a:t>
            </a:r>
          </a:p>
          <a:p>
            <a:r>
              <a:rPr lang="en-US" altLang="zh-CN" dirty="0"/>
              <a:t>&lt;%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response.setHeader</a:t>
            </a:r>
            <a:r>
              <a:rPr lang="en-US" altLang="zh-CN" dirty="0"/>
              <a:t>("Pragma", "No-cache");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response.setHeader</a:t>
            </a:r>
            <a:r>
              <a:rPr lang="en-US" altLang="zh-CN" dirty="0"/>
              <a:t>("Cache-Control", "no-cache");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response.setDateHeader</a:t>
            </a:r>
            <a:r>
              <a:rPr lang="en-US" altLang="zh-CN" dirty="0"/>
              <a:t>("Expires", -1);</a:t>
            </a:r>
          </a:p>
          <a:p>
            <a:r>
              <a:rPr lang="en-US" altLang="zh-CN" dirty="0"/>
              <a:t>%&gt;</a:t>
            </a:r>
          </a:p>
          <a:p>
            <a:r>
              <a:rPr lang="en-US" altLang="zh-CN" dirty="0"/>
              <a:t>&lt;% </a:t>
            </a: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设置完毕！</a:t>
            </a:r>
            <a:r>
              <a:rPr lang="en-US" altLang="zh-CN" dirty="0"/>
              <a:t>");%&gt;</a:t>
            </a:r>
          </a:p>
        </p:txBody>
      </p:sp>
    </p:spTree>
    <p:extLst>
      <p:ext uri="{BB962C8B-B14F-4D97-AF65-F5344CB8AC3E}">
        <p14:creationId xmlns:p14="http://schemas.microsoft.com/office/powerpoint/2010/main" val="34589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500" b="1" dirty="0" smtClean="0"/>
              <a:t>Servlet</a:t>
            </a:r>
            <a:r>
              <a:rPr lang="zh-CN" altLang="en-US" sz="3500" b="1" dirty="0" smtClean="0"/>
              <a:t>对</a:t>
            </a:r>
            <a:r>
              <a:rPr lang="en-US" altLang="zh-CN" sz="3500" b="1" dirty="0" smtClean="0"/>
              <a:t>JSP</a:t>
            </a:r>
            <a:r>
              <a:rPr lang="zh-CN" altLang="en-US" sz="3500" b="1" dirty="0" smtClean="0"/>
              <a:t>页面的调用传值</a:t>
            </a:r>
            <a:endParaRPr lang="zh-CN" altLang="en-US" sz="3500" b="1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80592" cy="4114800"/>
          </a:xfrm>
        </p:spPr>
        <p:txBody>
          <a:bodyPr/>
          <a:lstStyle/>
          <a:p>
            <a:endParaRPr lang="zh-CN" altLang="en-US" sz="1800" dirty="0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05036" y="1756500"/>
            <a:ext cx="8838939" cy="332398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33270" rIns="533232" anchor="ctr">
            <a:spAutoFit/>
          </a:bodyPr>
          <a:lstStyle/>
          <a:p>
            <a:r>
              <a:rPr lang="en-US" altLang="zh-CN" sz="1500" dirty="0"/>
              <a:t>import </a:t>
            </a:r>
            <a:r>
              <a:rPr lang="en-US" altLang="zh-CN" sz="1500" dirty="0" err="1"/>
              <a:t>javax.servlet</a:t>
            </a:r>
            <a:r>
              <a:rPr lang="en-US" altLang="zh-CN" sz="1500" dirty="0"/>
              <a:t>.*;</a:t>
            </a:r>
          </a:p>
          <a:p>
            <a:r>
              <a:rPr lang="en-US" altLang="zh-CN" sz="1500" dirty="0"/>
              <a:t>import </a:t>
            </a:r>
            <a:r>
              <a:rPr lang="en-US" altLang="zh-CN" sz="1500" dirty="0" err="1"/>
              <a:t>javax.servlet.http</a:t>
            </a:r>
            <a:r>
              <a:rPr lang="en-US" altLang="zh-CN" sz="1500" dirty="0"/>
              <a:t>.*;</a:t>
            </a:r>
          </a:p>
          <a:p>
            <a:r>
              <a:rPr lang="en-US" altLang="zh-CN" sz="1500" dirty="0"/>
              <a:t>public class </a:t>
            </a:r>
            <a:r>
              <a:rPr lang="en-US" altLang="zh-CN" sz="1500" dirty="0" err="1"/>
              <a:t>servletToJsp</a:t>
            </a:r>
            <a:r>
              <a:rPr lang="en-US" altLang="zh-CN" sz="1500" dirty="0"/>
              <a:t> extends </a:t>
            </a:r>
            <a:r>
              <a:rPr lang="en-US" altLang="zh-CN" sz="1500" dirty="0" err="1"/>
              <a:t>HttpServlet</a:t>
            </a:r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public void </a:t>
            </a:r>
            <a:r>
              <a:rPr lang="en-US" altLang="zh-CN" sz="1500" dirty="0" err="1"/>
              <a:t>doGet</a:t>
            </a:r>
            <a:r>
              <a:rPr lang="en-US" altLang="zh-CN" sz="1500" dirty="0"/>
              <a:t> (</a:t>
            </a:r>
            <a:r>
              <a:rPr lang="en-US" altLang="zh-CN" sz="1500" dirty="0" err="1"/>
              <a:t>HttpServletRequest</a:t>
            </a:r>
            <a:r>
              <a:rPr lang="en-US" altLang="zh-CN" sz="1500" dirty="0"/>
              <a:t> request,</a:t>
            </a:r>
          </a:p>
          <a:p>
            <a:r>
              <a:rPr lang="en-US" altLang="zh-CN" sz="1500" dirty="0"/>
              <a:t>		       </a:t>
            </a:r>
            <a:r>
              <a:rPr lang="en-US" altLang="zh-CN" sz="1500" dirty="0" err="1"/>
              <a:t>HttpServletResponse</a:t>
            </a:r>
            <a:r>
              <a:rPr lang="en-US" altLang="zh-CN" sz="1500" dirty="0"/>
              <a:t> response) {</a:t>
            </a:r>
          </a:p>
          <a:p>
            <a:r>
              <a:rPr lang="en-US" altLang="zh-CN" sz="1500" dirty="0"/>
              <a:t>	try {</a:t>
            </a:r>
          </a:p>
          <a:p>
            <a:r>
              <a:rPr lang="en-US" altLang="zh-CN" sz="1500" dirty="0"/>
              <a:t>	    // Set the attribute and Forward to </a:t>
            </a:r>
            <a:r>
              <a:rPr lang="en-US" altLang="zh-CN" sz="1500" dirty="0" err="1"/>
              <a:t>hello.jsp</a:t>
            </a:r>
            <a:endParaRPr lang="en-US" altLang="zh-CN" sz="1500" dirty="0"/>
          </a:p>
          <a:p>
            <a:r>
              <a:rPr lang="en-US" altLang="zh-CN" sz="1500" dirty="0"/>
              <a:t>	</a:t>
            </a:r>
            <a:r>
              <a:rPr lang="en-US" altLang="zh-CN" sz="1500" dirty="0">
                <a:solidFill>
                  <a:srgbClr val="C00000"/>
                </a:solidFill>
              </a:rPr>
              <a:t>    </a:t>
            </a:r>
            <a:r>
              <a:rPr lang="en-US" altLang="zh-CN" sz="1500" dirty="0" err="1">
                <a:solidFill>
                  <a:srgbClr val="C00000"/>
                </a:solidFill>
              </a:rPr>
              <a:t>request.setAttribute</a:t>
            </a:r>
            <a:r>
              <a:rPr lang="en-US" altLang="zh-CN" sz="1500" dirty="0">
                <a:solidFill>
                  <a:srgbClr val="C00000"/>
                </a:solidFill>
              </a:rPr>
              <a:t> ("</a:t>
            </a:r>
            <a:r>
              <a:rPr lang="en-US" altLang="zh-CN" sz="1500" dirty="0" err="1">
                <a:solidFill>
                  <a:srgbClr val="C00000"/>
                </a:solidFill>
              </a:rPr>
              <a:t>servletName</a:t>
            </a:r>
            <a:r>
              <a:rPr lang="en-US" altLang="zh-CN" sz="1500" dirty="0">
                <a:solidFill>
                  <a:srgbClr val="C00000"/>
                </a:solidFill>
              </a:rPr>
              <a:t>", "</a:t>
            </a:r>
            <a:r>
              <a:rPr lang="en-US" altLang="zh-CN" sz="1500" dirty="0" err="1">
                <a:solidFill>
                  <a:srgbClr val="C00000"/>
                </a:solidFill>
              </a:rPr>
              <a:t>servletToJsp</a:t>
            </a:r>
            <a:r>
              <a:rPr lang="en-US" altLang="zh-CN" sz="1500" dirty="0">
                <a:solidFill>
                  <a:srgbClr val="C00000"/>
                </a:solidFill>
              </a:rPr>
              <a:t>");</a:t>
            </a:r>
          </a:p>
          <a:p>
            <a:r>
              <a:rPr lang="en-US" altLang="zh-CN" sz="1500" dirty="0" err="1">
                <a:solidFill>
                  <a:srgbClr val="C00000"/>
                </a:solidFill>
              </a:rPr>
              <a:t>getServletConfig</a:t>
            </a:r>
            <a:r>
              <a:rPr lang="en-US" altLang="zh-CN" sz="1500" dirty="0">
                <a:solidFill>
                  <a:srgbClr val="C00000"/>
                </a:solidFill>
              </a:rPr>
              <a:t>().</a:t>
            </a:r>
            <a:r>
              <a:rPr lang="en-US" altLang="zh-CN" sz="1500" dirty="0" err="1">
                <a:solidFill>
                  <a:srgbClr val="C00000"/>
                </a:solidFill>
              </a:rPr>
              <a:t>getServletContext</a:t>
            </a:r>
            <a:r>
              <a:rPr lang="en-US" altLang="zh-CN" sz="1500" dirty="0">
                <a:solidFill>
                  <a:srgbClr val="C00000"/>
                </a:solidFill>
              </a:rPr>
              <a:t>().</a:t>
            </a:r>
            <a:r>
              <a:rPr lang="en-US" altLang="zh-CN" sz="1500" dirty="0" err="1">
                <a:solidFill>
                  <a:srgbClr val="C00000"/>
                </a:solidFill>
              </a:rPr>
              <a:t>getRequestDispatcher</a:t>
            </a:r>
            <a:r>
              <a:rPr lang="en-US" altLang="zh-CN" sz="1500" dirty="0">
                <a:solidFill>
                  <a:srgbClr val="C00000"/>
                </a:solidFill>
              </a:rPr>
              <a:t>("/</a:t>
            </a:r>
            <a:r>
              <a:rPr lang="en-US" altLang="zh-CN" sz="1500" dirty="0" err="1">
                <a:solidFill>
                  <a:srgbClr val="C00000"/>
                </a:solidFill>
              </a:rPr>
              <a:t>hello.jsp</a:t>
            </a:r>
            <a:r>
              <a:rPr lang="en-US" altLang="zh-CN" sz="1500" dirty="0">
                <a:solidFill>
                  <a:srgbClr val="C00000"/>
                </a:solidFill>
              </a:rPr>
              <a:t>").forward(request, response);</a:t>
            </a:r>
          </a:p>
          <a:p>
            <a:r>
              <a:rPr lang="en-US" altLang="zh-CN" sz="1500" dirty="0"/>
              <a:t>	} catch (Exception ex) {</a:t>
            </a:r>
          </a:p>
          <a:p>
            <a:r>
              <a:rPr lang="en-US" altLang="zh-CN" sz="1500" dirty="0"/>
              <a:t>	    </a:t>
            </a:r>
            <a:r>
              <a:rPr lang="en-US" altLang="zh-CN" sz="1500" dirty="0" err="1"/>
              <a:t>ex.printStackTrace</a:t>
            </a:r>
            <a:r>
              <a:rPr lang="en-US" altLang="zh-CN" sz="1500" dirty="0"/>
              <a:t> ();</a:t>
            </a:r>
          </a:p>
          <a:p>
            <a:r>
              <a:rPr lang="zh-CN" altLang="en-US" sz="1500" dirty="0"/>
              <a:t>	</a:t>
            </a:r>
            <a:r>
              <a:rPr lang="en-US" altLang="zh-CN" sz="1500" dirty="0"/>
              <a:t>}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/>
              <a:t>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66705" y="4781739"/>
            <a:ext cx="587729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333270" rIns="533232" anchor="ctr">
            <a:spAutoFit/>
          </a:bodyPr>
          <a:lstStyle/>
          <a:p>
            <a:r>
              <a:rPr lang="en-US" altLang="zh-CN" sz="1600" dirty="0"/>
              <a:t>&lt;%@ page </a:t>
            </a:r>
            <a:r>
              <a:rPr lang="en-US" altLang="zh-CN" sz="1600" dirty="0" err="1"/>
              <a:t>contentType</a:t>
            </a:r>
            <a:r>
              <a:rPr lang="en-US" altLang="zh-CN" sz="1600" dirty="0"/>
              <a:t>="text/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=GBK"%&gt;</a:t>
            </a:r>
          </a:p>
          <a:p>
            <a:r>
              <a:rPr lang="en-US" altLang="zh-CN" sz="1600" dirty="0"/>
              <a:t>&lt;html&gt;</a:t>
            </a:r>
          </a:p>
          <a:p>
            <a:r>
              <a:rPr lang="en-US" altLang="zh-CN" sz="1600" dirty="0"/>
              <a:t>	&lt;body&gt;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        &lt;%= </a:t>
            </a:r>
            <a:r>
              <a:rPr lang="en-US" altLang="zh-CN" sz="1600" dirty="0" err="1">
                <a:solidFill>
                  <a:srgbClr val="C00000"/>
                </a:solidFill>
              </a:rPr>
              <a:t>request.getAttribute</a:t>
            </a:r>
            <a:r>
              <a:rPr lang="en-US" altLang="zh-CN" sz="1600" dirty="0">
                <a:solidFill>
                  <a:srgbClr val="C00000"/>
                </a:solidFill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</a:rPr>
              <a:t>servletName</a:t>
            </a:r>
            <a:r>
              <a:rPr lang="en-US" altLang="zh-CN" sz="1600" dirty="0">
                <a:solidFill>
                  <a:srgbClr val="C00000"/>
                </a:solidFill>
              </a:rPr>
              <a:t>")</a:t>
            </a:r>
            <a:r>
              <a:rPr lang="en-US" altLang="zh-CN" sz="1600" dirty="0"/>
              <a:t>%&gt;</a:t>
            </a:r>
          </a:p>
          <a:p>
            <a:r>
              <a:rPr lang="en-US" altLang="zh-CN" sz="1600" dirty="0"/>
              <a:t>	&lt;/body&gt;</a:t>
            </a:r>
          </a:p>
          <a:p>
            <a:r>
              <a:rPr lang="en-US" altLang="zh-C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262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67485"/>
              </p:ext>
            </p:extLst>
          </p:nvPr>
        </p:nvGraphicFramePr>
        <p:xfrm>
          <a:off x="3876675" y="3101975"/>
          <a:ext cx="334486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2570130" imgH="1364052" progId="Visio.Drawing.11">
                  <p:link updateAutomatic="1"/>
                </p:oleObj>
              </mc:Choice>
              <mc:Fallback>
                <p:oleObj name="Visio" r:id="rId3" imgW="2570130" imgH="136405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101975"/>
                        <a:ext cx="3344863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" y="2411054"/>
            <a:ext cx="1292225" cy="17294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内容占位符 2"/>
          <p:cNvSpPr>
            <a:spLocks noGrp="1"/>
          </p:cNvSpPr>
          <p:nvPr>
            <p:ph idx="4294967295"/>
          </p:nvPr>
        </p:nvSpPr>
        <p:spPr>
          <a:xfrm>
            <a:off x="1400372" y="1987613"/>
            <a:ext cx="7091602" cy="946638"/>
          </a:xfrm>
          <a:solidFill>
            <a:schemeClr val="bg1"/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457200" lvl="1" indent="0" eaLnBrk="1" hangingPunct="1">
              <a:buFontTx/>
              <a:buNone/>
            </a:pPr>
            <a:r>
              <a:rPr lang="en-US" altLang="zh-CN" dirty="0" smtClean="0"/>
              <a:t>       </a:t>
            </a:r>
            <a:r>
              <a:rPr lang="en-US" altLang="zh-CN" sz="1800" dirty="0" smtClean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被称作</a:t>
            </a:r>
            <a:r>
              <a:rPr lang="zh-CN" altLang="zh-CN" sz="1800" dirty="0" smtClean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过滤器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zh-CN" altLang="zh-CN" sz="1800" dirty="0" smtClean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拦截器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，其基本功能就是对</a:t>
            </a:r>
            <a:r>
              <a:rPr lang="en-US" altLang="zh-CN" sz="1800" dirty="0" smtClean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容器调用</a:t>
            </a:r>
            <a:r>
              <a:rPr lang="en-US" altLang="zh-CN" sz="1800" dirty="0" smtClean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的过程进行拦截，从而在</a:t>
            </a:r>
            <a:r>
              <a:rPr lang="en-US" altLang="zh-CN" sz="1800" dirty="0" smtClean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进行响应处理前后实现一些特殊功能。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0123"/>
              </p:ext>
            </p:extLst>
          </p:nvPr>
        </p:nvGraphicFramePr>
        <p:xfrm>
          <a:off x="1914525" y="3371850"/>
          <a:ext cx="11906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6" imgW="950130" imgH="1130060" progId="Visio.Drawing.11">
                  <p:link updateAutomatic="1"/>
                </p:oleObj>
              </mc:Choice>
              <mc:Fallback>
                <p:oleObj name="Visio" r:id="rId6" imgW="950130" imgH="11300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371850"/>
                        <a:ext cx="1190625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7057"/>
              </p:ext>
            </p:extLst>
          </p:nvPr>
        </p:nvGraphicFramePr>
        <p:xfrm>
          <a:off x="4086225" y="3532188"/>
          <a:ext cx="12192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8" imgW="950130" imgH="842154" progId="Visio.Drawing.11">
                  <p:link updateAutomatic="1"/>
                </p:oleObj>
              </mc:Choice>
              <mc:Fallback>
                <p:oleObj name="Visio" r:id="rId8" imgW="950130" imgH="842154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532188"/>
                        <a:ext cx="12192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37609"/>
              </p:ext>
            </p:extLst>
          </p:nvPr>
        </p:nvGraphicFramePr>
        <p:xfrm>
          <a:off x="5689600" y="3532188"/>
          <a:ext cx="10064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10" imgW="770040" imgH="842154" progId="Visio.Drawing.11">
                  <p:link updateAutomatic="1"/>
                </p:oleObj>
              </mc:Choice>
              <mc:Fallback>
                <p:oleObj name="Visio" r:id="rId10" imgW="770040" imgH="842154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532188"/>
                        <a:ext cx="100647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3105150" y="3829050"/>
            <a:ext cx="9810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flipH="1">
            <a:off x="3105150" y="4286250"/>
            <a:ext cx="9810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5257800" y="3829050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5257800" y="4286250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标注 25"/>
          <p:cNvSpPr/>
          <p:nvPr/>
        </p:nvSpPr>
        <p:spPr bwMode="auto">
          <a:xfrm>
            <a:off x="2009775" y="5035550"/>
            <a:ext cx="6181725" cy="1470025"/>
          </a:xfrm>
          <a:prstGeom prst="wedgeRoundRectCallout">
            <a:avLst>
              <a:gd name="adj1" fmla="val -23264"/>
              <a:gd name="adj2" fmla="val -69537"/>
              <a:gd name="adj3" fmla="val 16667"/>
            </a:avLst>
          </a:prstGeom>
          <a:solidFill>
            <a:schemeClr val="bg2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sz="1400" dirty="0"/>
              <a:t>当浏览器访问服务器中的目标资源时，会被</a:t>
            </a:r>
            <a:r>
              <a:rPr lang="en-US" altLang="zh-CN" sz="1400" dirty="0"/>
              <a:t>Filter</a:t>
            </a:r>
            <a:r>
              <a:rPr lang="zh-CN" altLang="zh-CN" sz="1400" dirty="0"/>
              <a:t>拦截，在</a:t>
            </a:r>
            <a:r>
              <a:rPr lang="en-US" altLang="zh-CN" sz="1400" dirty="0"/>
              <a:t>Filter</a:t>
            </a:r>
            <a:r>
              <a:rPr lang="zh-CN" altLang="zh-CN" sz="1400" dirty="0"/>
              <a:t>中进行预处理操作，然后再将请求转发给目标资源。当服务器接收到这个请求后会对其进行响应，在服务器处理响应的过程中，也需要先将响应结果发送给拦截器，在拦截器中对响应结果进行处理后，才会发送给客户端。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9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309688" y="1864043"/>
            <a:ext cx="6881812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9ED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就是一个实现了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javax.servlet.Filter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接口的类，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javax.servlet.Filter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接口中定义了三个方法</a:t>
            </a: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grayWhite">
          <a:xfrm>
            <a:off x="1410179" y="3164186"/>
            <a:ext cx="6635750" cy="3051175"/>
          </a:xfrm>
          <a:prstGeom prst="roundRect">
            <a:avLst>
              <a:gd name="adj" fmla="val 9583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0">
                <a:srgbClr val="C4D6EB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2307117" y="3822999"/>
            <a:ext cx="4038600" cy="228600"/>
            <a:chOff x="1392" y="1536"/>
            <a:chExt cx="2544" cy="144"/>
          </a:xfrm>
        </p:grpSpPr>
        <p:sp>
          <p:nvSpPr>
            <p:cNvPr id="28" name="Line 4"/>
            <p:cNvSpPr>
              <a:spLocks noChangeShapeType="1"/>
            </p:cNvSpPr>
            <p:nvPr/>
          </p:nvSpPr>
          <p:spPr bwMode="auto">
            <a:xfrm>
              <a:off x="1536" y="1608"/>
              <a:ext cx="240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gray">
            <a:xfrm>
              <a:off x="1392" y="153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2307117" y="4689774"/>
            <a:ext cx="4038600" cy="228600"/>
            <a:chOff x="1392" y="1848"/>
            <a:chExt cx="2544" cy="144"/>
          </a:xfrm>
        </p:grpSpPr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240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gray">
            <a:xfrm>
              <a:off x="1392" y="1848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316642" y="5351762"/>
            <a:ext cx="4038600" cy="228600"/>
            <a:chOff x="1392" y="2775"/>
            <a:chExt cx="2544" cy="14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536" y="2847"/>
              <a:ext cx="2400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gray">
            <a:xfrm>
              <a:off x="1392" y="2775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738917" y="3565824"/>
            <a:ext cx="297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init(FilterConfig filterConfig)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729392" y="4234162"/>
            <a:ext cx="4884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</a:rPr>
              <a:t>doFilter(ServletRequest request,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        ServletResponse response,FilterChain chain)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799242" y="5094587"/>
            <a:ext cx="188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destroy()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738917" y="2921712"/>
            <a:ext cx="297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init(FilterConfig filterConfig)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729392" y="3590050"/>
            <a:ext cx="4884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</a:rPr>
              <a:t>doFilter(ServletRequest request,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        ServletResponse response,FilterChain chain)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799242" y="4450475"/>
            <a:ext cx="188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destroy()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1022231" y="2064493"/>
            <a:ext cx="7686675" cy="1062037"/>
          </a:xfrm>
          <a:prstGeom prst="rect">
            <a:avLst/>
          </a:prstGeom>
          <a:solidFill>
            <a:schemeClr val="bg1"/>
          </a:solidFill>
          <a:ln w="158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9E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拦截的资源需要在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web.xml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文件中进行配置，即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的映射方式可分为两种</a:t>
            </a:r>
          </a:p>
        </p:txBody>
      </p:sp>
      <p:sp>
        <p:nvSpPr>
          <p:cNvPr id="18" name="矩形 61"/>
          <p:cNvSpPr/>
          <p:nvPr/>
        </p:nvSpPr>
        <p:spPr>
          <a:xfrm>
            <a:off x="2935169" y="4059980"/>
            <a:ext cx="796925" cy="1477963"/>
          </a:xfrm>
          <a:custGeom>
            <a:avLst/>
            <a:gdLst>
              <a:gd name="connsiteX0" fmla="*/ 0 w 1368152"/>
              <a:gd name="connsiteY0" fmla="*/ 0 h 2160240"/>
              <a:gd name="connsiteX1" fmla="*/ 1368152 w 1368152"/>
              <a:gd name="connsiteY1" fmla="*/ 0 h 2160240"/>
              <a:gd name="connsiteX2" fmla="*/ 1368152 w 1368152"/>
              <a:gd name="connsiteY2" fmla="*/ 2160240 h 2160240"/>
              <a:gd name="connsiteX3" fmla="*/ 0 w 1368152"/>
              <a:gd name="connsiteY3" fmla="*/ 2160240 h 2160240"/>
              <a:gd name="connsiteX4" fmla="*/ 0 w 1368152"/>
              <a:gd name="connsiteY4" fmla="*/ 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9144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1129 h 2160240"/>
              <a:gd name="connsiteX0" fmla="*/ 1368152 w 1459592"/>
              <a:gd name="connsiteY0" fmla="*/ 2160240 h 2160240"/>
              <a:gd name="connsiteX1" fmla="*/ 0 w 1459592"/>
              <a:gd name="connsiteY1" fmla="*/ 2160240 h 2160240"/>
              <a:gd name="connsiteX2" fmla="*/ 0 w 1459592"/>
              <a:gd name="connsiteY2" fmla="*/ 0 h 2160240"/>
              <a:gd name="connsiteX3" fmla="*/ 1459592 w 1459592"/>
              <a:gd name="connsiteY3" fmla="*/ 1129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592" h="2160240">
                <a:moveTo>
                  <a:pt x="1368152" y="2160240"/>
                </a:moveTo>
                <a:lnTo>
                  <a:pt x="0" y="2160240"/>
                </a:lnTo>
                <a:lnTo>
                  <a:pt x="0" y="0"/>
                </a:lnTo>
                <a:lnTo>
                  <a:pt x="1459592" y="1129"/>
                </a:lnTo>
              </a:path>
            </a:pathLst>
          </a:custGeom>
          <a:noFill/>
          <a:ln w="25400" cap="flat" cmpd="sng" algn="ctr">
            <a:solidFill>
              <a:sysClr val="window" lastClr="CCE8CF">
                <a:lumMod val="50000"/>
              </a:sysClr>
            </a:solidFill>
            <a:prstDash val="dashDot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8259" y="3427177"/>
            <a:ext cx="3992818" cy="1198404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63894" y="3526580"/>
            <a:ext cx="3802062" cy="1066800"/>
          </a:xfrm>
          <a:prstGeom prst="rect">
            <a:avLst/>
          </a:prstGeom>
          <a:solidFill>
            <a:srgbClr val="ADDFE9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22681" y="3558330"/>
            <a:ext cx="3081338" cy="93503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9344" y="3644055"/>
            <a:ext cx="1171575" cy="831850"/>
          </a:xfrm>
          <a:prstGeom prst="rect">
            <a:avLst/>
          </a:prstGeom>
          <a:gradFill flip="none" rotWithShape="1">
            <a:gsLst>
              <a:gs pos="100000">
                <a:srgbClr val="61C9D1"/>
              </a:gs>
              <a:gs pos="0">
                <a:srgbClr val="85E6EB"/>
              </a:gs>
              <a:gs pos="12000">
                <a:srgbClr val="279BA7"/>
              </a:gs>
            </a:gsLst>
            <a:lin ang="5400000" scaled="1"/>
            <a:tileRect/>
          </a:gradFill>
          <a:ln w="38100" cap="flat" cmpd="sng" algn="ctr">
            <a:solidFill>
              <a:sysClr val="window" lastClr="CCE8C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3" name="TextBox 75"/>
          <p:cNvSpPr txBox="1">
            <a:spLocks noChangeArrowheads="1"/>
          </p:cNvSpPr>
          <p:nvPr/>
        </p:nvSpPr>
        <p:spPr bwMode="auto">
          <a:xfrm>
            <a:off x="4675069" y="3645643"/>
            <a:ext cx="31877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使用通配符“*”来实现让过滤器拦截所有的请求访问</a:t>
            </a:r>
            <a:endParaRPr lang="en-US" altLang="zh-CN" sz="160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3355856" y="3764705"/>
            <a:ext cx="1147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拦截用户所有请求</a:t>
            </a:r>
          </a:p>
        </p:txBody>
      </p:sp>
      <p:sp>
        <p:nvSpPr>
          <p:cNvPr id="25" name="矩形 24"/>
          <p:cNvSpPr/>
          <p:nvPr/>
        </p:nvSpPr>
        <p:spPr>
          <a:xfrm>
            <a:off x="4072739" y="4797596"/>
            <a:ext cx="3978337" cy="1472184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89294" y="4921993"/>
            <a:ext cx="3776662" cy="1266825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2681" y="4975968"/>
            <a:ext cx="3081338" cy="111283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43156" y="4950568"/>
            <a:ext cx="1173163" cy="831850"/>
          </a:xfrm>
          <a:prstGeom prst="rect">
            <a:avLst/>
          </a:prstGeom>
          <a:gradFill flip="none" rotWithShape="1">
            <a:gsLst>
              <a:gs pos="0">
                <a:srgbClr val="86ABE6"/>
              </a:gs>
              <a:gs pos="93000">
                <a:srgbClr val="86ABE6"/>
              </a:gs>
              <a:gs pos="11000">
                <a:srgbClr val="4F81BD">
                  <a:lumMod val="75000"/>
                </a:srgbClr>
              </a:gs>
            </a:gsLst>
            <a:lin ang="5400000" scaled="1"/>
            <a:tileRect/>
          </a:gradFill>
          <a:ln w="38100" cap="flat" cmpd="sng" algn="ctr">
            <a:solidFill>
              <a:sysClr val="window" lastClr="CCE8CF"/>
            </a:solidFill>
            <a:prstDash val="solid"/>
          </a:ln>
          <a:effectLst>
            <a:outerShdw blurRad="50800" dist="38100" dir="5400000" algn="t" rotWithShape="0">
              <a:prstClr val="black">
                <a:alpha val="57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41" name="TextBox 82"/>
          <p:cNvSpPr txBox="1">
            <a:spLocks noChangeArrowheads="1"/>
          </p:cNvSpPr>
          <p:nvPr/>
        </p:nvSpPr>
        <p:spPr bwMode="auto">
          <a:xfrm>
            <a:off x="3381256" y="5072805"/>
            <a:ext cx="116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拦截不同方式请求</a:t>
            </a:r>
          </a:p>
        </p:txBody>
      </p:sp>
      <p:sp>
        <p:nvSpPr>
          <p:cNvPr id="42" name="TextBox 83"/>
          <p:cNvSpPr txBox="1">
            <a:spLocks noChangeArrowheads="1"/>
          </p:cNvSpPr>
          <p:nvPr/>
        </p:nvSpPr>
        <p:spPr bwMode="auto">
          <a:xfrm>
            <a:off x="4622681" y="4948980"/>
            <a:ext cx="322738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&lt;filter-mapping&gt;</a:t>
            </a:r>
            <a:r>
              <a:rPr lang="zh-CN" altLang="en-US" sz="14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元素中有一个特殊的子元素</a:t>
            </a:r>
            <a:r>
              <a:rPr lang="en-US" altLang="zh-CN" sz="14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&lt;dispatcher&gt;</a:t>
            </a:r>
            <a:r>
              <a:rPr lang="zh-CN" altLang="en-US" sz="14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，该元素用于指定过滤器所拦截的资源被</a:t>
            </a:r>
            <a:r>
              <a:rPr lang="en-US" altLang="zh-CN" sz="14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14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容器调用的方式</a:t>
            </a:r>
            <a:endParaRPr lang="en-US" altLang="zh-CN" sz="14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090494" y="4323505"/>
            <a:ext cx="16176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的映射方式分为两种</a:t>
            </a:r>
          </a:p>
        </p:txBody>
      </p:sp>
      <p:sp>
        <p:nvSpPr>
          <p:cNvPr id="44" name="燕尾形箭头 32"/>
          <p:cNvSpPr/>
          <p:nvPr/>
        </p:nvSpPr>
        <p:spPr bwMode="auto">
          <a:xfrm>
            <a:off x="2108679" y="981711"/>
            <a:ext cx="5505450" cy="958850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2611318" y="1358105"/>
            <a:ext cx="135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41366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17" grpId="0" animBg="1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39" grpId="0" animBg="1"/>
      <p:bldP spid="40" grpId="0" animBg="1"/>
      <p:bldP spid="41" grpId="0"/>
      <p:bldP spid="42" grpId="0"/>
      <p:bldP spid="43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217" y="253828"/>
            <a:ext cx="7543800" cy="1450757"/>
          </a:xfrm>
        </p:spPr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44" name="燕尾形箭头 32"/>
          <p:cNvSpPr/>
          <p:nvPr/>
        </p:nvSpPr>
        <p:spPr bwMode="auto">
          <a:xfrm>
            <a:off x="2014679" y="979207"/>
            <a:ext cx="5505450" cy="958850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2389698" y="1321503"/>
            <a:ext cx="10972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776767" y="2138752"/>
            <a:ext cx="8088312" cy="13843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9E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应用程序中可以注册多个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程序，每个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程序都可以针对某一个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进行拦截。如果多个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程序都对同一个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进行拦截，那么这些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就会组成一个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（也叫过滤器链）。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58631"/>
              </p:ext>
            </p:extLst>
          </p:nvPr>
        </p:nvGraphicFramePr>
        <p:xfrm>
          <a:off x="1340329" y="3942152"/>
          <a:ext cx="110490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950130" imgH="1130060" progId="Visio.Drawing.11">
                  <p:link updateAutomatic="1"/>
                </p:oleObj>
              </mc:Choice>
              <mc:Fallback>
                <p:oleObj name="Visio" r:id="rId3" imgW="950130" imgH="11300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329" y="3942152"/>
                        <a:ext cx="1104900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272639"/>
              </p:ext>
            </p:extLst>
          </p:nvPr>
        </p:nvGraphicFramePr>
        <p:xfrm>
          <a:off x="3026254" y="3727839"/>
          <a:ext cx="49942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5" imgW="3974130" imgH="1364052" progId="Visio.Drawing.11">
                  <p:link updateAutomatic="1"/>
                </p:oleObj>
              </mc:Choice>
              <mc:Fallback>
                <p:oleObj name="Visio" r:id="rId5" imgW="3974130" imgH="136405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254" y="3727839"/>
                        <a:ext cx="49942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3451"/>
              </p:ext>
            </p:extLst>
          </p:nvPr>
        </p:nvGraphicFramePr>
        <p:xfrm>
          <a:off x="3340579" y="4212027"/>
          <a:ext cx="1209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7" imgW="1054350" imgH="842154" progId="Visio.Drawing.11">
                  <p:link updateAutomatic="1"/>
                </p:oleObj>
              </mc:Choice>
              <mc:Fallback>
                <p:oleObj name="Visio" r:id="rId7" imgW="1054350" imgH="842154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579" y="4212027"/>
                        <a:ext cx="12096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97921"/>
              </p:ext>
            </p:extLst>
          </p:nvPr>
        </p:nvGraphicFramePr>
        <p:xfrm>
          <a:off x="5091592" y="4221552"/>
          <a:ext cx="12350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9" imgW="1089450" imgH="842154" progId="Visio.Drawing.11">
                  <p:link updateAutomatic="1"/>
                </p:oleObj>
              </mc:Choice>
              <mc:Fallback>
                <p:oleObj name="Visio" r:id="rId9" imgW="1089450" imgH="842154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592" y="4221552"/>
                        <a:ext cx="12350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39528"/>
              </p:ext>
            </p:extLst>
          </p:nvPr>
        </p:nvGraphicFramePr>
        <p:xfrm>
          <a:off x="6850542" y="4212027"/>
          <a:ext cx="8731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11" imgW="770040" imgH="842154" progId="Visio.Drawing.11">
                  <p:link updateAutomatic="1"/>
                </p:oleObj>
              </mc:Choice>
              <mc:Fallback>
                <p:oleObj name="Visio" r:id="rId11" imgW="770040" imgH="842154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542" y="4212027"/>
                        <a:ext cx="8731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>
            <a:cxnSpLocks noChangeShapeType="1"/>
          </p:cNvCxnSpPr>
          <p:nvPr/>
        </p:nvCxnSpPr>
        <p:spPr bwMode="auto">
          <a:xfrm>
            <a:off x="2445229" y="4432689"/>
            <a:ext cx="895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cxnSpLocks noChangeShapeType="1"/>
          </p:cNvCxnSpPr>
          <p:nvPr/>
        </p:nvCxnSpPr>
        <p:spPr bwMode="auto">
          <a:xfrm>
            <a:off x="4550254" y="4432689"/>
            <a:ext cx="541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cxnSpLocks noChangeShapeType="1"/>
          </p:cNvCxnSpPr>
          <p:nvPr/>
        </p:nvCxnSpPr>
        <p:spPr bwMode="auto">
          <a:xfrm>
            <a:off x="6326667" y="4432689"/>
            <a:ext cx="523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 flipH="1">
            <a:off x="6255229" y="4870839"/>
            <a:ext cx="595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>
            <a:cxnSpLocks noChangeShapeType="1"/>
          </p:cNvCxnSpPr>
          <p:nvPr/>
        </p:nvCxnSpPr>
        <p:spPr bwMode="auto">
          <a:xfrm flipH="1">
            <a:off x="4550254" y="4870839"/>
            <a:ext cx="541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flipH="1">
            <a:off x="2445229" y="4870839"/>
            <a:ext cx="895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2188054" y="5639189"/>
            <a:ext cx="5648325" cy="1231900"/>
          </a:xfrm>
          <a:prstGeom prst="wedgeRoundRectCallout">
            <a:avLst>
              <a:gd name="adj1" fmla="val -23264"/>
              <a:gd name="adj2" fmla="val -69537"/>
              <a:gd name="adj3" fmla="val 16667"/>
            </a:avLst>
          </a:prstGeom>
          <a:solidFill>
            <a:schemeClr val="bg2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链用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FilterChain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对象来表示，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FilterChain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对象中有一个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doFilter()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方法，该方法作用就是让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链上的当前过滤器放行，请求进入下一个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Filter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3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7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项目要求说明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92405" indent="-192405" eaLnBrk="1" hangingPunct="1">
              <a:defRPr/>
            </a:pPr>
            <a:r>
              <a:rPr lang="zh-CN" altLang="en-US" sz="2000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文档很重要！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文档中需要提供以下内容：</a:t>
            </a:r>
            <a:r>
              <a:rPr lang="zh-CN" altLang="en-US" dirty="0" smtClean="0">
                <a:latin typeface="宋体" panose="02010600030101010101" pitchFamily="2" charset="-122"/>
              </a:rPr>
              <a:t>       </a:t>
            </a:r>
          </a:p>
          <a:p>
            <a:pPr marL="574675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44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项目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组织以及其中每个文件的说明：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92405" indent="-192405" eaLnBrk="1" hangingPunct="1">
              <a:defRPr/>
            </a:pP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92405" indent="-192405" eaLnBrk="1" hangingPunct="1">
              <a:defRPr/>
            </a:pPr>
            <a:endParaRPr lang="en-US" altLang="zh-CN" sz="1600" dirty="0" smtClean="0"/>
          </a:p>
        </p:txBody>
      </p:sp>
      <p:sp>
        <p:nvSpPr>
          <p:cNvPr id="74756" name="页脚占位符 3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pic>
        <p:nvPicPr>
          <p:cNvPr id="7475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66913"/>
            <a:ext cx="2552700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图片 8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851150"/>
            <a:ext cx="22733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 JSP</a:t>
            </a:r>
          </a:p>
          <a:p>
            <a:pPr lvl="1"/>
            <a:r>
              <a:rPr lang="zh-CN" altLang="en-US" sz="2200" dirty="0" smtClean="0"/>
              <a:t>使用标签库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EL</a:t>
            </a:r>
            <a:r>
              <a:rPr lang="zh-CN" altLang="en-US" sz="2200" dirty="0" smtClean="0"/>
              <a:t>表达式</a:t>
            </a:r>
            <a:endParaRPr lang="en-US" altLang="zh-CN" sz="22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Servlet</a:t>
            </a:r>
          </a:p>
          <a:p>
            <a:r>
              <a:rPr lang="en-US" altLang="zh-CN" sz="2400" dirty="0" smtClean="0"/>
              <a:t>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94C7-E4CC-4751-A859-000E5633E540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项目要求说明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92405" indent="-192405" eaLnBrk="1" hangingPunct="1">
              <a:defRPr/>
            </a:pPr>
            <a:r>
              <a:rPr lang="zh-CN" altLang="en-US" sz="2000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文档很重要！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文档中需要提供以下内容：</a:t>
            </a:r>
            <a:r>
              <a:rPr lang="zh-CN" altLang="en-US" dirty="0" smtClean="0">
                <a:latin typeface="宋体" panose="02010600030101010101" pitchFamily="2" charset="-122"/>
              </a:rPr>
              <a:t>       </a:t>
            </a:r>
          </a:p>
          <a:p>
            <a:pPr marL="574675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44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每个文件中代码方法或者配置的说明：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92405" indent="-192405" eaLnBrk="1" hangingPunct="1">
              <a:defRPr/>
            </a:pP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92405" indent="-192405" eaLnBrk="1" hangingPunct="1">
              <a:defRPr/>
            </a:pPr>
            <a:endParaRPr lang="en-US" altLang="zh-CN" sz="1600" dirty="0" smtClean="0"/>
          </a:p>
        </p:txBody>
      </p:sp>
      <p:sp>
        <p:nvSpPr>
          <p:cNvPr id="76804" name="页脚占位符 3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3" name="表格 -1"/>
          <p:cNvGraphicFramePr/>
          <p:nvPr>
            <p:extLst>
              <p:ext uri="{D42A27DB-BD31-4B8C-83A1-F6EECF244321}">
                <p14:modId xmlns:p14="http://schemas.microsoft.com/office/powerpoint/2010/main" val="1287469510"/>
              </p:ext>
            </p:extLst>
          </p:nvPr>
        </p:nvGraphicFramePr>
        <p:xfrm>
          <a:off x="457200" y="2870861"/>
          <a:ext cx="5283200" cy="2095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/>
                <a:gridCol w="3568700"/>
              </a:tblGrid>
              <a:tr h="1828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FFFFFF"/>
                          </a:solidFill>
                          <a:highlight>
                            <a:srgbClr val="4472C4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FFFFFF"/>
                          </a:solidFill>
                          <a:highlight>
                            <a:srgbClr val="4472C4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save(S entity)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保存和修改实体对象，后台会判断什么时候为新建，什么时候为修改。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findOne</a:t>
                      </a: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 id);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查找对象，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为关键字需唯一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findAll();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查询某种类型的所有对象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findAll(Pageable pageable)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条件查询、翻页查询、排序查询功能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count();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统计某种类型对象个数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delete(ID id);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删除对象，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为关键字需唯一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delete(T entity);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根据对象删除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deleteAll();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删除该类型所有对象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425450" y="5194300"/>
          <a:ext cx="534670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700"/>
              </a:tblGrid>
              <a:tr h="7318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&lt;bean id="ehcacheManager" class="org.springframework.cache.ehcache.EhCacheManagerFactoryBean"&gt;&lt;property name="configLocation" value="classpath:ehcache/ehcache_enotc.xml"/&gt;&lt;/bean&gt;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12" name="文本框 7"/>
          <p:cNvSpPr txBox="1">
            <a:spLocks noChangeArrowheads="1"/>
          </p:cNvSpPr>
          <p:nvPr/>
        </p:nvSpPr>
        <p:spPr bwMode="auto">
          <a:xfrm>
            <a:off x="6194425" y="4759325"/>
            <a:ext cx="2373313" cy="1554163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3048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Ehcache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支持高性能的分布式缓存，兼具灵活性和扩展性。</a:t>
            </a:r>
            <a:r>
              <a:rPr lang="en-US" altLang="zh-CN" sz="1200" b="0">
                <a:solidFill>
                  <a:schemeClr val="tx1"/>
                </a:solidFill>
                <a:latin typeface="MS Mincho" charset="0"/>
                <a:ea typeface="MS PGothic" panose="020B0600070205080204" pitchFamily="34" charset="-128"/>
              </a:rPr>
              <a:t> 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分布式缓存的选项包括：</a:t>
            </a:r>
            <a:r>
              <a:rPr lang="en-US" altLang="zh-CN" sz="1200" b="0">
                <a:solidFill>
                  <a:schemeClr val="tx1"/>
                </a:solidFill>
                <a:latin typeface="MS Mincho" charset="0"/>
                <a:ea typeface="MS PGothic" panose="020B0600070205080204" pitchFamily="34" charset="-128"/>
              </a:rPr>
              <a:t> 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Terracotta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的缓存集群：设定和使用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Terracotta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模式的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Ehcache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缓存。缓存发现是自动完成的，并且有很多选项可以用来调试缓存行为和性能。</a:t>
            </a:r>
            <a:endParaRPr lang="zh-CN" altLang="en-US" sz="1800" b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项目要求说明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0" i="1" smtClean="0">
                <a:solidFill>
                  <a:srgbClr val="C00000"/>
                </a:solidFill>
                <a:latin typeface="Times New Roman" panose="02020603050405020304" pitchFamily="18" charset="0"/>
              </a:rPr>
              <a:t>文档很重要！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文档中需要提供以下内容：</a:t>
            </a:r>
            <a:r>
              <a:rPr lang="zh-CN" altLang="en-US" smtClean="0">
                <a:latin typeface="宋体" panose="02010600030101010101" pitchFamily="2" charset="-122"/>
              </a:rPr>
              <a:t>       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关键功能实现的细节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1600" smtClean="0"/>
          </a:p>
        </p:txBody>
      </p:sp>
      <p:sp>
        <p:nvSpPr>
          <p:cNvPr id="78852" name="页脚占位符 3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78853" name="文本框 99"/>
          <p:cNvSpPr txBox="1">
            <a:spLocks noChangeArrowheads="1"/>
          </p:cNvSpPr>
          <p:nvPr/>
        </p:nvSpPr>
        <p:spPr bwMode="auto">
          <a:xfrm>
            <a:off x="110439" y="2498514"/>
            <a:ext cx="5080000" cy="274637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3048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编码系统SpringMVC框架中处理器/页面控制器的设计与实现</a:t>
            </a:r>
          </a:p>
        </p:txBody>
      </p:sp>
      <p:sp>
        <p:nvSpPr>
          <p:cNvPr id="78854" name="文本框 101"/>
          <p:cNvSpPr txBox="1">
            <a:spLocks noChangeArrowheads="1"/>
          </p:cNvSpPr>
          <p:nvPr/>
        </p:nvSpPr>
        <p:spPr bwMode="auto">
          <a:xfrm>
            <a:off x="161925" y="2827338"/>
            <a:ext cx="3994150" cy="3200400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3048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org.springframework.web.servlet.mvc.Controller：页面控制器/处理器必须实现Controller接口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ModelAndView handleRequest(HttpServletRequest req, HttpServletResponse resp) ：功能处理方法，实现相应的功能处理，比如收集参数、验证参数、绑定参数到命令对象、将命令对象传入业务对象进行业务处理、最后返回ModelAndView对象；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ModelAndView：包含了视图要实现的模型数据和逻辑视图名；“mv.addObject("message", "登录成功!");”表示添加模型数据，此处可以是任意POJO对象；“mv.setViewName("login");”表示设置逻辑视图名为“login”，视图解析器会将其解析为具体的视图，如前边的视图解析器InternalResourceVi。wResolver会将其解析为“WEB-INF/jsp/login.jsp”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在Spring MVC框架下对于处理器/页面控制器的定义如下代码所示：</a:t>
            </a:r>
          </a:p>
        </p:txBody>
      </p:sp>
      <p:pic>
        <p:nvPicPr>
          <p:cNvPr id="78855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42" y="2701925"/>
            <a:ext cx="3437415" cy="148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43" y="4156075"/>
            <a:ext cx="3437415" cy="229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1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项目要求说明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0" i="1" smtClean="0">
                <a:solidFill>
                  <a:srgbClr val="C00000"/>
                </a:solidFill>
                <a:latin typeface="Times New Roman" panose="02020603050405020304" pitchFamily="18" charset="0"/>
              </a:rPr>
              <a:t>文档很重要！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文档中需要提供以下内容：</a:t>
            </a:r>
            <a:r>
              <a:rPr lang="zh-CN" altLang="en-US" smtClean="0">
                <a:latin typeface="宋体" panose="02010600030101010101" pitchFamily="2" charset="-122"/>
              </a:rPr>
              <a:t>       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难题解决和心得体会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1600" smtClean="0"/>
          </a:p>
        </p:txBody>
      </p:sp>
      <p:sp>
        <p:nvSpPr>
          <p:cNvPr id="82948" name="页脚占位符 3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63550" indent="-18573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768350" indent="-1936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052513" indent="-1809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381125" indent="-1460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8383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2955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27527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209925" indent="-14605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82949" name="矩形 2"/>
          <p:cNvSpPr>
            <a:spLocks noChangeArrowheads="1"/>
          </p:cNvSpPr>
          <p:nvPr/>
        </p:nvSpPr>
        <p:spPr bwMode="auto">
          <a:xfrm>
            <a:off x="173426" y="2487860"/>
            <a:ext cx="8748713" cy="4154488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####遇到的问题和解决方法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问题1：QQ为了保证用户信息安全，不允许将localhost:8080作为网站地址和回调地址，怎么处理?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解决方案：安装内网穿透利器ngrok，将本地部署的网站让外网能直接访问到。于是，用户访问http://map.tunnel.qydev.com/www/index.html#即可体验ExcitedMap。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问题2：本项目的前端采用AngularJS框架，URL中会出现”#”，而使用QQ第三方登录的回调地址里面不允许包含”#”这个符号，怎么破？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解决方案：在框架之外建一个跳转页面，避免”#”的出现，实现过渡。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问题3：自动化测试工具纷繁复杂，如何选择适合本项目的测试工具？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解决方案：我请教了戴老师，戴老师推荐了Jmeter。JMeter是Apache组织开发的基于Java的自动化测试工具，简单易用。在此次Project中，我使用JMeter测试了后台的接口和网站的性能。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问题4：最初配置Spring Boot时，内置的Tomcat一直报错。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解决方案：使用端口查看器，发现8080端口被虚拟机的vmnat进程占用了，关闭虚拟机的进程即可。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####个人感想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通过这个项目的实践，无论是前端还是后端，我都学到了很多东西。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首先，新框架的推出改善了生产环境。之前Spring MVC+Hibernate给我的印象不太友好（配置复杂、启动慢、修改代码后需要手动重启等等），但这次Spring Boot框架的出现无疑大大减轻了程序员配置环境的压力，提升了修改代码的效率。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8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/>
              <a:t>taglib</a:t>
            </a:r>
            <a:r>
              <a:rPr lang="zh-CN" altLang="en-US" b="1" dirty="0"/>
              <a:t>指令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456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GB" altLang="zh-CN" sz="2400" dirty="0" err="1"/>
              <a:t>taglib</a:t>
            </a:r>
            <a:r>
              <a:rPr lang="zh-CN" altLang="en-GB" sz="2400" dirty="0" smtClean="0"/>
              <a:t>指令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GB" altLang="zh-CN" sz="2400" dirty="0"/>
              <a:t>&lt;%@ </a:t>
            </a:r>
            <a:r>
              <a:rPr lang="en-GB" altLang="zh-CN" sz="2400" dirty="0" err="1"/>
              <a:t>taglib</a:t>
            </a:r>
            <a:r>
              <a:rPr lang="en-GB" altLang="zh-CN" sz="2400" dirty="0"/>
              <a:t>  </a:t>
            </a:r>
            <a:r>
              <a:rPr lang="en-GB" altLang="zh-CN" sz="2400" dirty="0" err="1"/>
              <a:t>uri</a:t>
            </a:r>
            <a:r>
              <a:rPr lang="en-GB" altLang="zh-CN" sz="2400" dirty="0"/>
              <a:t>=</a:t>
            </a:r>
            <a:r>
              <a:rPr lang="en-GB" altLang="zh-CN" sz="2400" dirty="0">
                <a:latin typeface="Times New Roman" panose="02020603050405020304" pitchFamily="18" charset="0"/>
              </a:rPr>
              <a:t>”</a:t>
            </a:r>
            <a:r>
              <a:rPr lang="en-GB" altLang="zh-CN" sz="2400" dirty="0" err="1"/>
              <a:t>tagLibraryURI</a:t>
            </a:r>
            <a:r>
              <a:rPr lang="en-GB" altLang="zh-CN" sz="2400" dirty="0">
                <a:latin typeface="Times New Roman" panose="02020603050405020304" pitchFamily="18" charset="0"/>
              </a:rPr>
              <a:t>”</a:t>
            </a:r>
            <a:r>
              <a:rPr lang="en-GB" altLang="zh-CN" sz="2400" dirty="0"/>
              <a:t>  prefix=</a:t>
            </a:r>
            <a:r>
              <a:rPr lang="en-GB" altLang="zh-CN" sz="2400" dirty="0">
                <a:latin typeface="Times New Roman" panose="02020603050405020304" pitchFamily="18" charset="0"/>
              </a:rPr>
              <a:t>”</a:t>
            </a:r>
            <a:r>
              <a:rPr lang="en-GB" altLang="zh-CN" sz="2400" dirty="0" err="1"/>
              <a:t>tagPrefix</a:t>
            </a:r>
            <a:r>
              <a:rPr lang="en-GB" altLang="zh-CN" sz="2400" dirty="0">
                <a:latin typeface="Times New Roman" panose="02020603050405020304" pitchFamily="18" charset="0"/>
              </a:rPr>
              <a:t>”</a:t>
            </a:r>
            <a:r>
              <a:rPr lang="en-GB" altLang="zh-CN" sz="2400" dirty="0"/>
              <a:t>  %&gt;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GB" altLang="zh-CN" sz="1800" dirty="0" err="1"/>
              <a:t>uri</a:t>
            </a:r>
            <a:r>
              <a:rPr lang="zh-CN" altLang="en-GB" sz="1800" dirty="0"/>
              <a:t>：一个</a:t>
            </a:r>
            <a:r>
              <a:rPr lang="en-GB" altLang="zh-CN" sz="1800" dirty="0"/>
              <a:t>URI</a:t>
            </a:r>
            <a:r>
              <a:rPr lang="zh-CN" altLang="en-GB" sz="1800" dirty="0"/>
              <a:t>标识标记库描述</a:t>
            </a:r>
            <a:r>
              <a:rPr lang="zh-CN" altLang="en-GB" sz="1800" dirty="0" smtClean="0"/>
              <a:t>器</a:t>
            </a:r>
            <a:endParaRPr lang="en-US" altLang="zh-CN" sz="1800" dirty="0" smtClean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GB" altLang="zh-CN" sz="1800" dirty="0" err="1"/>
              <a:t>tagPrefix</a:t>
            </a:r>
            <a:r>
              <a:rPr lang="zh-CN" altLang="en-GB" sz="1800" dirty="0"/>
              <a:t>：定义一个</a:t>
            </a:r>
            <a:r>
              <a:rPr lang="en-GB" altLang="zh-CN" sz="1800" dirty="0" err="1"/>
              <a:t>prefix:tagname</a:t>
            </a:r>
            <a:r>
              <a:rPr lang="zh-CN" altLang="en-GB" sz="1800" dirty="0"/>
              <a:t>形式的字符串前缀，用于定义定制的标记。</a:t>
            </a:r>
            <a:endParaRPr lang="en-US" altLang="zh-C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9374" y="2338836"/>
            <a:ext cx="7539989" cy="92333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33270" rIns="533232" anchor="ctr">
            <a:spAutoFit/>
          </a:bodyPr>
          <a:lstStyle/>
          <a:p>
            <a:r>
              <a:rPr lang="en-GB" altLang="zh-CN" dirty="0" err="1"/>
              <a:t>taglib</a:t>
            </a:r>
            <a:r>
              <a:rPr lang="zh-CN" altLang="en-GB" dirty="0"/>
              <a:t>指令允许页面使用标记扩展（定制标记）。它命名了标记库。在</a:t>
            </a:r>
            <a:r>
              <a:rPr lang="en-GB" altLang="zh-CN" dirty="0"/>
              <a:t>JSP</a:t>
            </a:r>
            <a:r>
              <a:rPr lang="zh-CN" altLang="en-GB" dirty="0"/>
              <a:t>页面里遇到定制的标记时，引擎将找到在标记库中的该标记，并且找到要实施的操作</a:t>
            </a:r>
            <a:r>
              <a:rPr lang="en-GB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GB" dirty="0"/>
              <a:t>实际上是执行</a:t>
            </a:r>
            <a:r>
              <a:rPr lang="en-GB" altLang="zh-CN" dirty="0"/>
              <a:t>Java</a:t>
            </a:r>
            <a:r>
              <a:rPr lang="zh-CN" altLang="en-GB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0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使用自定义标记库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在使用自定义标记库时，主要分为以下</a:t>
            </a:r>
            <a:r>
              <a:rPr lang="en-US" altLang="zh-CN" sz="2400" dirty="0"/>
              <a:t>3</a:t>
            </a:r>
            <a:r>
              <a:rPr lang="zh-CN" altLang="en-US" sz="2400" dirty="0"/>
              <a:t>个步骤：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建立</a:t>
            </a:r>
            <a:r>
              <a:rPr lang="zh-CN" altLang="en-US" sz="2000" dirty="0"/>
              <a:t>一个</a:t>
            </a:r>
            <a:r>
              <a:rPr lang="en-US" altLang="zh-CN" sz="2000" dirty="0"/>
              <a:t>TLD</a:t>
            </a:r>
            <a:r>
              <a:rPr lang="zh-CN" altLang="en-US" sz="2000" dirty="0"/>
              <a:t>（</a:t>
            </a:r>
            <a:r>
              <a:rPr lang="en-US" altLang="zh-CN" sz="2000" dirty="0"/>
              <a:t>Tag Library Descriptor</a:t>
            </a:r>
            <a:r>
              <a:rPr lang="zh-CN" altLang="en-US" sz="2000" dirty="0"/>
              <a:t>）文件，指定标记库中哪一个标记与哪一个处理程序相匹配。这是一种很简单的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文件，</a:t>
            </a:r>
            <a:r>
              <a:rPr lang="en-US" altLang="zh-CN" sz="2000" dirty="0"/>
              <a:t>TLD</a:t>
            </a:r>
            <a:r>
              <a:rPr lang="zh-CN" altLang="en-US" sz="2000" dirty="0"/>
              <a:t>文件描述和说明了属性、信息和标记处理器文件位置等信息。</a:t>
            </a:r>
            <a:r>
              <a:rPr lang="en-US" altLang="zh-CN" sz="2000" dirty="0"/>
              <a:t>JSP </a:t>
            </a:r>
            <a:r>
              <a:rPr lang="zh-CN" altLang="en-US" sz="2000" dirty="0"/>
              <a:t>容器使用这一文件来映射被调用标记库的位置和用法。</a:t>
            </a:r>
          </a:p>
          <a:p>
            <a:pPr lvl="1">
              <a:lnSpc>
                <a:spcPct val="80000"/>
              </a:lnSpc>
            </a:pP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建立</a:t>
            </a:r>
            <a:r>
              <a:rPr lang="zh-CN" altLang="en-US" sz="2000" dirty="0"/>
              <a:t>一个对标记的处理程序。处理程序本身也是一个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类。这是标记库的真正核心。</a:t>
            </a:r>
            <a:r>
              <a:rPr lang="en-US" altLang="zh-CN" sz="2000" dirty="0"/>
              <a:t>JSP</a:t>
            </a:r>
            <a:r>
              <a:rPr lang="zh-CN" altLang="en-US" sz="2000" dirty="0"/>
              <a:t>页面把页面上设置的标记属性都传递给标记处理器，</a:t>
            </a:r>
            <a:r>
              <a:rPr lang="en-US" altLang="zh-CN" sz="2000" dirty="0"/>
              <a:t>JSP</a:t>
            </a:r>
            <a:r>
              <a:rPr lang="zh-CN" altLang="en-US" sz="2000" dirty="0"/>
              <a:t>页面上的标记标示的内容也是这样处理的。当标记处理器完成其处理过程，它就会把处理后的输出结果回送给</a:t>
            </a:r>
            <a:r>
              <a:rPr lang="en-US" altLang="zh-CN" sz="2000" dirty="0"/>
              <a:t>JSP</a:t>
            </a:r>
            <a:r>
              <a:rPr lang="zh-CN" altLang="en-US" sz="2000" dirty="0"/>
              <a:t>页面做进一步处理。</a:t>
            </a:r>
          </a:p>
          <a:p>
            <a:pPr lvl="1">
              <a:lnSpc>
                <a:spcPct val="80000"/>
              </a:lnSpc>
            </a:pP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JSP</a:t>
            </a:r>
            <a:r>
              <a:rPr lang="zh-CN" altLang="en-US" sz="2000" dirty="0"/>
              <a:t>页面中使用标记。在</a:t>
            </a:r>
            <a:r>
              <a:rPr lang="en-US" altLang="zh-CN" sz="2000" dirty="0"/>
              <a:t>JSP</a:t>
            </a:r>
            <a:r>
              <a:rPr lang="zh-CN" altLang="en-US" sz="2000" dirty="0"/>
              <a:t>页面中首先声明标记库，然后再使用它。</a:t>
            </a:r>
          </a:p>
        </p:txBody>
      </p:sp>
    </p:spTree>
    <p:extLst>
      <p:ext uri="{BB962C8B-B14F-4D97-AF65-F5344CB8AC3E}">
        <p14:creationId xmlns:p14="http://schemas.microsoft.com/office/powerpoint/2010/main" val="27184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创建并使用标记库 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11188" y="2133600"/>
            <a:ext cx="3382962" cy="64135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33270" rIns="533232" anchor="ctr">
            <a:spAutoFit/>
          </a:bodyPr>
          <a:lstStyle/>
          <a:p>
            <a:pPr algn="ctr"/>
            <a:r>
              <a:rPr lang="zh-CN" altLang="en-US" b="1"/>
              <a:t>案例名称：</a:t>
            </a:r>
            <a:r>
              <a:rPr lang="en-US" altLang="zh-CN" b="1"/>
              <a:t>TLD</a:t>
            </a:r>
            <a:r>
              <a:rPr lang="zh-CN" altLang="en-US" b="1"/>
              <a:t>配置文件</a:t>
            </a:r>
            <a:endParaRPr lang="zh-CN" altLang="en-US"/>
          </a:p>
          <a:p>
            <a:pPr algn="ctr"/>
            <a:r>
              <a:rPr lang="zh-CN" altLang="en-US" b="1"/>
              <a:t>程序名称：</a:t>
            </a:r>
            <a:r>
              <a:rPr lang="en-US" altLang="zh-CN" b="1"/>
              <a:t>mytld.tld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539750" y="3284538"/>
            <a:ext cx="4597400" cy="64135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33270" rIns="533232" anchor="ctr">
            <a:spAutoFit/>
          </a:bodyPr>
          <a:lstStyle/>
          <a:p>
            <a:pPr algn="ctr"/>
            <a:r>
              <a:rPr lang="zh-CN" altLang="en-US" b="1"/>
              <a:t>案例名称：处理自定义标记的</a:t>
            </a:r>
            <a:r>
              <a:rPr lang="en-US" altLang="zh-CN" b="1"/>
              <a:t>Java</a:t>
            </a:r>
            <a:r>
              <a:rPr lang="zh-CN" altLang="en-US" b="1"/>
              <a:t>类</a:t>
            </a:r>
            <a:endParaRPr lang="zh-CN" altLang="en-US"/>
          </a:p>
          <a:p>
            <a:pPr algn="ctr"/>
            <a:r>
              <a:rPr lang="zh-CN" altLang="en-US" b="1"/>
              <a:t>程序名称：</a:t>
            </a:r>
            <a:r>
              <a:rPr lang="en-US" altLang="zh-CN" b="1"/>
              <a:t>MyTagLib.java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23850" y="4797425"/>
            <a:ext cx="4981575" cy="64135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33270" rIns="533232" anchor="ctr">
            <a:spAutoFit/>
          </a:bodyPr>
          <a:lstStyle/>
          <a:p>
            <a:pPr algn="ctr"/>
            <a:r>
              <a:rPr lang="zh-CN" altLang="en-US" b="1"/>
              <a:t>案例名称：使用自定义标记库的</a:t>
            </a:r>
            <a:r>
              <a:rPr lang="en-US" altLang="zh-CN" b="1"/>
              <a:t>JSP</a:t>
            </a:r>
            <a:r>
              <a:rPr lang="zh-CN" altLang="en-US" b="1"/>
              <a:t>页面</a:t>
            </a:r>
            <a:endParaRPr lang="zh-CN" altLang="en-US"/>
          </a:p>
          <a:p>
            <a:pPr algn="ctr"/>
            <a:r>
              <a:rPr lang="zh-CN" altLang="en-US" b="1"/>
              <a:t>程序名称：</a:t>
            </a:r>
            <a:r>
              <a:rPr lang="en-US" altLang="zh-CN" b="1"/>
              <a:t>exampletag.jsp</a:t>
            </a:r>
          </a:p>
        </p:txBody>
      </p:sp>
      <p:pic>
        <p:nvPicPr>
          <p:cNvPr id="133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7878" y="2981960"/>
            <a:ext cx="4276122" cy="17751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7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JSTL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784140" y="1797050"/>
            <a:ext cx="7486650" cy="133826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JSTL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虽然被称为</a:t>
            </a:r>
            <a:r>
              <a:rPr lang="zh-CN" altLang="en-US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标准标签库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，而实际上这个标签库是由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个不同功能的标签库共同组成。在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JSTL1.1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规范中，为这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个标签库分别指定了不同的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以及建议使用的前缀，如下所示：</a:t>
            </a:r>
            <a:endParaRPr lang="zh-CN" altLang="en-US" b="1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44096"/>
              </p:ext>
            </p:extLst>
          </p:nvPr>
        </p:nvGraphicFramePr>
        <p:xfrm>
          <a:off x="1636713" y="3670483"/>
          <a:ext cx="5888037" cy="22113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54906"/>
                <a:gridCol w="3357461"/>
                <a:gridCol w="775670"/>
              </a:tblGrid>
              <a:tr h="274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标签库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标签库的</a:t>
                      </a:r>
                      <a:r>
                        <a:rPr lang="en-US" sz="1800" kern="100" dirty="0">
                          <a:effectLst/>
                        </a:rPr>
                        <a:t>URI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前缀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2" marR="68572" marT="0" marB="0"/>
                </a:tc>
              </a:tr>
              <a:tr h="383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Core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http://java.sun.com/jsp/jstl/core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</a:tr>
              <a:tr h="38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I18N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http://java.sun.com/jsp/jstl/fmt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fmt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</a:tr>
              <a:tr h="362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SQL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http://java.sun.com/jsp/jstl/sql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sql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</a:tr>
              <a:tr h="390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XML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http://java.sun.com/jsp/jstl/xml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</a:tr>
              <a:tr h="419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Functions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http://java.sun.com/jsp/jstl/functions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fn</a:t>
                      </a:r>
                      <a:endParaRPr lang="zh-CN" sz="1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72" marR="68572" marT="0" marB="0"/>
                </a:tc>
              </a:tr>
            </a:tbl>
          </a:graphicData>
        </a:graphic>
      </p:graphicFrame>
      <p:sp>
        <p:nvSpPr>
          <p:cNvPr id="17" name="椭圆形标注 16"/>
          <p:cNvSpPr/>
          <p:nvPr/>
        </p:nvSpPr>
        <p:spPr bwMode="auto">
          <a:xfrm>
            <a:off x="3533775" y="3284721"/>
            <a:ext cx="3352800" cy="1863725"/>
          </a:xfrm>
          <a:prstGeom prst="wedgeEllipseCallout">
            <a:avLst>
              <a:gd name="adj1" fmla="val -58192"/>
              <a:gd name="adj2" fmla="val -1916"/>
            </a:avLst>
          </a:prstGeom>
          <a:solidFill>
            <a:srgbClr val="E1F9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Core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是一个核心标签库，它包含了实现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应用中通用操作的标签。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椭圆形标注 17"/>
          <p:cNvSpPr/>
          <p:nvPr/>
        </p:nvSpPr>
        <p:spPr bwMode="auto">
          <a:xfrm>
            <a:off x="3424238" y="4157846"/>
            <a:ext cx="3571875" cy="2562225"/>
          </a:xfrm>
          <a:prstGeom prst="wedgeEllipseCallout">
            <a:avLst>
              <a:gd name="adj1" fmla="val -58140"/>
              <a:gd name="adj2" fmla="val 8407"/>
            </a:avLst>
          </a:prstGeom>
          <a:solidFill>
            <a:srgbClr val="E1F5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是一个函数标签库，它提供了一套自定义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函数，包含了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网页制作者经常要用到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的字符串操作。</a:t>
            </a:r>
          </a:p>
          <a:p>
            <a:pPr eaLnBrk="1" hangingPunct="1"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19" name="椭圆形标注 18"/>
          <p:cNvSpPr/>
          <p:nvPr/>
        </p:nvSpPr>
        <p:spPr bwMode="auto">
          <a:xfrm>
            <a:off x="3300413" y="3472046"/>
            <a:ext cx="3817937" cy="1952625"/>
          </a:xfrm>
          <a:prstGeom prst="wedgeEllipseCallout">
            <a:avLst>
              <a:gd name="adj1" fmla="val -54678"/>
              <a:gd name="adj2" fmla="val 3133"/>
            </a:avLst>
          </a:prstGeom>
          <a:solidFill>
            <a:srgbClr val="E1F5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I18N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是一个国际化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格式化标签库，它包含实现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应用程序的国际化标签和格式化标签。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形标注 19"/>
          <p:cNvSpPr/>
          <p:nvPr/>
        </p:nvSpPr>
        <p:spPr bwMode="auto">
          <a:xfrm>
            <a:off x="3246438" y="4018146"/>
            <a:ext cx="3376612" cy="2009775"/>
          </a:xfrm>
          <a:prstGeom prst="wedgeEllipseCallout">
            <a:avLst>
              <a:gd name="adj1" fmla="val -54802"/>
              <a:gd name="adj2" fmla="val 13968"/>
            </a:avLst>
          </a:prstGeom>
          <a:solidFill>
            <a:srgbClr val="E1F5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是一个操作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文档的标签库，它包含对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文档中的数据进行操作的标签。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形标注 20"/>
          <p:cNvSpPr/>
          <p:nvPr/>
        </p:nvSpPr>
        <p:spPr bwMode="auto">
          <a:xfrm>
            <a:off x="3379788" y="3757796"/>
            <a:ext cx="3402012" cy="1955800"/>
          </a:xfrm>
          <a:prstGeom prst="wedgeEllipseCallout">
            <a:avLst>
              <a:gd name="adj1" fmla="val -57530"/>
              <a:gd name="adj2" fmla="val 9392"/>
            </a:avLst>
          </a:prstGeom>
          <a:solidFill>
            <a:srgbClr val="E1F5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是一个数据库标签库，它包含了用于访问数据库和对数据库中的数据进行操作的标签。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7543" y="1320904"/>
            <a:ext cx="6768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下载地址：http</a:t>
            </a:r>
            <a:r>
              <a:rPr lang="zh-CN" altLang="en-US" dirty="0"/>
              <a:t>://archive.apache.org/dist/jakarta/taglibs/standard/</a:t>
            </a:r>
          </a:p>
        </p:txBody>
      </p:sp>
    </p:spTree>
    <p:extLst>
      <p:ext uri="{BB962C8B-B14F-4D97-AF65-F5344CB8AC3E}">
        <p14:creationId xmlns:p14="http://schemas.microsoft.com/office/powerpoint/2010/main" val="21661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箭头 32"/>
          <p:cNvSpPr/>
          <p:nvPr/>
        </p:nvSpPr>
        <p:spPr bwMode="auto">
          <a:xfrm>
            <a:off x="269875" y="1090719"/>
            <a:ext cx="5651500" cy="962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71829" y="1337735"/>
            <a:ext cx="268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c:remove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23875" y="2109788"/>
            <a:ext cx="79724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页面中删除域对象中的属性，需要使用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Core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标签库提供的</a:t>
            </a:r>
            <a:r>
              <a:rPr lang="en-US" altLang="zh-CN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&lt;c:remove&gt;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标签，该标签专门用于删除各种域对象的属性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其语法格式如下：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622300" y="3032125"/>
            <a:ext cx="7797800" cy="5969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622300" y="3124200"/>
            <a:ext cx="779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&lt;c:remove var="varName" [scope="{page|request|session|application}"] /&gt;</a:t>
            </a:r>
          </a:p>
        </p:txBody>
      </p:sp>
      <p:sp>
        <p:nvSpPr>
          <p:cNvPr id="23" name="圆角矩形 16"/>
          <p:cNvSpPr>
            <a:spLocks noChangeArrowheads="1"/>
          </p:cNvSpPr>
          <p:nvPr/>
        </p:nvSpPr>
        <p:spPr bwMode="auto">
          <a:xfrm>
            <a:off x="925513" y="4359275"/>
            <a:ext cx="7380287" cy="4699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4" name="圆角矩形 36"/>
          <p:cNvSpPr>
            <a:spLocks noChangeArrowheads="1"/>
          </p:cNvSpPr>
          <p:nvPr/>
        </p:nvSpPr>
        <p:spPr bwMode="auto">
          <a:xfrm>
            <a:off x="1039813" y="4087813"/>
            <a:ext cx="1285875" cy="515937"/>
          </a:xfrm>
          <a:prstGeom prst="roundRect">
            <a:avLst>
              <a:gd name="adj" fmla="val 16667"/>
            </a:avLst>
          </a:prstGeom>
          <a:solidFill>
            <a:srgbClr val="B4EBEE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5" name="矩形 37"/>
          <p:cNvSpPr>
            <a:spLocks noChangeArrowheads="1"/>
          </p:cNvSpPr>
          <p:nvPr/>
        </p:nvSpPr>
        <p:spPr bwMode="auto">
          <a:xfrm>
            <a:off x="1201738" y="4160838"/>
            <a:ext cx="1104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var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16"/>
          <p:cNvSpPr>
            <a:spLocks noChangeArrowheads="1"/>
          </p:cNvSpPr>
          <p:nvPr/>
        </p:nvSpPr>
        <p:spPr bwMode="auto">
          <a:xfrm>
            <a:off x="877888" y="5210175"/>
            <a:ext cx="7389812" cy="1130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7" name="圆角矩形 39"/>
          <p:cNvSpPr>
            <a:spLocks noChangeArrowheads="1"/>
          </p:cNvSpPr>
          <p:nvPr/>
        </p:nvSpPr>
        <p:spPr bwMode="auto">
          <a:xfrm>
            <a:off x="1096963" y="4983163"/>
            <a:ext cx="1295400" cy="515937"/>
          </a:xfrm>
          <a:prstGeom prst="roundRect">
            <a:avLst>
              <a:gd name="adj" fmla="val 16667"/>
            </a:avLst>
          </a:prstGeom>
          <a:solidFill>
            <a:srgbClr val="B4EBEE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8" name="矩形 40"/>
          <p:cNvSpPr>
            <a:spLocks noChangeArrowheads="1"/>
          </p:cNvSpPr>
          <p:nvPr/>
        </p:nvSpPr>
        <p:spPr bwMode="auto">
          <a:xfrm>
            <a:off x="1096963" y="5056188"/>
            <a:ext cx="1379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scope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41"/>
          <p:cNvSpPr>
            <a:spLocks noChangeArrowheads="1"/>
          </p:cNvSpPr>
          <p:nvPr/>
        </p:nvSpPr>
        <p:spPr bwMode="auto">
          <a:xfrm>
            <a:off x="2316163" y="4406900"/>
            <a:ext cx="295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用于指定要删除的属性名称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42"/>
          <p:cNvSpPr>
            <a:spLocks noChangeArrowheads="1"/>
          </p:cNvSpPr>
          <p:nvPr/>
        </p:nvSpPr>
        <p:spPr bwMode="auto">
          <a:xfrm>
            <a:off x="2257425" y="5453063"/>
            <a:ext cx="60102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00"/>
              </a:lnSpc>
            </a:pP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用于指定要删除属性所属的域对象，它们的值都不能接受动态值。实际上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&lt;c:remove&gt;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标签与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&lt;c:set&gt;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标签将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属性的值设置为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&lt;c:set value="null" var="varName"/&gt;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）的作用是相同的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514350" y="1952625"/>
            <a:ext cx="7972425" cy="1752600"/>
          </a:xfrm>
          <a:prstGeom prst="rect">
            <a:avLst/>
          </a:prstGeom>
          <a:noFill/>
          <a:ln w="12700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32" name="组合 21"/>
          <p:cNvGrpSpPr>
            <a:grpSpLocks/>
          </p:cNvGrpSpPr>
          <p:nvPr/>
        </p:nvGrpSpPr>
        <p:grpSpPr bwMode="auto">
          <a:xfrm>
            <a:off x="5886450" y="1746250"/>
            <a:ext cx="2198688" cy="371475"/>
            <a:chOff x="5495925" y="1460500"/>
            <a:chExt cx="2198688" cy="371474"/>
          </a:xfrm>
        </p:grpSpPr>
        <p:sp>
          <p:nvSpPr>
            <p:cNvPr id="33" name="任意多边形 32"/>
            <p:cNvSpPr/>
            <p:nvPr/>
          </p:nvSpPr>
          <p:spPr bwMode="auto">
            <a:xfrm>
              <a:off x="5495925" y="1460500"/>
              <a:ext cx="2198688" cy="371474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34" name="矩形 75"/>
            <p:cNvSpPr>
              <a:spLocks noChangeArrowheads="1"/>
            </p:cNvSpPr>
            <p:nvPr/>
          </p:nvSpPr>
          <p:spPr bwMode="auto">
            <a:xfrm>
              <a:off x="5530850" y="1462087"/>
              <a:ext cx="21097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标签概述</a:t>
              </a:r>
            </a:p>
          </p:txBody>
        </p:sp>
      </p:grpSp>
      <p:sp>
        <p:nvSpPr>
          <p:cNvPr id="35" name="矩形 2"/>
          <p:cNvSpPr>
            <a:spLocks noChangeArrowheads="1"/>
          </p:cNvSpPr>
          <p:nvPr/>
        </p:nvSpPr>
        <p:spPr bwMode="auto">
          <a:xfrm>
            <a:off x="533400" y="3981450"/>
            <a:ext cx="7972425" cy="2705100"/>
          </a:xfrm>
          <a:prstGeom prst="rect">
            <a:avLst/>
          </a:prstGeom>
          <a:noFill/>
          <a:ln w="12700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36" name="组合 31"/>
          <p:cNvGrpSpPr>
            <a:grpSpLocks/>
          </p:cNvGrpSpPr>
          <p:nvPr/>
        </p:nvGrpSpPr>
        <p:grpSpPr bwMode="auto">
          <a:xfrm>
            <a:off x="5334000" y="3778250"/>
            <a:ext cx="2778125" cy="379413"/>
            <a:chOff x="5679787" y="1452602"/>
            <a:chExt cx="1914886" cy="378844"/>
          </a:xfrm>
        </p:grpSpPr>
        <p:sp>
          <p:nvSpPr>
            <p:cNvPr id="37" name="任意多边形 36"/>
            <p:cNvSpPr/>
            <p:nvPr/>
          </p:nvSpPr>
          <p:spPr bwMode="auto">
            <a:xfrm>
              <a:off x="5765136" y="1460528"/>
              <a:ext cx="1829537" cy="370918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38" name="矩形 75"/>
            <p:cNvSpPr>
              <a:spLocks noChangeArrowheads="1"/>
            </p:cNvSpPr>
            <p:nvPr/>
          </p:nvSpPr>
          <p:spPr bwMode="auto">
            <a:xfrm>
              <a:off x="5679787" y="1452602"/>
              <a:ext cx="19148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&lt;c:remove&gt;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箭头 32"/>
          <p:cNvSpPr/>
          <p:nvPr/>
        </p:nvSpPr>
        <p:spPr bwMode="auto">
          <a:xfrm>
            <a:off x="269875" y="1090719"/>
            <a:ext cx="5651500" cy="962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71829" y="1337735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c:if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714375" y="2212975"/>
            <a:ext cx="78089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在程序开发中，经常需要使用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语句进行条件判断，如果要在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页面中进行条件判断，就需要使用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Core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标签库提供的</a:t>
            </a:r>
            <a:r>
              <a:rPr lang="en-US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b="1" dirty="0" err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c:if</a:t>
            </a:r>
            <a:r>
              <a:rPr lang="en-US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标签，该标签专门用于完成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页面中的条件判断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0" name="矩形 32"/>
          <p:cNvSpPr>
            <a:spLocks noChangeArrowheads="1"/>
          </p:cNvSpPr>
          <p:nvPr/>
        </p:nvSpPr>
        <p:spPr bwMode="auto">
          <a:xfrm>
            <a:off x="508000" y="2028825"/>
            <a:ext cx="8137525" cy="1276350"/>
          </a:xfrm>
          <a:prstGeom prst="rect">
            <a:avLst/>
          </a:prstGeom>
          <a:noFill/>
          <a:ln w="12700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41" name="组合 33"/>
          <p:cNvGrpSpPr>
            <a:grpSpLocks/>
          </p:cNvGrpSpPr>
          <p:nvPr/>
        </p:nvGrpSpPr>
        <p:grpSpPr bwMode="auto">
          <a:xfrm>
            <a:off x="5934075" y="1793875"/>
            <a:ext cx="2198688" cy="379413"/>
            <a:chOff x="5495925" y="1460500"/>
            <a:chExt cx="2198688" cy="379412"/>
          </a:xfrm>
        </p:grpSpPr>
        <p:sp>
          <p:nvSpPr>
            <p:cNvPr id="42" name="任意多边形 41"/>
            <p:cNvSpPr/>
            <p:nvPr/>
          </p:nvSpPr>
          <p:spPr bwMode="auto">
            <a:xfrm>
              <a:off x="5495925" y="1460500"/>
              <a:ext cx="2198688" cy="371474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43" name="矩形 75"/>
            <p:cNvSpPr>
              <a:spLocks noChangeArrowheads="1"/>
            </p:cNvSpPr>
            <p:nvPr/>
          </p:nvSpPr>
          <p:spPr bwMode="auto">
            <a:xfrm>
              <a:off x="5530850" y="1471612"/>
              <a:ext cx="21097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标签作用</a:t>
              </a:r>
            </a:p>
          </p:txBody>
        </p:sp>
      </p:grpSp>
      <p:sp>
        <p:nvSpPr>
          <p:cNvPr id="44" name="矩形 17"/>
          <p:cNvSpPr>
            <a:spLocks noChangeArrowheads="1"/>
          </p:cNvSpPr>
          <p:nvPr/>
        </p:nvSpPr>
        <p:spPr bwMode="auto">
          <a:xfrm>
            <a:off x="831850" y="4046538"/>
            <a:ext cx="7493000" cy="8001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5" name="矩形 18"/>
          <p:cNvSpPr>
            <a:spLocks noChangeArrowheads="1"/>
          </p:cNvSpPr>
          <p:nvPr/>
        </p:nvSpPr>
        <p:spPr bwMode="auto">
          <a:xfrm>
            <a:off x="1296988" y="4124325"/>
            <a:ext cx="6486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&lt;c:if test="testCondition" var="resulst" </a:t>
            </a:r>
            <a:endParaRPr lang="zh-CN" altLang="zh-CN"/>
          </a:p>
          <a:p>
            <a:r>
              <a:rPr lang="en-US" altLang="zh-CN"/>
              <a:t>[scope="{page|request|session|application}"]/&gt;</a:t>
            </a:r>
          </a:p>
        </p:txBody>
      </p: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860425" y="3648075"/>
            <a:ext cx="522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没有标签体的情况</a:t>
            </a:r>
            <a:endParaRPr lang="zh-CN" altLang="en-US" b="1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860425" y="5322888"/>
            <a:ext cx="7464425" cy="12763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8" name="矩形 21"/>
          <p:cNvSpPr>
            <a:spLocks noChangeArrowheads="1"/>
          </p:cNvSpPr>
          <p:nvPr/>
        </p:nvSpPr>
        <p:spPr bwMode="auto">
          <a:xfrm>
            <a:off x="1296988" y="5399088"/>
            <a:ext cx="6486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&lt;c:if test="testCondition" var="resulst" </a:t>
            </a:r>
            <a:endParaRPr lang="zh-CN" altLang="zh-CN"/>
          </a:p>
          <a:p>
            <a:r>
              <a:rPr lang="en-US" altLang="zh-CN"/>
              <a:t>[scope="{page|request|session|application}"]&gt;</a:t>
            </a:r>
            <a:endParaRPr lang="zh-CN" altLang="zh-CN"/>
          </a:p>
          <a:p>
            <a:r>
              <a:rPr lang="en-US" altLang="zh-CN"/>
              <a:t>	body content</a:t>
            </a:r>
            <a:endParaRPr lang="zh-CN" altLang="zh-CN"/>
          </a:p>
          <a:p>
            <a:r>
              <a:rPr lang="en-US" altLang="zh-CN"/>
              <a:t>&lt;/c:if&gt;</a:t>
            </a:r>
          </a:p>
        </p:txBody>
      </p:sp>
      <p:sp>
        <p:nvSpPr>
          <p:cNvPr id="49" name="矩形 16"/>
          <p:cNvSpPr>
            <a:spLocks noChangeArrowheads="1"/>
          </p:cNvSpPr>
          <p:nvPr/>
        </p:nvSpPr>
        <p:spPr bwMode="auto">
          <a:xfrm>
            <a:off x="847725" y="4933950"/>
            <a:ext cx="736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有标签体的情况，在标签体中指定要输出的内容</a:t>
            </a:r>
          </a:p>
        </p:txBody>
      </p:sp>
      <p:sp>
        <p:nvSpPr>
          <p:cNvPr id="50" name="矩形 24"/>
          <p:cNvSpPr>
            <a:spLocks noChangeArrowheads="1"/>
          </p:cNvSpPr>
          <p:nvPr/>
        </p:nvSpPr>
        <p:spPr bwMode="auto">
          <a:xfrm>
            <a:off x="542925" y="3548063"/>
            <a:ext cx="8102600" cy="3148012"/>
          </a:xfrm>
          <a:prstGeom prst="rect">
            <a:avLst/>
          </a:prstGeom>
          <a:noFill/>
          <a:ln w="12700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1" name="任意多边形 50"/>
          <p:cNvSpPr/>
          <p:nvPr/>
        </p:nvSpPr>
        <p:spPr bwMode="auto">
          <a:xfrm>
            <a:off x="5981700" y="332898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52" name="矩形 75"/>
          <p:cNvSpPr>
            <a:spLocks noChangeArrowheads="1"/>
          </p:cNvSpPr>
          <p:nvPr/>
        </p:nvSpPr>
        <p:spPr bwMode="auto">
          <a:xfrm>
            <a:off x="6026150" y="3341688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语法格式</a:t>
            </a:r>
          </a:p>
        </p:txBody>
      </p:sp>
      <p:sp>
        <p:nvSpPr>
          <p:cNvPr id="53" name="圆角矩形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6950" y="6175375"/>
            <a:ext cx="2182813" cy="354013"/>
          </a:xfrm>
          <a:prstGeom prst="roundRect">
            <a:avLst>
              <a:gd name="adj" fmla="val 16667"/>
            </a:avLst>
          </a:prstGeom>
          <a:solidFill>
            <a:srgbClr val="009ED6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4" name="矩形 1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70600" y="6172200"/>
            <a:ext cx="222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&lt;c:if&gt;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标签属性</a:t>
            </a:r>
          </a:p>
        </p:txBody>
      </p:sp>
    </p:spTree>
    <p:extLst>
      <p:ext uri="{BB962C8B-B14F-4D97-AF65-F5344CB8AC3E}">
        <p14:creationId xmlns:p14="http://schemas.microsoft.com/office/powerpoint/2010/main" val="18191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4" grpId="0" animBg="1"/>
      <p:bldP spid="45" grpId="0"/>
      <p:bldP spid="46" grpId="0"/>
      <p:bldP spid="47" grpId="0" animBg="1"/>
      <p:bldP spid="48" grpId="0"/>
      <p:bldP spid="49" grpId="0"/>
      <p:bldP spid="52" grpId="0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箭头 32"/>
          <p:cNvSpPr/>
          <p:nvPr/>
        </p:nvSpPr>
        <p:spPr bwMode="auto">
          <a:xfrm>
            <a:off x="246871" y="923942"/>
            <a:ext cx="5651500" cy="962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矩形 1"/>
          <p:cNvSpPr/>
          <p:nvPr/>
        </p:nvSpPr>
        <p:spPr>
          <a:xfrm>
            <a:off x="519921" y="1158732"/>
            <a:ext cx="3724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/>
              <a:t>JSTL</a:t>
            </a:r>
            <a:r>
              <a:rPr lang="zh-CN" altLang="en-US" sz="2600" dirty="0"/>
              <a:t>中的</a:t>
            </a:r>
            <a:r>
              <a:rPr lang="en-US" altLang="zh-CN" sz="2600" dirty="0"/>
              <a:t>Functions</a:t>
            </a:r>
            <a:r>
              <a:rPr lang="zh-CN" altLang="en-US" sz="2600" dirty="0"/>
              <a:t>标签库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04813" y="1956732"/>
            <a:ext cx="494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fn:toLowerCase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fn:toUpperCase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2" name="TextBox 41"/>
          <p:cNvSpPr>
            <a:spLocks noChangeArrowheads="1"/>
          </p:cNvSpPr>
          <p:nvPr/>
        </p:nvSpPr>
        <p:spPr bwMode="auto">
          <a:xfrm>
            <a:off x="1026364" y="2632767"/>
            <a:ext cx="3108325" cy="554037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fn:toLowerCase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endParaRPr lang="zh-CN" altLang="en-US" sz="2000"/>
          </a:p>
        </p:txBody>
      </p:sp>
      <p:sp>
        <p:nvSpPr>
          <p:cNvPr id="23" name="TextBox 41"/>
          <p:cNvSpPr>
            <a:spLocks noChangeArrowheads="1"/>
          </p:cNvSpPr>
          <p:nvPr/>
        </p:nvSpPr>
        <p:spPr bwMode="auto">
          <a:xfrm>
            <a:off x="4631577" y="2632767"/>
            <a:ext cx="3148012" cy="554037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fn:toUpperCase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endParaRPr lang="zh-CN" altLang="en-US" sz="2000"/>
          </a:p>
        </p:txBody>
      </p:sp>
      <p:sp>
        <p:nvSpPr>
          <p:cNvPr id="24" name="折角形 44"/>
          <p:cNvSpPr>
            <a:spLocks noChangeArrowheads="1"/>
          </p:cNvSpPr>
          <p:nvPr/>
        </p:nvSpPr>
        <p:spPr bwMode="auto">
          <a:xfrm>
            <a:off x="1026364" y="3073419"/>
            <a:ext cx="3108325" cy="3201987"/>
          </a:xfrm>
          <a:prstGeom prst="foldedCorner">
            <a:avLst>
              <a:gd name="adj" fmla="val 12500"/>
            </a:avLst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ACE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折角形 44"/>
          <p:cNvSpPr>
            <a:spLocks noChangeArrowheads="1"/>
          </p:cNvSpPr>
          <p:nvPr/>
        </p:nvSpPr>
        <p:spPr bwMode="auto">
          <a:xfrm>
            <a:off x="4631577" y="3148031"/>
            <a:ext cx="3148012" cy="3127375"/>
          </a:xfrm>
          <a:prstGeom prst="foldedCorner">
            <a:avLst>
              <a:gd name="adj" fmla="val 125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148602" y="3277292"/>
            <a:ext cx="283051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B0F0"/>
                </a:solidFill>
              </a:rPr>
              <a:t>    fn:toLowerCase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函数用于将一个字符串中包含的所有</a:t>
            </a:r>
            <a:r>
              <a:rPr lang="zh-CN" altLang="en-US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字符转换为小写形式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，其基本的语法格式如下所示：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112089" y="5447404"/>
            <a:ext cx="2990850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1600" dirty="0" smtClean="0"/>
              <a:t>fn:toLowerCase(String source)</a:t>
            </a:r>
            <a:endParaRPr lang="zh-CN" altLang="en-US" sz="1600" dirty="0" smtClean="0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704602" y="3282054"/>
            <a:ext cx="30749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B0F0"/>
                </a:solidFill>
              </a:rPr>
              <a:t>      fn:toUpperCase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函数用于将一个字符串中包含的所有</a:t>
            </a:r>
            <a:r>
              <a:rPr lang="zh-CN" altLang="en-US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字符转换为大写形式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，其基本的语法格式如下所示</a:t>
            </a:r>
            <a:r>
              <a:rPr lang="zh-CN" altLang="en-US"/>
              <a:t>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28414" y="5171179"/>
            <a:ext cx="2990850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fn:toUpperCase(String source) 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052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CCE8C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13130</TotalTime>
  <Words>2499</Words>
  <Application>Microsoft Office PowerPoint</Application>
  <PresentationFormat>全屏显示(4:3)</PresentationFormat>
  <Paragraphs>272</Paragraphs>
  <Slides>22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链接</vt:lpstr>
      </vt:variant>
      <vt:variant>
        <vt:i4>9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Broadway BT</vt:lpstr>
      <vt:lpstr>MS Mincho</vt:lpstr>
      <vt:lpstr>MS PGothic</vt:lpstr>
      <vt:lpstr>黑体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Retrospect</vt:lpstr>
      <vt:lpstr>C:\教学\授课\2017夏\卓越软件开发基础\JavaWeb下册教材\第4章 Filter（过滤器）.doc!_1490515572\Drawing\~页-1\矩形.26</vt:lpstr>
      <vt:lpstr>C:\教学\授课\2017夏\卓越软件开发基础\JavaWeb下册教材\第4章 Filter（过滤器）.doc!_1490515572\Drawing\~页-1\矩形.25</vt:lpstr>
      <vt:lpstr>C:\教学\授课\2017夏\卓越软件开发基础\JavaWeb下册教材\第4章 Filter（过滤器）.doc!_1490515572\Drawing\~页-1\矩形.28</vt:lpstr>
      <vt:lpstr>C:\教学\授课\2017夏\卓越软件开发基础\JavaWeb下册教材\第4章 Filter（过滤器）.doc!_1490515572\Drawing\~页-1\矩形.27</vt:lpstr>
      <vt:lpstr>C:\教学\授课\2017夏\卓越软件开发基础\JavaWeb下册教材\第4章 Filter（过滤器）.doc!_1490531835\Drawing\~页-1\矩形.25</vt:lpstr>
      <vt:lpstr>C:\教学\授课\2017夏\卓越软件开发基础\JavaWeb下册教材\第4章 Filter（过滤器）.doc!_1490531835\Drawing\~页-1\矩形.26</vt:lpstr>
      <vt:lpstr>C:\教学\授课\2017夏\卓越软件开发基础\JavaWeb下册教材\第4章 Filter（过滤器）.doc!_1490531835\Drawing\~页-1\矩形.28</vt:lpstr>
      <vt:lpstr>C:\教学\授课\2017夏\卓越软件开发基础\JavaWeb下册教材\第4章 Filter（过滤器）.doc!_1490531835\Drawing\~页-1\矩形.20</vt:lpstr>
      <vt:lpstr>C:\教学\授课\2017夏\卓越软件开发基础\JavaWeb下册教材\第4章 Filter（过滤器）.doc!_1490531835\Drawing\~页-1\矩形.27</vt:lpstr>
      <vt:lpstr>卓越软件开发基础</vt:lpstr>
      <vt:lpstr>内容</vt:lpstr>
      <vt:lpstr>使用taglib指令 </vt:lpstr>
      <vt:lpstr>使用自定义标记库</vt:lpstr>
      <vt:lpstr>创建并使用标记库 </vt:lpstr>
      <vt:lpstr>JSTL</vt:lpstr>
      <vt:lpstr>PowerPoint 演示文稿</vt:lpstr>
      <vt:lpstr>PowerPoint 演示文稿</vt:lpstr>
      <vt:lpstr>PowerPoint 演示文稿</vt:lpstr>
      <vt:lpstr>EL隐藏对象</vt:lpstr>
      <vt:lpstr>EL隐藏对象</vt:lpstr>
      <vt:lpstr>EL隐藏对象</vt:lpstr>
      <vt:lpstr>设置缓冲区 </vt:lpstr>
      <vt:lpstr>Servlet对JSP页面的调用传值</vt:lpstr>
      <vt:lpstr>Filter</vt:lpstr>
      <vt:lpstr>Filter</vt:lpstr>
      <vt:lpstr>Filter</vt:lpstr>
      <vt:lpstr>Filter</vt:lpstr>
      <vt:lpstr>项目要求说明</vt:lpstr>
      <vt:lpstr>项目要求说明</vt:lpstr>
      <vt:lpstr>项目要求说明</vt:lpstr>
      <vt:lpstr>项目要求说明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W LY</dc:creator>
  <cp:lastModifiedBy>kaiyu dai</cp:lastModifiedBy>
  <cp:revision>8044</cp:revision>
  <dcterms:created xsi:type="dcterms:W3CDTF">2016-03-04T09:07:40Z</dcterms:created>
  <dcterms:modified xsi:type="dcterms:W3CDTF">2017-07-19T07:43:44Z</dcterms:modified>
</cp:coreProperties>
</file>