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2"/>
  </p:notesMasterIdLst>
  <p:sldIdLst>
    <p:sldId id="313" r:id="rId2"/>
    <p:sldId id="287" r:id="rId3"/>
    <p:sldId id="314" r:id="rId4"/>
    <p:sldId id="288" r:id="rId5"/>
    <p:sldId id="316" r:id="rId6"/>
    <p:sldId id="315" r:id="rId7"/>
    <p:sldId id="289" r:id="rId8"/>
    <p:sldId id="290" r:id="rId9"/>
    <p:sldId id="291" r:id="rId10"/>
    <p:sldId id="295" r:id="rId11"/>
    <p:sldId id="292" r:id="rId12"/>
    <p:sldId id="293" r:id="rId13"/>
    <p:sldId id="294" r:id="rId14"/>
    <p:sldId id="296" r:id="rId15"/>
    <p:sldId id="298" r:id="rId16"/>
    <p:sldId id="297" r:id="rId17"/>
    <p:sldId id="304" r:id="rId18"/>
    <p:sldId id="299" r:id="rId19"/>
    <p:sldId id="300" r:id="rId20"/>
    <p:sldId id="301" r:id="rId21"/>
    <p:sldId id="302" r:id="rId22"/>
    <p:sldId id="303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7" r:id="rId31"/>
    <p:sldId id="318" r:id="rId32"/>
    <p:sldId id="319" r:id="rId33"/>
    <p:sldId id="320" r:id="rId34"/>
    <p:sldId id="321" r:id="rId35"/>
    <p:sldId id="323" r:id="rId36"/>
    <p:sldId id="324" r:id="rId37"/>
    <p:sldId id="325" r:id="rId38"/>
    <p:sldId id="326" r:id="rId39"/>
    <p:sldId id="327" r:id="rId40"/>
    <p:sldId id="328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0D44D62-4D3F-4577-BDDC-6AAD87B692D9}">
          <p14:sldIdLst>
            <p14:sldId id="313"/>
            <p14:sldId id="287"/>
            <p14:sldId id="314"/>
            <p14:sldId id="288"/>
            <p14:sldId id="316"/>
            <p14:sldId id="315"/>
            <p14:sldId id="289"/>
            <p14:sldId id="290"/>
            <p14:sldId id="291"/>
            <p14:sldId id="295"/>
            <p14:sldId id="292"/>
            <p14:sldId id="293"/>
            <p14:sldId id="294"/>
            <p14:sldId id="296"/>
            <p14:sldId id="298"/>
            <p14:sldId id="297"/>
            <p14:sldId id="304"/>
            <p14:sldId id="299"/>
            <p14:sldId id="300"/>
            <p14:sldId id="301"/>
            <p14:sldId id="302"/>
            <p14:sldId id="303"/>
            <p14:sldId id="305"/>
            <p14:sldId id="306"/>
            <p14:sldId id="307"/>
            <p14:sldId id="308"/>
            <p14:sldId id="309"/>
            <p14:sldId id="310"/>
            <p14:sldId id="311"/>
            <p14:sldId id="317"/>
            <p14:sldId id="318"/>
            <p14:sldId id="319"/>
            <p14:sldId id="320"/>
            <p14:sldId id="321"/>
            <p14:sldId id="323"/>
            <p14:sldId id="324"/>
            <p14:sldId id="325"/>
            <p14:sldId id="326"/>
            <p14:sldId id="327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65FFFF"/>
    <a:srgbClr val="CDFFCC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34" autoAdjust="0"/>
    <p:restoredTop sz="96000" autoAdjust="0"/>
  </p:normalViewPr>
  <p:slideViewPr>
    <p:cSldViewPr snapToGrid="0">
      <p:cViewPr varScale="1">
        <p:scale>
          <a:sx n="94" d="100"/>
          <a:sy n="94" d="100"/>
        </p:scale>
        <p:origin x="34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3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63EB6-8379-48F9-91D8-405F8FBD66B9}" type="datetimeFigureOut">
              <a:rPr lang="en-US" smtClean="0"/>
              <a:t>7/17/2017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A0D94-0F85-4919-AEDE-D65F671011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47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15FAB1-47D6-4D39-A779-2968E53AE577}" type="slidenum">
              <a:rPr lang="en-US" altLang="en-US" b="0" smtClean="0">
                <a:latin typeface="Times New Roman" panose="02020603050405020304" pitchFamily="18" charset="0"/>
              </a:rPr>
              <a:pPr/>
              <a:t>1</a:t>
            </a:fld>
            <a:endParaRPr lang="en-US" altLang="en-US" b="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39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29C7F82-36B3-4968-9830-082024013BC8}" type="datetime1">
              <a:rPr lang="zh-CN" altLang="en-US" sz="1200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2017/7/17</a:t>
            </a:fld>
            <a:endParaRPr lang="en-US" altLang="zh-CN" sz="1200" smtClean="0">
              <a:cs typeface="Arial" panose="020B0604020202020204" pitchFamily="34" charset="0"/>
            </a:endParaRPr>
          </a:p>
        </p:txBody>
      </p:sp>
      <p:sp>
        <p:nvSpPr>
          <p:cNvPr id="1351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ADBA1A0-597B-4CE8-B24D-102B9B895382}" type="slidenum">
              <a:rPr lang="zh-CN" altLang="en-US" sz="1200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zh-CN" sz="1200" smtClean="0">
              <a:cs typeface="Arial" panose="020B0604020202020204" pitchFamily="34" charset="0"/>
            </a:endParaRPr>
          </a:p>
        </p:txBody>
      </p:sp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1100" smtClean="0"/>
              <a:t>在这种模式中，</a:t>
            </a:r>
            <a:r>
              <a:rPr lang="en-US" altLang="zh-CN" sz="1100" smtClean="0"/>
              <a:t>Servlet</a:t>
            </a:r>
            <a:r>
              <a:rPr lang="zh-CN" altLang="en-US" sz="1100" smtClean="0"/>
              <a:t>用来处理请求的事务，充当了控制器（</a:t>
            </a:r>
            <a:r>
              <a:rPr lang="en-US" altLang="zh-CN" sz="1100" smtClean="0"/>
              <a:t>Controller</a:t>
            </a:r>
            <a:r>
              <a:rPr lang="zh-CN" altLang="en-US" sz="1100" smtClean="0"/>
              <a:t>即</a:t>
            </a:r>
            <a:r>
              <a:rPr lang="zh-CN" altLang="en-US" sz="1100" smtClean="0">
                <a:latin typeface="Arial" panose="020B0604020202020204" pitchFamily="34" charset="0"/>
              </a:rPr>
              <a:t>“</a:t>
            </a:r>
            <a:r>
              <a:rPr lang="en-US" altLang="zh-CN" sz="1100" smtClean="0"/>
              <a:t>C</a:t>
            </a:r>
            <a:r>
              <a:rPr lang="en-US" altLang="zh-CN" sz="1100" smtClean="0">
                <a:latin typeface="Arial" panose="020B0604020202020204" pitchFamily="34" charset="0"/>
              </a:rPr>
              <a:t>”</a:t>
            </a:r>
            <a:r>
              <a:rPr lang="zh-CN" altLang="en-US" sz="1100" smtClean="0"/>
              <a:t>）的角色，</a:t>
            </a:r>
            <a:r>
              <a:rPr lang="en-US" altLang="zh-CN" sz="1100" smtClean="0"/>
              <a:t>Servlet</a:t>
            </a:r>
            <a:r>
              <a:rPr lang="zh-CN" altLang="en-US" sz="1100" smtClean="0"/>
              <a:t>负责响应客户对业务逻辑的请求并根据用户的请求行为，决定将哪个</a:t>
            </a:r>
            <a:r>
              <a:rPr lang="en-US" altLang="zh-CN" sz="1100" smtClean="0"/>
              <a:t>JSP</a:t>
            </a:r>
            <a:r>
              <a:rPr lang="zh-CN" altLang="en-US" sz="1100" smtClean="0"/>
              <a:t>页面发送给客户。</a:t>
            </a:r>
            <a:r>
              <a:rPr lang="en-US" altLang="zh-CN" sz="1100" smtClean="0"/>
              <a:t>JSP</a:t>
            </a:r>
            <a:r>
              <a:rPr lang="zh-CN" altLang="en-US" sz="1100" smtClean="0"/>
              <a:t>页面处于表现层，也就是视图（</a:t>
            </a:r>
            <a:r>
              <a:rPr lang="en-US" altLang="zh-CN" sz="1100" smtClean="0"/>
              <a:t>View</a:t>
            </a:r>
            <a:r>
              <a:rPr lang="zh-CN" altLang="en-US" sz="1100" smtClean="0"/>
              <a:t>即</a:t>
            </a:r>
            <a:r>
              <a:rPr lang="zh-CN" altLang="en-US" sz="1100" smtClean="0">
                <a:latin typeface="Arial" panose="020B0604020202020204" pitchFamily="34" charset="0"/>
              </a:rPr>
              <a:t>“</a:t>
            </a:r>
            <a:r>
              <a:rPr lang="en-US" altLang="zh-CN" sz="1100" smtClean="0"/>
              <a:t>V</a:t>
            </a:r>
            <a:r>
              <a:rPr lang="en-US" altLang="zh-CN" sz="1100" smtClean="0">
                <a:latin typeface="Arial" panose="020B0604020202020204" pitchFamily="34" charset="0"/>
              </a:rPr>
              <a:t>”</a:t>
            </a:r>
            <a:r>
              <a:rPr lang="zh-CN" altLang="en-US" sz="1100" smtClean="0"/>
              <a:t>）的角色。</a:t>
            </a:r>
            <a:r>
              <a:rPr lang="en-US" altLang="zh-CN" sz="1100" smtClean="0"/>
              <a:t>JavaBean</a:t>
            </a:r>
            <a:r>
              <a:rPr lang="zh-CN" altLang="en-US" sz="1100" smtClean="0"/>
              <a:t>则负责数据的处理，也就是模型（</a:t>
            </a:r>
            <a:r>
              <a:rPr lang="en-US" altLang="zh-CN" sz="1100" smtClean="0"/>
              <a:t>Model</a:t>
            </a:r>
            <a:r>
              <a:rPr lang="zh-CN" altLang="en-US" sz="1100" smtClean="0"/>
              <a:t>即</a:t>
            </a:r>
            <a:r>
              <a:rPr lang="zh-CN" altLang="en-US" sz="1100" smtClean="0">
                <a:latin typeface="Arial" panose="020B0604020202020204" pitchFamily="34" charset="0"/>
              </a:rPr>
              <a:t>“</a:t>
            </a:r>
            <a:r>
              <a:rPr lang="en-US" altLang="zh-CN" sz="1100" smtClean="0"/>
              <a:t>M</a:t>
            </a:r>
            <a:r>
              <a:rPr lang="en-US" altLang="zh-CN" sz="1100" smtClean="0">
                <a:latin typeface="Arial" panose="020B0604020202020204" pitchFamily="34" charset="0"/>
              </a:rPr>
              <a:t>”</a:t>
            </a:r>
            <a:r>
              <a:rPr lang="zh-CN" altLang="en-US" sz="1100" smtClean="0"/>
              <a:t>）的角色 </a:t>
            </a:r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61072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CC41CCE-E6CB-4893-AF3A-A013B945FDE9}" type="datetime1">
              <a:rPr lang="zh-CN" altLang="en-US" sz="1200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2017/7/17</a:t>
            </a:fld>
            <a:endParaRPr lang="en-US" altLang="zh-CN" sz="1200" smtClean="0">
              <a:cs typeface="Arial" panose="020B0604020202020204" pitchFamily="34" charset="0"/>
            </a:endParaRPr>
          </a:p>
        </p:txBody>
      </p:sp>
      <p:sp>
        <p:nvSpPr>
          <p:cNvPr id="1372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B0E729D-95FF-44D1-9DD9-7F6227D308B7}" type="slidenum">
              <a:rPr lang="zh-CN" altLang="en-US" sz="1200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US" altLang="zh-CN" sz="1200" smtClean="0">
              <a:cs typeface="Arial" panose="020B0604020202020204" pitchFamily="34" charset="0"/>
            </a:endParaRPr>
          </a:p>
        </p:txBody>
      </p:sp>
      <p:sp>
        <p:nvSpPr>
          <p:cNvPr id="1372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Struts</a:t>
            </a:r>
            <a:r>
              <a:rPr lang="zh-CN" altLang="en-US" smtClean="0"/>
              <a:t>是一个比较好的</a:t>
            </a:r>
            <a:r>
              <a:rPr lang="en-US" altLang="zh-CN" smtClean="0"/>
              <a:t>MVC</a:t>
            </a:r>
            <a:r>
              <a:rPr lang="zh-CN" altLang="en-US" smtClean="0"/>
              <a:t>框架提供了对开发</a:t>
            </a:r>
            <a:r>
              <a:rPr lang="en-US" altLang="zh-CN" smtClean="0"/>
              <a:t>MVC</a:t>
            </a:r>
            <a:r>
              <a:rPr lang="zh-CN" altLang="en-US" smtClean="0"/>
              <a:t>系统的底层支持，它采用的主要技术是</a:t>
            </a:r>
            <a:r>
              <a:rPr lang="en-US" altLang="zh-CN" smtClean="0"/>
              <a:t>Servlet</a:t>
            </a:r>
            <a:r>
              <a:rPr lang="zh-CN" altLang="en-US" smtClean="0"/>
              <a:t>，</a:t>
            </a:r>
            <a:r>
              <a:rPr lang="en-US" altLang="zh-CN" smtClean="0"/>
              <a:t>JSP</a:t>
            </a:r>
            <a:r>
              <a:rPr lang="zh-CN" altLang="en-US" smtClean="0"/>
              <a:t>和</a:t>
            </a:r>
            <a:r>
              <a:rPr lang="en-US" altLang="zh-CN" smtClean="0"/>
              <a:t>custom tag library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6865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405ED2E-3977-4147-8C62-FE7B1F18F1F0}" type="datetime1">
              <a:rPr lang="zh-CN" altLang="en-US" sz="1200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2017/7/17</a:t>
            </a:fld>
            <a:endParaRPr lang="en-US" altLang="zh-CN" sz="1200" smtClean="0">
              <a:cs typeface="Arial" panose="020B0604020202020204" pitchFamily="34" charset="0"/>
            </a:endParaRPr>
          </a:p>
        </p:txBody>
      </p:sp>
      <p:sp>
        <p:nvSpPr>
          <p:cNvPr id="1402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D735F58-D967-45C6-A431-D28EE5775EF5}" type="slidenum">
              <a:rPr lang="zh-CN" altLang="en-US" sz="1200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US" altLang="zh-CN" sz="1200" smtClean="0">
              <a:cs typeface="Arial" panose="020B0604020202020204" pitchFamily="34" charset="0"/>
            </a:endParaRPr>
          </a:p>
        </p:txBody>
      </p:sp>
      <p:sp>
        <p:nvSpPr>
          <p:cNvPr id="1402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1100" smtClean="0">
                <a:solidFill>
                  <a:srgbClr val="FFFFFF"/>
                </a:solidFill>
                <a:latin typeface="宋体" panose="02010600030101010101" pitchFamily="2" charset="-122"/>
              </a:rPr>
              <a:t> 1．</a:t>
            </a:r>
            <a:r>
              <a:rPr lang="zh-CN" altLang="en-US" sz="1100" smtClean="0">
                <a:solidFill>
                  <a:srgbClr val="FFFF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100" smtClean="0">
                <a:solidFill>
                  <a:srgbClr val="FFFFFF"/>
                </a:solidFill>
              </a:rPr>
              <a:t>由显示视图产生一个请求。</a:t>
            </a:r>
            <a:endParaRPr lang="zh-CN" altLang="en-US" sz="1100" smtClean="0">
              <a:solidFill>
                <a:srgbClr val="FFFFFF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1100" smtClean="0">
                <a:solidFill>
                  <a:srgbClr val="FFFFFF"/>
                </a:solidFill>
                <a:latin typeface="宋体" panose="02010600030101010101" pitchFamily="2" charset="-122"/>
              </a:rPr>
              <a:t>2．</a:t>
            </a:r>
            <a:r>
              <a:rPr lang="zh-CN" altLang="en-US" sz="1100" smtClean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r>
              <a:rPr lang="zh-CN" altLang="en-US" sz="1100" smtClean="0">
                <a:solidFill>
                  <a:srgbClr val="FFFF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100" smtClean="0">
                <a:solidFill>
                  <a:srgbClr val="FFFFFF"/>
                </a:solidFill>
              </a:rPr>
              <a:t>请求被</a:t>
            </a:r>
            <a:r>
              <a:rPr lang="en-US" altLang="zh-CN" sz="1100" smtClean="0">
                <a:solidFill>
                  <a:srgbClr val="FFFFFF"/>
                </a:solidFill>
                <a:latin typeface="宋体" panose="02010600030101010101" pitchFamily="2" charset="-122"/>
              </a:rPr>
              <a:t>ActionServlet</a:t>
            </a:r>
            <a:r>
              <a:rPr lang="en-US" altLang="zh-CN" sz="1100" smtClean="0">
                <a:solidFill>
                  <a:srgbClr val="FFFFFF"/>
                </a:solidFill>
              </a:rPr>
              <a:t>（</a:t>
            </a:r>
            <a:r>
              <a:rPr lang="zh-CN" altLang="en-US" sz="1100" smtClean="0">
                <a:solidFill>
                  <a:srgbClr val="FFFFFF"/>
                </a:solidFill>
              </a:rPr>
              <a:t>控制器）接收，它在</a:t>
            </a:r>
            <a:r>
              <a:rPr lang="en-US" altLang="zh-CN" sz="1100" smtClean="0">
                <a:solidFill>
                  <a:srgbClr val="FFFFFF"/>
                </a:solidFill>
                <a:latin typeface="宋体" panose="02010600030101010101" pitchFamily="2" charset="-122"/>
              </a:rPr>
              <a:t>struts-config.xml</a:t>
            </a:r>
            <a:r>
              <a:rPr lang="zh-CN" altLang="en-US" sz="1100" smtClean="0">
                <a:solidFill>
                  <a:srgbClr val="FFFFFF"/>
                </a:solidFill>
              </a:rPr>
              <a:t>文件中寻找请求的</a:t>
            </a:r>
            <a:r>
              <a:rPr lang="en-US" altLang="zh-CN" sz="1100" smtClean="0">
                <a:solidFill>
                  <a:srgbClr val="FFFFFF"/>
                </a:solidFill>
                <a:latin typeface="宋体" panose="02010600030101010101" pitchFamily="2" charset="-122"/>
              </a:rPr>
              <a:t>URI</a:t>
            </a:r>
            <a:r>
              <a:rPr lang="en-US" altLang="zh-CN" sz="1100" smtClean="0">
                <a:solidFill>
                  <a:srgbClr val="FFFFFF"/>
                </a:solidFill>
              </a:rPr>
              <a:t>，</a:t>
            </a:r>
            <a:r>
              <a:rPr lang="zh-CN" altLang="en-US" sz="1100" smtClean="0">
                <a:solidFill>
                  <a:srgbClr val="FFFFFF"/>
                </a:solidFill>
              </a:rPr>
              <a:t>找到对应的</a:t>
            </a:r>
            <a:r>
              <a:rPr lang="en-US" altLang="zh-CN" sz="1100" smtClean="0">
                <a:solidFill>
                  <a:srgbClr val="FFFFFF"/>
                </a:solidFill>
                <a:latin typeface="宋体" panose="02010600030101010101" pitchFamily="2" charset="-122"/>
              </a:rPr>
              <a:t>Action</a:t>
            </a:r>
            <a:r>
              <a:rPr lang="zh-CN" altLang="en-US" sz="1100" smtClean="0">
                <a:solidFill>
                  <a:srgbClr val="FFFFFF"/>
                </a:solidFill>
              </a:rPr>
              <a:t>类后，</a:t>
            </a:r>
            <a:r>
              <a:rPr lang="en-US" altLang="zh-CN" sz="1100" smtClean="0">
                <a:solidFill>
                  <a:srgbClr val="FFFFFF"/>
                </a:solidFill>
                <a:latin typeface="宋体" panose="02010600030101010101" pitchFamily="2" charset="-122"/>
              </a:rPr>
              <a:t>Action</a:t>
            </a:r>
            <a:r>
              <a:rPr lang="zh-CN" altLang="en-US" sz="1100" smtClean="0">
                <a:solidFill>
                  <a:srgbClr val="FFFFFF"/>
                </a:solidFill>
              </a:rPr>
              <a:t>类执行相应的业务逻辑。</a:t>
            </a:r>
            <a:endParaRPr lang="zh-CN" altLang="en-US" sz="1100" smtClean="0">
              <a:solidFill>
                <a:srgbClr val="FFFFFF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1100" smtClean="0">
                <a:solidFill>
                  <a:srgbClr val="FFFFFF"/>
                </a:solidFill>
                <a:latin typeface="宋体" panose="02010600030101010101" pitchFamily="2" charset="-122"/>
              </a:rPr>
              <a:t>3．</a:t>
            </a:r>
            <a:r>
              <a:rPr lang="zh-CN" altLang="en-US" sz="1100" smtClean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r>
              <a:rPr lang="zh-CN" altLang="en-US" sz="1100" smtClean="0">
                <a:solidFill>
                  <a:srgbClr val="FFFF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smtClean="0">
                <a:solidFill>
                  <a:srgbClr val="FFFFFF"/>
                </a:solidFill>
                <a:latin typeface="宋体" panose="02010600030101010101" pitchFamily="2" charset="-122"/>
              </a:rPr>
              <a:t>Action</a:t>
            </a:r>
            <a:r>
              <a:rPr lang="zh-CN" altLang="en-US" sz="1100" smtClean="0">
                <a:solidFill>
                  <a:srgbClr val="FFFFFF"/>
                </a:solidFill>
              </a:rPr>
              <a:t>类执行建立在模型组件基础上的业务逻辑，模型组件是和应用程序关联的。</a:t>
            </a:r>
            <a:endParaRPr lang="zh-CN" altLang="en-US" sz="1100" smtClean="0">
              <a:solidFill>
                <a:srgbClr val="FFFFFF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1100" smtClean="0">
                <a:solidFill>
                  <a:srgbClr val="FFFFFF"/>
                </a:solidFill>
                <a:latin typeface="宋体" panose="02010600030101010101" pitchFamily="2" charset="-122"/>
              </a:rPr>
              <a:t>4．</a:t>
            </a:r>
            <a:r>
              <a:rPr lang="zh-CN" altLang="en-US" sz="1100" smtClean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r>
              <a:rPr lang="zh-CN" altLang="en-US" sz="1100" smtClean="0">
                <a:solidFill>
                  <a:srgbClr val="FFFF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100" smtClean="0">
                <a:solidFill>
                  <a:srgbClr val="FFFFFF"/>
                </a:solidFill>
              </a:rPr>
              <a:t>一旦</a:t>
            </a:r>
            <a:r>
              <a:rPr lang="en-US" altLang="zh-CN" sz="1100" smtClean="0">
                <a:solidFill>
                  <a:srgbClr val="FFFFFF"/>
                </a:solidFill>
                <a:latin typeface="宋体" panose="02010600030101010101" pitchFamily="2" charset="-122"/>
              </a:rPr>
              <a:t>Action</a:t>
            </a:r>
            <a:r>
              <a:rPr lang="zh-CN" altLang="en-US" sz="1100" smtClean="0">
                <a:solidFill>
                  <a:srgbClr val="FFFFFF"/>
                </a:solidFill>
              </a:rPr>
              <a:t>类处理完业务逻辑，它把控制权返回给</a:t>
            </a:r>
            <a:r>
              <a:rPr lang="en-US" altLang="zh-CN" sz="1100" smtClean="0">
                <a:solidFill>
                  <a:srgbClr val="FFFFFF"/>
                </a:solidFill>
                <a:latin typeface="宋体" panose="02010600030101010101" pitchFamily="2" charset="-122"/>
              </a:rPr>
              <a:t>ActionServlet</a:t>
            </a:r>
            <a:r>
              <a:rPr lang="en-US" altLang="zh-CN" sz="1100" smtClean="0">
                <a:solidFill>
                  <a:srgbClr val="FFFFFF"/>
                </a:solidFill>
              </a:rPr>
              <a:t>。</a:t>
            </a:r>
            <a:r>
              <a:rPr lang="en-US" altLang="zh-CN" sz="1100" smtClean="0">
                <a:solidFill>
                  <a:srgbClr val="FFFFFF"/>
                </a:solidFill>
                <a:latin typeface="宋体" panose="02010600030101010101" pitchFamily="2" charset="-122"/>
              </a:rPr>
              <a:t>Action</a:t>
            </a:r>
            <a:r>
              <a:rPr lang="zh-CN" altLang="en-US" sz="1100" smtClean="0">
                <a:solidFill>
                  <a:srgbClr val="FFFFFF"/>
                </a:solidFill>
              </a:rPr>
              <a:t>类提供一个键值作为返回的一部分</a:t>
            </a:r>
            <a:r>
              <a:rPr lang="en-US" altLang="zh-CN" sz="1100" smtClean="0"/>
              <a:t>(</a:t>
            </a:r>
            <a:r>
              <a:rPr lang="zh-CN" altLang="en-US" sz="1100" smtClean="0"/>
              <a:t>通过</a:t>
            </a:r>
            <a:endParaRPr lang="en-US" altLang="zh-CN" sz="11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1100" smtClean="0"/>
              <a:t>Mapping.findForward(“</a:t>
            </a:r>
            <a:r>
              <a:rPr lang="zh-CN" altLang="en-US" sz="1100" smtClean="0"/>
              <a:t>某个键值</a:t>
            </a:r>
            <a:r>
              <a:rPr lang="en-US" altLang="zh-CN" sz="1100" smtClean="0"/>
              <a:t>”))</a:t>
            </a:r>
            <a:r>
              <a:rPr lang="zh-CN" altLang="en-US" sz="1100" smtClean="0">
                <a:solidFill>
                  <a:srgbClr val="FFFFFF"/>
                </a:solidFill>
              </a:rPr>
              <a:t>，它指明了处理的结果。</a:t>
            </a:r>
            <a:r>
              <a:rPr lang="en-US" altLang="zh-CN" sz="1100" smtClean="0">
                <a:solidFill>
                  <a:srgbClr val="FFFFFF"/>
                </a:solidFill>
                <a:latin typeface="宋体" panose="02010600030101010101" pitchFamily="2" charset="-122"/>
              </a:rPr>
              <a:t>ActionServlet</a:t>
            </a:r>
            <a:r>
              <a:rPr lang="zh-CN" altLang="en-US" sz="1100" smtClean="0">
                <a:solidFill>
                  <a:srgbClr val="FFFFFF"/>
                </a:solidFill>
              </a:rPr>
              <a:t>使用这个键值来决定在什么视图中显示</a:t>
            </a:r>
            <a:r>
              <a:rPr lang="en-US" altLang="zh-CN" sz="1100" smtClean="0">
                <a:solidFill>
                  <a:srgbClr val="FFFFFF"/>
                </a:solidFill>
                <a:latin typeface="宋体" panose="02010600030101010101" pitchFamily="2" charset="-122"/>
              </a:rPr>
              <a:t>Action</a:t>
            </a:r>
            <a:r>
              <a:rPr lang="zh-CN" altLang="en-US" sz="1100" smtClean="0">
                <a:solidFill>
                  <a:srgbClr val="FFFFFF"/>
                </a:solidFill>
              </a:rPr>
              <a:t>的类处理结果。</a:t>
            </a:r>
            <a:endParaRPr lang="zh-CN" altLang="en-US" sz="1100" smtClean="0">
              <a:solidFill>
                <a:srgbClr val="FFFFFF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1100" smtClean="0">
                <a:solidFill>
                  <a:srgbClr val="FFFFFF"/>
                </a:solidFill>
              </a:rPr>
              <a:t>    5．</a:t>
            </a:r>
            <a:r>
              <a:rPr lang="zh-CN" altLang="en-US" sz="1100" smtClean="0">
                <a:solidFill>
                  <a:srgbClr val="FFFFFF"/>
                </a:solidFill>
                <a:latin typeface="Arial" panose="020B0604020202020204" pitchFamily="34" charset="0"/>
              </a:rPr>
              <a:t> </a:t>
            </a:r>
            <a:r>
              <a:rPr lang="zh-CN" altLang="en-US" sz="1100" smtClean="0">
                <a:solidFill>
                  <a:srgbClr val="FFFFFF"/>
                </a:solidFill>
              </a:rPr>
              <a:t> 当</a:t>
            </a:r>
            <a:r>
              <a:rPr lang="en-US" altLang="zh-CN" sz="1100" smtClean="0">
                <a:solidFill>
                  <a:srgbClr val="FFFFFF"/>
                </a:solidFill>
              </a:rPr>
              <a:t>ActionServlet</a:t>
            </a:r>
            <a:r>
              <a:rPr lang="zh-CN" altLang="en-US" sz="1100" smtClean="0">
                <a:solidFill>
                  <a:srgbClr val="FFFFFF"/>
                </a:solidFill>
              </a:rPr>
              <a:t>把</a:t>
            </a:r>
            <a:r>
              <a:rPr lang="en-US" altLang="zh-CN" sz="1100" smtClean="0">
                <a:solidFill>
                  <a:srgbClr val="FFFFFF"/>
                </a:solidFill>
              </a:rPr>
              <a:t>Action</a:t>
            </a:r>
            <a:r>
              <a:rPr lang="zh-CN" altLang="en-US" sz="1100" smtClean="0">
                <a:solidFill>
                  <a:srgbClr val="FFFFFF"/>
                </a:solidFill>
              </a:rPr>
              <a:t>类的处理结果传送到指定的视图中，请求的过程也就完成了。 </a:t>
            </a:r>
          </a:p>
        </p:txBody>
      </p:sp>
    </p:spTree>
    <p:extLst>
      <p:ext uri="{BB962C8B-B14F-4D97-AF65-F5344CB8AC3E}">
        <p14:creationId xmlns:p14="http://schemas.microsoft.com/office/powerpoint/2010/main" val="2466686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A0D94-0F85-4919-AEDE-D65F67101199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349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altLang="zh-CN" smtClean="0">
                <a:latin typeface="Arial Narrow" panose="020B0606020202030204" pitchFamily="34" charset="0"/>
              </a:rPr>
              <a:t>C:\Tomcat_home\logs</a:t>
            </a:r>
            <a:r>
              <a:rPr kumimoji="1" lang="zh-CN" altLang="en-US" smtClean="0">
                <a:latin typeface="Arial Narrow" panose="020B0606020202030204" pitchFamily="34" charset="0"/>
              </a:rPr>
              <a:t>下</a:t>
            </a:r>
            <a:r>
              <a:rPr kumimoji="1" lang="en-US" altLang="zh-CN" smtClean="0">
                <a:latin typeface="Arial Narrow" panose="020B0606020202030204" pitchFamily="34" charset="0"/>
              </a:rPr>
              <a:t>user_login_ log.txt</a:t>
            </a:r>
            <a:r>
              <a:rPr kumimoji="1" lang="zh-CN" altLang="en-US" smtClean="0">
                <a:latin typeface="Arial Narrow" panose="020B0606020202030204" pitchFamily="34" charset="0"/>
              </a:rPr>
              <a:t>文件</a:t>
            </a:r>
          </a:p>
          <a:p>
            <a:endParaRPr lang="zh-CN" altLang="en-US" smtClean="0"/>
          </a:p>
        </p:txBody>
      </p:sp>
      <p:sp>
        <p:nvSpPr>
          <p:cNvPr id="150532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9217AEC-762A-4613-B47A-18A91862227B}" type="datetime1"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2017/7/17</a:t>
            </a:fld>
            <a:endParaRPr lang="en-US" altLang="zh-CN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0533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D7CA481-8972-4B85-93C8-6DF8937652AE}" type="slidenum"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40</a:t>
            </a:fld>
            <a:endParaRPr lang="en-US" altLang="zh-CN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2800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A735A-EA62-4AB8-B004-5DCBDFBB02B5}" type="datetime1">
              <a:rPr lang="en-US" smtClean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B734-1454-48BD-9C3D-720BEF4F2AF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67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AF7D-5F38-4D88-A9CD-01158CF004E4}" type="datetime1">
              <a:rPr lang="en-US" smtClean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B734-1454-48BD-9C3D-720BEF4F2A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40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7FBE-9C1A-492A-835B-6C66F5B2F379}" type="datetime1">
              <a:rPr lang="en-US" smtClean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B734-1454-48BD-9C3D-720BEF4F2A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55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6ADD-65D3-4A6C-B7F9-87CD282EFC02}" type="datetime1">
              <a:rPr lang="en-US" smtClean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B734-1454-48BD-9C3D-720BEF4F2A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97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94C7-E4CC-4751-A859-000E5633E540}" type="datetime1">
              <a:rPr lang="en-US" smtClean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B734-1454-48BD-9C3D-720BEF4F2AF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82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A91-CBE0-403C-863C-1A9220A67E57}" type="datetime1">
              <a:rPr lang="en-US" smtClean="0"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B734-1454-48BD-9C3D-720BEF4F2A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2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3E49-6234-4958-8608-D2DD8E24261B}" type="datetime1">
              <a:rPr lang="en-US" smtClean="0"/>
              <a:t>7/17/2017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B734-1454-48BD-9C3D-720BEF4F2A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9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5-2604-44B0-9DA9-4DA6C170C18A}" type="datetime1">
              <a:rPr lang="en-US" smtClean="0"/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B734-1454-48BD-9C3D-720BEF4F2A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8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4898-955D-4537-BFC3-6DF22ACB1866}" type="datetime1">
              <a:rPr lang="en-US" smtClean="0"/>
              <a:t>7/17/2017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B734-1454-48BD-9C3D-720BEF4F2A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75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6EFBC7A-7016-4E44-A45B-07639C13DB24}" type="datetime1">
              <a:rPr lang="en-US" smtClean="0"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D8B734-1454-48BD-9C3D-720BEF4F2A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6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E701-123D-4BCE-A552-BE20AA91CCF0}" type="datetime1">
              <a:rPr lang="en-US" smtClean="0"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B734-1454-48BD-9C3D-720BEF4F2A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649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B0D4032-BE23-45F0-B37E-AD4DB67232A1}" type="datetime1">
              <a:rPr lang="en-US" smtClean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ED8B734-1454-48BD-9C3D-720BEF4F2AF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09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卓越软件开发基础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4480-A92B-478B-946B-43ACC9CE5DA9}" type="datetime1">
              <a:rPr lang="en-US" smtClean="0"/>
              <a:t>7/17/2017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B734-1454-48BD-9C3D-720BEF4F2A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4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40716"/>
          </a:xfrm>
        </p:spPr>
        <p:txBody>
          <a:bodyPr>
            <a:normAutofit/>
          </a:bodyPr>
          <a:lstStyle/>
          <a:p>
            <a:r>
              <a:rPr lang="en-US" sz="2500" dirty="0" smtClean="0"/>
              <a:t>“Scope”</a:t>
            </a:r>
            <a:r>
              <a:rPr lang="zh-CN" altLang="en-US" sz="2500" dirty="0" smtClean="0"/>
              <a:t>是</a:t>
            </a:r>
            <a:r>
              <a:rPr lang="en-US" altLang="zh-CN" sz="2500" dirty="0" smtClean="0"/>
              <a:t>bean</a:t>
            </a:r>
            <a:r>
              <a:rPr lang="zh-CN" altLang="en-US" sz="2500" dirty="0" smtClean="0"/>
              <a:t>被存储的位置，有三种选择</a:t>
            </a:r>
            <a:endParaRPr lang="en-US" altLang="zh-CN" sz="2500" dirty="0" smtClean="0"/>
          </a:p>
          <a:p>
            <a:pPr lvl="1"/>
            <a:r>
              <a:rPr lang="zh-CN" altLang="en-US" sz="2000" b="1" dirty="0" smtClean="0">
                <a:solidFill>
                  <a:srgbClr val="3333FF"/>
                </a:solidFill>
              </a:rPr>
              <a:t>请求</a:t>
            </a:r>
            <a:r>
              <a:rPr lang="en-US" altLang="zh-CN" sz="2000" b="1" dirty="0" smtClean="0">
                <a:solidFill>
                  <a:srgbClr val="3333FF"/>
                </a:solidFill>
              </a:rPr>
              <a:t>Request</a:t>
            </a:r>
            <a:r>
              <a:rPr lang="en-US" altLang="zh-CN" sz="2000" dirty="0" smtClean="0"/>
              <a:t>:  </a:t>
            </a:r>
            <a:r>
              <a:rPr lang="zh-CN" altLang="en-US" sz="2000" dirty="0" smtClean="0"/>
              <a:t>请求中存储的数据被</a:t>
            </a:r>
            <a:r>
              <a:rPr lang="en-US" altLang="zh-CN" sz="2000" dirty="0" smtClean="0"/>
              <a:t>Servlet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Servlet</a:t>
            </a:r>
            <a:r>
              <a:rPr lang="zh-CN" altLang="en-US" sz="2000" dirty="0" smtClean="0"/>
              <a:t>转发的目标页面可见。不能被其他用户或者其他页面可见。</a:t>
            </a:r>
            <a:r>
              <a:rPr lang="zh-CN" altLang="en-US" sz="2000" dirty="0" smtClean="0">
                <a:solidFill>
                  <a:srgbClr val="FF0000"/>
                </a:solidFill>
              </a:rPr>
              <a:t>最常用的</a:t>
            </a:r>
            <a:r>
              <a:rPr lang="en-US" altLang="zh-CN" sz="2000" dirty="0" smtClean="0">
                <a:solidFill>
                  <a:srgbClr val="FF0000"/>
                </a:solidFill>
              </a:rPr>
              <a:t>Scope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b="1" dirty="0" smtClean="0">
                <a:solidFill>
                  <a:srgbClr val="3333FF"/>
                </a:solidFill>
              </a:rPr>
              <a:t>会话</a:t>
            </a:r>
            <a:r>
              <a:rPr lang="en-US" altLang="zh-CN" sz="2000" b="1" dirty="0" smtClean="0">
                <a:solidFill>
                  <a:srgbClr val="3333FF"/>
                </a:solidFill>
              </a:rPr>
              <a:t>Session</a:t>
            </a:r>
            <a:r>
              <a:rPr lang="zh-CN" altLang="en-US" sz="2000" dirty="0" smtClean="0"/>
              <a:t>：会话中存储的数据除了被</a:t>
            </a:r>
            <a:r>
              <a:rPr lang="en-US" altLang="zh-CN" sz="2000" dirty="0" smtClean="0"/>
              <a:t>Servlet</a:t>
            </a:r>
            <a:r>
              <a:rPr lang="zh-CN" altLang="en-US" sz="2000" dirty="0" smtClean="0"/>
              <a:t>及</a:t>
            </a:r>
            <a:r>
              <a:rPr lang="en-US" altLang="zh-CN" sz="2000" dirty="0" smtClean="0"/>
              <a:t>Servlet</a:t>
            </a:r>
            <a:r>
              <a:rPr lang="zh-CN" altLang="en-US" sz="2000" dirty="0" smtClean="0"/>
              <a:t>转发的目标页面可见，还可以被同一个用户访问的其他页面可见。但不被其他用户可见。如用于存储用户的登录信息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b="1" dirty="0" smtClean="0">
                <a:solidFill>
                  <a:srgbClr val="3333FF"/>
                </a:solidFill>
              </a:rPr>
              <a:t>应用</a:t>
            </a:r>
            <a:r>
              <a:rPr lang="en-US" altLang="zh-CN" sz="2000" b="1" dirty="0" smtClean="0">
                <a:solidFill>
                  <a:srgbClr val="3333FF"/>
                </a:solidFill>
              </a:rPr>
              <a:t>Application (Servlet Context)</a:t>
            </a:r>
            <a:r>
              <a:rPr lang="zh-CN" altLang="en-US" sz="2000" dirty="0" smtClean="0"/>
              <a:t>：应用中存储的数据能被所有用户以及所有页面可见</a:t>
            </a:r>
            <a:r>
              <a:rPr lang="zh-CN" altLang="en-US" sz="2000" dirty="0" smtClean="0"/>
              <a:t>。较少</a:t>
            </a:r>
            <a:r>
              <a:rPr lang="zh-CN" altLang="en-US" sz="2000" dirty="0" smtClean="0"/>
              <a:t>使用。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6ADD-65D3-4A6C-B7F9-87CD282EFC02}" type="datetime1">
              <a:rPr lang="en-US" smtClean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B734-1454-48BD-9C3D-720BEF4F2AF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46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基于请求的数据共享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6ADD-65D3-4A6C-B7F9-87CD282EFC02}" type="datetime1">
              <a:rPr lang="en-US" smtClean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B734-1454-48BD-9C3D-720BEF4F2AF6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896627" y="1801188"/>
            <a:ext cx="7769911" cy="4841160"/>
            <a:chOff x="639452" y="1737361"/>
            <a:chExt cx="7769911" cy="484116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9452" y="1737361"/>
              <a:ext cx="7769911" cy="484116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124200" y="4295775"/>
              <a:ext cx="23711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3333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bean</a:t>
              </a:r>
              <a:r>
                <a:rPr lang="zh-CN" altLang="en-US" dirty="0" smtClean="0">
                  <a:solidFill>
                    <a:srgbClr val="3333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名字由</a:t>
              </a:r>
              <a:r>
                <a:rPr lang="en-US" altLang="zh-CN" dirty="0" smtClean="0">
                  <a:solidFill>
                    <a:srgbClr val="3333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Servlet</a:t>
              </a:r>
              <a:r>
                <a:rPr lang="zh-CN" altLang="en-US" dirty="0" smtClean="0">
                  <a:solidFill>
                    <a:srgbClr val="3333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指定</a:t>
              </a:r>
              <a:endParaRPr lang="en-US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4488" y="4857245"/>
              <a:ext cx="2904875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3333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bean</a:t>
              </a:r>
              <a:r>
                <a:rPr lang="zh-CN" altLang="en-US" dirty="0" smtClean="0">
                  <a:solidFill>
                    <a:srgbClr val="3333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中存在</a:t>
              </a:r>
              <a:r>
                <a:rPr lang="en-US" altLang="zh-CN" dirty="0" err="1" smtClean="0">
                  <a:solidFill>
                    <a:srgbClr val="3333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getSomeProperty</a:t>
              </a:r>
              <a:r>
                <a:rPr lang="zh-CN" altLang="en-US" dirty="0" smtClean="0">
                  <a:solidFill>
                    <a:srgbClr val="3333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这个方法</a:t>
              </a:r>
              <a:endParaRPr lang="en-US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738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71364"/>
            <a:ext cx="7543800" cy="1450757"/>
          </a:xfrm>
        </p:spPr>
        <p:txBody>
          <a:bodyPr/>
          <a:lstStyle/>
          <a:p>
            <a:r>
              <a:rPr lang="zh-CN" altLang="en-US" dirty="0" smtClean="0"/>
              <a:t>基于请求的数据共享示例：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查询客户信息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6ADD-65D3-4A6C-B7F9-87CD282EFC02}" type="datetime1">
              <a:rPr lang="en-US" smtClean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B734-1454-48BD-9C3D-720BEF4F2AF6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28750" y="47148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668921" y="1824084"/>
            <a:ext cx="7613708" cy="4533738"/>
            <a:chOff x="658761" y="1926048"/>
            <a:chExt cx="7613708" cy="4533738"/>
          </a:xfrm>
        </p:grpSpPr>
        <p:sp>
          <p:nvSpPr>
            <p:cNvPr id="14" name="Rectangle 13"/>
            <p:cNvSpPr/>
            <p:nvPr/>
          </p:nvSpPr>
          <p:spPr>
            <a:xfrm>
              <a:off x="658761" y="5810865"/>
              <a:ext cx="245807" cy="639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822960" y="1926048"/>
              <a:ext cx="7449509" cy="4533738"/>
              <a:chOff x="822960" y="1926048"/>
              <a:chExt cx="7449509" cy="4533738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4762500" y="4628595"/>
                <a:ext cx="1828800" cy="43815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038725" y="1990725"/>
                <a:ext cx="1828800" cy="43815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2960" y="1926048"/>
                <a:ext cx="7449509" cy="45337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8905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基于会话的数据共享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6ADD-65D3-4A6C-B7F9-87CD282EFC02}" type="datetime1">
              <a:rPr lang="en-US" smtClean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B734-1454-48BD-9C3D-720BEF4F2AF6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00056" y="1805031"/>
            <a:ext cx="7709307" cy="4837318"/>
            <a:chOff x="700056" y="1805031"/>
            <a:chExt cx="7709307" cy="483731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5842" y="1805031"/>
              <a:ext cx="7553521" cy="4837317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700056" y="5879691"/>
              <a:ext cx="245807" cy="762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745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基于应用的数据共享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6ADD-65D3-4A6C-B7F9-87CD282EFC02}" type="datetime1">
              <a:rPr lang="en-US" smtClean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B734-1454-48BD-9C3D-720BEF4F2AF6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0331" y="1843453"/>
            <a:ext cx="7829057" cy="4798895"/>
            <a:chOff x="835213" y="1831491"/>
            <a:chExt cx="7574150" cy="462928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8770" y="1831491"/>
              <a:ext cx="7380593" cy="462928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896034" y="5820697"/>
              <a:ext cx="245807" cy="639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5213" y="5181608"/>
              <a:ext cx="245807" cy="639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951302" y="1737361"/>
            <a:ext cx="4663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为了保证此处转发的</a:t>
            </a:r>
            <a:r>
              <a:rPr lang="en-US" altLang="zh-CN" sz="1600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JSP</a:t>
            </a:r>
            <a:r>
              <a:rPr lang="zh-CN" altLang="en-US" sz="1600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页面可以获得</a:t>
            </a:r>
            <a:r>
              <a:rPr lang="en-US" altLang="zh-CN" sz="1600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Servlet</a:t>
            </a:r>
            <a:r>
              <a:rPr lang="zh-CN" altLang="en-US" sz="1600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插入的</a:t>
            </a:r>
            <a:r>
              <a:rPr lang="en-US" altLang="zh-CN" sz="1600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key-value</a:t>
            </a:r>
            <a:r>
              <a:rPr lang="zh-CN" altLang="en-US" sz="1600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对，使用同步操作；否则可能会被其他用户的操作打断</a:t>
            </a:r>
            <a:endParaRPr lang="en-US" sz="1600" dirty="0">
              <a:solidFill>
                <a:srgbClr val="3333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592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/>
              <a:t>MVC</a:t>
            </a:r>
            <a:r>
              <a:rPr lang="zh-CN" altLang="en-US" sz="4800" dirty="0" smtClean="0"/>
              <a:t>示例：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zh-CN" altLang="en-US" sz="4800" dirty="0" smtClean="0"/>
              <a:t>银行账户余额查询</a:t>
            </a:r>
            <a:endParaRPr lang="en-US" sz="4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6ADD-65D3-4A6C-B7F9-87CD282EFC02}" type="datetime1">
              <a:rPr lang="en-US" smtClean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B734-1454-48BD-9C3D-720BEF4F2AF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3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银行账户余额查询系统概述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257886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 Bean</a:t>
            </a:r>
          </a:p>
          <a:p>
            <a:pPr lvl="1"/>
            <a:r>
              <a:rPr lang="en-US" dirty="0" smtClean="0"/>
              <a:t>BankCustomer</a:t>
            </a:r>
          </a:p>
          <a:p>
            <a:r>
              <a:rPr lang="zh-CN" altLang="en-US" b="1" dirty="0" smtClean="0"/>
              <a:t>业务逻辑</a:t>
            </a:r>
            <a:endParaRPr lang="en-US" altLang="zh-CN" b="1" dirty="0" smtClean="0"/>
          </a:p>
          <a:p>
            <a:pPr lvl="1"/>
            <a:r>
              <a:rPr lang="en-US" dirty="0" smtClean="0"/>
              <a:t>BankCustomerLookup</a:t>
            </a:r>
          </a:p>
          <a:p>
            <a:r>
              <a:rPr lang="en-US" b="1" dirty="0" smtClean="0"/>
              <a:t> Servlet</a:t>
            </a:r>
            <a:r>
              <a:rPr lang="zh-CN" altLang="en-US" b="1" dirty="0" smtClean="0"/>
              <a:t>负责调用业务逻辑，生成</a:t>
            </a:r>
            <a:r>
              <a:rPr lang="en-US" altLang="zh-CN" b="1" dirty="0" smtClean="0"/>
              <a:t>bean</a:t>
            </a:r>
            <a:r>
              <a:rPr lang="zh-CN" altLang="en-US" b="1" dirty="0" smtClean="0"/>
              <a:t>，并将其转发给合适的</a:t>
            </a:r>
            <a:r>
              <a:rPr lang="en-US" altLang="zh-CN" b="1" dirty="0" smtClean="0"/>
              <a:t>JSP</a:t>
            </a:r>
          </a:p>
          <a:p>
            <a:pPr lvl="1"/>
            <a:r>
              <a:rPr lang="zh-CN" altLang="en-US" dirty="0" smtClean="0"/>
              <a:t>读取</a:t>
            </a:r>
            <a:r>
              <a:rPr lang="en-US" altLang="zh-CN" dirty="0" smtClean="0"/>
              <a:t>customer ID</a:t>
            </a:r>
            <a:r>
              <a:rPr lang="zh-CN" altLang="en-US" dirty="0" smtClean="0"/>
              <a:t>，调用</a:t>
            </a:r>
            <a:r>
              <a:rPr lang="en-US" altLang="zh-CN" dirty="0" smtClean="0"/>
              <a:t>BankCustomerLookup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BankCustomer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根据用户目前的余额情况，转发给不同的结果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r>
              <a:rPr lang="en-US" altLang="zh-CN" b="1" dirty="0" smtClean="0"/>
              <a:t> JSP</a:t>
            </a:r>
            <a:r>
              <a:rPr lang="zh-CN" altLang="en-US" b="1" dirty="0" smtClean="0"/>
              <a:t>页面展示结果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余额为负：警告页面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正常余额：普通页面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高余额：附加一些广告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未知 </a:t>
            </a:r>
            <a:r>
              <a:rPr lang="en-US" altLang="zh-CN" dirty="0" smtClean="0"/>
              <a:t>customer ID</a:t>
            </a:r>
            <a:r>
              <a:rPr lang="zh-CN" altLang="en-US" dirty="0" smtClean="0"/>
              <a:t>：错误页面</a:t>
            </a:r>
            <a:endParaRPr lang="en-US" altLang="zh-CN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6ADD-65D3-4A6C-B7F9-87CD282EFC02}" type="datetime1">
              <a:rPr lang="en-US" smtClean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B734-1454-48BD-9C3D-720BEF4F2AF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0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系统展示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6ADD-65D3-4A6C-B7F9-87CD282EFC02}" type="datetime1">
              <a:rPr lang="en-US" smtClean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B734-1454-48BD-9C3D-720BEF4F2AF6}" type="slidenum">
              <a:rPr lang="en-US" smtClean="0"/>
              <a:t>17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276475" y="3049482"/>
            <a:ext cx="1028700" cy="8079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66" y="4076714"/>
            <a:ext cx="2606237" cy="16757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639" y="2007209"/>
            <a:ext cx="4124325" cy="942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750062" y="32949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B0F0"/>
                </a:solidFill>
              </a:rPr>
              <a:t>负余额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826801" y="3099131"/>
            <a:ext cx="0" cy="7582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12393" y="3318431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B0F0"/>
                </a:solidFill>
              </a:rPr>
              <a:t>普通余额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4942" y="4006361"/>
            <a:ext cx="2792535" cy="1724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8" name="Straight Arrow Connector 17"/>
          <p:cNvCxnSpPr/>
          <p:nvPr/>
        </p:nvCxnSpPr>
        <p:spPr>
          <a:xfrm>
            <a:off x="6381742" y="3117451"/>
            <a:ext cx="726282" cy="6184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12618" y="3230053"/>
            <a:ext cx="1029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B0F0"/>
                </a:solidFill>
              </a:rPr>
              <a:t>高余额</a:t>
            </a:r>
            <a:endParaRPr lang="en-US" altLang="zh-CN" b="1" dirty="0" smtClean="0">
              <a:solidFill>
                <a:srgbClr val="00B0F0"/>
              </a:solidFill>
            </a:endParaRPr>
          </a:p>
          <a:p>
            <a:r>
              <a:rPr lang="en-US" b="1" dirty="0" smtClean="0">
                <a:solidFill>
                  <a:srgbClr val="00B0F0"/>
                </a:solidFill>
              </a:rPr>
              <a:t>(10000+)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4467" y="4006360"/>
            <a:ext cx="3069678" cy="2184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9603" y="470962"/>
            <a:ext cx="2896841" cy="909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3" name="Straight Arrow Connector 22"/>
          <p:cNvCxnSpPr/>
          <p:nvPr/>
        </p:nvCxnSpPr>
        <p:spPr>
          <a:xfrm flipV="1">
            <a:off x="4786336" y="1196866"/>
            <a:ext cx="726282" cy="6406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99768" y="1147880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B0F0"/>
                </a:solidFill>
              </a:rPr>
              <a:t>客户不存在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77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Model: Customer Bean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960" y="1893570"/>
            <a:ext cx="6753225" cy="310515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6ADD-65D3-4A6C-B7F9-87CD282EFC02}" type="datetime1">
              <a:rPr lang="en-US" smtClean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B734-1454-48BD-9C3D-720BEF4F2AF6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03020" y="5036820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…. </a:t>
            </a:r>
            <a:r>
              <a:rPr lang="zh-CN" altLang="en-US" sz="1400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各个</a:t>
            </a:r>
            <a:r>
              <a:rPr lang="en-US" altLang="zh-CN" sz="1400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get</a:t>
            </a:r>
            <a:r>
              <a:rPr lang="zh-CN" altLang="en-US" sz="1400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1400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set</a:t>
            </a:r>
            <a:r>
              <a:rPr lang="zh-CN" altLang="en-US" sz="1400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</a:t>
            </a:r>
            <a:endParaRPr lang="en-US" sz="1400" dirty="0">
              <a:solidFill>
                <a:srgbClr val="3333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5477376"/>
            <a:ext cx="6057900" cy="838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47210" y="5361040"/>
            <a:ext cx="2533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该方法用于获取余额的绝对值</a:t>
            </a:r>
            <a:endParaRPr lang="en-US" sz="1400" dirty="0">
              <a:solidFill>
                <a:srgbClr val="3333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722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业务逻辑：</a:t>
            </a:r>
            <a:r>
              <a:rPr lang="en-US" altLang="zh-CN" dirty="0" err="1" smtClean="0"/>
              <a:t>CustomerLookupService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6ADD-65D3-4A6C-B7F9-87CD282EFC02}" type="datetime1">
              <a:rPr lang="en-US" smtClean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B734-1454-48BD-9C3D-720BEF4F2AF6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08" y="1874250"/>
            <a:ext cx="4895543" cy="6448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46754" y="1922081"/>
            <a:ext cx="3508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定义一个接口，根据</a:t>
            </a:r>
            <a:r>
              <a:rPr lang="en-US" altLang="zh-CN" sz="1600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id</a:t>
            </a:r>
            <a:r>
              <a:rPr lang="zh-CN" altLang="en-US" sz="1600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获取客户信息</a:t>
            </a:r>
            <a:endParaRPr lang="en-US" sz="1600" dirty="0">
              <a:solidFill>
                <a:srgbClr val="3333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38450" y="2925745"/>
            <a:ext cx="7269480" cy="2320625"/>
          </a:xfrm>
          <a:prstGeom prst="roundRect">
            <a:avLst>
              <a:gd name="adj" fmla="val 7504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设计接口的好处在于可以根据接口规约实现多种不同的逻辑：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例如，在测试时，简单地实现这个接口，直接根据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id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返回一些预先设定好的测试用户信息（见下一页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slide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）；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而在真实的部署系统中，则需要实现这个接口访问数据库得到客户信息。</a:t>
            </a:r>
            <a:endParaRPr 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338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 MVC</a:t>
            </a:r>
            <a:r>
              <a:rPr lang="zh-CN" altLang="en-US" sz="2400" dirty="0" smtClean="0"/>
              <a:t>概述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zh-CN" altLang="en-US" sz="2400" dirty="0" smtClean="0"/>
              <a:t>实现</a:t>
            </a:r>
            <a:r>
              <a:rPr lang="en-US" altLang="zh-CN" sz="2400" dirty="0" smtClean="0"/>
              <a:t>MVC</a:t>
            </a:r>
            <a:r>
              <a:rPr lang="zh-CN" altLang="en-US" sz="2400" dirty="0" smtClean="0"/>
              <a:t>的流程</a:t>
            </a:r>
            <a:endParaRPr lang="en-US" altLang="zh-CN" sz="2400" dirty="0" smtClean="0"/>
          </a:p>
          <a:p>
            <a:r>
              <a:rPr lang="en-US" altLang="zh-CN" sz="2400" dirty="0" smtClean="0"/>
              <a:t> MVC</a:t>
            </a:r>
            <a:r>
              <a:rPr lang="zh-CN" altLang="en-US" sz="2400" dirty="0" smtClean="0"/>
              <a:t>示例：银行余额查询</a:t>
            </a:r>
            <a:endParaRPr lang="en-US" altLang="zh-CN" sz="2400" dirty="0" smtClean="0"/>
          </a:p>
          <a:p>
            <a:r>
              <a:rPr lang="zh-CN" altLang="en-US" sz="2400" dirty="0" smtClean="0"/>
              <a:t>上机练习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94C7-E4CC-4751-A859-000E5633E540}" type="datetime1">
              <a:rPr lang="en-US" smtClean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B734-1454-48BD-9C3D-720BEF4F2AF6}" type="slidenum">
              <a:rPr lang="en-US" smtClean="0"/>
              <a:t>2</a:t>
            </a:fld>
            <a:endParaRPr lang="en-US" dirty="0"/>
          </a:p>
        </p:txBody>
      </p:sp>
      <p:pic>
        <p:nvPicPr>
          <p:cNvPr id="2" name="Picture 2" descr="See original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085" y="3124983"/>
            <a:ext cx="3114675" cy="320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46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业务逻辑的简单实现：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CustomerSimpleMap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6ADD-65D3-4A6C-B7F9-87CD282EFC02}" type="datetime1">
              <a:rPr lang="en-US" smtClean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B734-1454-48BD-9C3D-720BEF4F2AF6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1845734"/>
            <a:ext cx="4586215" cy="48932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26430" y="2880360"/>
            <a:ext cx="28117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利用哈希表存储预先设定好的三个测试用户信息，分别对应三种余额情况</a:t>
            </a:r>
            <a:endParaRPr lang="en-US" altLang="zh-CN" dirty="0" smtClean="0">
              <a:solidFill>
                <a:srgbClr val="3333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）负余额</a:t>
            </a:r>
            <a:endParaRPr lang="en-US" altLang="zh-CN" dirty="0" smtClean="0">
              <a:solidFill>
                <a:srgbClr val="3333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）正常余额</a:t>
            </a:r>
            <a:endParaRPr lang="en-US" altLang="zh-CN" dirty="0" smtClean="0">
              <a:solidFill>
                <a:srgbClr val="3333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）高余额</a:t>
            </a:r>
            <a:endParaRPr lang="en-US" dirty="0">
              <a:solidFill>
                <a:srgbClr val="3333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441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Controller: </a:t>
            </a:r>
            <a:br>
              <a:rPr lang="en-US" dirty="0" smtClean="0"/>
            </a:br>
            <a:r>
              <a:rPr lang="en-US" dirty="0" err="1" smtClean="0"/>
              <a:t>ShowBalance</a:t>
            </a:r>
            <a:r>
              <a:rPr lang="en-US" dirty="0" smtClean="0"/>
              <a:t> Servlet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338" y="1823403"/>
            <a:ext cx="5676403" cy="48670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6ADD-65D3-4A6C-B7F9-87CD282EFC02}" type="datetime1">
              <a:rPr lang="en-US" smtClean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B734-1454-48BD-9C3D-720BEF4F2AF6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291590" y="2937510"/>
            <a:ext cx="7754087" cy="571500"/>
            <a:chOff x="1291590" y="2937510"/>
            <a:chExt cx="7754087" cy="571500"/>
          </a:xfrm>
        </p:grpSpPr>
        <p:sp>
          <p:nvSpPr>
            <p:cNvPr id="8" name="Rectangle 7"/>
            <p:cNvSpPr/>
            <p:nvPr/>
          </p:nvSpPr>
          <p:spPr>
            <a:xfrm>
              <a:off x="1291590" y="2937510"/>
              <a:ext cx="5090152" cy="571500"/>
            </a:xfrm>
            <a:prstGeom prst="rect">
              <a:avLst/>
            </a:prstGeom>
            <a:solidFill>
              <a:srgbClr val="3333FF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81741" y="2937510"/>
              <a:ext cx="26639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3333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从请求中获取</a:t>
              </a:r>
              <a:r>
                <a:rPr lang="en-US" altLang="zh-CN" sz="1400" dirty="0" smtClean="0">
                  <a:solidFill>
                    <a:srgbClr val="3333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customer id</a:t>
              </a:r>
              <a:r>
                <a:rPr lang="zh-CN" altLang="en-US" sz="1400" dirty="0" smtClean="0">
                  <a:solidFill>
                    <a:srgbClr val="3333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然后调用业务逻辑获得客户信息</a:t>
              </a:r>
              <a:r>
                <a:rPr lang="en-US" altLang="zh-CN" sz="1400" dirty="0" smtClean="0">
                  <a:solidFill>
                    <a:srgbClr val="3333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bean</a:t>
              </a:r>
              <a:endParaRPr lang="en-US" sz="1400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91590" y="3441163"/>
            <a:ext cx="7754087" cy="307777"/>
            <a:chOff x="1291590" y="3441163"/>
            <a:chExt cx="7754087" cy="307777"/>
          </a:xfrm>
        </p:grpSpPr>
        <p:sp>
          <p:nvSpPr>
            <p:cNvPr id="11" name="Rectangle 10"/>
            <p:cNvSpPr/>
            <p:nvPr/>
          </p:nvSpPr>
          <p:spPr>
            <a:xfrm>
              <a:off x="1291590" y="3509010"/>
              <a:ext cx="5090152" cy="207584"/>
            </a:xfrm>
            <a:prstGeom prst="rect">
              <a:avLst/>
            </a:prstGeom>
            <a:solidFill>
              <a:srgbClr val="00B05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81741" y="3441163"/>
              <a:ext cx="26639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00B05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将</a:t>
              </a:r>
              <a:r>
                <a:rPr lang="en-US" altLang="zh-CN" sz="1400" dirty="0" smtClean="0">
                  <a:solidFill>
                    <a:srgbClr val="00B05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bean</a:t>
              </a:r>
              <a:r>
                <a:rPr lang="zh-CN" altLang="en-US" sz="1400" dirty="0" smtClean="0">
                  <a:solidFill>
                    <a:srgbClr val="00B05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存入请求</a:t>
              </a:r>
              <a:r>
                <a:rPr lang="en-US" altLang="zh-CN" sz="1400" dirty="0" smtClean="0">
                  <a:solidFill>
                    <a:srgbClr val="00B05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Scope</a:t>
              </a:r>
              <a:r>
                <a:rPr lang="zh-CN" altLang="en-US" sz="1400" dirty="0" smtClean="0">
                  <a:solidFill>
                    <a:srgbClr val="00B05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中</a:t>
              </a:r>
              <a:endParaRPr lang="en-US" sz="14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291590" y="3903406"/>
            <a:ext cx="7754087" cy="2389239"/>
            <a:chOff x="1291590" y="3903406"/>
            <a:chExt cx="7754087" cy="2389239"/>
          </a:xfrm>
        </p:grpSpPr>
        <p:sp>
          <p:nvSpPr>
            <p:cNvPr id="15" name="Rectangle 14"/>
            <p:cNvSpPr/>
            <p:nvPr/>
          </p:nvSpPr>
          <p:spPr>
            <a:xfrm>
              <a:off x="1291590" y="3903406"/>
              <a:ext cx="5090151" cy="2389239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81741" y="4721667"/>
              <a:ext cx="26639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7030A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根据不同的情况将请求转发到不同的</a:t>
              </a:r>
              <a:r>
                <a:rPr lang="en-US" altLang="zh-CN" sz="1400" dirty="0" err="1" smtClean="0">
                  <a:solidFill>
                    <a:srgbClr val="7030A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jsp</a:t>
              </a:r>
              <a:r>
                <a:rPr lang="zh-CN" altLang="en-US" sz="1400" dirty="0" smtClean="0">
                  <a:solidFill>
                    <a:srgbClr val="7030A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页面</a:t>
              </a:r>
              <a:endParaRPr lang="en-US" sz="140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543051" y="3900815"/>
            <a:ext cx="7429500" cy="523220"/>
            <a:chOff x="1543050" y="3900815"/>
            <a:chExt cx="7754087" cy="523220"/>
          </a:xfrm>
        </p:grpSpPr>
        <p:sp>
          <p:nvSpPr>
            <p:cNvPr id="21" name="Rectangle 20"/>
            <p:cNvSpPr/>
            <p:nvPr/>
          </p:nvSpPr>
          <p:spPr>
            <a:xfrm>
              <a:off x="1543050" y="4086225"/>
              <a:ext cx="3743325" cy="1619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5334000" y="4076700"/>
              <a:ext cx="1304925" cy="857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633201" y="3900815"/>
              <a:ext cx="26639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如果</a:t>
              </a:r>
              <a:r>
                <a:rPr lang="en-US" altLang="zh-CN" sz="1400" dirty="0" smtClean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id</a:t>
              </a:r>
              <a:r>
                <a:rPr lang="zh-CN" altLang="en-US" sz="1400" dirty="0" smtClean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不存在，则把</a:t>
              </a:r>
              <a:r>
                <a:rPr lang="en-US" altLang="zh-CN" sz="1400" dirty="0" smtClean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id</a:t>
              </a:r>
              <a:r>
                <a:rPr lang="zh-CN" altLang="en-US" sz="1400" dirty="0" smtClean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放在请求</a:t>
              </a:r>
              <a:r>
                <a:rPr lang="en-US" altLang="zh-CN" sz="1400" dirty="0" smtClean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Scope</a:t>
              </a:r>
              <a:r>
                <a:rPr lang="zh-CN" altLang="en-US" sz="1400" dirty="0" smtClean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的</a:t>
              </a:r>
              <a:r>
                <a:rPr lang="en-US" altLang="zh-CN" sz="1400" dirty="0" err="1" smtClean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badId</a:t>
              </a:r>
              <a:r>
                <a:rPr lang="zh-CN" altLang="en-US" sz="1400" dirty="0" smtClean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中</a:t>
              </a:r>
              <a:endParaRPr lang="en-US" sz="1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017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用户提交表单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6ADD-65D3-4A6C-B7F9-87CD282EFC02}" type="datetime1">
              <a:rPr lang="en-US" smtClean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B734-1454-48BD-9C3D-720BEF4F2AF6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49" y="2000250"/>
            <a:ext cx="5210735" cy="1771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019" y="4074134"/>
            <a:ext cx="4124325" cy="942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648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View</a:t>
            </a:r>
            <a:r>
              <a:rPr lang="zh-CN" altLang="en-US" dirty="0" smtClean="0"/>
              <a:t>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负余额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6ADD-65D3-4A6C-B7F9-87CD282EFC02}" type="datetime1">
              <a:rPr lang="en-US" smtClean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B734-1454-48BD-9C3D-720BEF4F2AF6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822959" y="2328053"/>
            <a:ext cx="4487848" cy="2729722"/>
            <a:chOff x="822959" y="2328053"/>
            <a:chExt cx="4487848" cy="272972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2959" y="2328053"/>
              <a:ext cx="4487848" cy="2729722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2533650" y="4067175"/>
              <a:ext cx="2238375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77164" y="4486417"/>
              <a:ext cx="2332986" cy="1617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29811" y="1255042"/>
            <a:ext cx="3684963" cy="2369320"/>
            <a:chOff x="4429811" y="1255042"/>
            <a:chExt cx="3684963" cy="236932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9811" y="1255042"/>
              <a:ext cx="3684963" cy="236932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3" name="Rectangle 12"/>
            <p:cNvSpPr/>
            <p:nvPr/>
          </p:nvSpPr>
          <p:spPr>
            <a:xfrm>
              <a:off x="6943725" y="1527811"/>
              <a:ext cx="429841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72275" y="2010131"/>
              <a:ext cx="601291" cy="1806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964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View:</a:t>
            </a:r>
            <a:br>
              <a:rPr lang="en-US" dirty="0" smtClean="0"/>
            </a:br>
            <a:r>
              <a:rPr lang="zh-CN" altLang="en-US" dirty="0" smtClean="0"/>
              <a:t>普通余额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6ADD-65D3-4A6C-B7F9-87CD282EFC02}" type="datetime1">
              <a:rPr lang="en-US" smtClean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B734-1454-48BD-9C3D-720BEF4F2AF6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269867" y="3705621"/>
            <a:ext cx="3540633" cy="2186292"/>
            <a:chOff x="4269867" y="3705621"/>
            <a:chExt cx="3540633" cy="218629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9867" y="3705621"/>
              <a:ext cx="3540633" cy="218629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Rectangle 8"/>
            <p:cNvSpPr/>
            <p:nvPr/>
          </p:nvSpPr>
          <p:spPr>
            <a:xfrm>
              <a:off x="6149919" y="4086225"/>
              <a:ext cx="1422456" cy="8858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22960" y="1997994"/>
            <a:ext cx="5326959" cy="1400386"/>
            <a:chOff x="822960" y="1997994"/>
            <a:chExt cx="5326959" cy="140038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960" y="1997994"/>
              <a:ext cx="5326959" cy="1400386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085850" y="2223263"/>
              <a:ext cx="4762500" cy="9144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732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View:</a:t>
            </a:r>
            <a:br>
              <a:rPr lang="en-US" dirty="0"/>
            </a:br>
            <a:r>
              <a:rPr lang="zh-CN" altLang="en-US" dirty="0" smtClean="0"/>
              <a:t>高余</a:t>
            </a:r>
            <a:r>
              <a:rPr lang="zh-CN" altLang="en-US" dirty="0"/>
              <a:t>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6ADD-65D3-4A6C-B7F9-87CD282EFC02}" type="datetime1">
              <a:rPr lang="en-US" smtClean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B734-1454-48BD-9C3D-720BEF4F2AF6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59977" y="3710129"/>
            <a:ext cx="7481532" cy="2576513"/>
            <a:chOff x="359977" y="3710129"/>
            <a:chExt cx="7481532" cy="257651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977" y="3710129"/>
              <a:ext cx="7481532" cy="2576513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822959" y="4179768"/>
              <a:ext cx="4777741" cy="2398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37523" y="5384919"/>
              <a:ext cx="2091427" cy="1872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910243" y="159400"/>
            <a:ext cx="4738457" cy="3372667"/>
            <a:chOff x="3910243" y="159400"/>
            <a:chExt cx="4738457" cy="337266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0243" y="159400"/>
              <a:ext cx="4738457" cy="337266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Rectangle 8"/>
            <p:cNvSpPr/>
            <p:nvPr/>
          </p:nvSpPr>
          <p:spPr>
            <a:xfrm>
              <a:off x="6494897" y="2646243"/>
              <a:ext cx="1163203" cy="2493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94897" y="3120846"/>
              <a:ext cx="706003" cy="1717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574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View</a:t>
            </a:r>
            <a:r>
              <a:rPr lang="zh-CN" altLang="en-US" dirty="0" smtClean="0"/>
              <a:t>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错误客户</a:t>
            </a:r>
            <a:r>
              <a:rPr lang="en-US" altLang="zh-CN" dirty="0" smtClean="0"/>
              <a:t>id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6ADD-65D3-4A6C-B7F9-87CD282EFC02}" type="datetime1">
              <a:rPr lang="en-US" smtClean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B734-1454-48BD-9C3D-720BEF4F2AF6}" type="slidenum">
              <a:rPr lang="en-US" smtClean="0"/>
              <a:t>26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965834" y="2328053"/>
            <a:ext cx="5563241" cy="1323975"/>
            <a:chOff x="965834" y="2328053"/>
            <a:chExt cx="5563241" cy="132397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5834" y="2328053"/>
              <a:ext cx="5563241" cy="132397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4343400" y="3152775"/>
              <a:ext cx="1066800" cy="2857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90877" y="4242720"/>
            <a:ext cx="4718486" cy="1481650"/>
            <a:chOff x="3690877" y="4242720"/>
            <a:chExt cx="4718486" cy="148165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90877" y="4242720"/>
              <a:ext cx="4718486" cy="14816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" name="Rectangle 10"/>
            <p:cNvSpPr/>
            <p:nvPr/>
          </p:nvSpPr>
          <p:spPr>
            <a:xfrm>
              <a:off x="7134225" y="4840670"/>
              <a:ext cx="1066800" cy="2857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211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注意：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RequestDispatcher</a:t>
            </a:r>
            <a:r>
              <a:rPr lang="zh-CN" altLang="en-US" dirty="0" smtClean="0"/>
              <a:t>中的相对路径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当使用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RequestDispatcher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forward</a:t>
            </a:r>
            <a:r>
              <a:rPr lang="zh-CN" altLang="en-US" dirty="0" smtClean="0"/>
              <a:t>转发请求到</a:t>
            </a:r>
            <a:r>
              <a:rPr lang="en-US" altLang="zh-CN" dirty="0" smtClean="0"/>
              <a:t>JSP</a:t>
            </a:r>
            <a:r>
              <a:rPr lang="zh-CN" altLang="en-US" dirty="0" smtClean="0"/>
              <a:t>时，注意此时在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中指定的资源（如图片）的相对路径是针对原先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的相对路径，而不是</a:t>
            </a:r>
            <a:r>
              <a:rPr lang="en-US" altLang="zh-CN" dirty="0" smtClean="0"/>
              <a:t>JSP</a:t>
            </a:r>
            <a:r>
              <a:rPr lang="zh-CN" altLang="en-US" dirty="0" smtClean="0"/>
              <a:t>文件存储的位置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6ADD-65D3-4A6C-B7F9-87CD282EFC02}" type="datetime1">
              <a:rPr lang="en-US" smtClean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B734-1454-48BD-9C3D-720BEF4F2AF6}" type="slidenum">
              <a:rPr lang="en-US" smtClean="0"/>
              <a:t>27</a:t>
            </a:fld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>
            <a:off x="5591175" y="3550895"/>
            <a:ext cx="257174" cy="23470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628519" y="3757683"/>
            <a:ext cx="5191017" cy="1684522"/>
            <a:chOff x="3628519" y="3757683"/>
            <a:chExt cx="5191017" cy="1684522"/>
          </a:xfrm>
        </p:grpSpPr>
        <p:grpSp>
          <p:nvGrpSpPr>
            <p:cNvPr id="14" name="Group 13"/>
            <p:cNvGrpSpPr/>
            <p:nvPr/>
          </p:nvGrpSpPr>
          <p:grpSpPr>
            <a:xfrm>
              <a:off x="4052887" y="3757683"/>
              <a:ext cx="3590925" cy="1052929"/>
              <a:chOff x="3898564" y="2724150"/>
              <a:chExt cx="3590925" cy="1052929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98564" y="3062704"/>
                <a:ext cx="3590925" cy="71437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4924425" y="2724150"/>
                <a:ext cx="15392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rgbClr val="FF0000"/>
                    </a:solidFill>
                  </a:rPr>
                  <a:t>high-</a:t>
                </a:r>
                <a:r>
                  <a:rPr lang="en-US" altLang="zh-CN" sz="1600" dirty="0" err="1" smtClean="0">
                    <a:solidFill>
                      <a:srgbClr val="FF0000"/>
                    </a:solidFill>
                  </a:rPr>
                  <a:t>balance.jsp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628519" y="4918985"/>
              <a:ext cx="51910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3333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servlet</a:t>
              </a:r>
              <a:r>
                <a:rPr lang="zh-CN" altLang="en-US" sz="1400" dirty="0" smtClean="0">
                  <a:solidFill>
                    <a:srgbClr val="3333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转发的</a:t>
              </a:r>
              <a:r>
                <a:rPr lang="en-US" altLang="zh-CN" sz="1400" dirty="0" smtClean="0">
                  <a:solidFill>
                    <a:srgbClr val="3333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JSP</a:t>
              </a:r>
              <a:r>
                <a:rPr lang="zh-CN" altLang="en-US" sz="1400" dirty="0" smtClean="0">
                  <a:solidFill>
                    <a:srgbClr val="3333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页面的相对路径也是针对于</a:t>
              </a:r>
              <a:r>
                <a:rPr lang="en-US" altLang="zh-CN" sz="1400" dirty="0" err="1" smtClean="0">
                  <a:solidFill>
                    <a:srgbClr val="3333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WebContent</a:t>
              </a:r>
              <a:r>
                <a:rPr lang="zh-CN" altLang="en-US" sz="1400" dirty="0" smtClean="0">
                  <a:solidFill>
                    <a:srgbClr val="3333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目录</a:t>
              </a:r>
              <a:r>
                <a:rPr lang="en-US" altLang="zh-CN" sz="1400" dirty="0" smtClean="0">
                  <a:solidFill>
                    <a:srgbClr val="3333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,</a:t>
              </a:r>
              <a:r>
                <a:rPr lang="zh-CN" altLang="en-US" sz="1400" dirty="0" smtClean="0">
                  <a:solidFill>
                    <a:srgbClr val="3333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而不是</a:t>
              </a:r>
              <a:r>
                <a:rPr lang="en-US" altLang="zh-CN" sz="1400" dirty="0" smtClean="0">
                  <a:solidFill>
                    <a:srgbClr val="3333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JSP</a:t>
              </a:r>
              <a:r>
                <a:rPr lang="zh-CN" altLang="en-US" sz="1400" dirty="0" smtClean="0">
                  <a:solidFill>
                    <a:srgbClr val="3333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在服务器上真实存储的地址</a:t>
              </a:r>
              <a:endParaRPr lang="en-US" sz="1400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481616" y="2748786"/>
            <a:ext cx="4733466" cy="758792"/>
            <a:chOff x="3541148" y="2813755"/>
            <a:chExt cx="4733466" cy="758792"/>
          </a:xfrm>
        </p:grpSpPr>
        <p:grpSp>
          <p:nvGrpSpPr>
            <p:cNvPr id="18" name="Group 17"/>
            <p:cNvGrpSpPr/>
            <p:nvPr/>
          </p:nvGrpSpPr>
          <p:grpSpPr>
            <a:xfrm>
              <a:off x="3541148" y="2813755"/>
              <a:ext cx="4733466" cy="758792"/>
              <a:chOff x="3617348" y="4087919"/>
              <a:chExt cx="4733466" cy="758792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5749" y="4087919"/>
                <a:ext cx="3505200" cy="209550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3617348" y="4323491"/>
                <a:ext cx="47334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 smtClean="0">
                    <a:solidFill>
                      <a:srgbClr val="3333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假设项目名为</a:t>
                </a:r>
                <a:r>
                  <a:rPr lang="en-US" altLang="zh-CN" sz="1400" dirty="0" err="1" smtClean="0">
                    <a:solidFill>
                      <a:srgbClr val="3333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MVCproject</a:t>
                </a:r>
                <a:r>
                  <a:rPr lang="en-US" altLang="zh-CN" sz="1400" dirty="0" smtClean="0">
                    <a:solidFill>
                      <a:srgbClr val="3333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,</a:t>
                </a:r>
                <a:r>
                  <a:rPr lang="zh-CN" altLang="en-US" sz="1400" dirty="0" smtClean="0">
                    <a:solidFill>
                      <a:srgbClr val="3333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则</a:t>
                </a:r>
                <a:r>
                  <a:rPr lang="en-US" altLang="zh-CN" sz="1400" dirty="0" smtClean="0">
                    <a:solidFill>
                      <a:srgbClr val="3333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servlet</a:t>
                </a:r>
                <a:r>
                  <a:rPr lang="zh-CN" altLang="en-US" sz="1400" dirty="0" smtClean="0">
                    <a:solidFill>
                      <a:srgbClr val="3333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地址位于</a:t>
                </a:r>
                <a:r>
                  <a:rPr lang="en-US" altLang="zh-CN" sz="1400" dirty="0" err="1" smtClean="0">
                    <a:solidFill>
                      <a:srgbClr val="3333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MVCproject</a:t>
                </a:r>
                <a:r>
                  <a:rPr lang="zh-CN" altLang="en-US" sz="1400" dirty="0" smtClean="0">
                    <a:solidFill>
                      <a:srgbClr val="3333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下即相当于直接放在</a:t>
                </a:r>
                <a:r>
                  <a:rPr lang="en-US" altLang="zh-CN" sz="1400" dirty="0" err="1" smtClean="0">
                    <a:solidFill>
                      <a:srgbClr val="3333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WebContent</a:t>
                </a:r>
                <a:r>
                  <a:rPr lang="zh-CN" altLang="en-US" sz="1400" dirty="0" smtClean="0">
                    <a:solidFill>
                      <a:srgbClr val="3333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下的页面</a:t>
                </a:r>
                <a:endParaRPr lang="en-US" sz="1400" dirty="0">
                  <a:solidFill>
                    <a:srgbClr val="3333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4019549" y="2840879"/>
              <a:ext cx="2362193" cy="1824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65793" y="2827162"/>
            <a:ext cx="2295525" cy="3686175"/>
            <a:chOff x="1034414" y="2870448"/>
            <a:chExt cx="2295525" cy="3686175"/>
          </a:xfrm>
        </p:grpSpPr>
        <p:grpSp>
          <p:nvGrpSpPr>
            <p:cNvPr id="12" name="Group 11"/>
            <p:cNvGrpSpPr/>
            <p:nvPr/>
          </p:nvGrpSpPr>
          <p:grpSpPr>
            <a:xfrm>
              <a:off x="1034414" y="2956173"/>
              <a:ext cx="2295525" cy="3600450"/>
              <a:chOff x="1095076" y="3041898"/>
              <a:chExt cx="2295525" cy="360045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5076" y="3041898"/>
                <a:ext cx="2295525" cy="360045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1721037" y="5657850"/>
                <a:ext cx="1278723" cy="21124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603476" y="4533900"/>
                <a:ext cx="825399" cy="20002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1095076" y="2870448"/>
              <a:ext cx="1077853" cy="256210"/>
            </a:xfrm>
            <a:prstGeom prst="rect">
              <a:avLst/>
            </a:prstGeom>
            <a:noFill/>
            <a:ln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3303125" y="5528839"/>
            <a:ext cx="5689596" cy="12106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注意：此处写</a:t>
            </a:r>
            <a:r>
              <a:rPr lang="en-US" altLang="zh-CN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”./images/sailing.gif”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”images/sailing.gif”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均可（意思一样），但是不能写成</a:t>
            </a:r>
            <a:r>
              <a:rPr lang="en-US" altLang="zh-CN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”/images/sailing.gif”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，这样的路径会变成去找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localhost:8080/images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sailing.gif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，但图片的实际路径是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localhost:8080/</a:t>
            </a:r>
            <a:r>
              <a:rPr lang="en-US" altLang="zh-CN" sz="16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MVCproject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/images/sailing.gif  !!!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694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 smtClean="0"/>
              <a:t>MVC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Model, View, Controller</a:t>
            </a:r>
            <a:endParaRPr lang="en-US" altLang="zh-CN" sz="2400" dirty="0"/>
          </a:p>
          <a:p>
            <a:pPr lvl="1"/>
            <a:r>
              <a:rPr lang="zh-CN" altLang="en-US" sz="2200" dirty="0" smtClean="0"/>
              <a:t>组合使用</a:t>
            </a:r>
            <a:r>
              <a:rPr lang="en-US" altLang="zh-CN" sz="2200" dirty="0" smtClean="0"/>
              <a:t>Bean (Model), JSP (View) </a:t>
            </a:r>
            <a:r>
              <a:rPr lang="zh-CN" altLang="en-US" sz="2200" dirty="0" smtClean="0"/>
              <a:t>和 </a:t>
            </a:r>
            <a:r>
              <a:rPr lang="en-US" altLang="zh-CN" sz="2200" dirty="0" smtClean="0"/>
              <a:t>Servlet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(Controller)</a:t>
            </a:r>
          </a:p>
          <a:p>
            <a:r>
              <a:rPr lang="en-US" altLang="zh-CN" sz="2400" dirty="0" smtClean="0"/>
              <a:t>MVC</a:t>
            </a:r>
            <a:r>
              <a:rPr lang="zh-CN" altLang="en-US" sz="2400" dirty="0" smtClean="0"/>
              <a:t>适用场景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一个请求，根据具体情况，需要多个</a:t>
            </a:r>
            <a:r>
              <a:rPr lang="en-US" altLang="zh-CN" sz="2000" dirty="0" smtClean="0"/>
              <a:t>JSP</a:t>
            </a:r>
            <a:r>
              <a:rPr lang="zh-CN" altLang="en-US" sz="2000" dirty="0" smtClean="0"/>
              <a:t>页面来响应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代码逻辑较复杂，直接在</a:t>
            </a:r>
            <a:r>
              <a:rPr lang="en-US" altLang="zh-CN" sz="2000" dirty="0" smtClean="0"/>
              <a:t>JSP</a:t>
            </a:r>
            <a:r>
              <a:rPr lang="zh-CN" altLang="en-US" sz="2000" dirty="0" smtClean="0"/>
              <a:t>中实现代码可读性差</a:t>
            </a:r>
            <a:endParaRPr lang="en-US" altLang="zh-CN" sz="2000" dirty="0" smtClean="0"/>
          </a:p>
          <a:p>
            <a:r>
              <a:rPr lang="en-US" altLang="zh-CN" sz="2400" dirty="0" smtClean="0"/>
              <a:t>MVC</a:t>
            </a:r>
            <a:r>
              <a:rPr lang="zh-CN" altLang="en-US" sz="2400" dirty="0" smtClean="0"/>
              <a:t>方法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Bean</a:t>
            </a:r>
            <a:r>
              <a:rPr lang="zh-CN" altLang="en-US" sz="2000" dirty="0" smtClean="0"/>
              <a:t>用于存储请求所需的结果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Servlet</a:t>
            </a:r>
            <a:r>
              <a:rPr lang="zh-CN" altLang="en-US" sz="2000" dirty="0" smtClean="0"/>
              <a:t>获取请求中的</a:t>
            </a:r>
            <a:r>
              <a:rPr lang="en-US" altLang="zh-CN" sz="2000" dirty="0" smtClean="0"/>
              <a:t>parameter</a:t>
            </a:r>
            <a:r>
              <a:rPr lang="zh-CN" altLang="en-US" sz="2000" dirty="0" smtClean="0"/>
              <a:t>，调用业务逻辑，获得结果</a:t>
            </a:r>
            <a:r>
              <a:rPr lang="en-US" altLang="zh-CN" sz="2000" dirty="0" smtClean="0"/>
              <a:t>Bean</a:t>
            </a:r>
          </a:p>
          <a:p>
            <a:pPr lvl="2"/>
            <a:r>
              <a:rPr lang="en-US" altLang="zh-CN" sz="1600" dirty="0" smtClean="0"/>
              <a:t>Bean</a:t>
            </a:r>
            <a:r>
              <a:rPr lang="zh-CN" altLang="en-US" sz="1600" dirty="0" smtClean="0"/>
              <a:t>可以存储在三种</a:t>
            </a:r>
            <a:r>
              <a:rPr lang="en-US" altLang="zh-CN" sz="1600" dirty="0" smtClean="0"/>
              <a:t>Scope</a:t>
            </a:r>
            <a:r>
              <a:rPr lang="zh-CN" altLang="en-US" sz="1600" dirty="0" smtClean="0"/>
              <a:t>：请求，会话，应用</a:t>
            </a:r>
            <a:endParaRPr lang="en-US" altLang="zh-CN" sz="1600" dirty="0" smtClean="0"/>
          </a:p>
          <a:p>
            <a:pPr lvl="1"/>
            <a:r>
              <a:rPr lang="en-US" altLang="zh-CN" sz="2000" dirty="0" smtClean="0"/>
              <a:t>Servlet</a:t>
            </a:r>
            <a:r>
              <a:rPr lang="zh-CN" altLang="en-US" sz="2000" dirty="0" smtClean="0"/>
              <a:t>使用</a:t>
            </a:r>
            <a:r>
              <a:rPr lang="en-US" altLang="zh-CN" sz="2000" dirty="0" err="1" smtClean="0"/>
              <a:t>RequestDispatcher.forward</a:t>
            </a:r>
            <a:r>
              <a:rPr lang="zh-CN" altLang="en-US" sz="2000" dirty="0" smtClean="0"/>
              <a:t>方法将请求转发给</a:t>
            </a:r>
            <a:r>
              <a:rPr lang="en-US" altLang="zh-CN" sz="2000" dirty="0" smtClean="0"/>
              <a:t>JSP</a:t>
            </a:r>
            <a:r>
              <a:rPr lang="zh-CN" altLang="en-US" sz="2000" dirty="0" smtClean="0"/>
              <a:t>页面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JSP</a:t>
            </a:r>
            <a:r>
              <a:rPr lang="zh-CN" altLang="en-US" sz="2000" dirty="0" smtClean="0"/>
              <a:t>从</a:t>
            </a:r>
            <a:r>
              <a:rPr lang="en-US" altLang="zh-CN" sz="2000" dirty="0" smtClean="0"/>
              <a:t>Bean</a:t>
            </a:r>
            <a:r>
              <a:rPr lang="zh-CN" altLang="en-US" sz="2000" dirty="0" smtClean="0"/>
              <a:t>中读取结果展示在页面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6ADD-65D3-4A6C-B7F9-87CD282EFC02}" type="datetime1">
              <a:rPr lang="en-US" smtClean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B734-1454-48BD-9C3D-720BEF4F2AF6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41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将之前完成的项目代码改为</a:t>
            </a:r>
            <a:r>
              <a:rPr lang="en-US" altLang="zh-CN" sz="1800" dirty="0" smtClean="0"/>
              <a:t>MVC</a:t>
            </a:r>
            <a:r>
              <a:rPr lang="zh-CN" altLang="en-US" sz="1800" dirty="0" smtClean="0"/>
              <a:t>模式，实现项目的基本功能，设计上：</a:t>
            </a: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700" dirty="0" smtClean="0"/>
              <a:t> 使用</a:t>
            </a:r>
            <a:r>
              <a:rPr lang="en-US" altLang="zh-CN" sz="1700" dirty="0" smtClean="0"/>
              <a:t>Servlet</a:t>
            </a:r>
            <a:r>
              <a:rPr lang="zh-CN" altLang="en-US" sz="1700" dirty="0" smtClean="0"/>
              <a:t>接收用户请求，并且调用</a:t>
            </a:r>
            <a:r>
              <a:rPr lang="en-US" altLang="zh-CN" sz="1700" dirty="0" smtClean="0"/>
              <a:t>s</a:t>
            </a:r>
            <a:r>
              <a:rPr lang="en-US" altLang="zh-CN" sz="1700" dirty="0" smtClean="0"/>
              <a:t>ervices</a:t>
            </a:r>
            <a:r>
              <a:rPr lang="zh-CN" altLang="en-US" sz="1700" dirty="0" smtClean="0"/>
              <a:t>包中的各种</a:t>
            </a:r>
            <a:r>
              <a:rPr lang="en-US" altLang="zh-CN" sz="1700" dirty="0" smtClean="0"/>
              <a:t>Service</a:t>
            </a:r>
            <a:r>
              <a:rPr lang="zh-CN" altLang="en-US" sz="1700" dirty="0" smtClean="0"/>
              <a:t>完成功能。</a:t>
            </a:r>
            <a:endParaRPr lang="en-US" altLang="zh-CN" sz="17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700" dirty="0" smtClean="0"/>
              <a:t>使用</a:t>
            </a:r>
            <a:r>
              <a:rPr lang="en-US" altLang="zh-CN" sz="1700" dirty="0" smtClean="0"/>
              <a:t>Dao</a:t>
            </a:r>
            <a:r>
              <a:rPr lang="zh-CN" altLang="en-US" sz="1700" dirty="0" smtClean="0"/>
              <a:t>模式，设计</a:t>
            </a:r>
            <a:r>
              <a:rPr lang="en-US" altLang="zh-CN" sz="1700" dirty="0" err="1" smtClean="0"/>
              <a:t>dao</a:t>
            </a:r>
            <a:r>
              <a:rPr lang="zh-CN" altLang="en-US" sz="1700" dirty="0" smtClean="0"/>
              <a:t>包以及其中的各种类</a:t>
            </a:r>
            <a:endParaRPr lang="en-US" altLang="zh-CN" sz="17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700" dirty="0" smtClean="0"/>
              <a:t>数据使用数据库存储，设计各种</a:t>
            </a:r>
            <a:r>
              <a:rPr lang="en-US" altLang="zh-CN" sz="1700" dirty="0" smtClean="0"/>
              <a:t>Mod</a:t>
            </a:r>
            <a:r>
              <a:rPr lang="en-US" altLang="zh-CN" sz="1700" dirty="0" smtClean="0"/>
              <a:t>el</a:t>
            </a:r>
            <a:r>
              <a:rPr lang="zh-CN" altLang="en-US" sz="1700" dirty="0" smtClean="0"/>
              <a:t>中的数据对象和数据库中相应数据对应</a:t>
            </a:r>
            <a:endParaRPr lang="en-US" altLang="zh-CN" sz="17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700" dirty="0" smtClean="0"/>
              <a:t>使用</a:t>
            </a:r>
            <a:r>
              <a:rPr lang="en-US" altLang="zh-CN" sz="1700" dirty="0" smtClean="0"/>
              <a:t>JavaBean</a:t>
            </a:r>
            <a:r>
              <a:rPr lang="zh-CN" altLang="en-US" sz="1700" dirty="0" smtClean="0"/>
              <a:t>设计和使用各种</a:t>
            </a:r>
            <a:r>
              <a:rPr lang="en-US" altLang="zh-CN" sz="1700" dirty="0" smtClean="0"/>
              <a:t>Entity</a:t>
            </a:r>
            <a:r>
              <a:rPr lang="zh-CN" altLang="en-US" sz="1700" dirty="0" smtClean="0"/>
              <a:t>。</a:t>
            </a:r>
            <a:endParaRPr lang="en-US" altLang="zh-CN" sz="17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700" dirty="0" smtClean="0"/>
              <a:t>使用</a:t>
            </a:r>
            <a:r>
              <a:rPr lang="en-US" altLang="zh-CN" sz="1700" dirty="0" smtClean="0"/>
              <a:t>JSP</a:t>
            </a:r>
            <a:r>
              <a:rPr lang="zh-CN" altLang="en-US" sz="1700" dirty="0" smtClean="0"/>
              <a:t>作为</a:t>
            </a:r>
            <a:r>
              <a:rPr lang="en-US" altLang="zh-CN" sz="1700" dirty="0" smtClean="0"/>
              <a:t>view</a:t>
            </a:r>
            <a:r>
              <a:rPr lang="zh-CN" altLang="en-US" sz="1700" dirty="0" smtClean="0"/>
              <a:t>层组件，中间使用</a:t>
            </a:r>
            <a:r>
              <a:rPr lang="en-US" altLang="zh-CN" sz="1700" dirty="0" smtClean="0"/>
              <a:t>Model</a:t>
            </a:r>
            <a:r>
              <a:rPr lang="zh-CN" altLang="en-US" sz="1700" dirty="0" smtClean="0"/>
              <a:t>层的数据进行动态页面生成展示</a:t>
            </a:r>
            <a:endParaRPr lang="en-US" altLang="zh-CN" sz="17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6ADD-65D3-4A6C-B7F9-87CD282EFC02}" type="datetime1">
              <a:rPr lang="en-US" smtClean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B734-1454-48BD-9C3D-720BEF4F2AF6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44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处理请求的多种方式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64566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使用</a:t>
            </a:r>
            <a:r>
              <a:rPr lang="en-US" altLang="zh-CN" sz="2400" dirty="0" smtClean="0"/>
              <a:t>Servlet</a:t>
            </a:r>
          </a:p>
          <a:p>
            <a:pPr lvl="1"/>
            <a:r>
              <a:rPr lang="zh-CN" altLang="en-US" sz="2000" dirty="0" smtClean="0"/>
              <a:t>适用于访问数据库、返回图片等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生成</a:t>
            </a:r>
            <a:r>
              <a:rPr lang="en-US" altLang="zh-CN" sz="2000" dirty="0" smtClean="0"/>
              <a:t>HTML</a:t>
            </a:r>
            <a:r>
              <a:rPr lang="zh-CN" altLang="en-US" sz="2000" dirty="0" smtClean="0"/>
              <a:t>代码极其繁琐，不易</a:t>
            </a:r>
            <a:r>
              <a:rPr lang="zh-CN" altLang="en-US" sz="2000" dirty="0" smtClean="0"/>
              <a:t>维护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r>
              <a:rPr lang="zh-CN" altLang="en-US" sz="2400" dirty="0" smtClean="0"/>
              <a:t>使用</a:t>
            </a:r>
            <a:r>
              <a:rPr lang="en-US" altLang="zh-CN" sz="2400" dirty="0" smtClean="0"/>
              <a:t>JSP</a:t>
            </a:r>
          </a:p>
          <a:p>
            <a:pPr lvl="1"/>
            <a:r>
              <a:rPr lang="zh-CN" altLang="en-US" sz="2000" dirty="0" smtClean="0"/>
              <a:t>便于生成</a:t>
            </a:r>
            <a:r>
              <a:rPr lang="en-US" altLang="zh-CN" sz="2000" dirty="0" smtClean="0"/>
              <a:t>HTML</a:t>
            </a:r>
            <a:r>
              <a:rPr lang="zh-CN" altLang="en-US" sz="2000" dirty="0" smtClean="0"/>
              <a:t>代码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不便于实现复杂的业务逻辑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页面布局大致确定，不便于处理一个请求可能会产生多种返回页面的</a:t>
            </a:r>
            <a:r>
              <a:rPr lang="zh-CN" altLang="en-US" sz="2000" dirty="0" smtClean="0"/>
              <a:t>情况</a:t>
            </a:r>
            <a:endParaRPr lang="en-US" altLang="zh-CN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6ADD-65D3-4A6C-B7F9-87CD282EFC02}" type="datetime1">
              <a:rPr lang="en-US" smtClean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B734-1454-48BD-9C3D-720BEF4F2AF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78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b="1">
                <a:solidFill>
                  <a:srgbClr val="0A1B8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000" b="1">
                <a:solidFill>
                  <a:srgbClr val="B2103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zh-CN" sz="800" b="0" smtClean="0">
                <a:solidFill>
                  <a:schemeClr val="bg1"/>
                </a:solidFill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基于</a:t>
            </a:r>
            <a:r>
              <a:rPr lang="en-US" altLang="zh-CN" smtClean="0">
                <a:ea typeface="宋体" panose="02010600030101010101" pitchFamily="2" charset="-122"/>
              </a:rPr>
              <a:t>Struts</a:t>
            </a:r>
            <a:r>
              <a:rPr lang="zh-CN" altLang="en-US" smtClean="0">
                <a:ea typeface="宋体" panose="02010600030101010101" pitchFamily="2" charset="-122"/>
              </a:rPr>
              <a:t>的</a:t>
            </a:r>
            <a:r>
              <a:rPr lang="en-US" altLang="zh-CN" smtClean="0">
                <a:ea typeface="宋体" panose="02010600030101010101" pitchFamily="2" charset="-122"/>
              </a:rPr>
              <a:t>MVC</a:t>
            </a:r>
            <a:r>
              <a:rPr lang="zh-CN" altLang="en-US" smtClean="0">
                <a:ea typeface="宋体" panose="02010600030101010101" pitchFamily="2" charset="-122"/>
              </a:rPr>
              <a:t>模型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36196" name="AutoShape 3"/>
          <p:cNvSpPr>
            <a:spLocks noChangeArrowheads="1"/>
          </p:cNvSpPr>
          <p:nvPr/>
        </p:nvSpPr>
        <p:spPr bwMode="invGray">
          <a:xfrm>
            <a:off x="0" y="304800"/>
            <a:ext cx="5410200" cy="6705600"/>
          </a:xfrm>
          <a:prstGeom prst="rightArrow">
            <a:avLst>
              <a:gd name="adj1" fmla="val 79306"/>
              <a:gd name="adj2" fmla="val 2476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b="1">
                <a:solidFill>
                  <a:srgbClr val="0A1B8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000" b="1">
                <a:solidFill>
                  <a:srgbClr val="B2103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grpSp>
        <p:nvGrpSpPr>
          <p:cNvPr id="136197" name="Group 23"/>
          <p:cNvGrpSpPr>
            <a:grpSpLocks/>
          </p:cNvGrpSpPr>
          <p:nvPr/>
        </p:nvGrpSpPr>
        <p:grpSpPr bwMode="auto">
          <a:xfrm>
            <a:off x="495300" y="1884680"/>
            <a:ext cx="8199120" cy="4635500"/>
            <a:chOff x="0" y="981"/>
            <a:chExt cx="5424" cy="3339"/>
          </a:xfrm>
        </p:grpSpPr>
        <p:sp>
          <p:nvSpPr>
            <p:cNvPr id="248839" name="AutoShape 7"/>
            <p:cNvSpPr>
              <a:spLocks noChangeArrowheads="1"/>
            </p:cNvSpPr>
            <p:nvPr/>
          </p:nvSpPr>
          <p:spPr bwMode="black">
            <a:xfrm>
              <a:off x="3840" y="1920"/>
              <a:ext cx="1584" cy="816"/>
            </a:xfrm>
            <a:prstGeom prst="roundRect">
              <a:avLst>
                <a:gd name="adj" fmla="val 9106"/>
              </a:avLst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en-US" altLang="zh-CN" sz="2400">
                <a:solidFill>
                  <a:srgbClr val="FFE1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grpSp>
          <p:nvGrpSpPr>
            <p:cNvPr id="136199" name="Group 8"/>
            <p:cNvGrpSpPr>
              <a:grpSpLocks/>
            </p:cNvGrpSpPr>
            <p:nvPr/>
          </p:nvGrpSpPr>
          <p:grpSpPr bwMode="auto">
            <a:xfrm>
              <a:off x="0" y="981"/>
              <a:ext cx="5329" cy="3339"/>
              <a:chOff x="2272" y="1285"/>
              <a:chExt cx="1363" cy="1994"/>
            </a:xfrm>
          </p:grpSpPr>
          <p:sp>
            <p:nvSpPr>
              <p:cNvPr id="136202" name="AutoShape 9"/>
              <p:cNvSpPr>
                <a:spLocks noChangeArrowheads="1"/>
              </p:cNvSpPr>
              <p:nvPr/>
            </p:nvSpPr>
            <p:spPr bwMode="gray">
              <a:xfrm>
                <a:off x="2272" y="1479"/>
                <a:ext cx="1363" cy="180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34B034"/>
                  </a:gs>
                  <a:gs pos="100000">
                    <a:srgbClr val="3F8B4A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04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200" b="1">
                    <a:solidFill>
                      <a:srgbClr val="0A1B8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104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宋体" panose="02010600030101010101" pitchFamily="2" charset="-122"/>
                  <a:buChar char="-"/>
                  <a:defRPr sz="2000" b="1">
                    <a:solidFill>
                      <a:srgbClr val="B21033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2pPr>
                <a:lvl3pPr marL="1143000" indent="-228600">
                  <a:lnSpc>
                    <a:spcPct val="104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3pPr>
                <a:lvl4pPr marL="1600200" indent="-228600">
                  <a:lnSpc>
                    <a:spcPct val="104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宋体" panose="02010600030101010101" pitchFamily="2" charset="-122"/>
                  <a:buChar char="-"/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4pPr>
                <a:lvl5pPr marL="2057400" indent="-228600">
                  <a:lnSpc>
                    <a:spcPct val="104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04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04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04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04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36203" name="AutoShape 10"/>
              <p:cNvSpPr>
                <a:spLocks noChangeArrowheads="1"/>
              </p:cNvSpPr>
              <p:nvPr/>
            </p:nvSpPr>
            <p:spPr bwMode="gray">
              <a:xfrm>
                <a:off x="2293" y="1484"/>
                <a:ext cx="1322" cy="1766"/>
              </a:xfrm>
              <a:prstGeom prst="roundRect">
                <a:avLst>
                  <a:gd name="adj" fmla="val 16667"/>
                </a:avLst>
              </a:prstGeom>
              <a:solidFill>
                <a:srgbClr val="73E7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04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200" b="1">
                    <a:solidFill>
                      <a:srgbClr val="0A1B8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104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宋体" panose="02010600030101010101" pitchFamily="2" charset="-122"/>
                  <a:buChar char="-"/>
                  <a:defRPr sz="2000" b="1">
                    <a:solidFill>
                      <a:srgbClr val="B21033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2pPr>
                <a:lvl3pPr marL="1143000" indent="-228600">
                  <a:lnSpc>
                    <a:spcPct val="104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3pPr>
                <a:lvl4pPr marL="1600200" indent="-228600">
                  <a:lnSpc>
                    <a:spcPct val="104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宋体" panose="02010600030101010101" pitchFamily="2" charset="-122"/>
                  <a:buChar char="-"/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4pPr>
                <a:lvl5pPr marL="2057400" indent="-228600">
                  <a:lnSpc>
                    <a:spcPct val="104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04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04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04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04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36204" name="AutoShape 11"/>
              <p:cNvSpPr>
                <a:spLocks noChangeArrowheads="1"/>
              </p:cNvSpPr>
              <p:nvPr/>
            </p:nvSpPr>
            <p:spPr bwMode="gray">
              <a:xfrm>
                <a:off x="2304" y="2784"/>
                <a:ext cx="1304" cy="44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73E77E"/>
                  </a:gs>
                  <a:gs pos="100000">
                    <a:srgbClr val="B3F2B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04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200" b="1">
                    <a:solidFill>
                      <a:srgbClr val="0A1B8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104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宋体" panose="02010600030101010101" pitchFamily="2" charset="-122"/>
                  <a:buChar char="-"/>
                  <a:defRPr sz="2000" b="1">
                    <a:solidFill>
                      <a:srgbClr val="B21033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2pPr>
                <a:lvl3pPr marL="1143000" indent="-228600">
                  <a:lnSpc>
                    <a:spcPct val="104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3pPr>
                <a:lvl4pPr marL="1600200" indent="-228600">
                  <a:lnSpc>
                    <a:spcPct val="104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宋体" panose="02010600030101010101" pitchFamily="2" charset="-122"/>
                  <a:buChar char="-"/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4pPr>
                <a:lvl5pPr marL="2057400" indent="-228600">
                  <a:lnSpc>
                    <a:spcPct val="104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04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04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04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04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36205" name="AutoShape 12"/>
              <p:cNvSpPr>
                <a:spLocks noChangeArrowheads="1"/>
              </p:cNvSpPr>
              <p:nvPr/>
            </p:nvSpPr>
            <p:spPr bwMode="gray">
              <a:xfrm>
                <a:off x="2304" y="1498"/>
                <a:ext cx="1304" cy="44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D0F7D4"/>
                  </a:gs>
                  <a:gs pos="100000">
                    <a:srgbClr val="73E77E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04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200" b="1">
                    <a:solidFill>
                      <a:srgbClr val="0A1B8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104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宋体" panose="02010600030101010101" pitchFamily="2" charset="-122"/>
                  <a:buChar char="-"/>
                  <a:defRPr sz="2000" b="1">
                    <a:solidFill>
                      <a:srgbClr val="B21033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2pPr>
                <a:lvl3pPr marL="1143000" indent="-228600">
                  <a:lnSpc>
                    <a:spcPct val="104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3pPr>
                <a:lvl4pPr marL="1600200" indent="-228600">
                  <a:lnSpc>
                    <a:spcPct val="104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宋体" panose="02010600030101010101" pitchFamily="2" charset="-122"/>
                  <a:buChar char="-"/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4pPr>
                <a:lvl5pPr marL="2057400" indent="-228600">
                  <a:lnSpc>
                    <a:spcPct val="104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04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04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04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04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36206" name="Oval 13"/>
              <p:cNvSpPr>
                <a:spLocks noChangeArrowheads="1"/>
              </p:cNvSpPr>
              <p:nvPr/>
            </p:nvSpPr>
            <p:spPr bwMode="gray">
              <a:xfrm>
                <a:off x="2741" y="1285"/>
                <a:ext cx="405" cy="40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lnSpc>
                    <a:spcPct val="104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200" b="1">
                    <a:solidFill>
                      <a:srgbClr val="0A1B8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104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宋体" panose="02010600030101010101" pitchFamily="2" charset="-122"/>
                  <a:buChar char="-"/>
                  <a:defRPr sz="2000" b="1">
                    <a:solidFill>
                      <a:srgbClr val="B21033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2pPr>
                <a:lvl3pPr marL="1143000" indent="-228600">
                  <a:lnSpc>
                    <a:spcPct val="104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3pPr>
                <a:lvl4pPr marL="1600200" indent="-228600">
                  <a:lnSpc>
                    <a:spcPct val="104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宋体" panose="02010600030101010101" pitchFamily="2" charset="-122"/>
                  <a:buChar char="-"/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4pPr>
                <a:lvl5pPr marL="2057400" indent="-228600">
                  <a:lnSpc>
                    <a:spcPct val="104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04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04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04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04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36207" name="Oval 14"/>
              <p:cNvSpPr>
                <a:spLocks noChangeArrowheads="1"/>
              </p:cNvSpPr>
              <p:nvPr/>
            </p:nvSpPr>
            <p:spPr bwMode="gray">
              <a:xfrm>
                <a:off x="2745" y="1288"/>
                <a:ext cx="392" cy="39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lnSpc>
                    <a:spcPct val="104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200" b="1">
                    <a:solidFill>
                      <a:srgbClr val="0A1B8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104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宋体" panose="02010600030101010101" pitchFamily="2" charset="-122"/>
                  <a:buChar char="-"/>
                  <a:defRPr sz="2000" b="1">
                    <a:solidFill>
                      <a:srgbClr val="B21033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2pPr>
                <a:lvl3pPr marL="1143000" indent="-228600">
                  <a:lnSpc>
                    <a:spcPct val="104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3pPr>
                <a:lvl4pPr marL="1600200" indent="-228600">
                  <a:lnSpc>
                    <a:spcPct val="104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宋体" panose="02010600030101010101" pitchFamily="2" charset="-122"/>
                  <a:buChar char="-"/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4pPr>
                <a:lvl5pPr marL="2057400" indent="-228600">
                  <a:lnSpc>
                    <a:spcPct val="104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04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04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04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04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36208" name="Oval 15"/>
              <p:cNvSpPr>
                <a:spLocks noChangeArrowheads="1"/>
              </p:cNvSpPr>
              <p:nvPr/>
            </p:nvSpPr>
            <p:spPr bwMode="gray">
              <a:xfrm>
                <a:off x="2750" y="1290"/>
                <a:ext cx="383" cy="383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lnSpc>
                    <a:spcPct val="104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200" b="1">
                    <a:solidFill>
                      <a:srgbClr val="0A1B8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104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宋体" panose="02010600030101010101" pitchFamily="2" charset="-122"/>
                  <a:buChar char="-"/>
                  <a:defRPr sz="2000" b="1">
                    <a:solidFill>
                      <a:srgbClr val="B21033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2pPr>
                <a:lvl3pPr marL="1143000" indent="-228600">
                  <a:lnSpc>
                    <a:spcPct val="104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3pPr>
                <a:lvl4pPr marL="1600200" indent="-228600">
                  <a:lnSpc>
                    <a:spcPct val="104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宋体" panose="02010600030101010101" pitchFamily="2" charset="-122"/>
                  <a:buChar char="-"/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4pPr>
                <a:lvl5pPr marL="2057400" indent="-228600">
                  <a:lnSpc>
                    <a:spcPct val="104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04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04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04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04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36209" name="Oval 16"/>
              <p:cNvSpPr>
                <a:spLocks noChangeArrowheads="1"/>
              </p:cNvSpPr>
              <p:nvPr/>
            </p:nvSpPr>
            <p:spPr bwMode="gray">
              <a:xfrm>
                <a:off x="2754" y="1294"/>
                <a:ext cx="364" cy="357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lnSpc>
                    <a:spcPct val="104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200" b="1">
                    <a:solidFill>
                      <a:srgbClr val="0A1B8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104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宋体" panose="02010600030101010101" pitchFamily="2" charset="-122"/>
                  <a:buChar char="-"/>
                  <a:defRPr sz="2000" b="1">
                    <a:solidFill>
                      <a:srgbClr val="B21033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2pPr>
                <a:lvl3pPr marL="1143000" indent="-228600">
                  <a:lnSpc>
                    <a:spcPct val="104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3pPr>
                <a:lvl4pPr marL="1600200" indent="-228600">
                  <a:lnSpc>
                    <a:spcPct val="104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宋体" panose="02010600030101010101" pitchFamily="2" charset="-122"/>
                  <a:buChar char="-"/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4pPr>
                <a:lvl5pPr marL="2057400" indent="-228600">
                  <a:lnSpc>
                    <a:spcPct val="104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04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04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04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04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36210" name="Oval 17"/>
              <p:cNvSpPr>
                <a:spLocks noChangeArrowheads="1"/>
              </p:cNvSpPr>
              <p:nvPr/>
            </p:nvSpPr>
            <p:spPr bwMode="gray">
              <a:xfrm>
                <a:off x="2776" y="1304"/>
                <a:ext cx="323" cy="29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lnSpc>
                    <a:spcPct val="104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200" b="1">
                    <a:solidFill>
                      <a:srgbClr val="0A1B8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104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宋体" panose="02010600030101010101" pitchFamily="2" charset="-122"/>
                  <a:buChar char="-"/>
                  <a:defRPr sz="2000" b="1">
                    <a:solidFill>
                      <a:srgbClr val="B21033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2pPr>
                <a:lvl3pPr marL="1143000" indent="-228600">
                  <a:lnSpc>
                    <a:spcPct val="104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3pPr>
                <a:lvl4pPr marL="1600200" indent="-228600">
                  <a:lnSpc>
                    <a:spcPct val="104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宋体" panose="02010600030101010101" pitchFamily="2" charset="-122"/>
                  <a:buChar char="-"/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4pPr>
                <a:lvl5pPr marL="2057400" indent="-228600">
                  <a:lnSpc>
                    <a:spcPct val="104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04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04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04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04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36211" name="Text Box 18"/>
              <p:cNvSpPr txBox="1">
                <a:spLocks noChangeArrowheads="1"/>
              </p:cNvSpPr>
              <p:nvPr/>
            </p:nvSpPr>
            <p:spPr bwMode="gray">
              <a:xfrm>
                <a:off x="2907" y="1343"/>
                <a:ext cx="57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04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200" b="1">
                    <a:solidFill>
                      <a:srgbClr val="0A1B8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104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宋体" panose="02010600030101010101" pitchFamily="2" charset="-122"/>
                  <a:buChar char="-"/>
                  <a:defRPr sz="2000" b="1">
                    <a:solidFill>
                      <a:srgbClr val="B21033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2pPr>
                <a:lvl3pPr marL="1143000" indent="-228600">
                  <a:lnSpc>
                    <a:spcPct val="104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3pPr>
                <a:lvl4pPr marL="1600200" indent="-228600">
                  <a:lnSpc>
                    <a:spcPct val="104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宋体" panose="02010600030101010101" pitchFamily="2" charset="-122"/>
                  <a:buChar char="-"/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4pPr>
                <a:lvl5pPr marL="2057400" indent="-228600">
                  <a:lnSpc>
                    <a:spcPct val="104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04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04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04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04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136212" name="Text Box 19"/>
              <p:cNvSpPr txBox="1">
                <a:spLocks noChangeArrowheads="1"/>
              </p:cNvSpPr>
              <p:nvPr/>
            </p:nvSpPr>
            <p:spPr bwMode="gray">
              <a:xfrm>
                <a:off x="2320" y="1765"/>
                <a:ext cx="1296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04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200" b="1">
                    <a:solidFill>
                      <a:srgbClr val="0A1B8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104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宋体" panose="02010600030101010101" pitchFamily="2" charset="-122"/>
                  <a:buChar char="-"/>
                  <a:defRPr sz="2000" b="1">
                    <a:solidFill>
                      <a:srgbClr val="B21033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2pPr>
                <a:lvl3pPr marL="1143000" indent="-228600">
                  <a:lnSpc>
                    <a:spcPct val="104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3pPr>
                <a:lvl4pPr marL="1600200" indent="-228600">
                  <a:lnSpc>
                    <a:spcPct val="104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宋体" panose="02010600030101010101" pitchFamily="2" charset="-122"/>
                  <a:buChar char="-"/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4pPr>
                <a:lvl5pPr marL="2057400" indent="-228600">
                  <a:lnSpc>
                    <a:spcPct val="104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04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04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04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04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Struts</a:t>
                </a:r>
                <a:r>
                  <a:rPr lang="zh-CN" altLang="en-US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是由</a:t>
                </a:r>
                <a:r>
                  <a:rPr lang="en-US" altLang="zh-CN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apache2000</a:t>
                </a:r>
                <a:r>
                  <a:rPr lang="zh-CN" altLang="en-US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年启动的一个</a:t>
                </a:r>
                <a:r>
                  <a:rPr lang="en-US" altLang="zh-CN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J2EE framework</a:t>
                </a:r>
                <a:r>
                  <a:rPr lang="zh-CN" altLang="en-US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，是基于</a:t>
                </a:r>
                <a:r>
                  <a:rPr lang="en-US" altLang="zh-CN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J2EE Model2</a:t>
                </a:r>
                <a:r>
                  <a:rPr lang="zh-CN" altLang="en-US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的一种</a:t>
                </a:r>
                <a:r>
                  <a:rPr lang="en-US" altLang="zh-CN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J2EE</a:t>
                </a:r>
                <a:r>
                  <a:rPr lang="zh-CN" altLang="en-US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架构。很好的实现了</a:t>
                </a:r>
                <a:r>
                  <a:rPr lang="en-US" altLang="zh-CN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MVC</a:t>
                </a:r>
                <a:r>
                  <a:rPr lang="zh-CN" altLang="en-US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模型</a:t>
                </a:r>
                <a:endParaRPr lang="en-US" altLang="zh-CN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36200" name="Oval 20"/>
            <p:cNvSpPr>
              <a:spLocks noChangeArrowheads="1"/>
            </p:cNvSpPr>
            <p:nvPr/>
          </p:nvSpPr>
          <p:spPr bwMode="auto">
            <a:xfrm>
              <a:off x="2064" y="1117"/>
              <a:ext cx="1056" cy="384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104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200" b="1">
                  <a:solidFill>
                    <a:srgbClr val="0A1B8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defRPr>
              </a:lvl1pPr>
              <a:lvl2pPr marL="742950" indent="-285750">
                <a:lnSpc>
                  <a:spcPct val="104000"/>
                </a:lnSpc>
                <a:spcBef>
                  <a:spcPct val="20000"/>
                </a:spcBef>
                <a:buClr>
                  <a:schemeClr val="accent1"/>
                </a:buClr>
                <a:buSzPct val="70000"/>
                <a:buFont typeface="宋体" panose="02010600030101010101" pitchFamily="2" charset="-122"/>
                <a:buChar char="-"/>
                <a:defRPr sz="2000" b="1">
                  <a:solidFill>
                    <a:srgbClr val="B2103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defRPr>
              </a:lvl2pPr>
              <a:lvl3pPr marL="1143000" indent="-228600">
                <a:lnSpc>
                  <a:spcPct val="104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defRPr>
              </a:lvl3pPr>
              <a:lvl4pPr marL="1600200" indent="-228600">
                <a:lnSpc>
                  <a:spcPct val="104000"/>
                </a:lnSpc>
                <a:spcBef>
                  <a:spcPct val="20000"/>
                </a:spcBef>
                <a:buClr>
                  <a:schemeClr val="accent1"/>
                </a:buClr>
                <a:buFont typeface="宋体" panose="02010600030101010101" pitchFamily="2" charset="-122"/>
                <a:buChar char="-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defRPr>
              </a:lvl4pPr>
              <a:lvl5pPr marL="2057400" indent="-228600">
                <a:lnSpc>
                  <a:spcPct val="104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04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04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04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04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tx1"/>
                  </a:solidFill>
                  <a:ea typeface="宋体" panose="02010600030101010101" pitchFamily="2" charset="-122"/>
                </a:rPr>
                <a:t>Struts</a:t>
              </a:r>
            </a:p>
          </p:txBody>
        </p:sp>
        <p:pic>
          <p:nvPicPr>
            <p:cNvPr id="136201" name="Picture 2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" y="2251"/>
              <a:ext cx="4445" cy="1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5469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b="1">
                <a:solidFill>
                  <a:srgbClr val="0A1B8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000" b="1">
                <a:solidFill>
                  <a:srgbClr val="B2103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zh-CN" sz="800" b="0" smtClean="0">
                <a:solidFill>
                  <a:schemeClr val="bg1"/>
                </a:solidFill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基于</a:t>
            </a:r>
            <a:r>
              <a:rPr lang="en-US" altLang="zh-CN" smtClean="0">
                <a:ea typeface="宋体" panose="02010600030101010101" pitchFamily="2" charset="-122"/>
              </a:rPr>
              <a:t>Struts1</a:t>
            </a:r>
            <a:r>
              <a:rPr lang="zh-CN" altLang="en-US" smtClean="0">
                <a:ea typeface="宋体" panose="02010600030101010101" pitchFamily="2" charset="-122"/>
              </a:rPr>
              <a:t>的</a:t>
            </a:r>
            <a:r>
              <a:rPr lang="en-US" altLang="zh-CN" smtClean="0">
                <a:ea typeface="宋体" panose="02010600030101010101" pitchFamily="2" charset="-122"/>
              </a:rPr>
              <a:t>MVC</a:t>
            </a:r>
            <a:r>
              <a:rPr lang="zh-CN" altLang="en-US" smtClean="0">
                <a:ea typeface="宋体" panose="02010600030101010101" pitchFamily="2" charset="-122"/>
              </a:rPr>
              <a:t>模型</a:t>
            </a:r>
          </a:p>
        </p:txBody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307" y="1994148"/>
            <a:ext cx="7777163" cy="38834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tx2"/>
                </a:solidFill>
              </a:rPr>
              <a:t>模型（</a:t>
            </a:r>
            <a:r>
              <a:rPr lang="en-US" altLang="zh-CN" sz="2000" dirty="0" smtClean="0">
                <a:solidFill>
                  <a:schemeClr val="tx2"/>
                </a:solidFill>
              </a:rPr>
              <a:t>The Model）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800" b="0" dirty="0" smtClean="0"/>
              <a:t>在</a:t>
            </a:r>
            <a:r>
              <a:rPr lang="en-US" altLang="zh-CN" sz="1800" b="0" dirty="0" smtClean="0"/>
              <a:t>Struts</a:t>
            </a:r>
            <a:r>
              <a:rPr lang="zh-CN" altLang="en-US" sz="1800" b="0" dirty="0" smtClean="0"/>
              <a:t>中，系统的状态主要由</a:t>
            </a:r>
            <a:r>
              <a:rPr lang="en-US" altLang="zh-CN" sz="1800" b="0" dirty="0" err="1" smtClean="0"/>
              <a:t>ActiomForm</a:t>
            </a:r>
            <a:r>
              <a:rPr lang="en-US" altLang="zh-CN" sz="1800" b="0" dirty="0" smtClean="0"/>
              <a:t> Bean</a:t>
            </a:r>
            <a:r>
              <a:rPr lang="zh-CN" altLang="en-US" sz="1800" b="0" dirty="0" smtClean="0"/>
              <a:t>体现，对于业务逻辑通常由</a:t>
            </a:r>
            <a:r>
              <a:rPr lang="en-US" altLang="zh-CN" sz="1800" b="0" dirty="0" smtClean="0"/>
              <a:t>JavaBean</a:t>
            </a:r>
            <a:r>
              <a:rPr lang="zh-CN" altLang="en-US" sz="1800" b="0" dirty="0" smtClean="0"/>
              <a:t>或</a:t>
            </a:r>
            <a:r>
              <a:rPr lang="en-US" altLang="zh-CN" sz="1800" b="0" dirty="0" smtClean="0"/>
              <a:t>EJB</a:t>
            </a:r>
            <a:r>
              <a:rPr lang="zh-CN" altLang="en-US" sz="1800" b="0" dirty="0" smtClean="0"/>
              <a:t>组件来实现。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tx2"/>
                </a:solidFill>
              </a:rPr>
              <a:t>视图（</a:t>
            </a:r>
            <a:r>
              <a:rPr lang="en-US" altLang="zh-CN" sz="2000" dirty="0" smtClean="0">
                <a:solidFill>
                  <a:schemeClr val="tx2"/>
                </a:solidFill>
              </a:rPr>
              <a:t>The View）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b="0" dirty="0" smtClean="0"/>
              <a:t>Struts</a:t>
            </a:r>
            <a:r>
              <a:rPr lang="zh-CN" altLang="en-US" sz="1800" b="0" dirty="0" smtClean="0"/>
              <a:t>框架中视图组件对应于一个简单的</a:t>
            </a:r>
            <a:r>
              <a:rPr lang="en-US" altLang="zh-CN" sz="1800" b="0" dirty="0" smtClean="0"/>
              <a:t>JSP</a:t>
            </a:r>
            <a:r>
              <a:rPr lang="zh-CN" altLang="en-US" sz="1800" b="0" dirty="0" smtClean="0"/>
              <a:t>文件，这个</a:t>
            </a:r>
            <a:r>
              <a:rPr lang="en-US" altLang="zh-CN" sz="1800" b="0" dirty="0" smtClean="0"/>
              <a:t>JSP</a:t>
            </a:r>
            <a:r>
              <a:rPr lang="zh-CN" altLang="en-US" sz="1800" b="0" dirty="0" smtClean="0"/>
              <a:t>文件包含了</a:t>
            </a:r>
            <a:r>
              <a:rPr lang="en-US" altLang="zh-CN" sz="1800" b="0" dirty="0" smtClean="0"/>
              <a:t>Struts</a:t>
            </a:r>
            <a:r>
              <a:rPr lang="zh-CN" altLang="en-US" sz="1800" b="0" dirty="0" smtClean="0"/>
              <a:t>定义的标签 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1800" b="0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tx2"/>
                </a:solidFill>
              </a:rPr>
              <a:t>控制器（</a:t>
            </a:r>
            <a:r>
              <a:rPr lang="en-US" altLang="zh-CN" sz="2000" dirty="0" smtClean="0">
                <a:solidFill>
                  <a:schemeClr val="tx2"/>
                </a:solidFill>
              </a:rPr>
              <a:t>The Controller）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800" b="0" dirty="0" smtClean="0"/>
              <a:t>由</a:t>
            </a:r>
            <a:r>
              <a:rPr lang="en-US" altLang="zh-CN" sz="1800" b="0" dirty="0" err="1" smtClean="0"/>
              <a:t>org.apache.struts.action.ActionServlet</a:t>
            </a:r>
            <a:r>
              <a:rPr lang="zh-CN" altLang="en-US" sz="1800" b="0" dirty="0" smtClean="0"/>
              <a:t>这个</a:t>
            </a:r>
            <a:r>
              <a:rPr lang="en-US" altLang="zh-CN" sz="1800" b="0" dirty="0" smtClean="0"/>
              <a:t>servlet </a:t>
            </a:r>
            <a:r>
              <a:rPr lang="zh-CN" altLang="en-US" sz="1800" b="0" dirty="0" smtClean="0"/>
              <a:t>充当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800" b="0" dirty="0" smtClean="0"/>
              <a:t>把请求委派到指定的</a:t>
            </a:r>
            <a:r>
              <a:rPr lang="en-US" altLang="zh-CN" sz="1800" b="0" dirty="0" smtClean="0"/>
              <a:t>Action</a:t>
            </a:r>
            <a:r>
              <a:rPr lang="zh-CN" altLang="en-US" sz="1800" b="0" dirty="0" smtClean="0"/>
              <a:t>类(用户扩展自</a:t>
            </a:r>
            <a:r>
              <a:rPr lang="en-US" altLang="zh-CN" sz="1800" b="0" dirty="0" err="1" smtClean="0"/>
              <a:t>org.apache.struts.action</a:t>
            </a:r>
            <a:r>
              <a:rPr lang="en-US" altLang="zh-CN" sz="1800" b="0" dirty="0" smtClean="0"/>
              <a:t>) </a:t>
            </a:r>
            <a:endParaRPr lang="zh-CN" altLang="en-US" sz="1800" b="0" dirty="0" smtClean="0"/>
          </a:p>
        </p:txBody>
      </p:sp>
    </p:spTree>
    <p:extLst>
      <p:ext uri="{BB962C8B-B14F-4D97-AF65-F5344CB8AC3E}">
        <p14:creationId xmlns:p14="http://schemas.microsoft.com/office/powerpoint/2010/main" val="99757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b="1">
                <a:solidFill>
                  <a:srgbClr val="0A1B8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000" b="1">
                <a:solidFill>
                  <a:srgbClr val="B2103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zh-CN" sz="800" b="0" smtClean="0">
                <a:solidFill>
                  <a:schemeClr val="bg1"/>
                </a:solidFill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139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Struts1</a:t>
            </a:r>
            <a:r>
              <a:rPr lang="zh-CN" altLang="en-US" smtClean="0">
                <a:ea typeface="宋体" panose="02010600030101010101" pitchFamily="2" charset="-122"/>
              </a:rPr>
              <a:t>的生命周期</a:t>
            </a:r>
          </a:p>
        </p:txBody>
      </p:sp>
      <p:sp>
        <p:nvSpPr>
          <p:cNvPr id="139268" name="Rectangle 5"/>
          <p:cNvSpPr>
            <a:spLocks noChangeArrowheads="1"/>
          </p:cNvSpPr>
          <p:nvPr/>
        </p:nvSpPr>
        <p:spPr bwMode="auto">
          <a:xfrm>
            <a:off x="1757363" y="1719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b="1">
                <a:solidFill>
                  <a:srgbClr val="0A1B8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000" b="1">
                <a:solidFill>
                  <a:srgbClr val="B2103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3926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17" y="1812406"/>
            <a:ext cx="7390923" cy="448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46" name="AutoShape 6"/>
          <p:cNvSpPr>
            <a:spLocks noChangeArrowheads="1"/>
          </p:cNvSpPr>
          <p:nvPr/>
        </p:nvSpPr>
        <p:spPr bwMode="blackWhite">
          <a:xfrm>
            <a:off x="206216" y="2482533"/>
            <a:ext cx="8777288" cy="3660775"/>
          </a:xfrm>
          <a:prstGeom prst="roundRect">
            <a:avLst>
              <a:gd name="adj" fmla="val 9106"/>
            </a:avLst>
          </a:prstGeom>
          <a:solidFill>
            <a:srgbClr val="BBC3F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b="1">
                <a:solidFill>
                  <a:srgbClr val="0A1B8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000" b="1">
                <a:solidFill>
                  <a:srgbClr val="B2103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800" b="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zh-CN" altLang="en-US" sz="1800" b="0" dirty="0">
                <a:solidFill>
                  <a:schemeClr val="tx1"/>
                </a:solidFill>
                <a:ea typeface="宋体" panose="02010600030101010101" pitchFamily="2" charset="-122"/>
              </a:rPr>
              <a:t>1．由显示视图产生一个请求。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800" b="0" dirty="0">
                <a:solidFill>
                  <a:schemeClr val="tx1"/>
                </a:solidFill>
                <a:ea typeface="宋体" panose="02010600030101010101" pitchFamily="2" charset="-122"/>
              </a:rPr>
              <a:t> 2．请求被</a:t>
            </a:r>
            <a:r>
              <a:rPr lang="en-US" altLang="zh-CN" sz="1800" b="0" dirty="0" err="1">
                <a:solidFill>
                  <a:schemeClr val="tx1"/>
                </a:solidFill>
                <a:ea typeface="宋体" panose="02010600030101010101" pitchFamily="2" charset="-122"/>
              </a:rPr>
              <a:t>ActionServlet</a:t>
            </a:r>
            <a:r>
              <a:rPr lang="en-US" altLang="zh-CN" sz="1800" b="0" dirty="0">
                <a:solidFill>
                  <a:schemeClr val="tx1"/>
                </a:solidFill>
                <a:ea typeface="宋体" panose="02010600030101010101" pitchFamily="2" charset="-122"/>
              </a:rPr>
              <a:t>（</a:t>
            </a:r>
            <a:r>
              <a:rPr lang="zh-CN" altLang="en-US" sz="1800" b="0" dirty="0">
                <a:solidFill>
                  <a:schemeClr val="tx1"/>
                </a:solidFill>
                <a:ea typeface="宋体" panose="02010600030101010101" pitchFamily="2" charset="-122"/>
              </a:rPr>
              <a:t>控制器）接收，它在</a:t>
            </a:r>
            <a:r>
              <a:rPr lang="en-US" altLang="zh-CN" sz="1800" b="0" dirty="0">
                <a:solidFill>
                  <a:schemeClr val="tx1"/>
                </a:solidFill>
                <a:ea typeface="宋体" panose="02010600030101010101" pitchFamily="2" charset="-122"/>
              </a:rPr>
              <a:t>struts-config.xml</a:t>
            </a:r>
            <a:r>
              <a:rPr lang="zh-CN" altLang="en-US" sz="1800" b="0" dirty="0">
                <a:solidFill>
                  <a:schemeClr val="tx1"/>
                </a:solidFill>
                <a:ea typeface="宋体" panose="02010600030101010101" pitchFamily="2" charset="-122"/>
              </a:rPr>
              <a:t>文件中寻找请求的</a:t>
            </a:r>
            <a:r>
              <a:rPr lang="en-US" altLang="zh-CN" sz="1800" b="0" dirty="0">
                <a:solidFill>
                  <a:schemeClr val="tx1"/>
                </a:solidFill>
                <a:ea typeface="宋体" panose="02010600030101010101" pitchFamily="2" charset="-122"/>
              </a:rPr>
              <a:t>URI，</a:t>
            </a:r>
            <a:r>
              <a:rPr lang="zh-CN" altLang="en-US" sz="1800" b="0" dirty="0">
                <a:solidFill>
                  <a:schemeClr val="tx1"/>
                </a:solidFill>
                <a:ea typeface="宋体" panose="02010600030101010101" pitchFamily="2" charset="-122"/>
              </a:rPr>
              <a:t>找到对应的</a:t>
            </a:r>
            <a:r>
              <a:rPr lang="en-US" altLang="zh-CN" sz="1800" b="0" dirty="0">
                <a:solidFill>
                  <a:schemeClr val="tx1"/>
                </a:solidFill>
                <a:ea typeface="宋体" panose="02010600030101010101" pitchFamily="2" charset="-122"/>
              </a:rPr>
              <a:t>Action</a:t>
            </a:r>
            <a:r>
              <a:rPr lang="zh-CN" altLang="en-US" sz="1800" b="0" dirty="0">
                <a:solidFill>
                  <a:schemeClr val="tx1"/>
                </a:solidFill>
                <a:ea typeface="宋体" panose="02010600030101010101" pitchFamily="2" charset="-122"/>
              </a:rPr>
              <a:t>类后，</a:t>
            </a:r>
            <a:r>
              <a:rPr lang="en-US" altLang="zh-CN" sz="1800" b="0" dirty="0">
                <a:solidFill>
                  <a:schemeClr val="tx1"/>
                </a:solidFill>
                <a:ea typeface="宋体" panose="02010600030101010101" pitchFamily="2" charset="-122"/>
              </a:rPr>
              <a:t>Action</a:t>
            </a:r>
            <a:r>
              <a:rPr lang="zh-CN" altLang="en-US" sz="1800" b="0" dirty="0">
                <a:solidFill>
                  <a:schemeClr val="tx1"/>
                </a:solidFill>
                <a:ea typeface="宋体" panose="02010600030101010101" pitchFamily="2" charset="-122"/>
              </a:rPr>
              <a:t>类执行相应的业务逻辑。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800" b="0" dirty="0">
                <a:solidFill>
                  <a:schemeClr val="tx1"/>
                </a:solidFill>
                <a:ea typeface="宋体" panose="02010600030101010101" pitchFamily="2" charset="-122"/>
              </a:rPr>
              <a:t> 3．</a:t>
            </a:r>
            <a:r>
              <a:rPr lang="en-US" altLang="zh-CN" sz="1800" b="0" dirty="0">
                <a:solidFill>
                  <a:schemeClr val="tx1"/>
                </a:solidFill>
                <a:ea typeface="宋体" panose="02010600030101010101" pitchFamily="2" charset="-122"/>
              </a:rPr>
              <a:t>Action</a:t>
            </a:r>
            <a:r>
              <a:rPr lang="zh-CN" altLang="en-US" sz="1800" b="0" dirty="0">
                <a:solidFill>
                  <a:schemeClr val="tx1"/>
                </a:solidFill>
                <a:ea typeface="宋体" panose="02010600030101010101" pitchFamily="2" charset="-122"/>
              </a:rPr>
              <a:t>类执行建立在模型组件基础上的业务逻辑，模型组件是和应用程序关联的。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800" b="0" dirty="0">
                <a:solidFill>
                  <a:schemeClr val="tx1"/>
                </a:solidFill>
                <a:ea typeface="宋体" panose="02010600030101010101" pitchFamily="2" charset="-122"/>
              </a:rPr>
              <a:t> 4．一旦</a:t>
            </a:r>
            <a:r>
              <a:rPr lang="en-US" altLang="zh-CN" sz="1800" b="0" dirty="0">
                <a:solidFill>
                  <a:schemeClr val="tx1"/>
                </a:solidFill>
                <a:ea typeface="宋体" panose="02010600030101010101" pitchFamily="2" charset="-122"/>
              </a:rPr>
              <a:t>Action</a:t>
            </a:r>
            <a:r>
              <a:rPr lang="zh-CN" altLang="en-US" sz="1800" b="0" dirty="0">
                <a:solidFill>
                  <a:schemeClr val="tx1"/>
                </a:solidFill>
                <a:ea typeface="宋体" panose="02010600030101010101" pitchFamily="2" charset="-122"/>
              </a:rPr>
              <a:t>类处理完业务逻辑，它把控制权返回给</a:t>
            </a:r>
            <a:r>
              <a:rPr lang="en-US" altLang="zh-CN" sz="1800" b="0" dirty="0" err="1">
                <a:solidFill>
                  <a:schemeClr val="tx1"/>
                </a:solidFill>
                <a:ea typeface="宋体" panose="02010600030101010101" pitchFamily="2" charset="-122"/>
              </a:rPr>
              <a:t>ActionServlet。Action</a:t>
            </a:r>
            <a:r>
              <a:rPr lang="zh-CN" altLang="en-US" sz="1800" b="0" dirty="0">
                <a:solidFill>
                  <a:schemeClr val="tx1"/>
                </a:solidFill>
                <a:ea typeface="宋体" panose="02010600030101010101" pitchFamily="2" charset="-122"/>
              </a:rPr>
              <a:t>类提供一个键值作为返回的一部分，它指明了处理的结果。</a:t>
            </a:r>
            <a:r>
              <a:rPr lang="en-US" altLang="zh-CN" sz="1800" b="0" dirty="0" err="1">
                <a:solidFill>
                  <a:schemeClr val="tx1"/>
                </a:solidFill>
                <a:ea typeface="宋体" panose="02010600030101010101" pitchFamily="2" charset="-122"/>
              </a:rPr>
              <a:t>ActionServlet</a:t>
            </a:r>
            <a:r>
              <a:rPr lang="zh-CN" altLang="en-US" sz="1800" b="0" dirty="0">
                <a:solidFill>
                  <a:schemeClr val="tx1"/>
                </a:solidFill>
                <a:ea typeface="宋体" panose="02010600030101010101" pitchFamily="2" charset="-122"/>
              </a:rPr>
              <a:t>使用这个键值来决定在什么视图中显示</a:t>
            </a:r>
            <a:r>
              <a:rPr lang="en-US" altLang="zh-CN" sz="1800" b="0" dirty="0">
                <a:solidFill>
                  <a:schemeClr val="tx1"/>
                </a:solidFill>
                <a:ea typeface="宋体" panose="02010600030101010101" pitchFamily="2" charset="-122"/>
              </a:rPr>
              <a:t>Action</a:t>
            </a:r>
            <a:r>
              <a:rPr lang="zh-CN" altLang="en-US" sz="1800" b="0" dirty="0">
                <a:solidFill>
                  <a:schemeClr val="tx1"/>
                </a:solidFill>
                <a:ea typeface="宋体" panose="02010600030101010101" pitchFamily="2" charset="-122"/>
              </a:rPr>
              <a:t>的类处理结果。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800" b="0" dirty="0">
                <a:solidFill>
                  <a:schemeClr val="tx1"/>
                </a:solidFill>
                <a:ea typeface="宋体" panose="02010600030101010101" pitchFamily="2" charset="-122"/>
              </a:rPr>
              <a:t> 5．当</a:t>
            </a:r>
            <a:r>
              <a:rPr lang="en-US" altLang="zh-CN" sz="1800" b="0" dirty="0" err="1">
                <a:solidFill>
                  <a:schemeClr val="tx1"/>
                </a:solidFill>
                <a:ea typeface="宋体" panose="02010600030101010101" pitchFamily="2" charset="-122"/>
              </a:rPr>
              <a:t>ActionServlet</a:t>
            </a:r>
            <a:r>
              <a:rPr lang="zh-CN" altLang="en-US" sz="1800" b="0" dirty="0">
                <a:solidFill>
                  <a:schemeClr val="tx1"/>
                </a:solidFill>
                <a:ea typeface="宋体" panose="02010600030101010101" pitchFamily="2" charset="-122"/>
              </a:rPr>
              <a:t>把</a:t>
            </a:r>
            <a:r>
              <a:rPr lang="en-US" altLang="zh-CN" sz="1800" b="0" dirty="0">
                <a:solidFill>
                  <a:schemeClr val="tx1"/>
                </a:solidFill>
                <a:ea typeface="宋体" panose="02010600030101010101" pitchFamily="2" charset="-122"/>
              </a:rPr>
              <a:t>Action</a:t>
            </a:r>
            <a:r>
              <a:rPr lang="zh-CN" altLang="en-US" sz="1800" b="0" dirty="0">
                <a:solidFill>
                  <a:schemeClr val="tx1"/>
                </a:solidFill>
                <a:ea typeface="宋体" panose="02010600030101010101" pitchFamily="2" charset="-122"/>
              </a:rPr>
              <a:t>类的处理结果传送到指定的视图中，请求的过程也就完成了。 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Tx/>
              <a:buFontTx/>
              <a:buNone/>
            </a:pPr>
            <a:endParaRPr lang="en-US" altLang="zh-CN" sz="18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048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b="1">
                <a:solidFill>
                  <a:srgbClr val="0A1B8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000" b="1">
                <a:solidFill>
                  <a:srgbClr val="B2103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zh-CN" sz="800" b="0" smtClean="0">
                <a:solidFill>
                  <a:schemeClr val="bg1"/>
                </a:solidFill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Struts1</a:t>
            </a:r>
            <a:r>
              <a:rPr lang="zh-CN" altLang="en-US" smtClean="0">
                <a:ea typeface="宋体" panose="02010600030101010101" pitchFamily="2" charset="-122"/>
              </a:rPr>
              <a:t>交互图</a:t>
            </a:r>
          </a:p>
        </p:txBody>
      </p:sp>
      <p:pic>
        <p:nvPicPr>
          <p:cNvPr id="141316" name="Picture 3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" y="1908175"/>
            <a:ext cx="8839200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8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b="1">
                <a:solidFill>
                  <a:srgbClr val="0A1B8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000" b="1">
                <a:solidFill>
                  <a:srgbClr val="B2103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zh-CN" sz="800" b="0" smtClean="0">
                <a:solidFill>
                  <a:schemeClr val="bg1"/>
                </a:solidFill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16840" y="276444"/>
            <a:ext cx="4719320" cy="1450757"/>
          </a:xfrm>
        </p:spPr>
        <p:txBody>
          <a:bodyPr/>
          <a:lstStyle/>
          <a:p>
            <a:pPr eaLnBrk="1" hangingPunct="1"/>
            <a:r>
              <a:rPr lang="en-US" altLang="zh-CN" sz="2000" dirty="0" smtClean="0">
                <a:solidFill>
                  <a:schemeClr val="tx2"/>
                </a:solidFill>
                <a:ea typeface="宋体" panose="02010600030101010101" pitchFamily="2" charset="-122"/>
              </a:rPr>
              <a:t>Struts Web</a:t>
            </a:r>
            <a:r>
              <a:rPr lang="zh-CN" altLang="en-US" sz="20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zh-CN" altLang="en-US" sz="2000" dirty="0" smtClean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0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 err="1" smtClean="0">
                <a:solidFill>
                  <a:schemeClr val="tx2"/>
                </a:solidFill>
                <a:ea typeface="宋体" panose="02010600030101010101" pitchFamily="2" charset="-122"/>
              </a:rPr>
              <a:t>WebApplications</a:t>
            </a:r>
            <a:r>
              <a:rPr lang="en-US" altLang="zh-CN" sz="20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0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  <a:r>
              <a:rPr lang="zh-CN" altLang="en-US" dirty="0" smtClean="0">
                <a:ea typeface="宋体" panose="02010600030101010101" pitchFamily="2" charset="-122"/>
              </a:rPr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480" y="276444"/>
            <a:ext cx="3002280" cy="6461429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5466080" y="4658360"/>
            <a:ext cx="1214120" cy="20828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5466080" y="4866640"/>
            <a:ext cx="1214120" cy="20828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06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 animBg="1"/>
      <p:bldP spid="44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b="1">
                <a:solidFill>
                  <a:srgbClr val="0A1B8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000" b="1">
                <a:solidFill>
                  <a:srgbClr val="B2103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zh-CN" sz="800" b="0" smtClean="0">
                <a:solidFill>
                  <a:schemeClr val="bg1"/>
                </a:solidFill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Struts</a:t>
            </a:r>
            <a:r>
              <a:rPr lang="zh-CN" altLang="en-US" sz="240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项目开发</a:t>
            </a:r>
          </a:p>
        </p:txBody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945" y="1864359"/>
            <a:ext cx="7059295" cy="402431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建立</a:t>
            </a:r>
            <a:r>
              <a:rPr lang="en-US" altLang="zh-CN" dirty="0" smtClean="0"/>
              <a:t>web.xml</a:t>
            </a:r>
            <a:r>
              <a:rPr lang="zh-CN" altLang="en-US" dirty="0" smtClean="0"/>
              <a:t>文件</a:t>
            </a:r>
          </a:p>
        </p:txBody>
      </p:sp>
      <p:sp>
        <p:nvSpPr>
          <p:cNvPr id="144389" name="Text Box 4"/>
          <p:cNvSpPr txBox="1">
            <a:spLocks noChangeArrowheads="1"/>
          </p:cNvSpPr>
          <p:nvPr/>
        </p:nvSpPr>
        <p:spPr bwMode="auto">
          <a:xfrm>
            <a:off x="250825" y="2308474"/>
            <a:ext cx="8280400" cy="45164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b="1">
                <a:solidFill>
                  <a:srgbClr val="0A1B8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000" b="1">
                <a:solidFill>
                  <a:srgbClr val="B2103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100000"/>
              </a:spcBef>
              <a:buClrTx/>
              <a:buFontTx/>
              <a:buNone/>
            </a:pPr>
            <a:r>
              <a:rPr kumimoji="1" lang="zh-CN" altLang="en-US" sz="2000" dirty="0">
                <a:solidFill>
                  <a:schemeClr val="bg1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 &lt;!-- </a:t>
            </a:r>
            <a:r>
              <a:rPr kumimoji="1" lang="en-US" altLang="zh-CN" sz="2000" dirty="0">
                <a:solidFill>
                  <a:schemeClr val="bg1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Action Servlet Configuration --&gt;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000" b="0" dirty="0">
                <a:solidFill>
                  <a:schemeClr val="bg1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  </a:t>
            </a:r>
            <a:r>
              <a:rPr kumimoji="1" lang="en-US" altLang="zh-CN" sz="2000" dirty="0">
                <a:solidFill>
                  <a:schemeClr val="bg1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&lt;servlet&gt;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000" dirty="0">
                <a:solidFill>
                  <a:schemeClr val="bg1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    &lt;servlet-name&gt;</a:t>
            </a:r>
            <a:r>
              <a:rPr kumimoji="1" lang="en-US" altLang="zh-CN" sz="2000" dirty="0" err="1">
                <a:solidFill>
                  <a:schemeClr val="bg1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actionServlet</a:t>
            </a:r>
            <a:r>
              <a:rPr kumimoji="1" lang="en-US" altLang="zh-CN" sz="2000" dirty="0">
                <a:solidFill>
                  <a:schemeClr val="bg1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&lt;/servlet-name&gt;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000" dirty="0">
                <a:solidFill>
                  <a:schemeClr val="bg1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    &lt;servlet-class&gt;</a:t>
            </a:r>
            <a:r>
              <a:rPr kumimoji="1" lang="en-US" altLang="zh-CN" sz="2000" dirty="0" err="1">
                <a:solidFill>
                  <a:schemeClr val="bg1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org.apache.struts.action.ActionServlet</a:t>
            </a:r>
            <a:r>
              <a:rPr kumimoji="1" lang="en-US" altLang="zh-CN" sz="2000" dirty="0">
                <a:solidFill>
                  <a:schemeClr val="bg1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&lt;/servlet-class&gt;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000" dirty="0">
                <a:solidFill>
                  <a:schemeClr val="bg1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  &lt;/servlet&gt;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endParaRPr kumimoji="1" lang="en-US" altLang="zh-CN" sz="2000" dirty="0">
              <a:solidFill>
                <a:schemeClr val="bg1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000" dirty="0">
                <a:solidFill>
                  <a:schemeClr val="bg1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  &lt;!-- Action Servlet Mapping --&gt;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000" dirty="0">
                <a:solidFill>
                  <a:schemeClr val="bg1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  &lt;servlet-mapping&gt;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000" dirty="0">
                <a:solidFill>
                  <a:schemeClr val="bg1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    &lt;servlet-name&gt;</a:t>
            </a:r>
            <a:r>
              <a:rPr kumimoji="1" lang="en-US" altLang="zh-CN" sz="2000" dirty="0" err="1">
                <a:solidFill>
                  <a:schemeClr val="bg1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actionServlet</a:t>
            </a:r>
            <a:r>
              <a:rPr kumimoji="1" lang="en-US" altLang="zh-CN" sz="2000" dirty="0">
                <a:solidFill>
                  <a:schemeClr val="bg1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&lt;/servlet-name&gt;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000" dirty="0">
                <a:solidFill>
                  <a:schemeClr val="bg1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    &lt;</a:t>
            </a:r>
            <a:r>
              <a:rPr kumimoji="1" lang="en-US" altLang="zh-CN" sz="2000" dirty="0" err="1">
                <a:solidFill>
                  <a:schemeClr val="bg1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url</a:t>
            </a:r>
            <a:r>
              <a:rPr kumimoji="1" lang="en-US" altLang="zh-CN" sz="2000" dirty="0">
                <a:solidFill>
                  <a:schemeClr val="bg1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-pattern&gt;*.do&lt;/</a:t>
            </a:r>
            <a:r>
              <a:rPr kumimoji="1" lang="en-US" altLang="zh-CN" sz="2000" dirty="0" err="1">
                <a:solidFill>
                  <a:schemeClr val="bg1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url</a:t>
            </a:r>
            <a:r>
              <a:rPr kumimoji="1" lang="en-US" altLang="zh-CN" sz="2000" dirty="0">
                <a:solidFill>
                  <a:schemeClr val="bg1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-pattern&gt;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000" dirty="0">
                <a:solidFill>
                  <a:schemeClr val="bg1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  &lt;/servlet-mapping&gt;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endParaRPr kumimoji="1" lang="en-US" altLang="zh-CN" sz="2000" dirty="0">
              <a:solidFill>
                <a:schemeClr val="bg1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000" dirty="0">
                <a:solidFill>
                  <a:schemeClr val="bg1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  &lt;!-- The Welcome File List --&gt;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000" dirty="0">
                <a:solidFill>
                  <a:schemeClr val="bg1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  &lt;welcome-file-list&gt;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000" dirty="0">
                <a:solidFill>
                  <a:schemeClr val="bg1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    &lt;welcome-file&gt;</a:t>
            </a:r>
            <a:r>
              <a:rPr kumimoji="1" lang="en-US" altLang="zh-CN" sz="2000" dirty="0" err="1">
                <a:solidFill>
                  <a:schemeClr val="bg1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login.jsp</a:t>
            </a:r>
            <a:r>
              <a:rPr kumimoji="1" lang="en-US" altLang="zh-CN" sz="2000" dirty="0">
                <a:solidFill>
                  <a:schemeClr val="bg1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&lt;/welcome-file&gt;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000" dirty="0">
                <a:solidFill>
                  <a:schemeClr val="bg1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  &lt;/welcome-file-list&gt;</a:t>
            </a:r>
            <a:endParaRPr kumimoji="1" lang="zh-CN" altLang="en-US" sz="2000" dirty="0">
              <a:solidFill>
                <a:schemeClr val="bg1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132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b="1">
                <a:solidFill>
                  <a:srgbClr val="0A1B8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000" b="1">
                <a:solidFill>
                  <a:srgbClr val="B2103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zh-CN" sz="800" b="0" smtClean="0">
                <a:solidFill>
                  <a:schemeClr val="bg1"/>
                </a:solidFill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Struts</a:t>
            </a:r>
            <a:r>
              <a:rPr lang="zh-CN" altLang="en-US"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项目开发</a:t>
            </a:r>
          </a:p>
        </p:txBody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Login.jsp</a:t>
            </a:r>
          </a:p>
        </p:txBody>
      </p:sp>
      <p:sp>
        <p:nvSpPr>
          <p:cNvPr id="145413" name="Text Box 4"/>
          <p:cNvSpPr txBox="1">
            <a:spLocks noChangeArrowheads="1"/>
          </p:cNvSpPr>
          <p:nvPr/>
        </p:nvSpPr>
        <p:spPr bwMode="auto">
          <a:xfrm>
            <a:off x="457200" y="2438400"/>
            <a:ext cx="8686800" cy="26828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b="1">
                <a:solidFill>
                  <a:srgbClr val="0A1B8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000" b="1">
                <a:solidFill>
                  <a:srgbClr val="B2103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 dirty="0">
                <a:solidFill>
                  <a:srgbClr val="FBFB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&lt;</a:t>
            </a:r>
            <a:r>
              <a:rPr kumimoji="1" lang="en-US" altLang="zh-CN" sz="2000" dirty="0">
                <a:solidFill>
                  <a:srgbClr val="FBFB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form action="login.do" method="post"&gt;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 dirty="0">
                <a:solidFill>
                  <a:srgbClr val="FBFB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   用户名： &lt;</a:t>
            </a:r>
            <a:r>
              <a:rPr kumimoji="1" lang="en-US" altLang="zh-CN" sz="2000" dirty="0">
                <a:solidFill>
                  <a:srgbClr val="FBFB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input size="15" name="name"&gt;&lt;p&gt;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 dirty="0">
                <a:solidFill>
                  <a:srgbClr val="FBFB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   密码： &lt;</a:t>
            </a:r>
            <a:r>
              <a:rPr kumimoji="1" lang="en-US" altLang="zh-CN" sz="2000" dirty="0">
                <a:solidFill>
                  <a:srgbClr val="FBFB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input type="password" size="15" name="</a:t>
            </a:r>
            <a:r>
              <a:rPr kumimoji="1" lang="en-US" altLang="zh-CN" sz="2000" dirty="0" err="1">
                <a:solidFill>
                  <a:srgbClr val="FBFB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psw</a:t>
            </a:r>
            <a:r>
              <a:rPr kumimoji="1" lang="en-US" altLang="zh-CN" sz="2000" dirty="0">
                <a:solidFill>
                  <a:srgbClr val="FBFB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"&gt;&lt;p&gt;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000" dirty="0">
                <a:solidFill>
                  <a:srgbClr val="FBFB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   &lt;a </a:t>
            </a:r>
            <a:r>
              <a:rPr kumimoji="1" lang="en-US" altLang="zh-CN" sz="2000" dirty="0" err="1">
                <a:solidFill>
                  <a:srgbClr val="FBFB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href</a:t>
            </a:r>
            <a:r>
              <a:rPr kumimoji="1" lang="en-US" altLang="zh-CN" sz="2000" dirty="0">
                <a:solidFill>
                  <a:srgbClr val="FBFB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="regist.do"&gt;</a:t>
            </a:r>
            <a:r>
              <a:rPr kumimoji="1" lang="zh-CN" altLang="en-US" sz="2000" dirty="0">
                <a:solidFill>
                  <a:srgbClr val="FBFB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新用户注册&lt;/</a:t>
            </a:r>
            <a:r>
              <a:rPr kumimoji="1" lang="en-US" altLang="zh-CN" sz="2000" dirty="0">
                <a:solidFill>
                  <a:srgbClr val="FBFB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A&gt;|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000" dirty="0">
                <a:solidFill>
                  <a:srgbClr val="FBFB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   &lt;input type="submit" value="</a:t>
            </a:r>
            <a:r>
              <a:rPr kumimoji="1" lang="zh-CN" altLang="en-US" sz="2000" dirty="0">
                <a:solidFill>
                  <a:srgbClr val="FBFB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登录"&gt;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 dirty="0">
                <a:solidFill>
                  <a:srgbClr val="FBFB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&lt;/</a:t>
            </a:r>
            <a:r>
              <a:rPr kumimoji="1" lang="en-US" altLang="zh-CN" sz="2000" dirty="0">
                <a:solidFill>
                  <a:srgbClr val="FBFB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form&gt;</a:t>
            </a:r>
            <a:endParaRPr kumimoji="1" lang="zh-CN" altLang="en-US" sz="2000" dirty="0">
              <a:solidFill>
                <a:srgbClr val="FBFBFF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pic>
        <p:nvPicPr>
          <p:cNvPr id="1454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975" y="4742781"/>
            <a:ext cx="32480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15" name="AutoShape 6"/>
          <p:cNvSpPr>
            <a:spLocks noChangeArrowheads="1"/>
          </p:cNvSpPr>
          <p:nvPr/>
        </p:nvSpPr>
        <p:spPr bwMode="auto">
          <a:xfrm>
            <a:off x="5765799" y="2116984"/>
            <a:ext cx="2966720" cy="822325"/>
          </a:xfrm>
          <a:prstGeom prst="cloudCallout">
            <a:avLst>
              <a:gd name="adj1" fmla="val -56165"/>
              <a:gd name="adj2" fmla="val 1111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b="1">
                <a:solidFill>
                  <a:srgbClr val="0A1B8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000" b="1">
                <a:solidFill>
                  <a:srgbClr val="B2103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1600" dirty="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必须和</a:t>
            </a:r>
            <a:r>
              <a:rPr kumimoji="1" lang="en-US" altLang="zh-CN" sz="1600" dirty="0" err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actionform</a:t>
            </a:r>
            <a:r>
              <a:rPr kumimoji="1" lang="zh-CN" altLang="en-US" sz="1600" dirty="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类中的变量名字一致</a:t>
            </a:r>
          </a:p>
        </p:txBody>
      </p:sp>
    </p:spTree>
    <p:extLst>
      <p:ext uri="{BB962C8B-B14F-4D97-AF65-F5344CB8AC3E}">
        <p14:creationId xmlns:p14="http://schemas.microsoft.com/office/powerpoint/2010/main" val="46096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b="1">
                <a:solidFill>
                  <a:srgbClr val="0A1B8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000" b="1">
                <a:solidFill>
                  <a:srgbClr val="B2103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zh-CN" sz="800" b="0" smtClean="0">
                <a:solidFill>
                  <a:schemeClr val="bg1"/>
                </a:solidFill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146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Struts</a:t>
            </a:r>
            <a:r>
              <a:rPr lang="zh-CN" altLang="en-US"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项目开发-导航器</a:t>
            </a:r>
            <a:r>
              <a:rPr lang="zh-CN" altLang="en-US" sz="1700" b="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800" b="1" dirty="0" smtClean="0">
                <a:ea typeface="宋体" panose="02010600030101010101" pitchFamily="2" charset="-122"/>
              </a:rPr>
              <a:t>struts-config.xml</a:t>
            </a:r>
            <a:endParaRPr lang="zh-CN" altLang="en-US" sz="1800" b="1" dirty="0" smtClean="0">
              <a:ea typeface="宋体" panose="02010600030101010101" pitchFamily="2" charset="-122"/>
            </a:endParaRP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0" y="1143000"/>
            <a:ext cx="9144000" cy="5167313"/>
          </a:xfrm>
          <a:prstGeom prst="rect">
            <a:avLst/>
          </a:prstGeom>
          <a:solidFill>
            <a:schemeClr val="tx1"/>
          </a:solidFill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b="1">
                <a:solidFill>
                  <a:srgbClr val="0A1B8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000" b="1">
                <a:solidFill>
                  <a:srgbClr val="B2103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FBFB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&lt;</a:t>
            </a:r>
            <a:r>
              <a:rPr kumimoji="1" lang="en-US" altLang="zh-CN" sz="2000">
                <a:solidFill>
                  <a:srgbClr val="FBFB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struts-config&gt;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endParaRPr kumimoji="1" lang="en-US" altLang="zh-CN" sz="2000">
              <a:solidFill>
                <a:srgbClr val="FBFBFF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FBFB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	&lt;form-beans&gt;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FBFB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		&lt;form-bean name="formBean1" type="classmate.UserForm"/&gt;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FBFB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	&lt;/form-beans&gt;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endParaRPr kumimoji="1" lang="en-US" altLang="zh-CN" sz="2000">
              <a:solidFill>
                <a:srgbClr val="FBFBFF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FBFB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	&lt;global-forwards</a:t>
            </a:r>
            <a:r>
              <a:rPr kumimoji="1" lang="en-US" altLang="zh-CN" sz="2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&gt;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FF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		</a:t>
            </a:r>
            <a:r>
              <a:rPr kumimoji="1" lang="en-US" altLang="zh-CN" sz="2000">
                <a:solidFill>
                  <a:srgbClr val="FFFF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&lt;forward name="failed" path="/error.jsp"/&gt;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FFFF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		&lt;forward name="successed" path="/right.jsp"/&gt;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FBFB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	&lt;/global-forwards&gt;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endParaRPr kumimoji="1" lang="en-US" altLang="zh-CN" sz="2000">
              <a:solidFill>
                <a:srgbClr val="FBFBFF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FBFB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	&lt;action-mappings</a:t>
            </a:r>
            <a:r>
              <a:rPr kumimoji="1" lang="en-US" altLang="zh-CN" sz="2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FF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		</a:t>
            </a:r>
            <a:r>
              <a:rPr kumimoji="1" lang="en-US" altLang="zh-CN" sz="2000">
                <a:solidFill>
                  <a:srgbClr val="FFFF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&lt;action path="/login" type="classmate.LoginAction" 				name="formBean1" scope="request" input="/login.jsp" /&gt;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FFFF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		&lt;action path="/regist" forward="/regist.jsp"/&gt;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FBFB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	&lt;/action-mappings&gt;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FBFB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	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FBFB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&lt;/struts-config&gt;</a:t>
            </a:r>
            <a:endParaRPr kumimoji="1" lang="zh-CN" altLang="en-US" sz="2000">
              <a:solidFill>
                <a:srgbClr val="FBFBFF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46437" name="Line 5"/>
          <p:cNvSpPr>
            <a:spLocks noChangeShapeType="1"/>
          </p:cNvSpPr>
          <p:nvPr/>
        </p:nvSpPr>
        <p:spPr bwMode="auto">
          <a:xfrm flipV="1">
            <a:off x="2771775" y="5013325"/>
            <a:ext cx="241300" cy="1495425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38" name="Text Box 6"/>
          <p:cNvSpPr txBox="1">
            <a:spLocks noChangeArrowheads="1"/>
          </p:cNvSpPr>
          <p:nvPr/>
        </p:nvSpPr>
        <p:spPr bwMode="auto">
          <a:xfrm>
            <a:off x="2195513" y="6400800"/>
            <a:ext cx="23050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b="1">
                <a:solidFill>
                  <a:srgbClr val="0A1B8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000" b="1">
                <a:solidFill>
                  <a:srgbClr val="B2103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用到的</a:t>
            </a:r>
            <a:r>
              <a:rPr kumimoji="1" lang="en-US" altLang="zh-CN" sz="2400" b="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formbean</a:t>
            </a:r>
          </a:p>
        </p:txBody>
      </p:sp>
      <p:sp>
        <p:nvSpPr>
          <p:cNvPr id="146439" name="Line 7"/>
          <p:cNvSpPr>
            <a:spLocks noChangeShapeType="1"/>
          </p:cNvSpPr>
          <p:nvPr/>
        </p:nvSpPr>
        <p:spPr bwMode="auto">
          <a:xfrm>
            <a:off x="4648200" y="2286000"/>
            <a:ext cx="1066800" cy="3810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40" name="Freeform 9"/>
          <p:cNvSpPr>
            <a:spLocks/>
          </p:cNvSpPr>
          <p:nvPr/>
        </p:nvSpPr>
        <p:spPr bwMode="auto">
          <a:xfrm>
            <a:off x="3357563" y="4011613"/>
            <a:ext cx="1627187" cy="723900"/>
          </a:xfrm>
          <a:custGeom>
            <a:avLst/>
            <a:gdLst>
              <a:gd name="T0" fmla="*/ 0 w 1025"/>
              <a:gd name="T1" fmla="*/ 2147483646 h 456"/>
              <a:gd name="T2" fmla="*/ 2147483646 w 1025"/>
              <a:gd name="T3" fmla="*/ 2147483646 h 456"/>
              <a:gd name="T4" fmla="*/ 2147483646 w 1025"/>
              <a:gd name="T5" fmla="*/ 2147483646 h 456"/>
              <a:gd name="T6" fmla="*/ 2147483646 w 1025"/>
              <a:gd name="T7" fmla="*/ 2147483646 h 456"/>
              <a:gd name="T8" fmla="*/ 2147483646 w 1025"/>
              <a:gd name="T9" fmla="*/ 2147483646 h 456"/>
              <a:gd name="T10" fmla="*/ 2147483646 w 1025"/>
              <a:gd name="T11" fmla="*/ 2147483646 h 456"/>
              <a:gd name="T12" fmla="*/ 2147483646 w 1025"/>
              <a:gd name="T13" fmla="*/ 2147483646 h 456"/>
              <a:gd name="T14" fmla="*/ 2147483646 w 1025"/>
              <a:gd name="T15" fmla="*/ 2147483646 h 456"/>
              <a:gd name="T16" fmla="*/ 2147483646 w 1025"/>
              <a:gd name="T17" fmla="*/ 2147483646 h 456"/>
              <a:gd name="T18" fmla="*/ 2147483646 w 1025"/>
              <a:gd name="T19" fmla="*/ 2147483646 h 456"/>
              <a:gd name="T20" fmla="*/ 2147483646 w 1025"/>
              <a:gd name="T21" fmla="*/ 2147483646 h 45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025"/>
              <a:gd name="T34" fmla="*/ 0 h 456"/>
              <a:gd name="T35" fmla="*/ 1025 w 1025"/>
              <a:gd name="T36" fmla="*/ 456 h 45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025" h="456">
                <a:moveTo>
                  <a:pt x="0" y="456"/>
                </a:moveTo>
                <a:cubicBezTo>
                  <a:pt x="26" y="416"/>
                  <a:pt x="38" y="390"/>
                  <a:pt x="79" y="361"/>
                </a:cubicBezTo>
                <a:cubicBezTo>
                  <a:pt x="102" y="345"/>
                  <a:pt x="107" y="344"/>
                  <a:pt x="126" y="321"/>
                </a:cubicBezTo>
                <a:cubicBezTo>
                  <a:pt x="132" y="314"/>
                  <a:pt x="135" y="304"/>
                  <a:pt x="142" y="298"/>
                </a:cubicBezTo>
                <a:cubicBezTo>
                  <a:pt x="156" y="286"/>
                  <a:pt x="189" y="266"/>
                  <a:pt x="189" y="266"/>
                </a:cubicBezTo>
                <a:cubicBezTo>
                  <a:pt x="215" y="216"/>
                  <a:pt x="198" y="241"/>
                  <a:pt x="252" y="187"/>
                </a:cubicBezTo>
                <a:cubicBezTo>
                  <a:pt x="260" y="179"/>
                  <a:pt x="276" y="164"/>
                  <a:pt x="276" y="164"/>
                </a:cubicBezTo>
                <a:cubicBezTo>
                  <a:pt x="291" y="118"/>
                  <a:pt x="341" y="97"/>
                  <a:pt x="386" y="85"/>
                </a:cubicBezTo>
                <a:cubicBezTo>
                  <a:pt x="662" y="90"/>
                  <a:pt x="864" y="0"/>
                  <a:pt x="1010" y="219"/>
                </a:cubicBezTo>
                <a:cubicBezTo>
                  <a:pt x="1015" y="235"/>
                  <a:pt x="1025" y="250"/>
                  <a:pt x="1025" y="266"/>
                </a:cubicBezTo>
                <a:cubicBezTo>
                  <a:pt x="1025" y="324"/>
                  <a:pt x="1017" y="440"/>
                  <a:pt x="1017" y="440"/>
                </a:cubicBezTo>
              </a:path>
            </a:pathLst>
          </a:custGeom>
          <a:noFill/>
          <a:ln w="50800">
            <a:solidFill>
              <a:srgbClr val="00FFFF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41" name="AutoShape 10"/>
          <p:cNvSpPr>
            <a:spLocks noChangeArrowheads="1"/>
          </p:cNvSpPr>
          <p:nvPr/>
        </p:nvSpPr>
        <p:spPr bwMode="auto">
          <a:xfrm>
            <a:off x="5715000" y="1066800"/>
            <a:ext cx="3048000" cy="91440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b="1">
                <a:solidFill>
                  <a:srgbClr val="0A1B8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000" b="1">
                <a:solidFill>
                  <a:srgbClr val="B2103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 实例化一个</a:t>
            </a:r>
            <a:r>
              <a:rPr kumimoji="1" lang="en-US" altLang="zh-CN" sz="2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actionform</a:t>
            </a:r>
            <a:r>
              <a:rPr kumimoji="1" lang="zh-CN" altLang="en-US" sz="2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类</a:t>
            </a:r>
          </a:p>
        </p:txBody>
      </p:sp>
      <p:sp>
        <p:nvSpPr>
          <p:cNvPr id="146442" name="Rectangle 11"/>
          <p:cNvSpPr>
            <a:spLocks noChangeArrowheads="1"/>
          </p:cNvSpPr>
          <p:nvPr/>
        </p:nvSpPr>
        <p:spPr bwMode="auto">
          <a:xfrm>
            <a:off x="3348038" y="4581525"/>
            <a:ext cx="647700" cy="360363"/>
          </a:xfrm>
          <a:prstGeom prst="rect">
            <a:avLst/>
          </a:prstGeom>
          <a:noFill/>
          <a:ln w="25400" algn="ctr">
            <a:solidFill>
              <a:srgbClr val="CC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b="1">
                <a:solidFill>
                  <a:srgbClr val="0A1B8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000" b="1">
                <a:solidFill>
                  <a:srgbClr val="B2103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46443" name="Rectangle 12"/>
          <p:cNvSpPr>
            <a:spLocks noChangeArrowheads="1"/>
          </p:cNvSpPr>
          <p:nvPr/>
        </p:nvSpPr>
        <p:spPr bwMode="auto">
          <a:xfrm>
            <a:off x="3348038" y="5157788"/>
            <a:ext cx="647700" cy="360362"/>
          </a:xfrm>
          <a:prstGeom prst="rect">
            <a:avLst/>
          </a:prstGeom>
          <a:noFill/>
          <a:ln w="25400" algn="ctr">
            <a:solidFill>
              <a:srgbClr val="CC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b="1">
                <a:solidFill>
                  <a:srgbClr val="0A1B8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000" b="1">
                <a:solidFill>
                  <a:srgbClr val="B2103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46444" name="Line 13"/>
          <p:cNvSpPr>
            <a:spLocks noChangeShapeType="1"/>
          </p:cNvSpPr>
          <p:nvPr/>
        </p:nvSpPr>
        <p:spPr bwMode="auto">
          <a:xfrm>
            <a:off x="3995738" y="4941888"/>
            <a:ext cx="1800225" cy="1079500"/>
          </a:xfrm>
          <a:prstGeom prst="line">
            <a:avLst/>
          </a:prstGeom>
          <a:noFill/>
          <a:ln w="25400">
            <a:solidFill>
              <a:srgbClr val="CC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6445" name="Line 14"/>
          <p:cNvSpPr>
            <a:spLocks noChangeShapeType="1"/>
          </p:cNvSpPr>
          <p:nvPr/>
        </p:nvSpPr>
        <p:spPr bwMode="auto">
          <a:xfrm>
            <a:off x="3851275" y="5516563"/>
            <a:ext cx="1944688" cy="576262"/>
          </a:xfrm>
          <a:prstGeom prst="line">
            <a:avLst/>
          </a:prstGeom>
          <a:noFill/>
          <a:ln w="25400">
            <a:solidFill>
              <a:srgbClr val="CC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6446" name="Text Box 15"/>
          <p:cNvSpPr txBox="1">
            <a:spLocks noChangeArrowheads="1"/>
          </p:cNvSpPr>
          <p:nvPr/>
        </p:nvSpPr>
        <p:spPr bwMode="auto">
          <a:xfrm>
            <a:off x="5795963" y="5949950"/>
            <a:ext cx="1368425" cy="396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b="1">
                <a:solidFill>
                  <a:srgbClr val="0A1B8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000" b="1">
                <a:solidFill>
                  <a:srgbClr val="B2103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ea typeface="ＭＳ Ｐゴシック" panose="020B0600070205080204" pitchFamily="34" charset="-128"/>
              </a:rPr>
              <a:t>*</a:t>
            </a:r>
            <a:r>
              <a:rPr lang="en-US" altLang="zh-CN" sz="2000">
                <a:solidFill>
                  <a:schemeClr val="tx2"/>
                </a:solidFill>
                <a:ea typeface="ＭＳ Ｐゴシック" panose="020B0600070205080204" pitchFamily="34" charset="-128"/>
              </a:rPr>
              <a:t>.do</a:t>
            </a:r>
          </a:p>
        </p:txBody>
      </p:sp>
    </p:spTree>
    <p:extLst>
      <p:ext uri="{BB962C8B-B14F-4D97-AF65-F5344CB8AC3E}">
        <p14:creationId xmlns:p14="http://schemas.microsoft.com/office/powerpoint/2010/main" val="15773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b="1">
                <a:solidFill>
                  <a:srgbClr val="0A1B8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000" b="1">
                <a:solidFill>
                  <a:srgbClr val="B2103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zh-CN" sz="800" b="0" smtClean="0">
                <a:solidFill>
                  <a:schemeClr val="bg1"/>
                </a:solidFill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147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847725"/>
            <a:ext cx="7504113" cy="244475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Struts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项目开发-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</a:p>
        </p:txBody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275" y="1244600"/>
            <a:ext cx="8229600" cy="5340350"/>
          </a:xfrm>
          <a:solidFill>
            <a:srgbClr val="E7E6FE"/>
          </a:solidFill>
          <a:ln cap="flat">
            <a:solidFill>
              <a:srgbClr val="00FFFF"/>
            </a:solidFill>
            <a:miter lim="800000"/>
            <a:headEnd/>
            <a:tailEnd/>
          </a:ln>
        </p:spPr>
        <p:txBody>
          <a:bodyPr lIns="91440" rIns="91440">
            <a:spAutoFit/>
          </a:bodyPr>
          <a:lstStyle/>
          <a:p>
            <a:pPr mar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600" dirty="0" smtClean="0">
                <a:latin typeface="Arial Narrow" panose="020B0606020202030204" pitchFamily="34" charset="0"/>
              </a:rPr>
              <a:t>public final class </a:t>
            </a:r>
            <a:r>
              <a:rPr lang="en-US" altLang="zh-CN" sz="1600" dirty="0" err="1" smtClean="0">
                <a:latin typeface="Arial Narrow" panose="020B0606020202030204" pitchFamily="34" charset="0"/>
              </a:rPr>
              <a:t>LoginAction</a:t>
            </a:r>
            <a:r>
              <a:rPr lang="en-US" altLang="zh-CN" sz="1600" dirty="0" smtClean="0">
                <a:latin typeface="Arial Narrow" panose="020B0606020202030204" pitchFamily="34" charset="0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extends Action</a:t>
            </a:r>
            <a:r>
              <a:rPr lang="en-US" altLang="zh-CN" sz="1600" dirty="0" smtClean="0">
                <a:latin typeface="Arial Narrow" panose="020B0606020202030204" pitchFamily="34" charset="0"/>
              </a:rPr>
              <a:t>{  </a:t>
            </a:r>
          </a:p>
          <a:p>
            <a:pPr marL="0" indent="0"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dirty="0" smtClean="0">
                <a:latin typeface="Arial Narrow" panose="020B0606020202030204" pitchFamily="34" charset="0"/>
              </a:rPr>
              <a:t>public </a:t>
            </a:r>
            <a:r>
              <a:rPr lang="en-US" altLang="zh-CN" sz="1600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ActionForward</a:t>
            </a:r>
            <a:r>
              <a:rPr lang="en-US" altLang="zh-CN" sz="1600" dirty="0" smtClean="0">
                <a:latin typeface="Arial Narrow" panose="020B0606020202030204" pitchFamily="34" charset="0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execute</a:t>
            </a:r>
            <a:r>
              <a:rPr lang="en-US" altLang="zh-CN" sz="1600" dirty="0" smtClean="0">
                <a:latin typeface="Arial Narrow" panose="020B0606020202030204" pitchFamily="34" charset="0"/>
              </a:rPr>
              <a:t>(</a:t>
            </a:r>
          </a:p>
          <a:p>
            <a:pPr marL="0" indent="0"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dirty="0" smtClean="0">
                <a:latin typeface="Arial Narrow" panose="020B0606020202030204" pitchFamily="34" charset="0"/>
              </a:rPr>
              <a:t>	</a:t>
            </a:r>
            <a:r>
              <a:rPr lang="en-US" altLang="zh-CN" sz="1600" dirty="0" err="1" smtClean="0">
                <a:latin typeface="Arial Narrow" panose="020B0606020202030204" pitchFamily="34" charset="0"/>
              </a:rPr>
              <a:t>ActionMapping</a:t>
            </a:r>
            <a:r>
              <a:rPr lang="en-US" altLang="zh-CN" sz="1600" dirty="0" smtClean="0">
                <a:latin typeface="Arial Narrow" panose="020B0606020202030204" pitchFamily="34" charset="0"/>
              </a:rPr>
              <a:t> mapping,</a:t>
            </a:r>
          </a:p>
          <a:p>
            <a:pPr marL="0" indent="0"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dirty="0" smtClean="0">
                <a:latin typeface="Arial Narrow" panose="020B0606020202030204" pitchFamily="34" charset="0"/>
              </a:rPr>
              <a:t>	</a:t>
            </a:r>
            <a:r>
              <a:rPr lang="en-US" altLang="zh-CN" sz="1600" dirty="0" err="1" smtClean="0">
                <a:latin typeface="Arial Narrow" panose="020B0606020202030204" pitchFamily="34" charset="0"/>
              </a:rPr>
              <a:t>ActionForm</a:t>
            </a:r>
            <a:r>
              <a:rPr lang="en-US" altLang="zh-CN" sz="1600" dirty="0" smtClean="0">
                <a:latin typeface="Arial Narrow" panose="020B0606020202030204" pitchFamily="34" charset="0"/>
              </a:rPr>
              <a:t> form,</a:t>
            </a:r>
          </a:p>
          <a:p>
            <a:pPr marL="0" indent="0"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dirty="0" smtClean="0">
                <a:latin typeface="Arial Narrow" panose="020B0606020202030204" pitchFamily="34" charset="0"/>
              </a:rPr>
              <a:t>	</a:t>
            </a:r>
            <a:r>
              <a:rPr lang="en-US" altLang="zh-CN" sz="1600" dirty="0" err="1" smtClean="0">
                <a:latin typeface="Arial Narrow" panose="020B0606020202030204" pitchFamily="34" charset="0"/>
              </a:rPr>
              <a:t>HttpServletRequest</a:t>
            </a:r>
            <a:r>
              <a:rPr lang="en-US" altLang="zh-CN" sz="1600" dirty="0" smtClean="0">
                <a:latin typeface="Arial Narrow" panose="020B0606020202030204" pitchFamily="34" charset="0"/>
              </a:rPr>
              <a:t> request,  </a:t>
            </a:r>
          </a:p>
          <a:p>
            <a:pPr marL="0" indent="0"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dirty="0" smtClean="0">
                <a:latin typeface="Arial Narrow" panose="020B0606020202030204" pitchFamily="34" charset="0"/>
              </a:rPr>
              <a:t>	</a:t>
            </a:r>
            <a:r>
              <a:rPr lang="en-US" altLang="zh-CN" sz="1600" dirty="0" err="1" smtClean="0">
                <a:latin typeface="Arial Narrow" panose="020B0606020202030204" pitchFamily="34" charset="0"/>
              </a:rPr>
              <a:t>HttpServletResponse</a:t>
            </a:r>
            <a:r>
              <a:rPr lang="en-US" altLang="zh-CN" sz="1600" dirty="0" smtClean="0">
                <a:latin typeface="Arial Narrow" panose="020B0606020202030204" pitchFamily="34" charset="0"/>
              </a:rPr>
              <a:t> response)   throws Exception {</a:t>
            </a:r>
          </a:p>
          <a:p>
            <a:pPr marL="0" indent="0"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dirty="0" smtClean="0">
                <a:latin typeface="Arial Narrow" panose="020B0606020202030204" pitchFamily="34" charset="0"/>
              </a:rPr>
              <a:t>		</a:t>
            </a:r>
          </a:p>
          <a:p>
            <a:pPr marL="0" indent="0"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dirty="0" smtClean="0">
                <a:latin typeface="Arial Narrow" panose="020B0606020202030204" pitchFamily="34" charset="0"/>
              </a:rPr>
              <a:t>   	</a:t>
            </a:r>
            <a:r>
              <a:rPr lang="en-US" altLang="zh-CN" sz="1600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UserForm</a:t>
            </a:r>
            <a:r>
              <a:rPr lang="en-US" altLang="zh-CN" sz="1600" dirty="0" smtClean="0">
                <a:latin typeface="Arial Narrow" panose="020B0606020202030204" pitchFamily="34" charset="0"/>
              </a:rPr>
              <a:t> </a:t>
            </a:r>
            <a:r>
              <a:rPr lang="en-US" altLang="zh-CN" sz="1600" dirty="0" err="1" smtClean="0">
                <a:latin typeface="Arial Narrow" panose="020B0606020202030204" pitchFamily="34" charset="0"/>
              </a:rPr>
              <a:t>userform</a:t>
            </a:r>
            <a:r>
              <a:rPr lang="en-US" altLang="zh-CN" sz="1600" dirty="0" smtClean="0">
                <a:latin typeface="Arial Narrow" panose="020B0606020202030204" pitchFamily="34" charset="0"/>
              </a:rPr>
              <a:t> = (</a:t>
            </a:r>
            <a:r>
              <a:rPr lang="en-US" altLang="zh-CN" sz="1600" dirty="0" err="1" smtClean="0">
                <a:latin typeface="Arial Narrow" panose="020B0606020202030204" pitchFamily="34" charset="0"/>
              </a:rPr>
              <a:t>UserForm</a:t>
            </a:r>
            <a:r>
              <a:rPr lang="en-US" altLang="zh-CN" sz="1600" dirty="0" smtClean="0">
                <a:latin typeface="Arial Narrow" panose="020B0606020202030204" pitchFamily="34" charset="0"/>
              </a:rPr>
              <a:t>) form;         </a:t>
            </a:r>
          </a:p>
          <a:p>
            <a:pPr marL="0" indent="0"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dirty="0" smtClean="0">
                <a:latin typeface="Arial Narrow" panose="020B0606020202030204" pitchFamily="34" charset="0"/>
              </a:rPr>
              <a:t>	String name = </a:t>
            </a:r>
            <a:r>
              <a:rPr lang="en-US" altLang="zh-CN" sz="1600" dirty="0" err="1" smtClean="0">
                <a:latin typeface="Arial Narrow" panose="020B0606020202030204" pitchFamily="34" charset="0"/>
              </a:rPr>
              <a:t>userform.getName</a:t>
            </a:r>
            <a:r>
              <a:rPr lang="en-US" altLang="zh-CN" sz="1600" dirty="0" smtClean="0">
                <a:latin typeface="Arial Narrow" panose="020B0606020202030204" pitchFamily="34" charset="0"/>
              </a:rPr>
              <a:t>();</a:t>
            </a:r>
          </a:p>
          <a:p>
            <a:pPr marL="0" indent="0"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dirty="0" smtClean="0">
                <a:latin typeface="Arial Narrow" panose="020B0606020202030204" pitchFamily="34" charset="0"/>
              </a:rPr>
              <a:t>	String </a:t>
            </a:r>
            <a:r>
              <a:rPr lang="en-US" altLang="zh-CN" sz="1600" dirty="0" err="1" smtClean="0">
                <a:latin typeface="Arial Narrow" panose="020B0606020202030204" pitchFamily="34" charset="0"/>
              </a:rPr>
              <a:t>psw</a:t>
            </a:r>
            <a:r>
              <a:rPr lang="en-US" altLang="zh-CN" sz="1600" dirty="0" smtClean="0">
                <a:latin typeface="Arial Narrow" panose="020B0606020202030204" pitchFamily="34" charset="0"/>
              </a:rPr>
              <a:t> = </a:t>
            </a:r>
            <a:r>
              <a:rPr lang="en-US" altLang="zh-CN" sz="1600" dirty="0" err="1" smtClean="0">
                <a:latin typeface="Arial Narrow" panose="020B0606020202030204" pitchFamily="34" charset="0"/>
              </a:rPr>
              <a:t>userform.getPsw</a:t>
            </a:r>
            <a:r>
              <a:rPr lang="en-US" altLang="zh-CN" sz="1600" dirty="0" smtClean="0">
                <a:latin typeface="Arial Narrow" panose="020B0606020202030204" pitchFamily="34" charset="0"/>
              </a:rPr>
              <a:t>();</a:t>
            </a:r>
          </a:p>
          <a:p>
            <a:pPr marL="0" indent="0"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dirty="0" smtClean="0">
                <a:latin typeface="Arial Narrow" panose="020B0606020202030204" pitchFamily="34" charset="0"/>
              </a:rPr>
              <a:t>		</a:t>
            </a:r>
          </a:p>
          <a:p>
            <a:pPr marL="0" indent="0"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dirty="0" smtClean="0">
                <a:latin typeface="Arial Narrow" panose="020B0606020202030204" pitchFamily="34" charset="0"/>
              </a:rPr>
              <a:t>   	if ("</a:t>
            </a:r>
            <a:r>
              <a:rPr lang="en-US" altLang="zh-CN" sz="1600" dirty="0" err="1" smtClean="0">
                <a:latin typeface="Arial Narrow" panose="020B0606020202030204" pitchFamily="34" charset="0"/>
              </a:rPr>
              <a:t>jenny".equals</a:t>
            </a:r>
            <a:r>
              <a:rPr lang="en-US" altLang="zh-CN" sz="1600" dirty="0" smtClean="0">
                <a:latin typeface="Arial Narrow" panose="020B0606020202030204" pitchFamily="34" charset="0"/>
              </a:rPr>
              <a:t>(name) &amp;&amp; "</a:t>
            </a:r>
            <a:r>
              <a:rPr lang="en-US" altLang="zh-CN" sz="1600" dirty="0" err="1" smtClean="0">
                <a:latin typeface="Arial Narrow" panose="020B0606020202030204" pitchFamily="34" charset="0"/>
              </a:rPr>
              <a:t>hi".equals</a:t>
            </a:r>
            <a:r>
              <a:rPr lang="en-US" altLang="zh-CN" sz="1600" dirty="0" smtClean="0">
                <a:latin typeface="Arial Narrow" panose="020B0606020202030204" pitchFamily="34" charset="0"/>
              </a:rPr>
              <a:t>(</a:t>
            </a:r>
            <a:r>
              <a:rPr lang="en-US" altLang="zh-CN" sz="1600" dirty="0" err="1" smtClean="0">
                <a:latin typeface="Arial Narrow" panose="020B0606020202030204" pitchFamily="34" charset="0"/>
              </a:rPr>
              <a:t>psw</a:t>
            </a:r>
            <a:r>
              <a:rPr lang="en-US" altLang="zh-CN" sz="1600" dirty="0" smtClean="0">
                <a:latin typeface="Arial Narrow" panose="020B0606020202030204" pitchFamily="34" charset="0"/>
              </a:rPr>
              <a:t>)){</a:t>
            </a:r>
          </a:p>
          <a:p>
            <a:pPr marL="0" indent="0"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dirty="0" smtClean="0">
                <a:latin typeface="Arial Narrow" panose="020B0606020202030204" pitchFamily="34" charset="0"/>
              </a:rPr>
              <a:t>   		</a:t>
            </a:r>
            <a:r>
              <a:rPr lang="en-US" altLang="zh-CN" sz="160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UserLoginLog</a:t>
            </a:r>
            <a:r>
              <a:rPr lang="en-US" altLang="zh-CN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zh-CN" sz="160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ul</a:t>
            </a:r>
            <a:r>
              <a:rPr lang="en-US" altLang="zh-CN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= new </a:t>
            </a:r>
            <a:r>
              <a:rPr lang="en-US" altLang="zh-CN" sz="160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UserLoginLog</a:t>
            </a:r>
            <a:r>
              <a:rPr lang="en-US" altLang="zh-CN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();</a:t>
            </a:r>
          </a:p>
          <a:p>
            <a:pPr marL="0" indent="0"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  		</a:t>
            </a:r>
            <a:r>
              <a:rPr lang="en-US" altLang="zh-CN" sz="160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ul.save</a:t>
            </a:r>
            <a:r>
              <a:rPr lang="en-US" altLang="zh-CN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(</a:t>
            </a:r>
            <a:r>
              <a:rPr lang="en-US" altLang="zh-CN" sz="160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name,psw</a:t>
            </a:r>
            <a:r>
              <a:rPr lang="en-US" altLang="zh-CN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);</a:t>
            </a:r>
          </a:p>
          <a:p>
            <a:pPr marL="0" indent="0"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dirty="0" smtClean="0">
                <a:latin typeface="Arial Narrow" panose="020B0606020202030204" pitchFamily="34" charset="0"/>
              </a:rPr>
              <a:t>   		return  </a:t>
            </a:r>
            <a:r>
              <a:rPr lang="en-US" altLang="zh-CN" sz="1600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mapping.findForward</a:t>
            </a:r>
            <a:r>
              <a:rPr lang="en-US" altLang="zh-CN" sz="16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("</a:t>
            </a:r>
            <a:r>
              <a:rPr lang="en-US" altLang="zh-CN" sz="1600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successed</a:t>
            </a:r>
            <a:r>
              <a:rPr lang="en-US" altLang="zh-CN" sz="16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");	</a:t>
            </a:r>
          </a:p>
          <a:p>
            <a:pPr marL="0" indent="0"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dirty="0" smtClean="0">
                <a:latin typeface="Arial Narrow" panose="020B0606020202030204" pitchFamily="34" charset="0"/>
              </a:rPr>
              <a:t>   	}else{ </a:t>
            </a:r>
          </a:p>
          <a:p>
            <a:pPr marL="0" indent="0"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dirty="0" smtClean="0">
                <a:latin typeface="Arial Narrow" panose="020B0606020202030204" pitchFamily="34" charset="0"/>
              </a:rPr>
              <a:t>   		return  </a:t>
            </a:r>
            <a:r>
              <a:rPr lang="en-US" altLang="zh-CN" sz="1600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mapping.findForward</a:t>
            </a:r>
            <a:r>
              <a:rPr lang="en-US" altLang="zh-CN" sz="16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("failed");  </a:t>
            </a:r>
          </a:p>
          <a:p>
            <a:pPr marL="0" indent="0"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dirty="0" smtClean="0">
                <a:latin typeface="Arial Narrow" panose="020B0606020202030204" pitchFamily="34" charset="0"/>
              </a:rPr>
              <a:t>   	}</a:t>
            </a:r>
          </a:p>
          <a:p>
            <a:pPr marL="0" indent="0"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dirty="0" smtClean="0">
                <a:latin typeface="Arial Narrow" panose="020B0606020202030204" pitchFamily="34" charset="0"/>
              </a:rPr>
              <a:t>	}</a:t>
            </a:r>
          </a:p>
          <a:p>
            <a:pPr marL="0" indent="0"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endParaRPr lang="en-US" altLang="zh-CN" sz="1600" dirty="0" smtClean="0">
              <a:latin typeface="Arial Narrow" panose="020B0606020202030204" pitchFamily="34" charset="0"/>
            </a:endParaRPr>
          </a:p>
          <a:p>
            <a:pPr marL="0" indent="0"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dirty="0" smtClean="0">
                <a:latin typeface="Arial Narrow" panose="020B0606020202030204" pitchFamily="34" charset="0"/>
              </a:rPr>
              <a:t>}</a:t>
            </a:r>
            <a:endParaRPr lang="zh-CN" altLang="en-US" sz="1600" dirty="0" smtClean="0">
              <a:latin typeface="Arial Narrow" panose="020B0606020202030204" pitchFamily="34" charset="0"/>
            </a:endParaRPr>
          </a:p>
        </p:txBody>
      </p:sp>
      <p:sp>
        <p:nvSpPr>
          <p:cNvPr id="147461" name="AutoShape 4"/>
          <p:cNvSpPr>
            <a:spLocks noChangeArrowheads="1"/>
          </p:cNvSpPr>
          <p:nvPr/>
        </p:nvSpPr>
        <p:spPr bwMode="auto">
          <a:xfrm>
            <a:off x="3505200" y="5791200"/>
            <a:ext cx="5334000" cy="762000"/>
          </a:xfrm>
          <a:prstGeom prst="cloudCallout">
            <a:avLst>
              <a:gd name="adj1" fmla="val -48750"/>
              <a:gd name="adj2" fmla="val -90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b="1">
                <a:solidFill>
                  <a:srgbClr val="0A1B8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000" b="1">
                <a:solidFill>
                  <a:srgbClr val="B2103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对应于</a:t>
            </a:r>
            <a:r>
              <a:rPr kumimoji="1" lang="en-US" altLang="zh-CN" sz="2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struts-config.xml</a:t>
            </a:r>
            <a:r>
              <a:rPr kumimoji="1" lang="zh-CN" altLang="en-US" sz="2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 中的	&lt;</a:t>
            </a:r>
            <a:r>
              <a:rPr kumimoji="1" lang="en-US" altLang="zh-CN" sz="2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global-forwards&gt;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		</a:t>
            </a:r>
            <a:endParaRPr kumimoji="1" lang="zh-CN" altLang="en-US" sz="2000">
              <a:solidFill>
                <a:schemeClr val="tx1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47462" name="Line 5"/>
          <p:cNvSpPr>
            <a:spLocks noChangeShapeType="1"/>
          </p:cNvSpPr>
          <p:nvPr/>
        </p:nvSpPr>
        <p:spPr bwMode="auto">
          <a:xfrm flipV="1">
            <a:off x="5651500" y="3048000"/>
            <a:ext cx="2197100" cy="11017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63" name="Text Box 6"/>
          <p:cNvSpPr txBox="1">
            <a:spLocks noChangeArrowheads="1"/>
          </p:cNvSpPr>
          <p:nvPr/>
        </p:nvSpPr>
        <p:spPr bwMode="auto">
          <a:xfrm>
            <a:off x="7010400" y="26670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b="1">
                <a:solidFill>
                  <a:srgbClr val="0A1B8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000" b="1">
                <a:solidFill>
                  <a:srgbClr val="B2103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endParaRPr kumimoji="1" lang="zh-CN" altLang="en-US" sz="2400" b="0">
              <a:solidFill>
                <a:schemeClr val="tx1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47464" name="Text Box 7"/>
          <p:cNvSpPr txBox="1">
            <a:spLocks noChangeArrowheads="1"/>
          </p:cNvSpPr>
          <p:nvPr/>
        </p:nvSpPr>
        <p:spPr bwMode="auto">
          <a:xfrm>
            <a:off x="6858000" y="26670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b="1">
                <a:solidFill>
                  <a:srgbClr val="0A1B8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000" b="1">
                <a:solidFill>
                  <a:srgbClr val="B2103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endParaRPr kumimoji="1" lang="zh-CN" altLang="en-US" sz="2400" b="0">
              <a:solidFill>
                <a:schemeClr val="tx1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47465" name="Text Box 8"/>
          <p:cNvSpPr txBox="1">
            <a:spLocks noChangeArrowheads="1"/>
          </p:cNvSpPr>
          <p:nvPr/>
        </p:nvSpPr>
        <p:spPr bwMode="auto">
          <a:xfrm>
            <a:off x="7129780" y="2660957"/>
            <a:ext cx="1437640" cy="369332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b="1">
                <a:solidFill>
                  <a:srgbClr val="0A1B8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000" b="1">
                <a:solidFill>
                  <a:srgbClr val="B2103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1800" dirty="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日志记载类</a:t>
            </a:r>
          </a:p>
        </p:txBody>
      </p:sp>
    </p:spTree>
    <p:extLst>
      <p:ext uri="{BB962C8B-B14F-4D97-AF65-F5344CB8AC3E}">
        <p14:creationId xmlns:p14="http://schemas.microsoft.com/office/powerpoint/2010/main" val="175362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b="1">
                <a:solidFill>
                  <a:srgbClr val="0A1B8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000" b="1">
                <a:solidFill>
                  <a:srgbClr val="B2103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zh-CN" sz="800" b="0" smtClean="0">
                <a:solidFill>
                  <a:schemeClr val="bg1"/>
                </a:solidFill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148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65240"/>
            <a:ext cx="7772400" cy="72019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Struts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项目开发-</a:t>
            </a:r>
            <a:r>
              <a:rPr lang="en-US" altLang="zh-CN" sz="2400" dirty="0" err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actionform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</a:p>
        </p:txBody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1" y="1483995"/>
            <a:ext cx="7777162" cy="4877233"/>
          </a:xfrm>
          <a:solidFill>
            <a:srgbClr val="E7E6FE"/>
          </a:solidFill>
          <a:ln cap="flat" algn="ctr">
            <a:solidFill>
              <a:srgbClr val="00FFFF"/>
            </a:solidFill>
            <a:miter lim="800000"/>
            <a:headEnd/>
            <a:tailEnd/>
          </a:ln>
        </p:spPr>
        <p:txBody>
          <a:bodyPr lIns="91440" rIns="91440">
            <a:spAutoFit/>
          </a:bodyPr>
          <a:lstStyle/>
          <a:p>
            <a:pPr marL="0" indent="0"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endParaRPr lang="en-US" altLang="zh-CN" sz="1800" dirty="0" smtClean="0">
              <a:latin typeface="Arial Narrow" panose="020B0606020202030204" pitchFamily="34" charset="0"/>
            </a:endParaRPr>
          </a:p>
          <a:p>
            <a:pPr marL="0" indent="0"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800" dirty="0" smtClean="0">
                <a:latin typeface="Arial Narrow" panose="020B0606020202030204" pitchFamily="34" charset="0"/>
              </a:rPr>
              <a:t>public class </a:t>
            </a:r>
            <a:r>
              <a:rPr lang="en-US" altLang="zh-CN" sz="1800" dirty="0" err="1" smtClean="0">
                <a:latin typeface="Arial Narrow" panose="020B0606020202030204" pitchFamily="34" charset="0"/>
              </a:rPr>
              <a:t>UserForm</a:t>
            </a:r>
            <a:r>
              <a:rPr lang="en-US" altLang="zh-CN" sz="1800" dirty="0" smtClean="0">
                <a:latin typeface="Arial Narrow" panose="020B0606020202030204" pitchFamily="34" charset="0"/>
              </a:rPr>
              <a:t> extends </a:t>
            </a:r>
            <a:r>
              <a:rPr lang="en-US" altLang="zh-CN" sz="1800" dirty="0" err="1" smtClean="0">
                <a:latin typeface="Arial Narrow" panose="020B0606020202030204" pitchFamily="34" charset="0"/>
              </a:rPr>
              <a:t>ActionForm</a:t>
            </a:r>
            <a:r>
              <a:rPr lang="en-US" altLang="zh-CN" sz="1800" dirty="0" smtClean="0">
                <a:latin typeface="Arial Narrow" panose="020B0606020202030204" pitchFamily="34" charset="0"/>
              </a:rPr>
              <a:t>{  	</a:t>
            </a:r>
          </a:p>
          <a:p>
            <a:pPr marL="0" indent="0"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800" dirty="0" smtClean="0">
                <a:latin typeface="Arial Narrow" panose="020B0606020202030204" pitchFamily="34" charset="0"/>
              </a:rPr>
              <a:t>	private String name = null;	  </a:t>
            </a:r>
          </a:p>
          <a:p>
            <a:pPr marL="0" indent="0"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800" dirty="0" smtClean="0">
                <a:latin typeface="Arial Narrow" panose="020B0606020202030204" pitchFamily="34" charset="0"/>
              </a:rPr>
              <a:t>	private String </a:t>
            </a:r>
            <a:r>
              <a:rPr lang="en-US" altLang="zh-CN" sz="1800" dirty="0" err="1" smtClean="0">
                <a:latin typeface="Arial Narrow" panose="020B0606020202030204" pitchFamily="34" charset="0"/>
              </a:rPr>
              <a:t>psw</a:t>
            </a:r>
            <a:r>
              <a:rPr lang="en-US" altLang="zh-CN" sz="1800" dirty="0" smtClean="0">
                <a:latin typeface="Arial Narrow" panose="020B0606020202030204" pitchFamily="34" charset="0"/>
              </a:rPr>
              <a:t> = null;	</a:t>
            </a:r>
          </a:p>
          <a:p>
            <a:pPr marL="0" indent="0"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800" dirty="0" smtClean="0">
                <a:latin typeface="Arial Narrow" panose="020B0606020202030204" pitchFamily="34" charset="0"/>
              </a:rPr>
              <a:t>	public </a:t>
            </a:r>
            <a:r>
              <a:rPr lang="en-US" altLang="zh-CN" sz="1800" dirty="0" err="1" smtClean="0">
                <a:latin typeface="Arial Narrow" panose="020B0606020202030204" pitchFamily="34" charset="0"/>
              </a:rPr>
              <a:t>UserForm</a:t>
            </a:r>
            <a:r>
              <a:rPr lang="en-US" altLang="zh-CN" sz="1800" dirty="0" smtClean="0">
                <a:latin typeface="Arial Narrow" panose="020B0606020202030204" pitchFamily="34" charset="0"/>
              </a:rPr>
              <a:t>(){}</a:t>
            </a:r>
          </a:p>
          <a:p>
            <a:pPr marL="0" indent="0"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800" dirty="0" smtClean="0">
                <a:latin typeface="Arial Narrow" panose="020B0606020202030204" pitchFamily="34" charset="0"/>
              </a:rPr>
              <a:t>	public void </a:t>
            </a:r>
            <a:r>
              <a:rPr lang="en-US" altLang="zh-CN" sz="1800" dirty="0" err="1" smtClean="0">
                <a:latin typeface="Arial Narrow" panose="020B0606020202030204" pitchFamily="34" charset="0"/>
              </a:rPr>
              <a:t>setName</a:t>
            </a:r>
            <a:r>
              <a:rPr lang="en-US" altLang="zh-CN" sz="1800" dirty="0" smtClean="0">
                <a:latin typeface="Arial Narrow" panose="020B0606020202030204" pitchFamily="34" charset="0"/>
              </a:rPr>
              <a:t>(String name) {</a:t>
            </a:r>
          </a:p>
          <a:p>
            <a:pPr marL="0" indent="0"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800" dirty="0" smtClean="0">
                <a:latin typeface="Arial Narrow" panose="020B0606020202030204" pitchFamily="34" charset="0"/>
              </a:rPr>
              <a:t>		this.name = name;</a:t>
            </a:r>
          </a:p>
          <a:p>
            <a:pPr marL="0" indent="0"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800" dirty="0" smtClean="0">
                <a:latin typeface="Arial Narrow" panose="020B0606020202030204" pitchFamily="34" charset="0"/>
              </a:rPr>
              <a:t>	}  </a:t>
            </a:r>
          </a:p>
          <a:p>
            <a:pPr marL="0" indent="0"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800" dirty="0" smtClean="0">
                <a:latin typeface="Arial Narrow" panose="020B0606020202030204" pitchFamily="34" charset="0"/>
              </a:rPr>
              <a:t>	public String </a:t>
            </a:r>
            <a:r>
              <a:rPr lang="en-US" altLang="zh-CN" sz="1800" dirty="0" err="1" smtClean="0">
                <a:latin typeface="Arial Narrow" panose="020B0606020202030204" pitchFamily="34" charset="0"/>
              </a:rPr>
              <a:t>getName</a:t>
            </a:r>
            <a:r>
              <a:rPr lang="en-US" altLang="zh-CN" sz="1800" dirty="0" smtClean="0">
                <a:latin typeface="Arial Narrow" panose="020B0606020202030204" pitchFamily="34" charset="0"/>
              </a:rPr>
              <a:t>() {</a:t>
            </a:r>
          </a:p>
          <a:p>
            <a:pPr marL="0" indent="0"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800" dirty="0" smtClean="0">
                <a:latin typeface="Arial Narrow" panose="020B0606020202030204" pitchFamily="34" charset="0"/>
              </a:rPr>
              <a:t>		return name;</a:t>
            </a:r>
          </a:p>
          <a:p>
            <a:pPr marL="0" indent="0"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800" dirty="0" smtClean="0">
                <a:latin typeface="Arial Narrow" panose="020B0606020202030204" pitchFamily="34" charset="0"/>
              </a:rPr>
              <a:t>	}  </a:t>
            </a:r>
          </a:p>
          <a:p>
            <a:pPr marL="0" indent="0"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800" dirty="0" smtClean="0">
                <a:latin typeface="Arial Narrow" panose="020B0606020202030204" pitchFamily="34" charset="0"/>
              </a:rPr>
              <a:t>	public void </a:t>
            </a:r>
            <a:r>
              <a:rPr lang="en-US" altLang="zh-CN" sz="1800" dirty="0" err="1" smtClean="0">
                <a:latin typeface="Arial Narrow" panose="020B0606020202030204" pitchFamily="34" charset="0"/>
              </a:rPr>
              <a:t>setPsw</a:t>
            </a:r>
            <a:r>
              <a:rPr lang="en-US" altLang="zh-CN" sz="1800" dirty="0" smtClean="0">
                <a:latin typeface="Arial Narrow" panose="020B0606020202030204" pitchFamily="34" charset="0"/>
              </a:rPr>
              <a:t>(String </a:t>
            </a:r>
            <a:r>
              <a:rPr lang="en-US" altLang="zh-CN" sz="1800" dirty="0" err="1" smtClean="0">
                <a:latin typeface="Arial Narrow" panose="020B0606020202030204" pitchFamily="34" charset="0"/>
              </a:rPr>
              <a:t>psw</a:t>
            </a:r>
            <a:r>
              <a:rPr lang="en-US" altLang="zh-CN" sz="1800" dirty="0" smtClean="0">
                <a:latin typeface="Arial Narrow" panose="020B0606020202030204" pitchFamily="34" charset="0"/>
              </a:rPr>
              <a:t>) {</a:t>
            </a:r>
          </a:p>
          <a:p>
            <a:pPr marL="0" indent="0"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800" dirty="0" smtClean="0">
                <a:latin typeface="Arial Narrow" panose="020B0606020202030204" pitchFamily="34" charset="0"/>
              </a:rPr>
              <a:t>		this.psw = </a:t>
            </a:r>
            <a:r>
              <a:rPr lang="en-US" altLang="zh-CN" sz="1800" dirty="0" err="1" smtClean="0">
                <a:latin typeface="Arial Narrow" panose="020B0606020202030204" pitchFamily="34" charset="0"/>
              </a:rPr>
              <a:t>psw</a:t>
            </a:r>
            <a:r>
              <a:rPr lang="en-US" altLang="zh-CN" sz="1800" dirty="0" smtClean="0">
                <a:latin typeface="Arial Narrow" panose="020B0606020202030204" pitchFamily="34" charset="0"/>
              </a:rPr>
              <a:t>;</a:t>
            </a:r>
          </a:p>
          <a:p>
            <a:pPr marL="0" indent="0"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800" dirty="0" smtClean="0">
                <a:latin typeface="Arial Narrow" panose="020B0606020202030204" pitchFamily="34" charset="0"/>
              </a:rPr>
              <a:t>	}  </a:t>
            </a:r>
          </a:p>
          <a:p>
            <a:pPr marL="0" indent="0"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800" dirty="0" smtClean="0">
                <a:latin typeface="Arial Narrow" panose="020B0606020202030204" pitchFamily="34" charset="0"/>
              </a:rPr>
              <a:t>	public String </a:t>
            </a:r>
            <a:r>
              <a:rPr lang="en-US" altLang="zh-CN" sz="1800" dirty="0" err="1" smtClean="0">
                <a:latin typeface="Arial Narrow" panose="020B0606020202030204" pitchFamily="34" charset="0"/>
              </a:rPr>
              <a:t>getPsw</a:t>
            </a:r>
            <a:r>
              <a:rPr lang="en-US" altLang="zh-CN" sz="1800" dirty="0" smtClean="0">
                <a:latin typeface="Arial Narrow" panose="020B0606020202030204" pitchFamily="34" charset="0"/>
              </a:rPr>
              <a:t>() {</a:t>
            </a:r>
          </a:p>
          <a:p>
            <a:pPr marL="0" indent="0"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800" dirty="0" smtClean="0">
                <a:latin typeface="Arial Narrow" panose="020B0606020202030204" pitchFamily="34" charset="0"/>
              </a:rPr>
              <a:t>		return </a:t>
            </a:r>
            <a:r>
              <a:rPr lang="en-US" altLang="zh-CN" sz="1800" dirty="0" err="1" smtClean="0">
                <a:latin typeface="Arial Narrow" panose="020B0606020202030204" pitchFamily="34" charset="0"/>
              </a:rPr>
              <a:t>psw</a:t>
            </a:r>
            <a:r>
              <a:rPr lang="en-US" altLang="zh-CN" sz="1800" dirty="0" smtClean="0">
                <a:latin typeface="Arial Narrow" panose="020B0606020202030204" pitchFamily="34" charset="0"/>
              </a:rPr>
              <a:t>;</a:t>
            </a:r>
          </a:p>
          <a:p>
            <a:pPr marL="0" indent="0"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800" dirty="0" smtClean="0">
                <a:latin typeface="Arial Narrow" panose="020B0606020202030204" pitchFamily="34" charset="0"/>
              </a:rPr>
              <a:t>	}</a:t>
            </a:r>
          </a:p>
          <a:p>
            <a:pPr marL="0" indent="0"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800" dirty="0" smtClean="0">
                <a:latin typeface="Arial Narrow" panose="020B0606020202030204" pitchFamily="34" charset="0"/>
              </a:rPr>
              <a:t>}</a:t>
            </a:r>
            <a:endParaRPr lang="zh-CN" altLang="en-US" sz="1800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54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处理请求的多种方式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64566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solidFill>
                  <a:srgbClr val="3333FF"/>
                </a:solidFill>
              </a:rPr>
              <a:t>组合</a:t>
            </a:r>
            <a:r>
              <a:rPr lang="zh-CN" altLang="en-US" sz="2400" b="1" dirty="0" smtClean="0">
                <a:solidFill>
                  <a:srgbClr val="3333FF"/>
                </a:solidFill>
              </a:rPr>
              <a:t>使用</a:t>
            </a:r>
            <a:r>
              <a:rPr lang="en-US" altLang="zh-CN" sz="2400" b="1" dirty="0" smtClean="0">
                <a:solidFill>
                  <a:srgbClr val="3333FF"/>
                </a:solidFill>
              </a:rPr>
              <a:t>Servlet &amp; JSP</a:t>
            </a:r>
            <a:r>
              <a:rPr lang="zh-CN" altLang="en-US" sz="2400" b="1" dirty="0" smtClean="0">
                <a:solidFill>
                  <a:srgbClr val="3333FF"/>
                </a:solidFill>
              </a:rPr>
              <a:t>，适用于</a:t>
            </a:r>
            <a:endParaRPr lang="en-US" altLang="zh-CN" sz="2400" b="1" dirty="0" smtClean="0">
              <a:solidFill>
                <a:srgbClr val="3333FF"/>
              </a:solidFill>
            </a:endParaRPr>
          </a:p>
          <a:p>
            <a:pPr lvl="1"/>
            <a:r>
              <a:rPr lang="zh-CN" altLang="en-US" sz="2000" dirty="0" smtClean="0"/>
              <a:t>一个请求可能产生多种不同的返回页面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产生返回页面时需要较为复杂的业务逻辑</a:t>
            </a:r>
            <a:r>
              <a:rPr lang="zh-CN" altLang="en-US" sz="2000" dirty="0" smtClean="0"/>
              <a:t>去</a:t>
            </a:r>
            <a:r>
              <a:rPr lang="zh-CN" altLang="en-US" sz="2000" dirty="0"/>
              <a:t>处理</a:t>
            </a:r>
            <a:r>
              <a:rPr lang="zh-CN" altLang="en-US" sz="2000" dirty="0" smtClean="0"/>
              <a:t>所</a:t>
            </a:r>
            <a:r>
              <a:rPr lang="zh-CN" altLang="en-US" sz="2000" dirty="0" smtClean="0"/>
              <a:t>需的数据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6ADD-65D3-4A6C-B7F9-87CD282EFC02}" type="datetime1">
              <a:rPr lang="en-US" smtClean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B734-1454-48BD-9C3D-720BEF4F2AF6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35965" y="3020662"/>
            <a:ext cx="6962775" cy="1162050"/>
          </a:xfrm>
          <a:prstGeom prst="roundRect">
            <a:avLst>
              <a:gd name="adj" fmla="val 11905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MVC (Model, View, Controller – 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模型、视图、控制器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是同时使用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Servlet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JSP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Java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Bean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代码设计方法</a:t>
            </a:r>
            <a:endParaRPr 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090" y="4350352"/>
            <a:ext cx="21431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1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b="1">
                <a:solidFill>
                  <a:srgbClr val="0A1B8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000" b="1">
                <a:solidFill>
                  <a:srgbClr val="B2103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zh-CN" sz="800" b="0" smtClean="0">
                <a:solidFill>
                  <a:schemeClr val="bg1"/>
                </a:solidFill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149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7772400" cy="68580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Struts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项目开发-其他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JavaBean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模型类</a:t>
            </a:r>
          </a:p>
        </p:txBody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77658"/>
            <a:ext cx="7712392" cy="4726622"/>
          </a:xfrm>
          <a:solidFill>
            <a:srgbClr val="E7E6FE"/>
          </a:solidFill>
          <a:ln cap="flat" algn="ctr">
            <a:solidFill>
              <a:srgbClr val="00FFFF"/>
            </a:solidFill>
            <a:miter lim="800000"/>
            <a:headEnd/>
            <a:tailEnd/>
          </a:ln>
        </p:spPr>
        <p:txBody>
          <a:bodyPr wrap="square" lIns="91440" rIns="91440">
            <a:spAutoFit/>
          </a:bodyPr>
          <a:lstStyle/>
          <a:p>
            <a:pPr marL="0" indent="0" eaLnBrk="1" hangingPunct="1">
              <a:lnSpc>
                <a:spcPct val="80000"/>
              </a:lnSpc>
              <a:spcBef>
                <a:spcPct val="100000"/>
              </a:spcBef>
              <a:buClrTx/>
              <a:buFontTx/>
              <a:buNone/>
            </a:pPr>
            <a:r>
              <a:rPr lang="en-US" altLang="zh-CN" sz="1800" dirty="0" smtClean="0">
                <a:latin typeface="Arial Narrow" panose="020B0606020202030204" pitchFamily="34" charset="0"/>
              </a:rPr>
              <a:t>public class </a:t>
            </a:r>
            <a:r>
              <a:rPr lang="en-US" altLang="zh-CN" sz="1800" dirty="0" err="1" smtClean="0">
                <a:latin typeface="Arial Narrow" panose="020B0606020202030204" pitchFamily="34" charset="0"/>
              </a:rPr>
              <a:t>UserLoginLog</a:t>
            </a:r>
            <a:r>
              <a:rPr lang="en-US" altLang="zh-CN" sz="1800" dirty="0" smtClean="0">
                <a:latin typeface="Arial Narrow" panose="020B0606020202030204" pitchFamily="34" charset="0"/>
              </a:rPr>
              <a:t>{  </a:t>
            </a:r>
          </a:p>
          <a:p>
            <a:pPr marL="0" indent="0"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800" dirty="0" smtClean="0">
                <a:latin typeface="Arial Narrow" panose="020B0606020202030204" pitchFamily="34" charset="0"/>
              </a:rPr>
              <a:t>		</a:t>
            </a:r>
          </a:p>
          <a:p>
            <a:pPr marL="0" indent="0"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800" dirty="0" smtClean="0">
                <a:latin typeface="Arial Narrow" panose="020B0606020202030204" pitchFamily="34" charset="0"/>
              </a:rPr>
              <a:t>	public void save(String </a:t>
            </a:r>
            <a:r>
              <a:rPr lang="en-US" altLang="zh-CN" sz="1800" dirty="0" err="1" smtClean="0">
                <a:latin typeface="Arial Narrow" panose="020B0606020202030204" pitchFamily="34" charset="0"/>
              </a:rPr>
              <a:t>name,String</a:t>
            </a:r>
            <a:r>
              <a:rPr lang="en-US" altLang="zh-CN" sz="1800" dirty="0" smtClean="0">
                <a:latin typeface="Arial Narrow" panose="020B0606020202030204" pitchFamily="34" charset="0"/>
              </a:rPr>
              <a:t> </a:t>
            </a:r>
            <a:r>
              <a:rPr lang="en-US" altLang="zh-CN" sz="1800" dirty="0" err="1" smtClean="0">
                <a:latin typeface="Arial Narrow" panose="020B0606020202030204" pitchFamily="34" charset="0"/>
              </a:rPr>
              <a:t>pwd</a:t>
            </a:r>
            <a:r>
              <a:rPr lang="en-US" altLang="zh-CN" sz="1800" dirty="0" smtClean="0">
                <a:latin typeface="Arial Narrow" panose="020B0606020202030204" pitchFamily="34" charset="0"/>
              </a:rPr>
              <a:t>) {</a:t>
            </a:r>
          </a:p>
          <a:p>
            <a:pPr marL="0" indent="0"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800" dirty="0" smtClean="0">
                <a:latin typeface="Arial Narrow" panose="020B0606020202030204" pitchFamily="34" charset="0"/>
              </a:rPr>
              <a:t>		Calendar today = </a:t>
            </a:r>
            <a:r>
              <a:rPr lang="en-US" altLang="zh-CN" sz="1800" dirty="0" err="1" smtClean="0">
                <a:latin typeface="Arial Narrow" panose="020B0606020202030204" pitchFamily="34" charset="0"/>
              </a:rPr>
              <a:t>Calendar.getInstance</a:t>
            </a:r>
            <a:r>
              <a:rPr lang="en-US" altLang="zh-CN" sz="1800" dirty="0" smtClean="0">
                <a:latin typeface="Arial Narrow" panose="020B0606020202030204" pitchFamily="34" charset="0"/>
              </a:rPr>
              <a:t>();</a:t>
            </a:r>
          </a:p>
          <a:p>
            <a:pPr marL="0" indent="0"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800" dirty="0" smtClean="0">
                <a:latin typeface="Arial Narrow" panose="020B0606020202030204" pitchFamily="34" charset="0"/>
              </a:rPr>
              <a:t>		String </a:t>
            </a:r>
            <a:r>
              <a:rPr lang="en-US" altLang="zh-CN" sz="1800" dirty="0" err="1" smtClean="0">
                <a:latin typeface="Arial Narrow" panose="020B0606020202030204" pitchFamily="34" charset="0"/>
              </a:rPr>
              <a:t>fileName</a:t>
            </a:r>
            <a:r>
              <a:rPr lang="en-US" altLang="zh-CN" sz="1800" dirty="0" smtClean="0">
                <a:latin typeface="Arial Narrow" panose="020B0606020202030204" pitchFamily="34" charset="0"/>
              </a:rPr>
              <a:t> = "logs\\</a:t>
            </a:r>
            <a:r>
              <a:rPr lang="en-US" altLang="zh-CN" sz="1800" dirty="0" err="1" smtClean="0">
                <a:latin typeface="Arial Narrow" panose="020B0606020202030204" pitchFamily="34" charset="0"/>
              </a:rPr>
              <a:t>user_login</a:t>
            </a:r>
            <a:r>
              <a:rPr lang="en-US" altLang="zh-CN" sz="1800" dirty="0" smtClean="0">
                <a:latin typeface="Arial Narrow" panose="020B0606020202030204" pitchFamily="34" charset="0"/>
              </a:rPr>
              <a:t>_ log.txt";</a:t>
            </a:r>
          </a:p>
          <a:p>
            <a:pPr marL="0" indent="0"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800" dirty="0" smtClean="0">
                <a:latin typeface="Arial Narrow" panose="020B0606020202030204" pitchFamily="34" charset="0"/>
              </a:rPr>
              <a:t>		try{	</a:t>
            </a:r>
          </a:p>
          <a:p>
            <a:pPr marL="0" indent="0"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800" dirty="0" smtClean="0">
                <a:latin typeface="Arial Narrow" panose="020B0606020202030204" pitchFamily="34" charset="0"/>
              </a:rPr>
              <a:t>			</a:t>
            </a:r>
            <a:r>
              <a:rPr lang="en-US" altLang="zh-CN" sz="1800" dirty="0" err="1" smtClean="0">
                <a:latin typeface="Arial Narrow" panose="020B0606020202030204" pitchFamily="34" charset="0"/>
              </a:rPr>
              <a:t>FileWriter</a:t>
            </a:r>
            <a:r>
              <a:rPr lang="en-US" altLang="zh-CN" sz="1800" dirty="0" smtClean="0">
                <a:latin typeface="Arial Narrow" panose="020B0606020202030204" pitchFamily="34" charset="0"/>
              </a:rPr>
              <a:t> </a:t>
            </a:r>
            <a:r>
              <a:rPr lang="en-US" altLang="zh-CN" sz="1800" dirty="0" err="1" smtClean="0">
                <a:latin typeface="Arial Narrow" panose="020B0606020202030204" pitchFamily="34" charset="0"/>
              </a:rPr>
              <a:t>fw</a:t>
            </a:r>
            <a:r>
              <a:rPr lang="en-US" altLang="zh-CN" sz="1800" dirty="0" smtClean="0">
                <a:latin typeface="Arial Narrow" panose="020B0606020202030204" pitchFamily="34" charset="0"/>
              </a:rPr>
              <a:t> = new </a:t>
            </a:r>
            <a:r>
              <a:rPr lang="en-US" altLang="zh-CN" sz="1800" dirty="0" err="1" smtClean="0">
                <a:latin typeface="Arial Narrow" panose="020B0606020202030204" pitchFamily="34" charset="0"/>
              </a:rPr>
              <a:t>FileWriter</a:t>
            </a:r>
            <a:r>
              <a:rPr lang="en-US" altLang="zh-CN" sz="1800" dirty="0" smtClean="0">
                <a:latin typeface="Arial Narrow" panose="020B0606020202030204" pitchFamily="34" charset="0"/>
              </a:rPr>
              <a:t>(</a:t>
            </a:r>
            <a:r>
              <a:rPr lang="en-US" altLang="zh-CN" sz="1800" dirty="0" err="1" smtClean="0">
                <a:latin typeface="Arial Narrow" panose="020B0606020202030204" pitchFamily="34" charset="0"/>
              </a:rPr>
              <a:t>fileName,true</a:t>
            </a:r>
            <a:r>
              <a:rPr lang="en-US" altLang="zh-CN" sz="1800" dirty="0" smtClean="0">
                <a:latin typeface="Arial Narrow" panose="020B0606020202030204" pitchFamily="34" charset="0"/>
              </a:rPr>
              <a:t>);</a:t>
            </a:r>
          </a:p>
          <a:p>
            <a:pPr marL="0" indent="0"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800" dirty="0" smtClean="0">
                <a:latin typeface="Arial Narrow" panose="020B0606020202030204" pitchFamily="34" charset="0"/>
              </a:rPr>
              <a:t>			</a:t>
            </a:r>
            <a:r>
              <a:rPr lang="en-US" altLang="zh-CN" sz="1800" dirty="0" err="1" smtClean="0">
                <a:latin typeface="Arial Narrow" panose="020B0606020202030204" pitchFamily="34" charset="0"/>
              </a:rPr>
              <a:t>BufferedWriter</a:t>
            </a:r>
            <a:r>
              <a:rPr lang="en-US" altLang="zh-CN" sz="1800" dirty="0" smtClean="0">
                <a:latin typeface="Arial Narrow" panose="020B0606020202030204" pitchFamily="34" charset="0"/>
              </a:rPr>
              <a:t> </a:t>
            </a:r>
            <a:r>
              <a:rPr lang="en-US" altLang="zh-CN" sz="1800" dirty="0" err="1" smtClean="0">
                <a:latin typeface="Arial Narrow" panose="020B0606020202030204" pitchFamily="34" charset="0"/>
              </a:rPr>
              <a:t>bw</a:t>
            </a:r>
            <a:r>
              <a:rPr lang="en-US" altLang="zh-CN" sz="1800" dirty="0" smtClean="0">
                <a:latin typeface="Arial Narrow" panose="020B0606020202030204" pitchFamily="34" charset="0"/>
              </a:rPr>
              <a:t> = new </a:t>
            </a:r>
            <a:r>
              <a:rPr lang="en-US" altLang="zh-CN" sz="1800" dirty="0" err="1" smtClean="0">
                <a:latin typeface="Arial Narrow" panose="020B0606020202030204" pitchFamily="34" charset="0"/>
              </a:rPr>
              <a:t>BufferedWriter</a:t>
            </a:r>
            <a:r>
              <a:rPr lang="en-US" altLang="zh-CN" sz="1800" dirty="0" smtClean="0">
                <a:latin typeface="Arial Narrow" panose="020B0606020202030204" pitchFamily="34" charset="0"/>
              </a:rPr>
              <a:t>(</a:t>
            </a:r>
            <a:r>
              <a:rPr lang="en-US" altLang="zh-CN" sz="1800" dirty="0" err="1" smtClean="0">
                <a:latin typeface="Arial Narrow" panose="020B0606020202030204" pitchFamily="34" charset="0"/>
              </a:rPr>
              <a:t>fw</a:t>
            </a:r>
            <a:r>
              <a:rPr lang="en-US" altLang="zh-CN" sz="1800" dirty="0" smtClean="0">
                <a:latin typeface="Arial Narrow" panose="020B0606020202030204" pitchFamily="34" charset="0"/>
              </a:rPr>
              <a:t>);</a:t>
            </a:r>
          </a:p>
          <a:p>
            <a:pPr marL="0" indent="0"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800" dirty="0" smtClean="0">
                <a:latin typeface="Arial Narrow" panose="020B0606020202030204" pitchFamily="34" charset="0"/>
              </a:rPr>
              <a:t>			</a:t>
            </a:r>
            <a:r>
              <a:rPr lang="en-US" altLang="zh-CN" sz="1800" dirty="0" err="1" smtClean="0">
                <a:latin typeface="Arial Narrow" panose="020B0606020202030204" pitchFamily="34" charset="0"/>
              </a:rPr>
              <a:t>bw.write</a:t>
            </a:r>
            <a:r>
              <a:rPr lang="en-US" altLang="zh-CN" sz="1800" dirty="0" smtClean="0">
                <a:latin typeface="Arial Narrow" panose="020B0606020202030204" pitchFamily="34" charset="0"/>
              </a:rPr>
              <a:t>(</a:t>
            </a:r>
            <a:r>
              <a:rPr lang="en-US" altLang="zh-CN" sz="1800" dirty="0" err="1" smtClean="0">
                <a:latin typeface="Arial Narrow" panose="020B0606020202030204" pitchFamily="34" charset="0"/>
              </a:rPr>
              <a:t>today.getTime</a:t>
            </a:r>
            <a:r>
              <a:rPr lang="en-US" altLang="zh-CN" sz="1800" dirty="0" smtClean="0">
                <a:latin typeface="Arial Narrow" panose="020B0606020202030204" pitchFamily="34" charset="0"/>
              </a:rPr>
              <a:t>().</a:t>
            </a:r>
            <a:r>
              <a:rPr lang="en-US" altLang="zh-CN" sz="1800" dirty="0" err="1" smtClean="0">
                <a:latin typeface="Arial Narrow" panose="020B0606020202030204" pitchFamily="34" charset="0"/>
              </a:rPr>
              <a:t>toString</a:t>
            </a:r>
            <a:r>
              <a:rPr lang="en-US" altLang="zh-CN" sz="1800" dirty="0" smtClean="0">
                <a:latin typeface="Arial Narrow" panose="020B0606020202030204" pitchFamily="34" charset="0"/>
              </a:rPr>
              <a:t>() + ": user " </a:t>
            </a:r>
          </a:p>
          <a:p>
            <a:pPr marL="0" indent="0"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800" dirty="0" smtClean="0">
                <a:latin typeface="Arial Narrow" panose="020B0606020202030204" pitchFamily="34" charset="0"/>
              </a:rPr>
              <a:t>				+ name + ": password " </a:t>
            </a:r>
          </a:p>
          <a:p>
            <a:pPr marL="0" indent="0"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800" dirty="0" smtClean="0">
                <a:latin typeface="Arial Narrow" panose="020B0606020202030204" pitchFamily="34" charset="0"/>
              </a:rPr>
              <a:t>				+ </a:t>
            </a:r>
            <a:r>
              <a:rPr lang="en-US" altLang="zh-CN" sz="1800" dirty="0" err="1" smtClean="0">
                <a:latin typeface="Arial Narrow" panose="020B0606020202030204" pitchFamily="34" charset="0"/>
              </a:rPr>
              <a:t>pwd</a:t>
            </a:r>
            <a:r>
              <a:rPr lang="en-US" altLang="zh-CN" sz="1800" dirty="0" smtClean="0">
                <a:latin typeface="Arial Narrow" panose="020B0606020202030204" pitchFamily="34" charset="0"/>
              </a:rPr>
              <a:t> + " log in.\n");	</a:t>
            </a:r>
          </a:p>
          <a:p>
            <a:pPr marL="0" indent="0"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800" dirty="0" smtClean="0">
                <a:latin typeface="Arial Narrow" panose="020B0606020202030204" pitchFamily="34" charset="0"/>
              </a:rPr>
              <a:t>			</a:t>
            </a:r>
            <a:r>
              <a:rPr lang="en-US" altLang="zh-CN" sz="1800" dirty="0" err="1" smtClean="0">
                <a:latin typeface="Arial Narrow" panose="020B0606020202030204" pitchFamily="34" charset="0"/>
              </a:rPr>
              <a:t>bw.close</a:t>
            </a:r>
            <a:r>
              <a:rPr lang="en-US" altLang="zh-CN" sz="1800" dirty="0" smtClean="0">
                <a:latin typeface="Arial Narrow" panose="020B0606020202030204" pitchFamily="34" charset="0"/>
              </a:rPr>
              <a:t>();</a:t>
            </a:r>
          </a:p>
          <a:p>
            <a:pPr marL="0" indent="0"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800" dirty="0" smtClean="0">
                <a:latin typeface="Arial Narrow" panose="020B0606020202030204" pitchFamily="34" charset="0"/>
              </a:rPr>
              <a:t>		}catch(</a:t>
            </a:r>
            <a:r>
              <a:rPr lang="en-US" altLang="zh-CN" sz="1800" dirty="0" err="1" smtClean="0">
                <a:latin typeface="Arial Narrow" panose="020B0606020202030204" pitchFamily="34" charset="0"/>
              </a:rPr>
              <a:t>IOException</a:t>
            </a:r>
            <a:r>
              <a:rPr lang="en-US" altLang="zh-CN" sz="1800" dirty="0" smtClean="0">
                <a:latin typeface="Arial Narrow" panose="020B0606020202030204" pitchFamily="34" charset="0"/>
              </a:rPr>
              <a:t> e){</a:t>
            </a:r>
          </a:p>
          <a:p>
            <a:pPr marL="0" indent="0"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800" dirty="0" smtClean="0">
                <a:latin typeface="Arial Narrow" panose="020B0606020202030204" pitchFamily="34" charset="0"/>
              </a:rPr>
              <a:t>			</a:t>
            </a:r>
            <a:r>
              <a:rPr lang="en-US" altLang="zh-CN" sz="1800" dirty="0" err="1" smtClean="0">
                <a:latin typeface="Arial Narrow" panose="020B0606020202030204" pitchFamily="34" charset="0"/>
              </a:rPr>
              <a:t>e.printStackTrace</a:t>
            </a:r>
            <a:r>
              <a:rPr lang="en-US" altLang="zh-CN" sz="1800" dirty="0" smtClean="0">
                <a:latin typeface="Arial Narrow" panose="020B0606020202030204" pitchFamily="34" charset="0"/>
              </a:rPr>
              <a:t>();</a:t>
            </a:r>
          </a:p>
          <a:p>
            <a:pPr marL="0" indent="0"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800" dirty="0" smtClean="0">
                <a:latin typeface="Arial Narrow" panose="020B0606020202030204" pitchFamily="34" charset="0"/>
              </a:rPr>
              <a:t>		}</a:t>
            </a:r>
          </a:p>
          <a:p>
            <a:pPr marL="0" indent="0"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800" dirty="0" smtClean="0">
                <a:latin typeface="Arial Narrow" panose="020B0606020202030204" pitchFamily="34" charset="0"/>
              </a:rPr>
              <a:t>	}  	</a:t>
            </a:r>
          </a:p>
          <a:p>
            <a:pPr marL="0" indent="0"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800" dirty="0" smtClean="0">
                <a:latin typeface="Arial Narrow" panose="020B0606020202030204" pitchFamily="34" charset="0"/>
              </a:rPr>
              <a:t>}</a:t>
            </a:r>
            <a:endParaRPr lang="zh-CN" altLang="en-US" sz="1800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38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b="1">
                <a:solidFill>
                  <a:srgbClr val="0A1B8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000" b="1">
                <a:solidFill>
                  <a:srgbClr val="B2103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zh-CN" sz="800" b="0" smtClean="0">
                <a:solidFill>
                  <a:schemeClr val="bg1"/>
                </a:solidFill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131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61620" y="1055688"/>
            <a:ext cx="8229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MVC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体系结构</a:t>
            </a:r>
            <a:r>
              <a:rPr lang="zh-CN" altLang="en-US" dirty="0" smtClean="0">
                <a:ea typeface="宋体" panose="02010600030101010101" pitchFamily="2" charset="-122"/>
              </a:rPr>
              <a:t> 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424862" cy="4608512"/>
          </a:xfrm>
        </p:spPr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MVC</a:t>
            </a:r>
            <a:r>
              <a:rPr lang="zh-CN" altLang="en-US" dirty="0" smtClean="0"/>
              <a:t>框架模式</a:t>
            </a:r>
            <a:endParaRPr lang="en-US" altLang="zh-CN" dirty="0" smtClean="0"/>
          </a:p>
        </p:txBody>
      </p:sp>
      <p:sp>
        <p:nvSpPr>
          <p:cNvPr id="131077" name="Rectangle 4"/>
          <p:cNvSpPr>
            <a:spLocks noChangeArrowheads="1"/>
          </p:cNvSpPr>
          <p:nvPr/>
        </p:nvSpPr>
        <p:spPr bwMode="auto">
          <a:xfrm>
            <a:off x="2114550" y="1905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b="1">
                <a:solidFill>
                  <a:srgbClr val="0A1B8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000" b="1">
                <a:solidFill>
                  <a:srgbClr val="B2103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3107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0938"/>
            <a:ext cx="4932363" cy="305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9" name="AutoShape 6"/>
          <p:cNvSpPr>
            <a:spLocks noChangeArrowheads="1"/>
          </p:cNvSpPr>
          <p:nvPr/>
        </p:nvSpPr>
        <p:spPr bwMode="blackWhite">
          <a:xfrm>
            <a:off x="5003800" y="836613"/>
            <a:ext cx="4140200" cy="1277937"/>
          </a:xfrm>
          <a:prstGeom prst="roundRect">
            <a:avLst>
              <a:gd name="adj" fmla="val 9106"/>
            </a:avLst>
          </a:prstGeom>
          <a:solidFill>
            <a:srgbClr val="BBC3F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b="1">
                <a:solidFill>
                  <a:srgbClr val="0A1B8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000" b="1">
                <a:solidFill>
                  <a:srgbClr val="B2103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solidFill>
                  <a:schemeClr val="tx1"/>
                </a:solidFill>
                <a:ea typeface="宋体" panose="02010600030101010101" pitchFamily="2" charset="-122"/>
              </a:rPr>
              <a:t>模型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solidFill>
                  <a:schemeClr val="tx1"/>
                </a:solidFill>
                <a:ea typeface="宋体" panose="02010600030101010101" pitchFamily="2" charset="-122"/>
              </a:rPr>
              <a:t>模型是应用程序的主体部分。模型表示业务数据和业务逻辑。一个模型能为多个视图提供数据 </a:t>
            </a:r>
            <a:endParaRPr lang="en-US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1080" name="AutoShape 7"/>
          <p:cNvSpPr>
            <a:spLocks noChangeArrowheads="1"/>
          </p:cNvSpPr>
          <p:nvPr/>
        </p:nvSpPr>
        <p:spPr bwMode="blackWhite">
          <a:xfrm>
            <a:off x="5003800" y="2133600"/>
            <a:ext cx="4140200" cy="2438400"/>
          </a:xfrm>
          <a:prstGeom prst="roundRect">
            <a:avLst>
              <a:gd name="adj" fmla="val 9106"/>
            </a:avLst>
          </a:prstGeom>
          <a:solidFill>
            <a:srgbClr val="D2FF79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b="1">
                <a:solidFill>
                  <a:srgbClr val="0A1B8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000" b="1">
                <a:solidFill>
                  <a:srgbClr val="B2103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solidFill>
                  <a:schemeClr val="tx1"/>
                </a:solidFill>
                <a:ea typeface="宋体" panose="02010600030101010101" pitchFamily="2" charset="-122"/>
              </a:rPr>
              <a:t>视图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solidFill>
                  <a:schemeClr val="tx1"/>
                </a:solidFill>
                <a:ea typeface="宋体" panose="02010600030101010101" pitchFamily="2" charset="-122"/>
              </a:rPr>
              <a:t>视图是用户看到并与之交户的界面。视图向用户显示相关的数据，并能接受用户的输入数据，但它并不进行任何实际的业务处理。视图可以向模型查询业务状态，但不能改变模型。视图还能接受模型发出的数据更新事件，从而对用户界面进行同步更新</a:t>
            </a:r>
          </a:p>
        </p:txBody>
      </p:sp>
      <p:sp>
        <p:nvSpPr>
          <p:cNvPr id="131081" name="AutoShape 8"/>
          <p:cNvSpPr>
            <a:spLocks noChangeArrowheads="1"/>
          </p:cNvSpPr>
          <p:nvPr/>
        </p:nvSpPr>
        <p:spPr bwMode="blackWhite">
          <a:xfrm>
            <a:off x="5011738" y="4579938"/>
            <a:ext cx="4140200" cy="2147887"/>
          </a:xfrm>
          <a:prstGeom prst="roundRect">
            <a:avLst>
              <a:gd name="adj" fmla="val 9106"/>
            </a:avLst>
          </a:prstGeom>
          <a:solidFill>
            <a:srgbClr val="FBFB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b="1">
                <a:solidFill>
                  <a:srgbClr val="0A1B8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000" b="1">
                <a:solidFill>
                  <a:srgbClr val="B2103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solidFill>
                  <a:schemeClr val="tx1"/>
                </a:solidFill>
                <a:ea typeface="宋体" panose="02010600030101010101" pitchFamily="2" charset="-122"/>
              </a:rPr>
              <a:t>控制器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solidFill>
                  <a:schemeClr val="tx1"/>
                </a:solidFill>
                <a:ea typeface="宋体" panose="02010600030101010101" pitchFamily="2" charset="-122"/>
              </a:rPr>
              <a:t>控制器接受用户的输入并调用模型和视图去完成用户的需求。当</a:t>
            </a:r>
            <a:r>
              <a:rPr lang="en-US" altLang="zh-CN" sz="1800" b="0">
                <a:solidFill>
                  <a:schemeClr val="tx1"/>
                </a:solidFill>
                <a:ea typeface="宋体" panose="02010600030101010101" pitchFamily="2" charset="-122"/>
              </a:rPr>
              <a:t>web</a:t>
            </a:r>
            <a:r>
              <a:rPr lang="zh-CN" altLang="en-US" sz="1800" b="0">
                <a:solidFill>
                  <a:schemeClr val="tx1"/>
                </a:solidFill>
                <a:ea typeface="宋体" panose="02010600030101010101" pitchFamily="2" charset="-122"/>
              </a:rPr>
              <a:t>用户点击</a:t>
            </a:r>
            <a:r>
              <a:rPr lang="en-US" altLang="zh-CN" sz="1800" b="0">
                <a:solidFill>
                  <a:schemeClr val="tx1"/>
                </a:solidFill>
                <a:ea typeface="宋体" panose="02010600030101010101" pitchFamily="2" charset="-122"/>
              </a:rPr>
              <a:t>web</a:t>
            </a:r>
            <a:r>
              <a:rPr lang="zh-CN" altLang="en-US" sz="1800" b="0">
                <a:solidFill>
                  <a:schemeClr val="tx1"/>
                </a:solidFill>
                <a:ea typeface="宋体" panose="02010600030101010101" pitchFamily="2" charset="-122"/>
              </a:rPr>
              <a:t>页面中的提供按钮来发送</a:t>
            </a:r>
            <a:r>
              <a:rPr lang="en-US" altLang="zh-CN" sz="1800" b="0">
                <a:solidFill>
                  <a:schemeClr val="tx1"/>
                </a:solidFill>
                <a:ea typeface="宋体" panose="02010600030101010101" pitchFamily="2" charset="-122"/>
              </a:rPr>
              <a:t>HTML</a:t>
            </a:r>
            <a:r>
              <a:rPr lang="zh-CN" altLang="en-US" sz="1800" b="0">
                <a:solidFill>
                  <a:schemeClr val="tx1"/>
                </a:solidFill>
                <a:ea typeface="宋体" panose="02010600030101010101" pitchFamily="2" charset="-122"/>
              </a:rPr>
              <a:t>表单时，控制器接受请求并调用相应的模型组件去处理请求，然后调用相应的视图来显示模型返回的数据</a:t>
            </a:r>
          </a:p>
        </p:txBody>
      </p:sp>
    </p:spTree>
    <p:extLst>
      <p:ext uri="{BB962C8B-B14F-4D97-AF65-F5344CB8AC3E}">
        <p14:creationId xmlns:p14="http://schemas.microsoft.com/office/powerpoint/2010/main" val="37854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b="1">
                <a:solidFill>
                  <a:srgbClr val="0A1B8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000" b="1">
                <a:solidFill>
                  <a:srgbClr val="B2103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zh-CN" sz="800" b="0" smtClean="0">
                <a:solidFill>
                  <a:schemeClr val="bg1"/>
                </a:solidFill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b="0" dirty="0" smtClean="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rPr>
              <a:t>JSP </a:t>
            </a:r>
            <a:r>
              <a:rPr kumimoji="1" lang="en-US" altLang="zh-CN" b="0" dirty="0" smtClean="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rPr>
              <a:t>Model </a:t>
            </a:r>
            <a:r>
              <a:rPr kumimoji="1" lang="en-US" altLang="zh-CN" b="0" dirty="0" smtClean="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rPr>
              <a:t>2</a:t>
            </a:r>
            <a:r>
              <a:rPr kumimoji="1" lang="zh-CN" altLang="en-US" b="0" dirty="0" smtClean="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rPr>
              <a:t>：</a:t>
            </a:r>
            <a:r>
              <a:rPr kumimoji="1" lang="en-US" altLang="zh-CN" dirty="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rPr>
              <a:t>MVC</a:t>
            </a:r>
            <a:endParaRPr kumimoji="1" lang="en-US" altLang="zh-CN" b="0" dirty="0" smtClean="0">
              <a:solidFill>
                <a:schemeClr val="tx1"/>
              </a:solidFill>
              <a:latin typeface="Tahoma" panose="020B0604030504040204" pitchFamily="34" charset="0"/>
              <a:ea typeface="PMingLiU" pitchFamily="18" charset="-120"/>
            </a:endParaRPr>
          </a:p>
        </p:txBody>
      </p:sp>
      <p:sp>
        <p:nvSpPr>
          <p:cNvPr id="134148" name="Rectangle 3"/>
          <p:cNvSpPr>
            <a:spLocks noChangeArrowheads="1"/>
          </p:cNvSpPr>
          <p:nvPr/>
        </p:nvSpPr>
        <p:spPr bwMode="auto">
          <a:xfrm>
            <a:off x="2533650" y="2209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b="1">
                <a:solidFill>
                  <a:srgbClr val="0A1B8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000" b="1">
                <a:solidFill>
                  <a:srgbClr val="B2103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34149" name="Picture 4" descr="JSPModel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643188"/>
            <a:ext cx="64008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150" name="Rectangle 6"/>
          <p:cNvSpPr>
            <a:spLocks noChangeArrowheads="1"/>
          </p:cNvSpPr>
          <p:nvPr/>
        </p:nvSpPr>
        <p:spPr bwMode="auto">
          <a:xfrm>
            <a:off x="755650" y="1844675"/>
            <a:ext cx="6553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b="1">
                <a:solidFill>
                  <a:srgbClr val="0A1B8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000" b="1">
                <a:solidFill>
                  <a:srgbClr val="B2103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JSP</a:t>
            </a:r>
            <a:r>
              <a:rPr kumimoji="1"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技术实现视图的功能，用</a:t>
            </a:r>
            <a:r>
              <a:rPr kumimoji="1" lang="en-US" altLang="zh-CN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Servlet</a:t>
            </a:r>
            <a:r>
              <a:rPr kumimoji="1"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技术实现控制器的功能，用</a:t>
            </a:r>
            <a:r>
              <a:rPr kumimoji="1" lang="en-US" altLang="zh-CN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JavaBean</a:t>
            </a:r>
            <a:r>
              <a:rPr kumimoji="1"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技术或者</a:t>
            </a:r>
            <a:r>
              <a:rPr kumimoji="1"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EJB</a:t>
            </a:r>
            <a:r>
              <a:rPr kumimoji="1"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实现模型的功能</a:t>
            </a:r>
            <a:r>
              <a:rPr kumimoji="1" lang="zh-CN" altLang="en-US" sz="20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rPr>
              <a:t> </a:t>
            </a:r>
            <a:endParaRPr kumimoji="1" lang="zh-CN" altLang="en-US" sz="20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84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MVC</a:t>
            </a:r>
            <a:r>
              <a:rPr lang="zh-CN" altLang="en-US" dirty="0" smtClean="0"/>
              <a:t>概览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6ADD-65D3-4A6C-B7F9-87CD282EFC02}" type="datetime1">
              <a:rPr lang="en-US" smtClean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B734-1454-48BD-9C3D-720BEF4F2AF6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5734"/>
            <a:ext cx="8942309" cy="44303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83430" y="3142930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sz="1200" b="1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提交客户</a:t>
            </a:r>
            <a:r>
              <a:rPr lang="en-US" altLang="zh-CN" sz="1200" b="1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26843" y="2387132"/>
            <a:ext cx="1444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sz="1200" b="1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将客户</a:t>
            </a:r>
            <a:r>
              <a:rPr lang="en-US" altLang="zh-CN" sz="1200" b="1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ID</a:t>
            </a:r>
            <a:r>
              <a:rPr lang="zh-CN" altLang="en-US" sz="1200" b="1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传给客户信息查询代码</a:t>
            </a:r>
            <a:endParaRPr lang="en-US" altLang="zh-CN" sz="1200" b="1" dirty="0" smtClean="0">
              <a:solidFill>
                <a:srgbClr val="3333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37431" y="1852262"/>
            <a:ext cx="1444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sz="1200" b="1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根据客户</a:t>
            </a:r>
            <a:r>
              <a:rPr lang="en-US" altLang="zh-CN" sz="1200" b="1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ID</a:t>
            </a:r>
            <a:r>
              <a:rPr lang="zh-CN" altLang="en-US" sz="1200" b="1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查询具体信息（数据库）</a:t>
            </a:r>
            <a:endParaRPr lang="en-US" altLang="zh-CN" sz="1200" b="1" dirty="0" smtClean="0">
              <a:solidFill>
                <a:srgbClr val="3333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7430" y="2681265"/>
            <a:ext cx="1444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4.</a:t>
            </a:r>
            <a:r>
              <a:rPr lang="zh-CN" altLang="en-US" sz="1200" b="1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返回客户信息，封装为</a:t>
            </a:r>
            <a:r>
              <a:rPr lang="en-US" altLang="zh-CN" sz="1200" b="1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bean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81741" y="3626581"/>
            <a:ext cx="2027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5.</a:t>
            </a:r>
            <a:r>
              <a:rPr lang="zh-CN" altLang="en-US" sz="1200" b="1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将客户信息的</a:t>
            </a:r>
            <a:r>
              <a:rPr lang="en-US" altLang="zh-CN" sz="1200" b="1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bean</a:t>
            </a:r>
            <a:r>
              <a:rPr lang="zh-CN" altLang="en-US" sz="1200" b="1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传递给合适的</a:t>
            </a:r>
            <a:r>
              <a:rPr lang="en-US" altLang="zh-CN" sz="1200" b="1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JSP</a:t>
            </a:r>
            <a:r>
              <a:rPr lang="zh-CN" altLang="en-US" sz="1200" b="1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页面</a:t>
            </a:r>
            <a:endParaRPr lang="en-US" altLang="zh-CN" sz="1200" b="1" dirty="0" smtClean="0">
              <a:solidFill>
                <a:srgbClr val="3333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17254" y="5426263"/>
            <a:ext cx="2027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6.JSP</a:t>
            </a:r>
            <a:r>
              <a:rPr lang="zh-CN" altLang="en-US" sz="1200" b="1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页面从传递过来的</a:t>
            </a:r>
            <a:r>
              <a:rPr lang="en-US" altLang="zh-CN" sz="1200" b="1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bean</a:t>
            </a:r>
            <a:r>
              <a:rPr lang="zh-CN" altLang="en-US" sz="1200" b="1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中取出需要展示的数据，生成</a:t>
            </a:r>
            <a:r>
              <a:rPr lang="en-US" altLang="zh-CN" sz="1200" b="1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HTML</a:t>
            </a:r>
            <a:r>
              <a:rPr lang="zh-CN" altLang="en-US" sz="1200" b="1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返回页面</a:t>
            </a:r>
            <a:endParaRPr lang="en-US" altLang="zh-CN" sz="1200" b="1" dirty="0" smtClean="0">
              <a:solidFill>
                <a:srgbClr val="3333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7410" y="4944790"/>
            <a:ext cx="22988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 smtClean="0">
                <a:solidFill>
                  <a:srgbClr val="FF0000"/>
                </a:solidFill>
              </a:rPr>
              <a:t>Model</a:t>
            </a:r>
            <a:r>
              <a:rPr lang="en-US" altLang="zh-CN" sz="2200" dirty="0" smtClean="0">
                <a:solidFill>
                  <a:srgbClr val="FF0000"/>
                </a:solidFill>
              </a:rPr>
              <a:t>: Bean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View</a:t>
            </a:r>
            <a:r>
              <a:rPr lang="en-US" sz="2200" dirty="0" smtClean="0">
                <a:solidFill>
                  <a:srgbClr val="FF0000"/>
                </a:solidFill>
              </a:rPr>
              <a:t>: JSP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Controller</a:t>
            </a:r>
            <a:r>
              <a:rPr lang="en-US" sz="2200" dirty="0" smtClean="0">
                <a:solidFill>
                  <a:srgbClr val="FF0000"/>
                </a:solidFill>
              </a:rPr>
              <a:t>: Servlet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22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流程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8063866" cy="445029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1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定义一个</a:t>
            </a:r>
            <a:r>
              <a:rPr lang="en-US" altLang="zh-CN" b="1" dirty="0" smtClean="0"/>
              <a:t>bean</a:t>
            </a:r>
            <a:r>
              <a:rPr lang="zh-CN" altLang="en-US" b="1" dirty="0" smtClean="0"/>
              <a:t>用来表示结果数据</a:t>
            </a:r>
            <a:endParaRPr lang="en-US" altLang="zh-CN" b="1" dirty="0" smtClean="0"/>
          </a:p>
          <a:p>
            <a:r>
              <a:rPr lang="en-US" b="1" dirty="0" smtClean="0"/>
              <a:t>2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使用</a:t>
            </a:r>
            <a:r>
              <a:rPr lang="en-US" altLang="zh-CN" b="1" dirty="0" smtClean="0"/>
              <a:t>Servlet</a:t>
            </a:r>
            <a:r>
              <a:rPr lang="zh-CN" altLang="en-US" b="1" dirty="0" smtClean="0"/>
              <a:t>来处理请求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Servlet</a:t>
            </a:r>
            <a:r>
              <a:rPr lang="zh-CN" altLang="en-US" dirty="0" smtClean="0"/>
              <a:t>读取请求中的</a:t>
            </a:r>
            <a:r>
              <a:rPr lang="en-US" altLang="zh-CN" dirty="0" smtClean="0"/>
              <a:t>parameter</a:t>
            </a:r>
            <a:r>
              <a:rPr lang="zh-CN" altLang="en-US" dirty="0" smtClean="0"/>
              <a:t>，检查数据缺失等</a:t>
            </a:r>
            <a:endParaRPr lang="en-US" altLang="zh-CN" dirty="0" smtClean="0"/>
          </a:p>
          <a:p>
            <a:r>
              <a:rPr lang="en-US" b="1" dirty="0" smtClean="0"/>
              <a:t>3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获取表示结果的</a:t>
            </a:r>
            <a:r>
              <a:rPr lang="en-US" altLang="zh-CN" b="1" dirty="0" smtClean="0"/>
              <a:t>bean</a:t>
            </a:r>
            <a:r>
              <a:rPr lang="zh-CN" altLang="en-US" b="1" dirty="0" smtClean="0"/>
              <a:t>实例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Servlet</a:t>
            </a:r>
            <a:r>
              <a:rPr lang="zh-CN" altLang="en-US" dirty="0" smtClean="0"/>
              <a:t>调用业务逻辑代码</a:t>
            </a:r>
            <a:r>
              <a:rPr lang="zh-CN" altLang="en-US" dirty="0"/>
              <a:t>获取所需的结果</a:t>
            </a:r>
            <a:r>
              <a:rPr lang="zh-CN" altLang="en-US" dirty="0" smtClean="0"/>
              <a:t>（业务逻辑代码与应用相关，例如根据用户</a:t>
            </a:r>
            <a:r>
              <a:rPr lang="en-US" altLang="zh-CN" dirty="0" smtClean="0"/>
              <a:t>ID</a:t>
            </a:r>
            <a:r>
              <a:rPr lang="zh-CN" altLang="en-US" dirty="0" smtClean="0"/>
              <a:t>从数据库读取信息）</a:t>
            </a:r>
            <a:endParaRPr lang="en-US" altLang="zh-CN" dirty="0" smtClean="0"/>
          </a:p>
          <a:p>
            <a:r>
              <a:rPr lang="en-US" b="1" dirty="0" smtClean="0"/>
              <a:t>4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将结果</a:t>
            </a:r>
            <a:r>
              <a:rPr lang="en-US" altLang="zh-CN" b="1" dirty="0" smtClean="0"/>
              <a:t>bean</a:t>
            </a:r>
            <a:r>
              <a:rPr lang="zh-CN" altLang="en-US" b="1" dirty="0" smtClean="0"/>
              <a:t>存储在请求</a:t>
            </a:r>
            <a:r>
              <a:rPr lang="en-US" altLang="zh-CN" b="1" dirty="0" smtClean="0"/>
              <a:t>(request</a:t>
            </a:r>
            <a:r>
              <a:rPr lang="en-US" altLang="zh-CN" b="1" dirty="0"/>
              <a:t>)</a:t>
            </a:r>
            <a:r>
              <a:rPr lang="zh-CN" altLang="en-US" b="1" dirty="0" smtClean="0"/>
              <a:t>、会话</a:t>
            </a:r>
            <a:r>
              <a:rPr lang="en-US" altLang="zh-CN" b="1" dirty="0" smtClean="0"/>
              <a:t>(session</a:t>
            </a:r>
            <a:r>
              <a:rPr lang="en-US" altLang="zh-CN" b="1" dirty="0"/>
              <a:t>)</a:t>
            </a:r>
            <a:r>
              <a:rPr lang="zh-CN" altLang="en-US" b="1" dirty="0" smtClean="0"/>
              <a:t>或应用</a:t>
            </a:r>
            <a:r>
              <a:rPr lang="en-US" altLang="zh-CN" b="1" dirty="0" smtClean="0"/>
              <a:t>(application)</a:t>
            </a:r>
            <a:r>
              <a:rPr lang="zh-CN" altLang="en-US" b="1" dirty="0" smtClean="0"/>
              <a:t>中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Servlet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setAttribute</a:t>
            </a:r>
            <a:r>
              <a:rPr lang="zh-CN" altLang="en-US" dirty="0" smtClean="0"/>
              <a:t>方法将结果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的引用放到请求、会话或应用中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请求、会话或者应用是该结果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的数据共享范围</a:t>
            </a:r>
            <a:r>
              <a:rPr lang="en-US" altLang="zh-CN" dirty="0" smtClean="0"/>
              <a:t>(scope)</a:t>
            </a:r>
          </a:p>
          <a:p>
            <a:r>
              <a:rPr lang="en-US" b="1" dirty="0" smtClean="0"/>
              <a:t>5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将请求转发到一个</a:t>
            </a:r>
            <a:r>
              <a:rPr lang="en-US" altLang="zh-CN" b="1" dirty="0" smtClean="0"/>
              <a:t>JSP</a:t>
            </a:r>
            <a:r>
              <a:rPr lang="zh-CN" altLang="en-US" b="1" dirty="0" smtClean="0"/>
              <a:t>页面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Servlet</a:t>
            </a:r>
            <a:r>
              <a:rPr lang="zh-CN" altLang="en-US" dirty="0" smtClean="0"/>
              <a:t>决定转发到哪个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页面，使用</a:t>
            </a:r>
            <a:r>
              <a:rPr lang="en-US" altLang="zh-CN" dirty="0" err="1" smtClean="0"/>
              <a:t>RequestDispatcher</a:t>
            </a:r>
            <a:r>
              <a:rPr lang="zh-CN" altLang="en-US" dirty="0" smtClean="0"/>
              <a:t>将控制权交给该页面</a:t>
            </a:r>
            <a:endParaRPr lang="en-US" altLang="zh-CN" dirty="0" smtClean="0"/>
          </a:p>
          <a:p>
            <a:r>
              <a:rPr lang="en-US" b="1" dirty="0" smtClean="0"/>
              <a:t>6</a:t>
            </a:r>
            <a:r>
              <a:rPr lang="en-US" altLang="zh-CN" b="1" dirty="0" smtClean="0"/>
              <a:t>. JSP</a:t>
            </a:r>
            <a:r>
              <a:rPr lang="zh-CN" altLang="en-US" b="1" dirty="0" smtClean="0"/>
              <a:t>页面从结果</a:t>
            </a:r>
            <a:r>
              <a:rPr lang="en-US" altLang="zh-CN" b="1" dirty="0" smtClean="0"/>
              <a:t>bean</a:t>
            </a:r>
            <a:r>
              <a:rPr lang="zh-CN" altLang="en-US" b="1" dirty="0" smtClean="0"/>
              <a:t>中获取所需的信息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两种方式</a:t>
            </a:r>
            <a:endParaRPr lang="en-US" altLang="zh-CN" dirty="0" smtClean="0"/>
          </a:p>
          <a:p>
            <a:pPr lvl="1"/>
            <a:r>
              <a:rPr lang="en-US" altLang="zh-CN" dirty="0"/>
              <a:t>[</a:t>
            </a:r>
            <a:r>
              <a:rPr lang="en-US" altLang="zh-CN" dirty="0" smtClean="0"/>
              <a:t>JSP1.2</a:t>
            </a:r>
            <a:r>
              <a:rPr lang="en-US" altLang="zh-CN" dirty="0"/>
              <a:t>]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jsp:useBean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jsp:getProperty</a:t>
            </a:r>
            <a:r>
              <a:rPr lang="en-US" altLang="zh-CN" dirty="0" smtClean="0"/>
              <a:t>; </a:t>
            </a:r>
            <a:r>
              <a:rPr lang="en-US" altLang="zh-CN" b="1" dirty="0" smtClean="0">
                <a:solidFill>
                  <a:srgbClr val="3333FF"/>
                </a:solidFill>
              </a:rPr>
              <a:t>[JSP2.0</a:t>
            </a:r>
            <a:r>
              <a:rPr lang="en-US" altLang="zh-CN" b="1" dirty="0">
                <a:solidFill>
                  <a:srgbClr val="3333FF"/>
                </a:solidFill>
              </a:rPr>
              <a:t>]</a:t>
            </a:r>
            <a:r>
              <a:rPr lang="en-US" altLang="zh-CN" dirty="0" smtClean="0">
                <a:solidFill>
                  <a:srgbClr val="3333FF"/>
                </a:solidFill>
              </a:rPr>
              <a:t> </a:t>
            </a:r>
            <a:r>
              <a:rPr lang="en-US" altLang="zh-CN" b="1" dirty="0" smtClean="0">
                <a:solidFill>
                  <a:srgbClr val="3333FF"/>
                </a:solidFill>
              </a:rPr>
              <a:t>${</a:t>
            </a:r>
            <a:r>
              <a:rPr lang="en-US" altLang="zh-CN" b="1" dirty="0" err="1" smtClean="0">
                <a:solidFill>
                  <a:srgbClr val="3333FF"/>
                </a:solidFill>
              </a:rPr>
              <a:t>beanName.property</a:t>
            </a:r>
            <a:r>
              <a:rPr lang="en-US" altLang="zh-CN" b="1" dirty="0" smtClean="0">
                <a:solidFill>
                  <a:srgbClr val="3333FF"/>
                </a:solidFill>
              </a:rPr>
              <a:t>}</a:t>
            </a:r>
            <a:r>
              <a:rPr lang="en-US" altLang="zh-CN" dirty="0" smtClean="0">
                <a:solidFill>
                  <a:srgbClr val="3333FF"/>
                </a:solidFill>
              </a:rPr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推荐</a:t>
            </a:r>
            <a:r>
              <a:rPr lang="en-US" altLang="zh-CN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6ADD-65D3-4A6C-B7F9-87CD282EFC02}" type="datetime1">
              <a:rPr lang="en-US" smtClean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B734-1454-48BD-9C3D-720BEF4F2AF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33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请求转发示例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6ADD-65D3-4A6C-B7F9-87CD282EFC02}" type="datetime1">
              <a:rPr lang="en-US" smtClean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B734-1454-48BD-9C3D-720BEF4F2AF6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114424" y="2009774"/>
            <a:ext cx="6715125" cy="4086225"/>
            <a:chOff x="933450" y="1898513"/>
            <a:chExt cx="7129213" cy="440703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717" y="1898513"/>
              <a:ext cx="6978946" cy="440012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933450" y="5591175"/>
              <a:ext cx="285750" cy="714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466850" y="3886200"/>
            <a:ext cx="5438775" cy="2209799"/>
          </a:xfrm>
          <a:prstGeom prst="rect">
            <a:avLst/>
          </a:prstGeom>
          <a:solidFill>
            <a:srgbClr val="3333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923338" y="4049680"/>
            <a:ext cx="20955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根据请求的内容转发到不同的</a:t>
            </a:r>
            <a:r>
              <a:rPr lang="en-US" altLang="zh-CN" sz="1600" b="1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JSP</a:t>
            </a:r>
            <a:r>
              <a:rPr lang="zh-CN" altLang="en-US" sz="1600" b="1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页面</a:t>
            </a:r>
            <a:endParaRPr lang="en-US" altLang="zh-CN" sz="1600" b="1" dirty="0" smtClean="0">
              <a:solidFill>
                <a:srgbClr val="3333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400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（注意这里把</a:t>
            </a:r>
            <a:r>
              <a:rPr lang="en-US" altLang="zh-CN" sz="1400" dirty="0" err="1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jsp</a:t>
            </a:r>
            <a:r>
              <a:rPr lang="zh-CN" altLang="en-US" sz="1400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页面放在</a:t>
            </a:r>
            <a:r>
              <a:rPr lang="en-US" altLang="zh-CN" sz="1400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WEB-INF</a:t>
            </a:r>
            <a:r>
              <a:rPr lang="zh-CN" altLang="en-US" sz="1400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目录底下有一个好处，是客户端不能直接访问这些</a:t>
            </a:r>
            <a:r>
              <a:rPr lang="en-US" altLang="zh-CN" sz="1400" dirty="0" err="1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jsp</a:t>
            </a:r>
            <a:r>
              <a:rPr lang="zh-CN" altLang="en-US" sz="1400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，但</a:t>
            </a:r>
            <a:r>
              <a:rPr lang="en-US" altLang="zh-CN" sz="1400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Servlet</a:t>
            </a:r>
            <a:r>
              <a:rPr lang="zh-CN" altLang="en-US" sz="1400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可以）</a:t>
            </a:r>
            <a:endParaRPr lang="en-US" sz="1400" dirty="0">
              <a:solidFill>
                <a:srgbClr val="3333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34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12768</TotalTime>
  <Words>2176</Words>
  <Application>Microsoft Office PowerPoint</Application>
  <PresentationFormat>全屏显示(4:3)</PresentationFormat>
  <Paragraphs>387</Paragraphs>
  <Slides>40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4" baseType="lpstr">
      <vt:lpstr>ＭＳ Ｐゴシック</vt:lpstr>
      <vt:lpstr>PMingLiU</vt:lpstr>
      <vt:lpstr>黑体</vt:lpstr>
      <vt:lpstr>华文楷体</vt:lpstr>
      <vt:lpstr>宋体</vt:lpstr>
      <vt:lpstr>微软雅黑</vt:lpstr>
      <vt:lpstr>Arial</vt:lpstr>
      <vt:lpstr>Arial Narrow</vt:lpstr>
      <vt:lpstr>Calibri</vt:lpstr>
      <vt:lpstr>Calibri Light</vt:lpstr>
      <vt:lpstr>Tahoma</vt:lpstr>
      <vt:lpstr>Times New Roman</vt:lpstr>
      <vt:lpstr>Wingdings</vt:lpstr>
      <vt:lpstr>Retrospect</vt:lpstr>
      <vt:lpstr>卓越软件开发基础</vt:lpstr>
      <vt:lpstr>内容</vt:lpstr>
      <vt:lpstr>处理请求的多种方式</vt:lpstr>
      <vt:lpstr>处理请求的多种方式</vt:lpstr>
      <vt:lpstr> MVC体系结构 </vt:lpstr>
      <vt:lpstr>JSP Model 2：MVC</vt:lpstr>
      <vt:lpstr>MVC概览</vt:lpstr>
      <vt:lpstr>实现MVC流程</vt:lpstr>
      <vt:lpstr>请求转发示例</vt:lpstr>
      <vt:lpstr>Scope</vt:lpstr>
      <vt:lpstr>基于请求的数据共享</vt:lpstr>
      <vt:lpstr>基于请求的数据共享示例： 查询客户信息</vt:lpstr>
      <vt:lpstr>基于会话的数据共享</vt:lpstr>
      <vt:lpstr>基于应用的数据共享</vt:lpstr>
      <vt:lpstr>MVC示例： 银行账户余额查询</vt:lpstr>
      <vt:lpstr>银行账户余额查询系统概述</vt:lpstr>
      <vt:lpstr>系统展示</vt:lpstr>
      <vt:lpstr>Model: Customer Bean</vt:lpstr>
      <vt:lpstr>业务逻辑：CustomerLookupService</vt:lpstr>
      <vt:lpstr>业务逻辑的简单实现： CustomerSimpleMap</vt:lpstr>
      <vt:lpstr>Controller:  ShowBalance Servlet</vt:lpstr>
      <vt:lpstr>用户提交表单</vt:lpstr>
      <vt:lpstr>View： 负余额</vt:lpstr>
      <vt:lpstr>View: 普通余额</vt:lpstr>
      <vt:lpstr>View: 高余额</vt:lpstr>
      <vt:lpstr>View： 错误客户id</vt:lpstr>
      <vt:lpstr>注意： RequestDispatcher中的相对路径</vt:lpstr>
      <vt:lpstr>总结</vt:lpstr>
      <vt:lpstr>作业</vt:lpstr>
      <vt:lpstr>基于Struts的MVC模型</vt:lpstr>
      <vt:lpstr>基于Struts1的MVC模型</vt:lpstr>
      <vt:lpstr>Struts1的生命周期</vt:lpstr>
      <vt:lpstr>Struts1交互图</vt:lpstr>
      <vt:lpstr>Struts Web应用 （WebApplications）目录 </vt:lpstr>
      <vt:lpstr>Struts项目开发</vt:lpstr>
      <vt:lpstr>Struts项目开发</vt:lpstr>
      <vt:lpstr>Struts项目开发-导航器    struts-config.xml</vt:lpstr>
      <vt:lpstr>Struts项目开发-action类</vt:lpstr>
      <vt:lpstr> Struts项目开发-actionform类</vt:lpstr>
      <vt:lpstr>Struts项目开发-其他JavaBean模型类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Java面向对象程序设计</dc:title>
  <dc:creator>W LY</dc:creator>
  <cp:lastModifiedBy>kaiyu dai</cp:lastModifiedBy>
  <cp:revision>8022</cp:revision>
  <dcterms:created xsi:type="dcterms:W3CDTF">2016-03-04T09:07:40Z</dcterms:created>
  <dcterms:modified xsi:type="dcterms:W3CDTF">2017-07-17T04:21:19Z</dcterms:modified>
</cp:coreProperties>
</file>