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6" r:id="rId2"/>
    <p:sldId id="330" r:id="rId3"/>
    <p:sldId id="329" r:id="rId4"/>
    <p:sldId id="331" r:id="rId5"/>
    <p:sldId id="344" r:id="rId6"/>
    <p:sldId id="332" r:id="rId7"/>
    <p:sldId id="360" r:id="rId8"/>
    <p:sldId id="366" r:id="rId9"/>
    <p:sldId id="362" r:id="rId10"/>
    <p:sldId id="367" r:id="rId11"/>
    <p:sldId id="365" r:id="rId12"/>
    <p:sldId id="368" r:id="rId13"/>
    <p:sldId id="369" r:id="rId14"/>
    <p:sldId id="378" r:id="rId15"/>
    <p:sldId id="361" r:id="rId16"/>
    <p:sldId id="333" r:id="rId17"/>
    <p:sldId id="359" r:id="rId18"/>
    <p:sldId id="345" r:id="rId19"/>
    <p:sldId id="337" r:id="rId20"/>
    <p:sldId id="336" r:id="rId21"/>
    <p:sldId id="363" r:id="rId22"/>
    <p:sldId id="364" r:id="rId23"/>
    <p:sldId id="346" r:id="rId24"/>
    <p:sldId id="339" r:id="rId25"/>
    <p:sldId id="356" r:id="rId26"/>
    <p:sldId id="357" r:id="rId27"/>
    <p:sldId id="370" r:id="rId28"/>
    <p:sldId id="340" r:id="rId29"/>
    <p:sldId id="355" r:id="rId30"/>
    <p:sldId id="354" r:id="rId31"/>
    <p:sldId id="371" r:id="rId32"/>
    <p:sldId id="353" r:id="rId33"/>
    <p:sldId id="380" r:id="rId34"/>
    <p:sldId id="379" r:id="rId35"/>
    <p:sldId id="377" r:id="rId36"/>
    <p:sldId id="342" r:id="rId37"/>
    <p:sldId id="348" r:id="rId38"/>
    <p:sldId id="372" r:id="rId39"/>
    <p:sldId id="349" r:id="rId40"/>
    <p:sldId id="350" r:id="rId41"/>
    <p:sldId id="351" r:id="rId42"/>
    <p:sldId id="352" r:id="rId43"/>
    <p:sldId id="373" r:id="rId44"/>
    <p:sldId id="381" r:id="rId45"/>
    <p:sldId id="383" r:id="rId46"/>
    <p:sldId id="385" r:id="rId47"/>
    <p:sldId id="386" r:id="rId48"/>
    <p:sldId id="374" r:id="rId49"/>
    <p:sldId id="382" r:id="rId50"/>
    <p:sldId id="375" r:id="rId51"/>
    <p:sldId id="384" r:id="rId52"/>
    <p:sldId id="335" r:id="rId53"/>
    <p:sldId id="391" r:id="rId54"/>
    <p:sldId id="343" r:id="rId55"/>
    <p:sldId id="390" r:id="rId56"/>
    <p:sldId id="389" r:id="rId57"/>
    <p:sldId id="387" r:id="rId58"/>
    <p:sldId id="388" r:id="rId59"/>
    <p:sldId id="392" r:id="rId60"/>
    <p:sldId id="395" r:id="rId61"/>
    <p:sldId id="394" r:id="rId62"/>
    <p:sldId id="396" r:id="rId63"/>
    <p:sldId id="397" r:id="rId64"/>
    <p:sldId id="398" r:id="rId65"/>
    <p:sldId id="328" r:id="rId66"/>
    <p:sldId id="327" r:id="rId67"/>
    <p:sldId id="326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FDAFF-803D-4DB0-842F-14DDEEAC631E}">
          <p14:sldIdLst>
            <p14:sldId id="256"/>
            <p14:sldId id="330"/>
            <p14:sldId id="329"/>
            <p14:sldId id="331"/>
            <p14:sldId id="344"/>
            <p14:sldId id="332"/>
            <p14:sldId id="360"/>
            <p14:sldId id="366"/>
            <p14:sldId id="362"/>
            <p14:sldId id="367"/>
            <p14:sldId id="365"/>
            <p14:sldId id="368"/>
            <p14:sldId id="369"/>
            <p14:sldId id="378"/>
            <p14:sldId id="361"/>
            <p14:sldId id="333"/>
            <p14:sldId id="359"/>
            <p14:sldId id="345"/>
            <p14:sldId id="337"/>
            <p14:sldId id="336"/>
            <p14:sldId id="363"/>
            <p14:sldId id="364"/>
            <p14:sldId id="346"/>
            <p14:sldId id="339"/>
            <p14:sldId id="356"/>
            <p14:sldId id="357"/>
            <p14:sldId id="370"/>
            <p14:sldId id="340"/>
            <p14:sldId id="355"/>
            <p14:sldId id="354"/>
            <p14:sldId id="371"/>
            <p14:sldId id="353"/>
            <p14:sldId id="380"/>
            <p14:sldId id="379"/>
            <p14:sldId id="377"/>
            <p14:sldId id="342"/>
            <p14:sldId id="348"/>
            <p14:sldId id="372"/>
            <p14:sldId id="349"/>
            <p14:sldId id="350"/>
            <p14:sldId id="351"/>
            <p14:sldId id="352"/>
            <p14:sldId id="373"/>
            <p14:sldId id="381"/>
            <p14:sldId id="383"/>
            <p14:sldId id="385"/>
            <p14:sldId id="386"/>
            <p14:sldId id="374"/>
            <p14:sldId id="382"/>
            <p14:sldId id="375"/>
            <p14:sldId id="384"/>
            <p14:sldId id="335"/>
            <p14:sldId id="391"/>
            <p14:sldId id="343"/>
            <p14:sldId id="390"/>
            <p14:sldId id="389"/>
            <p14:sldId id="387"/>
            <p14:sldId id="388"/>
            <p14:sldId id="392"/>
            <p14:sldId id="395"/>
            <p14:sldId id="394"/>
            <p14:sldId id="396"/>
            <p14:sldId id="397"/>
            <p14:sldId id="398"/>
            <p14:sldId id="328"/>
            <p14:sldId id="327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3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6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1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谁没犯过错，还不叫走道了？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9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7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2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industry.wzyb.com.cn/calc/analyse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ustry.wzyb.com.cn/calc/analyse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组技术交流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来，吐槽吧！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399373" y="5498757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ZhengWei(HY)</a:t>
            </a:r>
          </a:p>
          <a:p>
            <a:r>
              <a:rPr lang="en-GB" altLang="zh-CN" dirty="0" smtClean="0"/>
              <a:t>2020-07-18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 </a:t>
            </a:r>
            <a:r>
              <a:rPr lang="en-GB" altLang="zh-CN" dirty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27" y="1292827"/>
            <a:ext cx="7639050" cy="53149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771048" y="1292826"/>
            <a:ext cx="9483792" cy="242252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XSQL</a:t>
            </a:r>
            <a:r>
              <a:rPr lang="zh-CN" altLang="en-US" sz="2000" b="1" dirty="0" smtClean="0"/>
              <a:t>组</a:t>
            </a:r>
            <a:endParaRPr lang="zh-CN" altLang="en-US" sz="2000" b="1" dirty="0"/>
          </a:p>
        </p:txBody>
      </p:sp>
      <p:sp>
        <p:nvSpPr>
          <p:cNvPr id="11" name="圆角矩形 10"/>
          <p:cNvSpPr/>
          <p:nvPr/>
        </p:nvSpPr>
        <p:spPr>
          <a:xfrm>
            <a:off x="1318661" y="4186989"/>
            <a:ext cx="9936179" cy="72189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嵌套引用</a:t>
            </a:r>
            <a:r>
              <a:rPr lang="en-US" altLang="zh-CN" sz="2000" b="1" dirty="0" smtClean="0"/>
              <a:t>XSQL</a:t>
            </a:r>
            <a:r>
              <a:rPr lang="zh-CN" altLang="en-US" sz="2000" b="1" dirty="0" smtClean="0"/>
              <a:t>组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453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节点还可引用</a:t>
            </a:r>
            <a:r>
              <a:rPr lang="en-US" altLang="zh-CN" b="1" dirty="0" smtClean="0">
                <a:solidFill>
                  <a:srgbClr val="FFFF00"/>
                </a:solidFill>
              </a:rPr>
              <a:t>Java</a:t>
            </a:r>
            <a:r>
              <a:rPr lang="zh-CN" altLang="en-US" b="1" dirty="0" smtClean="0">
                <a:solidFill>
                  <a:srgbClr val="FFFF00"/>
                </a:solidFill>
              </a:rPr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节点还可引用</a:t>
            </a:r>
            <a:r>
              <a:rPr lang="zh-CN" altLang="en-US" b="1" dirty="0" smtClean="0">
                <a:solidFill>
                  <a:srgbClr val="FFFF00"/>
                </a:solidFill>
              </a:rPr>
              <a:t>规则引擎</a:t>
            </a:r>
            <a:r>
              <a:rPr lang="zh-CN" altLang="en-US" dirty="0" smtClean="0"/>
              <a:t>。</a:t>
            </a:r>
            <a:endParaRPr lang="en-GB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远端</a:t>
            </a:r>
            <a:endParaRPr lang="en-GB" altLang="zh-CN" sz="1600" dirty="0" smtClean="0"/>
          </a:p>
          <a:p>
            <a:pPr algn="ctr"/>
            <a:r>
              <a:rPr lang="en-GB" altLang="zh-CN" sz="1600" dirty="0" smtClean="0"/>
              <a:t>Java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本地</a:t>
            </a:r>
            <a:r>
              <a:rPr lang="en-GB" altLang="zh-CN" sz="1600" dirty="0" smtClean="0"/>
              <a:t/>
            </a:r>
            <a:br>
              <a:rPr lang="en-GB" altLang="zh-CN" sz="1600" dirty="0" smtClean="0"/>
            </a:br>
            <a:r>
              <a:rPr lang="en-GB" altLang="zh-CN" sz="1600" dirty="0" smtClean="0"/>
              <a:t>Java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6331248" y="5663556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XRule</a:t>
            </a:r>
            <a:endParaRPr lang="zh-CN" altLang="en-US" sz="1600" dirty="0"/>
          </a:p>
        </p:txBody>
      </p:sp>
      <p:sp>
        <p:nvSpPr>
          <p:cNvPr id="29" name="椭圆形标注 28"/>
          <p:cNvSpPr/>
          <p:nvPr/>
        </p:nvSpPr>
        <p:spPr>
          <a:xfrm>
            <a:off x="7805737" y="5351059"/>
            <a:ext cx="1157859" cy="628479"/>
          </a:xfrm>
          <a:prstGeom prst="wedgeEllipseCallout">
            <a:avLst>
              <a:gd name="adj1" fmla="val -97570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规划中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862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 </a:t>
            </a:r>
            <a:r>
              <a:rPr lang="en-GB" altLang="zh-CN" dirty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936542"/>
            <a:ext cx="7834312" cy="2830289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842907" y="4438650"/>
            <a:ext cx="6148694" cy="93941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本机</a:t>
            </a:r>
            <a:r>
              <a:rPr lang="en-GB" altLang="zh-CN" sz="2000" b="1" dirty="0" smtClean="0"/>
              <a:t>Java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70642" y="782959"/>
            <a:ext cx="5814533" cy="3020435"/>
            <a:chOff x="4570642" y="782959"/>
            <a:chExt cx="5814533" cy="302043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0642" y="782959"/>
              <a:ext cx="5814533" cy="302043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5238750" y="3390213"/>
              <a:ext cx="1266825" cy="2000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 …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5029200" y="4819650"/>
            <a:ext cx="24765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57724" y="1353511"/>
            <a:ext cx="2389417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5" idx="1"/>
            <a:endCxn id="16" idx="1"/>
          </p:cNvCxnSpPr>
          <p:nvPr/>
        </p:nvCxnSpPr>
        <p:spPr>
          <a:xfrm rot="10800000">
            <a:off x="4657724" y="1444000"/>
            <a:ext cx="371476" cy="3466139"/>
          </a:xfrm>
          <a:prstGeom prst="curvedConnector3">
            <a:avLst>
              <a:gd name="adj1" fmla="val 30769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29199" y="5000625"/>
            <a:ext cx="3590925" cy="199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943474" y="2858172"/>
            <a:ext cx="2389417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3" idx="3"/>
            <a:endCxn id="25" idx="3"/>
          </p:cNvCxnSpPr>
          <p:nvPr/>
        </p:nvCxnSpPr>
        <p:spPr>
          <a:xfrm flipH="1" flipV="1">
            <a:off x="7332891" y="2948660"/>
            <a:ext cx="1287233" cy="2151800"/>
          </a:xfrm>
          <a:prstGeom prst="curvedConnector3">
            <a:avLst>
              <a:gd name="adj1" fmla="val -1775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6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 </a:t>
            </a:r>
            <a:r>
              <a:rPr lang="en-GB" altLang="zh-CN" dirty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9" name="矩形 8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61" y="3671887"/>
            <a:ext cx="7210425" cy="3019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61" y="534258"/>
            <a:ext cx="3933825" cy="27717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1537982" y="3876675"/>
            <a:ext cx="7244068" cy="111086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远端</a:t>
            </a:r>
            <a:r>
              <a:rPr lang="en-GB" altLang="zh-CN" sz="2000" b="1" dirty="0" smtClean="0"/>
              <a:t>Java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5457825" y="4241273"/>
            <a:ext cx="24765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29349" y="546534"/>
            <a:ext cx="3228976" cy="18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7"/>
          <p:cNvCxnSpPr>
            <a:stCxn id="15" idx="1"/>
            <a:endCxn id="16" idx="1"/>
          </p:cNvCxnSpPr>
          <p:nvPr/>
        </p:nvCxnSpPr>
        <p:spPr>
          <a:xfrm rot="10800000" flipH="1">
            <a:off x="5457825" y="639981"/>
            <a:ext cx="771524" cy="3691781"/>
          </a:xfrm>
          <a:prstGeom prst="curvedConnector3">
            <a:avLst>
              <a:gd name="adj1" fmla="val -753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GB" altLang="zh-CN" dirty="0" smtClean="0"/>
              <a:t>– 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4"/>
            <a:ext cx="2873919" cy="38865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497617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节点还可引用</a:t>
            </a:r>
            <a:r>
              <a:rPr lang="en-GB" altLang="zh-CN" b="1" dirty="0">
                <a:solidFill>
                  <a:srgbClr val="FFFF00"/>
                </a:solidFill>
              </a:rPr>
              <a:t>Java</a:t>
            </a:r>
            <a:r>
              <a:rPr lang="zh-CN" altLang="en-US" b="1" dirty="0">
                <a:solidFill>
                  <a:srgbClr val="FFFF00"/>
                </a:solidFill>
              </a:rPr>
              <a:t>集合</a:t>
            </a:r>
            <a:r>
              <a:rPr lang="zh-CN" altLang="en-US" dirty="0" smtClean="0"/>
              <a:t>。</a:t>
            </a:r>
            <a:endParaRPr lang="en-GB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Set</a:t>
            </a:r>
            <a:endParaRPr lang="zh-CN" altLang="en-US" sz="1600" b="1" dirty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List</a:t>
            </a:r>
            <a:endParaRPr lang="zh-CN" altLang="en-US" sz="1600" b="1" dirty="0"/>
          </a:p>
        </p:txBody>
      </p:sp>
      <p:sp>
        <p:nvSpPr>
          <p:cNvPr id="25" name="圆角矩形 24"/>
          <p:cNvSpPr/>
          <p:nvPr/>
        </p:nvSpPr>
        <p:spPr>
          <a:xfrm>
            <a:off x="6331248" y="5073408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Map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02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US" altLang="zh-CN" dirty="0" smtClean="0"/>
              <a:t>– </a:t>
            </a:r>
            <a:r>
              <a:rPr lang="zh-CN" altLang="en-US" dirty="0"/>
              <a:t>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90601" y="3204367"/>
            <a:ext cx="3679281" cy="828675"/>
            <a:chOff x="704851" y="2661442"/>
            <a:chExt cx="3679281" cy="828675"/>
          </a:xfrm>
        </p:grpSpPr>
        <p:sp>
          <p:nvSpPr>
            <p:cNvPr id="15" name="圆角矩形 14"/>
            <p:cNvSpPr/>
            <p:nvPr/>
          </p:nvSpPr>
          <p:spPr>
            <a:xfrm>
              <a:off x="704851" y="2661442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Java</a:t>
              </a:r>
              <a:r>
                <a:rPr lang="zh-CN" altLang="en-US" dirty="0" smtClean="0"/>
                <a:t>本地执行</a:t>
              </a:r>
              <a:endParaRPr lang="en-GB" altLang="zh-CN" dirty="0" smtClean="0"/>
            </a:p>
          </p:txBody>
        </p:sp>
        <p:cxnSp>
          <p:nvCxnSpPr>
            <p:cNvPr id="19" name="直接箭头连接符 18"/>
            <p:cNvCxnSpPr>
              <a:stCxn id="15" idx="3"/>
            </p:cNvCxnSpPr>
            <p:nvPr/>
          </p:nvCxnSpPr>
          <p:spPr>
            <a:xfrm flipV="1">
              <a:off x="3095626" y="3075778"/>
              <a:ext cx="128850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990601" y="4745986"/>
            <a:ext cx="3679281" cy="828675"/>
            <a:chOff x="704851" y="4203061"/>
            <a:chExt cx="3679281" cy="828675"/>
          </a:xfrm>
        </p:grpSpPr>
        <p:sp>
          <p:nvSpPr>
            <p:cNvPr id="16" name="圆角矩形 15"/>
            <p:cNvSpPr/>
            <p:nvPr/>
          </p:nvSpPr>
          <p:spPr>
            <a:xfrm>
              <a:off x="704851" y="4203061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Java</a:t>
              </a:r>
              <a:r>
                <a:rPr lang="zh-CN" altLang="en-US" dirty="0" smtClean="0"/>
                <a:t>分布式执行</a:t>
              </a:r>
              <a:endParaRPr lang="en-GB" altLang="zh-CN" dirty="0" smtClean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095626" y="4617397"/>
              <a:ext cx="128850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7553325" y="3990974"/>
            <a:ext cx="3615238" cy="828675"/>
            <a:chOff x="7267575" y="3448049"/>
            <a:chExt cx="3615238" cy="828675"/>
          </a:xfrm>
        </p:grpSpPr>
        <p:sp>
          <p:nvSpPr>
            <p:cNvPr id="8" name="圆角矩形 7"/>
            <p:cNvSpPr/>
            <p:nvPr/>
          </p:nvSpPr>
          <p:spPr>
            <a:xfrm>
              <a:off x="8492038" y="3448049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err="1" smtClean="0"/>
                <a:t>XSQLGroupResult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执行结果</a:t>
              </a:r>
              <a:endParaRPr lang="en-GB" altLang="zh-CN" dirty="0" smtClean="0"/>
            </a:p>
          </p:txBody>
        </p:sp>
        <p:cxnSp>
          <p:nvCxnSpPr>
            <p:cNvPr id="21" name="直接箭头连接符 20"/>
            <p:cNvCxnSpPr>
              <a:stCxn id="4" idx="3"/>
              <a:endCxn id="8" idx="1"/>
            </p:cNvCxnSpPr>
            <p:nvPr/>
          </p:nvCxnSpPr>
          <p:spPr>
            <a:xfrm>
              <a:off x="7267575" y="3862386"/>
              <a:ext cx="122446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zh-CN" altLang="en-US" dirty="0"/>
              <a:t>本地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代码</a:t>
            </a:r>
            <a:r>
              <a:rPr lang="zh-CN" altLang="en-US" dirty="0"/>
              <a:t>执行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或远程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代码执行</a:t>
            </a:r>
            <a:r>
              <a:rPr lang="zh-CN" altLang="en-US" dirty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96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US" altLang="zh-CN" dirty="0" smtClean="0"/>
              <a:t>– </a:t>
            </a:r>
            <a:r>
              <a:rPr lang="zh-CN" altLang="en-US" dirty="0"/>
              <a:t>事务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777788" y="3990974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90601" y="3204367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本地执行</a:t>
            </a:r>
            <a:endParaRPr lang="en-GB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990601" y="474598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分布式执行</a:t>
            </a:r>
            <a:endParaRPr lang="en-GB" altLang="zh-CN" dirty="0" smtClean="0"/>
          </a:p>
        </p:txBody>
      </p:sp>
      <p:cxnSp>
        <p:nvCxnSpPr>
          <p:cNvPr id="19" name="直接箭头连接符 18"/>
          <p:cNvCxnSpPr>
            <a:stCxn id="15" idx="3"/>
          </p:cNvCxnSpPr>
          <p:nvPr/>
        </p:nvCxnSpPr>
        <p:spPr>
          <a:xfrm flipV="1">
            <a:off x="3381376" y="3618703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381376" y="5160322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8" idx="1"/>
          </p:cNvCxnSpPr>
          <p:nvPr/>
        </p:nvCxnSpPr>
        <p:spPr>
          <a:xfrm>
            <a:off x="7543800" y="4405311"/>
            <a:ext cx="12339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smtClean="0"/>
              <a:t>XSQL</a:t>
            </a:r>
            <a:r>
              <a:rPr lang="zh-CN" altLang="en-US" sz="1200" dirty="0" smtClean="0"/>
              <a:t>组</a:t>
            </a:r>
            <a:endParaRPr lang="en-GB" altLang="zh-CN" sz="1200" dirty="0" smtClean="0"/>
          </a:p>
          <a:p>
            <a:pPr algn="ctr"/>
            <a:r>
              <a:rPr lang="zh-CN" altLang="en-US" sz="1200" dirty="0" smtClean="0"/>
              <a:t>事务</a:t>
            </a:r>
            <a:endParaRPr lang="zh-CN" altLang="en-US" sz="1200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/>
              <a:t>XSQL</a:t>
            </a:r>
            <a:r>
              <a:rPr lang="zh-CN" altLang="en-US" dirty="0"/>
              <a:t>节点控制事务提交、回滚的时机。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12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执行结果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81713" y="3505199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sp>
        <p:nvSpPr>
          <p:cNvPr id="5" name="左大括号 4"/>
          <p:cNvSpPr/>
          <p:nvPr/>
        </p:nvSpPr>
        <p:spPr>
          <a:xfrm>
            <a:off x="4495800" y="1609725"/>
            <a:ext cx="1552575" cy="46196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20022" y="1609725"/>
            <a:ext cx="260649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成功标记</a:t>
            </a:r>
            <a:endParaRPr lang="en-GB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6320021" y="3493610"/>
            <a:ext cx="2606493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一个或多个查询结果集</a:t>
            </a:r>
            <a:endParaRPr lang="en-GB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6320021" y="5400675"/>
            <a:ext cx="2606493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异常时的异常原因</a:t>
            </a:r>
            <a:endParaRPr lang="en-GB" altLang="zh-CN" dirty="0" smtClean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执行结果包括三个内容。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47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结构层次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1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r>
              <a:rPr lang="zh-CN" altLang="en-US" dirty="0"/>
              <a:t>内</a:t>
            </a:r>
            <a:r>
              <a:rPr lang="zh-CN" altLang="en-US" dirty="0" smtClean="0"/>
              <a:t>的每个节点均再嵌套一个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XSQL</a:t>
            </a:r>
            <a:r>
              <a:rPr lang="zh-CN" altLang="en-US" dirty="0" smtClean="0"/>
              <a:t>组可无限嵌套无数个层级；</a:t>
            </a:r>
            <a:endParaRPr lang="en-US" altLang="zh-CN" dirty="0" smtClean="0"/>
          </a:p>
          <a:p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8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第三个引擎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5581" y="1750105"/>
            <a:ext cx="2873919" cy="4486275"/>
            <a:chOff x="1164681" y="1714498"/>
            <a:chExt cx="2873919" cy="4486275"/>
          </a:xfrm>
        </p:grpSpPr>
        <p:sp>
          <p:nvSpPr>
            <p:cNvPr id="18" name="圆角矩形 17"/>
            <p:cNvSpPr/>
            <p:nvPr/>
          </p:nvSpPr>
          <p:spPr>
            <a:xfrm>
              <a:off x="1164681" y="1714498"/>
              <a:ext cx="2873919" cy="44862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406252" y="2446177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406252" y="3490115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06252" y="5118648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AN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26618" y="4534053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77460" y="452718"/>
            <a:ext cx="4285390" cy="2992840"/>
            <a:chOff x="3696560" y="417111"/>
            <a:chExt cx="4285390" cy="2992840"/>
          </a:xfrm>
        </p:grpSpPr>
        <p:sp>
          <p:nvSpPr>
            <p:cNvPr id="26" name="圆角矩形 2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714750" y="573993"/>
              <a:ext cx="2266656" cy="187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96560" y="3274852"/>
              <a:ext cx="2504215" cy="13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74534" y="3643469"/>
            <a:ext cx="4288316" cy="2992840"/>
            <a:chOff x="3693634" y="417111"/>
            <a:chExt cx="4288316" cy="2992840"/>
          </a:xfrm>
        </p:grpSpPr>
        <p:sp>
          <p:nvSpPr>
            <p:cNvPr id="43" name="圆角矩形 42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3696560" y="470697"/>
              <a:ext cx="2408965" cy="1442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693634" y="2756572"/>
              <a:ext cx="2507141" cy="653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圆角矩形 47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25551" y="1940517"/>
            <a:ext cx="4094924" cy="2992840"/>
            <a:chOff x="3887026" y="417111"/>
            <a:chExt cx="4094924" cy="2992840"/>
          </a:xfrm>
        </p:grpSpPr>
        <p:sp>
          <p:nvSpPr>
            <p:cNvPr id="56" name="圆角矩形 5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 flipV="1">
              <a:off x="3887026" y="470698"/>
              <a:ext cx="2218499" cy="792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887026" y="1657736"/>
              <a:ext cx="2133188" cy="1645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圆角矩形 60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递归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4"/>
            <a:ext cx="2873919" cy="3105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 </a:t>
            </a:r>
            <a:r>
              <a:rPr lang="en-GB" altLang="zh-CN" dirty="0" smtClean="0"/>
              <a:t>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r>
              <a:rPr lang="en-GB" altLang="zh-CN" dirty="0"/>
              <a:t>XSQL</a:t>
            </a:r>
            <a:r>
              <a:rPr lang="zh-CN" altLang="en-US" dirty="0"/>
              <a:t>组内的节点允许嵌套自己，可自循环递归；</a:t>
            </a:r>
            <a:endParaRPr lang="en-US" altLang="zh-CN" dirty="0"/>
          </a:p>
        </p:txBody>
      </p:sp>
      <p:sp>
        <p:nvSpPr>
          <p:cNvPr id="17" name="椭圆形标注 16"/>
          <p:cNvSpPr/>
          <p:nvPr/>
        </p:nvSpPr>
        <p:spPr>
          <a:xfrm>
            <a:off x="673868" y="3079089"/>
            <a:ext cx="1990541" cy="826432"/>
          </a:xfrm>
          <a:prstGeom prst="wedgeEllipseCallout">
            <a:avLst>
              <a:gd name="adj1" fmla="val 48576"/>
              <a:gd name="adj2" fmla="val -10223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带上条件，</a:t>
            </a:r>
            <a:endParaRPr lang="en-US" altLang="zh-CN" sz="1600" dirty="0" smtClean="0"/>
          </a:p>
          <a:p>
            <a:r>
              <a:rPr lang="zh-CN" altLang="en-US" sz="1600" dirty="0" smtClean="0"/>
              <a:t>否则会死循环</a:t>
            </a:r>
            <a:endParaRPr lang="en-US" altLang="zh-CN" sz="1600" dirty="0" smtClean="0"/>
          </a:p>
        </p:txBody>
      </p:sp>
      <p:cxnSp>
        <p:nvCxnSpPr>
          <p:cNvPr id="18" name="直接连接符 17"/>
          <p:cNvCxnSpPr/>
          <p:nvPr/>
        </p:nvCxnSpPr>
        <p:spPr>
          <a:xfrm>
            <a:off x="1617118" y="2588744"/>
            <a:ext cx="1476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弧形箭头 5"/>
          <p:cNvSpPr/>
          <p:nvPr/>
        </p:nvSpPr>
        <p:spPr>
          <a:xfrm rot="20840379" flipV="1">
            <a:off x="6901869" y="2061536"/>
            <a:ext cx="1244294" cy="2447925"/>
          </a:xfrm>
          <a:prstGeom prst="curvedLeftArrow">
            <a:avLst>
              <a:gd name="adj1" fmla="val 20750"/>
              <a:gd name="adj2" fmla="val 50000"/>
              <a:gd name="adj3" fmla="val 2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0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递归举例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6" y="1902906"/>
            <a:ext cx="8486775" cy="446722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638424" y="1981200"/>
            <a:ext cx="8124825" cy="326707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定义组</a:t>
            </a:r>
            <a:endParaRPr lang="zh-CN" altLang="en-US" sz="2000" b="1" dirty="0"/>
          </a:p>
        </p:txBody>
      </p:sp>
      <p:sp>
        <p:nvSpPr>
          <p:cNvPr id="16" name="圆角矩形 15"/>
          <p:cNvSpPr/>
          <p:nvPr/>
        </p:nvSpPr>
        <p:spPr>
          <a:xfrm>
            <a:off x="1590675" y="2162175"/>
            <a:ext cx="9029700" cy="1304926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定义节点</a:t>
            </a:r>
            <a:endParaRPr lang="zh-CN" altLang="en-US" sz="2000" b="1" dirty="0"/>
          </a:p>
        </p:txBody>
      </p:sp>
      <p:sp>
        <p:nvSpPr>
          <p:cNvPr id="20" name="圆角矩形 19"/>
          <p:cNvSpPr/>
          <p:nvPr/>
        </p:nvSpPr>
        <p:spPr>
          <a:xfrm>
            <a:off x="1590675" y="5734049"/>
            <a:ext cx="10220325" cy="60007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递归关联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4381500" y="5772149"/>
            <a:ext cx="441334" cy="190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8" idx="1"/>
            <a:endCxn id="24" idx="1"/>
          </p:cNvCxnSpPr>
          <p:nvPr/>
        </p:nvCxnSpPr>
        <p:spPr>
          <a:xfrm rot="10800000" flipH="1">
            <a:off x="4381499" y="2269650"/>
            <a:ext cx="336925" cy="3597751"/>
          </a:xfrm>
          <a:prstGeom prst="curvedConnector3">
            <a:avLst>
              <a:gd name="adj1" fmla="val -3562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18425" y="2152650"/>
            <a:ext cx="406025" cy="233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5334000" y="6172200"/>
            <a:ext cx="3705225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822834" y="2162175"/>
            <a:ext cx="3705225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8670934" y="2078860"/>
            <a:ext cx="528828" cy="3987137"/>
          </a:xfrm>
          <a:prstGeom prst="curvedConnector3">
            <a:avLst>
              <a:gd name="adj1" fmla="val -2539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8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执行顺序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959073" y="1748242"/>
            <a:ext cx="6137552" cy="4552950"/>
          </a:xfrm>
          <a:prstGeom prst="roundRect">
            <a:avLst>
              <a:gd name="adj" fmla="val 9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b="1" dirty="0" smtClean="0"/>
              <a:t>执行类</a:t>
            </a:r>
            <a:endParaRPr lang="zh-CN" altLang="en-US" sz="2000" b="1" dirty="0"/>
          </a:p>
        </p:txBody>
      </p:sp>
      <p:sp>
        <p:nvSpPr>
          <p:cNvPr id="5" name="圆角矩形 4"/>
          <p:cNvSpPr/>
          <p:nvPr/>
        </p:nvSpPr>
        <p:spPr>
          <a:xfrm>
            <a:off x="1787250" y="1748242"/>
            <a:ext cx="2943225" cy="4552950"/>
          </a:xfrm>
          <a:prstGeom prst="roundRect">
            <a:avLst>
              <a:gd name="adj" fmla="val 137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b="1" dirty="0" smtClean="0"/>
              <a:t>控制循环类</a:t>
            </a:r>
            <a:endParaRPr lang="zh-CN" altLang="en-US" sz="2000" b="1" dirty="0"/>
          </a:p>
        </p:txBody>
      </p:sp>
      <p:sp>
        <p:nvSpPr>
          <p:cNvPr id="22" name="圆角矩形 21"/>
          <p:cNvSpPr/>
          <p:nvPr/>
        </p:nvSpPr>
        <p:spPr>
          <a:xfrm>
            <a:off x="1188900" y="4461404"/>
            <a:ext cx="6838949" cy="1091075"/>
          </a:xfrm>
          <a:prstGeom prst="roundRect">
            <a:avLst>
              <a:gd name="adj" fmla="val 1375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缓存类</a:t>
            </a:r>
            <a:endParaRPr lang="zh-CN" altLang="en-US" sz="2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节点分类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063477" y="2034109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DQL</a:t>
            </a:r>
            <a:r>
              <a:rPr lang="zh-CN" altLang="en-US" dirty="0" smtClean="0"/>
              <a:t>查询节点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235299" y="2034107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DML</a:t>
            </a:r>
            <a:r>
              <a:rPr lang="zh-CN" altLang="en-US" dirty="0" smtClean="0"/>
              <a:t>更新节点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（不提交）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35299" y="459260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</a:t>
            </a:r>
            <a:r>
              <a:rPr lang="zh-CN" altLang="en-US" dirty="0"/>
              <a:t>更新</a:t>
            </a:r>
            <a:r>
              <a:rPr lang="zh-CN" altLang="en-US" dirty="0" smtClean="0"/>
              <a:t>节点</a:t>
            </a:r>
            <a:endParaRPr lang="en-GB" altLang="zh-CN" dirty="0" smtClean="0"/>
          </a:p>
          <a:p>
            <a:pPr algn="ctr"/>
            <a:r>
              <a:rPr lang="zh-CN" altLang="en-US" dirty="0">
                <a:solidFill>
                  <a:schemeClr val="bg2"/>
                </a:solidFill>
              </a:rPr>
              <a:t>（不提交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35299" y="331335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DML</a:t>
            </a:r>
            <a:r>
              <a:rPr lang="zh-CN" altLang="en-US" dirty="0" smtClean="0"/>
              <a:t>更新节点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（本节点立刻提交）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407125" y="203410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GB" altLang="zh-CN" dirty="0">
                <a:solidFill>
                  <a:schemeClr val="bg2"/>
                </a:solidFill>
              </a:rPr>
              <a:t> DDL </a:t>
            </a:r>
            <a:r>
              <a:rPr lang="zh-CN" altLang="en-US" dirty="0" smtClean="0">
                <a:solidFill>
                  <a:schemeClr val="bg2"/>
                </a:solidFill>
              </a:rPr>
              <a:t>、</a:t>
            </a:r>
            <a:r>
              <a:rPr lang="en-GB" altLang="zh-CN" dirty="0" smtClean="0">
                <a:solidFill>
                  <a:schemeClr val="bg2"/>
                </a:solidFill>
              </a:rPr>
              <a:t>DCL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407125" y="331335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algn="ctr"/>
            <a:r>
              <a:rPr lang="zh-CN" altLang="en-US" dirty="0">
                <a:solidFill>
                  <a:schemeClr val="bg2"/>
                </a:solidFill>
              </a:rPr>
              <a:t>（可分布式）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63474" y="459260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集合查询节点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188900" y="1902906"/>
            <a:ext cx="6838949" cy="2427299"/>
          </a:xfrm>
          <a:prstGeom prst="roundRect">
            <a:avLst>
              <a:gd name="adj" fmla="val 5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常用类</a:t>
            </a:r>
            <a:endParaRPr lang="zh-CN" altLang="en-US" sz="2000" b="1" dirty="0"/>
          </a:p>
        </p:txBody>
      </p:sp>
      <p:sp>
        <p:nvSpPr>
          <p:cNvPr id="24" name="圆角矩形 23"/>
          <p:cNvSpPr/>
          <p:nvPr/>
        </p:nvSpPr>
        <p:spPr>
          <a:xfrm>
            <a:off x="4833527" y="1257300"/>
            <a:ext cx="3194321" cy="4295179"/>
          </a:xfrm>
          <a:prstGeom prst="roundRect">
            <a:avLst>
              <a:gd name="adj" fmla="val 401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2000" b="1" dirty="0" smtClean="0"/>
              <a:t>更新类</a:t>
            </a:r>
            <a:endParaRPr lang="zh-CN" altLang="en-US" sz="2000" b="1" dirty="0"/>
          </a:p>
        </p:txBody>
      </p:sp>
      <p:sp>
        <p:nvSpPr>
          <p:cNvPr id="25" name="圆角矩形 24"/>
          <p:cNvSpPr/>
          <p:nvPr/>
        </p:nvSpPr>
        <p:spPr>
          <a:xfrm>
            <a:off x="8407125" y="459260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嵌套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</a:t>
            </a:r>
            <a:endParaRPr lang="en-GB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（可自循环递归）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控制循环类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控制循环类：就好比是</a:t>
            </a:r>
            <a:r>
              <a:rPr lang="en-GB" altLang="zh-CN" dirty="0" smtClean="0"/>
              <a:t>for</a:t>
            </a:r>
            <a:r>
              <a:rPr lang="zh-CN" altLang="en-US" dirty="0" smtClean="0"/>
              <a:t>循环语句。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905250" y="3088937"/>
            <a:ext cx="3581399" cy="3083264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721200" y="3734899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13772" y="4889130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985850" y="3788250"/>
            <a:ext cx="3018640" cy="2074038"/>
            <a:chOff x="3985850" y="3788250"/>
            <a:chExt cx="3018640" cy="2074038"/>
          </a:xfrm>
        </p:grpSpPr>
        <p:sp>
          <p:nvSpPr>
            <p:cNvPr id="16" name="文本框 15"/>
            <p:cNvSpPr txBox="1"/>
            <p:nvPr/>
          </p:nvSpPr>
          <p:spPr>
            <a:xfrm>
              <a:off x="3985850" y="378825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2040" y="378825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85850" y="5462178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20" name="椭圆形标注 19"/>
          <p:cNvSpPr/>
          <p:nvPr/>
        </p:nvSpPr>
        <p:spPr>
          <a:xfrm>
            <a:off x="7738907" y="3088937"/>
            <a:ext cx="2157568" cy="826432"/>
          </a:xfrm>
          <a:prstGeom prst="wedgeEllipseCallout">
            <a:avLst>
              <a:gd name="adj1" fmla="val -99668"/>
              <a:gd name="adj2" fmla="val 5566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查询结果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即控制着</a:t>
            </a:r>
            <a:r>
              <a:rPr lang="en-GB" altLang="zh-CN" sz="1600" dirty="0" smtClean="0"/>
              <a:t>for</a:t>
            </a:r>
            <a:r>
              <a:rPr lang="zh-CN" altLang="en-US" sz="1600" dirty="0" smtClean="0"/>
              <a:t>的循环次数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332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控制循环类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控制循环类：就好比是</a:t>
            </a:r>
            <a:r>
              <a:rPr lang="en-GB" altLang="zh-CN" dirty="0" smtClean="0"/>
              <a:t>for</a:t>
            </a:r>
            <a:r>
              <a:rPr lang="zh-CN" altLang="en-US" dirty="0" smtClean="0"/>
              <a:t>循环语句。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371849" y="2438400"/>
            <a:ext cx="4524375" cy="4191000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67412" y="3011614"/>
            <a:ext cx="1933247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667412" y="4972534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547700" y="3083400"/>
            <a:ext cx="3685390" cy="3293238"/>
            <a:chOff x="3547700" y="3083400"/>
            <a:chExt cx="3685390" cy="3293238"/>
          </a:xfrm>
        </p:grpSpPr>
        <p:sp>
          <p:nvSpPr>
            <p:cNvPr id="16" name="文本框 15"/>
            <p:cNvSpPr txBox="1"/>
            <p:nvPr/>
          </p:nvSpPr>
          <p:spPr>
            <a:xfrm>
              <a:off x="3547700" y="308340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50640" y="308340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7700" y="368318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47700" y="5976528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663697" y="3992074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985850" y="4045425"/>
            <a:ext cx="3018640" cy="1902588"/>
            <a:chOff x="3985850" y="4045425"/>
            <a:chExt cx="3018640" cy="1902588"/>
          </a:xfrm>
        </p:grpSpPr>
        <p:sp>
          <p:nvSpPr>
            <p:cNvPr id="23" name="文本框 22"/>
            <p:cNvSpPr txBox="1"/>
            <p:nvPr/>
          </p:nvSpPr>
          <p:spPr>
            <a:xfrm>
              <a:off x="3985850" y="4045425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22040" y="4045425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85850" y="5547903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3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</a:t>
            </a:r>
            <a:r>
              <a:rPr lang="zh-CN" altLang="en-US" dirty="0" smtClean="0">
                <a:solidFill>
                  <a:srgbClr val="EBEBEB"/>
                </a:solidFill>
              </a:rPr>
              <a:t>类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228850"/>
            <a:ext cx="6419850" cy="37147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85900" y="2800350"/>
            <a:ext cx="8248650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控制循环节点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485900" y="3724275"/>
            <a:ext cx="8248650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控制循环节点 </a:t>
            </a:r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1485900" y="4648200"/>
            <a:ext cx="8248650" cy="85725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26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控制循环类的节点均是查询节点，其查询结果的数量，将控制其后节点的执行次数；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97067" y="3088936"/>
            <a:ext cx="2332859" cy="2574333"/>
            <a:chOff x="5934489" y="417111"/>
            <a:chExt cx="2047461" cy="2574333"/>
          </a:xfrm>
        </p:grpSpPr>
        <p:sp>
          <p:nvSpPr>
            <p:cNvPr id="8" name="圆角矩形 7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15" name="椭圆形标注 14"/>
          <p:cNvSpPr/>
          <p:nvPr/>
        </p:nvSpPr>
        <p:spPr>
          <a:xfrm>
            <a:off x="7026018" y="295518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16" name="椭圆形标注 15"/>
          <p:cNvSpPr/>
          <p:nvPr/>
        </p:nvSpPr>
        <p:spPr>
          <a:xfrm>
            <a:off x="2933684" y="3781621"/>
            <a:ext cx="1318434" cy="826432"/>
          </a:xfrm>
          <a:prstGeom prst="wedgeEllipseCallout">
            <a:avLst>
              <a:gd name="adj1" fmla="val 83478"/>
              <a:gd name="adj2" fmla="val 3491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FF00"/>
                </a:solidFill>
              </a:rPr>
              <a:t>均</a:t>
            </a:r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17" name="椭圆形标注 16"/>
          <p:cNvSpPr/>
          <p:nvPr/>
        </p:nvSpPr>
        <p:spPr>
          <a:xfrm>
            <a:off x="6791677" y="5421967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8" name="椭圆形标注 17"/>
          <p:cNvSpPr/>
          <p:nvPr/>
        </p:nvSpPr>
        <p:spPr>
          <a:xfrm>
            <a:off x="7153262" y="4163090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9" name="爆炸形 1 18"/>
          <p:cNvSpPr/>
          <p:nvPr/>
        </p:nvSpPr>
        <p:spPr>
          <a:xfrm>
            <a:off x="2726739" y="522866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控制循环类的节点均是查询节点，其查询结果的数量，将控制其后节点的执行次数；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97067" y="3088936"/>
            <a:ext cx="2332859" cy="2574333"/>
            <a:chOff x="5934489" y="417111"/>
            <a:chExt cx="2047461" cy="2574333"/>
          </a:xfrm>
        </p:grpSpPr>
        <p:sp>
          <p:nvSpPr>
            <p:cNvPr id="8" name="圆角矩形 7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15" name="椭圆形标注 14"/>
          <p:cNvSpPr/>
          <p:nvPr/>
        </p:nvSpPr>
        <p:spPr>
          <a:xfrm>
            <a:off x="7026018" y="295518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18" name="椭圆形标注 17"/>
          <p:cNvSpPr/>
          <p:nvPr/>
        </p:nvSpPr>
        <p:spPr>
          <a:xfrm>
            <a:off x="7153262" y="4163090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sp>
        <p:nvSpPr>
          <p:cNvPr id="11" name="线形标注 1(带强调线) 10"/>
          <p:cNvSpPr/>
          <p:nvPr/>
        </p:nvSpPr>
        <p:spPr>
          <a:xfrm>
            <a:off x="1438274" y="3698379"/>
            <a:ext cx="2274887" cy="1050761"/>
          </a:xfrm>
          <a:prstGeom prst="accentCallout1">
            <a:avLst>
              <a:gd name="adj1" fmla="val 22957"/>
              <a:gd name="adj2" fmla="val 103938"/>
              <a:gd name="adj3" fmla="val 76764"/>
              <a:gd name="adj4" fmla="val 143349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次执行返回</a:t>
            </a:r>
            <a:r>
              <a:rPr lang="en-US" altLang="zh-CN" b="1" dirty="0" smtClean="0">
                <a:solidFill>
                  <a:srgbClr val="FFFF00"/>
                </a:solidFill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</a:rPr>
              <a:t>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zh-CN" altLang="en-US" dirty="0"/>
              <a:t>执行</a:t>
            </a:r>
            <a:r>
              <a:rPr lang="zh-CN" altLang="en-US" dirty="0" smtClean="0"/>
              <a:t>返回</a:t>
            </a:r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</a:rPr>
              <a:t>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/>
              <a:t>执行</a:t>
            </a:r>
            <a:r>
              <a:rPr lang="zh-CN" altLang="en-US" dirty="0" smtClean="0"/>
              <a:t>返回</a:t>
            </a:r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</a:rPr>
              <a:t>行</a:t>
            </a:r>
            <a:endParaRPr lang="zh-CN" altLang="en-US" dirty="0"/>
          </a:p>
        </p:txBody>
      </p:sp>
      <p:sp>
        <p:nvSpPr>
          <p:cNvPr id="20" name="椭圆形标注 19"/>
          <p:cNvSpPr/>
          <p:nvPr/>
        </p:nvSpPr>
        <p:spPr>
          <a:xfrm>
            <a:off x="6791677" y="5421967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21" name="爆炸形 1 20"/>
          <p:cNvSpPr/>
          <p:nvPr/>
        </p:nvSpPr>
        <p:spPr>
          <a:xfrm>
            <a:off x="2726739" y="522866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7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/>
              <a:t>有</a:t>
            </a:r>
            <a:r>
              <a:rPr lang="zh-CN" altLang="en-US" b="1" dirty="0">
                <a:solidFill>
                  <a:srgbClr val="FFFF00"/>
                </a:solidFill>
              </a:rPr>
              <a:t>组织</a:t>
            </a:r>
            <a:r>
              <a:rPr lang="zh-CN" altLang="en-US" dirty="0"/>
              <a:t>、有</a:t>
            </a:r>
            <a:r>
              <a:rPr lang="zh-CN" altLang="en-US" b="1" dirty="0">
                <a:solidFill>
                  <a:srgbClr val="FFFF00"/>
                </a:solidFill>
              </a:rPr>
              <a:t>层次</a:t>
            </a:r>
            <a:r>
              <a:rPr lang="zh-CN" altLang="en-US" dirty="0"/>
              <a:t>结构、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可以理解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组是一个轻量级的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，将数据从源端抽取、转换、加载至目标</a:t>
            </a:r>
            <a:r>
              <a:rPr lang="zh-CN" altLang="en-US" dirty="0" smtClean="0"/>
              <a:t>端的</a:t>
            </a:r>
            <a:r>
              <a:rPr lang="zh-CN" altLang="en-US" dirty="0"/>
              <a:t>组件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00350" y="4273516"/>
            <a:ext cx="885629" cy="1565309"/>
            <a:chOff x="2200275" y="4273516"/>
            <a:chExt cx="885629" cy="1565309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1632476"/>
                </p:ext>
              </p:extLst>
            </p:nvPr>
          </p:nvGraphicFramePr>
          <p:xfrm>
            <a:off x="2200275" y="4642848"/>
            <a:ext cx="885629" cy="1195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8" name="Image" r:id="rId3" imgW="1485360" imgH="2006280" progId="Photoshop.Image.13">
                    <p:embed/>
                  </p:oleObj>
                </mc:Choice>
                <mc:Fallback>
                  <p:oleObj name="Image" r:id="rId3" imgW="1485360" imgH="200628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00275" y="4642848"/>
                          <a:ext cx="885629" cy="11959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2264620" y="427351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b="1" dirty="0" smtClean="0"/>
                <a:t>XSQL</a:t>
              </a:r>
              <a:endParaRPr lang="zh-CN" altLang="en-US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70438" y="3750021"/>
            <a:ext cx="2901950" cy="2498378"/>
            <a:chOff x="6984788" y="3904184"/>
            <a:chExt cx="2901950" cy="2498378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288086"/>
                </p:ext>
              </p:extLst>
            </p:nvPr>
          </p:nvGraphicFramePr>
          <p:xfrm>
            <a:off x="6984788" y="4273516"/>
            <a:ext cx="2901950" cy="2129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" name="Image" r:id="rId5" imgW="6145920" imgH="4507920" progId="Photoshop.Image.13">
                    <p:embed/>
                  </p:oleObj>
                </mc:Choice>
                <mc:Fallback>
                  <p:oleObj name="Image" r:id="rId5" imgW="6145920" imgH="45079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84788" y="4273516"/>
                          <a:ext cx="2901950" cy="21290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7359987" y="3904184"/>
              <a:ext cx="2151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b="1" dirty="0" smtClean="0"/>
                <a:t>XSQL</a:t>
              </a:r>
              <a:r>
                <a:rPr lang="zh-CN" altLang="en-US" b="1" dirty="0" smtClean="0"/>
                <a:t>组：人多势众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7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默认情况下，查无结果时，其后结果将不被执行。</a:t>
            </a:r>
            <a:endParaRPr lang="en-US" altLang="zh-CN" dirty="0" smtClean="0"/>
          </a:p>
          <a:p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97067" y="3088936"/>
            <a:ext cx="2332859" cy="2574333"/>
            <a:chOff x="5934489" y="417111"/>
            <a:chExt cx="2047461" cy="2574333"/>
          </a:xfrm>
        </p:grpSpPr>
        <p:sp>
          <p:nvSpPr>
            <p:cNvPr id="20" name="圆角矩形 19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4" name="椭圆形标注 23"/>
          <p:cNvSpPr/>
          <p:nvPr/>
        </p:nvSpPr>
        <p:spPr>
          <a:xfrm>
            <a:off x="7026018" y="295518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25" name="椭圆形标注 24"/>
          <p:cNvSpPr/>
          <p:nvPr/>
        </p:nvSpPr>
        <p:spPr>
          <a:xfrm>
            <a:off x="2971800" y="3886749"/>
            <a:ext cx="1301044" cy="826432"/>
          </a:xfrm>
          <a:prstGeom prst="wedgeEllipseCallout">
            <a:avLst>
              <a:gd name="adj1" fmla="val 86013"/>
              <a:gd name="adj2" fmla="val 233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均返回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26" name="椭圆形标注 25"/>
          <p:cNvSpPr/>
          <p:nvPr/>
        </p:nvSpPr>
        <p:spPr>
          <a:xfrm>
            <a:off x="6791677" y="5421967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27" name="椭圆形标注 26"/>
          <p:cNvSpPr/>
          <p:nvPr/>
        </p:nvSpPr>
        <p:spPr>
          <a:xfrm>
            <a:off x="7153262" y="4163090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en-GB" altLang="zh-CN" sz="1600" dirty="0" smtClean="0"/>
              <a:t>5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sp>
        <p:nvSpPr>
          <p:cNvPr id="28" name="爆炸形 1 27"/>
          <p:cNvSpPr/>
          <p:nvPr/>
        </p:nvSpPr>
        <p:spPr>
          <a:xfrm>
            <a:off x="2726739" y="522866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控制循环类 </a:t>
            </a:r>
            <a:r>
              <a:rPr lang="en-US" altLang="zh-CN" dirty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124075"/>
            <a:ext cx="8039100" cy="41338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71549" y="2952750"/>
            <a:ext cx="9858375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控制循环节点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971549" y="3852862"/>
            <a:ext cx="9858375" cy="89471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查询返回节点 </a:t>
            </a: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971549" y="4923789"/>
            <a:ext cx="9858375" cy="89471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8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控制循环类的节点，也可变成非控制类的只返回结果集数据，即不影响其后节点的</a:t>
            </a:r>
            <a:r>
              <a:rPr lang="zh-CN" altLang="en-US" dirty="0" smtClean="0"/>
              <a:t>执行次数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1341437" y="3684129"/>
            <a:ext cx="3901171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sqlNode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returnID</a:t>
            </a:r>
            <a:r>
              <a:rPr lang="en-GB" altLang="zh-CN" dirty="0" smtClean="0"/>
              <a:t>&gt;… </a:t>
            </a:r>
            <a:r>
              <a:rPr lang="en-GB" altLang="zh-CN" dirty="0" smtClean="0"/>
              <a:t>…&lt;/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returnID</a:t>
            </a:r>
            <a:r>
              <a:rPr lang="en-GB" altLang="zh-CN" dirty="0" smtClean="0"/>
              <a:t>&gt;</a:t>
            </a:r>
            <a:endParaRPr lang="en-GB" altLang="zh-CN" dirty="0" smtClean="0"/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sqlNode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不控制、不循环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98120" y="2993686"/>
            <a:ext cx="2332859" cy="3549989"/>
            <a:chOff x="5934489" y="417111"/>
            <a:chExt cx="2047461" cy="2574333"/>
          </a:xfrm>
        </p:grpSpPr>
        <p:sp>
          <p:nvSpPr>
            <p:cNvPr id="20" name="圆角矩形 19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105523" y="86101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105523" y="1643172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查询返回节点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105523" y="2425330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8" name="椭圆形标注 27"/>
          <p:cNvSpPr/>
          <p:nvPr/>
        </p:nvSpPr>
        <p:spPr>
          <a:xfrm>
            <a:off x="9227071" y="285993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29" name="椭圆形标注 28"/>
          <p:cNvSpPr/>
          <p:nvPr/>
        </p:nvSpPr>
        <p:spPr>
          <a:xfrm>
            <a:off x="9290693" y="4055408"/>
            <a:ext cx="1000138" cy="826432"/>
          </a:xfrm>
          <a:prstGeom prst="wedgeEllipseCallout">
            <a:avLst>
              <a:gd name="adj1" fmla="val -92042"/>
              <a:gd name="adj2" fmla="val 4644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en-GB" altLang="zh-CN" sz="1600" dirty="0" smtClean="0"/>
              <a:t>5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sp>
        <p:nvSpPr>
          <p:cNvPr id="30" name="椭圆形标注 29"/>
          <p:cNvSpPr/>
          <p:nvPr/>
        </p:nvSpPr>
        <p:spPr>
          <a:xfrm>
            <a:off x="9373304" y="5253601"/>
            <a:ext cx="1028348" cy="826432"/>
          </a:xfrm>
          <a:prstGeom prst="wedgeEllipseCallout">
            <a:avLst>
              <a:gd name="adj1" fmla="val -104123"/>
              <a:gd name="adj2" fmla="val 4183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0" name="爆炸形 1 9"/>
          <p:cNvSpPr/>
          <p:nvPr/>
        </p:nvSpPr>
        <p:spPr>
          <a:xfrm>
            <a:off x="4927792" y="513341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242608" y="3698870"/>
            <a:ext cx="1650387" cy="101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242608" y="4607459"/>
            <a:ext cx="1650387" cy="58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262187"/>
            <a:ext cx="6124575" cy="2971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不控制、不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581150" y="2638425"/>
            <a:ext cx="7943850" cy="9144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查询返回节点 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581150" y="3748087"/>
            <a:ext cx="7943850" cy="1081088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</a:t>
            </a:r>
            <a:r>
              <a:rPr lang="zh-CN" altLang="en-US" sz="2000" dirty="0" smtClean="0"/>
              <a:t>节点 </a:t>
            </a: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椭圆形标注 10"/>
          <p:cNvSpPr/>
          <p:nvPr/>
        </p:nvSpPr>
        <p:spPr>
          <a:xfrm>
            <a:off x="5648311" y="5024437"/>
            <a:ext cx="1000138" cy="842326"/>
          </a:xfrm>
          <a:prstGeom prst="wedgeEllipseCallout">
            <a:avLst>
              <a:gd name="adj1" fmla="val -81566"/>
              <a:gd name="adj2" fmla="val -8412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释放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内存</a:t>
            </a:r>
            <a:endParaRPr lang="en-US" altLang="zh-CN" sz="1600" dirty="0" smtClean="0"/>
          </a:p>
        </p:txBody>
      </p:sp>
      <p:sp>
        <p:nvSpPr>
          <p:cNvPr id="12" name="矩形 11"/>
          <p:cNvSpPr/>
          <p:nvPr/>
        </p:nvSpPr>
        <p:spPr>
          <a:xfrm>
            <a:off x="4333875" y="3152774"/>
            <a:ext cx="3524250" cy="285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3"/>
          <p:cNvCxnSpPr>
            <a:stCxn id="12" idx="1"/>
            <a:endCxn id="14" idx="1"/>
          </p:cNvCxnSpPr>
          <p:nvPr/>
        </p:nvCxnSpPr>
        <p:spPr>
          <a:xfrm rot="10800000" flipV="1">
            <a:off x="4333875" y="3295650"/>
            <a:ext cx="12700" cy="108077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33875" y="4276089"/>
            <a:ext cx="4248150" cy="200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集合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7059613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/>
              <a:t>Java</a:t>
            </a:r>
            <a:r>
              <a:rPr lang="zh-CN" altLang="en-US" dirty="0"/>
              <a:t>集合（</a:t>
            </a:r>
            <a:r>
              <a:rPr lang="en-GB" altLang="zh-CN" dirty="0"/>
              <a:t>Map</a:t>
            </a:r>
            <a:r>
              <a:rPr lang="zh-CN" altLang="en-US" dirty="0"/>
              <a:t>、</a:t>
            </a:r>
            <a:r>
              <a:rPr lang="en-GB" altLang="zh-CN" dirty="0"/>
              <a:t>List</a:t>
            </a:r>
            <a:r>
              <a:rPr lang="zh-CN" altLang="en-US" dirty="0"/>
              <a:t>、</a:t>
            </a:r>
            <a:r>
              <a:rPr lang="en-GB" altLang="zh-CN" dirty="0"/>
              <a:t>Set</a:t>
            </a:r>
            <a:r>
              <a:rPr lang="zh-CN" altLang="en-US" dirty="0"/>
              <a:t>）也可以看做是数据库查询结果集一样，控制其后节点的执行次数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819525" y="3086099"/>
            <a:ext cx="3324225" cy="28956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086225" y="3817777"/>
            <a:ext cx="281595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控制循环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086225" y="4861715"/>
            <a:ext cx="281595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931198" y="3915010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List</a:t>
            </a:r>
            <a:endParaRPr lang="zh-CN" altLang="en-US" sz="1600" b="1" dirty="0"/>
          </a:p>
        </p:txBody>
      </p:sp>
      <p:sp>
        <p:nvSpPr>
          <p:cNvPr id="35" name="椭圆形标注 34"/>
          <p:cNvSpPr/>
          <p:nvPr/>
        </p:nvSpPr>
        <p:spPr>
          <a:xfrm>
            <a:off x="7235568" y="3193314"/>
            <a:ext cx="137503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集合有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个元素</a:t>
            </a:r>
            <a:endParaRPr lang="en-US" altLang="zh-CN" sz="1600" dirty="0" smtClean="0"/>
          </a:p>
        </p:txBody>
      </p:sp>
      <p:sp>
        <p:nvSpPr>
          <p:cNvPr id="36" name="椭圆形标注 35"/>
          <p:cNvSpPr/>
          <p:nvPr/>
        </p:nvSpPr>
        <p:spPr>
          <a:xfrm>
            <a:off x="7410450" y="4533899"/>
            <a:ext cx="1028348" cy="826432"/>
          </a:xfrm>
          <a:prstGeom prst="wedgeEllipseCallout">
            <a:avLst>
              <a:gd name="adj1" fmla="val -98566"/>
              <a:gd name="adj2" fmla="val 4183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37" name="爆炸形 1 36"/>
          <p:cNvSpPr/>
          <p:nvPr/>
        </p:nvSpPr>
        <p:spPr>
          <a:xfrm>
            <a:off x="2301602" y="498921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集合举例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652587"/>
            <a:ext cx="8029575" cy="492442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590675" y="2172239"/>
            <a:ext cx="9925051" cy="88087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 smtClean="0"/>
              <a:t>查询返回节点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1590674" y="3271518"/>
            <a:ext cx="9925051" cy="1052832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 smtClean="0"/>
              <a:t>执行类节点 </a:t>
            </a:r>
            <a:r>
              <a:rPr lang="en-US" altLang="zh-CN" sz="2000" dirty="0" smtClean="0"/>
              <a:t>2</a:t>
            </a: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集合批量写入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90673" y="4471387"/>
            <a:ext cx="9925051" cy="795938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</a:t>
            </a:r>
            <a:r>
              <a:rPr lang="zh-CN" altLang="en-US" sz="2000" dirty="0" smtClean="0"/>
              <a:t>循环节点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2" name="圆角矩形 11"/>
          <p:cNvSpPr/>
          <p:nvPr/>
        </p:nvSpPr>
        <p:spPr>
          <a:xfrm>
            <a:off x="1590673" y="5377568"/>
            <a:ext cx="9925051" cy="795938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 smtClean="0"/>
              <a:t>执行类节点</a:t>
            </a:r>
            <a:r>
              <a:rPr lang="en-US" altLang="zh-CN" sz="2000" dirty="0" smtClean="0"/>
              <a:t>4</a:t>
            </a: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集合循环写入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1025" y="2695574"/>
            <a:ext cx="3800475" cy="17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91025" y="3785234"/>
            <a:ext cx="4514850" cy="20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91025" y="4856737"/>
            <a:ext cx="4514850" cy="20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5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780256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执行正常时，均不影响其后节点的执行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39114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150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10150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10150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461542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321292" y="5641284"/>
            <a:ext cx="1667669" cy="608761"/>
            <a:chOff x="7321292" y="5641284"/>
            <a:chExt cx="1667669" cy="60876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79781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76227" y="4626328"/>
            <a:ext cx="1505823" cy="632342"/>
            <a:chOff x="7276227" y="4626328"/>
            <a:chExt cx="1505823" cy="632342"/>
          </a:xfrm>
        </p:grpSpPr>
        <p:sp>
          <p:nvSpPr>
            <p:cNvPr id="27" name="椭圆形标注 26"/>
            <p:cNvSpPr/>
            <p:nvPr/>
          </p:nvSpPr>
          <p:spPr>
            <a:xfrm>
              <a:off x="7321292" y="462632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227" y="4769202"/>
              <a:ext cx="349481" cy="34948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7292454" y="3701968"/>
            <a:ext cx="1489596" cy="632342"/>
            <a:chOff x="7292454" y="3701968"/>
            <a:chExt cx="1489596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454" y="3843398"/>
              <a:ext cx="349481" cy="349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0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执行异常</a:t>
            </a:r>
            <a:r>
              <a:rPr lang="zh-CN" altLang="en-US" dirty="0" smtClean="0"/>
              <a:t>时，</a:t>
            </a:r>
            <a:r>
              <a:rPr lang="zh-CN" altLang="en-US" dirty="0"/>
              <a:t>其后节点将不被</a:t>
            </a:r>
            <a:r>
              <a:rPr lang="zh-CN" altLang="en-US" dirty="0" smtClean="0"/>
              <a:t>执行，统一回滚后，</a:t>
            </a:r>
            <a:r>
              <a:rPr lang="en-US" altLang="zh-CN" dirty="0"/>
              <a:t>XSQL</a:t>
            </a:r>
            <a:r>
              <a:rPr lang="zh-CN" altLang="en-US" dirty="0"/>
              <a:t>组</a:t>
            </a:r>
            <a:r>
              <a:rPr lang="zh-CN" altLang="en-US" dirty="0" smtClean="0"/>
              <a:t>整体退出并返回。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39114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150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10150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10150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461542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sp>
        <p:nvSpPr>
          <p:cNvPr id="27" name="椭圆形标注 26"/>
          <p:cNvSpPr/>
          <p:nvPr/>
        </p:nvSpPr>
        <p:spPr>
          <a:xfrm>
            <a:off x="7259435" y="5670207"/>
            <a:ext cx="1460758" cy="632342"/>
          </a:xfrm>
          <a:prstGeom prst="wedgeEllipseCallout">
            <a:avLst>
              <a:gd name="adj1" fmla="val -88629"/>
              <a:gd name="adj2" fmla="val -9861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不再执行</a:t>
            </a:r>
            <a:endParaRPr lang="en-US" altLang="zh-CN" sz="1600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7259435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执行异常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7279781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172620" y="4681069"/>
            <a:ext cx="1758101" cy="665165"/>
            <a:chOff x="7230860" y="5715139"/>
            <a:chExt cx="1758101" cy="665165"/>
          </a:xfrm>
        </p:grpSpPr>
        <p:sp>
          <p:nvSpPr>
            <p:cNvPr id="9" name="文本框 8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统一回滚</a:t>
              </a:r>
              <a:endParaRPr lang="zh-CN" altLang="en-US" sz="2000" b="1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860" y="5715139"/>
              <a:ext cx="671175" cy="665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1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执行</a:t>
            </a:r>
            <a:r>
              <a:rPr lang="zh-CN" altLang="en-US" dirty="0" smtClean="0">
                <a:solidFill>
                  <a:srgbClr val="EBEBEB"/>
                </a:solidFill>
              </a:rPr>
              <a:t>类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495550"/>
            <a:ext cx="7429500" cy="35433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762125" y="3204423"/>
            <a:ext cx="9124949" cy="61011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 smtClean="0"/>
              <a:t>1</a:t>
            </a:r>
          </a:p>
          <a:p>
            <a:r>
              <a:rPr lang="zh-CN" altLang="en-US" sz="2000" dirty="0" smtClean="0"/>
              <a:t>（组嵌套）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762125" y="3973419"/>
            <a:ext cx="9124949" cy="712881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/>
              <a:t>2</a:t>
            </a:r>
            <a:endParaRPr lang="en-US" altLang="zh-CN" sz="2000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762125" y="4864229"/>
            <a:ext cx="9124949" cy="712881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45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执行异常</a:t>
            </a:r>
            <a:r>
              <a:rPr lang="zh-CN" altLang="en-US" dirty="0" smtClean="0"/>
              <a:t>时，当启用</a:t>
            </a:r>
            <a:r>
              <a:rPr lang="zh-CN" altLang="en-US" b="1" dirty="0" smtClean="0">
                <a:solidFill>
                  <a:srgbClr val="FFFF00"/>
                </a:solidFill>
              </a:rPr>
              <a:t>容错模式</a:t>
            </a:r>
            <a:r>
              <a:rPr lang="zh-CN" altLang="en-US" dirty="0" smtClean="0"/>
              <a:t>后，继续执行其后的节点。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39114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150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10150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10150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461542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259435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执行异常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容错模式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7279781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063393" y="3701968"/>
            <a:ext cx="2016185" cy="665165"/>
            <a:chOff x="7230860" y="5715139"/>
            <a:chExt cx="2016185" cy="665165"/>
          </a:xfrm>
        </p:grpSpPr>
        <p:sp>
          <p:nvSpPr>
            <p:cNvPr id="9" name="文本框 8"/>
            <p:cNvSpPr txBox="1"/>
            <p:nvPr/>
          </p:nvSpPr>
          <p:spPr>
            <a:xfrm>
              <a:off x="7771961" y="5849935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回滚本节点</a:t>
              </a:r>
              <a:endParaRPr lang="zh-CN" altLang="en-US" sz="2000" b="1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860" y="5715139"/>
              <a:ext cx="671175" cy="665165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7279781" y="4626328"/>
            <a:ext cx="1502269" cy="632342"/>
            <a:chOff x="7279781" y="2777608"/>
            <a:chExt cx="1502269" cy="632342"/>
          </a:xfrm>
        </p:grpSpPr>
        <p:sp>
          <p:nvSpPr>
            <p:cNvPr id="23" name="椭圆形标注 22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继续执行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321292" y="5641284"/>
            <a:ext cx="1667669" cy="608761"/>
            <a:chOff x="7321292" y="5641284"/>
            <a:chExt cx="1667669" cy="608761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4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组的对象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190875" y="250094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</a:t>
            </a:r>
            <a:endParaRPr lang="en-GB" altLang="zh-CN" dirty="0" smtClean="0"/>
          </a:p>
          <a:p>
            <a:pPr algn="ctr"/>
            <a:r>
              <a:rPr lang="zh-CN" altLang="en-US" dirty="0"/>
              <a:t>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486525" y="2477771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XSQLNode</a:t>
            </a:r>
            <a:endParaRPr lang="en-GB" altLang="zh-CN" dirty="0" smtClean="0"/>
          </a:p>
          <a:p>
            <a:pPr algn="ctr"/>
            <a:r>
              <a:rPr lang="zh-CN" altLang="en-US" dirty="0"/>
              <a:t>节点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90875" y="41582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6486524" y="41582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XSQLGroupControl</a:t>
            </a:r>
            <a:endParaRPr lang="en-GB" altLang="zh-CN" dirty="0" smtClean="0"/>
          </a:p>
          <a:p>
            <a:pPr algn="ctr"/>
            <a:r>
              <a:rPr lang="zh-CN" altLang="en-US" dirty="0" smtClean="0"/>
              <a:t>统一事务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2835" y="3567596"/>
            <a:ext cx="2954339" cy="10712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错误常常是正确的</a:t>
            </a:r>
            <a:r>
              <a:rPr lang="zh-CN" altLang="en-US" dirty="0" smtClean="0"/>
              <a:t>先导。</a:t>
            </a:r>
            <a:endParaRPr lang="en-GB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 </a:t>
            </a:r>
            <a:r>
              <a:rPr lang="zh-CN" altLang="en-US" dirty="0" smtClean="0"/>
              <a:t>毛泽东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24700"/>
            <a:ext cx="7620841" cy="495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重试模式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执行异常</a:t>
            </a:r>
            <a:r>
              <a:rPr lang="zh-CN" altLang="en-US" dirty="0" smtClean="0"/>
              <a:t>时，当启用</a:t>
            </a:r>
            <a:r>
              <a:rPr lang="zh-CN" altLang="en-US" b="1" dirty="0" smtClean="0">
                <a:solidFill>
                  <a:srgbClr val="FFFF00"/>
                </a:solidFill>
              </a:rPr>
              <a:t>重试模式</a:t>
            </a:r>
            <a:r>
              <a:rPr lang="zh-CN" altLang="en-US" dirty="0" smtClean="0"/>
              <a:t>后，继续执行其后的节点。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800639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71675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971675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971675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423067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220960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重试模式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241306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6178292" y="3701968"/>
            <a:ext cx="1522615" cy="632342"/>
            <a:chOff x="7259435" y="3701968"/>
            <a:chExt cx="1522615" cy="632342"/>
          </a:xfrm>
        </p:grpSpPr>
        <p:sp>
          <p:nvSpPr>
            <p:cNvPr id="31" name="椭圆形标注 30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84064"/>
                <a:gd name="adj2" fmla="val -5228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r>
                <a:rPr lang="en-GB" altLang="zh-CN" sz="1600" dirty="0" smtClean="0"/>
                <a:t>5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8083292" y="3701968"/>
            <a:ext cx="1522615" cy="632342"/>
            <a:chOff x="7259435" y="3701968"/>
            <a:chExt cx="1522615" cy="632342"/>
          </a:xfrm>
        </p:grpSpPr>
        <p:sp>
          <p:nvSpPr>
            <p:cNvPr id="43" name="椭圆形标注 42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84064"/>
                <a:gd name="adj2" fmla="val -5228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r>
                <a:rPr lang="en-GB" altLang="zh-CN" sz="1600" dirty="0" smtClean="0"/>
                <a:t>10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10131169" y="3601299"/>
            <a:ext cx="1708409" cy="794538"/>
            <a:chOff x="7279781" y="2777608"/>
            <a:chExt cx="1527824" cy="794538"/>
          </a:xfrm>
        </p:grpSpPr>
        <p:sp>
          <p:nvSpPr>
            <p:cNvPr id="46" name="椭圆形标注 45"/>
            <p:cNvSpPr/>
            <p:nvPr/>
          </p:nvSpPr>
          <p:spPr>
            <a:xfrm>
              <a:off x="7321291" y="2777608"/>
              <a:ext cx="1486314" cy="794538"/>
            </a:xfrm>
            <a:prstGeom prst="wedgeEllipseCallout">
              <a:avLst>
                <a:gd name="adj1" fmla="val -88629"/>
                <a:gd name="adj2" fmla="val 230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第</a:t>
              </a:r>
              <a:r>
                <a:rPr lang="en-GB" altLang="zh-CN" sz="1600" dirty="0" smtClean="0"/>
                <a:t>N</a:t>
              </a:r>
              <a:r>
                <a:rPr lang="zh-CN" altLang="en-US" sz="1600" dirty="0" smtClean="0"/>
                <a:t>次成功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endParaRPr lang="en-GB" altLang="zh-CN" sz="1600" dirty="0" smtClean="0"/>
            </a:p>
            <a:p>
              <a:r>
                <a:rPr lang="en-US" altLang="zh-CN" sz="1600" dirty="0" smtClean="0"/>
                <a:t>T(n-1)*2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4249716" y="4615491"/>
            <a:ext cx="1505823" cy="632342"/>
            <a:chOff x="7276227" y="4626328"/>
            <a:chExt cx="1505823" cy="632342"/>
          </a:xfrm>
        </p:grpSpPr>
        <p:sp>
          <p:nvSpPr>
            <p:cNvPr id="49" name="椭圆形标注 48"/>
            <p:cNvSpPr/>
            <p:nvPr/>
          </p:nvSpPr>
          <p:spPr>
            <a:xfrm>
              <a:off x="7321292" y="462632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227" y="4769202"/>
              <a:ext cx="349481" cy="349481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4251863" y="5671888"/>
            <a:ext cx="1667669" cy="608761"/>
            <a:chOff x="7321292" y="5641284"/>
            <a:chExt cx="1667669" cy="60876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79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重试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5438"/>
            <a:ext cx="7310438" cy="5008208"/>
          </a:xfrm>
          <a:prstGeom prst="rect">
            <a:avLst/>
          </a:prstGeom>
        </p:spPr>
      </p:pic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8573664" y="3348521"/>
            <a:ext cx="2954339" cy="10712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失败的在于放弃，成功</a:t>
            </a:r>
            <a:r>
              <a:rPr lang="zh-CN" altLang="en-US" dirty="0"/>
              <a:t>的必然之路就是不断的重来一次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托马斯</a:t>
            </a:r>
            <a:r>
              <a:rPr lang="en-US" altLang="zh-CN" dirty="0"/>
              <a:t>·</a:t>
            </a:r>
            <a:r>
              <a:rPr lang="zh-CN" altLang="en-US" dirty="0"/>
              <a:t>爱迪生</a:t>
            </a:r>
            <a:endParaRPr lang="en-US" altLang="zh-CN" dirty="0"/>
          </a:p>
        </p:txBody>
      </p:sp>
      <p:sp>
        <p:nvSpPr>
          <p:cNvPr id="36" name="椭圆形标注 35"/>
          <p:cNvSpPr/>
          <p:nvPr/>
        </p:nvSpPr>
        <p:spPr>
          <a:xfrm>
            <a:off x="4563027" y="2228327"/>
            <a:ext cx="866223" cy="745114"/>
          </a:xfrm>
          <a:prstGeom prst="wedgeEllipseCallout">
            <a:avLst>
              <a:gd name="adj1" fmla="val -99016"/>
              <a:gd name="adj2" fmla="val -42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时间</a:t>
            </a:r>
            <a:endParaRPr lang="en-US" altLang="zh-CN" sz="1600" dirty="0" smtClean="0"/>
          </a:p>
          <a:p>
            <a:r>
              <a:rPr lang="zh-CN" altLang="en-US" sz="1600" dirty="0" smtClean="0"/>
              <a:t>间隔</a:t>
            </a:r>
            <a:endParaRPr lang="en-US" altLang="zh-CN" sz="1600" dirty="0" smtClean="0"/>
          </a:p>
        </p:txBody>
      </p:sp>
      <p:sp>
        <p:nvSpPr>
          <p:cNvPr id="37" name="椭圆形标注 36"/>
          <p:cNvSpPr/>
          <p:nvPr/>
        </p:nvSpPr>
        <p:spPr>
          <a:xfrm>
            <a:off x="4210602" y="3247645"/>
            <a:ext cx="866223" cy="745114"/>
          </a:xfrm>
          <a:prstGeom prst="wedgeEllipseCallout">
            <a:avLst>
              <a:gd name="adj1" fmla="val -99016"/>
              <a:gd name="adj2" fmla="val -42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重复次数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1286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重试 </a:t>
            </a:r>
            <a:r>
              <a:rPr lang="en-US" altLang="zh-CN" dirty="0"/>
              <a:t>+ </a:t>
            </a:r>
            <a:r>
              <a:rPr lang="zh-CN" altLang="en-US" dirty="0" smtClean="0"/>
              <a:t>容错 的举例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34" y="2894797"/>
            <a:ext cx="8201025" cy="36385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99182" y="4266397"/>
            <a:ext cx="3495675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99182" y="5714197"/>
            <a:ext cx="3495675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4293" y="192778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重试模式</a:t>
            </a:r>
            <a:r>
              <a:rPr lang="zh-CN" altLang="en-US" b="1" dirty="0" smtClean="0">
                <a:solidFill>
                  <a:srgbClr val="FFFF00"/>
                </a:solidFill>
              </a:rPr>
              <a:t>优先级</a:t>
            </a:r>
            <a:r>
              <a:rPr lang="zh-CN" altLang="en-US" b="1" dirty="0">
                <a:solidFill>
                  <a:srgbClr val="FFFF00"/>
                </a:solidFill>
              </a:rPr>
              <a:t>高于</a:t>
            </a:r>
            <a:r>
              <a:rPr lang="zh-CN" altLang="en-US" dirty="0"/>
              <a:t>容错模式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重试</a:t>
            </a:r>
            <a:r>
              <a:rPr lang="zh-CN" altLang="en-US" dirty="0"/>
              <a:t>次数</a:t>
            </a:r>
            <a:r>
              <a:rPr lang="en-US" altLang="zh-CN" dirty="0" err="1"/>
              <a:t>retryCount</a:t>
            </a:r>
            <a:r>
              <a:rPr lang="zh-CN" altLang="en-US" dirty="0"/>
              <a:t>用尽时</a:t>
            </a:r>
            <a:r>
              <a:rPr lang="zh-CN" altLang="en-US" dirty="0" smtClean="0"/>
              <a:t>， </a:t>
            </a:r>
            <a:r>
              <a:rPr lang="zh-CN" altLang="en-US" dirty="0"/>
              <a:t>再根据</a:t>
            </a:r>
            <a:r>
              <a:rPr lang="en-GB" altLang="zh-CN" dirty="0" err="1"/>
              <a:t>errorContinue</a:t>
            </a:r>
            <a:r>
              <a:rPr lang="zh-CN" altLang="en-US" dirty="0"/>
              <a:t>判定是否断续</a:t>
            </a:r>
            <a:r>
              <a:rPr lang="zh-CN" altLang="en-US" dirty="0" smtClean="0"/>
              <a:t>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</a:t>
            </a:r>
            <a:r>
              <a:rPr lang="zh-CN" altLang="en-US" dirty="0" smtClean="0"/>
              <a:t>的执行顺序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64656" y="1750105"/>
            <a:ext cx="2873919" cy="4486275"/>
            <a:chOff x="1164681" y="1714498"/>
            <a:chExt cx="2873919" cy="4486275"/>
          </a:xfrm>
        </p:grpSpPr>
        <p:sp>
          <p:nvSpPr>
            <p:cNvPr id="18" name="圆角矩形 17"/>
            <p:cNvSpPr/>
            <p:nvPr/>
          </p:nvSpPr>
          <p:spPr>
            <a:xfrm>
              <a:off x="1164681" y="1714498"/>
              <a:ext cx="2873919" cy="44862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406252" y="2446177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406252" y="3490115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06252" y="5118648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AN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26618" y="4534053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522944" y="452718"/>
            <a:ext cx="4039906" cy="2992840"/>
            <a:chOff x="3942044" y="417111"/>
            <a:chExt cx="4039906" cy="2992840"/>
          </a:xfrm>
        </p:grpSpPr>
        <p:sp>
          <p:nvSpPr>
            <p:cNvPr id="26" name="圆角矩形 2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948466" y="573993"/>
              <a:ext cx="2032940" cy="1894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942044" y="3274852"/>
              <a:ext cx="2258731" cy="13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22944" y="3643469"/>
            <a:ext cx="4039906" cy="2992840"/>
            <a:chOff x="3942044" y="417111"/>
            <a:chExt cx="4039906" cy="2992840"/>
          </a:xfrm>
        </p:grpSpPr>
        <p:sp>
          <p:nvSpPr>
            <p:cNvPr id="43" name="圆角矩形 42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3942044" y="470697"/>
              <a:ext cx="2163481" cy="1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942044" y="2751275"/>
              <a:ext cx="2258731" cy="658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圆角矩形 47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25551" y="1940517"/>
            <a:ext cx="4094924" cy="2992840"/>
            <a:chOff x="3887026" y="417111"/>
            <a:chExt cx="4094924" cy="2992840"/>
          </a:xfrm>
        </p:grpSpPr>
        <p:sp>
          <p:nvSpPr>
            <p:cNvPr id="56" name="圆角矩形 5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 flipV="1">
              <a:off x="3887026" y="470698"/>
              <a:ext cx="2218499" cy="792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887026" y="1657736"/>
              <a:ext cx="2133188" cy="1645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圆角矩形 60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36" name="下箭头 35"/>
          <p:cNvSpPr/>
          <p:nvPr/>
        </p:nvSpPr>
        <p:spPr>
          <a:xfrm>
            <a:off x="131674" y="2872188"/>
            <a:ext cx="672579" cy="23996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1206227" y="2484672"/>
            <a:ext cx="2390775" cy="828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5515389" y="452718"/>
            <a:ext cx="2047461" cy="2992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4679275" y="900213"/>
            <a:ext cx="635602" cy="22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686425" y="2786882"/>
            <a:ext cx="1703256" cy="394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9373014" y="1940517"/>
            <a:ext cx="2047461" cy="2992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3" name="下箭头 62"/>
          <p:cNvSpPr/>
          <p:nvPr/>
        </p:nvSpPr>
        <p:spPr>
          <a:xfrm>
            <a:off x="8559425" y="2369909"/>
            <a:ext cx="635602" cy="22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1206237" y="5157498"/>
            <a:ext cx="2390775" cy="828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1206227" y="3524657"/>
            <a:ext cx="2390775" cy="828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5515389" y="3643469"/>
            <a:ext cx="2047461" cy="2992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9" name="下箭头 68"/>
          <p:cNvSpPr/>
          <p:nvPr/>
        </p:nvSpPr>
        <p:spPr>
          <a:xfrm>
            <a:off x="4679275" y="4074912"/>
            <a:ext cx="635602" cy="22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5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3" grpId="2" animBg="1"/>
      <p:bldP spid="53" grpId="3" animBg="1"/>
      <p:bldP spid="54" grpId="0" animBg="1"/>
      <p:bldP spid="54" grpId="1" animBg="1"/>
      <p:bldP spid="63" grpId="0" animBg="1"/>
      <p:bldP spid="63" grpId="1" animBg="1"/>
      <p:bldP spid="64" grpId="0" animBg="1"/>
      <p:bldP spid="64" grpId="1" animBg="1"/>
      <p:bldP spid="64" grpId="2" animBg="1"/>
      <p:bldP spid="64" grpId="3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在最后执行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5886450" y="1144375"/>
            <a:ext cx="3581399" cy="5312114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702400" y="1790338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94972" y="2944569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967050" y="1843689"/>
            <a:ext cx="3018640" cy="4353134"/>
            <a:chOff x="3985850" y="3788250"/>
            <a:chExt cx="3018640" cy="4353134"/>
          </a:xfrm>
        </p:grpSpPr>
        <p:sp>
          <p:nvSpPr>
            <p:cNvPr id="11" name="文本框 10"/>
            <p:cNvSpPr txBox="1"/>
            <p:nvPr/>
          </p:nvSpPr>
          <p:spPr>
            <a:xfrm>
              <a:off x="3985850" y="378825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22040" y="378825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85850" y="7741274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94972" y="4098800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702400" y="5253031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075491" y="3550541"/>
            <a:ext cx="4381579" cy="4997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节点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在</a:t>
            </a:r>
            <a:r>
              <a:rPr lang="en-GB" altLang="zh-CN" dirty="0" smtClean="0"/>
              <a:t>for</a:t>
            </a:r>
            <a:r>
              <a:rPr lang="zh-CN" altLang="en-US" dirty="0" smtClean="0"/>
              <a:t>循环外执行，怎么办？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0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在最后执行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5886450" y="1144375"/>
            <a:ext cx="3581399" cy="5312114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702400" y="1790338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94972" y="2944569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967050" y="1843689"/>
            <a:ext cx="3018640" cy="999890"/>
            <a:chOff x="3985850" y="3788250"/>
            <a:chExt cx="3018640" cy="999890"/>
          </a:xfrm>
        </p:grpSpPr>
        <p:sp>
          <p:nvSpPr>
            <p:cNvPr id="11" name="文本框 10"/>
            <p:cNvSpPr txBox="1"/>
            <p:nvPr/>
          </p:nvSpPr>
          <p:spPr>
            <a:xfrm>
              <a:off x="3985850" y="378825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22040" y="378825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94972" y="4098800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702400" y="5253031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271562" y="4098800"/>
            <a:ext cx="5510238" cy="1697913"/>
            <a:chOff x="1271562" y="4098800"/>
            <a:chExt cx="5510238" cy="1697913"/>
          </a:xfrm>
        </p:grpSpPr>
        <p:sp>
          <p:nvSpPr>
            <p:cNvPr id="18" name="文本框 17"/>
            <p:cNvSpPr txBox="1"/>
            <p:nvPr/>
          </p:nvSpPr>
          <p:spPr>
            <a:xfrm>
              <a:off x="1271562" y="4410809"/>
              <a:ext cx="3901171" cy="9233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&lt;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/>
                <a:t>	</a:t>
              </a:r>
              <a:r>
                <a:rPr lang="en-GB" altLang="zh-CN" dirty="0" smtClean="0"/>
                <a:t>&lt;</a:t>
              </a:r>
              <a:r>
                <a:rPr lang="en-GB" altLang="zh-CN" b="1" dirty="0" err="1" smtClean="0">
                  <a:solidFill>
                    <a:srgbClr val="FFFF00"/>
                  </a:solidFill>
                </a:rPr>
                <a:t>lastOnce</a:t>
              </a:r>
              <a:r>
                <a:rPr lang="en-GB" altLang="zh-CN" dirty="0" smtClean="0"/>
                <a:t>&gt;true&lt;/</a:t>
              </a:r>
              <a:r>
                <a:rPr lang="en-GB" altLang="zh-CN" b="1" dirty="0" err="1" smtClean="0">
                  <a:solidFill>
                    <a:srgbClr val="FFFF00"/>
                  </a:solidFill>
                </a:rPr>
                <a:t>lastOnce</a:t>
              </a:r>
              <a:r>
                <a:rPr lang="en-GB" altLang="zh-CN" dirty="0" smtClean="0"/>
                <a:t>&gt;</a:t>
              </a:r>
              <a:endParaRPr lang="en-GB" altLang="zh-CN" dirty="0" smtClean="0"/>
            </a:p>
            <a:p>
              <a:r>
                <a:rPr lang="en-GB" altLang="zh-CN" dirty="0" smtClean="0"/>
                <a:t>&lt;/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  <a:endParaRPr lang="zh-CN" altLang="en-US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5172733" y="4098800"/>
              <a:ext cx="1609067" cy="326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172733" y="5334139"/>
              <a:ext cx="1609067" cy="462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5967050" y="5796713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5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00078 -0.327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在最后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462087"/>
            <a:ext cx="63055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333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执行参数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击鼓传花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5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047875" y="5753027"/>
            <a:ext cx="6515100" cy="921578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击鼓传花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rgbClr val="ACD433"/>
                </a:solidFill>
              </a:rPr>
              <a:t>执行参数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52799" y="1514547"/>
            <a:ext cx="5781676" cy="4162354"/>
          </a:xfrm>
          <a:prstGeom prst="roundRect">
            <a:avLst>
              <a:gd name="adj" fmla="val 938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26226" y="2022840"/>
            <a:ext cx="5034822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18652" y="3514989"/>
            <a:ext cx="5042395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18653" y="5006980"/>
            <a:ext cx="5042394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9" name="下箭头标注 8"/>
          <p:cNvSpPr/>
          <p:nvPr/>
        </p:nvSpPr>
        <p:spPr>
          <a:xfrm>
            <a:off x="5786437" y="649434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12" name="下箭头标注 11"/>
          <p:cNvSpPr/>
          <p:nvPr/>
        </p:nvSpPr>
        <p:spPr>
          <a:xfrm>
            <a:off x="3905250" y="2573337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13" name="下箭头标注 12"/>
          <p:cNvSpPr/>
          <p:nvPr/>
        </p:nvSpPr>
        <p:spPr>
          <a:xfrm>
            <a:off x="5153025" y="2573337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14" name="下箭头标注 13"/>
          <p:cNvSpPr/>
          <p:nvPr/>
        </p:nvSpPr>
        <p:spPr>
          <a:xfrm>
            <a:off x="6400800" y="2573337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结果</a:t>
            </a:r>
            <a:endParaRPr lang="zh-CN" altLang="en-US" sz="1600" dirty="0"/>
          </a:p>
        </p:txBody>
      </p:sp>
      <p:sp>
        <p:nvSpPr>
          <p:cNvPr id="15" name="下箭头标注 14"/>
          <p:cNvSpPr/>
          <p:nvPr/>
        </p:nvSpPr>
        <p:spPr>
          <a:xfrm>
            <a:off x="3905250" y="4065486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16" name="下箭头标注 15"/>
          <p:cNvSpPr/>
          <p:nvPr/>
        </p:nvSpPr>
        <p:spPr>
          <a:xfrm>
            <a:off x="5153025" y="4065486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17" name="下箭头标注 16"/>
          <p:cNvSpPr/>
          <p:nvPr/>
        </p:nvSpPr>
        <p:spPr>
          <a:xfrm>
            <a:off x="6400800" y="4065486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结果</a:t>
            </a:r>
            <a:endParaRPr lang="zh-CN" altLang="en-US" sz="1600" dirty="0"/>
          </a:p>
        </p:txBody>
      </p:sp>
      <p:sp>
        <p:nvSpPr>
          <p:cNvPr id="18" name="下箭头标注 17"/>
          <p:cNvSpPr/>
          <p:nvPr/>
        </p:nvSpPr>
        <p:spPr>
          <a:xfrm>
            <a:off x="4505325" y="5846651"/>
            <a:ext cx="914400" cy="799379"/>
          </a:xfrm>
          <a:prstGeom prst="downArrowCallou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异常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19" name="下箭头标注 18"/>
          <p:cNvSpPr/>
          <p:nvPr/>
        </p:nvSpPr>
        <p:spPr>
          <a:xfrm>
            <a:off x="7000875" y="584665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结果</a:t>
            </a:r>
            <a:endParaRPr lang="zh-CN" altLang="en-US" sz="1600" dirty="0"/>
          </a:p>
        </p:txBody>
      </p:sp>
      <p:sp>
        <p:nvSpPr>
          <p:cNvPr id="20" name="下箭头标注 19"/>
          <p:cNvSpPr/>
          <p:nvPr/>
        </p:nvSpPr>
        <p:spPr>
          <a:xfrm>
            <a:off x="5753100" y="584665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22" name="下箭头标注 21"/>
          <p:cNvSpPr/>
          <p:nvPr/>
        </p:nvSpPr>
        <p:spPr>
          <a:xfrm>
            <a:off x="7648575" y="2573337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事务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控制</a:t>
            </a:r>
            <a:endParaRPr lang="en-US" altLang="zh-CN" sz="1600" dirty="0" smtClean="0"/>
          </a:p>
        </p:txBody>
      </p:sp>
      <p:sp>
        <p:nvSpPr>
          <p:cNvPr id="23" name="下箭头标注 22"/>
          <p:cNvSpPr/>
          <p:nvPr/>
        </p:nvSpPr>
        <p:spPr>
          <a:xfrm>
            <a:off x="7648575" y="407715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事务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控制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2846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组织关系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3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Java</a:t>
            </a:r>
            <a:r>
              <a:rPr lang="zh-CN" altLang="en-US" dirty="0" smtClean="0"/>
              <a:t>集合作参数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7059613" cy="4195481"/>
          </a:xfrm>
        </p:spPr>
        <p:txBody>
          <a:bodyPr/>
          <a:lstStyle/>
          <a:p>
            <a:r>
              <a:rPr lang="en-GB" altLang="zh-CN" dirty="0"/>
              <a:t>Java</a:t>
            </a:r>
            <a:r>
              <a:rPr lang="zh-CN" altLang="en-US" dirty="0"/>
              <a:t>集合（</a:t>
            </a:r>
            <a:r>
              <a:rPr lang="en-GB" altLang="zh-CN" dirty="0"/>
              <a:t>Map</a:t>
            </a:r>
            <a:r>
              <a:rPr lang="zh-CN" altLang="en-US" dirty="0"/>
              <a:t>、</a:t>
            </a:r>
            <a:r>
              <a:rPr lang="en-GB" altLang="zh-CN" dirty="0"/>
              <a:t>List</a:t>
            </a:r>
            <a:r>
              <a:rPr lang="zh-CN" altLang="en-US" dirty="0"/>
              <a:t>、</a:t>
            </a:r>
            <a:r>
              <a:rPr lang="en-GB" altLang="zh-CN" dirty="0"/>
              <a:t>Set</a:t>
            </a:r>
            <a:r>
              <a:rPr lang="zh-CN" altLang="en-US" dirty="0"/>
              <a:t>）也可以看做是数据库查询结果集一样，控制其后节点的执行次数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集合有三个来源：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XSQL</a:t>
            </a:r>
            <a:r>
              <a:rPr lang="zh-CN" altLang="en-US" dirty="0" smtClean="0"/>
              <a:t>组的入参参数；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XSQL</a:t>
            </a:r>
            <a:r>
              <a:rPr lang="zh-CN" altLang="en-US" dirty="0" smtClean="0"/>
              <a:t>组执行过程中产生的查询结果集，即局部缓存；</a:t>
            </a:r>
            <a:endParaRPr lang="en-US" altLang="zh-CN" dirty="0" smtClean="0"/>
          </a:p>
          <a:p>
            <a:pPr lvl="1"/>
            <a:r>
              <a:rPr lang="en-GB" altLang="zh-CN" dirty="0" err="1" smtClean="0"/>
              <a:t>XJava</a:t>
            </a:r>
            <a:r>
              <a:rPr lang="zh-CN" altLang="en-US" dirty="0" smtClean="0"/>
              <a:t>对象池中的集合，即全局缓存。</a:t>
            </a: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8344314" y="2152722"/>
            <a:ext cx="2047461" cy="39238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15350" y="2664465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15350" y="4845898"/>
            <a:ext cx="89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515350" y="4352709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515350" y="5417918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下箭头标注 17"/>
          <p:cNvSpPr/>
          <p:nvPr/>
        </p:nvSpPr>
        <p:spPr>
          <a:xfrm>
            <a:off x="8909793" y="129763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20" name="下箭头标注 19"/>
          <p:cNvSpPr/>
          <p:nvPr/>
        </p:nvSpPr>
        <p:spPr>
          <a:xfrm>
            <a:off x="8888784" y="3505458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局部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缓存</a:t>
            </a:r>
            <a:endParaRPr lang="zh-CN" altLang="en-US" sz="1600" dirty="0"/>
          </a:p>
        </p:txBody>
      </p:sp>
      <p:sp>
        <p:nvSpPr>
          <p:cNvPr id="25" name="燕尾形箭头 24"/>
          <p:cNvSpPr/>
          <p:nvPr/>
        </p:nvSpPr>
        <p:spPr>
          <a:xfrm rot="5400000">
            <a:off x="9166164" y="3103263"/>
            <a:ext cx="359639" cy="399793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标注 25"/>
          <p:cNvSpPr/>
          <p:nvPr/>
        </p:nvSpPr>
        <p:spPr>
          <a:xfrm rot="16200000">
            <a:off x="7572942" y="5212469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 smtClean="0"/>
              <a:t>全局缓存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4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事务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9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默认方式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858892" y="3159718"/>
            <a:ext cx="2332859" cy="2279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054984" y="3826409"/>
            <a:ext cx="1940675" cy="526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DML</a:t>
            </a:r>
            <a:r>
              <a:rPr lang="zh-CN" altLang="en-US" sz="1600" dirty="0"/>
              <a:t>更新节点</a:t>
            </a:r>
            <a:endParaRPr lang="en-US" altLang="zh-CN" sz="1600" dirty="0"/>
          </a:p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（不提交）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054983" y="4529360"/>
            <a:ext cx="1940675" cy="526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DML</a:t>
            </a:r>
            <a:r>
              <a:rPr lang="zh-CN" altLang="en-US" sz="1600" dirty="0"/>
              <a:t>更新节点</a:t>
            </a:r>
            <a:endParaRPr lang="en-US" altLang="zh-CN" sz="1600" dirty="0"/>
          </a:p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（不提交）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组执行完成后，将自动统一提交或回滚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495818" y="4299247"/>
            <a:ext cx="1758101" cy="665165"/>
            <a:chOff x="7230860" y="5715139"/>
            <a:chExt cx="1758101" cy="665165"/>
          </a:xfrm>
        </p:grpSpPr>
        <p:sp>
          <p:nvSpPr>
            <p:cNvPr id="16" name="文本框 15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全部回滚</a:t>
              </a:r>
              <a:endParaRPr lang="zh-CN" altLang="en-US" sz="2000" b="1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860" y="5715139"/>
              <a:ext cx="671175" cy="66516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6538026" y="4266033"/>
            <a:ext cx="1796349" cy="632342"/>
            <a:chOff x="7259435" y="3701968"/>
            <a:chExt cx="1796349" cy="632342"/>
          </a:xfrm>
        </p:grpSpPr>
        <p:sp>
          <p:nvSpPr>
            <p:cNvPr id="19" name="椭圆形标注 18"/>
            <p:cNvSpPr/>
            <p:nvPr/>
          </p:nvSpPr>
          <p:spPr>
            <a:xfrm>
              <a:off x="7321292" y="3701968"/>
              <a:ext cx="1734492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执行</a:t>
              </a:r>
              <a:r>
                <a:rPr lang="zh-CN" altLang="en-US" sz="1600" dirty="0" smtClean="0"/>
                <a:t>异常</a:t>
              </a:r>
              <a:r>
                <a:rPr lang="zh-CN" altLang="en-US" sz="1600" dirty="0"/>
                <a:t>时</a:t>
              </a:r>
              <a:endParaRPr lang="en-US" altLang="zh-CN" sz="1600" dirty="0" smtClean="0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8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事务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610284" y="2628900"/>
            <a:ext cx="2085975" cy="638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前置提交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610284" y="3943350"/>
            <a:ext cx="2085975" cy="638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置提交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10283" y="5257800"/>
            <a:ext cx="2085975" cy="638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循环提交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有三种可配的事务提交方式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9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EBEBEB"/>
                </a:solidFill>
              </a:rPr>
              <a:t>事务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前后提交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7559402" y="352250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559402" y="23675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执行前提交事务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559402" y="467740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执行后提交事务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62026" y="2284235"/>
            <a:ext cx="6715124" cy="923330"/>
            <a:chOff x="66676" y="4334609"/>
            <a:chExt cx="6715124" cy="923330"/>
          </a:xfrm>
        </p:grpSpPr>
        <p:sp>
          <p:nvSpPr>
            <p:cNvPr id="17" name="文本框 16"/>
            <p:cNvSpPr txBox="1"/>
            <p:nvPr/>
          </p:nvSpPr>
          <p:spPr>
            <a:xfrm>
              <a:off x="66676" y="4334609"/>
              <a:ext cx="5106058" cy="9233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&lt;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/>
                <a:t>	</a:t>
              </a:r>
              <a:r>
                <a:rPr lang="en-GB" altLang="zh-CN" dirty="0" smtClean="0"/>
                <a:t>&lt;</a:t>
              </a:r>
              <a:r>
                <a:rPr lang="en-GB" altLang="zh-CN" b="1" dirty="0" err="1" smtClean="0">
                  <a:solidFill>
                    <a:srgbClr val="FFFF00"/>
                  </a:solidFill>
                </a:rPr>
                <a:t>beforeCommit</a:t>
              </a:r>
              <a:r>
                <a:rPr lang="en-GB" altLang="zh-CN" dirty="0" smtClean="0"/>
                <a:t>&gt;true&lt;/</a:t>
              </a:r>
              <a:r>
                <a:rPr lang="en-GB" altLang="zh-CN" b="1" dirty="0" err="1">
                  <a:solidFill>
                    <a:srgbClr val="FFFF00"/>
                  </a:solidFill>
                </a:rPr>
                <a:t>beforeCommit</a:t>
              </a:r>
              <a:r>
                <a:rPr lang="en-GB" altLang="zh-CN" dirty="0" smtClean="0"/>
                <a:t>&gt;</a:t>
              </a:r>
              <a:endParaRPr lang="en-GB" altLang="zh-CN" dirty="0" smtClean="0"/>
            </a:p>
            <a:p>
              <a:r>
                <a:rPr lang="en-GB" altLang="zh-CN" dirty="0" smtClean="0"/>
                <a:t>&lt;/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 </a:t>
              </a:r>
              <a:r>
                <a:rPr lang="en-GB" altLang="zh-CN" dirty="0"/>
                <a:t>&gt;</a:t>
              </a:r>
              <a:endParaRPr lang="zh-CN" altLang="en-US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172733" y="4334609"/>
              <a:ext cx="1609067" cy="83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172733" y="5246647"/>
              <a:ext cx="1609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971551" y="4601801"/>
            <a:ext cx="6715124" cy="923330"/>
            <a:chOff x="66676" y="4334609"/>
            <a:chExt cx="6715124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6676" y="4334609"/>
              <a:ext cx="5106058" cy="9233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&lt;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/>
                <a:t>	</a:t>
              </a:r>
              <a:r>
                <a:rPr lang="en-GB" altLang="zh-CN" dirty="0" smtClean="0"/>
                <a:t>&lt;</a:t>
              </a:r>
              <a:r>
                <a:rPr lang="en-GB" altLang="zh-CN" b="1" dirty="0" err="1" smtClean="0">
                  <a:solidFill>
                    <a:srgbClr val="FFFF00"/>
                  </a:solidFill>
                </a:rPr>
                <a:t>afterCommit</a:t>
              </a:r>
              <a:r>
                <a:rPr lang="en-GB" altLang="zh-CN" dirty="0" smtClean="0"/>
                <a:t>&gt;true&lt;/</a:t>
              </a:r>
              <a:r>
                <a:rPr lang="en-GB" altLang="zh-CN" b="1" dirty="0" err="1">
                  <a:solidFill>
                    <a:srgbClr val="FFFF00"/>
                  </a:solidFill>
                </a:rPr>
                <a:t>afterCommit</a:t>
              </a:r>
              <a:r>
                <a:rPr lang="en-GB" altLang="zh-CN" dirty="0" smtClean="0"/>
                <a:t>&gt;</a:t>
              </a:r>
              <a:endParaRPr lang="en-GB" altLang="zh-CN" dirty="0" smtClean="0"/>
            </a:p>
            <a:p>
              <a:r>
                <a:rPr lang="en-GB" altLang="zh-CN" dirty="0" smtClean="0"/>
                <a:t>&lt;/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 &gt;</a:t>
              </a:r>
              <a:endParaRPr lang="zh-CN" altLang="en-US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5172733" y="4334609"/>
              <a:ext cx="1609067" cy="83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172733" y="5246647"/>
              <a:ext cx="1609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96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事务 </a:t>
            </a:r>
            <a:r>
              <a:rPr lang="en-US" altLang="zh-CN" dirty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前置提交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7" name="矩形 6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42" y="1152983"/>
            <a:ext cx="81248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事务 </a:t>
            </a:r>
            <a:r>
              <a:rPr lang="en-US" altLang="zh-CN" dirty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后置</a:t>
            </a:r>
            <a:r>
              <a:rPr lang="zh-CN" altLang="en-US" dirty="0" smtClean="0">
                <a:solidFill>
                  <a:srgbClr val="EBEBEB"/>
                </a:solidFill>
              </a:rPr>
              <a:t>提交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447800"/>
            <a:ext cx="8239125" cy="51816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7" name="矩形 6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EBEBEB"/>
                </a:solidFill>
              </a:rPr>
              <a:t>事务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循环</a:t>
            </a:r>
            <a:r>
              <a:rPr lang="zh-CN" altLang="en-US" dirty="0" smtClean="0">
                <a:solidFill>
                  <a:srgbClr val="EBEBEB"/>
                </a:solidFill>
              </a:rPr>
              <a:t>提交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663968" y="1068175"/>
            <a:ext cx="3581399" cy="5312114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479918" y="1714138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472490" y="2868369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744568" y="1767489"/>
            <a:ext cx="3018640" cy="4353134"/>
            <a:chOff x="3985850" y="3788250"/>
            <a:chExt cx="3018640" cy="4353134"/>
          </a:xfrm>
        </p:grpSpPr>
        <p:sp>
          <p:nvSpPr>
            <p:cNvPr id="31" name="文本框 30"/>
            <p:cNvSpPr txBox="1"/>
            <p:nvPr/>
          </p:nvSpPr>
          <p:spPr>
            <a:xfrm>
              <a:off x="3985850" y="378825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22040" y="378825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85850" y="7741274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7472490" y="4022600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616420" y="5168905"/>
            <a:ext cx="1667669" cy="608761"/>
            <a:chOff x="7321292" y="5641284"/>
            <a:chExt cx="1667669" cy="608761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提交一次</a:t>
              </a:r>
              <a:endParaRPr lang="zh-CN" altLang="en-US" sz="2000" b="1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6111" y="1767489"/>
            <a:ext cx="6833807" cy="1440076"/>
            <a:chOff x="-249239" y="3817863"/>
            <a:chExt cx="6833807" cy="1440076"/>
          </a:xfrm>
        </p:grpSpPr>
        <p:sp>
          <p:nvSpPr>
            <p:cNvPr id="41" name="文本框 40"/>
            <p:cNvSpPr txBox="1"/>
            <p:nvPr/>
          </p:nvSpPr>
          <p:spPr>
            <a:xfrm>
              <a:off x="-249239" y="4334609"/>
              <a:ext cx="5421973" cy="9233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&lt;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/>
                <a:t>	</a:t>
              </a:r>
              <a:r>
                <a:rPr lang="en-GB" altLang="zh-CN" dirty="0" smtClean="0"/>
                <a:t>&lt;</a:t>
              </a:r>
              <a:r>
                <a:rPr lang="en-GB" altLang="zh-CN" b="1" dirty="0" err="1">
                  <a:solidFill>
                    <a:srgbClr val="FFFF00"/>
                  </a:solidFill>
                </a:rPr>
                <a:t>perAfterCommit</a:t>
              </a:r>
              <a:r>
                <a:rPr lang="en-GB" altLang="zh-CN" dirty="0" smtClean="0"/>
                <a:t>&gt;true&lt;/</a:t>
              </a:r>
              <a:r>
                <a:rPr lang="en-GB" altLang="zh-CN" b="1" dirty="0" err="1">
                  <a:solidFill>
                    <a:srgbClr val="FFFF00"/>
                  </a:solidFill>
                </a:rPr>
                <a:t>perAfterCommit</a:t>
              </a:r>
              <a:r>
                <a:rPr lang="en-GB" altLang="zh-CN" dirty="0" smtClean="0"/>
                <a:t>&gt;</a:t>
              </a:r>
              <a:endParaRPr lang="en-GB" altLang="zh-CN" dirty="0" smtClean="0"/>
            </a:p>
            <a:p>
              <a:r>
                <a:rPr lang="en-GB" altLang="zh-CN" dirty="0" smtClean="0"/>
                <a:t>&lt;/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 </a:t>
              </a:r>
              <a:r>
                <a:rPr lang="en-GB" altLang="zh-CN" dirty="0"/>
                <a:t>&gt;</a:t>
              </a:r>
              <a:endParaRPr lang="zh-CN" altLang="en-US" dirty="0"/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5172733" y="3817863"/>
              <a:ext cx="1411835" cy="516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5172733" y="4308194"/>
              <a:ext cx="1411835" cy="938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EBEBEB"/>
                </a:solidFill>
              </a:rPr>
              <a:t>事务 </a:t>
            </a:r>
            <a:r>
              <a:rPr lang="en-US" altLang="zh-CN" dirty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循环提交 </a:t>
            </a:r>
            <a:r>
              <a:rPr lang="en-GB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举例</a:t>
            </a:r>
            <a:r>
              <a:rPr lang="en-GB" altLang="zh-CN" dirty="0" smtClean="0">
                <a:solidFill>
                  <a:srgbClr val="EBEBEB"/>
                </a:solidFill>
              </a:rPr>
              <a:t/>
            </a:r>
            <a:br>
              <a:rPr lang="en-GB" altLang="zh-CN" dirty="0" smtClean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00275"/>
            <a:ext cx="8191500" cy="39433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椭圆形标注 7"/>
          <p:cNvSpPr/>
          <p:nvPr/>
        </p:nvSpPr>
        <p:spPr>
          <a:xfrm>
            <a:off x="1439660" y="3308007"/>
            <a:ext cx="1460758" cy="632342"/>
          </a:xfrm>
          <a:prstGeom prst="wedgeEllipseCallout">
            <a:avLst>
              <a:gd name="adj1" fmla="val 123943"/>
              <a:gd name="adj2" fmla="val -308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设置控制循环节点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34066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监控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2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组包含一个或多个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节点。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30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的监控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2" y="1292827"/>
            <a:ext cx="9550947" cy="52339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90950" y="2495550"/>
            <a:ext cx="1000125" cy="9810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91075" y="5705475"/>
            <a:ext cx="57647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网址：</a:t>
            </a:r>
            <a:r>
              <a:rPr lang="en-GB" altLang="zh-CN" dirty="0" smtClean="0"/>
              <a:t>http://ip:port/</a:t>
            </a:r>
            <a:r>
              <a:rPr lang="zh-CN" altLang="en-US" dirty="0" smtClean="0">
                <a:solidFill>
                  <a:schemeClr val="tx1"/>
                </a:solidFill>
              </a:rPr>
              <a:t>项目名称</a:t>
            </a:r>
            <a:r>
              <a:rPr lang="en-GB" altLang="zh-CN" dirty="0" smtClean="0">
                <a:solidFill>
                  <a:schemeClr val="tx1"/>
                </a:solidFill>
              </a:rPr>
              <a:t>/analyses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例如：</a:t>
            </a:r>
            <a:r>
              <a:rPr lang="en-GB" altLang="zh-CN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GB" altLang="zh-CN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GB" altLang="zh-CN" dirty="0" smtClean="0">
                <a:solidFill>
                  <a:schemeClr val="tx1"/>
                </a:solidFill>
                <a:hlinkClick r:id="rId3"/>
              </a:rPr>
              <a:t>industry.wzyb.com.cn/calc/analyses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4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的监控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168"/>
            <a:ext cx="12192000" cy="33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组的监控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2" y="1292827"/>
            <a:ext cx="9550947" cy="52339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43450" y="2508551"/>
            <a:ext cx="1000125" cy="9810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91075" y="5705475"/>
            <a:ext cx="57647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网址：</a:t>
            </a:r>
            <a:r>
              <a:rPr lang="en-GB" altLang="zh-CN" dirty="0" smtClean="0"/>
              <a:t>http://ip:port/</a:t>
            </a:r>
            <a:r>
              <a:rPr lang="zh-CN" altLang="en-US" dirty="0" smtClean="0">
                <a:solidFill>
                  <a:schemeClr val="tx1"/>
                </a:solidFill>
              </a:rPr>
              <a:t>项目名称</a:t>
            </a:r>
            <a:r>
              <a:rPr lang="en-GB" altLang="zh-CN" dirty="0" smtClean="0">
                <a:solidFill>
                  <a:schemeClr val="tx1"/>
                </a:solidFill>
              </a:rPr>
              <a:t>/analyses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例如：</a:t>
            </a:r>
            <a:r>
              <a:rPr lang="en-GB" altLang="zh-CN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GB" altLang="zh-CN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GB" altLang="zh-CN" dirty="0" smtClean="0">
                <a:solidFill>
                  <a:schemeClr val="tx1"/>
                </a:solidFill>
                <a:hlinkClick r:id="rId3"/>
              </a:rPr>
              <a:t>industry.wzyb.com.cn/calc/analyses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9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组的监控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248"/>
            <a:ext cx="12192000" cy="357468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9100" y="2228850"/>
            <a:ext cx="3724275" cy="281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4315377" y="5427937"/>
            <a:ext cx="1618698" cy="745114"/>
          </a:xfrm>
          <a:prstGeom prst="wedgeEllipseCallout">
            <a:avLst>
              <a:gd name="adj1" fmla="val -71526"/>
              <a:gd name="adj2" fmla="val -9886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点击打开流程图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3825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XSQL</a:t>
            </a:r>
            <a:r>
              <a:rPr lang="zh-CN" altLang="en-US" dirty="0"/>
              <a:t>组</a:t>
            </a:r>
            <a:r>
              <a:rPr lang="zh-CN" altLang="en-US" dirty="0" smtClean="0"/>
              <a:t>的流程图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7287" y="1776412"/>
            <a:ext cx="9577388" cy="4569351"/>
            <a:chOff x="1157287" y="1776412"/>
            <a:chExt cx="9577388" cy="456935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287" y="1776412"/>
              <a:ext cx="6867525" cy="456247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4812" y="1776412"/>
              <a:ext cx="2709863" cy="4569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9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特别鸣谢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138" y="2357719"/>
            <a:ext cx="1658517" cy="2852458"/>
          </a:xfrm>
        </p:spPr>
        <p:txBody>
          <a:bodyPr/>
          <a:lstStyle/>
          <a:p>
            <a:r>
              <a:rPr lang="zh-CN" altLang="en-US" dirty="0" smtClean="0"/>
              <a:t>黄    铭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邹德福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/>
              <a:t>王占彬</a:t>
            </a:r>
            <a:endParaRPr lang="en-US" altLang="zh-CN" dirty="0"/>
          </a:p>
          <a:p>
            <a:r>
              <a:rPr lang="zh-CN" altLang="en-US" dirty="0" smtClean="0"/>
              <a:t>李    浩</a:t>
            </a:r>
            <a:endParaRPr lang="en-US" altLang="zh-CN" dirty="0" smtClean="0"/>
          </a:p>
          <a:p>
            <a:r>
              <a:rPr lang="zh-CN" altLang="en-US" dirty="0" smtClean="0"/>
              <a:t>马    龙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4379913" y="2357718"/>
            <a:ext cx="1649412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b="1" dirty="0">
                <a:solidFill>
                  <a:srgbClr val="FFFF00"/>
                </a:solidFill>
              </a:rPr>
              <a:t>杨    东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向</a:t>
            </a:r>
            <a:r>
              <a:rPr lang="zh-CN" altLang="en-US" dirty="0"/>
              <a:t>以前</a:t>
            </a:r>
            <a:endParaRPr lang="en-US" altLang="zh-CN" dirty="0"/>
          </a:p>
          <a:p>
            <a:r>
              <a:rPr lang="zh-CN" altLang="en-US" dirty="0"/>
              <a:t>谈    闻</a:t>
            </a:r>
            <a:endParaRPr lang="en-US" altLang="zh-CN" dirty="0"/>
          </a:p>
          <a:p>
            <a:r>
              <a:rPr lang="zh-CN" altLang="en-US" dirty="0" smtClean="0"/>
              <a:t>张德宏</a:t>
            </a:r>
            <a:endParaRPr lang="en-US" altLang="zh-CN" dirty="0" smtClean="0"/>
          </a:p>
          <a:p>
            <a:r>
              <a:rPr lang="zh-CN" altLang="en-US" dirty="0" smtClean="0"/>
              <a:t>张    宇</a:t>
            </a:r>
            <a:endParaRPr lang="en-GB" altLang="zh-CN" dirty="0" smtClean="0"/>
          </a:p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761583" y="2357718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李秉坤</a:t>
            </a:r>
            <a:endParaRPr lang="en-US" altLang="zh-CN" dirty="0"/>
          </a:p>
          <a:p>
            <a:r>
              <a:rPr lang="zh-CN" altLang="en-US" dirty="0" smtClean="0"/>
              <a:t>王</a:t>
            </a:r>
            <a:r>
              <a:rPr lang="zh-CN" altLang="en-US" dirty="0"/>
              <a:t>涵宇</a:t>
            </a:r>
            <a:endParaRPr lang="en-US" altLang="zh-CN" dirty="0"/>
          </a:p>
          <a:p>
            <a:r>
              <a:rPr lang="zh-CN" altLang="en-US" dirty="0"/>
              <a:t>雷伟</a:t>
            </a:r>
            <a:r>
              <a:rPr lang="zh-CN" altLang="en-US" dirty="0" smtClean="0"/>
              <a:t>松</a:t>
            </a:r>
            <a:endParaRPr lang="en-GB" altLang="zh-CN" dirty="0" smtClean="0"/>
          </a:p>
          <a:p>
            <a:r>
              <a:rPr lang="zh-CN" altLang="en-US" dirty="0"/>
              <a:t>张    顺</a:t>
            </a:r>
            <a:endParaRPr lang="en-US" altLang="zh-CN" dirty="0"/>
          </a:p>
          <a:p>
            <a:r>
              <a:rPr lang="zh-CN" altLang="en-US" dirty="0"/>
              <a:t>王</a:t>
            </a:r>
            <a:r>
              <a:rPr lang="en-GB" altLang="zh-CN" dirty="0"/>
              <a:t>    </a:t>
            </a:r>
            <a:r>
              <a:rPr lang="zh-CN" altLang="en-US" dirty="0" smtClean="0"/>
              <a:t>力</a:t>
            </a:r>
            <a:endParaRPr lang="en-GB" altLang="zh-CN" dirty="0" smtClean="0"/>
          </a:p>
          <a:p>
            <a:endParaRPr lang="en-GB" altLang="zh-CN" dirty="0"/>
          </a:p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816226" y="2334186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程志华</a:t>
            </a:r>
          </a:p>
          <a:p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937102" y="1791043"/>
            <a:ext cx="8388350" cy="351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吐槽吧！</a:t>
            </a:r>
            <a:endParaRPr lang="en-US" altLang="zh-CN" sz="5400" dirty="0" smtClean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  <a:p>
            <a:pPr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积极吐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本着不黑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不喷不挑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不水不发泄不抱怨的原则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，发扬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槽艺术。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8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2060279" y="1352893"/>
            <a:ext cx="83883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谢谢！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请大家提出宝贵的建议和想法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8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节点最常引用的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6331248" y="5663556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07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GB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6" y="1938973"/>
            <a:ext cx="8286750" cy="396240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6396829" y="5901374"/>
            <a:ext cx="1747046" cy="714204"/>
          </a:xfrm>
          <a:prstGeom prst="wedgeEllipseCallout">
            <a:avLst>
              <a:gd name="adj1" fmla="val -50555"/>
              <a:gd name="adj2" fmla="val -11056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注解文字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日志会输出</a:t>
            </a:r>
            <a:endParaRPr lang="en-US" altLang="zh-CN" sz="16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457325" y="2362200"/>
            <a:ext cx="9239250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节点 </a:t>
            </a:r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7" name="圆角矩形 6"/>
          <p:cNvSpPr/>
          <p:nvPr/>
        </p:nvSpPr>
        <p:spPr>
          <a:xfrm>
            <a:off x="1457325" y="3233101"/>
            <a:ext cx="9239250" cy="948373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节点 </a:t>
            </a:r>
            <a:r>
              <a:rPr lang="en-US" altLang="zh-CN" sz="2000" b="1" dirty="0" smtClean="0"/>
              <a:t>2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1457324" y="4328475"/>
            <a:ext cx="9239251" cy="77692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节点 </a:t>
            </a:r>
            <a:r>
              <a:rPr lang="en-US" altLang="zh-CN" sz="2000" b="1" dirty="0" smtClean="0"/>
              <a:t>3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0" name="矩形 9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4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节点可引用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组。</a:t>
            </a:r>
            <a:endParaRPr lang="en-GB" altLang="zh-CN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r>
              <a:rPr lang="zh-CN" altLang="en-US" sz="1600" dirty="0" smtClean="0"/>
              <a:t>组 </a:t>
            </a:r>
            <a:r>
              <a:rPr lang="en-GB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6331247" y="4035023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r>
              <a:rPr lang="zh-CN" altLang="en-US" sz="1600" dirty="0" smtClean="0"/>
              <a:t>组 </a:t>
            </a:r>
            <a:r>
              <a:rPr lang="en-GB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6331247" y="5663556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r>
              <a:rPr lang="zh-CN" altLang="en-US" sz="1600" dirty="0" smtClean="0"/>
              <a:t>组 </a:t>
            </a:r>
            <a:r>
              <a:rPr lang="en-GB" altLang="zh-CN" sz="1600" dirty="0" smtClean="0"/>
              <a:t>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41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5595</TotalTime>
  <Words>2076</Words>
  <Application>Microsoft Office PowerPoint</Application>
  <PresentationFormat>宽屏</PresentationFormat>
  <Paragraphs>677</Paragraphs>
  <Slides>67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黑体</vt:lpstr>
      <vt:lpstr>华文行楷</vt:lpstr>
      <vt:lpstr>宋体</vt:lpstr>
      <vt:lpstr>Arial</vt:lpstr>
      <vt:lpstr>Calibri</vt:lpstr>
      <vt:lpstr>Century Gothic</vt:lpstr>
      <vt:lpstr>Segoe UI Black</vt:lpstr>
      <vt:lpstr>Wingdings 3</vt:lpstr>
      <vt:lpstr>离子</vt:lpstr>
      <vt:lpstr>Image</vt:lpstr>
      <vt:lpstr>XSQL组技术交流</vt:lpstr>
      <vt:lpstr>PowerPoint 演示文稿</vt:lpstr>
      <vt:lpstr>XSQL组</vt:lpstr>
      <vt:lpstr>XSQL组的对象</vt:lpstr>
      <vt:lpstr>PowerPoint 演示文稿</vt:lpstr>
      <vt:lpstr>组织关系 XSQL组</vt:lpstr>
      <vt:lpstr>组织关系 XSQL组</vt:lpstr>
      <vt:lpstr>组织关系 – 举例 XSQL组</vt:lpstr>
      <vt:lpstr>组织关系 XSQL组</vt:lpstr>
      <vt:lpstr>组织关系 – 举例 XSQL组</vt:lpstr>
      <vt:lpstr>组织关系 XSQL组</vt:lpstr>
      <vt:lpstr>组织关系 – 举例 XSQL组</vt:lpstr>
      <vt:lpstr>组织关系 – 举例 XSQL组</vt:lpstr>
      <vt:lpstr>组织关系 – 集合 XSQL组</vt:lpstr>
      <vt:lpstr>组织关系 – 执行 XSQL组</vt:lpstr>
      <vt:lpstr>组织关系 – 事务 XSQL组</vt:lpstr>
      <vt:lpstr>执行结果 XSQL组</vt:lpstr>
      <vt:lpstr>PowerPoint 演示文稿</vt:lpstr>
      <vt:lpstr>层次结构 XSQL组</vt:lpstr>
      <vt:lpstr>层次结构 XSQL组</vt:lpstr>
      <vt:lpstr>层次结构 – 递归 XSQL组</vt:lpstr>
      <vt:lpstr>层次结构 – 递归举例 XSQL组</vt:lpstr>
      <vt:lpstr>PowerPoint 演示文稿</vt:lpstr>
      <vt:lpstr>节点分类 XSQL组</vt:lpstr>
      <vt:lpstr>控制循环类 XSQL组的节点</vt:lpstr>
      <vt:lpstr>控制循环类 XSQL组的节点</vt:lpstr>
      <vt:lpstr>控制循环类 – 举例 XSQL组的节点</vt:lpstr>
      <vt:lpstr>控制循环类 XSQL组的节点</vt:lpstr>
      <vt:lpstr>控制循环类 XSQL组的节点</vt:lpstr>
      <vt:lpstr>控制循环类 XSQL组的节点</vt:lpstr>
      <vt:lpstr>控制循环类 – 举例 XSQL组的节点</vt:lpstr>
      <vt:lpstr>不控制、不循环 XSQL组的节点</vt:lpstr>
      <vt:lpstr>不控制、不循环 – 举例 XSQL组的节点</vt:lpstr>
      <vt:lpstr>控制循环类 – 集合 XSQL组的节点</vt:lpstr>
      <vt:lpstr>控制循环类 – 集合举例 XSQL组的节点</vt:lpstr>
      <vt:lpstr>执行类 XSQL组的节点</vt:lpstr>
      <vt:lpstr>执行类 XSQL组的节点</vt:lpstr>
      <vt:lpstr>执行类 – 举例 XSQL组的节点</vt:lpstr>
      <vt:lpstr>执行类 XSQL组的节点</vt:lpstr>
      <vt:lpstr>容错模式 – 举例 XSQL组的节点</vt:lpstr>
      <vt:lpstr>重试模式 XSQL组的节点</vt:lpstr>
      <vt:lpstr>重试模式 – 举例 XSQL组的节点</vt:lpstr>
      <vt:lpstr>重试 + 容错 的举例 XSQL组的节点</vt:lpstr>
      <vt:lpstr>层次的执行顺序 XSQL组</vt:lpstr>
      <vt:lpstr>在最后执行 XSQL组</vt:lpstr>
      <vt:lpstr>在最后执行 XSQL组</vt:lpstr>
      <vt:lpstr>在最后执行 – 举例 XSQL组</vt:lpstr>
      <vt:lpstr>PowerPoint 演示文稿</vt:lpstr>
      <vt:lpstr>击鼓传花 执行参数</vt:lpstr>
      <vt:lpstr>Java集合作参数 XSQL组的节点</vt:lpstr>
      <vt:lpstr>PowerPoint 演示文稿</vt:lpstr>
      <vt:lpstr>事务 – 默认方式 XSQL组</vt:lpstr>
      <vt:lpstr>事务 XSQL组</vt:lpstr>
      <vt:lpstr>事务 – 前后提交 XSQL组</vt:lpstr>
      <vt:lpstr>事务 – 前置提交 – 举例 XSQL组</vt:lpstr>
      <vt:lpstr>事务 – 后置提交 – 举例 XSQL组</vt:lpstr>
      <vt:lpstr>事务 – 循环提交 XSQL组</vt:lpstr>
      <vt:lpstr>事务 – 循环提交 – 举例 XSQL组</vt:lpstr>
      <vt:lpstr>PowerPoint 演示文稿</vt:lpstr>
      <vt:lpstr>XSQL的监控</vt:lpstr>
      <vt:lpstr>XSQL的监控</vt:lpstr>
      <vt:lpstr>XSQL组的监控</vt:lpstr>
      <vt:lpstr>XSQL组的监控</vt:lpstr>
      <vt:lpstr>XSQL组的流程图</vt:lpstr>
      <vt:lpstr>特别鸣谢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859</cp:revision>
  <dcterms:created xsi:type="dcterms:W3CDTF">2020-06-28T03:34:12Z</dcterms:created>
  <dcterms:modified xsi:type="dcterms:W3CDTF">2020-07-17T15:33:19Z</dcterms:modified>
</cp:coreProperties>
</file>