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70" r:id="rId13"/>
    <p:sldId id="269" r:id="rId14"/>
    <p:sldId id="268" r:id="rId15"/>
    <p:sldId id="272" r:id="rId16"/>
    <p:sldId id="267" r:id="rId17"/>
    <p:sldId id="271" r:id="rId18"/>
    <p:sldId id="283" r:id="rId19"/>
    <p:sldId id="28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2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50.93:8080/mes/analyses" TargetMode="External"/><Relationship Id="rId2" Type="http://schemas.openxmlformats.org/officeDocument/2006/relationships/hyperlink" Target="http://127.0.0.1/&#39033;&#30446;&#21517;&#31216;/analy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10.1.90.23/calc/analys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-ZhengWei/XJava/blob/master/src/org/hy/common/xml/log/Logger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日志引擎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实时分析业务繁忙分布、</a:t>
            </a:r>
            <a:r>
              <a:rPr lang="zh-CN" altLang="en-US" dirty="0"/>
              <a:t>异常</a:t>
            </a:r>
            <a:r>
              <a:rPr lang="zh-CN" altLang="en-US" dirty="0" smtClean="0"/>
              <a:t>捕获、性能排行榜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9373" y="5498757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ZhengWei(HY)</a:t>
            </a:r>
          </a:p>
          <a:p>
            <a:r>
              <a:rPr lang="en-GB" altLang="zh-CN" dirty="0" smtClean="0"/>
              <a:t>2020-06-25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在项目启动时，在控制台中可以看到日志引擎的输出信息。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若无任何信息输出，则表示日志引擎未启动成功。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2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US" altLang="zh-CN" sz="2000" cap="all" dirty="0" smtClean="0">
                <a:solidFill>
                  <a:schemeClr val="accent1"/>
                </a:solidFill>
              </a:rPr>
              <a:t>L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og4j 1.x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84" y="2523610"/>
            <a:ext cx="7800975" cy="2914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6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US" altLang="zh-CN" sz="2000" cap="all" dirty="0" smtClean="0">
                <a:solidFill>
                  <a:schemeClr val="accent1"/>
                </a:solidFill>
              </a:rPr>
              <a:t>L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og4j 2.x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30" y="2140551"/>
            <a:ext cx="9562139" cy="39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SLF4J &amp; </a:t>
            </a:r>
            <a:r>
              <a:rPr lang="en-US" altLang="zh-CN" sz="2000" cap="all" dirty="0" smtClean="0">
                <a:solidFill>
                  <a:schemeClr val="accent1"/>
                </a:solidFill>
              </a:rPr>
              <a:t>L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og4j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2" y="2273378"/>
            <a:ext cx="8193431" cy="36796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1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US" altLang="zh-CN" sz="2000" cap="all" dirty="0" err="1" smtClean="0">
                <a:solidFill>
                  <a:schemeClr val="accent1"/>
                </a:solidFill>
              </a:rPr>
              <a:t>Logback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96" y="2046616"/>
            <a:ext cx="7501453" cy="40837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1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US" altLang="zh-CN" sz="2000" cap="all" dirty="0" err="1" smtClean="0">
                <a:solidFill>
                  <a:schemeClr val="accent1"/>
                </a:solidFill>
              </a:rPr>
              <a:t>System.out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输出日志的启动画面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91" y="2763922"/>
            <a:ext cx="8296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使用</a:t>
            </a:r>
            <a:r>
              <a:rPr lang="en-GB" altLang="zh-CN" sz="2000" cap="all" dirty="0" smtClean="0">
                <a:solidFill>
                  <a:schemeClr val="accent1"/>
                </a:solidFill>
              </a:rPr>
              <a:t>SLF4j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，但未能桥接任何日志实现的启动画面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30" y="2163751"/>
            <a:ext cx="8189723" cy="38498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1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项目启动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cap="all" dirty="0">
                <a:solidFill>
                  <a:schemeClr val="accent1"/>
                </a:solidFill>
              </a:rPr>
              <a:t>未使用任何日志组件的启动画面</a:t>
            </a:r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81" y="2552443"/>
            <a:ext cx="6648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日志规范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开发</a:t>
            </a:r>
            <a:r>
              <a:rPr lang="zh-CN" altLang="en-US" sz="2000" cap="all" dirty="0">
                <a:solidFill>
                  <a:schemeClr val="accent1"/>
                </a:solidFill>
              </a:rPr>
              <a:t>者使用日志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引擎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为更好的提供日志分析及业务用时的统计，至少在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方法体内有两次及两次以上的有效日志输出。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zh-CN" altLang="en-US" dirty="0" smtClean="0"/>
              <a:t>重要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方法的开始位置，添加日志输出</a:t>
            </a:r>
            <a:endParaRPr lang="en-US" altLang="zh-CN" dirty="0" smtClean="0"/>
          </a:p>
          <a:p>
            <a:r>
              <a:rPr lang="zh-CN" altLang="en-US" dirty="0" smtClean="0"/>
              <a:t>重要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方法的结束位置，添加日志输出</a:t>
            </a:r>
            <a:endParaRPr lang="en-US" altLang="zh-CN" dirty="0" smtClean="0"/>
          </a:p>
          <a:p>
            <a:r>
              <a:rPr lang="zh-CN" altLang="en-US" dirty="0" smtClean="0"/>
              <a:t>异常捕获</a:t>
            </a:r>
            <a:r>
              <a:rPr lang="en-GB" altLang="zh-CN" dirty="0" smtClean="0"/>
              <a:t>try…catch</a:t>
            </a:r>
            <a:r>
              <a:rPr lang="zh-CN" altLang="en-US" dirty="0" smtClean="0"/>
              <a:t>中，添加日志输出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日志规范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 smtClean="0">
                <a:solidFill>
                  <a:schemeClr val="accent1"/>
                </a:solidFill>
              </a:rPr>
              <a:t>开发</a:t>
            </a:r>
            <a:r>
              <a:rPr lang="zh-CN" altLang="en-US" sz="2000" cap="all" dirty="0">
                <a:solidFill>
                  <a:schemeClr val="accent1"/>
                </a:solidFill>
              </a:rPr>
              <a:t>者使用日志</a:t>
            </a:r>
            <a:r>
              <a:rPr lang="zh-CN" altLang="en-US" sz="2000" cap="all" dirty="0" smtClean="0">
                <a:solidFill>
                  <a:schemeClr val="accent1"/>
                </a:solidFill>
              </a:rPr>
              <a:t>引擎</a:t>
            </a:r>
            <a:endParaRPr lang="zh-CN" altLang="en-US" sz="2000" cap="all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1516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好的日志编码可以帮助日志引擎更好的分析日志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5" y="2119286"/>
            <a:ext cx="5730961" cy="4552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69" y="2119286"/>
            <a:ext cx="6089226" cy="39194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29" y="5675870"/>
            <a:ext cx="1120740" cy="8471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464" y="5051815"/>
            <a:ext cx="866595" cy="8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站在巨人的肩膀上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2" y="1971933"/>
            <a:ext cx="3599143" cy="16444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657" y="1971933"/>
            <a:ext cx="3599143" cy="16444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08" y="1971933"/>
            <a:ext cx="3599143" cy="1651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2112" y="4094204"/>
            <a:ext cx="11270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日志引擎是为各种</a:t>
            </a:r>
            <a:r>
              <a:rPr lang="en-US" altLang="zh-CN" dirty="0" err="1"/>
              <a:t>loging</a:t>
            </a:r>
            <a:r>
              <a:rPr lang="en-US" altLang="zh-CN" dirty="0"/>
              <a:t> APIs</a:t>
            </a:r>
            <a:r>
              <a:rPr lang="zh-CN" altLang="en-US" dirty="0"/>
              <a:t>提供一个简单统一</a:t>
            </a:r>
            <a:r>
              <a:rPr lang="zh-CN" altLang="en-US" dirty="0" smtClean="0"/>
              <a:t>的门面，</a:t>
            </a:r>
            <a:r>
              <a:rPr lang="zh-CN" altLang="en-US" dirty="0"/>
              <a:t>从而</a:t>
            </a:r>
            <a:r>
              <a:rPr lang="zh-CN" altLang="en-US" dirty="0" smtClean="0"/>
              <a:t>使得</a:t>
            </a:r>
            <a:r>
              <a:rPr lang="zh-CN" altLang="en-US" dirty="0"/>
              <a:t>终端</a:t>
            </a:r>
            <a:r>
              <a:rPr lang="zh-CN" altLang="en-US" dirty="0" smtClean="0"/>
              <a:t>用户</a:t>
            </a:r>
            <a:r>
              <a:rPr lang="zh-CN" altLang="en-US" dirty="0"/>
              <a:t>能够在部署的时候配置自己希望的</a:t>
            </a:r>
            <a:r>
              <a:rPr lang="en-US" altLang="zh-CN" dirty="0" err="1"/>
              <a:t>loging</a:t>
            </a:r>
            <a:r>
              <a:rPr lang="en-US" altLang="zh-CN" dirty="0"/>
              <a:t> APIs</a:t>
            </a:r>
            <a:r>
              <a:rPr lang="zh-CN" altLang="en-US" dirty="0"/>
              <a:t>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支持常用的日志组件（</a:t>
            </a:r>
            <a:r>
              <a:rPr lang="en-GB" altLang="zh-CN" dirty="0" smtClean="0"/>
              <a:t>Log4J</a:t>
            </a:r>
            <a:r>
              <a:rPr lang="zh-CN" altLang="en-US" dirty="0" smtClean="0"/>
              <a:t>、</a:t>
            </a:r>
            <a:r>
              <a:rPr lang="en-GB" altLang="zh-CN" dirty="0" smtClean="0"/>
              <a:t>SLF4J</a:t>
            </a:r>
            <a:r>
              <a:rPr lang="zh-CN" altLang="en-US" dirty="0" smtClean="0"/>
              <a:t>、</a:t>
            </a:r>
            <a:r>
              <a:rPr lang="en-GB" altLang="zh-CN" dirty="0" err="1" smtClean="0"/>
              <a:t>LogBack</a:t>
            </a:r>
            <a:r>
              <a:rPr lang="zh-CN" altLang="en-US" dirty="0" smtClean="0"/>
              <a:t>），并兼顾如</a:t>
            </a:r>
            <a:r>
              <a:rPr lang="en-GB" altLang="zh-CN" dirty="0" smtClean="0"/>
              <a:t>Log4J</a:t>
            </a:r>
            <a:r>
              <a:rPr lang="zh-CN" altLang="en-US" dirty="0" smtClean="0"/>
              <a:t>跨版本的兼容问题，无须终端用户分心修改框架。同时，零成本任意在各种日志组件间切换。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对新系统支持新功能的同时，</a:t>
            </a:r>
            <a:r>
              <a:rPr lang="zh-CN" altLang="en-US" dirty="0"/>
              <a:t>也</a:t>
            </a:r>
            <a:r>
              <a:rPr lang="zh-CN" altLang="en-US" dirty="0" smtClean="0"/>
              <a:t>对老系统提供最大的兼容度，使老系统有更长的使用寿命。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91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分析员使用日志引擎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访问分析中心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访问日志监控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分组统计</a:t>
            </a:r>
            <a:endParaRPr lang="en-US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统计模式（本机</a:t>
            </a:r>
            <a:r>
              <a:rPr lang="en-GB" altLang="zh-CN" dirty="0" smtClean="0"/>
              <a:t> &amp; </a:t>
            </a:r>
            <a:r>
              <a:rPr lang="zh-CN" altLang="en-US" dirty="0" smtClean="0"/>
              <a:t>集群</a:t>
            </a:r>
            <a:r>
              <a:rPr lang="en-GB" altLang="zh-CN" dirty="0" smtClean="0"/>
              <a:t>)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过滤统计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集群压力统计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en-GB" altLang="zh-CN" dirty="0" smtClean="0"/>
              <a:t>Error</a:t>
            </a:r>
            <a:r>
              <a:rPr lang="zh-CN" altLang="en-US" dirty="0"/>
              <a:t>统计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6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访问分析中心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在浏览器中访问 </a:t>
            </a:r>
            <a:r>
              <a:rPr lang="en-GB" altLang="zh-CN" dirty="0" smtClean="0">
                <a:hlinkClick r:id="rId2"/>
              </a:rPr>
              <a:t>http://127.0.0.1/</a:t>
            </a:r>
            <a:r>
              <a:rPr lang="zh-CN" altLang="en-US" dirty="0" smtClean="0">
                <a:hlinkClick r:id="rId2"/>
              </a:rPr>
              <a:t>项目名称</a:t>
            </a:r>
            <a:r>
              <a:rPr lang="en-GB" altLang="zh-CN" dirty="0" smtClean="0">
                <a:hlinkClick r:id="rId2"/>
              </a:rPr>
              <a:t>/analyses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如，</a:t>
            </a:r>
            <a:r>
              <a:rPr lang="en-GB" altLang="zh-CN" dirty="0" err="1" smtClean="0"/>
              <a:t>Mes</a:t>
            </a:r>
            <a:r>
              <a:rPr lang="zh-CN" altLang="en-US" dirty="0" smtClean="0"/>
              <a:t>系统</a:t>
            </a:r>
            <a:r>
              <a:rPr lang="en-GB" altLang="zh-CN" dirty="0" smtClean="0"/>
              <a:t> </a:t>
            </a:r>
            <a:r>
              <a:rPr lang="en-GB" altLang="zh-CN" dirty="0" smtClean="0">
                <a:hlinkClick r:id="rId3"/>
              </a:rPr>
              <a:t>http://10.1.50.93:8080/mes/analyses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如，计算系统</a:t>
            </a:r>
            <a:r>
              <a:rPr lang="en-GB" altLang="zh-CN" dirty="0" smtClean="0"/>
              <a:t> </a:t>
            </a:r>
            <a:r>
              <a:rPr lang="en-GB" altLang="zh-CN" dirty="0" smtClean="0">
                <a:hlinkClick r:id="rId4"/>
              </a:rPr>
              <a:t>http://10.1.90.23/calc/analyses</a:t>
            </a:r>
            <a:r>
              <a:rPr lang="en-GB" altLang="zh-CN" dirty="0" smtClean="0"/>
              <a:t> </a:t>
            </a:r>
          </a:p>
          <a:p>
            <a:pPr marL="0" indent="0">
              <a:buNone/>
            </a:pPr>
            <a:endParaRPr lang="en-GB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00" y="2914326"/>
            <a:ext cx="5161138" cy="37830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19" y="1473072"/>
            <a:ext cx="7127419" cy="522429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>
            <a:off x="1653854" y="3570867"/>
            <a:ext cx="3428892" cy="129870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访问日志监控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点击右图中的</a:t>
            </a:r>
            <a:r>
              <a:rPr lang="en-GB" altLang="zh-CN" dirty="0" smtClean="0"/>
              <a:t>”</a:t>
            </a:r>
            <a:r>
              <a:rPr lang="zh-CN" altLang="en-US" dirty="0" smtClean="0"/>
              <a:t>日志监控</a:t>
            </a:r>
            <a:r>
              <a:rPr lang="en-GB" altLang="zh-CN" dirty="0" smtClean="0"/>
              <a:t>”</a:t>
            </a:r>
            <a:r>
              <a:rPr lang="zh-CN" altLang="en-US" dirty="0" smtClean="0"/>
              <a:t>图标</a:t>
            </a: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15265" y="4583926"/>
            <a:ext cx="2617466" cy="85407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53852" y="4581268"/>
            <a:ext cx="3428894" cy="84128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715265" y="3570867"/>
            <a:ext cx="2617466" cy="129870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53" y="3570867"/>
            <a:ext cx="2066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</a:t>
            </a:r>
            <a:r>
              <a:rPr lang="zh-CN" altLang="en-US" dirty="0" smtClean="0"/>
              <a:t>三种分组方式统计</a:t>
            </a:r>
            <a:endParaRPr lang="en-GB" altLang="zh-CN" dirty="0" smtClean="0"/>
          </a:p>
          <a:p>
            <a:r>
              <a:rPr lang="zh-CN" altLang="en-US" dirty="0" smtClean="0"/>
              <a:t>按</a:t>
            </a:r>
            <a:r>
              <a:rPr lang="en-GB" altLang="zh-CN" dirty="0" smtClean="0"/>
              <a:t>Java</a:t>
            </a:r>
            <a:r>
              <a:rPr lang="zh-CN" altLang="en-US" b="1" dirty="0">
                <a:solidFill>
                  <a:srgbClr val="FFC000"/>
                </a:solidFill>
              </a:rPr>
              <a:t>类</a:t>
            </a:r>
            <a:r>
              <a:rPr lang="zh-CN" altLang="en-US" dirty="0" smtClean="0"/>
              <a:t>分组统计</a:t>
            </a:r>
            <a:endParaRPr lang="en-GB" altLang="zh-CN" dirty="0"/>
          </a:p>
          <a:p>
            <a:r>
              <a:rPr lang="zh-CN" altLang="en-US" dirty="0" smtClean="0"/>
              <a:t>按</a:t>
            </a:r>
            <a:r>
              <a:rPr lang="en-GB" altLang="zh-CN" dirty="0" smtClean="0"/>
              <a:t>Java</a:t>
            </a:r>
            <a:r>
              <a:rPr lang="zh-CN" altLang="en-US" b="1" dirty="0">
                <a:solidFill>
                  <a:srgbClr val="FFC000"/>
                </a:solidFill>
              </a:rPr>
              <a:t>方法</a:t>
            </a:r>
            <a:r>
              <a:rPr lang="zh-CN" altLang="en-US" dirty="0" smtClean="0"/>
              <a:t>分组统计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GB" altLang="zh-CN" dirty="0" smtClean="0"/>
              <a:t>Java</a:t>
            </a:r>
            <a:r>
              <a:rPr lang="zh-CN" altLang="en-US" b="1" dirty="0">
                <a:solidFill>
                  <a:srgbClr val="FFC000"/>
                </a:solidFill>
              </a:rPr>
              <a:t>代码行</a:t>
            </a:r>
            <a:r>
              <a:rPr lang="zh-CN" altLang="en-US" dirty="0" smtClean="0"/>
              <a:t>统计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8" y="2701217"/>
            <a:ext cx="7916561" cy="4024421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855311" y="1953083"/>
            <a:ext cx="502505" cy="10812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409039" y="1953083"/>
            <a:ext cx="1284848" cy="105446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409039" y="1533983"/>
            <a:ext cx="1284847" cy="132454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855311" y="1533983"/>
            <a:ext cx="502505" cy="132454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11" y="1533983"/>
            <a:ext cx="38385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统计模式（本机</a:t>
            </a:r>
            <a:r>
              <a:rPr lang="en-GB" altLang="zh-CN" dirty="0"/>
              <a:t> &amp; </a:t>
            </a:r>
            <a:r>
              <a:rPr lang="zh-CN" altLang="en-US" dirty="0"/>
              <a:t>集群</a:t>
            </a:r>
            <a:r>
              <a:rPr lang="en-GB" altLang="zh-CN" dirty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有两种模式</a:t>
            </a:r>
            <a:endParaRPr lang="en-GB" altLang="zh-CN" dirty="0" smtClean="0"/>
          </a:p>
          <a:p>
            <a:r>
              <a:rPr lang="zh-CN" altLang="en-US" dirty="0"/>
              <a:t>集群统计（须配置集群服务参数</a:t>
            </a:r>
            <a:r>
              <a:rPr lang="zh-CN" altLang="en-US" dirty="0" smtClean="0"/>
              <a:t>）</a:t>
            </a:r>
            <a:endParaRPr lang="en-GB" altLang="zh-CN" dirty="0" smtClean="0"/>
          </a:p>
          <a:p>
            <a:r>
              <a:rPr lang="zh-CN" altLang="en-US" dirty="0" smtClean="0"/>
              <a:t>本机统计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816" y="2818473"/>
            <a:ext cx="7685903" cy="3907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87067"/>
            <a:ext cx="800100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824" y="1810208"/>
            <a:ext cx="828675" cy="28575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H="1">
            <a:off x="6244281" y="2091867"/>
            <a:ext cx="749643" cy="89846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48523" y="2130816"/>
            <a:ext cx="495758" cy="85951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当需要统计某个切面的信息时，可以用过滤统计。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如，关心页面访问的性能，</a:t>
            </a:r>
            <a:r>
              <a:rPr lang="zh-CN" altLang="en-US" dirty="0"/>
              <a:t>项目编码</a:t>
            </a:r>
            <a:r>
              <a:rPr lang="zh-CN" altLang="en-US" dirty="0" smtClean="0"/>
              <a:t>规范中</a:t>
            </a:r>
            <a:r>
              <a:rPr lang="en-GB" altLang="zh-CN" dirty="0" smtClean="0"/>
              <a:t>Action</a:t>
            </a:r>
            <a:r>
              <a:rPr lang="zh-CN" altLang="en-US" dirty="0" smtClean="0"/>
              <a:t>表示页面</a:t>
            </a:r>
            <a:r>
              <a:rPr lang="zh-CN" altLang="en-US" dirty="0"/>
              <a:t>控制</a:t>
            </a:r>
            <a:r>
              <a:rPr lang="zh-CN" altLang="en-US" dirty="0" smtClean="0"/>
              <a:t>层</a:t>
            </a:r>
            <a:r>
              <a:rPr lang="zh-CN" altLang="en-US" dirty="0"/>
              <a:t>，</a:t>
            </a:r>
            <a:r>
              <a:rPr lang="zh-CN" altLang="en-US" dirty="0" smtClean="0"/>
              <a:t>在过滤条件中输入</a:t>
            </a:r>
            <a:r>
              <a:rPr lang="en-GB" altLang="zh-CN" dirty="0" smtClean="0"/>
              <a:t>Action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08" y="2872915"/>
            <a:ext cx="7578811" cy="385272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3880022" y="1919416"/>
            <a:ext cx="584886" cy="1095633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80022" y="1624141"/>
            <a:ext cx="584886" cy="124877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692348" y="1915100"/>
            <a:ext cx="702274" cy="109994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692347" y="1624141"/>
            <a:ext cx="702275" cy="124877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22" y="1624141"/>
            <a:ext cx="25146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66" y="3369276"/>
            <a:ext cx="5362832" cy="2557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集群压力统计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在集群模式下，此时的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类名称会变成绿色可点击的状态，点击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类名称后，打开在新窗口的中展示此类在各个服务上的统计信息</a:t>
            </a:r>
            <a:endParaRPr lang="en-GB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219568" y="2940908"/>
            <a:ext cx="2812465" cy="9219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219568" y="4077478"/>
            <a:ext cx="2812465" cy="22773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72590" y="2940906"/>
            <a:ext cx="6713252" cy="921967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272590" y="4077478"/>
            <a:ext cx="6713252" cy="227737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0" y="2940908"/>
            <a:ext cx="5946978" cy="3413940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6985842" y="3862873"/>
            <a:ext cx="2046191" cy="22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Error</a:t>
            </a:r>
            <a:r>
              <a:rPr lang="zh-CN" altLang="en-US" dirty="0" smtClean="0"/>
              <a:t>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分析员使用日志引擎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80402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系统</a:t>
            </a:r>
            <a:r>
              <a:rPr lang="zh-CN" altLang="en-US" dirty="0" smtClean="0"/>
              <a:t>日志满屏飞，突发异常难发现。人也不能一直盯着后台日志，如何能方便的发现系统异常日志呢？请看下图显身手。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鼠标移动到</a:t>
            </a:r>
            <a:r>
              <a:rPr lang="en-GB" altLang="zh-CN" dirty="0" smtClean="0"/>
              <a:t>Error</a:t>
            </a:r>
            <a:r>
              <a:rPr lang="zh-CN" altLang="en-US" dirty="0" smtClean="0"/>
              <a:t>级统计数字时，会显示具体的异常发现哪台主机上。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38" y="3064177"/>
            <a:ext cx="9440562" cy="35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734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特别鸣谢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邹德福：日志引擎基础框架的规划</a:t>
            </a:r>
            <a:endParaRPr lang="en-US" altLang="zh-CN" dirty="0" smtClean="0"/>
          </a:p>
          <a:p>
            <a:r>
              <a:rPr lang="zh-CN" altLang="en-US" dirty="0" smtClean="0"/>
              <a:t>李    浩：日志实时统计分析的规划及大量测试与实践</a:t>
            </a:r>
            <a:endParaRPr lang="en-US" altLang="zh-CN" dirty="0" smtClean="0"/>
          </a:p>
          <a:p>
            <a:r>
              <a:rPr lang="zh-CN" altLang="en-US" dirty="0" smtClean="0"/>
              <a:t>程志华：业务用时算法的方案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3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松藕合</a:t>
            </a:r>
            <a:r>
              <a:rPr lang="en-GB" altLang="zh-CN" b="1" dirty="0"/>
              <a:t>(</a:t>
            </a:r>
            <a:r>
              <a:rPr lang="en-GB" altLang="zh-CN" b="1" dirty="0" smtClean="0"/>
              <a:t>loose coupling)</a:t>
            </a:r>
            <a:r>
              <a:rPr lang="zh-CN" altLang="en-GB" b="1" dirty="0"/>
              <a:t/>
            </a:r>
            <a:br>
              <a:rPr lang="zh-CN" altLang="en-GB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235174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日志引擎与日志组件（</a:t>
            </a:r>
            <a:r>
              <a:rPr lang="en-GB" altLang="zh-CN" dirty="0"/>
              <a:t> Log4J</a:t>
            </a:r>
            <a:r>
              <a:rPr lang="zh-CN" altLang="en-US" dirty="0"/>
              <a:t>、</a:t>
            </a:r>
            <a:r>
              <a:rPr lang="en-GB" altLang="zh-CN" dirty="0"/>
              <a:t>SLF4J</a:t>
            </a:r>
            <a:r>
              <a:rPr lang="zh-CN" altLang="en-US" dirty="0"/>
              <a:t>、</a:t>
            </a:r>
            <a:r>
              <a:rPr lang="en-GB" altLang="zh-CN" dirty="0" err="1"/>
              <a:t>LogBack</a:t>
            </a:r>
            <a:r>
              <a:rPr lang="en-GB" altLang="zh-CN" dirty="0"/>
              <a:t> </a:t>
            </a:r>
            <a:r>
              <a:rPr lang="zh-CN" altLang="en-US" dirty="0" smtClean="0"/>
              <a:t>）是松藕合的关系。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在自动识别模式下，项目</a:t>
            </a:r>
            <a:r>
              <a:rPr lang="zh-CN" altLang="en-US" b="1" dirty="0" smtClean="0">
                <a:solidFill>
                  <a:srgbClr val="FFC000"/>
                </a:solidFill>
              </a:rPr>
              <a:t>引用哪个</a:t>
            </a:r>
            <a:r>
              <a:rPr lang="zh-CN" altLang="en-US" dirty="0" smtClean="0"/>
              <a:t>日志组件的</a:t>
            </a:r>
            <a:r>
              <a:rPr lang="en-GB" altLang="zh-CN" dirty="0" smtClean="0"/>
              <a:t>jar</a:t>
            </a:r>
            <a:r>
              <a:rPr lang="zh-CN" altLang="en-US" dirty="0" smtClean="0"/>
              <a:t>，日志引擎即</a:t>
            </a:r>
            <a:r>
              <a:rPr lang="zh-CN" altLang="en-US" b="1" dirty="0">
                <a:solidFill>
                  <a:srgbClr val="FFC000"/>
                </a:solidFill>
              </a:rPr>
              <a:t>使</a:t>
            </a:r>
            <a:r>
              <a:rPr lang="zh-CN" altLang="en-US" b="1" dirty="0" smtClean="0">
                <a:solidFill>
                  <a:srgbClr val="FFC000"/>
                </a:solidFill>
              </a:rPr>
              <a:t>用</a:t>
            </a:r>
            <a:r>
              <a:rPr lang="zh-CN" altLang="en-US" b="1" dirty="0">
                <a:solidFill>
                  <a:srgbClr val="FFC000"/>
                </a:solidFill>
              </a:rPr>
              <a:t>哪</a:t>
            </a:r>
            <a:r>
              <a:rPr lang="zh-CN" altLang="en-US" b="1" dirty="0" smtClean="0">
                <a:solidFill>
                  <a:srgbClr val="FFC000"/>
                </a:solidFill>
              </a:rPr>
              <a:t>个</a:t>
            </a:r>
            <a:r>
              <a:rPr lang="zh-CN" altLang="en-US" dirty="0" smtClean="0"/>
              <a:t>日志组件。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项目不引用任何日志组件，也能正常运行。实时</a:t>
            </a:r>
            <a:r>
              <a:rPr lang="zh-CN" altLang="en-US" dirty="0"/>
              <a:t>分析业务繁忙分布、异常捕获、性能排行</a:t>
            </a:r>
            <a:r>
              <a:rPr lang="zh-CN" altLang="en-US" dirty="0" smtClean="0"/>
              <a:t>榜等功能也是正常使用。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1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2060279" y="1352893"/>
            <a:ext cx="83883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谢谢！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请大家提出宝贵的建议和想法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6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开发者使用日志引擎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altLang="zh-CN" dirty="0" smtClean="0"/>
              <a:t>Maven</a:t>
            </a:r>
            <a:r>
              <a:rPr lang="zh-CN" altLang="en-US" dirty="0" smtClean="0"/>
              <a:t>引包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GB" altLang="zh-CN" dirty="0" smtClean="0"/>
              <a:t>Java</a:t>
            </a:r>
            <a:r>
              <a:rPr lang="zh-CN" altLang="en-US" dirty="0" smtClean="0"/>
              <a:t>引类                               （全局替换）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确定日志组件                         （</a:t>
            </a:r>
            <a:r>
              <a:rPr lang="zh-CN" altLang="en-US" dirty="0"/>
              <a:t>可选，可自动判定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定义日志对象                         （代码保持原样，不用任何修改）</a:t>
            </a:r>
            <a:endParaRPr lang="en-US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输出日志                                （</a:t>
            </a:r>
            <a:r>
              <a:rPr lang="zh-CN" altLang="en-US" dirty="0"/>
              <a:t>代码保持原样，不用任何修改</a:t>
            </a:r>
            <a:r>
              <a:rPr lang="zh-CN" altLang="en-US" dirty="0" smtClean="0"/>
              <a:t>）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项目启动</a:t>
            </a:r>
            <a:endParaRPr lang="en-GB" altLang="zh-CN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zh-CN" altLang="en-US" dirty="0" smtClean="0"/>
              <a:t>日志规范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2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Maven</a:t>
            </a:r>
            <a:r>
              <a:rPr lang="zh-CN" altLang="en-US" dirty="0"/>
              <a:t>引</a:t>
            </a:r>
            <a:r>
              <a:rPr lang="zh-CN" altLang="en-US" dirty="0" smtClean="0"/>
              <a:t>包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/>
              <a:t>&lt;dependency&gt;</a:t>
            </a:r>
          </a:p>
          <a:p>
            <a:pPr marL="0" indent="0">
              <a:buNone/>
            </a:pPr>
            <a:r>
              <a:rPr lang="en-GB" altLang="zh-CN" dirty="0"/>
              <a:t>                &lt;</a:t>
            </a:r>
            <a:r>
              <a:rPr lang="en-GB" altLang="zh-CN" dirty="0" err="1"/>
              <a:t>groupId</a:t>
            </a:r>
            <a:r>
              <a:rPr lang="en-GB" altLang="zh-CN" dirty="0"/>
              <a:t>&gt;org&lt;/</a:t>
            </a:r>
            <a:r>
              <a:rPr lang="en-GB" altLang="zh-CN" dirty="0" err="1"/>
              <a:t>groupId</a:t>
            </a:r>
            <a:r>
              <a:rPr lang="en-GB" altLang="zh-CN" dirty="0"/>
              <a:t>&gt;</a:t>
            </a:r>
          </a:p>
          <a:p>
            <a:pPr marL="0" indent="0">
              <a:buNone/>
            </a:pPr>
            <a:r>
              <a:rPr lang="en-GB" altLang="zh-CN" dirty="0"/>
              <a:t>                &lt;</a:t>
            </a:r>
            <a:r>
              <a:rPr lang="en-GB" altLang="zh-CN" dirty="0" err="1"/>
              <a:t>artifactId</a:t>
            </a:r>
            <a:r>
              <a:rPr lang="en-GB" altLang="zh-CN" dirty="0"/>
              <a:t>&gt;</a:t>
            </a:r>
            <a:r>
              <a:rPr lang="en-GB" altLang="zh-CN" dirty="0" err="1"/>
              <a:t>hy.common.xjava</a:t>
            </a:r>
            <a:r>
              <a:rPr lang="en-GB" altLang="zh-CN" dirty="0"/>
              <a:t>&lt;/</a:t>
            </a:r>
            <a:r>
              <a:rPr lang="en-GB" altLang="zh-CN" dirty="0" err="1"/>
              <a:t>artifactId</a:t>
            </a:r>
            <a:r>
              <a:rPr lang="en-GB" altLang="zh-CN" dirty="0"/>
              <a:t>&gt;</a:t>
            </a:r>
          </a:p>
          <a:p>
            <a:pPr marL="0" indent="0">
              <a:buNone/>
            </a:pPr>
            <a:r>
              <a:rPr lang="en-GB" altLang="zh-CN" dirty="0"/>
              <a:t>                &lt;</a:t>
            </a:r>
            <a:r>
              <a:rPr lang="en-GB" altLang="zh-CN" dirty="0" smtClean="0"/>
              <a:t>version&gt;</a:t>
            </a:r>
            <a:r>
              <a:rPr lang="en-GB" altLang="zh-CN" b="1" dirty="0">
                <a:solidFill>
                  <a:srgbClr val="FFC000"/>
                </a:solidFill>
              </a:rPr>
              <a:t>4.0.8</a:t>
            </a:r>
            <a:r>
              <a:rPr lang="en-GB" altLang="zh-CN" dirty="0" smtClean="0"/>
              <a:t>&lt;/</a:t>
            </a:r>
            <a:r>
              <a:rPr lang="en-GB" altLang="zh-CN" dirty="0"/>
              <a:t>version&gt;</a:t>
            </a:r>
          </a:p>
          <a:p>
            <a:pPr marL="0" indent="0">
              <a:buNone/>
            </a:pPr>
            <a:r>
              <a:rPr lang="en-GB" altLang="zh-CN" dirty="0"/>
              <a:t>&lt;/dependency&gt;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Java</a:t>
            </a:r>
            <a:r>
              <a:rPr lang="zh-CN" altLang="en-US" dirty="0"/>
              <a:t>引</a:t>
            </a:r>
            <a:r>
              <a:rPr lang="zh-CN" altLang="en-US" dirty="0" smtClean="0"/>
              <a:t>类</a:t>
            </a:r>
            <a:r>
              <a:rPr lang="en-GB" altLang="zh-CN" dirty="0"/>
              <a:t/>
            </a:r>
            <a:br>
              <a:rPr lang="en-GB" altLang="zh-CN" dirty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3233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对已使用具体日志组件的项目，只须全量替换引类路径即可。</a:t>
            </a:r>
            <a:endParaRPr lang="en-GB" altLang="zh-CN" dirty="0" smtClean="0"/>
          </a:p>
          <a:p>
            <a:endParaRPr lang="en-GB" altLang="zh-CN" dirty="0" smtClean="0"/>
          </a:p>
          <a:p>
            <a:r>
              <a:rPr lang="en-GB" altLang="zh-CN" dirty="0" smtClean="0"/>
              <a:t>import </a:t>
            </a:r>
            <a:r>
              <a:rPr lang="en-GB" altLang="zh-CN" dirty="0" err="1"/>
              <a:t>org.hy.common.xml.log.</a:t>
            </a:r>
            <a:r>
              <a:rPr lang="en-GB" altLang="zh-CN" b="1" dirty="0" err="1">
                <a:solidFill>
                  <a:srgbClr val="FFC000"/>
                </a:solidFill>
              </a:rPr>
              <a:t>Logger</a:t>
            </a:r>
            <a:r>
              <a:rPr lang="en-GB" altLang="zh-CN" dirty="0" smtClean="0"/>
              <a:t>;               // </a:t>
            </a:r>
            <a:r>
              <a:rPr lang="zh-CN" altLang="en-US" dirty="0" smtClean="0"/>
              <a:t>日志输出类</a:t>
            </a:r>
            <a:endParaRPr lang="en-GB" altLang="zh-CN" dirty="0" smtClean="0"/>
          </a:p>
          <a:p>
            <a:r>
              <a:rPr lang="en-GB" altLang="zh-CN" dirty="0"/>
              <a:t>i</a:t>
            </a:r>
            <a:r>
              <a:rPr lang="en-GB" altLang="zh-CN" dirty="0" smtClean="0"/>
              <a:t>mport </a:t>
            </a:r>
            <a:r>
              <a:rPr lang="en-GB" altLang="zh-CN" dirty="0" err="1" smtClean="0"/>
              <a:t>org.hy.common.xml.log.Level</a:t>
            </a:r>
            <a:r>
              <a:rPr lang="en-GB" altLang="zh-CN" dirty="0" smtClean="0"/>
              <a:t>;                  // </a:t>
            </a:r>
            <a:r>
              <a:rPr lang="zh-CN" altLang="en-US" dirty="0" smtClean="0"/>
              <a:t>日志级别类（可选）</a:t>
            </a:r>
            <a:endParaRPr lang="en-GB" altLang="zh-CN" dirty="0" smtClean="0"/>
          </a:p>
          <a:p>
            <a:r>
              <a:rPr lang="en-GB" altLang="zh-CN" dirty="0" smtClean="0"/>
              <a:t>import </a:t>
            </a:r>
            <a:r>
              <a:rPr lang="en-GB" altLang="zh-CN" dirty="0" err="1" smtClean="0"/>
              <a:t>org.hy.common.xml.log.LoggerFactory</a:t>
            </a:r>
            <a:r>
              <a:rPr lang="en-GB" altLang="zh-CN" dirty="0" smtClean="0"/>
              <a:t>;  // </a:t>
            </a:r>
            <a:r>
              <a:rPr lang="zh-CN" altLang="en-US" dirty="0" smtClean="0"/>
              <a:t>代替原项目</a:t>
            </a:r>
            <a:r>
              <a:rPr lang="en-GB" altLang="zh-CN" dirty="0" smtClean="0"/>
              <a:t>SLF4J</a:t>
            </a:r>
            <a:r>
              <a:rPr lang="zh-CN" altLang="en-US" dirty="0" smtClean="0"/>
              <a:t>时（可选）</a:t>
            </a:r>
            <a:endParaRPr lang="en-GB" altLang="zh-CN" dirty="0" smtClean="0"/>
          </a:p>
          <a:p>
            <a:r>
              <a:rPr lang="en-GB" altLang="zh-CN" dirty="0" smtClean="0"/>
              <a:t>import </a:t>
            </a:r>
            <a:r>
              <a:rPr lang="en-GB" altLang="zh-CN" dirty="0" err="1" smtClean="0"/>
              <a:t>org.hy.common.xml.log.LogManager</a:t>
            </a:r>
            <a:r>
              <a:rPr lang="en-GB" altLang="zh-CN" dirty="0" smtClean="0"/>
              <a:t>;     // </a:t>
            </a:r>
            <a:r>
              <a:rPr lang="zh-CN" altLang="en-US" dirty="0" smtClean="0"/>
              <a:t>代替原项目</a:t>
            </a:r>
            <a:r>
              <a:rPr lang="en-GB" altLang="zh-CN" dirty="0" smtClean="0"/>
              <a:t>Log4J 2.x</a:t>
            </a:r>
            <a:r>
              <a:rPr lang="zh-CN" altLang="en-US" dirty="0" smtClean="0"/>
              <a:t>（可选）</a:t>
            </a:r>
            <a:r>
              <a:rPr lang="en-GB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3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确定日志组件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日志引擎可自动识别，也可由开发者为项目选择一种合适日志组件。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在项目</a:t>
            </a:r>
            <a:r>
              <a:rPr lang="zh-CN" altLang="en-US" b="1" dirty="0">
                <a:solidFill>
                  <a:srgbClr val="FFC000"/>
                </a:solidFill>
              </a:rPr>
              <a:t>启动的第一时间</a:t>
            </a:r>
            <a:r>
              <a:rPr lang="zh-CN" altLang="en-US" dirty="0" smtClean="0"/>
              <a:t>执行下列方法之一，来指定项目使用的日志组件。</a:t>
            </a:r>
            <a:endParaRPr lang="en-GB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r>
              <a:rPr lang="en-GB" altLang="zh-CN" dirty="0" smtClean="0"/>
              <a:t>Logger.useLog4J()   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Log4J</a:t>
            </a:r>
          </a:p>
          <a:p>
            <a:r>
              <a:rPr lang="en-GB" altLang="zh-CN" dirty="0" smtClean="0"/>
              <a:t>Logger.useSLF4J()          </a:t>
            </a:r>
            <a:r>
              <a:rPr lang="zh-CN" altLang="en-US" dirty="0" smtClean="0"/>
              <a:t>使用</a:t>
            </a:r>
            <a:r>
              <a:rPr lang="en-GB" altLang="zh-CN" dirty="0" smtClean="0"/>
              <a:t>SLF4J</a:t>
            </a:r>
          </a:p>
          <a:p>
            <a:r>
              <a:rPr lang="en-GB" altLang="zh-CN" dirty="0" err="1" smtClean="0"/>
              <a:t>Logger.useLogback</a:t>
            </a:r>
            <a:r>
              <a:rPr lang="en-GB" altLang="zh-CN" dirty="0" smtClean="0"/>
              <a:t>()    </a:t>
            </a:r>
            <a:r>
              <a:rPr lang="zh-CN" altLang="en-US" dirty="0" smtClean="0"/>
              <a:t>使用</a:t>
            </a:r>
            <a:r>
              <a:rPr lang="en-GB" altLang="zh-CN" dirty="0" err="1" smtClean="0"/>
              <a:t>LogBack</a:t>
            </a:r>
            <a:endParaRPr lang="en-GB" altLang="zh-CN" dirty="0" smtClean="0"/>
          </a:p>
          <a:p>
            <a:r>
              <a:rPr lang="en-GB" altLang="zh-CN" dirty="0" err="1" smtClean="0"/>
              <a:t>Logger.usePrint</a:t>
            </a:r>
            <a:r>
              <a:rPr lang="en-GB" altLang="zh-CN" dirty="0" smtClean="0"/>
              <a:t>()            </a:t>
            </a:r>
            <a:r>
              <a:rPr lang="zh-CN" altLang="en-US" dirty="0" smtClean="0"/>
              <a:t>使用</a:t>
            </a:r>
            <a:r>
              <a:rPr lang="en-GB" altLang="zh-CN" dirty="0" err="1" smtClean="0"/>
              <a:t>System.out</a:t>
            </a:r>
            <a:endParaRPr lang="en-GB" altLang="zh-CN" dirty="0" smtClean="0"/>
          </a:p>
          <a:p>
            <a:endParaRPr lang="en-GB" altLang="zh-CN" dirty="0"/>
          </a:p>
          <a:p>
            <a:pPr marL="0" indent="0">
              <a:buNone/>
            </a:pPr>
            <a:r>
              <a:rPr lang="zh-CN" altLang="en-US" dirty="0" smtClean="0"/>
              <a:t>为确保第一时间执行上述方法，</a:t>
            </a:r>
            <a:r>
              <a:rPr lang="en-GB" altLang="zh-CN" dirty="0" smtClean="0"/>
              <a:t>Web</a:t>
            </a:r>
            <a:r>
              <a:rPr lang="zh-CN" altLang="en-US" dirty="0" smtClean="0"/>
              <a:t>项目可在</a:t>
            </a:r>
            <a:r>
              <a:rPr lang="en-GB" altLang="zh-CN" dirty="0" smtClean="0"/>
              <a:t>web.xml</a:t>
            </a:r>
            <a:r>
              <a:rPr lang="zh-CN" altLang="en-US" dirty="0" smtClean="0"/>
              <a:t>中定义首个被加载的</a:t>
            </a:r>
            <a:r>
              <a:rPr lang="en-GB" altLang="zh-CN" dirty="0" smtClean="0"/>
              <a:t>listener</a:t>
            </a:r>
            <a:r>
              <a:rPr lang="zh-CN" altLang="en-US" dirty="0" smtClean="0"/>
              <a:t>类中添加上述方法之一。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2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定义日志对象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项目原先使用哪种方式定义日志对象，现在还使用哪种方式定义，</a:t>
            </a:r>
            <a:r>
              <a:rPr lang="zh-CN" altLang="en-US" b="1" dirty="0">
                <a:solidFill>
                  <a:srgbClr val="FFC000"/>
                </a:solidFill>
              </a:rPr>
              <a:t>保持</a:t>
            </a:r>
            <a:r>
              <a:rPr lang="zh-CN" altLang="en-US" dirty="0" smtClean="0"/>
              <a:t>项目代码风格统一</a:t>
            </a:r>
            <a:r>
              <a:rPr lang="zh-CN" altLang="en-US" b="1" dirty="0">
                <a:solidFill>
                  <a:srgbClr val="FFC000"/>
                </a:solidFill>
              </a:rPr>
              <a:t>不变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多种可选的定义日志对象的方式如下：</a:t>
            </a:r>
            <a:endParaRPr lang="en-GB" altLang="zh-CN" dirty="0" smtClean="0"/>
          </a:p>
          <a:p>
            <a:r>
              <a:rPr lang="en-GB" altLang="zh-CN" dirty="0"/>
              <a:t>p</a:t>
            </a:r>
            <a:r>
              <a:rPr lang="en-GB" altLang="zh-CN" dirty="0" smtClean="0"/>
              <a:t>rivate static final Logger LOG = </a:t>
            </a:r>
            <a:r>
              <a:rPr lang="en-GB" altLang="zh-CN" b="1" dirty="0">
                <a:solidFill>
                  <a:srgbClr val="FFC000"/>
                </a:solidFill>
              </a:rPr>
              <a:t>new Logger</a:t>
            </a:r>
            <a:r>
              <a:rPr lang="en-GB" altLang="zh-CN" dirty="0" smtClean="0"/>
              <a:t>(Class);</a:t>
            </a:r>
          </a:p>
          <a:p>
            <a:r>
              <a:rPr lang="en-GB" altLang="zh-CN" dirty="0"/>
              <a:t>p</a:t>
            </a:r>
            <a:r>
              <a:rPr lang="en-GB" altLang="zh-CN" dirty="0" smtClean="0"/>
              <a:t>rivate static final Logger LOG = </a:t>
            </a:r>
            <a:r>
              <a:rPr lang="en-GB" altLang="zh-CN" b="1" dirty="0" err="1" smtClean="0">
                <a:solidFill>
                  <a:srgbClr val="FFC000"/>
                </a:solidFill>
              </a:rPr>
              <a:t>LogManager.getLogger</a:t>
            </a:r>
            <a:r>
              <a:rPr lang="en-GB" altLang="zh-CN" dirty="0" smtClean="0"/>
              <a:t>(Class);</a:t>
            </a:r>
          </a:p>
          <a:p>
            <a:r>
              <a:rPr lang="en-GB" altLang="zh-CN" dirty="0" smtClean="0"/>
              <a:t>private static final Logger LOG = </a:t>
            </a:r>
            <a:r>
              <a:rPr lang="en-GB" altLang="zh-CN" b="1" dirty="0" err="1">
                <a:solidFill>
                  <a:srgbClr val="FFC000"/>
                </a:solidFill>
              </a:rPr>
              <a:t>LoggerFactory.getLogger</a:t>
            </a:r>
            <a:r>
              <a:rPr lang="en-GB" altLang="zh-CN" dirty="0" smtClean="0"/>
              <a:t>(Class);</a:t>
            </a:r>
          </a:p>
          <a:p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9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输出日志</a:t>
            </a:r>
            <a:r>
              <a:rPr lang="en-GB" altLang="zh-CN" dirty="0" smtClean="0"/>
              <a:t/>
            </a:r>
            <a:br>
              <a:rPr lang="en-GB" altLang="zh-CN" dirty="0" smtClean="0"/>
            </a:br>
            <a:r>
              <a:rPr lang="zh-CN" altLang="en-US" sz="2000" cap="all" dirty="0">
                <a:solidFill>
                  <a:schemeClr val="accent1"/>
                </a:solidFill>
              </a:rPr>
              <a:t>开发者使用日志引擎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输出日志的方法与</a:t>
            </a:r>
            <a:r>
              <a:rPr lang="en-GB" altLang="zh-CN" dirty="0"/>
              <a:t>Log4J</a:t>
            </a:r>
            <a:r>
              <a:rPr lang="zh-CN" altLang="en-US" dirty="0"/>
              <a:t>、</a:t>
            </a:r>
            <a:r>
              <a:rPr lang="en-GB" altLang="zh-CN" dirty="0"/>
              <a:t>SLF4J</a:t>
            </a:r>
            <a:r>
              <a:rPr lang="zh-CN" altLang="en-US" dirty="0"/>
              <a:t>、</a:t>
            </a:r>
            <a:r>
              <a:rPr lang="en-GB" altLang="zh-CN" dirty="0" err="1"/>
              <a:t>LogBack</a:t>
            </a:r>
            <a:r>
              <a:rPr lang="en-GB" altLang="zh-CN" dirty="0"/>
              <a:t> </a:t>
            </a:r>
            <a:r>
              <a:rPr lang="zh-CN" altLang="en-US" dirty="0" smtClean="0"/>
              <a:t>保持一致，无须做任何改动。</a:t>
            </a:r>
            <a:endParaRPr lang="en-US" altLang="zh-CN" dirty="0" smtClean="0"/>
          </a:p>
          <a:p>
            <a:pPr marL="0" indent="0">
              <a:buNone/>
            </a:pP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举例如下（更</a:t>
            </a:r>
            <a:r>
              <a:rPr lang="zh-CN" altLang="en-US" dirty="0"/>
              <a:t>多</a:t>
            </a:r>
            <a:r>
              <a:rPr lang="zh-CN" altLang="en-US" dirty="0" smtClean="0"/>
              <a:t>方法请</a:t>
            </a:r>
            <a:r>
              <a:rPr lang="zh-CN" altLang="en-US" dirty="0" smtClean="0">
                <a:hlinkClick r:id="rId2"/>
              </a:rPr>
              <a:t>参看源码</a:t>
            </a:r>
            <a:r>
              <a:rPr lang="zh-CN" altLang="en-US" dirty="0" smtClean="0"/>
              <a:t>）：</a:t>
            </a:r>
            <a:endParaRPr lang="en-GB" altLang="zh-CN" dirty="0" smtClean="0"/>
          </a:p>
          <a:p>
            <a:r>
              <a:rPr lang="en-GB" altLang="zh-CN" dirty="0" smtClean="0"/>
              <a:t>LOG.info(…);</a:t>
            </a:r>
          </a:p>
          <a:p>
            <a:r>
              <a:rPr lang="en-GB" altLang="zh-CN" dirty="0" err="1" smtClean="0"/>
              <a:t>LOG.debug</a:t>
            </a:r>
            <a:r>
              <a:rPr lang="en-GB" altLang="zh-CN" dirty="0" smtClean="0"/>
              <a:t>(…);</a:t>
            </a:r>
            <a:endParaRPr lang="en-GB" altLang="zh-CN" dirty="0"/>
          </a:p>
          <a:p>
            <a:r>
              <a:rPr lang="en-GB" altLang="zh-CN" dirty="0" err="1" smtClean="0"/>
              <a:t>LOG.trace</a:t>
            </a:r>
            <a:r>
              <a:rPr lang="en-GB" altLang="zh-CN" dirty="0" smtClean="0"/>
              <a:t>(…);</a:t>
            </a:r>
          </a:p>
          <a:p>
            <a:r>
              <a:rPr lang="en-GB" altLang="zh-CN" dirty="0" err="1" smtClean="0"/>
              <a:t>LOG.warn</a:t>
            </a:r>
            <a:r>
              <a:rPr lang="en-GB" altLang="zh-CN" dirty="0" smtClean="0"/>
              <a:t>(…);</a:t>
            </a:r>
          </a:p>
          <a:p>
            <a:r>
              <a:rPr lang="en-GB" altLang="zh-CN" dirty="0" err="1" smtClean="0"/>
              <a:t>LOG.error</a:t>
            </a:r>
            <a:r>
              <a:rPr lang="en-GB" altLang="zh-CN" dirty="0" smtClean="0"/>
              <a:t>(“”);</a:t>
            </a:r>
          </a:p>
          <a:p>
            <a:r>
              <a:rPr lang="en-GB" altLang="zh-CN" dirty="0" err="1" smtClean="0"/>
              <a:t>LOG.error</a:t>
            </a:r>
            <a:r>
              <a:rPr lang="en-GB" altLang="zh-CN" dirty="0" smtClean="0"/>
              <a:t>(“” ,Exception);</a:t>
            </a:r>
          </a:p>
          <a:p>
            <a:r>
              <a:rPr lang="en-GB" altLang="zh-CN" dirty="0" err="1" smtClean="0"/>
              <a:t>LOG.fatal</a:t>
            </a:r>
            <a:r>
              <a:rPr lang="en-GB" altLang="zh-CN" dirty="0" smtClean="0"/>
              <a:t>(…);</a:t>
            </a:r>
          </a:p>
          <a:p>
            <a:r>
              <a:rPr lang="en-GB" altLang="zh-CN" dirty="0" smtClean="0"/>
              <a:t>… …</a:t>
            </a:r>
            <a:endParaRPr lang="en-GB" altLang="zh-CN" dirty="0"/>
          </a:p>
          <a:p>
            <a:endParaRPr lang="en-GB" altLang="zh-CN" dirty="0" smtClean="0"/>
          </a:p>
          <a:p>
            <a:endParaRPr lang="en-GB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48629" y="92329"/>
            <a:ext cx="587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1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478</TotalTime>
  <Words>991</Words>
  <Application>Microsoft Office PowerPoint</Application>
  <PresentationFormat>宽屏</PresentationFormat>
  <Paragraphs>156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黑体</vt:lpstr>
      <vt:lpstr>华文行楷</vt:lpstr>
      <vt:lpstr>华文隶书</vt:lpstr>
      <vt:lpstr>宋体</vt:lpstr>
      <vt:lpstr>Arial</vt:lpstr>
      <vt:lpstr>Century Gothic</vt:lpstr>
      <vt:lpstr>Wingdings 3</vt:lpstr>
      <vt:lpstr>离子</vt:lpstr>
      <vt:lpstr>日志引擎</vt:lpstr>
      <vt:lpstr>站在巨人的肩膀上</vt:lpstr>
      <vt:lpstr>松藕合(loose coupling) </vt:lpstr>
      <vt:lpstr>开发者使用日志引擎</vt:lpstr>
      <vt:lpstr>Maven引包 开发者使用日志引擎</vt:lpstr>
      <vt:lpstr>Java引类 开发者使用日志引擎</vt:lpstr>
      <vt:lpstr>确定日志组件 开发者使用日志引擎</vt:lpstr>
      <vt:lpstr>定义日志对象 开发者使用日志引擎</vt:lpstr>
      <vt:lpstr>输出日志 开发者使用日志引擎</vt:lpstr>
      <vt:lpstr>项目启动</vt:lpstr>
      <vt:lpstr>项目启动 使用Log4j 1.x的启动画面</vt:lpstr>
      <vt:lpstr>项目启动 使用Log4j 2.x的启动画面</vt:lpstr>
      <vt:lpstr>项目启动 使用SLF4J &amp; Log4j的启动画面</vt:lpstr>
      <vt:lpstr>项目启动 使用Logback的启动画面</vt:lpstr>
      <vt:lpstr>项目启动 使用System.out输出日志的启动画面</vt:lpstr>
      <vt:lpstr>项目启动 使用SLF4j，但未能桥接任何日志实现的启动画面</vt:lpstr>
      <vt:lpstr>项目启动 未使用任何日志组件的启动画面</vt:lpstr>
      <vt:lpstr>日志规范 开发者使用日志引擎</vt:lpstr>
      <vt:lpstr>日志规范 开发者使用日志引擎</vt:lpstr>
      <vt:lpstr>分析员使用日志引擎</vt:lpstr>
      <vt:lpstr>访问分析中心 分析员使用日志引擎</vt:lpstr>
      <vt:lpstr>访问日志监控 分析员使用日志引擎</vt:lpstr>
      <vt:lpstr>分组统计 分析员使用日志引擎</vt:lpstr>
      <vt:lpstr>统计模式（本机 &amp; 集群) 分析员使用日志引擎</vt:lpstr>
      <vt:lpstr>过滤统计 分析员使用日志引擎</vt:lpstr>
      <vt:lpstr>集群压力统计 分析员使用日志引擎</vt:lpstr>
      <vt:lpstr>Error统计 分析员使用日志引擎</vt:lpstr>
      <vt:lpstr>案例分析</vt:lpstr>
      <vt:lpstr>特别鸣谢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日志引擎</dc:title>
  <dc:creator>ZhengWei(HY)</dc:creator>
  <cp:lastModifiedBy>ZhengWei(HY)</cp:lastModifiedBy>
  <cp:revision>161</cp:revision>
  <dcterms:created xsi:type="dcterms:W3CDTF">2020-06-25T01:45:52Z</dcterms:created>
  <dcterms:modified xsi:type="dcterms:W3CDTF">2020-06-30T04:30:40Z</dcterms:modified>
</cp:coreProperties>
</file>