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5"/>
  </p:notesMasterIdLst>
  <p:sldIdLst>
    <p:sldId id="256" r:id="rId2"/>
    <p:sldId id="259" r:id="rId3"/>
    <p:sldId id="266" r:id="rId4"/>
    <p:sldId id="260" r:id="rId5"/>
    <p:sldId id="261" r:id="rId6"/>
    <p:sldId id="262" r:id="rId7"/>
    <p:sldId id="263" r:id="rId8"/>
    <p:sldId id="264" r:id="rId9"/>
    <p:sldId id="271" r:id="rId10"/>
    <p:sldId id="265" r:id="rId11"/>
    <p:sldId id="267" r:id="rId12"/>
    <p:sldId id="269" r:id="rId13"/>
    <p:sldId id="270" r:id="rId14"/>
    <p:sldId id="272" r:id="rId15"/>
    <p:sldId id="276" r:id="rId16"/>
    <p:sldId id="274" r:id="rId17"/>
    <p:sldId id="275" r:id="rId18"/>
    <p:sldId id="278" r:id="rId19"/>
    <p:sldId id="283" r:id="rId20"/>
    <p:sldId id="285" r:id="rId21"/>
    <p:sldId id="282" r:id="rId22"/>
    <p:sldId id="289" r:id="rId23"/>
    <p:sldId id="277" r:id="rId24"/>
    <p:sldId id="288" r:id="rId25"/>
    <p:sldId id="286" r:id="rId26"/>
    <p:sldId id="280" r:id="rId27"/>
    <p:sldId id="287" r:id="rId28"/>
    <p:sldId id="281" r:id="rId29"/>
    <p:sldId id="273" r:id="rId30"/>
    <p:sldId id="290" r:id="rId31"/>
    <p:sldId id="291" r:id="rId32"/>
    <p:sldId id="292" r:id="rId33"/>
    <p:sldId id="296" r:id="rId34"/>
    <p:sldId id="295" r:id="rId35"/>
    <p:sldId id="293" r:id="rId36"/>
    <p:sldId id="297" r:id="rId37"/>
    <p:sldId id="298" r:id="rId38"/>
    <p:sldId id="294" r:id="rId39"/>
    <p:sldId id="299" r:id="rId40"/>
    <p:sldId id="300" r:id="rId41"/>
    <p:sldId id="301" r:id="rId42"/>
    <p:sldId id="302" r:id="rId43"/>
    <p:sldId id="310" r:id="rId44"/>
    <p:sldId id="303" r:id="rId45"/>
    <p:sldId id="305" r:id="rId46"/>
    <p:sldId id="306" r:id="rId47"/>
    <p:sldId id="307" r:id="rId48"/>
    <p:sldId id="309" r:id="rId49"/>
    <p:sldId id="312" r:id="rId50"/>
    <p:sldId id="314" r:id="rId51"/>
    <p:sldId id="313" r:id="rId52"/>
    <p:sldId id="315" r:id="rId53"/>
    <p:sldId id="316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70FDAFF-803D-4DB0-842F-14DDEEAC631E}">
          <p14:sldIdLst>
            <p14:sldId id="256"/>
            <p14:sldId id="259"/>
            <p14:sldId id="266"/>
            <p14:sldId id="260"/>
            <p14:sldId id="261"/>
            <p14:sldId id="262"/>
            <p14:sldId id="263"/>
          </p14:sldIdLst>
        </p14:section>
        <p14:section name="XSQL语句主体Content" id="{2BF7FF34-4FD8-41D9-9901-E57A31726F9D}">
          <p14:sldIdLst>
            <p14:sldId id="264"/>
            <p14:sldId id="271"/>
            <p14:sldId id="265"/>
            <p14:sldId id="267"/>
            <p14:sldId id="269"/>
            <p14:sldId id="270"/>
            <p14:sldId id="272"/>
          </p14:sldIdLst>
        </p14:section>
        <p14:section name="XSQL执行处理Result" id="{98700779-878D-4D81-80E5-5AE1A29F088D}">
          <p14:sldIdLst>
            <p14:sldId id="276"/>
            <p14:sldId id="274"/>
            <p14:sldId id="275"/>
            <p14:sldId id="278"/>
            <p14:sldId id="283"/>
            <p14:sldId id="285"/>
            <p14:sldId id="282"/>
            <p14:sldId id="289"/>
            <p14:sldId id="277"/>
            <p14:sldId id="288"/>
            <p14:sldId id="286"/>
            <p14:sldId id="280"/>
            <p14:sldId id="287"/>
            <p14:sldId id="281"/>
          </p14:sldIdLst>
        </p14:section>
        <p14:section name="XSQL高级功能" id="{711DB89E-EFC4-4B0B-8B06-86943C7386DD}">
          <p14:sldIdLst>
            <p14:sldId id="273"/>
            <p14:sldId id="290"/>
            <p14:sldId id="291"/>
            <p14:sldId id="292"/>
            <p14:sldId id="296"/>
            <p14:sldId id="295"/>
            <p14:sldId id="293"/>
            <p14:sldId id="297"/>
            <p14:sldId id="298"/>
            <p14:sldId id="294"/>
            <p14:sldId id="299"/>
            <p14:sldId id="300"/>
            <p14:sldId id="301"/>
          </p14:sldIdLst>
        </p14:section>
        <p14:section name="两个引擎" id="{B2283764-B86D-4AB9-A837-144B172EE28F}">
          <p14:sldIdLst>
            <p14:sldId id="302"/>
            <p14:sldId id="310"/>
            <p14:sldId id="303"/>
            <p14:sldId id="305"/>
            <p14:sldId id="306"/>
            <p14:sldId id="307"/>
            <p14:sldId id="309"/>
            <p14:sldId id="312"/>
            <p14:sldId id="314"/>
            <p14:sldId id="313"/>
            <p14:sldId id="315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082" autoAdjust="0"/>
  </p:normalViewPr>
  <p:slideViewPr>
    <p:cSldViewPr snapToGrid="0">
      <p:cViewPr varScale="1">
        <p:scale>
          <a:sx n="101" d="100"/>
          <a:sy n="101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A3DF-4F9D-4C29-AF12-CC9AB1BA3BA4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EAE7B-12D1-49FB-BEB0-196FCE728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953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 err="1" smtClean="0"/>
              <a:t>HikariCP</a:t>
            </a:r>
            <a:r>
              <a:rPr lang="en-GB" altLang="zh-CN" dirty="0" smtClean="0"/>
              <a:t> It's Faster.  </a:t>
            </a:r>
            <a:r>
              <a:rPr lang="en-GB" altLang="zh-CN" dirty="0" err="1" smtClean="0"/>
              <a:t>Hi·ka·ri</a:t>
            </a:r>
            <a:r>
              <a:rPr lang="en-GB" altLang="zh-CN" dirty="0" smtClean="0"/>
              <a:t> [</a:t>
            </a:r>
            <a:r>
              <a:rPr lang="en-GB" altLang="zh-CN" dirty="0" err="1" smtClean="0"/>
              <a:t>hi·ka</a:t>
            </a:r>
            <a:r>
              <a:rPr lang="en-GB" altLang="zh-CN" dirty="0" smtClean="0"/>
              <a:t>·'</a:t>
            </a:r>
            <a:r>
              <a:rPr lang="en-GB" altLang="zh-CN" dirty="0" err="1" smtClean="0"/>
              <a:t>lē</a:t>
            </a:r>
            <a:r>
              <a:rPr lang="en-GB" altLang="zh-CN" dirty="0" smtClean="0"/>
              <a:t>]  (Origin: Japanese): light; ray.</a:t>
            </a:r>
          </a:p>
          <a:p>
            <a:endParaRPr lang="en-GB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771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925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李浩、张宇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129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 smtClean="0"/>
              <a:t>Drools [</a:t>
            </a:r>
            <a:r>
              <a:rPr lang="en-GB" altLang="zh-CN" dirty="0" err="1" smtClean="0"/>
              <a:t>druːlz</a:t>
            </a:r>
            <a:r>
              <a:rPr lang="en-GB" altLang="zh-CN" dirty="0" smtClean="0"/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604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马龙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797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14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477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582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508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技术交流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50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Content </a:t>
            </a:r>
            <a:r>
              <a:rPr lang="zh-CN" altLang="en-US" sz="4400" dirty="0" smtClean="0"/>
              <a:t>的元素</a:t>
            </a:r>
            <a:r>
              <a:rPr lang="en-GB" altLang="zh-CN" sz="4400" dirty="0" smtClean="0"/>
              <a:t/>
            </a:r>
            <a:br>
              <a:rPr lang="en-GB" altLang="zh-CN" sz="4400" dirty="0" smtClean="0"/>
            </a:br>
            <a:r>
              <a:rPr lang="en-US" altLang="zh-CN" sz="2000" cap="all" dirty="0" smtClean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4613947" y="3427974"/>
            <a:ext cx="2932671" cy="6837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>
                <a:latin typeface="+mn-ea"/>
              </a:rPr>
              <a:t>Content</a:t>
            </a:r>
          </a:p>
          <a:p>
            <a:pPr algn="ctr"/>
            <a:r>
              <a:rPr lang="en-GB" altLang="zh-CN" dirty="0" smtClean="0">
                <a:latin typeface="+mn-ea"/>
              </a:rPr>
              <a:t>SQL</a:t>
            </a:r>
            <a:r>
              <a:rPr lang="zh-CN" altLang="en-US" dirty="0" smtClean="0">
                <a:latin typeface="+mn-ea"/>
              </a:rPr>
              <a:t>语句</a:t>
            </a:r>
            <a:endParaRPr lang="zh-CN" altLang="en-US" dirty="0">
              <a:latin typeface="+mn-ea"/>
            </a:endParaRPr>
          </a:p>
        </p:txBody>
      </p:sp>
      <p:sp>
        <p:nvSpPr>
          <p:cNvPr id="26" name="六边形 25"/>
          <p:cNvSpPr/>
          <p:nvPr/>
        </p:nvSpPr>
        <p:spPr>
          <a:xfrm>
            <a:off x="2731493" y="2285333"/>
            <a:ext cx="1882454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 smtClean="0"/>
              <a:t>SafeCheck</a:t>
            </a:r>
            <a:endParaRPr lang="en-GB" altLang="zh-CN" sz="1200" dirty="0" smtClean="0"/>
          </a:p>
          <a:p>
            <a:pPr algn="ctr"/>
            <a:r>
              <a:rPr lang="zh-CN" altLang="en-US" sz="1600" dirty="0"/>
              <a:t>安全检查</a:t>
            </a:r>
            <a:endParaRPr lang="en-GB" altLang="zh-CN" sz="1600" dirty="0"/>
          </a:p>
        </p:txBody>
      </p:sp>
      <p:sp>
        <p:nvSpPr>
          <p:cNvPr id="27" name="六边形 26"/>
          <p:cNvSpPr/>
          <p:nvPr/>
        </p:nvSpPr>
        <p:spPr>
          <a:xfrm>
            <a:off x="2731493" y="4605973"/>
            <a:ext cx="1882454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 smtClean="0"/>
              <a:t>DefaultNull</a:t>
            </a:r>
            <a:endParaRPr lang="en-GB" altLang="zh-CN" sz="1200" dirty="0" smtClean="0"/>
          </a:p>
          <a:p>
            <a:pPr algn="ctr"/>
            <a:r>
              <a:rPr lang="zh-CN" altLang="en-US" sz="1600" dirty="0" smtClean="0"/>
              <a:t>空值写入</a:t>
            </a:r>
            <a:endParaRPr lang="en-GB" altLang="zh-CN" sz="1600" dirty="0"/>
          </a:p>
        </p:txBody>
      </p:sp>
      <p:sp>
        <p:nvSpPr>
          <p:cNvPr id="28" name="六边形 27"/>
          <p:cNvSpPr/>
          <p:nvPr/>
        </p:nvSpPr>
        <p:spPr>
          <a:xfrm>
            <a:off x="7577969" y="2290502"/>
            <a:ext cx="1882455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K</a:t>
            </a:r>
            <a:r>
              <a:rPr lang="en-GB" altLang="zh-CN" sz="1200" dirty="0" err="1" smtClean="0"/>
              <a:t>eyReplace</a:t>
            </a:r>
            <a:endParaRPr lang="en-GB" altLang="zh-CN" sz="1200" dirty="0" smtClean="0"/>
          </a:p>
          <a:p>
            <a:pPr algn="ctr"/>
            <a:r>
              <a:rPr lang="zh-CN" altLang="en-US" sz="1600" dirty="0" smtClean="0"/>
              <a:t>替换关键字</a:t>
            </a:r>
            <a:endParaRPr lang="en-GB" altLang="zh-CN" sz="1600" dirty="0"/>
          </a:p>
        </p:txBody>
      </p:sp>
      <p:sp>
        <p:nvSpPr>
          <p:cNvPr id="29" name="六边形 28"/>
          <p:cNvSpPr/>
          <p:nvPr/>
        </p:nvSpPr>
        <p:spPr>
          <a:xfrm>
            <a:off x="7577969" y="4605973"/>
            <a:ext cx="1882456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N</a:t>
            </a:r>
            <a:r>
              <a:rPr lang="en-GB" altLang="zh-CN" sz="1200" dirty="0" err="1" smtClean="0"/>
              <a:t>otKeyReplace</a:t>
            </a:r>
            <a:endParaRPr lang="en-GB" altLang="zh-CN" sz="1200" dirty="0" smtClean="0"/>
          </a:p>
          <a:p>
            <a:pPr algn="ctr"/>
            <a:r>
              <a:rPr lang="zh-CN" altLang="en-US" sz="1600" dirty="0" smtClean="0"/>
              <a:t>不替换关键字</a:t>
            </a:r>
            <a:endParaRPr lang="en-GB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25098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err="1" smtClean="0"/>
              <a:t>SafeCheck</a:t>
            </a:r>
            <a:r>
              <a:rPr lang="en-GB" altLang="zh-CN" sz="4400" dirty="0" smtClean="0"/>
              <a:t> </a:t>
            </a:r>
            <a:r>
              <a:rPr lang="zh-CN" altLang="en-US" sz="4400" dirty="0" smtClean="0"/>
              <a:t>安全检查</a:t>
            </a:r>
            <a:r>
              <a:rPr lang="en-GB" altLang="zh-CN" sz="4400" dirty="0" smtClean="0"/>
              <a:t/>
            </a:r>
            <a:br>
              <a:rPr lang="en-GB" altLang="zh-CN" sz="4400" dirty="0" smtClean="0"/>
            </a:br>
            <a:r>
              <a:rPr lang="en-GB" altLang="zh-CN" sz="2000" cap="all" dirty="0">
                <a:solidFill>
                  <a:schemeClr val="accent1"/>
                </a:solidFill>
              </a:rPr>
              <a:t>content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的元素</a:t>
            </a:r>
            <a:endParaRPr lang="zh-CN" altLang="en-US" sz="2000" cap="all" dirty="0">
              <a:solidFill>
                <a:schemeClr val="accent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对将要执行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的安全检查，</a:t>
            </a:r>
            <a:r>
              <a:rPr lang="zh-CN" altLang="en-US" b="1" dirty="0" smtClean="0">
                <a:solidFill>
                  <a:srgbClr val="FFC000"/>
                </a:solidFill>
              </a:rPr>
              <a:t>防止</a:t>
            </a:r>
            <a:r>
              <a:rPr lang="en-US" altLang="zh-CN" b="1" dirty="0" smtClean="0">
                <a:solidFill>
                  <a:srgbClr val="FFC000"/>
                </a:solidFill>
              </a:rPr>
              <a:t>SQL</a:t>
            </a:r>
            <a:r>
              <a:rPr lang="zh-CN" altLang="en-US" b="1" dirty="0" smtClean="0">
                <a:solidFill>
                  <a:srgbClr val="FFC000"/>
                </a:solidFill>
              </a:rPr>
              <a:t>注入</a:t>
            </a:r>
            <a:r>
              <a:rPr lang="zh-CN" altLang="en-US" dirty="0" smtClean="0"/>
              <a:t>，不安全不执行。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r>
              <a:rPr lang="zh-CN" altLang="en-US" dirty="0" smtClean="0"/>
              <a:t>它是一个可控制的开关，默认开启检查。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在一些特殊业务如“万能</a:t>
            </a:r>
            <a:r>
              <a:rPr lang="en-US" altLang="zh-CN" dirty="0" smtClean="0"/>
              <a:t>SQL</a:t>
            </a:r>
            <a:r>
              <a:rPr lang="zh-CN" altLang="en-US" dirty="0" smtClean="0"/>
              <a:t>”、拼接动态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段、将完整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语句保存在数据库时，可主动关闭安全检查。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3724275"/>
            <a:ext cx="5276850" cy="2971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03312" y="4748510"/>
            <a:ext cx="4410075" cy="92333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&lt;</a:t>
            </a:r>
            <a:r>
              <a:rPr lang="en-GB" altLang="zh-CN" dirty="0" err="1" smtClean="0"/>
              <a:t>contentDB</a:t>
            </a:r>
            <a:r>
              <a:rPr lang="en-GB" altLang="zh-CN" dirty="0" smtClean="0"/>
              <a:t>&gt;</a:t>
            </a:r>
          </a:p>
          <a:p>
            <a:r>
              <a:rPr lang="en-GB" altLang="zh-CN" dirty="0"/>
              <a:t>	</a:t>
            </a:r>
            <a:r>
              <a:rPr lang="en-GB" altLang="zh-CN" dirty="0" smtClean="0"/>
              <a:t>&lt;</a:t>
            </a:r>
            <a:r>
              <a:rPr lang="en-GB" altLang="zh-CN" b="1" dirty="0" err="1" smtClean="0">
                <a:solidFill>
                  <a:srgbClr val="FFFF00"/>
                </a:solidFill>
              </a:rPr>
              <a:t>safeCheck</a:t>
            </a:r>
            <a:r>
              <a:rPr lang="en-GB" altLang="zh-CN" dirty="0" smtClean="0"/>
              <a:t>&gt;false&lt;/</a:t>
            </a:r>
            <a:r>
              <a:rPr lang="en-GB" altLang="zh-CN" b="1" dirty="0" err="1" smtClean="0">
                <a:solidFill>
                  <a:srgbClr val="FFFF00"/>
                </a:solidFill>
              </a:rPr>
              <a:t>safeCheck</a:t>
            </a:r>
            <a:r>
              <a:rPr lang="en-GB" altLang="zh-CN" dirty="0" smtClean="0"/>
              <a:t>&gt;</a:t>
            </a:r>
          </a:p>
          <a:p>
            <a:r>
              <a:rPr lang="en-GB" altLang="zh-CN" dirty="0" smtClean="0"/>
              <a:t>&lt;/</a:t>
            </a:r>
            <a:r>
              <a:rPr lang="en-GB" altLang="zh-CN" dirty="0" err="1" smtClean="0"/>
              <a:t>contentDB</a:t>
            </a:r>
            <a:r>
              <a:rPr lang="en-GB" altLang="zh-CN" dirty="0" smtClean="0"/>
              <a:t>&gt;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5513387" y="4552950"/>
            <a:ext cx="1649413" cy="195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5493054" y="5043265"/>
            <a:ext cx="1669746" cy="63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56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err="1"/>
              <a:t>D</a:t>
            </a:r>
            <a:r>
              <a:rPr lang="en-GB" altLang="zh-CN" sz="4400" dirty="0" err="1" smtClean="0"/>
              <a:t>efaultNull</a:t>
            </a:r>
            <a:r>
              <a:rPr lang="en-GB" altLang="zh-CN" sz="4400" dirty="0" smtClean="0"/>
              <a:t> </a:t>
            </a:r>
            <a:r>
              <a:rPr lang="zh-CN" altLang="en-US" sz="4400" dirty="0" smtClean="0"/>
              <a:t>空值写入</a:t>
            </a:r>
            <a:r>
              <a:rPr lang="en-GB" altLang="zh-CN" sz="4400" dirty="0" smtClean="0"/>
              <a:t/>
            </a:r>
            <a:br>
              <a:rPr lang="en-GB" altLang="zh-CN" sz="4400" dirty="0" smtClean="0"/>
            </a:br>
            <a:r>
              <a:rPr lang="en-GB" altLang="zh-CN" sz="2000" cap="all" dirty="0">
                <a:solidFill>
                  <a:schemeClr val="accent1"/>
                </a:solidFill>
              </a:rPr>
              <a:t>content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的元素</a:t>
            </a:r>
            <a:endParaRPr lang="zh-CN" altLang="en-US" sz="2000" cap="all" dirty="0">
              <a:solidFill>
                <a:schemeClr val="accent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GB" altLang="zh-CN" dirty="0" smtClean="0"/>
              <a:t>XSQL</a:t>
            </a:r>
            <a:r>
              <a:rPr lang="zh-CN" altLang="en-US" dirty="0" smtClean="0"/>
              <a:t>模板生成最终执行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时，对填充占位符参数的约定。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当占位符对应的参数值为</a:t>
            </a:r>
            <a:r>
              <a:rPr lang="en-GB" altLang="zh-CN" dirty="0" smtClean="0"/>
              <a:t>NULL</a:t>
            </a:r>
            <a:r>
              <a:rPr lang="zh-CN" altLang="en-US" dirty="0" smtClean="0"/>
              <a:t>时，是按空字符串，还是按</a:t>
            </a:r>
            <a:r>
              <a:rPr lang="en-GB" altLang="zh-CN" dirty="0" smtClean="0"/>
              <a:t>NULL</a:t>
            </a:r>
            <a:r>
              <a:rPr lang="zh-CN" altLang="en-US" dirty="0" smtClean="0"/>
              <a:t>对象拼接生成最终执行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默认按空字符串填充（</a:t>
            </a:r>
            <a:r>
              <a:rPr lang="en-GB" altLang="zh-CN" dirty="0" smtClean="0"/>
              <a:t>false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25" y="3733800"/>
            <a:ext cx="5086350" cy="29146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103312" y="4748510"/>
            <a:ext cx="4410075" cy="92333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&lt;</a:t>
            </a:r>
            <a:r>
              <a:rPr lang="en-GB" altLang="zh-CN" dirty="0" err="1" smtClean="0"/>
              <a:t>contentDB</a:t>
            </a:r>
            <a:r>
              <a:rPr lang="en-GB" altLang="zh-CN" dirty="0" smtClean="0"/>
              <a:t>&gt;</a:t>
            </a:r>
          </a:p>
          <a:p>
            <a:r>
              <a:rPr lang="en-GB" altLang="zh-CN" dirty="0"/>
              <a:t>	</a:t>
            </a:r>
            <a:r>
              <a:rPr lang="en-GB" altLang="zh-CN" dirty="0" smtClean="0"/>
              <a:t>&lt;</a:t>
            </a:r>
            <a:r>
              <a:rPr lang="en-GB" altLang="zh-CN" b="1" dirty="0" err="1" smtClean="0">
                <a:solidFill>
                  <a:srgbClr val="FFFF00"/>
                </a:solidFill>
              </a:rPr>
              <a:t>defaultNull</a:t>
            </a:r>
            <a:r>
              <a:rPr lang="en-GB" altLang="zh-CN" dirty="0" smtClean="0"/>
              <a:t>&gt;true&lt;/</a:t>
            </a:r>
            <a:r>
              <a:rPr lang="en-GB" altLang="zh-CN" b="1" dirty="0" err="1">
                <a:solidFill>
                  <a:srgbClr val="FFFF00"/>
                </a:solidFill>
              </a:rPr>
              <a:t>defaultNull</a:t>
            </a:r>
            <a:r>
              <a:rPr lang="en-GB" altLang="zh-CN" dirty="0" smtClean="0"/>
              <a:t>&gt;</a:t>
            </a:r>
          </a:p>
          <a:p>
            <a:r>
              <a:rPr lang="en-GB" altLang="zh-CN" dirty="0" smtClean="0"/>
              <a:t>&lt;/</a:t>
            </a:r>
            <a:r>
              <a:rPr lang="en-GB" altLang="zh-CN" dirty="0" err="1" smtClean="0"/>
              <a:t>contentDB</a:t>
            </a:r>
            <a:r>
              <a:rPr lang="en-GB" altLang="zh-CN" dirty="0" smtClean="0"/>
              <a:t>&gt;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5513387" y="4552950"/>
            <a:ext cx="1649413" cy="195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5493054" y="5043265"/>
            <a:ext cx="1669746" cy="63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89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err="1" smtClean="0"/>
              <a:t>KeyReplace</a:t>
            </a:r>
            <a:r>
              <a:rPr lang="en-GB" altLang="zh-CN" sz="4400" dirty="0" smtClean="0"/>
              <a:t> </a:t>
            </a:r>
            <a:r>
              <a:rPr lang="zh-CN" altLang="en-US" sz="4400" dirty="0" smtClean="0"/>
              <a:t>替换关键字</a:t>
            </a:r>
            <a:r>
              <a:rPr lang="en-GB" altLang="zh-CN" sz="4400" dirty="0" smtClean="0"/>
              <a:t/>
            </a:r>
            <a:br>
              <a:rPr lang="en-GB" altLang="zh-CN" sz="4400" dirty="0" smtClean="0"/>
            </a:br>
            <a:r>
              <a:rPr lang="en-GB" altLang="zh-CN" sz="2000" cap="all" dirty="0">
                <a:solidFill>
                  <a:schemeClr val="accent1"/>
                </a:solidFill>
              </a:rPr>
              <a:t>content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的元素</a:t>
            </a:r>
            <a:endParaRPr lang="zh-CN" altLang="en-US" sz="2000" cap="all" dirty="0">
              <a:solidFill>
                <a:schemeClr val="accent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替换</a:t>
            </a:r>
            <a:r>
              <a:rPr lang="zh-CN" altLang="en-US" dirty="0"/>
              <a:t>数据库</a:t>
            </a:r>
            <a:r>
              <a:rPr lang="zh-CN" altLang="en-US" dirty="0" smtClean="0"/>
              <a:t>关键字，一个开关量。</a:t>
            </a:r>
            <a:r>
              <a:rPr lang="zh-CN" altLang="en-US" dirty="0"/>
              <a:t>如，单引号替换成两个单引号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2019-07</a:t>
            </a:r>
            <a:r>
              <a:rPr lang="zh-CN" altLang="en-US" dirty="0" smtClean="0"/>
              <a:t>的</a:t>
            </a:r>
            <a:r>
              <a:rPr lang="en-US" altLang="zh-CN" dirty="0" smtClean="0"/>
              <a:t>4.0.1</a:t>
            </a:r>
            <a:r>
              <a:rPr lang="zh-CN" altLang="en-US" dirty="0" smtClean="0"/>
              <a:t>版本后基本上不再需要开发者关心它。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r>
              <a:rPr lang="zh-CN" altLang="en-US" dirty="0" smtClean="0"/>
              <a:t>右图是特殊业务应用举例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597692" y="4343994"/>
            <a:ext cx="4554538" cy="92333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&lt;</a:t>
            </a:r>
            <a:r>
              <a:rPr lang="en-GB" altLang="zh-CN" dirty="0" err="1" smtClean="0"/>
              <a:t>contentDB</a:t>
            </a:r>
            <a:r>
              <a:rPr lang="en-GB" altLang="zh-CN" dirty="0" smtClean="0"/>
              <a:t>&gt;</a:t>
            </a:r>
          </a:p>
          <a:p>
            <a:r>
              <a:rPr lang="en-GB" altLang="zh-CN" dirty="0"/>
              <a:t>	</a:t>
            </a:r>
            <a:r>
              <a:rPr lang="en-GB" altLang="zh-CN" dirty="0" smtClean="0"/>
              <a:t>&lt;</a:t>
            </a:r>
            <a:r>
              <a:rPr lang="en-GB" altLang="zh-CN" b="1" dirty="0" err="1" smtClean="0">
                <a:solidFill>
                  <a:srgbClr val="FFFF00"/>
                </a:solidFill>
              </a:rPr>
              <a:t>keyReplace</a:t>
            </a:r>
            <a:r>
              <a:rPr lang="en-GB" altLang="zh-CN" dirty="0" smtClean="0"/>
              <a:t>&gt;true&lt;/</a:t>
            </a:r>
            <a:r>
              <a:rPr lang="en-GB" altLang="zh-CN" b="1" dirty="0" err="1" smtClean="0">
                <a:solidFill>
                  <a:srgbClr val="FFFF00"/>
                </a:solidFill>
              </a:rPr>
              <a:t>keyReplace</a:t>
            </a:r>
            <a:r>
              <a:rPr lang="en-GB" altLang="zh-CN" b="1" dirty="0" smtClean="0">
                <a:solidFill>
                  <a:srgbClr val="FFFF00"/>
                </a:solidFill>
              </a:rPr>
              <a:t> </a:t>
            </a:r>
            <a:r>
              <a:rPr lang="en-GB" altLang="zh-CN" dirty="0" smtClean="0"/>
              <a:t>&gt;</a:t>
            </a:r>
          </a:p>
          <a:p>
            <a:r>
              <a:rPr lang="en-GB" altLang="zh-CN" dirty="0" smtClean="0"/>
              <a:t>&lt;/</a:t>
            </a:r>
            <a:r>
              <a:rPr lang="en-GB" altLang="zh-CN" dirty="0" err="1" smtClean="0"/>
              <a:t>contentDB</a:t>
            </a:r>
            <a:r>
              <a:rPr lang="en-GB" altLang="zh-CN" dirty="0" smtClean="0"/>
              <a:t>&gt;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838747"/>
            <a:ext cx="6153150" cy="3933825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 flipV="1">
            <a:off x="5152230" y="3733800"/>
            <a:ext cx="1162845" cy="610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5152230" y="4457700"/>
            <a:ext cx="1162845" cy="809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61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err="1" smtClean="0"/>
              <a:t>NotKeyReplace</a:t>
            </a:r>
            <a:r>
              <a:rPr lang="en-GB" altLang="zh-CN" sz="4400" dirty="0" smtClean="0"/>
              <a:t> </a:t>
            </a:r>
            <a:r>
              <a:rPr lang="zh-CN" altLang="en-US" sz="4400" dirty="0" smtClean="0"/>
              <a:t>不替换关键字</a:t>
            </a:r>
            <a:r>
              <a:rPr lang="en-GB" altLang="zh-CN" sz="4400" dirty="0" smtClean="0"/>
              <a:t/>
            </a:r>
            <a:br>
              <a:rPr lang="en-GB" altLang="zh-CN" sz="4400" dirty="0" smtClean="0"/>
            </a:br>
            <a:r>
              <a:rPr lang="en-GB" altLang="zh-CN" sz="2000" cap="all" dirty="0">
                <a:solidFill>
                  <a:schemeClr val="accent1"/>
                </a:solidFill>
              </a:rPr>
              <a:t>content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的元素</a:t>
            </a:r>
            <a:endParaRPr lang="zh-CN" altLang="en-US" sz="2000" cap="all" dirty="0">
              <a:solidFill>
                <a:schemeClr val="accent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标记出哪些占位符不做替换数据库关键字的操作，与</a:t>
            </a:r>
            <a:r>
              <a:rPr lang="en-GB" altLang="zh-CN" dirty="0" err="1" smtClean="0"/>
              <a:t>KeyReplace</a:t>
            </a:r>
            <a:r>
              <a:rPr lang="zh-CN" altLang="en-US" dirty="0" smtClean="0"/>
              <a:t>一同使用，当</a:t>
            </a:r>
            <a:r>
              <a:rPr lang="en-GB" altLang="zh-CN" dirty="0" err="1" smtClean="0"/>
              <a:t>KeyReplace</a:t>
            </a:r>
            <a:r>
              <a:rPr lang="zh-CN" altLang="en-US" dirty="0" smtClean="0"/>
              <a:t>为真是有效。</a:t>
            </a:r>
            <a:endParaRPr lang="en-US" altLang="zh-CN" dirty="0" smtClean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r>
              <a:rPr lang="zh-CN" altLang="en-US" dirty="0" smtClean="0"/>
              <a:t>右图是特殊业务应用举例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597692" y="4343994"/>
            <a:ext cx="4554538" cy="147732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&lt;</a:t>
            </a:r>
            <a:r>
              <a:rPr lang="en-GB" altLang="zh-CN" dirty="0" err="1" smtClean="0"/>
              <a:t>contentDB</a:t>
            </a:r>
            <a:r>
              <a:rPr lang="en-GB" altLang="zh-CN" dirty="0" smtClean="0"/>
              <a:t>&gt;</a:t>
            </a:r>
          </a:p>
          <a:p>
            <a:r>
              <a:rPr lang="en-GB" altLang="zh-CN" dirty="0"/>
              <a:t>	</a:t>
            </a:r>
            <a:r>
              <a:rPr lang="en-GB" altLang="zh-CN" dirty="0" smtClean="0"/>
              <a:t>&lt;</a:t>
            </a:r>
            <a:r>
              <a:rPr lang="en-GB" altLang="zh-CN" b="1" dirty="0" err="1">
                <a:solidFill>
                  <a:srgbClr val="FFFF00"/>
                </a:solidFill>
              </a:rPr>
              <a:t>notKeyRep</a:t>
            </a:r>
            <a:r>
              <a:rPr lang="en-GB" altLang="zh-CN" b="1" dirty="0" err="1" smtClean="0">
                <a:solidFill>
                  <a:srgbClr val="FFFF00"/>
                </a:solidFill>
              </a:rPr>
              <a:t>lace</a:t>
            </a:r>
            <a:r>
              <a:rPr lang="en-GB" altLang="zh-CN" dirty="0" smtClean="0"/>
              <a:t>&gt;</a:t>
            </a:r>
          </a:p>
          <a:p>
            <a:r>
              <a:rPr lang="en-GB" altLang="zh-CN" dirty="0"/>
              <a:t>	</a:t>
            </a:r>
            <a:r>
              <a:rPr lang="en-GB" altLang="zh-CN" dirty="0" smtClean="0"/>
              <a:t>	</a:t>
            </a:r>
            <a:r>
              <a:rPr lang="zh-CN" altLang="en-US" dirty="0" smtClean="0"/>
              <a:t>占位名称</a:t>
            </a:r>
            <a:r>
              <a:rPr lang="en-US" altLang="zh-CN" dirty="0" smtClean="0"/>
              <a:t>1</a:t>
            </a:r>
            <a:r>
              <a:rPr lang="en-GB" altLang="zh-CN" dirty="0" smtClean="0"/>
              <a:t>,</a:t>
            </a:r>
            <a:r>
              <a:rPr lang="zh-CN" altLang="en-US" dirty="0" smtClean="0"/>
              <a:t>占位名称</a:t>
            </a:r>
            <a:r>
              <a:rPr lang="en-US" altLang="zh-CN" dirty="0" smtClean="0"/>
              <a:t>2,…</a:t>
            </a:r>
          </a:p>
          <a:p>
            <a:r>
              <a:rPr lang="en-US" altLang="zh-CN" dirty="0"/>
              <a:t>	</a:t>
            </a:r>
            <a:r>
              <a:rPr lang="en-GB" altLang="zh-CN" dirty="0" smtClean="0"/>
              <a:t>&lt;/</a:t>
            </a:r>
            <a:r>
              <a:rPr lang="en-GB" altLang="zh-CN" b="1" dirty="0" err="1">
                <a:solidFill>
                  <a:srgbClr val="FFFF00"/>
                </a:solidFill>
              </a:rPr>
              <a:t>notKe</a:t>
            </a:r>
            <a:r>
              <a:rPr lang="en-GB" altLang="zh-CN" b="1" dirty="0" err="1" smtClean="0">
                <a:solidFill>
                  <a:srgbClr val="FFFF00"/>
                </a:solidFill>
              </a:rPr>
              <a:t>yReplace</a:t>
            </a:r>
            <a:r>
              <a:rPr lang="en-GB" altLang="zh-CN" b="1" dirty="0" smtClean="0">
                <a:solidFill>
                  <a:srgbClr val="FFFF00"/>
                </a:solidFill>
              </a:rPr>
              <a:t> </a:t>
            </a:r>
            <a:r>
              <a:rPr lang="en-GB" altLang="zh-CN" dirty="0" smtClean="0"/>
              <a:t>&gt;</a:t>
            </a:r>
          </a:p>
          <a:p>
            <a:r>
              <a:rPr lang="en-GB" altLang="zh-CN" dirty="0" smtClean="0"/>
              <a:t>&lt;/</a:t>
            </a:r>
            <a:r>
              <a:rPr lang="en-GB" altLang="zh-CN" dirty="0" err="1" smtClean="0"/>
              <a:t>contentDB</a:t>
            </a:r>
            <a:r>
              <a:rPr lang="en-GB" altLang="zh-CN" dirty="0" smtClean="0"/>
              <a:t>&gt;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838747"/>
            <a:ext cx="6153150" cy="3933825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 flipV="1">
            <a:off x="5152230" y="3733800"/>
            <a:ext cx="1162845" cy="610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5152230" y="4457700"/>
            <a:ext cx="1162845" cy="1363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10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>
                <a:latin typeface="+mn-ea"/>
              </a:rPr>
              <a:t>Result</a:t>
            </a:r>
            <a:r>
              <a:rPr lang="zh-CN" altLang="en-US" dirty="0" smtClean="0">
                <a:latin typeface="+mn-ea"/>
              </a:rPr>
              <a:t>的元素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671097" y="3616667"/>
            <a:ext cx="2932671" cy="6837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>
                <a:latin typeface="+mn-ea"/>
              </a:rPr>
              <a:t>Result</a:t>
            </a:r>
          </a:p>
          <a:p>
            <a:pPr algn="ctr"/>
            <a:r>
              <a:rPr lang="zh-CN" altLang="en-US" dirty="0" smtClean="0">
                <a:latin typeface="+mn-ea"/>
              </a:rPr>
              <a:t>执行结果</a:t>
            </a:r>
            <a:endParaRPr lang="zh-CN" altLang="en-US" dirty="0">
              <a:latin typeface="+mn-ea"/>
            </a:endParaRPr>
          </a:p>
        </p:txBody>
      </p:sp>
      <p:sp>
        <p:nvSpPr>
          <p:cNvPr id="5" name="六边形 4"/>
          <p:cNvSpPr/>
          <p:nvPr/>
        </p:nvSpPr>
        <p:spPr>
          <a:xfrm>
            <a:off x="2869140" y="3483765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Tabl</a:t>
            </a:r>
            <a:r>
              <a:rPr lang="en-GB" altLang="zh-CN" sz="1200" dirty="0"/>
              <a:t>e</a:t>
            </a:r>
          </a:p>
        </p:txBody>
      </p:sp>
      <p:sp>
        <p:nvSpPr>
          <p:cNvPr id="6" name="六边形 5"/>
          <p:cNvSpPr/>
          <p:nvPr/>
        </p:nvSpPr>
        <p:spPr>
          <a:xfrm>
            <a:off x="3145365" y="2620003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/>
              <a:t>Row</a:t>
            </a:r>
          </a:p>
        </p:txBody>
      </p:sp>
      <p:sp>
        <p:nvSpPr>
          <p:cNvPr id="7" name="六边形 6"/>
          <p:cNvSpPr/>
          <p:nvPr/>
        </p:nvSpPr>
        <p:spPr>
          <a:xfrm>
            <a:off x="4063718" y="1719898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/>
              <a:t>Fill</a:t>
            </a:r>
          </a:p>
        </p:txBody>
      </p:sp>
      <p:sp>
        <p:nvSpPr>
          <p:cNvPr id="8" name="六边形 7"/>
          <p:cNvSpPr/>
          <p:nvPr/>
        </p:nvSpPr>
        <p:spPr>
          <a:xfrm>
            <a:off x="5593734" y="1492069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CFill</a:t>
            </a:r>
            <a:endParaRPr lang="en-GB" altLang="zh-CN" sz="1200" dirty="0"/>
          </a:p>
        </p:txBody>
      </p:sp>
      <p:sp>
        <p:nvSpPr>
          <p:cNvPr id="9" name="六边形 8"/>
          <p:cNvSpPr/>
          <p:nvPr/>
        </p:nvSpPr>
        <p:spPr>
          <a:xfrm>
            <a:off x="7123754" y="1719898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FillEvent</a:t>
            </a:r>
            <a:endParaRPr lang="en-GB" altLang="zh-CN" sz="1200" dirty="0"/>
          </a:p>
        </p:txBody>
      </p:sp>
      <p:sp>
        <p:nvSpPr>
          <p:cNvPr id="10" name="六边形 9"/>
          <p:cNvSpPr/>
          <p:nvPr/>
        </p:nvSpPr>
        <p:spPr>
          <a:xfrm>
            <a:off x="8027483" y="2612071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RelationKeys</a:t>
            </a:r>
            <a:endParaRPr lang="en-GB" altLang="zh-CN" sz="1200" dirty="0"/>
          </a:p>
        </p:txBody>
      </p:sp>
      <p:sp>
        <p:nvSpPr>
          <p:cNvPr id="11" name="六边形 10"/>
          <p:cNvSpPr/>
          <p:nvPr/>
        </p:nvSpPr>
        <p:spPr>
          <a:xfrm>
            <a:off x="8318332" y="3481532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 smtClean="0"/>
              <a:t>CStyle</a:t>
            </a:r>
            <a:endParaRPr lang="en-GB" altLang="zh-CN" sz="1200" dirty="0"/>
          </a:p>
        </p:txBody>
      </p:sp>
      <p:sp>
        <p:nvSpPr>
          <p:cNvPr id="13" name="折角形 12"/>
          <p:cNvSpPr/>
          <p:nvPr/>
        </p:nvSpPr>
        <p:spPr>
          <a:xfrm>
            <a:off x="3292856" y="5192581"/>
            <a:ext cx="1378241" cy="438150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row.xxx</a:t>
            </a:r>
            <a:endParaRPr lang="zh-CN" altLang="en-US" sz="1200" dirty="0"/>
          </a:p>
        </p:txBody>
      </p:sp>
      <p:sp>
        <p:nvSpPr>
          <p:cNvPr id="14" name="折角形 13"/>
          <p:cNvSpPr/>
          <p:nvPr/>
        </p:nvSpPr>
        <p:spPr>
          <a:xfrm>
            <a:off x="7603768" y="5192581"/>
            <a:ext cx="1383488" cy="438150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rowNo</a:t>
            </a:r>
            <a:endParaRPr lang="en-GB" altLang="zh-CN" sz="1200" dirty="0"/>
          </a:p>
        </p:txBody>
      </p:sp>
      <p:sp>
        <p:nvSpPr>
          <p:cNvPr id="15" name="折角形 14"/>
          <p:cNvSpPr/>
          <p:nvPr/>
        </p:nvSpPr>
        <p:spPr>
          <a:xfrm>
            <a:off x="7123752" y="5808859"/>
            <a:ext cx="1383488" cy="438150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colNo</a:t>
            </a:r>
            <a:endParaRPr lang="en-GB" altLang="zh-CN" sz="1200" dirty="0"/>
          </a:p>
        </p:txBody>
      </p:sp>
      <p:sp>
        <p:nvSpPr>
          <p:cNvPr id="16" name="折角形 15"/>
          <p:cNvSpPr/>
          <p:nvPr/>
        </p:nvSpPr>
        <p:spPr>
          <a:xfrm>
            <a:off x="5448310" y="5994464"/>
            <a:ext cx="1378241" cy="438150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colName</a:t>
            </a:r>
            <a:endParaRPr lang="en-GB" altLang="zh-CN" sz="1200" dirty="0"/>
          </a:p>
        </p:txBody>
      </p:sp>
      <p:sp>
        <p:nvSpPr>
          <p:cNvPr id="17" name="折角形 16"/>
          <p:cNvSpPr/>
          <p:nvPr/>
        </p:nvSpPr>
        <p:spPr>
          <a:xfrm>
            <a:off x="3772868" y="5808859"/>
            <a:ext cx="1378241" cy="438150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colValue</a:t>
            </a:r>
            <a:endParaRPr lang="en-GB" altLang="zh-CN" sz="1200" dirty="0"/>
          </a:p>
        </p:txBody>
      </p:sp>
      <p:sp>
        <p:nvSpPr>
          <p:cNvPr id="18" name="折角形 17"/>
          <p:cNvSpPr/>
          <p:nvPr/>
        </p:nvSpPr>
        <p:spPr>
          <a:xfrm>
            <a:off x="8027483" y="4562475"/>
            <a:ext cx="1378240" cy="438150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/>
              <a:t>setter(</a:t>
            </a:r>
            <a:r>
              <a:rPr lang="en-GB" altLang="zh-CN" sz="1200" dirty="0" err="1"/>
              <a:t>colValue</a:t>
            </a:r>
            <a:r>
              <a:rPr lang="en-GB" altLang="zh-CN" sz="1200" dirty="0"/>
              <a:t>)</a:t>
            </a:r>
          </a:p>
        </p:txBody>
      </p:sp>
      <p:sp>
        <p:nvSpPr>
          <p:cNvPr id="19" name="折角形 18"/>
          <p:cNvSpPr/>
          <p:nvPr/>
        </p:nvSpPr>
        <p:spPr>
          <a:xfrm>
            <a:off x="2723714" y="4562475"/>
            <a:ext cx="1378242" cy="438150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/>
              <a:t>row</a:t>
            </a:r>
            <a:endParaRPr lang="zh-CN" altLang="en-US" sz="12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21" name="矩形 2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062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>
                <a:latin typeface="+mn-ea"/>
              </a:rPr>
              <a:t>Result </a:t>
            </a:r>
            <a:r>
              <a:rPr lang="zh-CN" altLang="en-US" dirty="0" smtClean="0">
                <a:latin typeface="+mn-ea"/>
              </a:rPr>
              <a:t>查询结果集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查询结果集以什么样的数据结构转换为</a:t>
            </a:r>
            <a:r>
              <a:rPr lang="en-GB" altLang="zh-CN" dirty="0" smtClean="0"/>
              <a:t>Java</a:t>
            </a:r>
            <a:r>
              <a:rPr lang="zh-CN" altLang="en-US" dirty="0" smtClean="0"/>
              <a:t>对象。核心元素，但非必要元素。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r>
              <a:rPr lang="zh-CN" altLang="en-US" dirty="0" smtClean="0"/>
              <a:t>常用的两个对象：</a:t>
            </a:r>
            <a:endParaRPr lang="en-GB" altLang="zh-CN" dirty="0" smtClean="0"/>
          </a:p>
          <a:p>
            <a:r>
              <a:rPr lang="en-GB" altLang="zh-CN" dirty="0"/>
              <a:t>Table </a:t>
            </a:r>
            <a:r>
              <a:rPr lang="zh-CN" altLang="en-US" dirty="0"/>
              <a:t>表</a:t>
            </a:r>
            <a:r>
              <a:rPr lang="zh-CN" altLang="en-US" dirty="0" smtClean="0"/>
              <a:t>对象。                             默认值：</a:t>
            </a:r>
            <a:r>
              <a:rPr lang="en-GB" altLang="zh-CN" dirty="0" err="1" smtClean="0"/>
              <a:t>java.util.ArrayList</a:t>
            </a:r>
            <a:endParaRPr lang="en-US" altLang="zh-CN" dirty="0"/>
          </a:p>
          <a:p>
            <a:r>
              <a:rPr lang="en-GB" altLang="zh-CN" dirty="0"/>
              <a:t>Row </a:t>
            </a:r>
            <a:r>
              <a:rPr lang="en-GB" altLang="zh-CN" dirty="0" smtClean="0"/>
              <a:t>  </a:t>
            </a:r>
            <a:r>
              <a:rPr lang="zh-CN" altLang="en-US" dirty="0" smtClean="0"/>
              <a:t>行对象。                             默认值：</a:t>
            </a:r>
            <a:r>
              <a:rPr lang="en-GB" altLang="zh-CN" dirty="0" err="1" smtClean="0"/>
              <a:t>java.util.ArrayList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常用的两个填充方法：</a:t>
            </a:r>
            <a:endParaRPr lang="en-US" altLang="zh-CN" dirty="0" smtClean="0"/>
          </a:p>
          <a:p>
            <a:r>
              <a:rPr lang="en-GB" altLang="zh-CN" dirty="0"/>
              <a:t>F</a:t>
            </a:r>
            <a:r>
              <a:rPr lang="en-GB" altLang="zh-CN" dirty="0" smtClean="0"/>
              <a:t>ill    </a:t>
            </a:r>
            <a:r>
              <a:rPr lang="zh-CN" altLang="en-US" dirty="0" smtClean="0"/>
              <a:t>表填充行对象的方法。          默认值：</a:t>
            </a:r>
            <a:r>
              <a:rPr lang="en-GB" altLang="zh-CN" dirty="0"/>
              <a:t>add(row)</a:t>
            </a:r>
            <a:endParaRPr lang="en-US" altLang="zh-CN" dirty="0"/>
          </a:p>
          <a:p>
            <a:r>
              <a:rPr lang="en-GB" altLang="zh-CN" dirty="0" err="1" smtClean="0"/>
              <a:t>CFill</a:t>
            </a:r>
            <a:r>
              <a:rPr lang="en-GB" altLang="zh-CN" dirty="0" smtClean="0"/>
              <a:t> </a:t>
            </a:r>
            <a:r>
              <a:rPr lang="zh-CN" altLang="en-US" dirty="0" smtClean="0"/>
              <a:t>行填充列对象的方法。          默认值：</a:t>
            </a:r>
            <a:r>
              <a:rPr lang="en-GB" altLang="zh-CN" dirty="0"/>
              <a:t>add(</a:t>
            </a:r>
            <a:r>
              <a:rPr lang="en-GB" altLang="zh-CN" dirty="0" err="1"/>
              <a:t>colValue</a:t>
            </a:r>
            <a:r>
              <a:rPr lang="en-GB" altLang="zh-CN" dirty="0"/>
              <a:t>)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49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+mn-ea"/>
              </a:rPr>
              <a:t>Result </a:t>
            </a:r>
            <a:r>
              <a:rPr lang="zh-CN" altLang="en-US" dirty="0" smtClean="0">
                <a:latin typeface="+mn-ea"/>
              </a:rPr>
              <a:t>填充关键字</a:t>
            </a:r>
            <a:r>
              <a:rPr lang="en-GB" altLang="zh-CN" dirty="0" smtClean="0">
                <a:latin typeface="+mn-ea"/>
              </a:rPr>
              <a:t/>
            </a:r>
            <a:br>
              <a:rPr lang="en-GB" altLang="zh-CN" dirty="0" smtClean="0">
                <a:latin typeface="+mn-ea"/>
              </a:rPr>
            </a:br>
            <a:r>
              <a:rPr lang="en-US" altLang="zh-CN" sz="2000" cap="all" dirty="0" smtClean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填充</a:t>
            </a:r>
            <a:r>
              <a:rPr lang="zh-CN" altLang="en-US" dirty="0" smtClean="0"/>
              <a:t>关键字有：</a:t>
            </a:r>
            <a:endParaRPr lang="en-GB" altLang="zh-CN" dirty="0"/>
          </a:p>
          <a:p>
            <a:pPr lvl="0">
              <a:buClr>
                <a:srgbClr val="ACD433"/>
              </a:buClr>
            </a:pPr>
            <a:r>
              <a:rPr lang="en-GB" altLang="zh-CN" dirty="0">
                <a:solidFill>
                  <a:prstClr val="white"/>
                </a:solidFill>
              </a:rPr>
              <a:t>row </a:t>
            </a:r>
            <a:r>
              <a:rPr lang="zh-CN" altLang="en-US" dirty="0" smtClean="0">
                <a:solidFill>
                  <a:prstClr val="white"/>
                </a:solidFill>
              </a:rPr>
              <a:t>                          代表行级的</a:t>
            </a:r>
            <a:r>
              <a:rPr lang="en-GB" altLang="zh-CN" dirty="0" smtClean="0">
                <a:solidFill>
                  <a:prstClr val="white"/>
                </a:solidFill>
              </a:rPr>
              <a:t>Java</a:t>
            </a:r>
            <a:r>
              <a:rPr lang="zh-CN" altLang="en-US" dirty="0" smtClean="0">
                <a:solidFill>
                  <a:prstClr val="white"/>
                </a:solidFill>
              </a:rPr>
              <a:t>对象</a:t>
            </a:r>
            <a:endParaRPr lang="en-US" altLang="zh-CN" dirty="0">
              <a:solidFill>
                <a:prstClr val="white"/>
              </a:solidFill>
            </a:endParaRPr>
          </a:p>
          <a:p>
            <a:pPr lvl="0">
              <a:buClr>
                <a:srgbClr val="ACD433"/>
              </a:buClr>
            </a:pPr>
            <a:r>
              <a:rPr lang="en-GB" altLang="zh-CN" dirty="0" err="1" smtClean="0">
                <a:solidFill>
                  <a:prstClr val="white"/>
                </a:solidFill>
              </a:rPr>
              <a:t>row.xxx</a:t>
            </a:r>
            <a:r>
              <a:rPr lang="en-GB" altLang="zh-CN" dirty="0" smtClean="0">
                <a:solidFill>
                  <a:prstClr val="white"/>
                </a:solidFill>
              </a:rPr>
              <a:t>                     xxx</a:t>
            </a:r>
            <a:r>
              <a:rPr lang="zh-CN" altLang="en-US" dirty="0" smtClean="0">
                <a:solidFill>
                  <a:prstClr val="white"/>
                </a:solidFill>
              </a:rPr>
              <a:t>为行级</a:t>
            </a:r>
            <a:r>
              <a:rPr lang="en-GB" altLang="zh-CN" dirty="0" smtClean="0">
                <a:solidFill>
                  <a:prstClr val="white"/>
                </a:solidFill>
              </a:rPr>
              <a:t>Java</a:t>
            </a:r>
            <a:r>
              <a:rPr lang="zh-CN" altLang="en-US" dirty="0" smtClean="0">
                <a:solidFill>
                  <a:prstClr val="white"/>
                </a:solidFill>
              </a:rPr>
              <a:t>对象的某个属性名称</a:t>
            </a:r>
            <a:endParaRPr lang="en-GB" altLang="zh-CN" dirty="0">
              <a:solidFill>
                <a:prstClr val="white"/>
              </a:solidFill>
            </a:endParaRPr>
          </a:p>
          <a:p>
            <a:pPr lvl="0">
              <a:buClr>
                <a:srgbClr val="ACD433"/>
              </a:buClr>
            </a:pPr>
            <a:r>
              <a:rPr lang="en-GB" altLang="zh-CN" dirty="0" err="1" smtClean="0"/>
              <a:t>rowNo</a:t>
            </a:r>
            <a:r>
              <a:rPr lang="en-GB" altLang="zh-CN" dirty="0" smtClean="0"/>
              <a:t>                      </a:t>
            </a:r>
            <a:r>
              <a:rPr lang="zh-CN" altLang="en-US" dirty="0" smtClean="0"/>
              <a:t>行号，表示第几行，有效下标从零开始</a:t>
            </a:r>
            <a:endParaRPr lang="en-GB" altLang="zh-CN" dirty="0"/>
          </a:p>
          <a:p>
            <a:pPr lvl="0">
              <a:buClr>
                <a:srgbClr val="ACD433"/>
              </a:buClr>
            </a:pPr>
            <a:r>
              <a:rPr lang="en-GB" altLang="zh-CN" dirty="0" err="1" smtClean="0"/>
              <a:t>colNo</a:t>
            </a:r>
            <a:r>
              <a:rPr lang="en-GB" altLang="zh-CN" dirty="0" smtClean="0"/>
              <a:t>                       </a:t>
            </a:r>
            <a:r>
              <a:rPr lang="zh-CN" altLang="en-US" dirty="0" smtClean="0"/>
              <a:t>列号，表示第几个字段，有效下标从零开始</a:t>
            </a:r>
            <a:endParaRPr lang="en-GB" altLang="zh-CN" dirty="0"/>
          </a:p>
          <a:p>
            <a:pPr lvl="0">
              <a:buClr>
                <a:srgbClr val="ACD433"/>
              </a:buClr>
            </a:pPr>
            <a:r>
              <a:rPr lang="en-GB" altLang="zh-CN" dirty="0" err="1" smtClean="0"/>
              <a:t>colName</a:t>
            </a:r>
            <a:r>
              <a:rPr lang="en-GB" altLang="zh-CN" dirty="0" smtClean="0"/>
              <a:t>                 </a:t>
            </a:r>
            <a:r>
              <a:rPr lang="zh-CN" altLang="en-US" dirty="0" smtClean="0"/>
              <a:t>列名，数据库表的字段名称</a:t>
            </a:r>
            <a:endParaRPr lang="en-GB" altLang="zh-CN" dirty="0"/>
          </a:p>
          <a:p>
            <a:pPr lvl="0">
              <a:buClr>
                <a:srgbClr val="ACD433"/>
              </a:buClr>
            </a:pPr>
            <a:r>
              <a:rPr lang="en-GB" altLang="zh-CN" dirty="0" err="1" smtClean="0"/>
              <a:t>colValue</a:t>
            </a:r>
            <a:r>
              <a:rPr lang="en-GB" altLang="zh-CN" dirty="0" smtClean="0"/>
              <a:t>                  </a:t>
            </a:r>
            <a:r>
              <a:rPr lang="zh-CN" altLang="en-US" dirty="0" smtClean="0"/>
              <a:t>列值，数据库中的字段数值</a:t>
            </a:r>
            <a:endParaRPr lang="en-GB" altLang="zh-CN" dirty="0"/>
          </a:p>
          <a:p>
            <a:pPr lvl="0">
              <a:buClr>
                <a:srgbClr val="ACD433"/>
              </a:buClr>
            </a:pPr>
            <a:r>
              <a:rPr lang="en-GB" altLang="zh-CN" dirty="0"/>
              <a:t>setter(</a:t>
            </a:r>
            <a:r>
              <a:rPr lang="en-GB" altLang="zh-CN" dirty="0" err="1"/>
              <a:t>colValue</a:t>
            </a:r>
            <a:r>
              <a:rPr lang="en-GB" altLang="zh-CN" dirty="0" smtClean="0"/>
              <a:t>)      </a:t>
            </a:r>
            <a:r>
              <a:rPr lang="zh-CN" altLang="en-US" dirty="0" smtClean="0"/>
              <a:t>使用</a:t>
            </a:r>
            <a:r>
              <a:rPr lang="en-GB" altLang="zh-CN" dirty="0" smtClean="0"/>
              <a:t>Java</a:t>
            </a:r>
            <a:r>
              <a:rPr lang="zh-CN" altLang="en-US" dirty="0" smtClean="0"/>
              <a:t>的</a:t>
            </a:r>
            <a:r>
              <a:rPr lang="en-GB" altLang="zh-CN" dirty="0" smtClean="0"/>
              <a:t>Setter()</a:t>
            </a:r>
            <a:r>
              <a:rPr lang="zh-CN" altLang="en-US" dirty="0" smtClean="0"/>
              <a:t>方法填充</a:t>
            </a:r>
            <a:r>
              <a:rPr lang="en-GB" altLang="zh-CN" dirty="0" smtClean="0"/>
              <a:t>Java</a:t>
            </a:r>
            <a:r>
              <a:rPr lang="zh-CN" altLang="en-US" dirty="0"/>
              <a:t>对象</a:t>
            </a:r>
            <a:r>
              <a:rPr lang="zh-CN" altLang="en-US" dirty="0" smtClean="0"/>
              <a:t>实例</a:t>
            </a:r>
            <a:endParaRPr lang="en-GB" altLang="zh-CN" dirty="0"/>
          </a:p>
          <a:p>
            <a:pPr lvl="0">
              <a:buClr>
                <a:srgbClr val="ACD433"/>
              </a:buClr>
            </a:pPr>
            <a:r>
              <a:rPr lang="zh-CN" altLang="zh-CN" dirty="0" smtClean="0"/>
              <a:t>自定义填充方法</a:t>
            </a:r>
            <a:r>
              <a:rPr lang="en-GB" altLang="zh-CN" dirty="0" smtClean="0"/>
              <a:t>         </a:t>
            </a:r>
            <a:endParaRPr lang="en-US" altLang="zh-CN" dirty="0">
              <a:solidFill>
                <a:prstClr val="white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566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+mn-ea"/>
              </a:rPr>
              <a:t>Result </a:t>
            </a:r>
            <a:r>
              <a:rPr lang="zh-CN" altLang="en-US" dirty="0" smtClean="0">
                <a:latin typeface="+mn-ea"/>
              </a:rPr>
              <a:t>举例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3300412"/>
            <a:ext cx="4219575" cy="752475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5675312" y="3459014"/>
            <a:ext cx="1198563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486650" y="3459014"/>
            <a:ext cx="2547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ArrayList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&lt;Strategy&gt;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26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+mn-ea"/>
              </a:rPr>
              <a:t>Result </a:t>
            </a:r>
            <a:r>
              <a:rPr lang="zh-CN" altLang="en-US" dirty="0" smtClean="0">
                <a:latin typeface="+mn-ea"/>
              </a:rPr>
              <a:t>举例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2395537"/>
            <a:ext cx="4962525" cy="326707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6446837" y="3830489"/>
            <a:ext cx="1198563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124825" y="3841453"/>
            <a:ext cx="2202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ArrayList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&lt;String&gt;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13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5383424" y="1400431"/>
            <a:ext cx="78263" cy="4901513"/>
          </a:xfrm>
          <a:prstGeom prst="rect">
            <a:avLst/>
          </a:prstGeom>
          <a:gradFill flip="none" rotWithShape="1">
            <a:gsLst>
              <a:gs pos="0">
                <a:srgbClr val="92D050">
                  <a:alpha val="40000"/>
                </a:srgbClr>
              </a:gs>
              <a:gs pos="100000">
                <a:schemeClr val="accent6"/>
              </a:gs>
            </a:gsLst>
            <a:lin ang="0" scaled="1"/>
            <a:tileRect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3954157" y="2029349"/>
            <a:ext cx="2932671" cy="3643675"/>
            <a:chOff x="4431952" y="2033732"/>
            <a:chExt cx="2932671" cy="3643675"/>
          </a:xfrm>
        </p:grpSpPr>
        <p:sp>
          <p:nvSpPr>
            <p:cNvPr id="17" name="圆角矩形 16"/>
            <p:cNvSpPr/>
            <p:nvPr/>
          </p:nvSpPr>
          <p:spPr>
            <a:xfrm>
              <a:off x="4431952" y="4993666"/>
              <a:ext cx="2932671" cy="683741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+mn-ea"/>
                </a:rPr>
                <a:t>数据层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4431952" y="3513699"/>
              <a:ext cx="2932671" cy="683741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+mn-ea"/>
                </a:rPr>
                <a:t>执行层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431952" y="2033732"/>
              <a:ext cx="2932671" cy="683741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+mn-ea"/>
                </a:rPr>
                <a:t>应用层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20" name="上箭头 19"/>
            <p:cNvSpPr/>
            <p:nvPr/>
          </p:nvSpPr>
          <p:spPr>
            <a:xfrm>
              <a:off x="5729411" y="4331305"/>
              <a:ext cx="337752" cy="469556"/>
            </a:xfrm>
            <a:prstGeom prst="up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上箭头 20"/>
            <p:cNvSpPr/>
            <p:nvPr/>
          </p:nvSpPr>
          <p:spPr>
            <a:xfrm>
              <a:off x="5729411" y="2880808"/>
              <a:ext cx="337752" cy="469556"/>
            </a:xfrm>
            <a:prstGeom prst="up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954157" y="2041968"/>
            <a:ext cx="2932671" cy="3643675"/>
            <a:chOff x="4431952" y="2033732"/>
            <a:chExt cx="2932671" cy="3643675"/>
          </a:xfrm>
        </p:grpSpPr>
        <p:sp>
          <p:nvSpPr>
            <p:cNvPr id="10" name="圆角矩形 9"/>
            <p:cNvSpPr/>
            <p:nvPr/>
          </p:nvSpPr>
          <p:spPr>
            <a:xfrm>
              <a:off x="4431952" y="4993666"/>
              <a:ext cx="2932671" cy="68374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err="1" smtClean="0">
                  <a:latin typeface="+mn-ea"/>
                </a:rPr>
                <a:t>DataSourceGroup</a:t>
              </a:r>
              <a:endParaRPr lang="en-GB" altLang="zh-CN" dirty="0" smtClean="0">
                <a:latin typeface="+mn-ea"/>
              </a:endParaRPr>
            </a:p>
            <a:p>
              <a:pPr algn="ctr"/>
              <a:r>
                <a:rPr lang="zh-CN" altLang="en-US" dirty="0" smtClean="0">
                  <a:latin typeface="+mn-ea"/>
                </a:rPr>
                <a:t>数据库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431952" y="3513699"/>
              <a:ext cx="2932671" cy="68374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>
                  <a:latin typeface="+mn-ea"/>
                </a:rPr>
                <a:t>Content</a:t>
              </a:r>
            </a:p>
            <a:p>
              <a:pPr algn="ctr"/>
              <a:r>
                <a:rPr lang="en-GB" altLang="zh-CN" dirty="0" smtClean="0">
                  <a:latin typeface="+mn-ea"/>
                </a:rPr>
                <a:t>SQL</a:t>
              </a:r>
              <a:r>
                <a:rPr lang="zh-CN" altLang="en-US" dirty="0" smtClean="0">
                  <a:latin typeface="+mn-ea"/>
                </a:rPr>
                <a:t>语句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431952" y="2033732"/>
              <a:ext cx="2932671" cy="68374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>
                  <a:latin typeface="+mn-ea"/>
                </a:rPr>
                <a:t>Result</a:t>
              </a:r>
            </a:p>
            <a:p>
              <a:pPr algn="ctr"/>
              <a:r>
                <a:rPr lang="zh-CN" altLang="en-US" dirty="0" smtClean="0">
                  <a:latin typeface="+mn-ea"/>
                </a:rPr>
                <a:t>执行结果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14" name="上箭头 13"/>
            <p:cNvSpPr/>
            <p:nvPr/>
          </p:nvSpPr>
          <p:spPr>
            <a:xfrm>
              <a:off x="5729411" y="4331305"/>
              <a:ext cx="337752" cy="469556"/>
            </a:xfrm>
            <a:prstGeom prst="up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上箭头 14"/>
            <p:cNvSpPr/>
            <p:nvPr/>
          </p:nvSpPr>
          <p:spPr>
            <a:xfrm>
              <a:off x="5729411" y="2880808"/>
              <a:ext cx="337752" cy="469556"/>
            </a:xfrm>
            <a:prstGeom prst="up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158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07407E-6 L -0.24661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3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07407E-6 L 0.2474 0.00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7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+mn-ea"/>
              </a:rPr>
              <a:t>Result </a:t>
            </a:r>
            <a:r>
              <a:rPr lang="zh-CN" altLang="en-US" dirty="0" smtClean="0">
                <a:latin typeface="+mn-ea"/>
              </a:rPr>
              <a:t>举例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右箭头 6"/>
          <p:cNvSpPr/>
          <p:nvPr/>
        </p:nvSpPr>
        <p:spPr>
          <a:xfrm>
            <a:off x="5874724" y="2632808"/>
            <a:ext cx="1198563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552712" y="2643772"/>
            <a:ext cx="33505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HashMap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&lt;String ,Object&gt;</a:t>
            </a:r>
          </a:p>
          <a:p>
            <a:endParaRPr lang="en-GB" altLang="zh-CN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Map.key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</a:t>
            </a:r>
            <a:r>
              <a:rPr lang="zh-CN" alt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为字段名称</a:t>
            </a:r>
            <a:endParaRPr lang="en-US" altLang="zh-CN" sz="2000" b="1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Map.value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zh-CN" alt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为字段值 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22" y="2381865"/>
            <a:ext cx="4105275" cy="9239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675787" y="4407336"/>
            <a:ext cx="6606296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CStyle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zh-CN" alt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字段名称的大小样式</a:t>
            </a:r>
            <a:endParaRPr lang="en-US" altLang="zh-CN" sz="2000" b="1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342900" lvl="0" indent="-342900">
              <a:spcBef>
                <a:spcPts val="1000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GB" altLang="zh-CN" sz="2000" dirty="0" smtClean="0">
                <a:solidFill>
                  <a:prstClr val="white"/>
                </a:solidFill>
                <a:cs typeface="+mj-cs"/>
              </a:rPr>
              <a:t>Normal </a:t>
            </a:r>
            <a:r>
              <a:rPr lang="en-US" altLang="zh-CN" sz="2000" dirty="0" smtClean="0">
                <a:solidFill>
                  <a:prstClr val="white"/>
                </a:solidFill>
                <a:cs typeface="+mj-cs"/>
              </a:rPr>
              <a:t>  </a:t>
            </a:r>
            <a:r>
              <a:rPr lang="zh-CN" altLang="en-US" sz="2000" dirty="0" smtClean="0">
                <a:solidFill>
                  <a:prstClr val="white"/>
                </a:solidFill>
                <a:cs typeface="+mj-cs"/>
              </a:rPr>
              <a:t>数据库原本的样式（</a:t>
            </a:r>
            <a:r>
              <a:rPr lang="en-GB" altLang="zh-CN" sz="2000" dirty="0" smtClean="0">
                <a:solidFill>
                  <a:prstClr val="white"/>
                </a:solidFill>
                <a:cs typeface="+mj-cs"/>
              </a:rPr>
              <a:t>Oracle</a:t>
            </a:r>
            <a:r>
              <a:rPr lang="zh-CN" altLang="en-US" sz="2000" dirty="0" smtClean="0">
                <a:solidFill>
                  <a:prstClr val="white"/>
                </a:solidFill>
                <a:cs typeface="+mj-cs"/>
              </a:rPr>
              <a:t>默认为全大写）</a:t>
            </a:r>
            <a:endParaRPr lang="en-GB" altLang="zh-CN" sz="2000" dirty="0">
              <a:solidFill>
                <a:prstClr val="white"/>
              </a:solidFill>
              <a:cs typeface="+mj-cs"/>
            </a:endParaRPr>
          </a:p>
          <a:p>
            <a:pPr marL="342900" lvl="0" indent="-342900">
              <a:spcBef>
                <a:spcPts val="1000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GB" altLang="zh-CN" sz="2000" dirty="0" smtClean="0">
                <a:solidFill>
                  <a:prstClr val="white"/>
                </a:solidFill>
                <a:cs typeface="+mj-cs"/>
              </a:rPr>
              <a:t>Upper     </a:t>
            </a:r>
            <a:r>
              <a:rPr lang="zh-CN" altLang="en-US" sz="2000" dirty="0" smtClean="0">
                <a:solidFill>
                  <a:prstClr val="white"/>
                </a:solidFill>
                <a:cs typeface="+mj-cs"/>
              </a:rPr>
              <a:t>字段名称全大写</a:t>
            </a:r>
            <a:endParaRPr lang="en-US" altLang="zh-CN" sz="2000" dirty="0" smtClean="0">
              <a:solidFill>
                <a:prstClr val="white"/>
              </a:solidFill>
              <a:cs typeface="+mj-cs"/>
            </a:endParaRPr>
          </a:p>
          <a:p>
            <a:pPr marL="342900" lvl="0" indent="-342900">
              <a:spcBef>
                <a:spcPts val="1000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GB" altLang="zh-CN" sz="2000" dirty="0" smtClean="0">
                <a:solidFill>
                  <a:prstClr val="white"/>
                </a:solidFill>
                <a:cs typeface="+mj-cs"/>
              </a:rPr>
              <a:t>Lower     </a:t>
            </a:r>
            <a:r>
              <a:rPr lang="zh-CN" altLang="en-US" sz="2000" dirty="0" smtClean="0">
                <a:solidFill>
                  <a:prstClr val="white"/>
                </a:solidFill>
                <a:cs typeface="+mj-cs"/>
              </a:rPr>
              <a:t>字段名称全小写</a:t>
            </a:r>
            <a:endParaRPr lang="zh-CN" altLang="en-US" sz="2000" dirty="0">
              <a:solidFill>
                <a:prstClr val="white"/>
              </a:solidFill>
              <a:cs typeface="+mj-cs"/>
            </a:endParaRPr>
          </a:p>
          <a:p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2143126" y="3068078"/>
            <a:ext cx="200024" cy="1456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9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>
                <a:latin typeface="+mn-ea"/>
              </a:rPr>
              <a:t>Result </a:t>
            </a:r>
            <a:r>
              <a:rPr lang="zh-CN" altLang="en-US" dirty="0" smtClean="0">
                <a:latin typeface="+mn-ea"/>
              </a:rPr>
              <a:t>举例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633537"/>
            <a:ext cx="5086350" cy="486727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6446837" y="3830489"/>
            <a:ext cx="1198563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172450" y="3713231"/>
            <a:ext cx="27126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LinkedHashMap</a:t>
            </a:r>
            <a:endParaRPr lang="en-GB" altLang="zh-CN" sz="2000" b="1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&lt;String ,</a:t>
            </a:r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ActivityInfo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&gt;</a:t>
            </a:r>
          </a:p>
          <a:p>
            <a:endParaRPr lang="en-GB" altLang="zh-CN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Map.key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zh-CN" alt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为活动编</a:t>
            </a:r>
            <a:r>
              <a:rPr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4938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>
                <a:latin typeface="+mn-ea"/>
              </a:rPr>
              <a:t>Result </a:t>
            </a:r>
            <a:r>
              <a:rPr lang="zh-CN" altLang="en-US" dirty="0" smtClean="0">
                <a:latin typeface="+mn-ea"/>
              </a:rPr>
              <a:t>举例</a:t>
            </a:r>
            <a:r>
              <a:rPr lang="en-GB" altLang="zh-CN" dirty="0" smtClean="0">
                <a:latin typeface="+mn-ea"/>
              </a:rPr>
              <a:t>–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字段名映射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2038350"/>
            <a:ext cx="6762750" cy="2933700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4067175" y="2609850"/>
            <a:ext cx="2857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133850" y="2781300"/>
            <a:ext cx="2857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952875" y="2962275"/>
            <a:ext cx="2857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50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+mn-ea"/>
              </a:rPr>
              <a:t>Result </a:t>
            </a:r>
            <a:r>
              <a:rPr lang="zh-CN" altLang="en-US" dirty="0" smtClean="0">
                <a:latin typeface="+mn-ea"/>
              </a:rPr>
              <a:t>高阶举例</a:t>
            </a:r>
            <a:r>
              <a:rPr lang="en-GB" altLang="zh-CN" dirty="0" smtClean="0">
                <a:latin typeface="+mn-ea"/>
              </a:rPr>
              <a:t>–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分区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4" name="右箭头 13"/>
          <p:cNvSpPr/>
          <p:nvPr/>
        </p:nvSpPr>
        <p:spPr>
          <a:xfrm>
            <a:off x="6446837" y="3535214"/>
            <a:ext cx="1198563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961355" y="3417956"/>
            <a:ext cx="423064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TablePartition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&lt;String ,News&gt;</a:t>
            </a:r>
          </a:p>
          <a:p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Map&lt;String ,List&lt;News&gt;&gt;</a:t>
            </a:r>
          </a:p>
          <a:p>
            <a:endParaRPr lang="en-GB" altLang="zh-CN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Map.key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</a:t>
            </a:r>
            <a:r>
              <a:rPr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zh-CN" alt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新闻类型（分区字段）</a:t>
            </a:r>
            <a:endParaRPr lang="en-US" altLang="zh-CN" sz="2000" b="1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Map.value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 </a:t>
            </a:r>
            <a:r>
              <a:rPr lang="zh-CN" alt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相一类型的多条新闻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1804985"/>
            <a:ext cx="52101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6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+mn-ea"/>
              </a:rPr>
              <a:t>Result </a:t>
            </a:r>
            <a:r>
              <a:rPr lang="zh-CN" altLang="en-US" dirty="0">
                <a:latin typeface="+mn-ea"/>
              </a:rPr>
              <a:t>高</a:t>
            </a:r>
            <a:r>
              <a:rPr lang="zh-CN" altLang="en-US" dirty="0" smtClean="0">
                <a:latin typeface="+mn-ea"/>
              </a:rPr>
              <a:t>阶举例</a:t>
            </a:r>
            <a:r>
              <a:rPr lang="en-GB" altLang="zh-CN" dirty="0">
                <a:latin typeface="+mn-ea"/>
              </a:rPr>
              <a:t>–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一对一复合结构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94" y="1641671"/>
            <a:ext cx="6886575" cy="4905375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7523162" y="1741906"/>
            <a:ext cx="1198563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043375" y="1741906"/>
            <a:ext cx="2855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ArrayList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&lt;Participant&gt;</a:t>
            </a:r>
            <a:endParaRPr lang="en-GB" altLang="zh-CN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5219" y="3060896"/>
            <a:ext cx="4648200" cy="3486150"/>
          </a:xfrm>
          <a:prstGeom prst="rect">
            <a:avLst/>
          </a:prstGeom>
        </p:spPr>
      </p:pic>
      <p:sp>
        <p:nvSpPr>
          <p:cNvPr id="14" name="右箭头 13"/>
          <p:cNvSpPr/>
          <p:nvPr/>
        </p:nvSpPr>
        <p:spPr>
          <a:xfrm rot="5400000">
            <a:off x="9743063" y="2383822"/>
            <a:ext cx="615540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7677150" y="6038851"/>
            <a:ext cx="4152900" cy="5081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543550" y="3209925"/>
            <a:ext cx="2133600" cy="28289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35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4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>
                <a:latin typeface="+mn-ea"/>
              </a:rPr>
              <a:t>Result </a:t>
            </a:r>
            <a:r>
              <a:rPr lang="zh-CN" altLang="en-US" dirty="0" smtClean="0">
                <a:latin typeface="+mn-ea"/>
              </a:rPr>
              <a:t>高阶举例</a:t>
            </a:r>
            <a:r>
              <a:rPr lang="en-GB" altLang="zh-CN" dirty="0" smtClean="0">
                <a:latin typeface="+mn-ea"/>
              </a:rPr>
              <a:t>–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一对多父子关联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36" y="1672273"/>
            <a:ext cx="5781675" cy="493395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6637337" y="1408531"/>
            <a:ext cx="1198563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151855" y="1415098"/>
            <a:ext cx="2659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ArrayList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</a:t>
            </a:r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TableInfo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&gt;</a:t>
            </a:r>
            <a:endParaRPr lang="en-GB" altLang="zh-CN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212" y="2843848"/>
            <a:ext cx="4446443" cy="3762375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 rot="5400000">
            <a:off x="8956301" y="2130914"/>
            <a:ext cx="615540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142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+mn-ea"/>
              </a:rPr>
              <a:t>Result </a:t>
            </a:r>
            <a:r>
              <a:rPr lang="zh-CN" altLang="en-US" dirty="0">
                <a:latin typeface="+mn-ea"/>
              </a:rPr>
              <a:t>高</a:t>
            </a:r>
            <a:r>
              <a:rPr lang="zh-CN" altLang="en-US" dirty="0" smtClean="0">
                <a:latin typeface="+mn-ea"/>
              </a:rPr>
              <a:t>阶举例</a:t>
            </a:r>
            <a:r>
              <a:rPr lang="en-GB" altLang="zh-CN" dirty="0" smtClean="0">
                <a:latin typeface="+mn-ea"/>
              </a:rPr>
              <a:t>–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多行合并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47" y="1542739"/>
            <a:ext cx="6757987" cy="514518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409" y="3048044"/>
            <a:ext cx="6838950" cy="19145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761083" y="1437331"/>
            <a:ext cx="2930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0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SumList</a:t>
            </a:r>
            <a:r>
              <a:rPr lang="en-GB" altLang="zh-CN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</a:t>
            </a:r>
            <a:r>
              <a:rPr lang="en-GB" altLang="zh-CN" sz="20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RuleSpecials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&gt;</a:t>
            </a:r>
          </a:p>
          <a:p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List&lt;</a:t>
            </a:r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RuleSpecials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&gt;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7404098" y="1619782"/>
            <a:ext cx="1198563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5400000">
            <a:off x="9525429" y="2378996"/>
            <a:ext cx="615540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形标注 14"/>
          <p:cNvSpPr/>
          <p:nvPr/>
        </p:nvSpPr>
        <p:spPr>
          <a:xfrm>
            <a:off x="7696200" y="5593612"/>
            <a:ext cx="1609725" cy="723899"/>
          </a:xfrm>
          <a:prstGeom prst="wedgeEllipseCallout">
            <a:avLst>
              <a:gd name="adj1" fmla="val -90655"/>
              <a:gd name="adj2" fmla="val -4039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预定义的填充</a:t>
            </a:r>
            <a:r>
              <a:rPr lang="zh-CN" alt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事件</a:t>
            </a:r>
            <a:endParaRPr lang="en-US" altLang="zh-CN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238375" y="5690909"/>
            <a:ext cx="4733925" cy="145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63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224102"/>
            <a:ext cx="7550117" cy="3810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+mn-ea"/>
              </a:rPr>
              <a:t>Result </a:t>
            </a:r>
            <a:r>
              <a:rPr lang="zh-CN" altLang="en-US" dirty="0">
                <a:latin typeface="+mn-ea"/>
              </a:rPr>
              <a:t>高</a:t>
            </a:r>
            <a:r>
              <a:rPr lang="zh-CN" altLang="en-US" dirty="0" smtClean="0">
                <a:latin typeface="+mn-ea"/>
              </a:rPr>
              <a:t>阶举例</a:t>
            </a:r>
            <a:r>
              <a:rPr lang="en-GB" altLang="zh-CN" dirty="0" smtClean="0">
                <a:latin typeface="+mn-ea"/>
              </a:rPr>
              <a:t>–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一行变多行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887" y="3123158"/>
            <a:ext cx="4886325" cy="7524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9" name="圆角右箭头 8"/>
          <p:cNvSpPr/>
          <p:nvPr/>
        </p:nvSpPr>
        <p:spPr>
          <a:xfrm rot="5400000">
            <a:off x="9177681" y="2159161"/>
            <a:ext cx="752474" cy="724587"/>
          </a:xfrm>
          <a:prstGeom prst="ben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 rot="5400000">
            <a:off x="9428996" y="4219238"/>
            <a:ext cx="615540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328838" y="4891623"/>
            <a:ext cx="36583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ArrrayList</a:t>
            </a:r>
            <a:endParaRPr lang="en-GB" altLang="zh-CN" sz="2000" b="1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</a:t>
            </a:r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HashMap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&lt;String ,Object&gt;&gt;</a:t>
            </a:r>
            <a:endParaRPr lang="en-GB" altLang="zh-CN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椭圆形标注 20"/>
          <p:cNvSpPr/>
          <p:nvPr/>
        </p:nvSpPr>
        <p:spPr>
          <a:xfrm>
            <a:off x="4410075" y="4562475"/>
            <a:ext cx="1609725" cy="723899"/>
          </a:xfrm>
          <a:prstGeom prst="wedgeEllipseCallout">
            <a:avLst>
              <a:gd name="adj1" fmla="val -35034"/>
              <a:gd name="adj2" fmla="val 9908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自定义的填充事件</a:t>
            </a:r>
            <a:endParaRPr lang="en-US" altLang="zh-CN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238375" y="5854416"/>
            <a:ext cx="53443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26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+mn-ea"/>
              </a:rPr>
              <a:t>Result </a:t>
            </a:r>
            <a:r>
              <a:rPr lang="zh-CN" altLang="en-US" dirty="0">
                <a:latin typeface="+mn-ea"/>
              </a:rPr>
              <a:t>高</a:t>
            </a:r>
            <a:r>
              <a:rPr lang="zh-CN" altLang="en-US" dirty="0" smtClean="0">
                <a:latin typeface="+mn-ea"/>
              </a:rPr>
              <a:t>阶举例</a:t>
            </a:r>
            <a:r>
              <a:rPr lang="en-GB" altLang="zh-CN" dirty="0" smtClean="0">
                <a:latin typeface="+mn-ea"/>
              </a:rPr>
              <a:t>–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种一片森林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450854"/>
            <a:ext cx="3809998" cy="2685877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866775" y="4184356"/>
            <a:ext cx="3809999" cy="26129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289" y="1403388"/>
            <a:ext cx="4852988" cy="5393902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4897437" y="3966721"/>
            <a:ext cx="1198563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23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Create – </a:t>
            </a:r>
            <a:r>
              <a:rPr lang="zh-CN" altLang="en-US" sz="4400" dirty="0" smtClean="0"/>
              <a:t>从无到有</a:t>
            </a:r>
            <a:r>
              <a:rPr lang="en-GB" altLang="zh-CN" sz="4400" dirty="0" smtClean="0"/>
              <a:t/>
            </a:r>
            <a:br>
              <a:rPr lang="en-GB" altLang="zh-CN" sz="4400" dirty="0" smtClean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的高级元素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W</a:t>
            </a:r>
            <a:r>
              <a:rPr lang="en-GB" altLang="zh-CN" dirty="0" err="1"/>
              <a:t>eb</a:t>
            </a:r>
            <a:r>
              <a:rPr lang="zh-CN" altLang="zh-CN" dirty="0"/>
              <a:t>服务或桌面</a:t>
            </a:r>
            <a:r>
              <a:rPr lang="zh-CN" altLang="zh-CN" dirty="0" smtClean="0"/>
              <a:t>应用启动</a:t>
            </a:r>
            <a:r>
              <a:rPr lang="zh-CN" altLang="zh-CN" dirty="0"/>
              <a:t>时，自动判定数据库对象是否存在，当对象不存在时执行创建</a:t>
            </a:r>
            <a:r>
              <a:rPr lang="en-US" altLang="zh-CN" dirty="0"/>
              <a:t>SQL</a:t>
            </a:r>
            <a:r>
              <a:rPr lang="zh-CN" altLang="zh-CN" dirty="0"/>
              <a:t>创建对象</a:t>
            </a:r>
            <a:r>
              <a:rPr lang="zh-CN" altLang="zh-CN" dirty="0" smtClean="0"/>
              <a:t>。给个</a:t>
            </a:r>
            <a:r>
              <a:rPr lang="zh-CN" altLang="zh-CN" dirty="0"/>
              <a:t>空数据库</a:t>
            </a:r>
            <a:r>
              <a:rPr lang="zh-CN" altLang="zh-CN" dirty="0" smtClean="0"/>
              <a:t>，构造</a:t>
            </a:r>
            <a:r>
              <a:rPr lang="zh-CN" altLang="en-US" dirty="0" smtClean="0"/>
              <a:t>一个</a:t>
            </a:r>
            <a:r>
              <a:rPr lang="zh-CN" altLang="zh-CN" dirty="0"/>
              <a:t>完整</a:t>
            </a:r>
            <a:r>
              <a:rPr lang="zh-CN" altLang="zh-CN" dirty="0" smtClean="0"/>
              <a:t>数据库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endParaRPr lang="en-GB" altLang="zh-CN" dirty="0" smtClean="0"/>
          </a:p>
          <a:p>
            <a:pPr marL="0" indent="0">
              <a:buNone/>
            </a:pPr>
            <a:r>
              <a:rPr lang="zh-CN" altLang="en-US" dirty="0"/>
              <a:t>可</a:t>
            </a:r>
            <a:r>
              <a:rPr lang="zh-CN" altLang="en-US" dirty="0" smtClean="0"/>
              <a:t>创建</a:t>
            </a:r>
            <a:r>
              <a:rPr lang="zh-CN" altLang="zh-CN" dirty="0" smtClean="0"/>
              <a:t>对象：</a:t>
            </a:r>
            <a:r>
              <a:rPr lang="zh-CN" altLang="zh-CN" dirty="0"/>
              <a:t>表、视图、过程、函数、序列（</a:t>
            </a:r>
            <a:r>
              <a:rPr lang="en-GB" altLang="zh-CN" dirty="0"/>
              <a:t>Oracle</a:t>
            </a:r>
            <a:r>
              <a:rPr lang="zh-CN" altLang="zh-CN" dirty="0"/>
              <a:t>）、索引、触发器、约束等数据概念的对象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8516689" y="4604002"/>
            <a:ext cx="3190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</a:rPr>
              <a:t>更多的</a:t>
            </a:r>
            <a:r>
              <a:rPr lang="zh-CN" altLang="zh-CN" b="1" dirty="0" smtClean="0">
                <a:solidFill>
                  <a:srgbClr val="FFFF00"/>
                </a:solidFill>
              </a:rPr>
              <a:t>数据库</a:t>
            </a:r>
            <a:r>
              <a:rPr lang="zh-CN" altLang="zh-CN" b="1" dirty="0">
                <a:solidFill>
                  <a:srgbClr val="FFFF00"/>
                </a:solidFill>
              </a:rPr>
              <a:t>可</a:t>
            </a:r>
            <a:r>
              <a:rPr lang="zh-CN" altLang="zh-CN" b="1" dirty="0" smtClean="0">
                <a:solidFill>
                  <a:srgbClr val="FFFF00"/>
                </a:solidFill>
              </a:rPr>
              <a:t>通过</a:t>
            </a:r>
            <a:r>
              <a:rPr lang="en-GB" altLang="zh-CN" b="1" dirty="0" smtClean="0">
                <a:solidFill>
                  <a:srgbClr val="FFFF00"/>
                </a:solidFill>
              </a:rPr>
              <a:t>XSQLDBMetadata.xml</a:t>
            </a:r>
          </a:p>
          <a:p>
            <a:r>
              <a:rPr lang="zh-CN" altLang="zh-CN" b="1" dirty="0" smtClean="0">
                <a:solidFill>
                  <a:srgbClr val="FFFF00"/>
                </a:solidFill>
              </a:rPr>
              <a:t>来</a:t>
            </a:r>
            <a:r>
              <a:rPr lang="zh-CN" altLang="zh-CN" b="1" dirty="0">
                <a:solidFill>
                  <a:srgbClr val="FFFF00"/>
                </a:solidFill>
              </a:rPr>
              <a:t>扩展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262" y="3974398"/>
            <a:ext cx="1546041" cy="115953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966" y="5216240"/>
            <a:ext cx="1552338" cy="127936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91" y="3977635"/>
            <a:ext cx="1541725" cy="1156294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6188301" y="3974398"/>
            <a:ext cx="1574574" cy="1156953"/>
            <a:chOff x="9139237" y="3781425"/>
            <a:chExt cx="1971041" cy="144826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9237" y="3781425"/>
              <a:ext cx="1971041" cy="1046035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9139237" y="4644916"/>
              <a:ext cx="1971040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sz="3200" b="1" dirty="0" smtClean="0">
                  <a:solidFill>
                    <a:srgbClr val="0070C0"/>
                  </a:solidFill>
                </a:rPr>
                <a:t>DB2</a:t>
              </a:r>
              <a:endParaRPr lang="zh-CN" altLang="en-US" sz="3200" b="1" dirty="0">
                <a:solidFill>
                  <a:srgbClr val="0070C0"/>
                </a:solidFill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301" y="5238332"/>
            <a:ext cx="1571625" cy="127471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91" y="5238332"/>
            <a:ext cx="1541725" cy="127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5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XSQL </a:t>
            </a:r>
            <a:r>
              <a:rPr lang="zh-CN" altLang="en-US" dirty="0" smtClean="0"/>
              <a:t>简单的查询举例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altLang="zh-CN" dirty="0" smtClean="0"/>
              <a:t>&lt;</a:t>
            </a:r>
            <a:r>
              <a:rPr lang="en-GB" altLang="zh-CN" dirty="0" err="1" smtClean="0"/>
              <a:t>xsql</a:t>
            </a:r>
            <a:r>
              <a:rPr lang="en-GB" altLang="zh-CN" dirty="0" smtClean="0"/>
              <a:t>&gt;</a:t>
            </a:r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en-GB" altLang="zh-CN" dirty="0" smtClean="0"/>
              <a:t>&lt;</a:t>
            </a:r>
            <a:r>
              <a:rPr lang="en-GB" altLang="zh-CN" b="1" dirty="0" err="1" smtClean="0">
                <a:solidFill>
                  <a:srgbClr val="FFFF00"/>
                </a:solidFill>
              </a:rPr>
              <a:t>dataSourceGroup</a:t>
            </a:r>
            <a:r>
              <a:rPr lang="en-GB" altLang="zh-CN" dirty="0" smtClean="0"/>
              <a:t> ref=“DSG</a:t>
            </a:r>
            <a:r>
              <a:rPr lang="zh-CN" altLang="en-US" dirty="0" smtClean="0"/>
              <a:t>对象</a:t>
            </a:r>
            <a:r>
              <a:rPr lang="en-GB" altLang="zh-CN" dirty="0" smtClean="0"/>
              <a:t>ID” /&gt;</a:t>
            </a:r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r>
              <a:rPr lang="en-GB" altLang="zh-CN" dirty="0" smtClean="0"/>
              <a:t>	&lt;</a:t>
            </a:r>
            <a:r>
              <a:rPr lang="en-GB" altLang="zh-CN" b="1" dirty="0">
                <a:solidFill>
                  <a:srgbClr val="FFFF00"/>
                </a:solidFill>
              </a:rPr>
              <a:t>content</a:t>
            </a:r>
            <a:r>
              <a:rPr lang="en-GB" altLang="zh-CN" dirty="0" smtClean="0"/>
              <a:t>&gt;</a:t>
            </a:r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en-GB" altLang="zh-CN" dirty="0" smtClean="0"/>
              <a:t>	</a:t>
            </a:r>
            <a:r>
              <a:rPr lang="en-GB" altLang="zh-CN" dirty="0">
                <a:solidFill>
                  <a:srgbClr val="92D050"/>
                </a:solidFill>
              </a:rPr>
              <a:t>&lt;![CDATA</a:t>
            </a:r>
            <a:r>
              <a:rPr lang="en-GB" altLang="zh-CN" dirty="0" smtClean="0">
                <a:solidFill>
                  <a:srgbClr val="92D050"/>
                </a:solidFill>
              </a:rPr>
              <a:t>[</a:t>
            </a:r>
            <a:r>
              <a:rPr lang="en-GB" altLang="zh-CN" dirty="0" smtClean="0"/>
              <a:t>  SELECT id ,name FROM </a:t>
            </a:r>
            <a:r>
              <a:rPr lang="en-GB" altLang="zh-CN" dirty="0" err="1" smtClean="0"/>
              <a:t>Tuser</a:t>
            </a:r>
            <a:r>
              <a:rPr lang="en-GB" altLang="zh-CN" dirty="0" smtClean="0"/>
              <a:t>  </a:t>
            </a:r>
            <a:r>
              <a:rPr lang="en-US" altLang="zh-CN" dirty="0">
                <a:solidFill>
                  <a:srgbClr val="92D050"/>
                </a:solidFill>
              </a:rPr>
              <a:t>]]&gt;</a:t>
            </a:r>
            <a:endParaRPr lang="en-GB" altLang="zh-CN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en-GB" altLang="zh-CN" dirty="0" smtClean="0"/>
              <a:t>&lt;/</a:t>
            </a:r>
            <a:r>
              <a:rPr lang="en-GB" altLang="zh-CN" b="1" dirty="0" smtClean="0">
                <a:solidFill>
                  <a:srgbClr val="FFFF00"/>
                </a:solidFill>
              </a:rPr>
              <a:t>content</a:t>
            </a:r>
            <a:r>
              <a:rPr lang="en-GB" altLang="zh-CN" dirty="0" smtClean="0"/>
              <a:t>&gt;</a:t>
            </a:r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r>
              <a:rPr lang="en-GB" altLang="zh-CN" dirty="0" smtClean="0"/>
              <a:t>	&lt;</a:t>
            </a:r>
            <a:r>
              <a:rPr lang="en-GB" altLang="zh-CN" b="1" dirty="0" smtClean="0">
                <a:solidFill>
                  <a:srgbClr val="FFFF00"/>
                </a:solidFill>
              </a:rPr>
              <a:t>result</a:t>
            </a:r>
            <a:r>
              <a:rPr lang="en-GB" altLang="zh-CN" dirty="0" smtClean="0"/>
              <a:t>&gt;</a:t>
            </a:r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en-GB" altLang="zh-CN" dirty="0" smtClean="0"/>
              <a:t>	&lt;row&gt;Java</a:t>
            </a:r>
            <a:r>
              <a:rPr lang="zh-CN" altLang="en-US" dirty="0" smtClean="0"/>
              <a:t>类全路径</a:t>
            </a:r>
            <a:r>
              <a:rPr lang="en-GB" altLang="zh-CN" dirty="0" smtClean="0"/>
              <a:t>&lt;/row&gt;</a:t>
            </a:r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en-GB" altLang="zh-CN" dirty="0" smtClean="0"/>
              <a:t>	</a:t>
            </a:r>
            <a:r>
              <a:rPr lang="en-GB" altLang="zh-CN" dirty="0"/>
              <a:t>&lt;</a:t>
            </a:r>
            <a:r>
              <a:rPr lang="en-GB" altLang="zh-CN" dirty="0" err="1"/>
              <a:t>cfill</a:t>
            </a:r>
            <a:r>
              <a:rPr lang="en-GB" altLang="zh-CN" dirty="0"/>
              <a:t>&gt;setter(</a:t>
            </a:r>
            <a:r>
              <a:rPr lang="en-GB" altLang="zh-CN" dirty="0" err="1"/>
              <a:t>colValue</a:t>
            </a:r>
            <a:r>
              <a:rPr lang="en-GB" altLang="zh-CN" dirty="0"/>
              <a:t>)&lt;/</a:t>
            </a:r>
            <a:r>
              <a:rPr lang="en-GB" altLang="zh-CN" dirty="0" err="1"/>
              <a:t>cfill</a:t>
            </a:r>
            <a:r>
              <a:rPr lang="en-GB" altLang="zh-CN" dirty="0"/>
              <a:t>&gt;</a:t>
            </a:r>
            <a:endParaRPr lang="en-GB" altLang="zh-CN" dirty="0" smtClean="0"/>
          </a:p>
          <a:p>
            <a:pPr marL="0" indent="0">
              <a:buNone/>
            </a:pPr>
            <a:r>
              <a:rPr lang="en-GB" altLang="zh-CN" dirty="0" smtClean="0"/>
              <a:t>	&lt;/</a:t>
            </a:r>
            <a:r>
              <a:rPr lang="en-GB" altLang="zh-CN" b="1" dirty="0" smtClean="0">
                <a:solidFill>
                  <a:srgbClr val="FFFF00"/>
                </a:solidFill>
              </a:rPr>
              <a:t>result</a:t>
            </a:r>
            <a:r>
              <a:rPr lang="en-GB" altLang="zh-CN" dirty="0" smtClean="0"/>
              <a:t>&gt;</a:t>
            </a:r>
          </a:p>
          <a:p>
            <a:pPr marL="0" indent="0">
              <a:buNone/>
            </a:pPr>
            <a:r>
              <a:rPr lang="en-GB" altLang="zh-CN" dirty="0" smtClean="0"/>
              <a:t>&lt;/</a:t>
            </a:r>
            <a:r>
              <a:rPr lang="en-GB" altLang="zh-CN" dirty="0" err="1" smtClean="0"/>
              <a:t>xsql</a:t>
            </a:r>
            <a:r>
              <a:rPr lang="en-GB" altLang="zh-CN" dirty="0" smtClean="0"/>
              <a:t>&gt;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687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/>
              <a:t>Create – </a:t>
            </a:r>
            <a:r>
              <a:rPr lang="zh-CN" altLang="en-US" sz="4400" dirty="0" smtClean="0"/>
              <a:t>举例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的高级元素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87" y="1676400"/>
            <a:ext cx="6696075" cy="4000500"/>
          </a:xfrm>
          <a:prstGeom prst="rect">
            <a:avLst/>
          </a:prstGeom>
        </p:spPr>
      </p:pic>
      <p:sp>
        <p:nvSpPr>
          <p:cNvPr id="8" name="椭圆形标注 7"/>
          <p:cNvSpPr/>
          <p:nvPr/>
        </p:nvSpPr>
        <p:spPr>
          <a:xfrm>
            <a:off x="2074490" y="5514975"/>
            <a:ext cx="1609725" cy="723899"/>
          </a:xfrm>
          <a:prstGeom prst="wedgeEllipseCallout">
            <a:avLst>
              <a:gd name="adj1" fmla="val 34198"/>
              <a:gd name="adj2" fmla="val -7197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写在最后的位置</a:t>
            </a:r>
            <a:endParaRPr lang="en-US" altLang="zh-CN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椭圆形标注 8"/>
          <p:cNvSpPr/>
          <p:nvPr/>
        </p:nvSpPr>
        <p:spPr>
          <a:xfrm>
            <a:off x="7886699" y="4086224"/>
            <a:ext cx="1609725" cy="723899"/>
          </a:xfrm>
          <a:prstGeom prst="wedgeEllipseCallout">
            <a:avLst>
              <a:gd name="adj1" fmla="val -53378"/>
              <a:gd name="adj2" fmla="val 85925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创建对象名称</a:t>
            </a:r>
            <a:endParaRPr lang="en-US" altLang="zh-CN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067550" y="5353050"/>
            <a:ext cx="12477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8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/>
              <a:t>Create – </a:t>
            </a:r>
            <a:r>
              <a:rPr lang="zh-CN" altLang="en-US" sz="4400" dirty="0" smtClean="0"/>
              <a:t>有日志 有监控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34627" y="1782762"/>
            <a:ext cx="6923723" cy="4552154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735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Trigger </a:t>
            </a:r>
            <a:r>
              <a:rPr lang="zh-CN" altLang="en-US" sz="4400" dirty="0" smtClean="0"/>
              <a:t>应用级触发器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9" name="圆角矩形 8"/>
          <p:cNvSpPr/>
          <p:nvPr/>
        </p:nvSpPr>
        <p:spPr>
          <a:xfrm>
            <a:off x="4772025" y="3532368"/>
            <a:ext cx="2181225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Trigger</a:t>
            </a:r>
          </a:p>
        </p:txBody>
      </p:sp>
      <p:sp>
        <p:nvSpPr>
          <p:cNvPr id="10" name="六边形 9"/>
          <p:cNvSpPr/>
          <p:nvPr/>
        </p:nvSpPr>
        <p:spPr>
          <a:xfrm>
            <a:off x="5211049" y="2215198"/>
            <a:ext cx="1303175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syncMode</a:t>
            </a:r>
            <a:endParaRPr lang="en-GB" altLang="zh-CN" sz="1200" dirty="0"/>
          </a:p>
        </p:txBody>
      </p:sp>
      <p:sp>
        <p:nvSpPr>
          <p:cNvPr id="11" name="六边形 10"/>
          <p:cNvSpPr/>
          <p:nvPr/>
        </p:nvSpPr>
        <p:spPr>
          <a:xfrm>
            <a:off x="3468850" y="4665843"/>
            <a:ext cx="1303175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errorMode</a:t>
            </a:r>
            <a:endParaRPr lang="en-GB" altLang="zh-CN" sz="1200" dirty="0"/>
          </a:p>
        </p:txBody>
      </p:sp>
      <p:sp>
        <p:nvSpPr>
          <p:cNvPr id="12" name="六边形 11"/>
          <p:cNvSpPr/>
          <p:nvPr/>
        </p:nvSpPr>
        <p:spPr>
          <a:xfrm>
            <a:off x="6953250" y="4665843"/>
            <a:ext cx="1303175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02557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Trigger </a:t>
            </a:r>
            <a:r>
              <a:rPr lang="zh-CN" altLang="en-US" sz="4400" dirty="0" smtClean="0"/>
              <a:t>应用级触发器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9298340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zh-CN" dirty="0" smtClean="0"/>
              <a:t>它</a:t>
            </a:r>
            <a:r>
              <a:rPr lang="zh-CN" altLang="en-US" dirty="0" smtClean="0"/>
              <a:t>不是在</a:t>
            </a:r>
            <a:r>
              <a:rPr lang="zh-CN" altLang="zh-CN" dirty="0" smtClean="0"/>
              <a:t>数据库</a:t>
            </a:r>
            <a:r>
              <a:rPr lang="zh-CN" altLang="en-US" dirty="0" smtClean="0"/>
              <a:t>中</a:t>
            </a:r>
            <a:r>
              <a:rPr lang="zh-CN" altLang="zh-CN" dirty="0" smtClean="0"/>
              <a:t>创建</a:t>
            </a:r>
            <a:r>
              <a:rPr lang="zh-CN" altLang="zh-CN" dirty="0"/>
              <a:t>的触发器，而是在应用层面创建的触发器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 smtClean="0"/>
              <a:t>区别：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GB" altLang="zh-CN" dirty="0" smtClean="0"/>
              <a:t>	1. </a:t>
            </a:r>
            <a:r>
              <a:rPr lang="zh-CN" altLang="zh-CN" dirty="0" smtClean="0"/>
              <a:t>数据库</a:t>
            </a:r>
            <a:r>
              <a:rPr lang="zh-CN" altLang="zh-CN" dirty="0"/>
              <a:t>触发器创建后，将对所有应用程序均生效</a:t>
            </a:r>
            <a:r>
              <a:rPr lang="zh-CN" altLang="zh-CN" dirty="0" smtClean="0"/>
              <a:t>，</a:t>
            </a:r>
            <a:endParaRPr lang="en-GB" altLang="zh-CN" dirty="0" smtClean="0"/>
          </a:p>
          <a:p>
            <a:pPr marL="0" indent="0">
              <a:buNone/>
            </a:pPr>
            <a:r>
              <a:rPr lang="en-GB" altLang="zh-CN" dirty="0" smtClean="0"/>
              <a:t>	    &lt;Trigger&gt;</a:t>
            </a:r>
            <a:r>
              <a:rPr lang="zh-CN" altLang="zh-CN" dirty="0" smtClean="0"/>
              <a:t>只</a:t>
            </a:r>
            <a:r>
              <a:rPr lang="zh-CN" altLang="zh-CN" dirty="0"/>
              <a:t>对某个具体应用生效，专属于应用程序的</a:t>
            </a:r>
            <a:r>
              <a:rPr lang="zh-CN" altLang="zh-CN" dirty="0" smtClean="0"/>
              <a:t>。</a:t>
            </a:r>
            <a:endParaRPr lang="en-GB" altLang="zh-CN" dirty="0" smtClean="0"/>
          </a:p>
          <a:p>
            <a:pPr marL="0" indent="0">
              <a:buNone/>
            </a:pPr>
            <a:r>
              <a:rPr lang="en-GB" altLang="zh-CN" dirty="0" smtClean="0"/>
              <a:t>       2. </a:t>
            </a:r>
            <a:r>
              <a:rPr lang="zh-CN" altLang="zh-CN" dirty="0" smtClean="0"/>
              <a:t>对</a:t>
            </a:r>
            <a:r>
              <a:rPr lang="en-GB" altLang="zh-CN" dirty="0"/>
              <a:t>Insert</a:t>
            </a:r>
            <a:r>
              <a:rPr lang="zh-CN" altLang="zh-CN" dirty="0"/>
              <a:t>、</a:t>
            </a:r>
            <a:r>
              <a:rPr lang="en-GB" altLang="zh-CN" dirty="0"/>
              <a:t>Update</a:t>
            </a:r>
            <a:r>
              <a:rPr lang="zh-CN" altLang="zh-CN" dirty="0"/>
              <a:t>、</a:t>
            </a:r>
            <a:r>
              <a:rPr lang="en-GB" altLang="zh-CN" dirty="0"/>
              <a:t>Delete</a:t>
            </a:r>
            <a:r>
              <a:rPr lang="zh-CN" altLang="zh-CN" dirty="0"/>
              <a:t>语句有效外，还对</a:t>
            </a:r>
            <a:r>
              <a:rPr lang="en-GB" altLang="zh-CN" dirty="0"/>
              <a:t> SELECT</a:t>
            </a:r>
            <a:r>
              <a:rPr lang="zh-CN" altLang="zh-CN" dirty="0"/>
              <a:t>语句、存储过程</a:t>
            </a:r>
            <a:r>
              <a:rPr lang="zh-CN" altLang="zh-CN" dirty="0" smtClean="0"/>
              <a:t>、</a:t>
            </a:r>
            <a:endParaRPr lang="en-GB" altLang="zh-CN" dirty="0" smtClean="0"/>
          </a:p>
          <a:p>
            <a:pPr marL="0" indent="0">
              <a:buNone/>
            </a:pPr>
            <a:r>
              <a:rPr lang="en-GB" altLang="zh-CN" dirty="0"/>
              <a:t> </a:t>
            </a:r>
            <a:r>
              <a:rPr lang="en-GB" altLang="zh-CN" dirty="0" smtClean="0"/>
              <a:t>          </a:t>
            </a:r>
            <a:r>
              <a:rPr lang="zh-CN" altLang="zh-CN" dirty="0" smtClean="0"/>
              <a:t>函数</a:t>
            </a:r>
            <a:r>
              <a:rPr lang="zh-CN" altLang="zh-CN" dirty="0"/>
              <a:t>及其它</a:t>
            </a:r>
            <a:r>
              <a:rPr lang="en-GB" altLang="zh-CN" dirty="0"/>
              <a:t>DDL</a:t>
            </a:r>
            <a:r>
              <a:rPr lang="zh-CN" altLang="zh-CN" dirty="0"/>
              <a:t>、</a:t>
            </a:r>
            <a:r>
              <a:rPr lang="en-GB" altLang="zh-CN" dirty="0"/>
              <a:t>DML</a:t>
            </a:r>
            <a:r>
              <a:rPr lang="zh-CN" altLang="zh-CN" dirty="0"/>
              <a:t>、</a:t>
            </a:r>
            <a:r>
              <a:rPr lang="en-GB" altLang="zh-CN" dirty="0"/>
              <a:t>DCL</a:t>
            </a:r>
            <a:r>
              <a:rPr lang="zh-CN" altLang="zh-CN" dirty="0"/>
              <a:t>、</a:t>
            </a:r>
            <a:r>
              <a:rPr lang="en-GB" altLang="zh-CN" dirty="0"/>
              <a:t>TCL</a:t>
            </a:r>
            <a:r>
              <a:rPr lang="zh-CN" altLang="zh-CN" dirty="0"/>
              <a:t>均生效，均可触发。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执行参数：</a:t>
            </a:r>
            <a:endParaRPr lang="en-GB" altLang="zh-CN" b="1" dirty="0"/>
          </a:p>
          <a:p>
            <a:pPr marL="0" indent="0">
              <a:buNone/>
            </a:pPr>
            <a:r>
              <a:rPr lang="en-US" altLang="zh-CN" dirty="0" smtClean="0"/>
              <a:t>	XSQL</a:t>
            </a:r>
            <a:r>
              <a:rPr lang="zh-CN" altLang="en-US" dirty="0"/>
              <a:t>触发源的执行入参，会传递</a:t>
            </a:r>
            <a:r>
              <a:rPr lang="zh-CN" altLang="en-US" dirty="0" smtClean="0"/>
              <a:t>给它的所有</a:t>
            </a:r>
            <a:r>
              <a:rPr lang="en-US" altLang="zh-CN" dirty="0"/>
              <a:t>XSQL</a:t>
            </a:r>
            <a:r>
              <a:rPr lang="zh-CN" altLang="en-US" dirty="0"/>
              <a:t>触发器，并作为其执行入</a:t>
            </a:r>
            <a:r>
              <a:rPr lang="zh-CN" altLang="en-US" dirty="0" smtClean="0"/>
              <a:t>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0587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Trigger </a:t>
            </a:r>
            <a:r>
              <a:rPr lang="zh-CN" altLang="en-US" sz="4400" dirty="0" smtClean="0"/>
              <a:t>两种类型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9298340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两种类型：</a:t>
            </a:r>
            <a:endParaRPr lang="en-US" altLang="zh-CN" dirty="0" smtClean="0"/>
          </a:p>
          <a:p>
            <a:r>
              <a:rPr lang="zh-CN" altLang="en-US" dirty="0" smtClean="0"/>
              <a:t>多库同步操作：同一个源</a:t>
            </a:r>
            <a:r>
              <a:rPr lang="en-US" altLang="zh-CN" dirty="0" smtClean="0"/>
              <a:t>XSQL</a:t>
            </a:r>
            <a:r>
              <a:rPr lang="zh-CN" altLang="en-US" dirty="0" smtClean="0"/>
              <a:t>在多个数据库中执行 </a:t>
            </a:r>
            <a:endParaRPr lang="en-US" altLang="zh-CN" dirty="0" smtClean="0"/>
          </a:p>
          <a:p>
            <a:pPr marL="0" indent="0">
              <a:buNone/>
            </a:pPr>
            <a:r>
              <a:rPr lang="en-GB" altLang="zh-CN" dirty="0" smtClean="0"/>
              <a:t>	&lt;</a:t>
            </a:r>
            <a:r>
              <a:rPr lang="en-US" altLang="zh-CN" b="1" dirty="0" err="1" smtClean="0"/>
              <a:t>createBackup</a:t>
            </a:r>
            <a:r>
              <a:rPr lang="en-US" altLang="zh-CN" b="1" dirty="0" smtClean="0"/>
              <a:t> ref=“DSG</a:t>
            </a:r>
            <a:r>
              <a:rPr lang="zh-CN" altLang="en-US" b="1" dirty="0" smtClean="0"/>
              <a:t>数据库连接池组</a:t>
            </a:r>
            <a:r>
              <a:rPr lang="en-US" altLang="zh-CN" b="1" dirty="0" smtClean="0"/>
              <a:t>”</a:t>
            </a:r>
            <a:r>
              <a:rPr lang="en-GB" altLang="zh-CN" dirty="0" smtClean="0"/>
              <a:t>&gt;</a:t>
            </a:r>
          </a:p>
          <a:p>
            <a:pPr marL="0" indent="0">
              <a:buNone/>
            </a:pP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  <a:p>
            <a:r>
              <a:rPr lang="zh-CN" altLang="en-US" dirty="0" smtClean="0"/>
              <a:t>触发执行：触发另一个</a:t>
            </a:r>
            <a:r>
              <a:rPr lang="en-US" altLang="zh-CN" dirty="0" smtClean="0"/>
              <a:t>XSQL</a:t>
            </a:r>
            <a:r>
              <a:rPr lang="zh-CN" altLang="en-US" dirty="0" smtClean="0"/>
              <a:t>的执行        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GB" altLang="zh-CN" dirty="0" smtClean="0"/>
              <a:t>&lt;</a:t>
            </a:r>
            <a:r>
              <a:rPr lang="en-US" altLang="zh-CN" b="1" dirty="0" smtClean="0"/>
              <a:t>create</a:t>
            </a:r>
            <a:r>
              <a:rPr lang="en-US" altLang="zh-CN" dirty="0"/>
              <a:t> </a:t>
            </a:r>
            <a:r>
              <a:rPr lang="en-US" altLang="zh-CN" dirty="0" smtClean="0"/>
              <a:t>ref=“XSQL</a:t>
            </a:r>
            <a:r>
              <a:rPr lang="zh-CN" altLang="en-US" dirty="0" smtClean="0"/>
              <a:t>标识</a:t>
            </a:r>
            <a:r>
              <a:rPr lang="en-GB" altLang="zh-CN" dirty="0" smtClean="0"/>
              <a:t>ID</a:t>
            </a:r>
            <a:r>
              <a:rPr lang="en-US" altLang="zh-CN" dirty="0" smtClean="0"/>
              <a:t>” /</a:t>
            </a:r>
            <a:r>
              <a:rPr lang="en-GB" altLang="zh-CN" dirty="0" smtClean="0"/>
              <a:t>&gt;</a:t>
            </a:r>
            <a:endParaRPr lang="en-GB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39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Trigger </a:t>
            </a:r>
            <a:r>
              <a:rPr lang="zh-CN" altLang="en-US" sz="4400" dirty="0" smtClean="0"/>
              <a:t>同步模式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两种执行模式：</a:t>
            </a:r>
            <a:endParaRPr lang="en-US" altLang="zh-CN" dirty="0" smtClean="0"/>
          </a:p>
          <a:p>
            <a:r>
              <a:rPr lang="zh-CN" altLang="zh-CN" dirty="0"/>
              <a:t>同步</a:t>
            </a:r>
            <a:r>
              <a:rPr lang="zh-CN" altLang="zh-CN" dirty="0" smtClean="0"/>
              <a:t>模式</a:t>
            </a:r>
            <a:r>
              <a:rPr lang="en-GB" altLang="zh-CN" dirty="0" smtClean="0"/>
              <a:t>        &lt;</a:t>
            </a:r>
            <a:r>
              <a:rPr lang="en-GB" altLang="zh-CN" dirty="0" err="1" smtClean="0"/>
              <a:t>syncMode</a:t>
            </a:r>
            <a:r>
              <a:rPr lang="en-GB" altLang="zh-CN" dirty="0" smtClean="0"/>
              <a:t>&gt;true&lt;/</a:t>
            </a:r>
            <a:r>
              <a:rPr lang="en-GB" altLang="zh-CN" dirty="0" err="1"/>
              <a:t>syncMode</a:t>
            </a:r>
            <a:r>
              <a:rPr lang="en-GB" altLang="zh-CN" dirty="0" smtClean="0"/>
              <a:t>&gt;</a:t>
            </a:r>
          </a:p>
          <a:p>
            <a:pPr marL="0" indent="0">
              <a:buNone/>
            </a:pPr>
            <a:r>
              <a:rPr lang="en-GB" altLang="zh-CN" dirty="0" smtClean="0"/>
              <a:t>	</a:t>
            </a:r>
            <a:r>
              <a:rPr lang="zh-CN" altLang="en-US" dirty="0" smtClean="0"/>
              <a:t>多个</a:t>
            </a:r>
            <a:r>
              <a:rPr lang="en-GB" altLang="zh-CN" dirty="0" smtClean="0"/>
              <a:t>XSQL</a:t>
            </a:r>
            <a:r>
              <a:rPr lang="zh-CN" altLang="zh-CN" dirty="0"/>
              <a:t>触发器依次顺序执行，前一个执行完成，后下一个才执行</a:t>
            </a:r>
            <a:r>
              <a:rPr lang="zh-CN" altLang="zh-CN" dirty="0" smtClean="0"/>
              <a:t>。</a:t>
            </a:r>
            <a:endParaRPr lang="en-GB" altLang="zh-CN" dirty="0" smtClean="0"/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zh-CN" altLang="zh-CN" dirty="0" smtClean="0"/>
              <a:t>前</a:t>
            </a:r>
            <a:r>
              <a:rPr lang="zh-CN" altLang="zh-CN" dirty="0"/>
              <a:t>一个执行异常后，其后的均不再执行。</a:t>
            </a:r>
            <a:endParaRPr lang="en-GB" altLang="zh-CN" dirty="0"/>
          </a:p>
          <a:p>
            <a:pPr marL="0" indent="0">
              <a:buNone/>
            </a:pPr>
            <a:endParaRPr lang="en-GB" altLang="zh-CN" dirty="0" smtClean="0"/>
          </a:p>
          <a:p>
            <a:pPr marL="0" indent="0">
              <a:buNone/>
            </a:pPr>
            <a:endParaRPr lang="en-GB" altLang="zh-CN" dirty="0" smtClean="0"/>
          </a:p>
          <a:p>
            <a:r>
              <a:rPr lang="zh-CN" altLang="zh-CN" dirty="0"/>
              <a:t>异步</a:t>
            </a:r>
            <a:r>
              <a:rPr lang="zh-CN" altLang="zh-CN" dirty="0" smtClean="0"/>
              <a:t>模式</a:t>
            </a:r>
            <a:r>
              <a:rPr lang="en-GB" altLang="zh-CN" dirty="0" smtClean="0"/>
              <a:t>        &lt;</a:t>
            </a:r>
            <a:r>
              <a:rPr lang="en-GB" altLang="zh-CN" dirty="0" err="1" smtClean="0"/>
              <a:t>syncMode</a:t>
            </a:r>
            <a:r>
              <a:rPr lang="en-GB" altLang="zh-CN" dirty="0" smtClean="0"/>
              <a:t>&gt;false&lt;/</a:t>
            </a:r>
            <a:r>
              <a:rPr lang="en-GB" altLang="zh-CN" dirty="0" err="1"/>
              <a:t>syncMode</a:t>
            </a:r>
            <a:r>
              <a:rPr lang="en-GB" altLang="zh-CN" dirty="0"/>
              <a:t>&gt;</a:t>
            </a:r>
            <a:endParaRPr lang="en-GB" altLang="zh-CN" dirty="0" smtClean="0"/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zh-CN" altLang="zh-CN" dirty="0"/>
              <a:t>每个</a:t>
            </a:r>
            <a:r>
              <a:rPr lang="en-GB" altLang="zh-CN" dirty="0"/>
              <a:t>XSQL</a:t>
            </a:r>
            <a:r>
              <a:rPr lang="zh-CN" altLang="zh-CN" dirty="0"/>
              <a:t>触发器均是一个独立的线程，所有</a:t>
            </a:r>
            <a:r>
              <a:rPr lang="en-GB" altLang="zh-CN" dirty="0"/>
              <a:t>XSQL</a:t>
            </a:r>
            <a:r>
              <a:rPr lang="zh-CN" altLang="zh-CN" dirty="0"/>
              <a:t>触发器几乎是同时</a:t>
            </a:r>
            <a:r>
              <a:rPr lang="zh-CN" altLang="zh-CN" dirty="0" smtClean="0"/>
              <a:t>执行。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36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Trigger </a:t>
            </a:r>
            <a:r>
              <a:rPr lang="zh-CN" altLang="en-US" sz="4400" dirty="0" smtClean="0"/>
              <a:t>举例 </a:t>
            </a:r>
            <a:r>
              <a:rPr lang="en-GB" altLang="zh-CN" sz="4400" dirty="0" smtClean="0"/>
              <a:t>– </a:t>
            </a:r>
            <a:r>
              <a:rPr lang="zh-CN" altLang="en-US" sz="4400" dirty="0" smtClean="0"/>
              <a:t>触发执行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93" y="1662112"/>
            <a:ext cx="6448425" cy="47339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787" y="4070189"/>
            <a:ext cx="4526806" cy="249781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4695" y="1292827"/>
            <a:ext cx="4513898" cy="2326081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 flipV="1">
            <a:off x="6075744" y="1556746"/>
            <a:ext cx="2134806" cy="354865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371725" y="5105400"/>
            <a:ext cx="370401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362200" y="5309571"/>
            <a:ext cx="370401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6075744" y="4232494"/>
            <a:ext cx="1999044" cy="107707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8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Trigger </a:t>
            </a:r>
            <a:r>
              <a:rPr lang="zh-CN" altLang="en-US" sz="4400" dirty="0" smtClean="0"/>
              <a:t>举例 </a:t>
            </a:r>
            <a:r>
              <a:rPr lang="en-GB" altLang="zh-CN" sz="4400" dirty="0" smtClean="0"/>
              <a:t>– </a:t>
            </a:r>
            <a:r>
              <a:rPr lang="zh-CN" altLang="en-US" sz="4400" dirty="0" smtClean="0"/>
              <a:t>多库备份</a:t>
            </a:r>
            <a:r>
              <a:rPr lang="en-GB" altLang="zh-CN" sz="4400" dirty="0" smtClean="0"/>
              <a:t> 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318" y="1257758"/>
            <a:ext cx="7683709" cy="5535222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3381375" y="2699721"/>
            <a:ext cx="3876675" cy="53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27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Trigger </a:t>
            </a:r>
            <a:r>
              <a:rPr lang="zh-CN" altLang="en-US" sz="4400" dirty="0" smtClean="0"/>
              <a:t>异常处理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每个</a:t>
            </a:r>
            <a:r>
              <a:rPr lang="zh-CN" altLang="en-US" dirty="0"/>
              <a:t>触发器每个操作都是一个独立的</a:t>
            </a:r>
            <a:r>
              <a:rPr lang="zh-CN" altLang="en-US" dirty="0" smtClean="0"/>
              <a:t>事务。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 smtClean="0"/>
          </a:p>
          <a:p>
            <a:r>
              <a:rPr lang="zh-CN" altLang="en-US" dirty="0"/>
              <a:t>触发器执行</a:t>
            </a:r>
            <a:r>
              <a:rPr lang="zh-CN" altLang="en-US" dirty="0" smtClean="0"/>
              <a:t>异常时，会不会回</a:t>
            </a:r>
            <a:r>
              <a:rPr lang="zh-CN" altLang="en-US" dirty="0"/>
              <a:t>滚先前触发源</a:t>
            </a:r>
            <a:r>
              <a:rPr lang="en-US" altLang="zh-CN" dirty="0"/>
              <a:t>XSQL</a:t>
            </a:r>
            <a:r>
              <a:rPr lang="zh-CN" altLang="en-US" dirty="0"/>
              <a:t>的</a:t>
            </a:r>
            <a:r>
              <a:rPr lang="zh-CN" altLang="en-US" dirty="0" smtClean="0"/>
              <a:t>操作？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GB" altLang="zh-CN" dirty="0" smtClean="0"/>
          </a:p>
          <a:p>
            <a:r>
              <a:rPr lang="zh-CN" altLang="en-US" dirty="0" smtClean="0"/>
              <a:t>多个触发器，后一个触发器执行异常时，会不会回滚前一个触发器？</a:t>
            </a:r>
            <a:endParaRPr lang="en-GB" altLang="zh-CN" dirty="0"/>
          </a:p>
          <a:p>
            <a:pPr marL="0" indent="0">
              <a:buNone/>
            </a:pPr>
            <a:endParaRPr lang="en-GB" altLang="zh-CN" dirty="0" smtClean="0"/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143875" y="2933700"/>
            <a:ext cx="123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</a:rPr>
              <a:t>不回滚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82626" y="3781326"/>
            <a:ext cx="123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</a:rPr>
              <a:t>不回滚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103312" y="4183814"/>
            <a:ext cx="8946541" cy="2064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zh-CN" dirty="0" smtClean="0"/>
          </a:p>
          <a:p>
            <a:r>
              <a:rPr lang="en-US" altLang="zh-CN" dirty="0" smtClean="0"/>
              <a:t>XSQL</a:t>
            </a:r>
            <a:r>
              <a:rPr lang="zh-CN" altLang="en-US" dirty="0" smtClean="0"/>
              <a:t>触发源执行异常时，可通过</a:t>
            </a:r>
            <a:r>
              <a:rPr lang="en-US" altLang="zh-CN" dirty="0" err="1" smtClean="0"/>
              <a:t>XSQLTrigger.errorCode</a:t>
            </a:r>
            <a:r>
              <a:rPr lang="zh-CN" altLang="en-US" dirty="0" smtClean="0"/>
              <a:t>属性控制</a:t>
            </a:r>
            <a:r>
              <a:rPr lang="en-US" altLang="zh-CN" dirty="0" smtClean="0"/>
              <a:t>XSQL</a:t>
            </a:r>
            <a:r>
              <a:rPr lang="zh-CN" altLang="en-US" dirty="0" smtClean="0"/>
              <a:t>触发器是否执行</a:t>
            </a:r>
            <a:endParaRPr lang="en-GB" altLang="zh-CN" dirty="0" smtClean="0"/>
          </a:p>
          <a:p>
            <a:endParaRPr lang="zh-CN" altLang="en-US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103312" y="5109842"/>
            <a:ext cx="8946541" cy="1449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zh-CN" dirty="0" smtClean="0"/>
          </a:p>
          <a:p>
            <a:r>
              <a:rPr lang="zh-CN" altLang="en-US" dirty="0" smtClean="0"/>
              <a:t>每个触发器均可以有独立的、定制的异常处理方法</a:t>
            </a:r>
            <a:endParaRPr lang="en-GB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47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GB" altLang="zh-CN" dirty="0" err="1" smtClean="0"/>
              <a:t>LogName</a:t>
            </a:r>
            <a:r>
              <a:rPr lang="zh-CN" altLang="en-US" dirty="0"/>
              <a:t>、</a:t>
            </a:r>
            <a:r>
              <a:rPr lang="en-GB" altLang="zh-CN" dirty="0" err="1"/>
              <a:t>LogWheres</a:t>
            </a:r>
            <a:r>
              <a:rPr lang="zh-CN" altLang="en-US" dirty="0"/>
              <a:t>只用于</a:t>
            </a:r>
            <a:r>
              <a:rPr lang="en-GB" altLang="zh-CN" dirty="0"/>
              <a:t>Insert</a:t>
            </a:r>
            <a:r>
              <a:rPr lang="zh-CN" altLang="en-GB" dirty="0"/>
              <a:t>、</a:t>
            </a:r>
            <a:r>
              <a:rPr lang="en-GB" altLang="zh-CN" dirty="0"/>
              <a:t>Update</a:t>
            </a:r>
            <a:r>
              <a:rPr lang="zh-CN" altLang="en-US" dirty="0"/>
              <a:t>语句。</a:t>
            </a:r>
            <a:endParaRPr lang="en-US" altLang="zh-CN" dirty="0"/>
          </a:p>
          <a:p>
            <a:r>
              <a:rPr lang="zh-CN" altLang="en-US" dirty="0"/>
              <a:t>查询</a:t>
            </a:r>
            <a:r>
              <a:rPr lang="en-GB" altLang="zh-CN" dirty="0"/>
              <a:t>Select</a:t>
            </a:r>
            <a:r>
              <a:rPr lang="zh-CN" altLang="en-US" dirty="0"/>
              <a:t>语句无须额外处理。</a:t>
            </a:r>
            <a:endParaRPr lang="en-GB" altLang="zh-CN" dirty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Lob </a:t>
            </a:r>
            <a:r>
              <a:rPr lang="zh-CN" altLang="en-US" sz="4400" dirty="0" smtClean="0"/>
              <a:t>大对象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1203259" y="3703818"/>
            <a:ext cx="1682816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 err="1" smtClean="0"/>
              <a:t>LobName</a:t>
            </a:r>
            <a:endParaRPr lang="en-GB" altLang="zh-CN" sz="1600" dirty="0" smtClean="0"/>
          </a:p>
          <a:p>
            <a:pPr algn="ctr"/>
            <a:r>
              <a:rPr lang="zh-CN" altLang="en-US" sz="1600" dirty="0" smtClean="0">
                <a:latin typeface="+mn-ea"/>
              </a:rPr>
              <a:t>大对象名称</a:t>
            </a:r>
            <a:endParaRPr lang="zh-CN" altLang="en-US" sz="1600" dirty="0">
              <a:latin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210613" y="4684759"/>
            <a:ext cx="1682816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 err="1" smtClean="0"/>
              <a:t>LobWheres</a:t>
            </a:r>
            <a:endParaRPr lang="en-US" altLang="zh-CN" sz="1600" dirty="0" smtClean="0"/>
          </a:p>
          <a:p>
            <a:pPr algn="ctr"/>
            <a:r>
              <a:rPr lang="zh-CN" altLang="en-US" sz="1600" dirty="0">
                <a:latin typeface="+mn-ea"/>
              </a:rPr>
              <a:t>大对象条件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248024" y="3861022"/>
            <a:ext cx="572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标示大对象名称，多个间用逗号分隔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248024" y="4722169"/>
            <a:ext cx="6801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写大对象 </a:t>
            </a:r>
            <a:r>
              <a:rPr lang="en-US" altLang="zh-CN" dirty="0" smtClean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,</a:t>
            </a:r>
            <a:r>
              <a:rPr lang="en-US" altLang="zh-CN" dirty="0" err="1"/>
              <a:t>CLob</a:t>
            </a:r>
            <a:r>
              <a:rPr lang="en-US" altLang="zh-CN" dirty="0" smtClean="0"/>
              <a:t>)</a:t>
            </a:r>
            <a:r>
              <a:rPr lang="zh-CN" altLang="en-US" dirty="0" smtClean="0"/>
              <a:t>时，定位其所</a:t>
            </a:r>
            <a:r>
              <a:rPr lang="zh-CN" altLang="en-US" dirty="0"/>
              <a:t>在行的查询</a:t>
            </a:r>
            <a:r>
              <a:rPr lang="zh-CN" altLang="en-US" dirty="0" smtClean="0"/>
              <a:t>条件的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片段。</a:t>
            </a:r>
            <a:endParaRPr lang="en-US" altLang="zh-CN" dirty="0" smtClean="0"/>
          </a:p>
          <a:p>
            <a:r>
              <a:rPr lang="zh-CN" altLang="en-US" dirty="0" smtClean="0"/>
              <a:t>允许有占位符动态填充参数值。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1204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3937672" y="4993666"/>
            <a:ext cx="2932671" cy="6837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err="1" smtClean="0">
                <a:latin typeface="+mn-ea"/>
              </a:rPr>
              <a:t>DataSourceGroup</a:t>
            </a:r>
            <a:endParaRPr lang="en-GB" altLang="zh-CN" dirty="0" smtClean="0">
              <a:latin typeface="+mn-ea"/>
            </a:endParaRPr>
          </a:p>
          <a:p>
            <a:pPr algn="ctr"/>
            <a:r>
              <a:rPr lang="zh-CN" altLang="en-US" dirty="0" smtClean="0">
                <a:latin typeface="+mn-ea"/>
              </a:rPr>
              <a:t>数据库</a:t>
            </a:r>
            <a:endParaRPr lang="zh-CN" altLang="en-US" dirty="0">
              <a:latin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937672" y="3513699"/>
            <a:ext cx="2932671" cy="6837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>
                <a:latin typeface="+mn-ea"/>
              </a:rPr>
              <a:t>Content</a:t>
            </a:r>
          </a:p>
          <a:p>
            <a:pPr algn="ctr"/>
            <a:r>
              <a:rPr lang="en-GB" altLang="zh-CN" dirty="0" smtClean="0">
                <a:latin typeface="+mn-ea"/>
              </a:rPr>
              <a:t>SQL</a:t>
            </a:r>
            <a:r>
              <a:rPr lang="zh-CN" altLang="en-US" dirty="0" smtClean="0">
                <a:latin typeface="+mn-ea"/>
              </a:rPr>
              <a:t>语句</a:t>
            </a:r>
            <a:endParaRPr lang="zh-CN" altLang="en-US" dirty="0">
              <a:latin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937672" y="2033732"/>
            <a:ext cx="2932671" cy="6837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>
                <a:latin typeface="+mn-ea"/>
              </a:rPr>
              <a:t>Result</a:t>
            </a:r>
          </a:p>
          <a:p>
            <a:pPr algn="ctr"/>
            <a:r>
              <a:rPr lang="zh-CN" altLang="en-US" dirty="0" smtClean="0">
                <a:latin typeface="+mn-ea"/>
              </a:rPr>
              <a:t>执行结果</a:t>
            </a:r>
            <a:endParaRPr lang="zh-CN" altLang="en-US" dirty="0">
              <a:latin typeface="+mn-ea"/>
            </a:endParaRPr>
          </a:p>
        </p:txBody>
      </p:sp>
      <p:sp>
        <p:nvSpPr>
          <p:cNvPr id="14" name="上箭头 13"/>
          <p:cNvSpPr/>
          <p:nvPr/>
        </p:nvSpPr>
        <p:spPr>
          <a:xfrm>
            <a:off x="5235131" y="4331305"/>
            <a:ext cx="337752" cy="469556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上箭头 14"/>
          <p:cNvSpPr/>
          <p:nvPr/>
        </p:nvSpPr>
        <p:spPr>
          <a:xfrm>
            <a:off x="5235131" y="2880808"/>
            <a:ext cx="337752" cy="469556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3" name="六边形 2"/>
          <p:cNvSpPr/>
          <p:nvPr/>
        </p:nvSpPr>
        <p:spPr>
          <a:xfrm>
            <a:off x="2679410" y="2025493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Tabl</a:t>
            </a:r>
            <a:r>
              <a:rPr lang="en-GB" altLang="zh-CN" sz="1200" dirty="0"/>
              <a:t>e</a:t>
            </a:r>
          </a:p>
        </p:txBody>
      </p:sp>
      <p:sp>
        <p:nvSpPr>
          <p:cNvPr id="23" name="六边形 22"/>
          <p:cNvSpPr/>
          <p:nvPr/>
        </p:nvSpPr>
        <p:spPr>
          <a:xfrm>
            <a:off x="2135715" y="1168075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/>
              <a:t>Row</a:t>
            </a:r>
          </a:p>
        </p:txBody>
      </p:sp>
      <p:sp>
        <p:nvSpPr>
          <p:cNvPr id="24" name="六边形 23"/>
          <p:cNvSpPr/>
          <p:nvPr/>
        </p:nvSpPr>
        <p:spPr>
          <a:xfrm>
            <a:off x="3498013" y="1170180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/>
              <a:t>Fill</a:t>
            </a:r>
          </a:p>
        </p:txBody>
      </p:sp>
      <p:sp>
        <p:nvSpPr>
          <p:cNvPr id="25" name="六边形 24"/>
          <p:cNvSpPr/>
          <p:nvPr/>
        </p:nvSpPr>
        <p:spPr>
          <a:xfrm>
            <a:off x="4860311" y="1170180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CFill</a:t>
            </a:r>
            <a:endParaRPr lang="en-GB" altLang="zh-CN" sz="1200" dirty="0"/>
          </a:p>
        </p:txBody>
      </p:sp>
      <p:sp>
        <p:nvSpPr>
          <p:cNvPr id="26" name="六边形 25"/>
          <p:cNvSpPr/>
          <p:nvPr/>
        </p:nvSpPr>
        <p:spPr>
          <a:xfrm>
            <a:off x="6222609" y="1168075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FillEvent</a:t>
            </a:r>
            <a:endParaRPr lang="en-GB" altLang="zh-CN" sz="1200" dirty="0"/>
          </a:p>
        </p:txBody>
      </p:sp>
      <p:sp>
        <p:nvSpPr>
          <p:cNvPr id="27" name="六边形 26"/>
          <p:cNvSpPr/>
          <p:nvPr/>
        </p:nvSpPr>
        <p:spPr>
          <a:xfrm>
            <a:off x="7584907" y="1168074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RelationKeys</a:t>
            </a:r>
            <a:endParaRPr lang="en-GB" altLang="zh-CN" sz="1200" dirty="0"/>
          </a:p>
        </p:txBody>
      </p:sp>
      <p:sp>
        <p:nvSpPr>
          <p:cNvPr id="28" name="六边形 27"/>
          <p:cNvSpPr/>
          <p:nvPr/>
        </p:nvSpPr>
        <p:spPr>
          <a:xfrm>
            <a:off x="7041214" y="2017256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 smtClean="0"/>
              <a:t>CStyle</a:t>
            </a:r>
            <a:endParaRPr lang="en-GB" altLang="zh-CN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2413237" y="3008492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/>
              <a:t>Condition</a:t>
            </a:r>
          </a:p>
          <a:p>
            <a:pPr algn="ctr"/>
            <a:r>
              <a:rPr lang="zh-CN" altLang="en-US" sz="1400" dirty="0" smtClean="0">
                <a:latin typeface="+mn-ea"/>
              </a:rPr>
              <a:t>条件</a:t>
            </a:r>
            <a:endParaRPr lang="zh-CN" altLang="en-US" sz="1400" dirty="0">
              <a:latin typeface="+mn-ea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049448" y="3983810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900" dirty="0" err="1" smtClean="0"/>
              <a:t>AllowExecutesSplit</a:t>
            </a:r>
            <a:endParaRPr lang="en-GB" altLang="zh-CN" sz="1100" dirty="0">
              <a:latin typeface="+mn-ea"/>
            </a:endParaRPr>
          </a:p>
          <a:p>
            <a:pPr algn="ctr"/>
            <a:r>
              <a:rPr lang="zh-CN" altLang="en-US" sz="1400" dirty="0" smtClean="0">
                <a:latin typeface="+mn-ea"/>
              </a:rPr>
              <a:t>执行</a:t>
            </a:r>
            <a:r>
              <a:rPr lang="en-GB" altLang="zh-CN" sz="1400" dirty="0" smtClean="0">
                <a:latin typeface="+mn-ea"/>
              </a:rPr>
              <a:t>SQL</a:t>
            </a:r>
            <a:r>
              <a:rPr lang="zh-CN" altLang="en-US" sz="1400" dirty="0" smtClean="0">
                <a:latin typeface="+mn-ea"/>
              </a:rPr>
              <a:t>脚本</a:t>
            </a:r>
            <a:endParaRPr lang="zh-CN" altLang="en-US" sz="1100" dirty="0">
              <a:latin typeface="+mn-ea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8565209" y="3008493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 smtClean="0"/>
              <a:t>Trigger</a:t>
            </a:r>
          </a:p>
          <a:p>
            <a:pPr algn="ctr"/>
            <a:r>
              <a:rPr lang="zh-CN" altLang="en-US" sz="1400" dirty="0" smtClean="0">
                <a:latin typeface="+mn-ea"/>
              </a:rPr>
              <a:t>触发器</a:t>
            </a:r>
            <a:endParaRPr lang="zh-CN" altLang="en-US" sz="1400" dirty="0">
              <a:latin typeface="+mn-e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889242" y="3008493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 err="1"/>
              <a:t>BeforeRule</a:t>
            </a:r>
            <a:endParaRPr lang="en-GB" altLang="zh-CN" sz="1400" dirty="0"/>
          </a:p>
          <a:p>
            <a:pPr algn="ctr"/>
            <a:r>
              <a:rPr lang="zh-CN" altLang="en-US" sz="1400" dirty="0"/>
              <a:t>前置规则引擎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896596" y="3989434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 err="1" smtClean="0"/>
              <a:t>AfterRule</a:t>
            </a:r>
            <a:endParaRPr lang="en-GB" altLang="zh-CN" sz="1400" dirty="0" smtClean="0"/>
          </a:p>
          <a:p>
            <a:pPr algn="ctr"/>
            <a:r>
              <a:rPr lang="zh-CN" altLang="en-US" sz="1400" dirty="0" smtClean="0">
                <a:latin typeface="+mn-ea"/>
              </a:rPr>
              <a:t>后置规则</a:t>
            </a:r>
            <a:r>
              <a:rPr lang="zh-CN" altLang="en-US" sz="1400" dirty="0">
                <a:latin typeface="+mn-ea"/>
              </a:rPr>
              <a:t>引擎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10090084" y="3008493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 err="1" smtClean="0"/>
              <a:t>LobName</a:t>
            </a:r>
            <a:endParaRPr lang="en-GB" altLang="zh-CN" sz="1400" dirty="0" smtClean="0"/>
          </a:p>
          <a:p>
            <a:pPr algn="ctr"/>
            <a:r>
              <a:rPr lang="zh-CN" altLang="en-US" sz="1400" dirty="0" smtClean="0">
                <a:latin typeface="+mn-ea"/>
              </a:rPr>
              <a:t>大对象名称</a:t>
            </a:r>
            <a:endParaRPr lang="zh-CN" altLang="en-US" sz="1400" dirty="0">
              <a:latin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10097438" y="3989434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 err="1" smtClean="0"/>
              <a:t>LobWheres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>
                <a:latin typeface="+mn-ea"/>
              </a:rPr>
              <a:t>大对象条件</a:t>
            </a:r>
            <a:endParaRPr lang="zh-CN" altLang="en-US" sz="1400" dirty="0">
              <a:latin typeface="+mn-ea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8573443" y="3989434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 smtClean="0"/>
              <a:t>Error</a:t>
            </a:r>
          </a:p>
          <a:p>
            <a:pPr algn="ctr"/>
            <a:r>
              <a:rPr lang="zh-CN" altLang="en-US" sz="1400" dirty="0" smtClean="0">
                <a:latin typeface="+mn-ea"/>
              </a:rPr>
              <a:t>异常处理</a:t>
            </a:r>
            <a:endParaRPr lang="zh-CN" altLang="en-US" sz="1400" dirty="0">
              <a:latin typeface="+mn-ea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413237" y="3983551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BatchCommit</a:t>
            </a:r>
            <a:endParaRPr lang="en-GB" altLang="zh-CN" sz="1200" dirty="0"/>
          </a:p>
          <a:p>
            <a:pPr algn="ctr"/>
            <a:r>
              <a:rPr lang="zh-CN" altLang="en-US" sz="1400" dirty="0" smtClean="0">
                <a:latin typeface="+mn-ea"/>
              </a:rPr>
              <a:t>分批提交</a:t>
            </a:r>
            <a:endParaRPr lang="zh-CN" altLang="en-US" sz="1400" dirty="0">
              <a:latin typeface="+mn-ea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4727444" y="5960335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 smtClean="0"/>
              <a:t>Domain</a:t>
            </a:r>
          </a:p>
          <a:p>
            <a:pPr algn="ctr"/>
            <a:r>
              <a:rPr lang="zh-CN" altLang="en-US" sz="1400" dirty="0" smtClean="0">
                <a:latin typeface="+mn-ea"/>
              </a:rPr>
              <a:t>多租户分域</a:t>
            </a:r>
            <a:endParaRPr lang="zh-CN" altLang="en-US" sz="1400" dirty="0">
              <a:latin typeface="+mn-ea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040334" y="3008491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 smtClean="0"/>
              <a:t>Create</a:t>
            </a:r>
            <a:endParaRPr lang="en-GB" altLang="zh-CN" sz="1400" dirty="0"/>
          </a:p>
          <a:p>
            <a:pPr algn="ctr"/>
            <a:r>
              <a:rPr lang="zh-CN" altLang="en-US" sz="1400" dirty="0" smtClean="0">
                <a:latin typeface="+mn-ea"/>
              </a:rPr>
              <a:t>创建</a:t>
            </a:r>
            <a:endParaRPr lang="zh-CN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105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Lob </a:t>
            </a:r>
            <a:r>
              <a:rPr lang="zh-CN" altLang="en-US" sz="4400" dirty="0" smtClean="0"/>
              <a:t>大对象</a:t>
            </a:r>
            <a:r>
              <a:rPr lang="en-GB" altLang="zh-CN" sz="4400" dirty="0" smtClean="0"/>
              <a:t> – </a:t>
            </a:r>
            <a:r>
              <a:rPr lang="zh-CN" altLang="en-US" sz="4400" dirty="0" smtClean="0"/>
              <a:t>举例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652" y="1514475"/>
            <a:ext cx="6224588" cy="5191687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21467" y="2632084"/>
            <a:ext cx="4907758" cy="64633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/>
              <a:t>&lt;</a:t>
            </a:r>
            <a:r>
              <a:rPr lang="en-GB" altLang="zh-CN" b="1" dirty="0" err="1">
                <a:solidFill>
                  <a:srgbClr val="FFFF00"/>
                </a:solidFill>
              </a:rPr>
              <a:t>lobName</a:t>
            </a:r>
            <a:r>
              <a:rPr lang="en-GB" altLang="zh-CN" dirty="0"/>
              <a:t>&gt;</a:t>
            </a:r>
            <a:r>
              <a:rPr lang="en-GB" altLang="zh-CN" dirty="0" err="1"/>
              <a:t>xmIdea</a:t>
            </a:r>
            <a:r>
              <a:rPr lang="en-GB" altLang="zh-CN" dirty="0"/>
              <a:t>&lt;/</a:t>
            </a:r>
            <a:r>
              <a:rPr lang="en-GB" altLang="zh-CN" b="1" dirty="0" err="1">
                <a:solidFill>
                  <a:srgbClr val="FFFF00"/>
                </a:solidFill>
              </a:rPr>
              <a:t>lobName</a:t>
            </a:r>
            <a:r>
              <a:rPr lang="en-GB" altLang="zh-CN" dirty="0" smtClean="0"/>
              <a:t>&gt;</a:t>
            </a:r>
          </a:p>
          <a:p>
            <a:r>
              <a:rPr lang="en-GB" altLang="zh-CN" dirty="0"/>
              <a:t>&lt;</a:t>
            </a:r>
            <a:r>
              <a:rPr lang="en-GB" altLang="zh-CN" b="1" dirty="0" err="1">
                <a:solidFill>
                  <a:srgbClr val="FFFF00"/>
                </a:solidFill>
              </a:rPr>
              <a:t>lobWheres</a:t>
            </a:r>
            <a:r>
              <a:rPr lang="en-GB" altLang="zh-CN" dirty="0"/>
              <a:t>&gt;</a:t>
            </a:r>
            <a:r>
              <a:rPr lang="en-GB" altLang="zh-CN" u="sng" dirty="0" err="1"/>
              <a:t>xmbh</a:t>
            </a:r>
            <a:r>
              <a:rPr lang="en-GB" altLang="zh-CN" u="sng" dirty="0"/>
              <a:t> = ':</a:t>
            </a:r>
            <a:r>
              <a:rPr lang="en-GB" altLang="zh-CN" u="sng" dirty="0" err="1"/>
              <a:t>xmbh</a:t>
            </a:r>
            <a:r>
              <a:rPr lang="en-GB" altLang="zh-CN" u="sng" dirty="0"/>
              <a:t>'&lt;/</a:t>
            </a:r>
            <a:r>
              <a:rPr lang="en-GB" altLang="zh-CN" b="1" dirty="0" err="1">
                <a:solidFill>
                  <a:srgbClr val="FFFF00"/>
                </a:solidFill>
              </a:rPr>
              <a:t>lobWheres</a:t>
            </a:r>
            <a:r>
              <a:rPr lang="en-GB" altLang="zh-CN" u="sng" dirty="0"/>
              <a:t>&gt;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5229225" y="2223348"/>
            <a:ext cx="923925" cy="408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5229225" y="2554293"/>
            <a:ext cx="923925" cy="724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形标注 24"/>
          <p:cNvSpPr/>
          <p:nvPr/>
        </p:nvSpPr>
        <p:spPr>
          <a:xfrm>
            <a:off x="8698284" y="4619624"/>
            <a:ext cx="1609725" cy="723899"/>
          </a:xfrm>
          <a:prstGeom prst="wedgeEllipseCallout">
            <a:avLst>
              <a:gd name="adj1" fmla="val -74680"/>
              <a:gd name="adj2" fmla="val 8724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Oracle</a:t>
            </a:r>
            <a:r>
              <a:rPr lang="zh-CN" alt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的关键字</a:t>
            </a:r>
            <a:endParaRPr lang="en-US" altLang="zh-CN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153275" y="5667375"/>
            <a:ext cx="11239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44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err="1"/>
              <a:t>BatchCommit</a:t>
            </a:r>
            <a:r>
              <a:rPr lang="en-GB" altLang="zh-CN" sz="4400" dirty="0" smtClean="0"/>
              <a:t> </a:t>
            </a:r>
            <a:r>
              <a:rPr lang="zh-CN" altLang="en-US" sz="4400" dirty="0" smtClean="0"/>
              <a:t>分批提交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项目经理要求你将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万数据保存到数据库中，如何做呢？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62000" y="295275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zh-CN" altLang="en-US" sz="2000" dirty="0" smtClean="0">
                <a:solidFill>
                  <a:prstClr val="white"/>
                </a:solidFill>
                <a:cs typeface="+mj-cs"/>
              </a:rPr>
              <a:t>首先要做预解析的模式。防止数据库对相同</a:t>
            </a:r>
            <a:r>
              <a:rPr lang="en-US" altLang="zh-CN" sz="2000" dirty="0" smtClean="0">
                <a:solidFill>
                  <a:prstClr val="white"/>
                </a:solidFill>
                <a:cs typeface="+mj-cs"/>
              </a:rPr>
              <a:t>SQL</a:t>
            </a:r>
            <a:r>
              <a:rPr lang="zh-CN" altLang="en-US" sz="2000" dirty="0" smtClean="0">
                <a:solidFill>
                  <a:prstClr val="white"/>
                </a:solidFill>
                <a:cs typeface="+mj-cs"/>
              </a:rPr>
              <a:t>解析</a:t>
            </a:r>
            <a:r>
              <a:rPr lang="en-US" altLang="zh-CN" sz="2000" dirty="0" smtClean="0">
                <a:solidFill>
                  <a:prstClr val="white"/>
                </a:solidFill>
                <a:cs typeface="+mj-cs"/>
              </a:rPr>
              <a:t>100</a:t>
            </a:r>
            <a:r>
              <a:rPr lang="zh-CN" altLang="en-US" sz="2000" dirty="0" smtClean="0">
                <a:solidFill>
                  <a:prstClr val="white"/>
                </a:solidFill>
                <a:cs typeface="+mj-cs"/>
              </a:rPr>
              <a:t>万次；</a:t>
            </a:r>
            <a:endParaRPr lang="en-US" altLang="zh-CN" sz="2000" dirty="0" smtClean="0">
              <a:solidFill>
                <a:prstClr val="white"/>
              </a:solidFill>
              <a:cs typeface="+mj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62000" y="3386573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zh-CN" altLang="en-US" sz="2000" dirty="0" smtClean="0">
                <a:solidFill>
                  <a:prstClr val="white"/>
                </a:solidFill>
                <a:cs typeface="+mj-cs"/>
              </a:rPr>
              <a:t>分批分量提交数据；</a:t>
            </a:r>
            <a:endParaRPr lang="en-US" altLang="zh-CN" sz="2000" dirty="0" smtClean="0">
              <a:solidFill>
                <a:prstClr val="white"/>
              </a:solidFill>
              <a:cs typeface="+mj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62000" y="3824783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zh-CN" altLang="en-US" sz="2000" dirty="0" smtClean="0">
                <a:solidFill>
                  <a:prstClr val="white"/>
                </a:solidFill>
                <a:cs typeface="+mj-cs"/>
              </a:rPr>
              <a:t>在</a:t>
            </a:r>
            <a:r>
              <a:rPr lang="en-US" altLang="zh-CN" sz="2000" dirty="0" smtClean="0">
                <a:solidFill>
                  <a:prstClr val="white"/>
                </a:solidFill>
                <a:cs typeface="+mj-cs"/>
              </a:rPr>
              <a:t>DB</a:t>
            </a:r>
            <a:r>
              <a:rPr lang="zh-CN" altLang="en-US" sz="2000" dirty="0">
                <a:solidFill>
                  <a:prstClr val="white"/>
                </a:solidFill>
                <a:cs typeface="+mj-cs"/>
              </a:rPr>
              <a:t>和</a:t>
            </a:r>
            <a:r>
              <a:rPr lang="zh-CN" altLang="en-US" sz="2000" dirty="0" smtClean="0">
                <a:solidFill>
                  <a:prstClr val="white"/>
                </a:solidFill>
                <a:cs typeface="+mj-cs"/>
              </a:rPr>
              <a:t>应用服务允许的提前下，开启多线程；</a:t>
            </a: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451" y="3352860"/>
            <a:ext cx="4491528" cy="336864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438275" y="4963129"/>
            <a:ext cx="5191125" cy="36933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/>
              <a:t>&lt;</a:t>
            </a:r>
            <a:r>
              <a:rPr lang="en-GB" altLang="zh-CN" b="1" dirty="0" err="1">
                <a:solidFill>
                  <a:srgbClr val="FFFF00"/>
                </a:solidFill>
              </a:rPr>
              <a:t>batchCommit</a:t>
            </a:r>
            <a:r>
              <a:rPr lang="en-GB" altLang="zh-CN" dirty="0" smtClean="0"/>
              <a:t>&gt;</a:t>
            </a:r>
            <a:r>
              <a:rPr lang="zh-CN" altLang="en-US" dirty="0" smtClean="0"/>
              <a:t>每次提交量</a:t>
            </a:r>
            <a:r>
              <a:rPr lang="en-GB" altLang="zh-CN" dirty="0" smtClean="0"/>
              <a:t>&lt;/</a:t>
            </a:r>
            <a:r>
              <a:rPr lang="en-GB" altLang="zh-CN" b="1" dirty="0" err="1">
                <a:solidFill>
                  <a:srgbClr val="FFFF00"/>
                </a:solidFill>
              </a:rPr>
              <a:t>batchCommit</a:t>
            </a:r>
            <a:r>
              <a:rPr lang="en-GB" altLang="zh-CN" dirty="0"/>
              <a:t>&gt;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6629400" y="3837079"/>
            <a:ext cx="1028700" cy="1126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6629400" y="3986354"/>
            <a:ext cx="1057551" cy="1346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438273" y="5711258"/>
            <a:ext cx="5191127" cy="64633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用 </a:t>
            </a:r>
            <a:r>
              <a:rPr lang="en-GB" altLang="zh-CN" b="1" dirty="0" err="1" smtClean="0"/>
              <a:t>XSQL.</a:t>
            </a:r>
            <a:r>
              <a:rPr lang="en-GB" altLang="zh-CN" b="1" dirty="0" err="1" smtClean="0">
                <a:solidFill>
                  <a:srgbClr val="FFFF00"/>
                </a:solidFill>
              </a:rPr>
              <a:t>executeUpdatesPrepared</a:t>
            </a:r>
            <a:r>
              <a:rPr lang="en-GB" altLang="zh-CN" b="1" dirty="0" smtClean="0"/>
              <a:t>(List) </a:t>
            </a:r>
            <a:r>
              <a:rPr lang="zh-CN" altLang="en-US" b="1" dirty="0" smtClean="0"/>
              <a:t>执行，</a:t>
            </a:r>
            <a:endParaRPr lang="en-US" altLang="zh-CN" b="1" dirty="0" smtClean="0"/>
          </a:p>
          <a:p>
            <a:r>
              <a:rPr lang="zh-CN" altLang="en-US" b="1" dirty="0" smtClean="0"/>
              <a:t>而不是用</a:t>
            </a:r>
            <a:r>
              <a:rPr lang="en-GB" altLang="zh-CN" b="1" dirty="0" smtClean="0"/>
              <a:t> </a:t>
            </a:r>
            <a:r>
              <a:rPr lang="en-GB" altLang="zh-CN" b="1" dirty="0" err="1" smtClean="0"/>
              <a:t>XSQL.</a:t>
            </a:r>
            <a:r>
              <a:rPr lang="en-GB" altLang="zh-CN" dirty="0" err="1" smtClean="0"/>
              <a:t>executeUpdate</a:t>
            </a:r>
            <a:r>
              <a:rPr lang="en-GB" altLang="zh-CN" dirty="0" smtClean="0"/>
              <a:t>(…) </a:t>
            </a:r>
            <a:r>
              <a:rPr lang="zh-CN" altLang="en-US" dirty="0" smtClean="0"/>
              <a:t>方法。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471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Condition </a:t>
            </a:r>
            <a:r>
              <a:rPr lang="zh-CN" altLang="en-US" sz="4400" dirty="0" smtClean="0"/>
              <a:t>计算引擎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XSQL</a:t>
            </a:r>
            <a:r>
              <a:rPr lang="zh-CN" altLang="en-US" dirty="0" smtClean="0"/>
              <a:t>引用了</a:t>
            </a:r>
            <a:r>
              <a:rPr lang="en-GB" altLang="zh-CN" dirty="0" err="1" smtClean="0"/>
              <a:t>Fel</a:t>
            </a:r>
            <a:r>
              <a:rPr lang="zh-CN" altLang="en-US" dirty="0" smtClean="0"/>
              <a:t>轻量级高效的计算引擎。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它源自</a:t>
            </a:r>
            <a:r>
              <a:rPr lang="zh-CN" altLang="en-US" dirty="0"/>
              <a:t>于</a:t>
            </a:r>
            <a:r>
              <a:rPr lang="zh-CN" altLang="en-US" dirty="0" smtClean="0"/>
              <a:t>企业，</a:t>
            </a:r>
            <a:r>
              <a:rPr lang="zh-CN" altLang="en-US" dirty="0"/>
              <a:t>设计目标是为了满足不断变化的功能需求和性能需求</a:t>
            </a:r>
            <a:r>
              <a:rPr lang="zh-CN" altLang="en-US" dirty="0" smtClean="0"/>
              <a:t>。</a:t>
            </a:r>
            <a:endParaRPr lang="en-GB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 err="1"/>
              <a:t>Fel</a:t>
            </a:r>
            <a:r>
              <a:rPr lang="zh-CN" altLang="en-US" dirty="0"/>
              <a:t>是开放</a:t>
            </a:r>
            <a:r>
              <a:rPr lang="zh-CN" altLang="en-US" dirty="0" smtClean="0"/>
              <a:t>的</a:t>
            </a:r>
            <a:r>
              <a:rPr lang="zh-CN" altLang="en-US" dirty="0"/>
              <a:t>。</a:t>
            </a:r>
            <a:r>
              <a:rPr lang="en-US" altLang="zh-CN" dirty="0" err="1" smtClean="0"/>
              <a:t>Fel</a:t>
            </a:r>
            <a:r>
              <a:rPr lang="zh-CN" altLang="en-US" dirty="0"/>
              <a:t>的执行主要是通过</a:t>
            </a:r>
            <a:r>
              <a:rPr lang="zh-CN" altLang="en-US" b="1" dirty="0">
                <a:solidFill>
                  <a:srgbClr val="FFFF00"/>
                </a:solidFill>
              </a:rPr>
              <a:t>函数</a:t>
            </a:r>
            <a:r>
              <a:rPr lang="zh-CN" altLang="en-US" b="1" dirty="0" smtClean="0">
                <a:solidFill>
                  <a:srgbClr val="FFFF00"/>
                </a:solidFill>
              </a:rPr>
              <a:t>实现，运算符</a:t>
            </a:r>
            <a:r>
              <a:rPr lang="en-US" altLang="zh-CN" b="1" dirty="0">
                <a:solidFill>
                  <a:srgbClr val="FFFF00"/>
                </a:solidFill>
              </a:rPr>
              <a:t>(+</a:t>
            </a:r>
            <a:r>
              <a:rPr lang="zh-CN" altLang="en-US" b="1" dirty="0" smtClean="0">
                <a:solidFill>
                  <a:srgbClr val="FFFF00"/>
                </a:solidFill>
              </a:rPr>
              <a:t>、</a:t>
            </a:r>
            <a:r>
              <a:rPr lang="en-US" altLang="zh-CN" b="1" dirty="0">
                <a:solidFill>
                  <a:srgbClr val="FFFF00"/>
                </a:solidFill>
              </a:rPr>
              <a:t>-</a:t>
            </a:r>
            <a:r>
              <a:rPr lang="zh-CN" altLang="en-US" b="1" dirty="0" smtClean="0">
                <a:solidFill>
                  <a:srgbClr val="FFFF00"/>
                </a:solidFill>
              </a:rPr>
              <a:t>、</a:t>
            </a:r>
            <a:r>
              <a:rPr lang="en-US" altLang="zh-CN" b="1" dirty="0" smtClean="0">
                <a:solidFill>
                  <a:srgbClr val="FFFF00"/>
                </a:solidFill>
              </a:rPr>
              <a:t>*</a:t>
            </a:r>
            <a:r>
              <a:rPr lang="zh-CN" altLang="en-US" b="1" dirty="0" smtClean="0">
                <a:solidFill>
                  <a:srgbClr val="FFFF00"/>
                </a:solidFill>
              </a:rPr>
              <a:t>、</a:t>
            </a:r>
            <a:r>
              <a:rPr lang="en-GB" altLang="zh-CN" b="1" dirty="0" smtClean="0">
                <a:solidFill>
                  <a:srgbClr val="FFFF00"/>
                </a:solidFill>
              </a:rPr>
              <a:t>/</a:t>
            </a:r>
            <a:r>
              <a:rPr lang="zh-CN" altLang="en-US" b="1" dirty="0" smtClean="0">
                <a:solidFill>
                  <a:srgbClr val="FFFF00"/>
                </a:solidFill>
              </a:rPr>
              <a:t>）</a:t>
            </a:r>
            <a:r>
              <a:rPr lang="zh-CN" altLang="en-US" dirty="0" smtClean="0"/>
              <a:t>，扩展</a:t>
            </a:r>
            <a:r>
              <a:rPr lang="zh-CN" altLang="en-US" dirty="0"/>
              <a:t>函数也非常简单</a:t>
            </a:r>
            <a:r>
              <a:rPr lang="zh-CN" altLang="en-US" dirty="0" smtClean="0"/>
              <a:t>。</a:t>
            </a:r>
            <a:endParaRPr lang="en-GB" altLang="zh-CN" dirty="0" smtClean="0"/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err="1"/>
              <a:t>Fel</a:t>
            </a:r>
            <a:r>
              <a:rPr lang="zh-CN" altLang="en-US" dirty="0"/>
              <a:t>有双引擎，同时支持解释执行和编译执行。可以根据性能要求选择执行方式。编译执行就是将表达式编译成字节码（生成</a:t>
            </a:r>
            <a:r>
              <a:rPr lang="en-US" altLang="zh-CN" dirty="0"/>
              <a:t>java</a:t>
            </a:r>
            <a:r>
              <a:rPr lang="zh-CN" altLang="en-US" dirty="0"/>
              <a:t>代码和编译模块都是可以扩展和替换的</a:t>
            </a:r>
            <a:r>
              <a:rPr lang="zh-CN" altLang="en-US" dirty="0" smtClean="0"/>
              <a:t>）</a:t>
            </a:r>
            <a:endParaRPr lang="en-GB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 err="1"/>
              <a:t>Fel</a:t>
            </a:r>
            <a:r>
              <a:rPr lang="zh-CN" altLang="en-US" dirty="0"/>
              <a:t>有多快？</a:t>
            </a:r>
            <a:br>
              <a:rPr lang="zh-CN" altLang="en-US" dirty="0"/>
            </a:br>
            <a:r>
              <a:rPr lang="zh-CN" altLang="en-US" dirty="0"/>
              <a:t>通常情况下，</a:t>
            </a:r>
            <a:r>
              <a:rPr lang="en-US" altLang="zh-CN" dirty="0" err="1" smtClean="0"/>
              <a:t>Fel</a:t>
            </a:r>
            <a:r>
              <a:rPr lang="zh-CN" altLang="en-US" dirty="0" smtClean="0"/>
              <a:t>每秒</a:t>
            </a:r>
            <a:r>
              <a:rPr lang="zh-CN" altLang="en-US" dirty="0"/>
              <a:t>可以执行千万次表达式（不包含编译时间）</a:t>
            </a:r>
            <a:r>
              <a:rPr lang="zh-CN" altLang="en-US" dirty="0" smtClean="0"/>
              <a:t>。</a:t>
            </a:r>
            <a:endParaRPr lang="en-GB" altLang="zh-CN" dirty="0" smtClean="0"/>
          </a:p>
          <a:p>
            <a:pPr marL="0" indent="0">
              <a:buNone/>
            </a:pPr>
            <a:r>
              <a:rPr lang="zh-CN" altLang="en-US" dirty="0" smtClean="0"/>
              <a:t>目前</a:t>
            </a:r>
            <a:r>
              <a:rPr lang="zh-CN" altLang="en-US" dirty="0"/>
              <a:t>还没有发现开源的表达式引擎比</a:t>
            </a:r>
            <a:r>
              <a:rPr lang="en-US" altLang="zh-CN" dirty="0" err="1"/>
              <a:t>Fel</a:t>
            </a:r>
            <a:r>
              <a:rPr lang="zh-CN" altLang="en-US" dirty="0" smtClean="0"/>
              <a:t>快的。</a:t>
            </a:r>
            <a:endParaRPr lang="zh-CN" altLang="en-US" dirty="0"/>
          </a:p>
          <a:p>
            <a:pPr marL="0" indent="0">
              <a:buNone/>
            </a:pPr>
            <a:endParaRPr lang="en-GB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8687300" y="4977092"/>
            <a:ext cx="1752601" cy="1123951"/>
            <a:chOff x="8562974" y="2519643"/>
            <a:chExt cx="1752601" cy="1123951"/>
          </a:xfrm>
        </p:grpSpPr>
        <p:sp>
          <p:nvSpPr>
            <p:cNvPr id="33" name="圆角矩形 32"/>
            <p:cNvSpPr/>
            <p:nvPr/>
          </p:nvSpPr>
          <p:spPr>
            <a:xfrm>
              <a:off x="8696325" y="2519643"/>
              <a:ext cx="1485900" cy="112395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562974" y="2727675"/>
              <a:ext cx="17526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sz="40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Fel</a:t>
              </a:r>
              <a:endParaRPr lang="zh-CN" altLang="en-US" sz="4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983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/>
              <a:t>Condition </a:t>
            </a:r>
            <a:r>
              <a:rPr lang="zh-CN" altLang="en-US" sz="4400" dirty="0" smtClean="0"/>
              <a:t>条件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25" name="圆角矩形 24"/>
          <p:cNvSpPr/>
          <p:nvPr/>
        </p:nvSpPr>
        <p:spPr>
          <a:xfrm>
            <a:off x="4772025" y="3532368"/>
            <a:ext cx="2181225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Condition</a:t>
            </a:r>
            <a:endParaRPr lang="en-GB" altLang="zh-CN" dirty="0" smtClean="0"/>
          </a:p>
        </p:txBody>
      </p:sp>
      <p:sp>
        <p:nvSpPr>
          <p:cNvPr id="26" name="六边形 25"/>
          <p:cNvSpPr/>
          <p:nvPr/>
        </p:nvSpPr>
        <p:spPr>
          <a:xfrm>
            <a:off x="3468850" y="2302982"/>
            <a:ext cx="1303175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name</a:t>
            </a:r>
            <a:endParaRPr lang="en-GB" altLang="zh-CN" dirty="0"/>
          </a:p>
        </p:txBody>
      </p:sp>
      <p:sp>
        <p:nvSpPr>
          <p:cNvPr id="27" name="六边形 26"/>
          <p:cNvSpPr/>
          <p:nvPr/>
        </p:nvSpPr>
        <p:spPr>
          <a:xfrm>
            <a:off x="3468850" y="4665843"/>
            <a:ext cx="1303175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true</a:t>
            </a:r>
            <a:endParaRPr lang="en-GB" altLang="zh-CN" dirty="0"/>
          </a:p>
        </p:txBody>
      </p:sp>
      <p:sp>
        <p:nvSpPr>
          <p:cNvPr id="29" name="六边形 28"/>
          <p:cNvSpPr/>
          <p:nvPr/>
        </p:nvSpPr>
        <p:spPr>
          <a:xfrm>
            <a:off x="6953250" y="4665843"/>
            <a:ext cx="1303175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false</a:t>
            </a:r>
            <a:endParaRPr lang="en-GB" altLang="zh-CN" dirty="0"/>
          </a:p>
        </p:txBody>
      </p:sp>
      <p:sp>
        <p:nvSpPr>
          <p:cNvPr id="30" name="六边形 29"/>
          <p:cNvSpPr/>
          <p:nvPr/>
        </p:nvSpPr>
        <p:spPr>
          <a:xfrm>
            <a:off x="6953249" y="2302982"/>
            <a:ext cx="1303175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411597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/>
              <a:t>Condition </a:t>
            </a:r>
            <a:r>
              <a:rPr lang="zh-CN" altLang="en-US" sz="4400" dirty="0" smtClean="0"/>
              <a:t>条件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en-GB" altLang="zh-CN" dirty="0" smtClean="0"/>
              <a:t>XSQL</a:t>
            </a:r>
            <a:r>
              <a:rPr lang="zh-CN" altLang="en-US" dirty="0" smtClean="0"/>
              <a:t>执行前，对占位符的判定。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如占位符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，在满足条件</a:t>
            </a:r>
            <a:r>
              <a:rPr lang="en-US" altLang="zh-CN" dirty="0" smtClean="0"/>
              <a:t>1</a:t>
            </a:r>
            <a:r>
              <a:rPr lang="zh-CN" altLang="en-US" dirty="0" smtClean="0"/>
              <a:t>时取值为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endParaRPr lang="en-GB" altLang="zh-CN" dirty="0" smtClean="0"/>
          </a:p>
          <a:p>
            <a:pPr marL="0" indent="0">
              <a:buNone/>
            </a:pPr>
            <a:r>
              <a:rPr lang="zh-CN" altLang="en-US" dirty="0" smtClean="0"/>
              <a:t>在满足条件</a:t>
            </a:r>
            <a:r>
              <a:rPr lang="en-US" altLang="zh-CN" dirty="0" smtClean="0"/>
              <a:t>2</a:t>
            </a:r>
            <a:r>
              <a:rPr lang="zh-CN" altLang="en-US" dirty="0" smtClean="0"/>
              <a:t>时取值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，否则取值</a:t>
            </a:r>
            <a:r>
              <a:rPr lang="en-US" altLang="zh-CN" dirty="0" smtClean="0"/>
              <a:t>C</a:t>
            </a:r>
            <a:r>
              <a:rPr lang="zh-CN" altLang="en-US" dirty="0" smtClean="0"/>
              <a:t>。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571581" y="1765310"/>
            <a:ext cx="3955258" cy="230832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&lt;</a:t>
            </a:r>
            <a:r>
              <a:rPr lang="en-GB" altLang="zh-CN" b="1" dirty="0">
                <a:solidFill>
                  <a:srgbClr val="FFFF00"/>
                </a:solidFill>
              </a:rPr>
              <a:t>condition</a:t>
            </a:r>
            <a:r>
              <a:rPr lang="en-GB" altLang="zh-CN" dirty="0"/>
              <a:t>&gt;</a:t>
            </a:r>
          </a:p>
          <a:p>
            <a:r>
              <a:rPr lang="en-GB" altLang="zh-CN" dirty="0" smtClean="0"/>
              <a:t>	&lt;</a:t>
            </a:r>
            <a:r>
              <a:rPr lang="en-GB" altLang="zh-CN" b="1" dirty="0">
                <a:solidFill>
                  <a:srgbClr val="FFFF00"/>
                </a:solidFill>
              </a:rPr>
              <a:t>name</a:t>
            </a:r>
            <a:r>
              <a:rPr lang="en-GB" altLang="zh-CN" dirty="0" smtClean="0"/>
              <a:t>&gt;</a:t>
            </a:r>
            <a:r>
              <a:rPr lang="zh-CN" altLang="en-US" dirty="0" smtClean="0"/>
              <a:t>占位符</a:t>
            </a:r>
            <a:r>
              <a:rPr lang="en-GB" altLang="zh-CN" dirty="0" smtClean="0"/>
              <a:t>X&lt;/</a:t>
            </a:r>
            <a:r>
              <a:rPr lang="en-GB" altLang="zh-CN" b="1" dirty="0">
                <a:solidFill>
                  <a:srgbClr val="FFFF00"/>
                </a:solidFill>
              </a:rPr>
              <a:t>na</a:t>
            </a:r>
            <a:r>
              <a:rPr lang="en-GB" altLang="zh-CN" b="1" dirty="0" smtClean="0">
                <a:solidFill>
                  <a:srgbClr val="FFFF00"/>
                </a:solidFill>
              </a:rPr>
              <a:t>me</a:t>
            </a:r>
            <a:r>
              <a:rPr lang="en-GB" altLang="zh-CN" dirty="0" smtClean="0"/>
              <a:t>&gt;</a:t>
            </a:r>
            <a:endParaRPr lang="en-GB" altLang="zh-CN" dirty="0"/>
          </a:p>
          <a:p>
            <a:r>
              <a:rPr lang="en-GB" altLang="zh-CN" dirty="0" smtClean="0"/>
              <a:t>	&lt;</a:t>
            </a:r>
            <a:r>
              <a:rPr lang="en-GB" altLang="zh-CN" b="1" dirty="0">
                <a:solidFill>
                  <a:srgbClr val="FFFF00"/>
                </a:solidFill>
              </a:rPr>
              <a:t>if</a:t>
            </a:r>
            <a:r>
              <a:rPr lang="en-GB" altLang="zh-CN" dirty="0" smtClean="0"/>
              <a:t>&gt;:</a:t>
            </a:r>
            <a:r>
              <a:rPr lang="zh-CN" altLang="en-US" dirty="0"/>
              <a:t>占位符</a:t>
            </a:r>
            <a:r>
              <a:rPr lang="en-GB" altLang="zh-CN" dirty="0"/>
              <a:t>X</a:t>
            </a:r>
            <a:r>
              <a:rPr lang="en-GB" altLang="zh-CN" dirty="0" smtClean="0"/>
              <a:t> </a:t>
            </a:r>
            <a:r>
              <a:rPr lang="en-GB" altLang="zh-CN" dirty="0"/>
              <a:t>== </a:t>
            </a:r>
            <a:r>
              <a:rPr lang="en-GB" altLang="zh-CN" dirty="0" smtClean="0"/>
              <a:t>‘</a:t>
            </a:r>
            <a:r>
              <a:rPr lang="zh-CN" altLang="en-US" dirty="0" smtClean="0"/>
              <a:t>条件</a:t>
            </a:r>
            <a:r>
              <a:rPr lang="en-US" altLang="zh-CN" dirty="0" smtClean="0"/>
              <a:t>1'&lt;/</a:t>
            </a:r>
            <a:r>
              <a:rPr lang="en-GB" altLang="zh-CN" b="1" dirty="0">
                <a:solidFill>
                  <a:srgbClr val="FFFF00"/>
                </a:solidFill>
              </a:rPr>
              <a:t>if</a:t>
            </a:r>
            <a:r>
              <a:rPr lang="en-GB" altLang="zh-CN" dirty="0" smtClean="0"/>
              <a:t>&gt;</a:t>
            </a:r>
            <a:endParaRPr lang="en-GB" altLang="zh-CN" dirty="0"/>
          </a:p>
          <a:p>
            <a:r>
              <a:rPr lang="en-GB" altLang="zh-CN" dirty="0" smtClean="0"/>
              <a:t>	&lt;</a:t>
            </a:r>
            <a:r>
              <a:rPr lang="en-GB" altLang="zh-CN" b="1" dirty="0">
                <a:solidFill>
                  <a:srgbClr val="FFFF00"/>
                </a:solidFill>
              </a:rPr>
              <a:t>true</a:t>
            </a:r>
            <a:r>
              <a:rPr lang="en-GB" altLang="zh-CN" dirty="0" smtClean="0"/>
              <a:t>&gt;A&lt;/</a:t>
            </a:r>
            <a:r>
              <a:rPr lang="en-GB" altLang="zh-CN" b="1" dirty="0">
                <a:solidFill>
                  <a:srgbClr val="FFFF00"/>
                </a:solidFill>
              </a:rPr>
              <a:t>true</a:t>
            </a:r>
            <a:r>
              <a:rPr lang="en-GB" altLang="zh-CN" dirty="0" smtClean="0"/>
              <a:t>&gt;</a:t>
            </a:r>
          </a:p>
          <a:p>
            <a:r>
              <a:rPr lang="en-GB" altLang="zh-CN" dirty="0"/>
              <a:t>	</a:t>
            </a:r>
            <a:r>
              <a:rPr lang="en-GB" altLang="zh-CN" dirty="0" smtClean="0"/>
              <a:t>&lt;</a:t>
            </a:r>
            <a:r>
              <a:rPr lang="en-GB" altLang="zh-CN" b="1" dirty="0">
                <a:solidFill>
                  <a:srgbClr val="FFFF00"/>
                </a:solidFill>
              </a:rPr>
              <a:t>if</a:t>
            </a:r>
            <a:r>
              <a:rPr lang="en-GB" altLang="zh-CN" dirty="0"/>
              <a:t>&gt;:</a:t>
            </a:r>
            <a:r>
              <a:rPr lang="zh-CN" altLang="en-US" dirty="0"/>
              <a:t>占位符</a:t>
            </a:r>
            <a:r>
              <a:rPr lang="en-GB" altLang="zh-CN" dirty="0"/>
              <a:t>X == ‘</a:t>
            </a:r>
            <a:r>
              <a:rPr lang="zh-CN" altLang="en-US" dirty="0" smtClean="0"/>
              <a:t>条件</a:t>
            </a:r>
            <a:r>
              <a:rPr lang="en-US" altLang="zh-CN" dirty="0" smtClean="0"/>
              <a:t>B'&lt;/</a:t>
            </a:r>
            <a:r>
              <a:rPr lang="en-GB" altLang="zh-CN" b="1" dirty="0">
                <a:solidFill>
                  <a:srgbClr val="FFFF00"/>
                </a:solidFill>
              </a:rPr>
              <a:t>if</a:t>
            </a:r>
            <a:r>
              <a:rPr lang="en-GB" altLang="zh-CN" dirty="0"/>
              <a:t>&gt;</a:t>
            </a:r>
            <a:endParaRPr lang="en-GB" altLang="zh-CN" dirty="0"/>
          </a:p>
          <a:p>
            <a:r>
              <a:rPr lang="en-GB" altLang="zh-CN" dirty="0" smtClean="0"/>
              <a:t>	&lt;</a:t>
            </a:r>
            <a:r>
              <a:rPr lang="en-GB" altLang="zh-CN" b="1" dirty="0" smtClean="0">
                <a:solidFill>
                  <a:srgbClr val="FFFF00"/>
                </a:solidFill>
              </a:rPr>
              <a:t>true</a:t>
            </a:r>
            <a:r>
              <a:rPr lang="en-GB" altLang="zh-CN" dirty="0" smtClean="0"/>
              <a:t>&gt;B&lt;/</a:t>
            </a:r>
            <a:r>
              <a:rPr lang="en-GB" altLang="zh-CN" b="1" dirty="0">
                <a:solidFill>
                  <a:srgbClr val="FFFF00"/>
                </a:solidFill>
              </a:rPr>
              <a:t>true</a:t>
            </a:r>
            <a:r>
              <a:rPr lang="en-GB" altLang="zh-CN" dirty="0"/>
              <a:t>&gt;</a:t>
            </a:r>
            <a:endParaRPr lang="en-GB" altLang="zh-CN" dirty="0" smtClean="0"/>
          </a:p>
          <a:p>
            <a:r>
              <a:rPr lang="en-GB" altLang="zh-CN" dirty="0"/>
              <a:t>	</a:t>
            </a:r>
            <a:r>
              <a:rPr lang="en-GB" altLang="zh-CN" dirty="0" smtClean="0"/>
              <a:t>&lt;</a:t>
            </a:r>
            <a:r>
              <a:rPr lang="en-GB" altLang="zh-CN" b="1" dirty="0" smtClean="0">
                <a:solidFill>
                  <a:srgbClr val="FFFF00"/>
                </a:solidFill>
              </a:rPr>
              <a:t>false</a:t>
            </a:r>
            <a:r>
              <a:rPr lang="en-GB" altLang="zh-CN" dirty="0" smtClean="0"/>
              <a:t>&gt;C&lt;/</a:t>
            </a:r>
            <a:r>
              <a:rPr lang="en-GB" altLang="zh-CN" b="1" dirty="0">
                <a:solidFill>
                  <a:srgbClr val="FFFF00"/>
                </a:solidFill>
              </a:rPr>
              <a:t>false</a:t>
            </a:r>
            <a:r>
              <a:rPr lang="en-GB" altLang="zh-CN" dirty="0"/>
              <a:t>&gt;</a:t>
            </a:r>
          </a:p>
          <a:p>
            <a:r>
              <a:rPr lang="en-GB" altLang="zh-CN" dirty="0" smtClean="0"/>
              <a:t>&lt;/</a:t>
            </a:r>
            <a:r>
              <a:rPr lang="en-GB" altLang="zh-CN" b="1" dirty="0">
                <a:solidFill>
                  <a:srgbClr val="FFFF00"/>
                </a:solidFill>
              </a:rPr>
              <a:t>condition</a:t>
            </a:r>
            <a:r>
              <a:rPr lang="en-GB" altLang="zh-CN" dirty="0"/>
              <a:t>&gt;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5238750" y="1765310"/>
            <a:ext cx="2332831" cy="1293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238750" y="3669856"/>
            <a:ext cx="2332831" cy="403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43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/>
              <a:t>Condition </a:t>
            </a:r>
            <a:r>
              <a:rPr lang="zh-CN" altLang="en-US" sz="4400" dirty="0" smtClean="0"/>
              <a:t>条件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zh-CN" altLang="zh-CN" dirty="0"/>
              <a:t>值</a:t>
            </a:r>
            <a:r>
              <a:rPr lang="en-GB" altLang="zh-CN" dirty="0"/>
              <a:t>A</a:t>
            </a:r>
            <a:r>
              <a:rPr lang="zh-CN" altLang="zh-CN" dirty="0"/>
              <a:t>、</a:t>
            </a:r>
            <a:r>
              <a:rPr lang="en-GB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zh-CN" dirty="0"/>
              <a:t>可以如下四种取值类型：</a:t>
            </a:r>
          </a:p>
          <a:p>
            <a:pPr lvl="1"/>
            <a:r>
              <a:rPr lang="zh-CN" altLang="zh-CN" dirty="0"/>
              <a:t>占位符</a:t>
            </a:r>
            <a:r>
              <a:rPr lang="en-GB" altLang="zh-CN" dirty="0"/>
              <a:t>X</a:t>
            </a:r>
            <a:r>
              <a:rPr lang="zh-CN" altLang="zh-CN" dirty="0"/>
              <a:t>映射的值 （条件满足时的默认值）；</a:t>
            </a:r>
          </a:p>
          <a:p>
            <a:pPr lvl="1"/>
            <a:r>
              <a:rPr lang="zh-CN" altLang="zh-CN" dirty="0"/>
              <a:t>另一个占位符</a:t>
            </a:r>
            <a:r>
              <a:rPr lang="en-GB" altLang="zh-CN" dirty="0"/>
              <a:t>Y</a:t>
            </a:r>
            <a:r>
              <a:rPr lang="zh-CN" altLang="zh-CN" dirty="0"/>
              <a:t>映射的值，须以英文冒号为前缀开头；</a:t>
            </a:r>
          </a:p>
          <a:p>
            <a:pPr lvl="1"/>
            <a:r>
              <a:rPr lang="zh-CN" altLang="zh-CN" dirty="0"/>
              <a:t>常量字符串；</a:t>
            </a:r>
          </a:p>
          <a:p>
            <a:pPr lvl="1"/>
            <a:r>
              <a:rPr lang="zh-CN" altLang="zh-CN" dirty="0"/>
              <a:t>空指针</a:t>
            </a:r>
            <a:r>
              <a:rPr lang="en-GB" altLang="zh-CN" dirty="0"/>
              <a:t>NULL</a:t>
            </a:r>
            <a:r>
              <a:rPr lang="zh-CN" altLang="zh-CN" dirty="0"/>
              <a:t>值（条件不满足时的默认值）。</a:t>
            </a:r>
            <a:endParaRPr lang="en-GB" altLang="zh-CN" dirty="0"/>
          </a:p>
          <a:p>
            <a:pPr lvl="1"/>
            <a:endParaRPr lang="zh-CN" altLang="zh-CN" dirty="0"/>
          </a:p>
          <a:p>
            <a:r>
              <a:rPr lang="zh-CN" altLang="zh-CN" dirty="0"/>
              <a:t>值</a:t>
            </a:r>
            <a:r>
              <a:rPr lang="en-GB" altLang="zh-CN" dirty="0"/>
              <a:t>A</a:t>
            </a:r>
            <a:r>
              <a:rPr lang="zh-CN" altLang="zh-CN" dirty="0"/>
              <a:t>、</a:t>
            </a:r>
            <a:r>
              <a:rPr lang="en-GB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zh-CN" dirty="0"/>
              <a:t>中的占位符及占位符</a:t>
            </a:r>
            <a:r>
              <a:rPr lang="en-GB" altLang="zh-CN" dirty="0"/>
              <a:t>X</a:t>
            </a:r>
            <a:r>
              <a:rPr lang="zh-CN" altLang="zh-CN" dirty="0"/>
              <a:t>均支持以下高级功能：</a:t>
            </a:r>
          </a:p>
          <a:p>
            <a:pPr lvl="1"/>
            <a:r>
              <a:rPr lang="zh-CN" altLang="zh-CN" dirty="0"/>
              <a:t>支持</a:t>
            </a:r>
            <a:r>
              <a:rPr lang="en-GB" altLang="zh-CN" dirty="0" err="1"/>
              <a:t>xx.yy.zz</a:t>
            </a:r>
            <a:r>
              <a:rPr lang="zh-CN" altLang="zh-CN" dirty="0"/>
              <a:t>面向对象；</a:t>
            </a:r>
          </a:p>
          <a:p>
            <a:pPr lvl="1"/>
            <a:r>
              <a:rPr lang="zh-CN" altLang="zh-CN" dirty="0"/>
              <a:t>支持函数型占位符。即占位符是一个方法的引用。占位符对应的数值，通过引用方法的返回值获取；</a:t>
            </a:r>
          </a:p>
          <a:p>
            <a:pPr lvl="1"/>
            <a:r>
              <a:rPr lang="zh-CN" altLang="zh-CN" dirty="0"/>
              <a:t>不区分大小写。</a:t>
            </a:r>
            <a:endParaRPr lang="en-GB" altLang="zh-CN" dirty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571581" y="1765310"/>
            <a:ext cx="3955258" cy="230832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&lt;</a:t>
            </a:r>
            <a:r>
              <a:rPr lang="en-GB" altLang="zh-CN" b="1" dirty="0">
                <a:solidFill>
                  <a:srgbClr val="FFFF00"/>
                </a:solidFill>
              </a:rPr>
              <a:t>condition</a:t>
            </a:r>
            <a:r>
              <a:rPr lang="en-GB" altLang="zh-CN" dirty="0"/>
              <a:t>&gt;</a:t>
            </a:r>
          </a:p>
          <a:p>
            <a:r>
              <a:rPr lang="en-GB" altLang="zh-CN" dirty="0" smtClean="0"/>
              <a:t>	&lt;</a:t>
            </a:r>
            <a:r>
              <a:rPr lang="en-GB" altLang="zh-CN" b="1" dirty="0">
                <a:solidFill>
                  <a:srgbClr val="FFFF00"/>
                </a:solidFill>
              </a:rPr>
              <a:t>name</a:t>
            </a:r>
            <a:r>
              <a:rPr lang="en-GB" altLang="zh-CN" dirty="0" smtClean="0"/>
              <a:t>&gt;</a:t>
            </a:r>
            <a:r>
              <a:rPr lang="zh-CN" altLang="en-US" dirty="0" smtClean="0"/>
              <a:t>占位符</a:t>
            </a:r>
            <a:r>
              <a:rPr lang="en-GB" altLang="zh-CN" dirty="0" smtClean="0"/>
              <a:t>X&lt;/</a:t>
            </a:r>
            <a:r>
              <a:rPr lang="en-GB" altLang="zh-CN" b="1" dirty="0">
                <a:solidFill>
                  <a:srgbClr val="FFFF00"/>
                </a:solidFill>
              </a:rPr>
              <a:t>na</a:t>
            </a:r>
            <a:r>
              <a:rPr lang="en-GB" altLang="zh-CN" b="1" dirty="0" smtClean="0">
                <a:solidFill>
                  <a:srgbClr val="FFFF00"/>
                </a:solidFill>
              </a:rPr>
              <a:t>me</a:t>
            </a:r>
            <a:r>
              <a:rPr lang="en-GB" altLang="zh-CN" dirty="0" smtClean="0"/>
              <a:t>&gt;</a:t>
            </a:r>
            <a:endParaRPr lang="en-GB" altLang="zh-CN" dirty="0"/>
          </a:p>
          <a:p>
            <a:r>
              <a:rPr lang="en-GB" altLang="zh-CN" dirty="0" smtClean="0"/>
              <a:t>	&lt;</a:t>
            </a:r>
            <a:r>
              <a:rPr lang="en-GB" altLang="zh-CN" b="1" dirty="0">
                <a:solidFill>
                  <a:srgbClr val="FFFF00"/>
                </a:solidFill>
              </a:rPr>
              <a:t>if</a:t>
            </a:r>
            <a:r>
              <a:rPr lang="en-GB" altLang="zh-CN" dirty="0" smtClean="0"/>
              <a:t>&gt;:</a:t>
            </a:r>
            <a:r>
              <a:rPr lang="zh-CN" altLang="en-US" dirty="0"/>
              <a:t>占位符</a:t>
            </a:r>
            <a:r>
              <a:rPr lang="en-GB" altLang="zh-CN" dirty="0"/>
              <a:t>X</a:t>
            </a:r>
            <a:r>
              <a:rPr lang="en-GB" altLang="zh-CN" dirty="0" smtClean="0"/>
              <a:t> </a:t>
            </a:r>
            <a:r>
              <a:rPr lang="en-GB" altLang="zh-CN" dirty="0"/>
              <a:t>== </a:t>
            </a:r>
            <a:r>
              <a:rPr lang="en-GB" altLang="zh-CN" dirty="0" smtClean="0"/>
              <a:t>‘</a:t>
            </a:r>
            <a:r>
              <a:rPr lang="zh-CN" altLang="en-US" dirty="0" smtClean="0"/>
              <a:t>条件</a:t>
            </a:r>
            <a:r>
              <a:rPr lang="en-US" altLang="zh-CN" dirty="0" smtClean="0"/>
              <a:t>1'&lt;/</a:t>
            </a:r>
            <a:r>
              <a:rPr lang="en-GB" altLang="zh-CN" b="1" dirty="0">
                <a:solidFill>
                  <a:srgbClr val="FFFF00"/>
                </a:solidFill>
              </a:rPr>
              <a:t>if</a:t>
            </a:r>
            <a:r>
              <a:rPr lang="en-GB" altLang="zh-CN" dirty="0" smtClean="0"/>
              <a:t>&gt;</a:t>
            </a:r>
            <a:endParaRPr lang="en-GB" altLang="zh-CN" dirty="0"/>
          </a:p>
          <a:p>
            <a:r>
              <a:rPr lang="en-GB" altLang="zh-CN" dirty="0" smtClean="0"/>
              <a:t>	&lt;</a:t>
            </a:r>
            <a:r>
              <a:rPr lang="en-GB" altLang="zh-CN" b="1" dirty="0">
                <a:solidFill>
                  <a:srgbClr val="FFFF00"/>
                </a:solidFill>
              </a:rPr>
              <a:t>true</a:t>
            </a:r>
            <a:r>
              <a:rPr lang="en-GB" altLang="zh-CN" dirty="0" smtClean="0"/>
              <a:t>&gt;A&lt;/</a:t>
            </a:r>
            <a:r>
              <a:rPr lang="en-GB" altLang="zh-CN" b="1" dirty="0">
                <a:solidFill>
                  <a:srgbClr val="FFFF00"/>
                </a:solidFill>
              </a:rPr>
              <a:t>true</a:t>
            </a:r>
            <a:r>
              <a:rPr lang="en-GB" altLang="zh-CN" dirty="0" smtClean="0"/>
              <a:t>&gt;</a:t>
            </a:r>
          </a:p>
          <a:p>
            <a:r>
              <a:rPr lang="en-GB" altLang="zh-CN" dirty="0"/>
              <a:t>	</a:t>
            </a:r>
            <a:r>
              <a:rPr lang="en-GB" altLang="zh-CN" dirty="0" smtClean="0"/>
              <a:t>&lt;</a:t>
            </a:r>
            <a:r>
              <a:rPr lang="en-GB" altLang="zh-CN" b="1" dirty="0">
                <a:solidFill>
                  <a:srgbClr val="FFFF00"/>
                </a:solidFill>
              </a:rPr>
              <a:t>if</a:t>
            </a:r>
            <a:r>
              <a:rPr lang="en-GB" altLang="zh-CN" dirty="0"/>
              <a:t>&gt;:</a:t>
            </a:r>
            <a:r>
              <a:rPr lang="zh-CN" altLang="en-US" dirty="0"/>
              <a:t>占位符</a:t>
            </a:r>
            <a:r>
              <a:rPr lang="en-GB" altLang="zh-CN" dirty="0"/>
              <a:t>X == ‘</a:t>
            </a:r>
            <a:r>
              <a:rPr lang="zh-CN" altLang="en-US" dirty="0" smtClean="0"/>
              <a:t>条件</a:t>
            </a:r>
            <a:r>
              <a:rPr lang="en-US" altLang="zh-CN" dirty="0" smtClean="0"/>
              <a:t>B'&lt;/</a:t>
            </a:r>
            <a:r>
              <a:rPr lang="en-GB" altLang="zh-CN" b="1" dirty="0">
                <a:solidFill>
                  <a:srgbClr val="FFFF00"/>
                </a:solidFill>
              </a:rPr>
              <a:t>if</a:t>
            </a:r>
            <a:r>
              <a:rPr lang="en-GB" altLang="zh-CN" dirty="0"/>
              <a:t>&gt;</a:t>
            </a:r>
            <a:endParaRPr lang="en-GB" altLang="zh-CN" dirty="0"/>
          </a:p>
          <a:p>
            <a:r>
              <a:rPr lang="en-GB" altLang="zh-CN" dirty="0" smtClean="0"/>
              <a:t>	&lt;</a:t>
            </a:r>
            <a:r>
              <a:rPr lang="en-GB" altLang="zh-CN" b="1" dirty="0" smtClean="0">
                <a:solidFill>
                  <a:srgbClr val="FFFF00"/>
                </a:solidFill>
              </a:rPr>
              <a:t>true</a:t>
            </a:r>
            <a:r>
              <a:rPr lang="en-GB" altLang="zh-CN" dirty="0" smtClean="0"/>
              <a:t>&gt;B&lt;/</a:t>
            </a:r>
            <a:r>
              <a:rPr lang="en-GB" altLang="zh-CN" b="1" dirty="0">
                <a:solidFill>
                  <a:srgbClr val="FFFF00"/>
                </a:solidFill>
              </a:rPr>
              <a:t>true</a:t>
            </a:r>
            <a:r>
              <a:rPr lang="en-GB" altLang="zh-CN" dirty="0"/>
              <a:t>&gt;</a:t>
            </a:r>
            <a:endParaRPr lang="en-GB" altLang="zh-CN" dirty="0" smtClean="0"/>
          </a:p>
          <a:p>
            <a:r>
              <a:rPr lang="en-GB" altLang="zh-CN" dirty="0"/>
              <a:t>	</a:t>
            </a:r>
            <a:r>
              <a:rPr lang="en-GB" altLang="zh-CN" dirty="0" smtClean="0"/>
              <a:t>&lt;</a:t>
            </a:r>
            <a:r>
              <a:rPr lang="en-GB" altLang="zh-CN" b="1" dirty="0" smtClean="0">
                <a:solidFill>
                  <a:srgbClr val="FFFF00"/>
                </a:solidFill>
              </a:rPr>
              <a:t>false</a:t>
            </a:r>
            <a:r>
              <a:rPr lang="en-GB" altLang="zh-CN" dirty="0" smtClean="0"/>
              <a:t>&gt;C&lt;/</a:t>
            </a:r>
            <a:r>
              <a:rPr lang="en-GB" altLang="zh-CN" b="1" dirty="0">
                <a:solidFill>
                  <a:srgbClr val="FFFF00"/>
                </a:solidFill>
              </a:rPr>
              <a:t>false</a:t>
            </a:r>
            <a:r>
              <a:rPr lang="en-GB" altLang="zh-CN" dirty="0"/>
              <a:t>&gt;</a:t>
            </a:r>
          </a:p>
          <a:p>
            <a:r>
              <a:rPr lang="en-GB" altLang="zh-CN" dirty="0" smtClean="0"/>
              <a:t>&lt;/</a:t>
            </a:r>
            <a:r>
              <a:rPr lang="en-GB" altLang="zh-CN" b="1" dirty="0">
                <a:solidFill>
                  <a:srgbClr val="FFFF00"/>
                </a:solidFill>
              </a:rPr>
              <a:t>condition</a:t>
            </a:r>
            <a:r>
              <a:rPr lang="en-GB" altLang="zh-CN" dirty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97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/>
              <a:t>Condition </a:t>
            </a:r>
            <a:r>
              <a:rPr lang="zh-CN" altLang="en-US" sz="4400" dirty="0" smtClean="0"/>
              <a:t>举例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68" y="1219658"/>
            <a:ext cx="6471983" cy="550499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276420" y="1219658"/>
            <a:ext cx="4477430" cy="147732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SELECT</a:t>
            </a:r>
            <a:r>
              <a:rPr lang="en-GB" altLang="zh-CN" dirty="0" smtClean="0"/>
              <a:t>  </a:t>
            </a:r>
            <a:r>
              <a:rPr lang="en-GB" altLang="zh-CN" dirty="0" err="1" smtClean="0"/>
              <a:t>A.userName</a:t>
            </a:r>
            <a:r>
              <a:rPr lang="en-GB" altLang="zh-CN" dirty="0" smtClean="0"/>
              <a:t> ,A.pwd</a:t>
            </a:r>
          </a:p>
          <a:p>
            <a:r>
              <a:rPr lang="en-GB" altLang="zh-CN" dirty="0"/>
              <a:t> </a:t>
            </a:r>
            <a:r>
              <a:rPr lang="en-GB" altLang="zh-CN" dirty="0" smtClean="0"/>
              <a:t> FROM  User  A</a:t>
            </a:r>
          </a:p>
          <a:p>
            <a:r>
              <a:rPr lang="en-GB" altLang="zh-CN" dirty="0"/>
              <a:t> </a:t>
            </a:r>
            <a:r>
              <a:rPr lang="en-GB" altLang="zh-CN" dirty="0" smtClean="0"/>
              <a:t>WHERE  </a:t>
            </a:r>
            <a:r>
              <a:rPr lang="en-GB" altLang="zh-CN" dirty="0" err="1" smtClean="0"/>
              <a:t>A.userName</a:t>
            </a:r>
            <a:r>
              <a:rPr lang="en-GB" altLang="zh-CN" dirty="0" smtClean="0"/>
              <a:t> = ‘administrator’</a:t>
            </a:r>
          </a:p>
          <a:p>
            <a:r>
              <a:rPr lang="en-GB" altLang="zh-CN" dirty="0"/>
              <a:t> </a:t>
            </a:r>
            <a:r>
              <a:rPr lang="en-GB" altLang="zh-CN" dirty="0" smtClean="0"/>
              <a:t>    AND  A.pwd           = ‘123456’</a:t>
            </a:r>
          </a:p>
          <a:p>
            <a:r>
              <a:rPr lang="en-GB" altLang="zh-CN" dirty="0"/>
              <a:t> </a:t>
            </a:r>
            <a:r>
              <a:rPr lang="en-GB" altLang="zh-CN" dirty="0" smtClean="0"/>
              <a:t>    AND  </a:t>
            </a:r>
            <a:r>
              <a:rPr lang="en-GB" altLang="zh-CN" dirty="0" err="1" smtClean="0"/>
              <a:t>A.orgName</a:t>
            </a:r>
            <a:r>
              <a:rPr lang="en-GB" altLang="zh-CN" dirty="0" smtClean="0"/>
              <a:t>  = ‘</a:t>
            </a:r>
            <a:r>
              <a:rPr lang="zh-CN" altLang="en-US" dirty="0" smtClean="0"/>
              <a:t>计算机中心</a:t>
            </a:r>
            <a:r>
              <a:rPr lang="en-GB" altLang="zh-CN" dirty="0" smtClean="0"/>
              <a:t>’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276420" y="3156123"/>
            <a:ext cx="4477430" cy="147732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SELECT</a:t>
            </a:r>
            <a:r>
              <a:rPr lang="en-GB" altLang="zh-CN" dirty="0" smtClean="0"/>
              <a:t>  </a:t>
            </a:r>
            <a:r>
              <a:rPr lang="en-GB" altLang="zh-CN" dirty="0" err="1" smtClean="0"/>
              <a:t>A.userName</a:t>
            </a:r>
            <a:r>
              <a:rPr lang="en-GB" altLang="zh-CN" dirty="0" smtClean="0"/>
              <a:t> ,A.pwd</a:t>
            </a:r>
          </a:p>
          <a:p>
            <a:r>
              <a:rPr lang="en-GB" altLang="zh-CN" dirty="0"/>
              <a:t> </a:t>
            </a:r>
            <a:r>
              <a:rPr lang="en-GB" altLang="zh-CN" dirty="0" smtClean="0"/>
              <a:t> FROM  User  A</a:t>
            </a:r>
          </a:p>
          <a:p>
            <a:r>
              <a:rPr lang="en-GB" altLang="zh-CN" dirty="0"/>
              <a:t> </a:t>
            </a:r>
            <a:r>
              <a:rPr lang="en-GB" altLang="zh-CN" dirty="0" smtClean="0"/>
              <a:t>WHERE  </a:t>
            </a:r>
            <a:r>
              <a:rPr lang="en-GB" altLang="zh-CN" dirty="0" err="1" smtClean="0"/>
              <a:t>A.userName</a:t>
            </a:r>
            <a:r>
              <a:rPr lang="en-GB" altLang="zh-CN" dirty="0" smtClean="0"/>
              <a:t> = ‘</a:t>
            </a:r>
            <a:r>
              <a:rPr lang="zh-CN" altLang="en-US" dirty="0" smtClean="0"/>
              <a:t>张三</a:t>
            </a:r>
            <a:r>
              <a:rPr lang="en-GB" altLang="zh-CN" dirty="0" smtClean="0"/>
              <a:t>’</a:t>
            </a:r>
          </a:p>
          <a:p>
            <a:r>
              <a:rPr lang="en-GB" altLang="zh-CN" dirty="0"/>
              <a:t> </a:t>
            </a:r>
            <a:r>
              <a:rPr lang="en-GB" altLang="zh-CN" dirty="0" smtClean="0"/>
              <a:t>    AND  A.pwd           = ‘</a:t>
            </a:r>
            <a:r>
              <a:rPr lang="zh-CN" altLang="en-US" sz="1400" dirty="0"/>
              <a:t>密码长度验证未通过</a:t>
            </a:r>
            <a:r>
              <a:rPr lang="en-GB" altLang="zh-CN" dirty="0" smtClean="0"/>
              <a:t>’</a:t>
            </a:r>
          </a:p>
          <a:p>
            <a:r>
              <a:rPr lang="en-GB" altLang="zh-CN" dirty="0" smtClean="0"/>
              <a:t>     AND  </a:t>
            </a:r>
            <a:r>
              <a:rPr lang="en-GB" altLang="zh-CN" dirty="0" err="1"/>
              <a:t>A.orgName</a:t>
            </a:r>
            <a:r>
              <a:rPr lang="en-GB" altLang="zh-CN" dirty="0"/>
              <a:t>  </a:t>
            </a:r>
            <a:r>
              <a:rPr lang="en-GB" altLang="zh-CN" dirty="0" smtClean="0"/>
              <a:t>= </a:t>
            </a:r>
            <a:r>
              <a:rPr lang="en-GB" altLang="zh-CN" dirty="0"/>
              <a:t>‘</a:t>
            </a:r>
            <a:r>
              <a:rPr lang="zh-CN" altLang="en-US" dirty="0"/>
              <a:t>计算机中心</a:t>
            </a:r>
            <a:r>
              <a:rPr lang="en-GB" altLang="zh-CN" dirty="0" smtClean="0"/>
              <a:t>’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276420" y="5092589"/>
            <a:ext cx="4477430" cy="120032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SELECT</a:t>
            </a:r>
            <a:r>
              <a:rPr lang="en-GB" altLang="zh-CN" dirty="0" smtClean="0"/>
              <a:t>  </a:t>
            </a:r>
            <a:r>
              <a:rPr lang="en-GB" altLang="zh-CN" dirty="0" err="1" smtClean="0"/>
              <a:t>A.userName</a:t>
            </a:r>
            <a:r>
              <a:rPr lang="en-GB" altLang="zh-CN" dirty="0" smtClean="0"/>
              <a:t> ,A.pwd</a:t>
            </a:r>
          </a:p>
          <a:p>
            <a:r>
              <a:rPr lang="en-GB" altLang="zh-CN" dirty="0"/>
              <a:t> </a:t>
            </a:r>
            <a:r>
              <a:rPr lang="en-GB" altLang="zh-CN" dirty="0" smtClean="0"/>
              <a:t> FROM  User  A</a:t>
            </a:r>
          </a:p>
          <a:p>
            <a:r>
              <a:rPr lang="en-GB" altLang="zh-CN" dirty="0"/>
              <a:t> </a:t>
            </a:r>
            <a:r>
              <a:rPr lang="en-GB" altLang="zh-CN" dirty="0" smtClean="0"/>
              <a:t>WHERE  </a:t>
            </a:r>
            <a:r>
              <a:rPr lang="en-GB" altLang="zh-CN" dirty="0" err="1" smtClean="0"/>
              <a:t>A.userName</a:t>
            </a:r>
            <a:r>
              <a:rPr lang="en-GB" altLang="zh-CN" dirty="0" smtClean="0"/>
              <a:t> = ‘</a:t>
            </a:r>
            <a:r>
              <a:rPr lang="zh-CN" altLang="en-US" dirty="0" smtClean="0"/>
              <a:t>李四</a:t>
            </a:r>
            <a:r>
              <a:rPr lang="en-GB" altLang="zh-CN" dirty="0" smtClean="0"/>
              <a:t>’</a:t>
            </a:r>
          </a:p>
          <a:p>
            <a:r>
              <a:rPr lang="en-GB" altLang="zh-CN" dirty="0"/>
              <a:t> </a:t>
            </a:r>
            <a:r>
              <a:rPr lang="en-GB" altLang="zh-CN" dirty="0" smtClean="0"/>
              <a:t>    AND  A.pwd           = </a:t>
            </a:r>
            <a:r>
              <a:rPr lang="en-GB" altLang="zh-CN" dirty="0"/>
              <a:t>‘</a:t>
            </a:r>
            <a:r>
              <a:rPr lang="en-GB" altLang="zh-CN" dirty="0" smtClean="0"/>
              <a:t>123456’</a:t>
            </a:r>
          </a:p>
        </p:txBody>
      </p:sp>
      <p:sp>
        <p:nvSpPr>
          <p:cNvPr id="15" name="椭圆形标注 14"/>
          <p:cNvSpPr/>
          <p:nvPr/>
        </p:nvSpPr>
        <p:spPr>
          <a:xfrm>
            <a:off x="4821609" y="5426053"/>
            <a:ext cx="1609725" cy="723899"/>
          </a:xfrm>
          <a:prstGeom prst="wedgeEllipseCallout">
            <a:avLst>
              <a:gd name="adj1" fmla="val -59887"/>
              <a:gd name="adj2" fmla="val -969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面向对象时使用</a:t>
            </a:r>
            <a:r>
              <a:rPr lang="en-GB" altLang="zh-CN" b="1" dirty="0" smtClean="0">
                <a:solidFill>
                  <a:srgbClr val="FFFF00"/>
                </a:solidFill>
              </a:rPr>
              <a:t>{}</a:t>
            </a:r>
            <a:endParaRPr lang="en-US" altLang="zh-CN" b="1" dirty="0">
              <a:solidFill>
                <a:srgbClr val="FFFF00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229100" y="5006864"/>
            <a:ext cx="14354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37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GB" altLang="zh-CN" dirty="0" smtClean="0"/>
              <a:t>XSQL</a:t>
            </a:r>
            <a:r>
              <a:rPr lang="zh-CN" altLang="en-US" dirty="0" smtClean="0"/>
              <a:t>引用了</a:t>
            </a:r>
            <a:r>
              <a:rPr lang="en-GB" altLang="zh-CN" dirty="0" smtClean="0"/>
              <a:t>Drools</a:t>
            </a:r>
            <a:r>
              <a:rPr lang="zh-CN" altLang="en-US" dirty="0"/>
              <a:t>规则引擎，将业务</a:t>
            </a:r>
            <a:r>
              <a:rPr lang="zh-CN" altLang="en-US" b="1" dirty="0">
                <a:solidFill>
                  <a:srgbClr val="FFFF00"/>
                </a:solidFill>
              </a:rPr>
              <a:t>决策从应用程序中分离</a:t>
            </a:r>
            <a:r>
              <a:rPr lang="zh-CN" altLang="en-US" dirty="0" smtClean="0"/>
              <a:t>出来。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 smtClean="0"/>
          </a:p>
          <a:p>
            <a:pPr marL="0" indent="0">
              <a:buNone/>
            </a:pPr>
            <a:r>
              <a:rPr lang="en-GB" altLang="zh-CN" dirty="0" smtClean="0"/>
              <a:t>Drools</a:t>
            </a:r>
            <a:r>
              <a:rPr lang="zh-CN" altLang="en-US" dirty="0" smtClean="0"/>
              <a:t>是</a:t>
            </a:r>
            <a:r>
              <a:rPr lang="zh-CN" altLang="en-US" dirty="0"/>
              <a:t>用 </a:t>
            </a:r>
            <a:r>
              <a:rPr lang="en-US" altLang="zh-CN" dirty="0"/>
              <a:t>Java </a:t>
            </a:r>
            <a:r>
              <a:rPr lang="zh-CN" altLang="en-US" dirty="0"/>
              <a:t>语言编写的开放源码规则</a:t>
            </a:r>
            <a:r>
              <a:rPr lang="zh-CN" altLang="en-US" dirty="0" smtClean="0"/>
              <a:t>引擎。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Drools</a:t>
            </a:r>
            <a:r>
              <a:rPr lang="zh-CN" altLang="en-US" dirty="0" smtClean="0"/>
              <a:t>允许</a:t>
            </a:r>
            <a:r>
              <a:rPr lang="zh-CN" altLang="en-US" dirty="0"/>
              <a:t>使用声明方式表达业务逻辑。可以使用非 </a:t>
            </a:r>
            <a:r>
              <a:rPr lang="en-US" altLang="zh-CN" dirty="0"/>
              <a:t>XML </a:t>
            </a:r>
            <a:r>
              <a:rPr lang="zh-CN" altLang="en-US" dirty="0"/>
              <a:t>的本地语言编写规则，从而便于学习和理解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并且</a:t>
            </a:r>
            <a:r>
              <a:rPr lang="zh-CN" altLang="en-US" dirty="0"/>
              <a:t>，还可以将 </a:t>
            </a:r>
            <a:r>
              <a:rPr lang="en-US" altLang="zh-CN" dirty="0"/>
              <a:t>Java </a:t>
            </a:r>
            <a:r>
              <a:rPr lang="zh-CN" altLang="en-US" dirty="0"/>
              <a:t>代码直接嵌入到规则文件中，这令 </a:t>
            </a:r>
            <a:r>
              <a:rPr lang="en-US" altLang="zh-CN" dirty="0"/>
              <a:t>Drools </a:t>
            </a:r>
            <a:r>
              <a:rPr lang="zh-CN" altLang="en-US" dirty="0"/>
              <a:t>的学习更加吸引人。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err="1" smtClean="0"/>
              <a:t>XRule</a:t>
            </a:r>
            <a:r>
              <a:rPr lang="en-GB" altLang="zh-CN" sz="4400" dirty="0" smtClean="0"/>
              <a:t> </a:t>
            </a:r>
            <a:r>
              <a:rPr lang="zh-CN" altLang="en-US" sz="4400" dirty="0" smtClean="0"/>
              <a:t>规则引擎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929038" y="2195793"/>
            <a:ext cx="2521540" cy="1123951"/>
            <a:chOff x="1970935" y="4714874"/>
            <a:chExt cx="1944578" cy="866776"/>
          </a:xfrm>
        </p:grpSpPr>
        <p:sp>
          <p:nvSpPr>
            <p:cNvPr id="8" name="圆角矩形 7"/>
            <p:cNvSpPr/>
            <p:nvPr/>
          </p:nvSpPr>
          <p:spPr>
            <a:xfrm>
              <a:off x="1970935" y="4714874"/>
              <a:ext cx="1944578" cy="8667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0685" y="4938738"/>
              <a:ext cx="1765079" cy="419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622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err="1" smtClean="0"/>
              <a:t>XRule</a:t>
            </a:r>
            <a:r>
              <a:rPr lang="en-GB" altLang="zh-CN" sz="4400" dirty="0" smtClean="0"/>
              <a:t> </a:t>
            </a:r>
            <a:r>
              <a:rPr lang="zh-CN" altLang="en-US" sz="4400" dirty="0" smtClean="0"/>
              <a:t>规则引擎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4973295" y="3522843"/>
            <a:ext cx="1665629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 err="1"/>
              <a:t>BeforeRule</a:t>
            </a:r>
            <a:endParaRPr lang="en-GB" altLang="zh-CN" sz="1400" dirty="0"/>
          </a:p>
          <a:p>
            <a:pPr algn="ctr"/>
            <a:r>
              <a:rPr lang="zh-CN" altLang="en-US" sz="1400" dirty="0"/>
              <a:t>前置规则引擎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4973295" y="4446634"/>
            <a:ext cx="1665629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 err="1" smtClean="0"/>
              <a:t>AfterRule</a:t>
            </a:r>
            <a:endParaRPr lang="en-GB" altLang="zh-CN" sz="1400" dirty="0" smtClean="0"/>
          </a:p>
          <a:p>
            <a:pPr algn="ctr"/>
            <a:r>
              <a:rPr lang="zh-CN" altLang="en-US" sz="1400" dirty="0" smtClean="0">
                <a:latin typeface="+mn-ea"/>
              </a:rPr>
              <a:t>后置规则</a:t>
            </a:r>
            <a:r>
              <a:rPr lang="zh-CN" altLang="en-US" sz="1400" dirty="0">
                <a:latin typeface="+mn-ea"/>
              </a:rPr>
              <a:t>引擎</a:t>
            </a:r>
          </a:p>
        </p:txBody>
      </p:sp>
      <p:sp>
        <p:nvSpPr>
          <p:cNvPr id="11" name="六边形 10"/>
          <p:cNvSpPr/>
          <p:nvPr/>
        </p:nvSpPr>
        <p:spPr>
          <a:xfrm>
            <a:off x="5102007" y="2061313"/>
            <a:ext cx="1408204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value</a:t>
            </a:r>
          </a:p>
        </p:txBody>
      </p:sp>
      <p:sp>
        <p:nvSpPr>
          <p:cNvPr id="12" name="六边形 11"/>
          <p:cNvSpPr/>
          <p:nvPr/>
        </p:nvSpPr>
        <p:spPr>
          <a:xfrm>
            <a:off x="7368958" y="4446634"/>
            <a:ext cx="1408204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/>
              <a:t>comment</a:t>
            </a:r>
            <a:endParaRPr lang="en-GB" altLang="zh-CN" sz="1400" dirty="0" smtClean="0"/>
          </a:p>
        </p:txBody>
      </p:sp>
      <p:sp>
        <p:nvSpPr>
          <p:cNvPr id="13" name="六边形 12"/>
          <p:cNvSpPr/>
          <p:nvPr/>
        </p:nvSpPr>
        <p:spPr>
          <a:xfrm>
            <a:off x="2835057" y="2822626"/>
            <a:ext cx="1408204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file</a:t>
            </a:r>
            <a:endParaRPr lang="en-GB" altLang="zh-CN" dirty="0" smtClean="0"/>
          </a:p>
        </p:txBody>
      </p:sp>
      <p:sp>
        <p:nvSpPr>
          <p:cNvPr id="14" name="六边形 13"/>
          <p:cNvSpPr/>
          <p:nvPr/>
        </p:nvSpPr>
        <p:spPr>
          <a:xfrm>
            <a:off x="7368958" y="2822626"/>
            <a:ext cx="1408204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 smtClean="0"/>
              <a:t>ruleRemote</a:t>
            </a:r>
            <a:endParaRPr lang="en-GB" altLang="zh-CN" sz="1200" dirty="0" smtClean="0"/>
          </a:p>
        </p:txBody>
      </p:sp>
      <p:sp>
        <p:nvSpPr>
          <p:cNvPr id="17" name="六边形 16"/>
          <p:cNvSpPr/>
          <p:nvPr/>
        </p:nvSpPr>
        <p:spPr>
          <a:xfrm>
            <a:off x="2835057" y="4446634"/>
            <a:ext cx="1408204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isLazyMode</a:t>
            </a:r>
            <a:endParaRPr lang="en-GB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417635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err="1" smtClean="0"/>
              <a:t>XRule</a:t>
            </a:r>
            <a:r>
              <a:rPr lang="en-GB" altLang="zh-CN" sz="4400" dirty="0" smtClean="0"/>
              <a:t> </a:t>
            </a:r>
            <a:r>
              <a:rPr lang="zh-CN" altLang="en-US" sz="4400" dirty="0" smtClean="0"/>
              <a:t>规则引擎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两种执行时机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  <a:p>
            <a:r>
              <a:rPr lang="en-GB" altLang="zh-CN" dirty="0" err="1" smtClean="0"/>
              <a:t>BeforeRule</a:t>
            </a:r>
            <a:r>
              <a:rPr lang="en-GB" altLang="zh-CN" dirty="0" smtClean="0"/>
              <a:t> </a:t>
            </a:r>
            <a:r>
              <a:rPr lang="zh-CN" altLang="en-US" dirty="0" smtClean="0"/>
              <a:t>前置规则引擎</a:t>
            </a:r>
            <a:endParaRPr lang="en-US" altLang="zh-CN" dirty="0" smtClean="0"/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zh-CN" altLang="en-US" dirty="0" smtClean="0"/>
              <a:t>在</a:t>
            </a:r>
            <a:r>
              <a:rPr lang="en-US" altLang="zh-CN" dirty="0" smtClean="0"/>
              <a:t>XSQL</a:t>
            </a:r>
            <a:r>
              <a:rPr lang="zh-CN" altLang="en-US" dirty="0" smtClean="0"/>
              <a:t>执行前执行，可对</a:t>
            </a:r>
            <a:r>
              <a:rPr lang="en-GB" altLang="zh-CN" b="1" dirty="0" smtClean="0">
                <a:solidFill>
                  <a:srgbClr val="FFFF00"/>
                </a:solidFill>
              </a:rPr>
              <a:t>XSQL</a:t>
            </a:r>
            <a:r>
              <a:rPr lang="zh-CN" altLang="en-US" b="1" dirty="0" smtClean="0">
                <a:solidFill>
                  <a:srgbClr val="FFFF00"/>
                </a:solidFill>
              </a:rPr>
              <a:t>参数、占位符</a:t>
            </a:r>
            <a:r>
              <a:rPr lang="zh-CN" altLang="en-US" dirty="0" smtClean="0"/>
              <a:t>等进行规则操作。</a:t>
            </a:r>
            <a:endParaRPr lang="en-GB" altLang="zh-CN" dirty="0" smtClean="0"/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zh-CN" altLang="en-US" dirty="0" smtClean="0"/>
              <a:t>如，修改、添加、删除参数或占位符。</a:t>
            </a:r>
            <a:endParaRPr lang="en-US" altLang="zh-CN" dirty="0" smtClean="0"/>
          </a:p>
          <a:p>
            <a:pPr marL="0" indent="0">
              <a:buNone/>
            </a:pPr>
            <a:endParaRPr lang="en-GB" altLang="zh-CN" dirty="0"/>
          </a:p>
          <a:p>
            <a:r>
              <a:rPr lang="en-GB" altLang="zh-CN" dirty="0" err="1" smtClean="0"/>
              <a:t>AfterRule</a:t>
            </a:r>
            <a:r>
              <a:rPr lang="en-GB" altLang="zh-CN" dirty="0" smtClean="0"/>
              <a:t> </a:t>
            </a:r>
            <a:r>
              <a:rPr lang="zh-CN" altLang="en-US" dirty="0"/>
              <a:t>后</a:t>
            </a:r>
            <a:r>
              <a:rPr lang="zh-CN" altLang="en-US" dirty="0" smtClean="0"/>
              <a:t>置规则引擎</a:t>
            </a:r>
            <a:endParaRPr lang="en-GB" altLang="zh-CN" dirty="0" smtClean="0"/>
          </a:p>
          <a:p>
            <a:pPr marL="0" indent="0">
              <a:buNone/>
            </a:pPr>
            <a:r>
              <a:rPr lang="en-GB" altLang="zh-CN" dirty="0" smtClean="0"/>
              <a:t>	</a:t>
            </a:r>
            <a:r>
              <a:rPr lang="zh-CN" altLang="en-US" dirty="0" smtClean="0"/>
              <a:t>在</a:t>
            </a:r>
            <a:r>
              <a:rPr lang="en-GB" altLang="zh-CN" dirty="0" smtClean="0"/>
              <a:t>XSQL</a:t>
            </a:r>
            <a:r>
              <a:rPr lang="zh-CN" altLang="en-US" dirty="0" smtClean="0"/>
              <a:t>执行后执行，可对</a:t>
            </a:r>
            <a:r>
              <a:rPr lang="zh-CN" altLang="en-US" b="1" dirty="0" smtClean="0">
                <a:solidFill>
                  <a:srgbClr val="FFFF00"/>
                </a:solidFill>
              </a:rPr>
              <a:t>查询结果</a:t>
            </a:r>
            <a:r>
              <a:rPr lang="zh-CN" altLang="en-US" dirty="0" smtClean="0"/>
              <a:t>进行规则操作。</a:t>
            </a:r>
            <a:endParaRPr lang="en-GB" altLang="zh-CN" dirty="0" smtClean="0"/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zh-CN" altLang="en-US" dirty="0" smtClean="0"/>
              <a:t>如，二次过滤查询结果、数据清洗、数据加工等，具备</a:t>
            </a:r>
            <a:r>
              <a:rPr lang="en-GB" altLang="zh-CN" dirty="0" smtClean="0"/>
              <a:t>Java</a:t>
            </a:r>
            <a:r>
              <a:rPr lang="zh-CN" altLang="en-US" dirty="0" smtClean="0"/>
              <a:t>特性的处理。</a:t>
            </a:r>
            <a:endParaRPr lang="en-GB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5353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DSG </a:t>
            </a:r>
            <a:r>
              <a:rPr lang="zh-CN" altLang="en-US" dirty="0" smtClean="0"/>
              <a:t>数据库连接池组</a:t>
            </a:r>
            <a:r>
              <a:rPr lang="en-GB" altLang="zh-CN" dirty="0" smtClean="0">
                <a:latin typeface="+mn-ea"/>
              </a:rPr>
              <a:t/>
            </a:r>
            <a:br>
              <a:rPr lang="en-GB" altLang="zh-CN" dirty="0" smtClean="0">
                <a:latin typeface="+mn-ea"/>
              </a:rPr>
            </a:br>
            <a:r>
              <a:rPr lang="en-US" altLang="zh-CN" sz="2000" cap="all" dirty="0" smtClean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的元素</a:t>
            </a:r>
            <a:endParaRPr lang="zh-CN" altLang="en-US" sz="2000" cap="all" dirty="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zh-CN" dirty="0" err="1">
                <a:latin typeface="+mn-ea"/>
              </a:rPr>
              <a:t>DataSourceGroup</a:t>
            </a:r>
            <a:r>
              <a:rPr lang="zh-CN" altLang="en-US" dirty="0" smtClean="0"/>
              <a:t>简写为</a:t>
            </a:r>
            <a:r>
              <a:rPr lang="en-GB" altLang="zh-CN" dirty="0" smtClean="0"/>
              <a:t>DSG</a:t>
            </a:r>
            <a:r>
              <a:rPr lang="zh-CN" altLang="en-US" dirty="0" smtClean="0"/>
              <a:t>，可轻松对接所有符合</a:t>
            </a:r>
            <a:r>
              <a:rPr lang="en-GB" altLang="zh-CN" dirty="0" smtClean="0"/>
              <a:t>Java</a:t>
            </a:r>
            <a:r>
              <a:rPr lang="zh-CN" altLang="en-US" dirty="0" smtClean="0"/>
              <a:t>数据库连接池的技术。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754" y="3582389"/>
            <a:ext cx="1621536" cy="167030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370134" y="3258897"/>
            <a:ext cx="50433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dirty="0" smtClean="0"/>
              <a:t>Alibaba-</a:t>
            </a:r>
            <a:r>
              <a:rPr lang="en-GB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Druid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16150" y="3258897"/>
            <a:ext cx="1923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C3P0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65408" y="4654793"/>
            <a:ext cx="29354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dirty="0" err="1"/>
              <a:t>HikariCP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440" y="4562250"/>
            <a:ext cx="2920635" cy="10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1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err="1" smtClean="0"/>
              <a:t>XRule</a:t>
            </a:r>
            <a:r>
              <a:rPr lang="en-GB" altLang="zh-CN" sz="4400" dirty="0" smtClean="0"/>
              <a:t> </a:t>
            </a:r>
            <a:r>
              <a:rPr lang="zh-CN" altLang="en-US" sz="4400" dirty="0" smtClean="0"/>
              <a:t>规则引擎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三种</a:t>
            </a:r>
            <a:r>
              <a:rPr lang="zh-CN" altLang="en-US" dirty="0" smtClean="0"/>
              <a:t>方式注入规则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  <a:p>
            <a:r>
              <a:rPr lang="zh-CN" altLang="en-US" dirty="0"/>
              <a:t>本地</a:t>
            </a:r>
            <a:r>
              <a:rPr lang="zh-CN" altLang="en-US" dirty="0" smtClean="0"/>
              <a:t>文件</a:t>
            </a:r>
            <a:endParaRPr lang="en-GB" altLang="zh-CN" dirty="0" smtClean="0"/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zh-CN" altLang="en-US" dirty="0" smtClean="0"/>
              <a:t>规则文件（</a:t>
            </a:r>
            <a:r>
              <a:rPr lang="en-GB" altLang="zh-CN" dirty="0" smtClean="0"/>
              <a:t>*.</a:t>
            </a:r>
            <a:r>
              <a:rPr lang="en-GB" altLang="zh-CN" dirty="0" err="1" smtClean="0"/>
              <a:t>drl</a:t>
            </a:r>
            <a:r>
              <a:rPr lang="zh-CN" altLang="en-US" dirty="0" smtClean="0"/>
              <a:t>）的</a:t>
            </a:r>
            <a:r>
              <a:rPr lang="zh-CN" altLang="en-US" dirty="0"/>
              <a:t>方式注入并生成规则</a:t>
            </a:r>
            <a:r>
              <a:rPr lang="zh-CN" altLang="en-US" dirty="0" smtClean="0"/>
              <a:t>引擎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  <a:p>
            <a:r>
              <a:rPr lang="zh-CN" altLang="en-US" dirty="0"/>
              <a:t>文本</a:t>
            </a:r>
            <a:r>
              <a:rPr lang="zh-CN" altLang="en-US" dirty="0" smtClean="0"/>
              <a:t>信息</a:t>
            </a:r>
            <a:endParaRPr lang="en-GB" altLang="zh-CN" dirty="0" smtClean="0"/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zh-CN" altLang="en-US" dirty="0"/>
              <a:t>在</a:t>
            </a:r>
            <a:r>
              <a:rPr lang="en-GB" altLang="zh-CN" dirty="0"/>
              <a:t>XML</a:t>
            </a:r>
            <a:r>
              <a:rPr lang="zh-CN" altLang="en-US" dirty="0"/>
              <a:t>中</a:t>
            </a:r>
            <a:r>
              <a:rPr lang="zh-CN" altLang="en-US" dirty="0" smtClean="0"/>
              <a:t>编码，规则</a:t>
            </a:r>
            <a:r>
              <a:rPr lang="zh-CN" altLang="en-US" dirty="0"/>
              <a:t>文本的方式注入并生成规则</a:t>
            </a:r>
            <a:r>
              <a:rPr lang="zh-CN" altLang="en-US" dirty="0" smtClean="0"/>
              <a:t>引擎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 smtClean="0"/>
          </a:p>
          <a:p>
            <a:r>
              <a:rPr lang="zh-CN" altLang="en-US" dirty="0"/>
              <a:t>远端请求</a:t>
            </a:r>
            <a:endParaRPr lang="en-GB" altLang="zh-CN" dirty="0"/>
          </a:p>
          <a:p>
            <a:pPr marL="0" indent="0">
              <a:buNone/>
            </a:pPr>
            <a:r>
              <a:rPr lang="en-GB" altLang="zh-CN" dirty="0" smtClean="0"/>
              <a:t>	</a:t>
            </a:r>
            <a:r>
              <a:rPr lang="zh-CN" altLang="en-US" dirty="0" smtClean="0"/>
              <a:t>规则</a:t>
            </a:r>
            <a:r>
              <a:rPr lang="zh-CN" altLang="en-US" dirty="0"/>
              <a:t>远端</a:t>
            </a:r>
            <a:r>
              <a:rPr lang="zh-CN" altLang="en-US" dirty="0" smtClean="0"/>
              <a:t>请求（</a:t>
            </a:r>
            <a:r>
              <a:rPr lang="en-GB" altLang="zh-CN" dirty="0" smtClean="0"/>
              <a:t>http/https</a:t>
            </a:r>
            <a:r>
              <a:rPr lang="zh-CN" altLang="en-US" dirty="0" smtClean="0"/>
              <a:t>）的</a:t>
            </a:r>
            <a:r>
              <a:rPr lang="zh-CN" altLang="en-US" dirty="0"/>
              <a:t>方式注入并生成规则引擎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259554" y="2828925"/>
            <a:ext cx="773114" cy="2876550"/>
            <a:chOff x="259554" y="2819400"/>
            <a:chExt cx="773114" cy="2876550"/>
          </a:xfrm>
        </p:grpSpPr>
        <p:sp>
          <p:nvSpPr>
            <p:cNvPr id="4" name="上箭头 3"/>
            <p:cNvSpPr/>
            <p:nvPr/>
          </p:nvSpPr>
          <p:spPr>
            <a:xfrm>
              <a:off x="259554" y="2819400"/>
              <a:ext cx="773114" cy="2876550"/>
            </a:xfrm>
            <a:prstGeom prst="up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15278" y="3865260"/>
              <a:ext cx="461665" cy="77521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accent4">
                      <a:lumMod val="75000"/>
                    </a:schemeClr>
                  </a:solidFill>
                </a:rPr>
                <a:t>优先级</a:t>
              </a:r>
              <a:endParaRPr lang="zh-CN" altLang="en-US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786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err="1" smtClean="0"/>
              <a:t>XRule</a:t>
            </a:r>
            <a:r>
              <a:rPr lang="en-GB" altLang="zh-CN" sz="4400" dirty="0" smtClean="0"/>
              <a:t> </a:t>
            </a:r>
            <a:r>
              <a:rPr lang="zh-CN" altLang="en-US" sz="4400" dirty="0" smtClean="0"/>
              <a:t>举例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184" y="452718"/>
            <a:ext cx="4187468" cy="615614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19093" y="1853248"/>
            <a:ext cx="5439455" cy="378565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sz="1600" dirty="0"/>
              <a:t>&lt;</a:t>
            </a:r>
            <a:r>
              <a:rPr lang="en-GB" altLang="zh-CN" sz="1600" b="1" dirty="0" err="1">
                <a:solidFill>
                  <a:srgbClr val="FFFF00"/>
                </a:solidFill>
              </a:rPr>
              <a:t>afterRule</a:t>
            </a:r>
            <a:r>
              <a:rPr lang="en-GB" altLang="zh-CN" sz="1600" dirty="0"/>
              <a:t>&gt;</a:t>
            </a:r>
          </a:p>
          <a:p>
            <a:r>
              <a:rPr lang="en-GB" altLang="zh-CN" sz="1600" dirty="0" smtClean="0"/>
              <a:t>    &lt;</a:t>
            </a:r>
            <a:r>
              <a:rPr lang="en-GB" altLang="zh-CN" sz="1600" b="1" dirty="0">
                <a:solidFill>
                  <a:srgbClr val="FFFF00"/>
                </a:solidFill>
              </a:rPr>
              <a:t>value</a:t>
            </a:r>
            <a:r>
              <a:rPr lang="en-GB" altLang="zh-CN" sz="1600" dirty="0"/>
              <a:t>&gt;</a:t>
            </a:r>
          </a:p>
          <a:p>
            <a:r>
              <a:rPr lang="en-GB" altLang="zh-CN" sz="1600" dirty="0" smtClean="0"/>
              <a:t>    </a:t>
            </a:r>
            <a:r>
              <a:rPr lang="en-GB" altLang="zh-CN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package</a:t>
            </a:r>
            <a:r>
              <a:rPr lang="en-GB" altLang="zh-CN" sz="1600" dirty="0" smtClean="0"/>
              <a:t> </a:t>
            </a:r>
            <a:r>
              <a:rPr lang="en-GB" altLang="zh-CN" sz="1600" dirty="0" err="1"/>
              <a:t>org.hy.common.xml.plugins</a:t>
            </a:r>
            <a:r>
              <a:rPr lang="en-GB" altLang="zh-CN" sz="1600" dirty="0"/>
              <a:t>;</a:t>
            </a:r>
          </a:p>
          <a:p>
            <a:endParaRPr lang="en-GB" altLang="zh-CN" sz="1600" dirty="0"/>
          </a:p>
          <a:p>
            <a:r>
              <a:rPr lang="en-GB" altLang="zh-CN" sz="1600" dirty="0"/>
              <a:t>    </a:t>
            </a:r>
            <a:r>
              <a:rPr lang="en-GB" altLang="zh-CN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import</a:t>
            </a:r>
            <a:r>
              <a:rPr lang="en-GB" altLang="zh-CN" sz="1600" dirty="0"/>
              <a:t> </a:t>
            </a:r>
            <a:r>
              <a:rPr lang="en-GB" altLang="zh-CN" sz="1600" dirty="0" err="1"/>
              <a:t>com.fms.calc.industryCloud.bean.News</a:t>
            </a:r>
            <a:r>
              <a:rPr lang="en-GB" altLang="zh-CN" sz="1600" dirty="0"/>
              <a:t>;</a:t>
            </a:r>
          </a:p>
          <a:p>
            <a:endParaRPr lang="en-GB" altLang="zh-CN" sz="1600" dirty="0"/>
          </a:p>
          <a:p>
            <a:r>
              <a:rPr lang="en-GB" altLang="zh-CN" sz="1600" dirty="0"/>
              <a:t>    </a:t>
            </a:r>
            <a:r>
              <a:rPr lang="en-GB" altLang="zh-CN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rule</a:t>
            </a:r>
            <a:r>
              <a:rPr lang="en-GB" altLang="zh-CN" sz="1600" dirty="0"/>
              <a:t> "</a:t>
            </a:r>
            <a:r>
              <a:rPr lang="zh-CN" altLang="en-US" sz="1600" dirty="0"/>
              <a:t>只展示工业云的新闻</a:t>
            </a:r>
            <a:r>
              <a:rPr lang="en-US" altLang="zh-CN" sz="1600" dirty="0"/>
              <a:t>"</a:t>
            </a:r>
          </a:p>
          <a:p>
            <a:r>
              <a:rPr lang="en-US" altLang="zh-CN" sz="1600" dirty="0"/>
              <a:t>        </a:t>
            </a:r>
            <a:r>
              <a:rPr lang="en-GB" altLang="zh-CN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dialect</a:t>
            </a:r>
            <a:r>
              <a:rPr lang="en-GB" altLang="zh-CN" sz="1600" dirty="0"/>
              <a:t> "</a:t>
            </a:r>
            <a:r>
              <a:rPr lang="en-GB" altLang="zh-CN" sz="1600" dirty="0" err="1"/>
              <a:t>mvel</a:t>
            </a:r>
            <a:r>
              <a:rPr lang="en-GB" altLang="zh-CN" sz="1600" dirty="0"/>
              <a:t>"</a:t>
            </a:r>
          </a:p>
          <a:p>
            <a:r>
              <a:rPr lang="en-GB" altLang="zh-CN" sz="1600" dirty="0"/>
              <a:t>        </a:t>
            </a:r>
            <a:r>
              <a:rPr lang="en-GB" altLang="zh-CN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when</a:t>
            </a:r>
          </a:p>
          <a:p>
            <a:r>
              <a:rPr lang="en-GB" altLang="zh-CN" sz="1600" dirty="0"/>
              <a:t>            $new : News( </a:t>
            </a:r>
            <a:r>
              <a:rPr lang="en-GB" altLang="zh-CN" sz="1600" dirty="0" err="1"/>
              <a:t>typeName</a:t>
            </a:r>
            <a:r>
              <a:rPr lang="en-GB" altLang="zh-CN" sz="1600" dirty="0"/>
              <a:t> == "</a:t>
            </a:r>
            <a:r>
              <a:rPr lang="zh-CN" altLang="en-US" sz="1600" dirty="0"/>
              <a:t>智能制造</a:t>
            </a:r>
            <a:r>
              <a:rPr lang="en-US" altLang="zh-CN" sz="1600" dirty="0"/>
              <a:t>")</a:t>
            </a:r>
          </a:p>
          <a:p>
            <a:r>
              <a:rPr lang="en-US" altLang="zh-CN" sz="1600" dirty="0"/>
              <a:t>        </a:t>
            </a:r>
            <a:r>
              <a:rPr lang="en-GB" altLang="zh-CN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then</a:t>
            </a:r>
          </a:p>
          <a:p>
            <a:r>
              <a:rPr lang="en-GB" altLang="zh-CN" sz="1600" dirty="0"/>
              <a:t>            </a:t>
            </a:r>
            <a:r>
              <a:rPr lang="en-GB" altLang="zh-CN" sz="1600" dirty="0" err="1"/>
              <a:t>System.out.println</a:t>
            </a:r>
            <a:r>
              <a:rPr lang="en-GB" altLang="zh-CN" sz="1600" dirty="0"/>
              <a:t>($</a:t>
            </a:r>
            <a:r>
              <a:rPr lang="en-GB" altLang="zh-CN" sz="1600" dirty="0" err="1"/>
              <a:t>new.title</a:t>
            </a:r>
            <a:r>
              <a:rPr lang="en-GB" altLang="zh-CN" sz="1600" dirty="0"/>
              <a:t>);</a:t>
            </a:r>
          </a:p>
          <a:p>
            <a:r>
              <a:rPr lang="en-GB" altLang="zh-CN" sz="1600" dirty="0"/>
              <a:t>    </a:t>
            </a:r>
            <a:r>
              <a:rPr lang="en-GB" altLang="zh-CN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end;</a:t>
            </a:r>
          </a:p>
          <a:p>
            <a:r>
              <a:rPr lang="en-GB" altLang="zh-CN" sz="1600" dirty="0" smtClean="0"/>
              <a:t>    &lt;/</a:t>
            </a:r>
            <a:r>
              <a:rPr lang="en-GB" altLang="zh-CN" sz="1600" b="1" dirty="0">
                <a:solidFill>
                  <a:srgbClr val="FFFF00"/>
                </a:solidFill>
              </a:rPr>
              <a:t>value</a:t>
            </a:r>
            <a:r>
              <a:rPr lang="en-GB" altLang="zh-CN" sz="1600" dirty="0"/>
              <a:t>&gt;</a:t>
            </a:r>
          </a:p>
          <a:p>
            <a:r>
              <a:rPr lang="en-GB" altLang="zh-CN" sz="1600" dirty="0"/>
              <a:t>&lt;/</a:t>
            </a:r>
            <a:r>
              <a:rPr lang="en-GB" altLang="zh-CN" sz="1600" b="1" dirty="0" err="1">
                <a:solidFill>
                  <a:srgbClr val="FFFF00"/>
                </a:solidFill>
              </a:rPr>
              <a:t>afterRule</a:t>
            </a:r>
            <a:r>
              <a:rPr lang="en-GB" altLang="zh-CN" sz="1600" dirty="0"/>
              <a:t>&gt;</a:t>
            </a:r>
            <a:endParaRPr lang="zh-CN" altLang="en-US" sz="1600" dirty="0"/>
          </a:p>
        </p:txBody>
      </p:sp>
      <p:cxnSp>
        <p:nvCxnSpPr>
          <p:cNvPr id="13" name="直接连接符 12"/>
          <p:cNvCxnSpPr/>
          <p:nvPr/>
        </p:nvCxnSpPr>
        <p:spPr>
          <a:xfrm flipH="1" flipV="1">
            <a:off x="5648325" y="1853248"/>
            <a:ext cx="565859" cy="2042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5653437" y="5638900"/>
            <a:ext cx="560747" cy="8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48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规则</a:t>
            </a:r>
            <a:r>
              <a:rPr lang="zh-CN" altLang="en-US" sz="4400" dirty="0" smtClean="0"/>
              <a:t>引擎</a:t>
            </a:r>
            <a:r>
              <a:rPr lang="zh-CN" altLang="en-US" sz="4400" dirty="0" smtClean="0"/>
              <a:t> </a:t>
            </a:r>
            <a:r>
              <a:rPr lang="en-GB" altLang="zh-CN" sz="4400" dirty="0" smtClean="0"/>
              <a:t>&amp; </a:t>
            </a:r>
            <a:r>
              <a:rPr lang="zh-CN" altLang="en-US" sz="4400" dirty="0" smtClean="0"/>
              <a:t>计算</a:t>
            </a:r>
            <a:r>
              <a:rPr lang="zh-CN" altLang="en-US" sz="4400" dirty="0"/>
              <a:t>引擎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作用区别：</a:t>
            </a:r>
            <a:endParaRPr lang="en-GB" altLang="zh-CN" dirty="0" smtClean="0"/>
          </a:p>
          <a:p>
            <a:pPr lvl="1"/>
            <a:r>
              <a:rPr lang="zh-CN" altLang="en-US" dirty="0"/>
              <a:t>计算</a:t>
            </a:r>
            <a:r>
              <a:rPr lang="zh-CN" altLang="en-US" dirty="0" smtClean="0"/>
              <a:t>引擎：用于</a:t>
            </a:r>
            <a:r>
              <a:rPr lang="zh-CN" altLang="en-US" dirty="0"/>
              <a:t>简单的表达式运算，即一行代码能搞定的事儿。</a:t>
            </a:r>
            <a:endParaRPr lang="en-GB" altLang="zh-CN" dirty="0" smtClean="0"/>
          </a:p>
          <a:p>
            <a:pPr lvl="1"/>
            <a:r>
              <a:rPr lang="zh-CN" altLang="en-US" dirty="0" smtClean="0"/>
              <a:t>规则引擎：决策规则、业务规则、需要随时调整变化的业务。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计算引擎能做的，规则引擎也能做；但反之不行。</a:t>
            </a:r>
            <a:endParaRPr lang="en-GB" altLang="zh-CN" dirty="0" smtClean="0"/>
          </a:p>
          <a:p>
            <a:pPr lvl="1"/>
            <a:endParaRPr lang="en-GB" altLang="zh-CN" dirty="0"/>
          </a:p>
          <a:p>
            <a:pPr marL="0" indent="0">
              <a:buNone/>
            </a:pPr>
            <a:r>
              <a:rPr lang="zh-CN" altLang="en-US" dirty="0" smtClean="0"/>
              <a:t>优先级：</a:t>
            </a:r>
            <a:endParaRPr lang="en-GB" altLang="zh-CN" dirty="0"/>
          </a:p>
          <a:p>
            <a:pPr lvl="1"/>
            <a:r>
              <a:rPr lang="zh-CN" altLang="en-US" dirty="0" smtClean="0"/>
              <a:t>规则引擎 优先于 计算引擎</a:t>
            </a:r>
            <a:endParaRPr lang="en-GB" altLang="zh-CN" dirty="0" smtClean="0"/>
          </a:p>
          <a:p>
            <a:pPr lvl="1"/>
            <a:r>
              <a:rPr lang="zh-CN" altLang="en-US" smtClean="0"/>
              <a:t>规则引擎 优先于 应用级触发器</a:t>
            </a:r>
            <a:endParaRPr lang="zh-CN" altLang="en-US" dirty="0"/>
          </a:p>
          <a:p>
            <a:pPr marL="0" indent="0">
              <a:buNone/>
            </a:pPr>
            <a:endParaRPr lang="en-GB" altLang="zh-CN" dirty="0" smtClean="0"/>
          </a:p>
          <a:p>
            <a:pPr marL="0" indent="0">
              <a:buNone/>
            </a:pPr>
            <a:r>
              <a:rPr lang="en-GB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57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 smtClean="0"/>
              <a:t>1</a:t>
            </a:r>
          </a:p>
          <a:p>
            <a:r>
              <a:rPr lang="en-GB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773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DSG</a:t>
            </a:r>
            <a:r>
              <a:rPr lang="zh-CN" altLang="en-US" dirty="0"/>
              <a:t> </a:t>
            </a:r>
            <a:r>
              <a:rPr lang="zh-CN" altLang="en-US" dirty="0" smtClean="0"/>
              <a:t>避免单点故障</a:t>
            </a:r>
            <a:r>
              <a:rPr lang="en-GB" altLang="zh-CN" dirty="0" smtClean="0">
                <a:latin typeface="+mn-ea"/>
              </a:rPr>
              <a:t/>
            </a:r>
            <a:br>
              <a:rPr lang="en-GB" altLang="zh-CN" dirty="0" smtClean="0">
                <a:latin typeface="+mn-ea"/>
              </a:rPr>
            </a:br>
            <a:r>
              <a:rPr lang="en-US" altLang="zh-CN" sz="2000" cap="all" dirty="0" smtClean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的元素</a:t>
            </a:r>
            <a:endParaRPr lang="zh-CN" altLang="en-US" sz="2000" cap="all" dirty="0">
              <a:solidFill>
                <a:schemeClr val="accent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8" name="流程图: 磁盘 7"/>
          <p:cNvSpPr/>
          <p:nvPr/>
        </p:nvSpPr>
        <p:spPr>
          <a:xfrm>
            <a:off x="6050691" y="5083013"/>
            <a:ext cx="1812325" cy="1128583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主数据库</a:t>
            </a:r>
            <a:r>
              <a:rPr lang="en-GB" altLang="zh-CN" dirty="0" smtClean="0"/>
              <a:t>A</a:t>
            </a:r>
          </a:p>
          <a:p>
            <a:pPr algn="ctr"/>
            <a:r>
              <a:rPr lang="en-GB" altLang="zh-CN" dirty="0" smtClean="0"/>
              <a:t>10.1.50.101</a:t>
            </a:r>
            <a:endParaRPr lang="zh-CN" altLang="en-US" dirty="0"/>
          </a:p>
        </p:txBody>
      </p:sp>
      <p:sp>
        <p:nvSpPr>
          <p:cNvPr id="13" name="流程图: 磁盘 12"/>
          <p:cNvSpPr/>
          <p:nvPr/>
        </p:nvSpPr>
        <p:spPr>
          <a:xfrm>
            <a:off x="9288161" y="5083014"/>
            <a:ext cx="1812325" cy="1128582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备数据库</a:t>
            </a:r>
            <a:r>
              <a:rPr lang="en-US" altLang="zh-CN" dirty="0" smtClean="0"/>
              <a:t>B</a:t>
            </a:r>
            <a:endParaRPr lang="en-GB" altLang="zh-CN" dirty="0" smtClean="0"/>
          </a:p>
          <a:p>
            <a:pPr algn="ctr"/>
            <a:r>
              <a:rPr lang="en-GB" altLang="zh-CN" dirty="0" smtClean="0"/>
              <a:t>10.1.85.100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5737654" y="3979142"/>
            <a:ext cx="5758249" cy="48603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DSG</a:t>
            </a:r>
            <a:endParaRPr lang="zh-CN" altLang="en-US" dirty="0"/>
          </a:p>
        </p:txBody>
      </p:sp>
      <p:sp>
        <p:nvSpPr>
          <p:cNvPr id="18" name="上下箭头 17"/>
          <p:cNvSpPr/>
          <p:nvPr/>
        </p:nvSpPr>
        <p:spPr>
          <a:xfrm>
            <a:off x="6833285" y="4580504"/>
            <a:ext cx="247136" cy="387179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上下箭头 18"/>
          <p:cNvSpPr/>
          <p:nvPr/>
        </p:nvSpPr>
        <p:spPr>
          <a:xfrm>
            <a:off x="10070755" y="4580503"/>
            <a:ext cx="247136" cy="387179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5960076" y="1853248"/>
            <a:ext cx="1614614" cy="12688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应用服务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9197546" y="1853248"/>
            <a:ext cx="1614614" cy="12688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微服务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9321114" y="1968576"/>
            <a:ext cx="1614614" cy="12688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微服务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9506128" y="2083904"/>
            <a:ext cx="1614614" cy="12688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微服务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6083644" y="1968576"/>
            <a:ext cx="1614614" cy="12688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应用服务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6207212" y="2083904"/>
            <a:ext cx="1614614" cy="12688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应用服务</a:t>
            </a:r>
            <a:endParaRPr lang="zh-CN" altLang="en-US" dirty="0"/>
          </a:p>
        </p:txBody>
      </p:sp>
      <p:sp>
        <p:nvSpPr>
          <p:cNvPr id="29" name="上下箭头 28"/>
          <p:cNvSpPr/>
          <p:nvPr/>
        </p:nvSpPr>
        <p:spPr>
          <a:xfrm>
            <a:off x="6825046" y="3476634"/>
            <a:ext cx="247136" cy="387179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上下箭头 29"/>
          <p:cNvSpPr/>
          <p:nvPr/>
        </p:nvSpPr>
        <p:spPr>
          <a:xfrm>
            <a:off x="10062516" y="3476633"/>
            <a:ext cx="247136" cy="387179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 smtClean="0"/>
              <a:t>只读模式的数据库双活主备</a:t>
            </a:r>
            <a:endParaRPr lang="en-GB" altLang="zh-CN" sz="2800" dirty="0" smtClean="0"/>
          </a:p>
          <a:p>
            <a:pPr marL="0" indent="0">
              <a:buNone/>
            </a:pPr>
            <a:endParaRPr lang="en-GB" altLang="zh-CN" dirty="0" smtClean="0"/>
          </a:p>
          <a:p>
            <a:pPr marL="0" indent="0">
              <a:buNone/>
            </a:pPr>
            <a:r>
              <a:rPr lang="zh-CN" altLang="en-US" dirty="0" smtClean="0"/>
              <a:t>正常情况</a:t>
            </a:r>
            <a:endParaRPr lang="en-GB" altLang="zh-CN" dirty="0" smtClean="0"/>
          </a:p>
          <a:p>
            <a:pPr lvl="0">
              <a:buClr>
                <a:srgbClr val="ACD433"/>
              </a:buClr>
            </a:pPr>
            <a:r>
              <a:rPr lang="zh-CN" altLang="en-US" dirty="0"/>
              <a:t>应用</a:t>
            </a:r>
            <a:r>
              <a:rPr lang="zh-CN" altLang="en-US" dirty="0" smtClean="0"/>
              <a:t>服务访问</a:t>
            </a:r>
            <a:r>
              <a:rPr lang="zh-CN" altLang="en-US" dirty="0"/>
              <a:t>主</a:t>
            </a:r>
            <a:r>
              <a:rPr lang="zh-CN" altLang="en-US" dirty="0" smtClean="0"/>
              <a:t>数据库</a:t>
            </a:r>
            <a:endParaRPr lang="en-US" altLang="zh-CN" dirty="0" smtClean="0"/>
          </a:p>
          <a:p>
            <a:pPr lvl="0">
              <a:buClr>
                <a:srgbClr val="ACD433"/>
              </a:buClr>
            </a:pPr>
            <a:r>
              <a:rPr lang="zh-CN" altLang="en-US" dirty="0" smtClean="0">
                <a:solidFill>
                  <a:prstClr val="white"/>
                </a:solidFill>
              </a:rPr>
              <a:t>备用数据库为空闲模式</a:t>
            </a:r>
            <a:endParaRPr lang="zh-CN" altLang="en-US" dirty="0">
              <a:solidFill>
                <a:prstClr val="white"/>
              </a:solidFill>
            </a:endParaRPr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r>
              <a:rPr lang="zh-CN" altLang="en-US" dirty="0" smtClean="0"/>
              <a:t>异常情况</a:t>
            </a:r>
            <a:r>
              <a:rPr lang="zh-CN" altLang="en-US" dirty="0" smtClean="0">
                <a:sym typeface="Wingdings" panose="05000000000000000000" pitchFamily="2" charset="2"/>
              </a:rPr>
              <a:t>（业务应用不中断）</a:t>
            </a:r>
            <a:endParaRPr lang="en-US" altLang="zh-CN" dirty="0" smtClean="0"/>
          </a:p>
          <a:p>
            <a:pPr lvl="0">
              <a:buClr>
                <a:srgbClr val="ACD433"/>
              </a:buClr>
            </a:pPr>
            <a:r>
              <a:rPr lang="zh-CN" altLang="en-US" dirty="0" smtClean="0"/>
              <a:t>主数据库异常</a:t>
            </a:r>
            <a:endParaRPr lang="en-US" altLang="zh-CN" dirty="0"/>
          </a:p>
          <a:p>
            <a:pPr lvl="0">
              <a:buClr>
                <a:srgbClr val="ACD433"/>
              </a:buClr>
            </a:pPr>
            <a:r>
              <a:rPr lang="en-GB" altLang="zh-CN" dirty="0" smtClean="0">
                <a:solidFill>
                  <a:prstClr val="white"/>
                </a:solidFill>
              </a:rPr>
              <a:t>DSG</a:t>
            </a:r>
            <a:r>
              <a:rPr lang="zh-CN" altLang="en-US" dirty="0" smtClean="0">
                <a:solidFill>
                  <a:prstClr val="white"/>
                </a:solidFill>
              </a:rPr>
              <a:t>自动切换到备用数据库上</a:t>
            </a:r>
            <a:endParaRPr lang="zh-CN" altLang="en-US" dirty="0">
              <a:solidFill>
                <a:prstClr val="white"/>
              </a:solidFill>
            </a:endParaRPr>
          </a:p>
          <a:p>
            <a:pPr marL="0" indent="0">
              <a:buNone/>
            </a:pPr>
            <a:endParaRPr lang="en-GB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87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Domain </a:t>
            </a:r>
            <a:r>
              <a:rPr lang="zh-CN" altLang="en-US" sz="4400" dirty="0" smtClean="0"/>
              <a:t>多租户分域</a:t>
            </a:r>
            <a:r>
              <a:rPr lang="en-GB" altLang="zh-CN" sz="4400" dirty="0" smtClean="0"/>
              <a:t/>
            </a:r>
            <a:br>
              <a:rPr lang="en-GB" altLang="zh-CN" sz="4400" dirty="0" smtClean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多租户可分成三个层面的隔离：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应用</a:t>
            </a:r>
            <a:r>
              <a:rPr lang="zh-CN" altLang="en-US" dirty="0"/>
              <a:t>隔离</a:t>
            </a:r>
            <a:endParaRPr lang="en-US" altLang="zh-CN" dirty="0" smtClean="0"/>
          </a:p>
          <a:p>
            <a:r>
              <a:rPr lang="zh-CN" altLang="en-US" dirty="0" smtClean="0"/>
              <a:t>系统</a:t>
            </a:r>
            <a:r>
              <a:rPr lang="zh-CN" altLang="en-US" dirty="0"/>
              <a:t>隔离</a:t>
            </a:r>
            <a:endParaRPr lang="en-US" altLang="zh-CN" dirty="0" smtClean="0"/>
          </a:p>
          <a:p>
            <a:r>
              <a:rPr lang="zh-CN" altLang="en-US" dirty="0" smtClean="0"/>
              <a:t>数据隔离：</a:t>
            </a:r>
            <a:r>
              <a:rPr lang="en-GB" altLang="zh-CN" dirty="0" smtClean="0"/>
              <a:t>Domain</a:t>
            </a:r>
            <a:r>
              <a:rPr lang="zh-CN" altLang="en-US" dirty="0" smtClean="0"/>
              <a:t>是实现数据层的隔离</a:t>
            </a:r>
            <a:r>
              <a:rPr lang="zh-CN" altLang="en-US" dirty="0"/>
              <a:t>。</a:t>
            </a:r>
            <a:endParaRPr lang="en-GB" altLang="zh-CN" dirty="0" smtClean="0"/>
          </a:p>
          <a:p>
            <a:pPr marL="0" indent="0">
              <a:buNone/>
            </a:pPr>
            <a:r>
              <a:rPr lang="zh-CN" altLang="en-US" dirty="0"/>
              <a:t>多个数据库间的相同</a:t>
            </a:r>
            <a:r>
              <a:rPr lang="en-US" altLang="zh-CN" dirty="0"/>
              <a:t>SQL</a:t>
            </a:r>
            <a:r>
              <a:rPr lang="zh-CN" altLang="en-US" dirty="0"/>
              <a:t>语句</a:t>
            </a:r>
            <a:r>
              <a:rPr lang="zh-CN" altLang="en-US" dirty="0" smtClean="0"/>
              <a:t>，不用</a:t>
            </a:r>
            <a:r>
              <a:rPr lang="zh-CN" altLang="en-US" dirty="0"/>
              <a:t>重复写多次</a:t>
            </a:r>
            <a:r>
              <a:rPr lang="zh-CN" altLang="en-US" dirty="0" smtClean="0"/>
              <a:t>，</a:t>
            </a:r>
            <a:endParaRPr lang="en-GB" altLang="zh-CN" dirty="0" smtClean="0"/>
          </a:p>
          <a:p>
            <a:pPr marL="0" indent="0">
              <a:buNone/>
            </a:pPr>
            <a:r>
              <a:rPr lang="zh-CN" altLang="en-US" dirty="0" smtClean="0"/>
              <a:t>只</a:t>
            </a:r>
            <a:r>
              <a:rPr lang="zh-CN" altLang="en-US" dirty="0"/>
              <a:t>须通过</a:t>
            </a:r>
            <a:r>
              <a:rPr lang="en-US" altLang="zh-CN" dirty="0"/>
              <a:t>"</a:t>
            </a:r>
            <a:r>
              <a:rPr lang="zh-CN" altLang="en-US" dirty="0"/>
              <a:t>分域</a:t>
            </a:r>
            <a:r>
              <a:rPr lang="en-US" altLang="zh-CN" dirty="0"/>
              <a:t>"</a:t>
            </a:r>
            <a:r>
              <a:rPr lang="zh-CN" altLang="en-US" dirty="0"/>
              <a:t>动态改变数据库连接池组即可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笑脸 6"/>
          <p:cNvSpPr/>
          <p:nvPr/>
        </p:nvSpPr>
        <p:spPr>
          <a:xfrm>
            <a:off x="7282477" y="1151293"/>
            <a:ext cx="847725" cy="847725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277226" y="2036483"/>
            <a:ext cx="876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 smtClean="0"/>
              <a:t>SEI</a:t>
            </a:r>
            <a:endParaRPr lang="zh-CN" altLang="en-US" dirty="0"/>
          </a:p>
        </p:txBody>
      </p:sp>
      <p:sp>
        <p:nvSpPr>
          <p:cNvPr id="9" name="笑脸 8"/>
          <p:cNvSpPr/>
          <p:nvPr/>
        </p:nvSpPr>
        <p:spPr>
          <a:xfrm>
            <a:off x="9063652" y="1127481"/>
            <a:ext cx="847725" cy="847725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877914" y="200854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 err="1" smtClean="0"/>
              <a:t>Hoto</a:t>
            </a:r>
            <a:r>
              <a:rPr lang="zh-CN" altLang="en-US" dirty="0" smtClean="0"/>
              <a:t>河图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7229601" y="2943745"/>
            <a:ext cx="2819888" cy="8292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应用服务</a:t>
            </a:r>
            <a:endParaRPr lang="zh-CN" altLang="en-US" dirty="0"/>
          </a:p>
        </p:txBody>
      </p:sp>
      <p:sp>
        <p:nvSpPr>
          <p:cNvPr id="14" name="上下箭头 13"/>
          <p:cNvSpPr/>
          <p:nvPr/>
        </p:nvSpPr>
        <p:spPr>
          <a:xfrm>
            <a:off x="7591808" y="2416796"/>
            <a:ext cx="247136" cy="387179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上下箭头 14"/>
          <p:cNvSpPr/>
          <p:nvPr/>
        </p:nvSpPr>
        <p:spPr>
          <a:xfrm>
            <a:off x="9364204" y="2416796"/>
            <a:ext cx="247136" cy="387179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6516376" y="5063150"/>
            <a:ext cx="2037074" cy="4860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DSG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8677275" y="5071929"/>
            <a:ext cx="1943099" cy="4860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DSG</a:t>
            </a:r>
            <a:endParaRPr lang="zh-CN" altLang="en-US" dirty="0"/>
          </a:p>
        </p:txBody>
      </p:sp>
      <p:sp>
        <p:nvSpPr>
          <p:cNvPr id="19" name="流程图: 磁盘 18"/>
          <p:cNvSpPr/>
          <p:nvPr/>
        </p:nvSpPr>
        <p:spPr>
          <a:xfrm>
            <a:off x="6685645" y="5705657"/>
            <a:ext cx="1812325" cy="76181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SEI</a:t>
            </a:r>
            <a:r>
              <a:rPr lang="zh-CN" altLang="en-US" dirty="0" smtClean="0"/>
              <a:t>的数据库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7229601" y="3912776"/>
            <a:ext cx="2819888" cy="50889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Domain</a:t>
            </a:r>
            <a:r>
              <a:rPr lang="zh-CN" altLang="en-US" dirty="0" smtClean="0"/>
              <a:t>分域</a:t>
            </a:r>
            <a:endParaRPr lang="zh-CN" altLang="en-US" dirty="0"/>
          </a:p>
        </p:txBody>
      </p:sp>
      <p:sp>
        <p:nvSpPr>
          <p:cNvPr id="23" name="上下箭头 22"/>
          <p:cNvSpPr/>
          <p:nvPr/>
        </p:nvSpPr>
        <p:spPr>
          <a:xfrm>
            <a:off x="7582283" y="4519498"/>
            <a:ext cx="247136" cy="387179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上下箭头 23"/>
          <p:cNvSpPr/>
          <p:nvPr/>
        </p:nvSpPr>
        <p:spPr>
          <a:xfrm>
            <a:off x="9354421" y="4519497"/>
            <a:ext cx="247136" cy="387179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磁盘 24"/>
          <p:cNvSpPr/>
          <p:nvPr/>
        </p:nvSpPr>
        <p:spPr>
          <a:xfrm>
            <a:off x="8742661" y="5705242"/>
            <a:ext cx="1812325" cy="76181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err="1" smtClean="0"/>
              <a:t>Hoto</a:t>
            </a:r>
            <a:r>
              <a:rPr lang="zh-CN" altLang="en-US" dirty="0" smtClean="0"/>
              <a:t>的数据库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11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Content </a:t>
            </a:r>
            <a:r>
              <a:rPr lang="zh-CN" altLang="en-US" sz="4400" dirty="0" smtClean="0"/>
              <a:t>语句主体</a:t>
            </a:r>
            <a:r>
              <a:rPr lang="en-GB" altLang="zh-CN" sz="4400" dirty="0" smtClean="0"/>
              <a:t/>
            </a:r>
            <a:br>
              <a:rPr lang="en-GB" altLang="zh-CN" sz="4400" dirty="0" smtClean="0"/>
            </a:br>
            <a:r>
              <a:rPr lang="en-US" altLang="zh-CN" sz="2000" cap="all" dirty="0" smtClean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30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9936163" cy="4195481"/>
          </a:xfrm>
        </p:spPr>
        <p:txBody>
          <a:bodyPr/>
          <a:lstStyle/>
          <a:p>
            <a:r>
              <a:rPr lang="zh-CN" altLang="en-US" dirty="0" smtClean="0"/>
              <a:t>首先它是</a:t>
            </a:r>
            <a:r>
              <a:rPr lang="zh-CN" altLang="en-US" b="1" dirty="0" smtClean="0">
                <a:solidFill>
                  <a:srgbClr val="FFC000"/>
                </a:solidFill>
              </a:rPr>
              <a:t>编写</a:t>
            </a:r>
            <a:r>
              <a:rPr lang="en-US" altLang="zh-CN" b="1" dirty="0" smtClean="0">
                <a:solidFill>
                  <a:srgbClr val="FFC000"/>
                </a:solidFill>
              </a:rPr>
              <a:t>SQL</a:t>
            </a:r>
            <a:r>
              <a:rPr lang="zh-CN" altLang="en-US" b="1" dirty="0" smtClean="0">
                <a:solidFill>
                  <a:srgbClr val="FFC000"/>
                </a:solidFill>
              </a:rPr>
              <a:t>模板</a:t>
            </a:r>
            <a:r>
              <a:rPr lang="zh-CN" altLang="en-US" dirty="0" smtClean="0"/>
              <a:t>的地方，按占符位的位置填充拼接参数，</a:t>
            </a:r>
            <a:r>
              <a:rPr lang="zh-CN" altLang="en-US" dirty="0"/>
              <a:t>最终</a:t>
            </a:r>
            <a:r>
              <a:rPr lang="zh-CN" altLang="en-US" dirty="0" smtClean="0"/>
              <a:t>生成执行</a:t>
            </a:r>
            <a:r>
              <a:rPr lang="en-US" altLang="zh-CN" dirty="0" smtClean="0"/>
              <a:t>SQL</a:t>
            </a:r>
            <a:endParaRPr lang="en-GB" altLang="zh-CN" dirty="0" smtClean="0"/>
          </a:p>
          <a:p>
            <a:r>
              <a:rPr lang="zh-CN" altLang="en-US" dirty="0" smtClean="0"/>
              <a:t>可编写所有</a:t>
            </a:r>
            <a:r>
              <a:rPr lang="zh-CN" altLang="en-US" dirty="0"/>
              <a:t>类型</a:t>
            </a:r>
            <a:r>
              <a:rPr lang="en-US" altLang="zh-CN" dirty="0"/>
              <a:t>SQL</a:t>
            </a:r>
            <a:r>
              <a:rPr lang="zh-CN" altLang="en-US" dirty="0"/>
              <a:t>语句：</a:t>
            </a:r>
            <a:r>
              <a:rPr lang="en-GB" altLang="zh-CN" dirty="0"/>
              <a:t>DQL</a:t>
            </a:r>
            <a:r>
              <a:rPr lang="zh-CN" altLang="en-US" dirty="0"/>
              <a:t>、</a:t>
            </a:r>
            <a:r>
              <a:rPr lang="en-GB" altLang="zh-CN" dirty="0"/>
              <a:t>DML</a:t>
            </a:r>
            <a:r>
              <a:rPr lang="zh-CN" altLang="en-US" dirty="0"/>
              <a:t>、</a:t>
            </a:r>
            <a:r>
              <a:rPr lang="en-GB" altLang="zh-CN" dirty="0"/>
              <a:t>DDL</a:t>
            </a:r>
            <a:r>
              <a:rPr lang="zh-CN" altLang="en-US" dirty="0"/>
              <a:t>、</a:t>
            </a:r>
            <a:r>
              <a:rPr lang="en-GB" altLang="zh-CN" dirty="0"/>
              <a:t>DTL</a:t>
            </a:r>
            <a:r>
              <a:rPr lang="zh-CN" altLang="en-US" dirty="0"/>
              <a:t>、</a:t>
            </a:r>
            <a:r>
              <a:rPr lang="en-GB" altLang="zh-CN" dirty="0"/>
              <a:t>DCT</a:t>
            </a:r>
          </a:p>
          <a:p>
            <a:r>
              <a:rPr lang="zh-CN" altLang="en-US" dirty="0" smtClean="0"/>
              <a:t>允许编写一个</a:t>
            </a:r>
            <a:r>
              <a:rPr lang="en-GB" altLang="zh-CN" dirty="0" smtClean="0"/>
              <a:t>DQL</a:t>
            </a:r>
            <a:endParaRPr lang="en-US" altLang="zh-CN" dirty="0" smtClean="0"/>
          </a:p>
          <a:p>
            <a:r>
              <a:rPr lang="zh-CN" altLang="en-US" dirty="0" smtClean="0"/>
              <a:t>允许编写多个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语句（</a:t>
            </a:r>
            <a:r>
              <a:rPr lang="zh-CN" altLang="en-US" dirty="0"/>
              <a:t>除</a:t>
            </a:r>
            <a:r>
              <a:rPr lang="en-GB" altLang="zh-CN" dirty="0"/>
              <a:t>DQL</a:t>
            </a:r>
            <a:r>
              <a:rPr lang="zh-CN" altLang="en-US" dirty="0"/>
              <a:t>外</a:t>
            </a:r>
            <a:r>
              <a:rPr lang="zh-CN" altLang="en-US" dirty="0" smtClean="0"/>
              <a:t>），</a:t>
            </a:r>
            <a:r>
              <a:rPr lang="zh-CN" altLang="en-US" dirty="0"/>
              <a:t>用</a:t>
            </a:r>
            <a:r>
              <a:rPr lang="en-GB" altLang="zh-CN" dirty="0"/>
              <a:t> ;/ </a:t>
            </a:r>
            <a:r>
              <a:rPr lang="zh-CN" altLang="en-US" dirty="0"/>
              <a:t>分隔</a:t>
            </a:r>
            <a:r>
              <a:rPr lang="zh-CN" altLang="en-US" dirty="0" smtClean="0"/>
              <a:t>，依次按顺序执行，最后统一提交</a:t>
            </a:r>
            <a:endParaRPr lang="en-US" altLang="zh-CN" dirty="0" smtClean="0"/>
          </a:p>
          <a:p>
            <a:r>
              <a:rPr lang="en-US" altLang="zh-CN" dirty="0"/>
              <a:t>DML</a:t>
            </a:r>
            <a:r>
              <a:rPr lang="zh-CN" altLang="en-US" dirty="0" smtClean="0"/>
              <a:t>默认自动提交</a:t>
            </a:r>
            <a:endParaRPr lang="en-GB" altLang="zh-CN" dirty="0"/>
          </a:p>
          <a:p>
            <a:r>
              <a:rPr lang="en-GB" altLang="zh-CN" dirty="0" smtClean="0"/>
              <a:t>XML</a:t>
            </a:r>
            <a:r>
              <a:rPr lang="zh-CN" altLang="en-US" dirty="0" smtClean="0"/>
              <a:t>配置文件中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编写在</a:t>
            </a:r>
            <a:r>
              <a:rPr lang="en-GB" altLang="zh-CN" dirty="0" smtClean="0">
                <a:solidFill>
                  <a:srgbClr val="92D050"/>
                </a:solidFill>
              </a:rPr>
              <a:t>&lt;![</a:t>
            </a:r>
            <a:r>
              <a:rPr lang="en-GB" altLang="zh-CN" dirty="0">
                <a:solidFill>
                  <a:srgbClr val="92D050"/>
                </a:solidFill>
              </a:rPr>
              <a:t>CDATA</a:t>
            </a:r>
            <a:r>
              <a:rPr lang="en-GB" altLang="zh-CN" dirty="0" smtClean="0">
                <a:solidFill>
                  <a:srgbClr val="92D050"/>
                </a:solidFill>
              </a:rPr>
              <a:t>[ … </a:t>
            </a:r>
            <a:r>
              <a:rPr lang="en-US" altLang="zh-CN" dirty="0" smtClean="0">
                <a:solidFill>
                  <a:srgbClr val="92D050"/>
                </a:solidFill>
              </a:rPr>
              <a:t>]]&gt;</a:t>
            </a:r>
            <a:r>
              <a:rPr lang="zh-CN" altLang="en-US" dirty="0" smtClean="0"/>
              <a:t>里，</a:t>
            </a:r>
            <a:r>
              <a:rPr lang="zh-CN" altLang="zh-CN" dirty="0" smtClean="0"/>
              <a:t>防止</a:t>
            </a:r>
            <a:r>
              <a:rPr lang="en-GB" altLang="zh-CN" dirty="0"/>
              <a:t>SQL</a:t>
            </a:r>
            <a:r>
              <a:rPr lang="zh-CN" altLang="zh-CN" dirty="0"/>
              <a:t>语句中出现特殊字符时，</a:t>
            </a:r>
            <a:r>
              <a:rPr lang="en-GB" altLang="zh-CN" dirty="0"/>
              <a:t>XML</a:t>
            </a:r>
            <a:r>
              <a:rPr lang="zh-CN" altLang="zh-CN" dirty="0"/>
              <a:t>解析器无法识别。</a:t>
            </a:r>
            <a:endParaRPr lang="en-GB" altLang="zh-CN" dirty="0"/>
          </a:p>
          <a:p>
            <a:endParaRPr lang="en-GB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248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SQL</a:t>
            </a:r>
            <a:r>
              <a:rPr lang="zh-CN" altLang="en-US" sz="4000" dirty="0" smtClean="0"/>
              <a:t>脚本的演示</a:t>
            </a:r>
            <a:r>
              <a:rPr lang="en-GB" altLang="zh-CN" sz="4000" dirty="0"/>
              <a:t/>
            </a:r>
            <a:br>
              <a:rPr lang="en-GB" altLang="zh-CN" sz="4000" dirty="0"/>
            </a:br>
            <a:r>
              <a:rPr lang="en-US" altLang="zh-CN" sz="1800" cap="all" dirty="0">
                <a:solidFill>
                  <a:schemeClr val="accent1"/>
                </a:solidFill>
              </a:rPr>
              <a:t>XSQL</a:t>
            </a:r>
            <a:r>
              <a:rPr lang="zh-CN" altLang="en-US" sz="18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81125"/>
            <a:ext cx="7250825" cy="5271013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8281247" y="2762250"/>
            <a:ext cx="35391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b="1" dirty="0" err="1" smtClean="0">
                <a:solidFill>
                  <a:srgbClr val="FFFF00"/>
                </a:solidFill>
              </a:rPr>
              <a:t>AllowExecutesSplit</a:t>
            </a:r>
            <a:r>
              <a:rPr lang="zh-CN" altLang="en-US" dirty="0" smtClean="0"/>
              <a:t>开关量，可以控制是否支持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脚本的功能。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默认情况均是</a:t>
            </a:r>
            <a:r>
              <a:rPr lang="en-US" altLang="zh-CN" dirty="0" smtClean="0"/>
              <a:t>XSQL</a:t>
            </a:r>
            <a:r>
              <a:rPr lang="zh-CN" altLang="en-US" dirty="0" smtClean="0"/>
              <a:t>自动判定的，</a:t>
            </a:r>
            <a:endParaRPr lang="en-US" altLang="zh-CN" dirty="0" smtClean="0"/>
          </a:p>
          <a:p>
            <a:r>
              <a:rPr lang="zh-CN" altLang="en-US" dirty="0" smtClean="0"/>
              <a:t>但在特殊情况中，字符串 </a:t>
            </a:r>
            <a:r>
              <a:rPr lang="en-GB" altLang="zh-CN" b="1" dirty="0" smtClean="0">
                <a:solidFill>
                  <a:srgbClr val="FFFF00"/>
                </a:solidFill>
              </a:rPr>
              <a:t>;/ </a:t>
            </a:r>
            <a:r>
              <a:rPr lang="zh-CN" altLang="en-US" dirty="0" smtClean="0"/>
              <a:t>就是普通文本，此时需手工关闭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脚本功能。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416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2413</TotalTime>
  <Words>2093</Words>
  <Application>Microsoft Office PowerPoint</Application>
  <PresentationFormat>宽屏</PresentationFormat>
  <Paragraphs>563</Paragraphs>
  <Slides>53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2" baseType="lpstr">
      <vt:lpstr>华文行楷</vt:lpstr>
      <vt:lpstr>宋体</vt:lpstr>
      <vt:lpstr>Arial</vt:lpstr>
      <vt:lpstr>Calibri</vt:lpstr>
      <vt:lpstr>Century Gothic</vt:lpstr>
      <vt:lpstr>Segoe UI Black</vt:lpstr>
      <vt:lpstr>Wingdings</vt:lpstr>
      <vt:lpstr>Wingdings 3</vt:lpstr>
      <vt:lpstr>离子</vt:lpstr>
      <vt:lpstr>XSQL技术交流</vt:lpstr>
      <vt:lpstr>XSQL的元素</vt:lpstr>
      <vt:lpstr>XSQL 简单的查询举例</vt:lpstr>
      <vt:lpstr>XSQL的元素</vt:lpstr>
      <vt:lpstr>DSG 数据库连接池组 XSQL的元素</vt:lpstr>
      <vt:lpstr>DSG 避免单点故障 XSQL的元素</vt:lpstr>
      <vt:lpstr>Domain 多租户分域 XSQL的元素</vt:lpstr>
      <vt:lpstr>Content 语句主体 XSQL的元素</vt:lpstr>
      <vt:lpstr>SQL脚本的演示 XSQL的元素</vt:lpstr>
      <vt:lpstr>Content 的元素 XSQL的元素</vt:lpstr>
      <vt:lpstr>SafeCheck 安全检查 content的元素</vt:lpstr>
      <vt:lpstr>DefaultNull 空值写入 content的元素</vt:lpstr>
      <vt:lpstr>KeyReplace 替换关键字 content的元素</vt:lpstr>
      <vt:lpstr>NotKeyReplace 不替换关键字 content的元素</vt:lpstr>
      <vt:lpstr>Result的元素 XSQL的元素</vt:lpstr>
      <vt:lpstr>Result 查询结果集 XSQL的元素</vt:lpstr>
      <vt:lpstr>Result 填充关键字 XSQL的元素</vt:lpstr>
      <vt:lpstr>Result 举例 XSQL的元素</vt:lpstr>
      <vt:lpstr>Result 举例 XSQL的元素</vt:lpstr>
      <vt:lpstr>Result 举例 XSQL的元素</vt:lpstr>
      <vt:lpstr>Result 举例 XSQL的元素</vt:lpstr>
      <vt:lpstr>Result 举例–字段名映射 XSQL的元素</vt:lpstr>
      <vt:lpstr>Result 高阶举例–分区 XSQL的元素</vt:lpstr>
      <vt:lpstr>Result 高阶举例–一对一复合结构 XSQL的元素</vt:lpstr>
      <vt:lpstr>Result 高阶举例–一对多父子关联 XSQL的元素</vt:lpstr>
      <vt:lpstr>Result 高阶举例–多行合并 XSQL的元素</vt:lpstr>
      <vt:lpstr>Result 高阶举例–一行变多行 XSQL的元素</vt:lpstr>
      <vt:lpstr>Result 高阶举例–种一片森林 XSQL的元素</vt:lpstr>
      <vt:lpstr>Create – 从无到有 XSQL的高级元素</vt:lpstr>
      <vt:lpstr>Create – 举例 XSQL的高级元素</vt:lpstr>
      <vt:lpstr>Create – 有日志 有监控 XSQL的高级元素</vt:lpstr>
      <vt:lpstr>Trigger 应用级触发器 XSQL的高级元素</vt:lpstr>
      <vt:lpstr>Trigger 应用级触发器 XSQL的高级元素</vt:lpstr>
      <vt:lpstr>Trigger 两种类型 XSQL的高级元素</vt:lpstr>
      <vt:lpstr>Trigger 同步模式 XSQL的高级元素</vt:lpstr>
      <vt:lpstr>Trigger 举例 – 触发执行 XSQL的高级元素</vt:lpstr>
      <vt:lpstr>Trigger 举例 – 多库备份  XSQL的高级元素</vt:lpstr>
      <vt:lpstr>Trigger 异常处理 XSQL的高级元素</vt:lpstr>
      <vt:lpstr>Lob 大对象 XSQL的高级元素</vt:lpstr>
      <vt:lpstr>Lob 大对象 – 举例 XSQL的高级元素</vt:lpstr>
      <vt:lpstr>BatchCommit 分批提交 XSQL的高级元素</vt:lpstr>
      <vt:lpstr>Condition 计算引擎 XSQL的高级元素</vt:lpstr>
      <vt:lpstr>Condition 条件 XSQL的高级元素</vt:lpstr>
      <vt:lpstr>Condition 条件 XSQL的高级元素</vt:lpstr>
      <vt:lpstr>Condition 条件 XSQL的高级元素</vt:lpstr>
      <vt:lpstr>Condition 举例 XSQL的高级元素</vt:lpstr>
      <vt:lpstr>XRule 规则引擎 XSQL的高级元素</vt:lpstr>
      <vt:lpstr>XRule 规则引擎 XSQL的高级元素</vt:lpstr>
      <vt:lpstr>XRule 规则引擎 XSQL的高级元素</vt:lpstr>
      <vt:lpstr>XRule 规则引擎 XSQL的高级元素</vt:lpstr>
      <vt:lpstr>XRule 举例 XSQL的高级元素</vt:lpstr>
      <vt:lpstr>规则引擎 &amp; 计算引擎 XSQL的高级元素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ZhengWei(HY)</dc:creator>
  <cp:lastModifiedBy>ZhengWei(HY)</cp:lastModifiedBy>
  <cp:revision>411</cp:revision>
  <dcterms:created xsi:type="dcterms:W3CDTF">2020-06-28T03:34:12Z</dcterms:created>
  <dcterms:modified xsi:type="dcterms:W3CDTF">2020-07-03T04:41:31Z</dcterms:modified>
</cp:coreProperties>
</file>