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9"/>
  </p:notesMasterIdLst>
  <p:sldIdLst>
    <p:sldId id="256" r:id="rId2"/>
    <p:sldId id="330" r:id="rId3"/>
    <p:sldId id="329" r:id="rId4"/>
    <p:sldId id="331" r:id="rId5"/>
    <p:sldId id="344" r:id="rId6"/>
    <p:sldId id="332" r:id="rId7"/>
    <p:sldId id="360" r:id="rId8"/>
    <p:sldId id="366" r:id="rId9"/>
    <p:sldId id="362" r:id="rId10"/>
    <p:sldId id="367" r:id="rId11"/>
    <p:sldId id="365" r:id="rId12"/>
    <p:sldId id="368" r:id="rId13"/>
    <p:sldId id="369" r:id="rId14"/>
    <p:sldId id="378" r:id="rId15"/>
    <p:sldId id="361" r:id="rId16"/>
    <p:sldId id="333" r:id="rId17"/>
    <p:sldId id="359" r:id="rId18"/>
    <p:sldId id="345" r:id="rId19"/>
    <p:sldId id="337" r:id="rId20"/>
    <p:sldId id="336" r:id="rId21"/>
    <p:sldId id="363" r:id="rId22"/>
    <p:sldId id="364" r:id="rId23"/>
    <p:sldId id="346" r:id="rId24"/>
    <p:sldId id="339" r:id="rId25"/>
    <p:sldId id="356" r:id="rId26"/>
    <p:sldId id="357" r:id="rId27"/>
    <p:sldId id="370" r:id="rId28"/>
    <p:sldId id="340" r:id="rId29"/>
    <p:sldId id="355" r:id="rId30"/>
    <p:sldId id="354" r:id="rId31"/>
    <p:sldId id="371" r:id="rId32"/>
    <p:sldId id="353" r:id="rId33"/>
    <p:sldId id="380" r:id="rId34"/>
    <p:sldId id="379" r:id="rId35"/>
    <p:sldId id="377" r:id="rId36"/>
    <p:sldId id="342" r:id="rId37"/>
    <p:sldId id="348" r:id="rId38"/>
    <p:sldId id="372" r:id="rId39"/>
    <p:sldId id="349" r:id="rId40"/>
    <p:sldId id="350" r:id="rId41"/>
    <p:sldId id="351" r:id="rId42"/>
    <p:sldId id="352" r:id="rId43"/>
    <p:sldId id="373" r:id="rId44"/>
    <p:sldId id="381" r:id="rId45"/>
    <p:sldId id="383" r:id="rId46"/>
    <p:sldId id="385" r:id="rId47"/>
    <p:sldId id="386" r:id="rId48"/>
    <p:sldId id="374" r:id="rId49"/>
    <p:sldId id="382" r:id="rId50"/>
    <p:sldId id="375" r:id="rId51"/>
    <p:sldId id="384" r:id="rId52"/>
    <p:sldId id="335" r:id="rId53"/>
    <p:sldId id="391" r:id="rId54"/>
    <p:sldId id="343" r:id="rId55"/>
    <p:sldId id="390" r:id="rId56"/>
    <p:sldId id="389" r:id="rId57"/>
    <p:sldId id="387" r:id="rId58"/>
    <p:sldId id="388" r:id="rId59"/>
    <p:sldId id="392" r:id="rId60"/>
    <p:sldId id="395" r:id="rId61"/>
    <p:sldId id="394" r:id="rId62"/>
    <p:sldId id="396" r:id="rId63"/>
    <p:sldId id="397" r:id="rId64"/>
    <p:sldId id="398" r:id="rId65"/>
    <p:sldId id="328" r:id="rId66"/>
    <p:sldId id="327" r:id="rId67"/>
    <p:sldId id="326" r:id="rId6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70FDAFF-803D-4DB0-842F-14DDEEAC631E}">
          <p14:sldIdLst>
            <p14:sldId id="256"/>
            <p14:sldId id="330"/>
            <p14:sldId id="329"/>
            <p14:sldId id="331"/>
            <p14:sldId id="344"/>
            <p14:sldId id="332"/>
            <p14:sldId id="360"/>
            <p14:sldId id="366"/>
            <p14:sldId id="362"/>
            <p14:sldId id="367"/>
            <p14:sldId id="365"/>
            <p14:sldId id="368"/>
            <p14:sldId id="369"/>
            <p14:sldId id="378"/>
            <p14:sldId id="361"/>
            <p14:sldId id="333"/>
            <p14:sldId id="359"/>
            <p14:sldId id="345"/>
            <p14:sldId id="337"/>
            <p14:sldId id="336"/>
            <p14:sldId id="363"/>
            <p14:sldId id="364"/>
            <p14:sldId id="346"/>
            <p14:sldId id="339"/>
            <p14:sldId id="356"/>
            <p14:sldId id="357"/>
            <p14:sldId id="370"/>
            <p14:sldId id="340"/>
            <p14:sldId id="355"/>
            <p14:sldId id="354"/>
            <p14:sldId id="371"/>
            <p14:sldId id="353"/>
            <p14:sldId id="380"/>
            <p14:sldId id="379"/>
            <p14:sldId id="377"/>
            <p14:sldId id="342"/>
            <p14:sldId id="348"/>
            <p14:sldId id="372"/>
            <p14:sldId id="349"/>
            <p14:sldId id="350"/>
            <p14:sldId id="351"/>
            <p14:sldId id="352"/>
            <p14:sldId id="373"/>
            <p14:sldId id="381"/>
            <p14:sldId id="383"/>
            <p14:sldId id="385"/>
            <p14:sldId id="386"/>
            <p14:sldId id="374"/>
            <p14:sldId id="382"/>
            <p14:sldId id="375"/>
            <p14:sldId id="384"/>
            <p14:sldId id="335"/>
            <p14:sldId id="391"/>
            <p14:sldId id="343"/>
            <p14:sldId id="390"/>
            <p14:sldId id="389"/>
            <p14:sldId id="387"/>
            <p14:sldId id="388"/>
            <p14:sldId id="392"/>
            <p14:sldId id="395"/>
            <p14:sldId id="394"/>
            <p14:sldId id="396"/>
            <p14:sldId id="397"/>
            <p14:sldId id="398"/>
            <p14:sldId id="328"/>
            <p14:sldId id="327"/>
            <p14:sldId id="32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7082" autoAdjust="0"/>
  </p:normalViewPr>
  <p:slideViewPr>
    <p:cSldViewPr snapToGrid="0">
      <p:cViewPr varScale="1">
        <p:scale>
          <a:sx n="101" d="100"/>
          <a:sy n="101" d="100"/>
        </p:scale>
        <p:origin x="9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AA3DF-4F9D-4C29-AF12-CC9AB1BA3BA4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EAE7B-12D1-49FB-BEB0-196FCE728B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953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聚合一堆的</a:t>
            </a:r>
            <a:r>
              <a:rPr lang="en-GB" altLang="zh-CN" dirty="0" smtClean="0"/>
              <a:t>XSQL</a:t>
            </a:r>
            <a:r>
              <a:rPr lang="zh-CN" altLang="en-US" dirty="0" smtClean="0"/>
              <a:t>有</a:t>
            </a:r>
            <a:r>
              <a:rPr lang="zh-CN" altLang="en-US" b="1" dirty="0" smtClean="0">
                <a:solidFill>
                  <a:srgbClr val="FFFF00"/>
                </a:solidFill>
              </a:rPr>
              <a:t>组织</a:t>
            </a:r>
            <a:r>
              <a:rPr lang="zh-CN" altLang="en-US" dirty="0" smtClean="0"/>
              <a:t>、有</a:t>
            </a:r>
            <a:r>
              <a:rPr lang="zh-CN" altLang="en-US" b="1" dirty="0" smtClean="0">
                <a:solidFill>
                  <a:srgbClr val="FFFF00"/>
                </a:solidFill>
              </a:rPr>
              <a:t>层次</a:t>
            </a:r>
            <a:r>
              <a:rPr lang="zh-CN" altLang="en-US" dirty="0" smtClean="0"/>
              <a:t>结构、有</a:t>
            </a:r>
            <a:r>
              <a:rPr lang="zh-CN" altLang="en-US" b="1" dirty="0" smtClean="0">
                <a:solidFill>
                  <a:srgbClr val="FFFF00"/>
                </a:solidFill>
              </a:rPr>
              <a:t>顺序</a:t>
            </a:r>
            <a:r>
              <a:rPr lang="zh-CN" altLang="en-US" dirty="0" smtClean="0"/>
              <a:t>的处理数据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EAE7B-12D1-49FB-BEB0-196FCE728BB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332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聚合一堆的</a:t>
            </a:r>
            <a:r>
              <a:rPr lang="en-GB" altLang="zh-CN" dirty="0" smtClean="0"/>
              <a:t>XSQL</a:t>
            </a:r>
            <a:r>
              <a:rPr lang="zh-CN" altLang="en-US" dirty="0" smtClean="0"/>
              <a:t>有</a:t>
            </a:r>
            <a:r>
              <a:rPr lang="zh-CN" altLang="en-US" b="1" dirty="0" smtClean="0">
                <a:solidFill>
                  <a:srgbClr val="FFFF00"/>
                </a:solidFill>
              </a:rPr>
              <a:t>组织</a:t>
            </a:r>
            <a:r>
              <a:rPr lang="zh-CN" altLang="en-US" dirty="0" smtClean="0"/>
              <a:t>、有</a:t>
            </a:r>
            <a:r>
              <a:rPr lang="zh-CN" altLang="en-US" b="1" dirty="0" smtClean="0">
                <a:solidFill>
                  <a:srgbClr val="FFFF00"/>
                </a:solidFill>
              </a:rPr>
              <a:t>层次</a:t>
            </a:r>
            <a:r>
              <a:rPr lang="zh-CN" altLang="en-US" dirty="0" smtClean="0"/>
              <a:t>结构、有</a:t>
            </a:r>
            <a:r>
              <a:rPr lang="zh-CN" altLang="en-US" b="1" dirty="0" smtClean="0">
                <a:solidFill>
                  <a:srgbClr val="FFFF00"/>
                </a:solidFill>
              </a:rPr>
              <a:t>顺序</a:t>
            </a:r>
            <a:r>
              <a:rPr lang="zh-CN" altLang="en-US" dirty="0" smtClean="0"/>
              <a:t>的处理数据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EAE7B-12D1-49FB-BEB0-196FCE728BB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966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聚合一堆的</a:t>
            </a:r>
            <a:r>
              <a:rPr lang="en-GB" altLang="zh-CN" dirty="0" smtClean="0"/>
              <a:t>XSQL</a:t>
            </a:r>
            <a:r>
              <a:rPr lang="zh-CN" altLang="en-US" dirty="0" smtClean="0"/>
              <a:t>有</a:t>
            </a:r>
            <a:r>
              <a:rPr lang="zh-CN" altLang="en-US" b="1" dirty="0" smtClean="0">
                <a:solidFill>
                  <a:srgbClr val="FFFF00"/>
                </a:solidFill>
              </a:rPr>
              <a:t>组织</a:t>
            </a:r>
            <a:r>
              <a:rPr lang="zh-CN" altLang="en-US" dirty="0" smtClean="0"/>
              <a:t>、有</a:t>
            </a:r>
            <a:r>
              <a:rPr lang="zh-CN" altLang="en-US" b="1" dirty="0" smtClean="0">
                <a:solidFill>
                  <a:srgbClr val="FFFF00"/>
                </a:solidFill>
              </a:rPr>
              <a:t>层次</a:t>
            </a:r>
            <a:r>
              <a:rPr lang="zh-CN" altLang="en-US" dirty="0" smtClean="0"/>
              <a:t>结构、有</a:t>
            </a:r>
            <a:r>
              <a:rPr lang="zh-CN" altLang="en-US" b="1" dirty="0" smtClean="0">
                <a:solidFill>
                  <a:srgbClr val="FFFF00"/>
                </a:solidFill>
              </a:rPr>
              <a:t>顺序</a:t>
            </a:r>
            <a:r>
              <a:rPr lang="zh-CN" altLang="en-US" dirty="0" smtClean="0"/>
              <a:t>的处理数据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EAE7B-12D1-49FB-BEB0-196FCE728BB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118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谁没犯过错，还不叫走道了？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EAE7B-12D1-49FB-BEB0-196FCE728BB9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390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聚合一堆的</a:t>
            </a:r>
            <a:r>
              <a:rPr lang="en-GB" altLang="zh-CN" dirty="0" smtClean="0"/>
              <a:t>XSQL</a:t>
            </a:r>
            <a:r>
              <a:rPr lang="zh-CN" altLang="en-US" dirty="0" smtClean="0"/>
              <a:t>有</a:t>
            </a:r>
            <a:r>
              <a:rPr lang="zh-CN" altLang="en-US" b="1" dirty="0" smtClean="0">
                <a:solidFill>
                  <a:srgbClr val="FFFF00"/>
                </a:solidFill>
              </a:rPr>
              <a:t>组织</a:t>
            </a:r>
            <a:r>
              <a:rPr lang="zh-CN" altLang="en-US" dirty="0" smtClean="0"/>
              <a:t>、有</a:t>
            </a:r>
            <a:r>
              <a:rPr lang="zh-CN" altLang="en-US" b="1" dirty="0" smtClean="0">
                <a:solidFill>
                  <a:srgbClr val="FFFF00"/>
                </a:solidFill>
              </a:rPr>
              <a:t>层次</a:t>
            </a:r>
            <a:r>
              <a:rPr lang="zh-CN" altLang="en-US" dirty="0" smtClean="0"/>
              <a:t>结构、有</a:t>
            </a:r>
            <a:r>
              <a:rPr lang="zh-CN" altLang="en-US" b="1" dirty="0" smtClean="0">
                <a:solidFill>
                  <a:srgbClr val="FFFF00"/>
                </a:solidFill>
              </a:rPr>
              <a:t>顺序</a:t>
            </a:r>
            <a:r>
              <a:rPr lang="zh-CN" altLang="en-US" dirty="0" smtClean="0"/>
              <a:t>的处理数据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EAE7B-12D1-49FB-BEB0-196FCE728BB9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672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聚合一堆的</a:t>
            </a:r>
            <a:r>
              <a:rPr lang="en-GB" altLang="zh-CN" dirty="0" smtClean="0"/>
              <a:t>XSQL</a:t>
            </a:r>
            <a:r>
              <a:rPr lang="zh-CN" altLang="en-US" dirty="0" smtClean="0"/>
              <a:t>有</a:t>
            </a:r>
            <a:r>
              <a:rPr lang="zh-CN" altLang="en-US" b="1" dirty="0" smtClean="0">
                <a:solidFill>
                  <a:srgbClr val="FFFF00"/>
                </a:solidFill>
              </a:rPr>
              <a:t>组织</a:t>
            </a:r>
            <a:r>
              <a:rPr lang="zh-CN" altLang="en-US" dirty="0" smtClean="0"/>
              <a:t>、有</a:t>
            </a:r>
            <a:r>
              <a:rPr lang="zh-CN" altLang="en-US" b="1" dirty="0" smtClean="0">
                <a:solidFill>
                  <a:srgbClr val="FFFF00"/>
                </a:solidFill>
              </a:rPr>
              <a:t>层次</a:t>
            </a:r>
            <a:r>
              <a:rPr lang="zh-CN" altLang="en-US" dirty="0" smtClean="0"/>
              <a:t>结构、有</a:t>
            </a:r>
            <a:r>
              <a:rPr lang="zh-CN" altLang="en-US" b="1" dirty="0" smtClean="0">
                <a:solidFill>
                  <a:srgbClr val="FFFF00"/>
                </a:solidFill>
              </a:rPr>
              <a:t>顺序</a:t>
            </a:r>
            <a:r>
              <a:rPr lang="zh-CN" altLang="en-US" dirty="0" smtClean="0"/>
              <a:t>的处理数据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EAE7B-12D1-49FB-BEB0-196FCE728BB9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627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industry.wzyb.com.cn/calc/analyses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industry.wzyb.com.cn/calc/analyses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zh-CN" dirty="0" smtClean="0"/>
              <a:t>XSQL</a:t>
            </a:r>
            <a:r>
              <a:rPr lang="zh-CN" altLang="en-US" dirty="0" smtClean="0"/>
              <a:t>组技术交流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  <a:sym typeface="宋体" panose="02010600030101010101" pitchFamily="2" charset="-122"/>
              </a:rPr>
              <a:t>来，吐槽吧！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9399373" y="5498757"/>
            <a:ext cx="1765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 smtClean="0"/>
              <a:t>ZhengWei(HY)</a:t>
            </a:r>
          </a:p>
          <a:p>
            <a:r>
              <a:rPr lang="en-GB" altLang="zh-CN" dirty="0" smtClean="0"/>
              <a:t>2020-07-18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50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组织关系 </a:t>
            </a:r>
            <a:r>
              <a:rPr lang="en-GB" altLang="zh-CN" dirty="0"/>
              <a:t>– </a:t>
            </a:r>
            <a:r>
              <a:rPr lang="zh-CN" altLang="en-US" dirty="0"/>
              <a:t>举例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>
                <a:solidFill>
                  <a:srgbClr val="ACD433"/>
                </a:solidFill>
              </a:rPr>
              <a:t>组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227" y="1292827"/>
            <a:ext cx="7639050" cy="5314950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1771048" y="1292826"/>
            <a:ext cx="9483792" cy="2422525"/>
          </a:xfrm>
          <a:prstGeom prst="roundRect">
            <a:avLst>
              <a:gd name="adj" fmla="val 551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zh-CN" altLang="en-US" sz="2000" b="1" dirty="0" smtClean="0"/>
              <a:t>定义</a:t>
            </a:r>
            <a:r>
              <a:rPr lang="en-US" altLang="zh-CN" sz="2000" b="1" dirty="0" smtClean="0"/>
              <a:t>XSQL</a:t>
            </a:r>
            <a:r>
              <a:rPr lang="zh-CN" altLang="en-US" sz="2000" b="1" dirty="0" smtClean="0"/>
              <a:t>组</a:t>
            </a:r>
            <a:endParaRPr lang="zh-CN" altLang="en-US" sz="2000" b="1" dirty="0"/>
          </a:p>
        </p:txBody>
      </p:sp>
      <p:sp>
        <p:nvSpPr>
          <p:cNvPr id="11" name="圆角矩形 10"/>
          <p:cNvSpPr/>
          <p:nvPr/>
        </p:nvSpPr>
        <p:spPr>
          <a:xfrm>
            <a:off x="1318661" y="4186989"/>
            <a:ext cx="9936179" cy="721895"/>
          </a:xfrm>
          <a:prstGeom prst="roundRect">
            <a:avLst>
              <a:gd name="adj" fmla="val 551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zh-CN" altLang="en-US" sz="2000" b="1" dirty="0" smtClean="0"/>
              <a:t>嵌套引用</a:t>
            </a:r>
            <a:r>
              <a:rPr lang="en-US" altLang="zh-CN" sz="2000" b="1" dirty="0" smtClean="0"/>
              <a:t>XSQL</a:t>
            </a:r>
            <a:r>
              <a:rPr lang="zh-CN" altLang="en-US" sz="2000" b="1" dirty="0" smtClean="0"/>
              <a:t>组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0453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组织关系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000" cap="all" dirty="0" smtClean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 smtClean="0">
                <a:solidFill>
                  <a:srgbClr val="ACD433"/>
                </a:solidFill>
              </a:rPr>
              <a:t>组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669881" y="2162173"/>
            <a:ext cx="2873919" cy="44862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组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911452" y="2893852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zh-CN" dirty="0" smtClean="0"/>
              <a:t>XSQL</a:t>
            </a:r>
            <a:r>
              <a:rPr lang="zh-CN" altLang="en-US" dirty="0" smtClean="0"/>
              <a:t>节点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11" name="矩形 10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3" name="圆角矩形 12"/>
          <p:cNvSpPr/>
          <p:nvPr/>
        </p:nvSpPr>
        <p:spPr>
          <a:xfrm>
            <a:off x="4911452" y="3937790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zh-CN" dirty="0" smtClean="0"/>
              <a:t>XSQL</a:t>
            </a:r>
            <a:r>
              <a:rPr lang="zh-CN" altLang="en-US" dirty="0" smtClean="0"/>
              <a:t>节点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4911452" y="5566323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zh-CN" dirty="0" smtClean="0"/>
              <a:t>XSQL</a:t>
            </a:r>
            <a:r>
              <a:rPr lang="zh-CN" altLang="en-US" dirty="0" smtClean="0"/>
              <a:t>节点 </a:t>
            </a:r>
            <a:r>
              <a:rPr lang="en-GB" altLang="zh-CN" dirty="0" smtClean="0"/>
              <a:t>N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931818" y="4981728"/>
            <a:ext cx="75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 smtClean="0"/>
              <a:t>… …</a:t>
            </a:r>
            <a:endParaRPr lang="zh-CN" altLang="en-US" dirty="0"/>
          </a:p>
        </p:txBody>
      </p:sp>
      <p:sp>
        <p:nvSpPr>
          <p:cNvPr id="23" name="内容占位符 2"/>
          <p:cNvSpPr>
            <a:spLocks noGrp="1"/>
          </p:cNvSpPr>
          <p:nvPr>
            <p:ph idx="1"/>
          </p:nvPr>
        </p:nvSpPr>
        <p:spPr>
          <a:xfrm>
            <a:off x="569913" y="1853248"/>
            <a:ext cx="3858396" cy="419548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XSQL</a:t>
            </a:r>
            <a:r>
              <a:rPr lang="zh-CN" altLang="en-US" dirty="0" smtClean="0"/>
              <a:t>节点还可引用</a:t>
            </a:r>
            <a:r>
              <a:rPr lang="en-US" altLang="zh-CN" b="1" dirty="0" smtClean="0">
                <a:solidFill>
                  <a:srgbClr val="FFFF00"/>
                </a:solidFill>
              </a:rPr>
              <a:t>Java</a:t>
            </a:r>
            <a:r>
              <a:rPr lang="zh-CN" altLang="en-US" b="1" dirty="0" smtClean="0">
                <a:solidFill>
                  <a:srgbClr val="FFFF00"/>
                </a:solidFill>
              </a:rPr>
              <a:t>对象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XSQL</a:t>
            </a:r>
            <a:r>
              <a:rPr lang="zh-CN" altLang="en-US" dirty="0" smtClean="0"/>
              <a:t>节点还可引用</a:t>
            </a:r>
            <a:r>
              <a:rPr lang="zh-CN" altLang="en-US" b="1" dirty="0" smtClean="0">
                <a:solidFill>
                  <a:srgbClr val="FFFF00"/>
                </a:solidFill>
              </a:rPr>
              <a:t>规则引擎</a:t>
            </a:r>
            <a:r>
              <a:rPr lang="zh-CN" altLang="en-US" dirty="0" smtClean="0"/>
              <a:t>。</a:t>
            </a:r>
            <a:endParaRPr lang="en-GB" altLang="zh-CN" dirty="0" smtClean="0"/>
          </a:p>
        </p:txBody>
      </p:sp>
      <p:sp>
        <p:nvSpPr>
          <p:cNvPr id="22" name="圆角矩形 21"/>
          <p:cNvSpPr/>
          <p:nvPr/>
        </p:nvSpPr>
        <p:spPr>
          <a:xfrm>
            <a:off x="6324600" y="4033042"/>
            <a:ext cx="908323" cy="6342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远端</a:t>
            </a:r>
            <a:endParaRPr lang="en-GB" altLang="zh-CN" sz="1600" dirty="0" smtClean="0"/>
          </a:p>
          <a:p>
            <a:pPr algn="ctr"/>
            <a:r>
              <a:rPr lang="en-GB" altLang="zh-CN" sz="1600" dirty="0" smtClean="0"/>
              <a:t>Java</a:t>
            </a:r>
            <a:endParaRPr lang="zh-CN" altLang="en-US" sz="1600" dirty="0"/>
          </a:p>
        </p:txBody>
      </p:sp>
      <p:sp>
        <p:nvSpPr>
          <p:cNvPr id="24" name="圆角矩形 23"/>
          <p:cNvSpPr/>
          <p:nvPr/>
        </p:nvSpPr>
        <p:spPr>
          <a:xfrm>
            <a:off x="6331248" y="2991085"/>
            <a:ext cx="908323" cy="6342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本地</a:t>
            </a:r>
            <a:r>
              <a:rPr lang="en-GB" altLang="zh-CN" sz="1600" dirty="0" smtClean="0"/>
              <a:t/>
            </a:r>
            <a:br>
              <a:rPr lang="en-GB" altLang="zh-CN" sz="1600" dirty="0" smtClean="0"/>
            </a:br>
            <a:r>
              <a:rPr lang="en-GB" altLang="zh-CN" sz="1600" dirty="0" smtClean="0"/>
              <a:t>Java</a:t>
            </a:r>
            <a:endParaRPr lang="zh-CN" altLang="en-US" sz="1600" dirty="0"/>
          </a:p>
        </p:txBody>
      </p:sp>
      <p:sp>
        <p:nvSpPr>
          <p:cNvPr id="25" name="圆角矩形 24"/>
          <p:cNvSpPr/>
          <p:nvPr/>
        </p:nvSpPr>
        <p:spPr>
          <a:xfrm>
            <a:off x="6331248" y="5663556"/>
            <a:ext cx="908323" cy="6342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600" dirty="0" err="1" smtClean="0"/>
              <a:t>XRule</a:t>
            </a:r>
            <a:endParaRPr lang="zh-CN" altLang="en-US" sz="1600" dirty="0"/>
          </a:p>
        </p:txBody>
      </p:sp>
      <p:sp>
        <p:nvSpPr>
          <p:cNvPr id="29" name="椭圆形标注 28"/>
          <p:cNvSpPr/>
          <p:nvPr/>
        </p:nvSpPr>
        <p:spPr>
          <a:xfrm>
            <a:off x="7805737" y="5351059"/>
            <a:ext cx="1157859" cy="628479"/>
          </a:xfrm>
          <a:prstGeom prst="wedgeEllipseCallout">
            <a:avLst>
              <a:gd name="adj1" fmla="val -97570"/>
              <a:gd name="adj2" fmla="val 61425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/>
              <a:t>规划中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98627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5" grpId="0" animBg="1"/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组织关系 </a:t>
            </a:r>
            <a:r>
              <a:rPr lang="en-GB" altLang="zh-CN" dirty="0"/>
              <a:t>– </a:t>
            </a:r>
            <a:r>
              <a:rPr lang="zh-CN" altLang="en-US" dirty="0"/>
              <a:t>举例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>
                <a:solidFill>
                  <a:srgbClr val="ACD433"/>
                </a:solidFill>
              </a:rPr>
              <a:t>组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3936542"/>
            <a:ext cx="7834312" cy="2830289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2842907" y="4438650"/>
            <a:ext cx="6148694" cy="939417"/>
          </a:xfrm>
          <a:prstGeom prst="roundRect">
            <a:avLst>
              <a:gd name="adj" fmla="val 551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zh-CN" altLang="en-US" sz="2000" b="1" dirty="0" smtClean="0"/>
              <a:t>本机</a:t>
            </a:r>
            <a:r>
              <a:rPr lang="en-GB" altLang="zh-CN" sz="2000" b="1" dirty="0" smtClean="0"/>
              <a:t>Java</a:t>
            </a:r>
            <a:endParaRPr lang="zh-CN" altLang="en-US" sz="20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4570642" y="782959"/>
            <a:ext cx="5814533" cy="3020435"/>
            <a:chOff x="4570642" y="782959"/>
            <a:chExt cx="5814533" cy="3020435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0642" y="782959"/>
              <a:ext cx="5814533" cy="3020435"/>
            </a:xfrm>
            <a:prstGeom prst="rect">
              <a:avLst/>
            </a:prstGeom>
          </p:spPr>
        </p:pic>
        <p:sp>
          <p:nvSpPr>
            <p:cNvPr id="13" name="矩形 12"/>
            <p:cNvSpPr/>
            <p:nvPr/>
          </p:nvSpPr>
          <p:spPr>
            <a:xfrm>
              <a:off x="5238750" y="3390213"/>
              <a:ext cx="1266825" cy="2000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… …</a:t>
              </a:r>
              <a:r>
                <a:rPr lang="en-US" altLang="zh-CN" dirty="0" smtClean="0"/>
                <a:t>.</a:t>
              </a:r>
              <a:endParaRPr lang="zh-CN" altLang="en-US" dirty="0"/>
            </a:p>
          </p:txBody>
        </p:sp>
      </p:grpSp>
      <p:sp>
        <p:nvSpPr>
          <p:cNvPr id="15" name="矩形 14"/>
          <p:cNvSpPr/>
          <p:nvPr/>
        </p:nvSpPr>
        <p:spPr>
          <a:xfrm>
            <a:off x="5029200" y="4819650"/>
            <a:ext cx="2476500" cy="1809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657724" y="1353511"/>
            <a:ext cx="2389417" cy="1809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>
            <a:stCxn id="15" idx="1"/>
            <a:endCxn id="16" idx="1"/>
          </p:cNvCxnSpPr>
          <p:nvPr/>
        </p:nvCxnSpPr>
        <p:spPr>
          <a:xfrm rot="10800000">
            <a:off x="4657724" y="1444000"/>
            <a:ext cx="371476" cy="3466139"/>
          </a:xfrm>
          <a:prstGeom prst="curvedConnector3">
            <a:avLst>
              <a:gd name="adj1" fmla="val 307691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029199" y="5000625"/>
            <a:ext cx="3590925" cy="199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943474" y="2858172"/>
            <a:ext cx="2389417" cy="1809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>
            <a:stCxn id="23" idx="3"/>
            <a:endCxn id="25" idx="3"/>
          </p:cNvCxnSpPr>
          <p:nvPr/>
        </p:nvCxnSpPr>
        <p:spPr>
          <a:xfrm flipH="1" flipV="1">
            <a:off x="7332891" y="2948660"/>
            <a:ext cx="1287233" cy="2151800"/>
          </a:xfrm>
          <a:prstGeom prst="curvedConnector3">
            <a:avLst>
              <a:gd name="adj1" fmla="val -1775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62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5" grpId="0" animBg="1"/>
      <p:bldP spid="16" grpId="0" animBg="1"/>
      <p:bldP spid="23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组织关系 </a:t>
            </a:r>
            <a:r>
              <a:rPr lang="en-GB" altLang="zh-CN" dirty="0"/>
              <a:t>– </a:t>
            </a:r>
            <a:r>
              <a:rPr lang="zh-CN" altLang="en-US" dirty="0"/>
              <a:t>举例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>
                <a:solidFill>
                  <a:srgbClr val="ACD433"/>
                </a:solidFill>
              </a:rPr>
              <a:t>组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9" name="矩形 8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161" y="3671887"/>
            <a:ext cx="7210425" cy="30194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761" y="534258"/>
            <a:ext cx="3933825" cy="2771775"/>
          </a:xfrm>
          <a:prstGeom prst="rect">
            <a:avLst/>
          </a:prstGeom>
        </p:spPr>
      </p:pic>
      <p:sp>
        <p:nvSpPr>
          <p:cNvPr id="14" name="圆角矩形 13"/>
          <p:cNvSpPr/>
          <p:nvPr/>
        </p:nvSpPr>
        <p:spPr>
          <a:xfrm>
            <a:off x="1537982" y="3876675"/>
            <a:ext cx="7244068" cy="1110867"/>
          </a:xfrm>
          <a:prstGeom prst="roundRect">
            <a:avLst>
              <a:gd name="adj" fmla="val 551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zh-CN" altLang="en-US" sz="2000" b="1" dirty="0" smtClean="0"/>
              <a:t>远端</a:t>
            </a:r>
            <a:r>
              <a:rPr lang="en-GB" altLang="zh-CN" sz="2000" b="1" dirty="0" smtClean="0"/>
              <a:t>Java</a:t>
            </a:r>
            <a:endParaRPr lang="zh-CN" altLang="en-US" sz="2000" b="1" dirty="0"/>
          </a:p>
        </p:txBody>
      </p:sp>
      <p:sp>
        <p:nvSpPr>
          <p:cNvPr id="15" name="矩形 14"/>
          <p:cNvSpPr/>
          <p:nvPr/>
        </p:nvSpPr>
        <p:spPr>
          <a:xfrm>
            <a:off x="5457825" y="4241273"/>
            <a:ext cx="2476500" cy="1809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229349" y="546534"/>
            <a:ext cx="3228976" cy="1868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7"/>
          <p:cNvCxnSpPr>
            <a:stCxn id="15" idx="1"/>
            <a:endCxn id="16" idx="1"/>
          </p:cNvCxnSpPr>
          <p:nvPr/>
        </p:nvCxnSpPr>
        <p:spPr>
          <a:xfrm rot="10800000" flipH="1">
            <a:off x="5457825" y="639981"/>
            <a:ext cx="771524" cy="3691781"/>
          </a:xfrm>
          <a:prstGeom prst="curvedConnector3">
            <a:avLst>
              <a:gd name="adj1" fmla="val -7530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97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组织关系 </a:t>
            </a:r>
            <a:r>
              <a:rPr lang="en-GB" altLang="zh-CN" dirty="0" smtClean="0"/>
              <a:t>– </a:t>
            </a:r>
            <a:r>
              <a:rPr lang="zh-CN" altLang="en-US" dirty="0" smtClean="0"/>
              <a:t>集合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000" cap="all" dirty="0" smtClean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 smtClean="0">
                <a:solidFill>
                  <a:srgbClr val="ACD433"/>
                </a:solidFill>
              </a:rPr>
              <a:t>组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669881" y="2162174"/>
            <a:ext cx="2873919" cy="38865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组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911452" y="2893852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zh-CN" dirty="0" smtClean="0"/>
              <a:t>XSQL</a:t>
            </a:r>
            <a:r>
              <a:rPr lang="zh-CN" altLang="en-US" dirty="0" smtClean="0"/>
              <a:t>节点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11" name="矩形 10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3" name="圆角矩形 12"/>
          <p:cNvSpPr/>
          <p:nvPr/>
        </p:nvSpPr>
        <p:spPr>
          <a:xfrm>
            <a:off x="4911452" y="3937790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zh-CN" dirty="0" smtClean="0"/>
              <a:t>XSQL</a:t>
            </a:r>
            <a:r>
              <a:rPr lang="zh-CN" altLang="en-US" dirty="0" smtClean="0"/>
              <a:t>节点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4911452" y="4976175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zh-CN" dirty="0" smtClean="0"/>
              <a:t>XSQL</a:t>
            </a:r>
            <a:r>
              <a:rPr lang="zh-CN" altLang="en-US" dirty="0" smtClean="0"/>
              <a:t>节点 </a:t>
            </a:r>
            <a:r>
              <a:rPr lang="en-GB" altLang="zh-CN" dirty="0" smtClean="0"/>
              <a:t>N</a:t>
            </a:r>
            <a:endParaRPr lang="zh-CN" altLang="en-US" dirty="0"/>
          </a:p>
        </p:txBody>
      </p:sp>
      <p:sp>
        <p:nvSpPr>
          <p:cNvPr id="23" name="内容占位符 2"/>
          <p:cNvSpPr>
            <a:spLocks noGrp="1"/>
          </p:cNvSpPr>
          <p:nvPr>
            <p:ph idx="1"/>
          </p:nvPr>
        </p:nvSpPr>
        <p:spPr>
          <a:xfrm>
            <a:off x="569913" y="1853248"/>
            <a:ext cx="3858396" cy="419548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XSQL</a:t>
            </a:r>
            <a:r>
              <a:rPr lang="zh-CN" altLang="en-US" dirty="0" smtClean="0"/>
              <a:t>节点还可引用</a:t>
            </a:r>
            <a:r>
              <a:rPr lang="en-GB" altLang="zh-CN" b="1" dirty="0">
                <a:solidFill>
                  <a:srgbClr val="FFFF00"/>
                </a:solidFill>
              </a:rPr>
              <a:t>Java</a:t>
            </a:r>
            <a:r>
              <a:rPr lang="zh-CN" altLang="en-US" b="1" dirty="0">
                <a:solidFill>
                  <a:srgbClr val="FFFF00"/>
                </a:solidFill>
              </a:rPr>
              <a:t>集合</a:t>
            </a:r>
            <a:r>
              <a:rPr lang="zh-CN" altLang="en-US" dirty="0" smtClean="0"/>
              <a:t>。</a:t>
            </a:r>
            <a:endParaRPr lang="en-GB" altLang="zh-CN" dirty="0" smtClean="0"/>
          </a:p>
        </p:txBody>
      </p:sp>
      <p:sp>
        <p:nvSpPr>
          <p:cNvPr id="22" name="圆角矩形 21"/>
          <p:cNvSpPr/>
          <p:nvPr/>
        </p:nvSpPr>
        <p:spPr>
          <a:xfrm>
            <a:off x="6324600" y="4033042"/>
            <a:ext cx="908323" cy="6342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b="1" dirty="0" smtClean="0"/>
              <a:t>Set</a:t>
            </a:r>
            <a:endParaRPr lang="zh-CN" altLang="en-US" sz="1600" b="1" dirty="0"/>
          </a:p>
        </p:txBody>
      </p:sp>
      <p:sp>
        <p:nvSpPr>
          <p:cNvPr id="24" name="圆角矩形 23"/>
          <p:cNvSpPr/>
          <p:nvPr/>
        </p:nvSpPr>
        <p:spPr>
          <a:xfrm>
            <a:off x="6331248" y="2991085"/>
            <a:ext cx="908323" cy="6342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b="1" dirty="0" smtClean="0"/>
              <a:t>List</a:t>
            </a:r>
            <a:endParaRPr lang="zh-CN" altLang="en-US" sz="1600" b="1" dirty="0"/>
          </a:p>
        </p:txBody>
      </p:sp>
      <p:sp>
        <p:nvSpPr>
          <p:cNvPr id="25" name="圆角矩形 24"/>
          <p:cNvSpPr/>
          <p:nvPr/>
        </p:nvSpPr>
        <p:spPr>
          <a:xfrm>
            <a:off x="6331248" y="5073408"/>
            <a:ext cx="908323" cy="6342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b="1" dirty="0" smtClean="0"/>
              <a:t>Map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3023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组织关系 </a:t>
            </a:r>
            <a:r>
              <a:rPr lang="en-US" altLang="zh-CN" dirty="0" smtClean="0"/>
              <a:t>– </a:t>
            </a:r>
            <a:r>
              <a:rPr lang="zh-CN" altLang="en-US" dirty="0"/>
              <a:t>执行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000" cap="all" dirty="0" smtClean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 smtClean="0">
                <a:solidFill>
                  <a:srgbClr val="ACD433"/>
                </a:solidFill>
              </a:rPr>
              <a:t>组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669881" y="2162173"/>
            <a:ext cx="2873919" cy="44862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组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911452" y="2893852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节点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11" name="矩形 10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3" name="圆角矩形 12"/>
          <p:cNvSpPr/>
          <p:nvPr/>
        </p:nvSpPr>
        <p:spPr>
          <a:xfrm>
            <a:off x="4911452" y="3937790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节点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4911452" y="5566323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节点 </a:t>
            </a:r>
            <a:r>
              <a:rPr lang="en-GB" altLang="zh-CN" dirty="0" smtClean="0"/>
              <a:t>N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931818" y="4981728"/>
            <a:ext cx="75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 smtClean="0"/>
              <a:t>… …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990601" y="3204367"/>
            <a:ext cx="3679281" cy="828675"/>
            <a:chOff x="704851" y="2661442"/>
            <a:chExt cx="3679281" cy="828675"/>
          </a:xfrm>
        </p:grpSpPr>
        <p:sp>
          <p:nvSpPr>
            <p:cNvPr id="15" name="圆角矩形 14"/>
            <p:cNvSpPr/>
            <p:nvPr/>
          </p:nvSpPr>
          <p:spPr>
            <a:xfrm>
              <a:off x="704851" y="2661442"/>
              <a:ext cx="2390775" cy="8286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dirty="0" smtClean="0"/>
                <a:t>Java</a:t>
              </a:r>
              <a:r>
                <a:rPr lang="zh-CN" altLang="en-US" dirty="0" smtClean="0"/>
                <a:t>本地执行</a:t>
              </a:r>
              <a:endParaRPr lang="en-GB" altLang="zh-CN" dirty="0" smtClean="0"/>
            </a:p>
          </p:txBody>
        </p:sp>
        <p:cxnSp>
          <p:nvCxnSpPr>
            <p:cNvPr id="19" name="直接箭头连接符 18"/>
            <p:cNvCxnSpPr>
              <a:stCxn id="15" idx="3"/>
            </p:cNvCxnSpPr>
            <p:nvPr/>
          </p:nvCxnSpPr>
          <p:spPr>
            <a:xfrm flipV="1">
              <a:off x="3095626" y="3075778"/>
              <a:ext cx="1288506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990601" y="4745986"/>
            <a:ext cx="3679281" cy="828675"/>
            <a:chOff x="704851" y="4203061"/>
            <a:chExt cx="3679281" cy="828675"/>
          </a:xfrm>
        </p:grpSpPr>
        <p:sp>
          <p:nvSpPr>
            <p:cNvPr id="16" name="圆角矩形 15"/>
            <p:cNvSpPr/>
            <p:nvPr/>
          </p:nvSpPr>
          <p:spPr>
            <a:xfrm>
              <a:off x="704851" y="4203061"/>
              <a:ext cx="2390775" cy="8286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dirty="0" smtClean="0"/>
                <a:t>Java</a:t>
              </a:r>
              <a:r>
                <a:rPr lang="zh-CN" altLang="en-US" dirty="0" smtClean="0"/>
                <a:t>分布式执行</a:t>
              </a:r>
              <a:endParaRPr lang="en-GB" altLang="zh-CN" dirty="0" smtClean="0"/>
            </a:p>
          </p:txBody>
        </p:sp>
        <p:cxnSp>
          <p:nvCxnSpPr>
            <p:cNvPr id="20" name="直接箭头连接符 19"/>
            <p:cNvCxnSpPr/>
            <p:nvPr/>
          </p:nvCxnSpPr>
          <p:spPr>
            <a:xfrm flipV="1">
              <a:off x="3095626" y="4617397"/>
              <a:ext cx="1288506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7553325" y="3990974"/>
            <a:ext cx="3615238" cy="828675"/>
            <a:chOff x="7267575" y="3448049"/>
            <a:chExt cx="3615238" cy="828675"/>
          </a:xfrm>
        </p:grpSpPr>
        <p:sp>
          <p:nvSpPr>
            <p:cNvPr id="8" name="圆角矩形 7"/>
            <p:cNvSpPr/>
            <p:nvPr/>
          </p:nvSpPr>
          <p:spPr>
            <a:xfrm>
              <a:off x="8492038" y="3448049"/>
              <a:ext cx="2390775" cy="8286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dirty="0" err="1" smtClean="0"/>
                <a:t>XSQLGroupResult</a:t>
              </a:r>
              <a:endParaRPr lang="en-US" altLang="zh-CN" dirty="0" smtClean="0"/>
            </a:p>
            <a:p>
              <a:pPr algn="ctr"/>
              <a:r>
                <a:rPr lang="zh-CN" altLang="en-US" dirty="0" smtClean="0"/>
                <a:t>执行结果</a:t>
              </a:r>
              <a:endParaRPr lang="en-GB" altLang="zh-CN" dirty="0" smtClean="0"/>
            </a:p>
          </p:txBody>
        </p:sp>
        <p:cxnSp>
          <p:nvCxnSpPr>
            <p:cNvPr id="21" name="直接箭头连接符 20"/>
            <p:cNvCxnSpPr>
              <a:stCxn id="4" idx="3"/>
              <a:endCxn id="8" idx="1"/>
            </p:cNvCxnSpPr>
            <p:nvPr/>
          </p:nvCxnSpPr>
          <p:spPr>
            <a:xfrm>
              <a:off x="7267575" y="3862386"/>
              <a:ext cx="122446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内容占位符 2"/>
          <p:cNvSpPr>
            <a:spLocks noGrp="1"/>
          </p:cNvSpPr>
          <p:nvPr>
            <p:ph idx="1"/>
          </p:nvPr>
        </p:nvSpPr>
        <p:spPr>
          <a:xfrm>
            <a:off x="569912" y="185324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由</a:t>
            </a:r>
            <a:r>
              <a:rPr lang="zh-CN" altLang="en-US" dirty="0"/>
              <a:t>本地</a:t>
            </a:r>
            <a:r>
              <a:rPr lang="en-GB" altLang="zh-CN" dirty="0" smtClean="0"/>
              <a:t>Java</a:t>
            </a:r>
            <a:r>
              <a:rPr lang="zh-CN" altLang="en-US" dirty="0" smtClean="0"/>
              <a:t>代码</a:t>
            </a:r>
            <a:r>
              <a:rPr lang="zh-CN" altLang="en-US" dirty="0"/>
              <a:t>执行</a:t>
            </a:r>
            <a:r>
              <a:rPr lang="zh-CN" altLang="en-US" dirty="0" smtClean="0"/>
              <a:t>。</a:t>
            </a:r>
            <a:endParaRPr lang="en-GB" altLang="zh-CN" dirty="0" smtClean="0"/>
          </a:p>
          <a:p>
            <a:pPr marL="0" indent="0">
              <a:buNone/>
            </a:pPr>
            <a:r>
              <a:rPr lang="zh-CN" altLang="en-US" dirty="0" smtClean="0"/>
              <a:t>或远程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代码执行</a:t>
            </a:r>
            <a:r>
              <a:rPr lang="zh-CN" altLang="en-US" dirty="0"/>
              <a:t>。</a:t>
            </a:r>
            <a:endParaRPr lang="en-GB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0969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组织关系 </a:t>
            </a:r>
            <a:r>
              <a:rPr lang="en-US" altLang="zh-CN" dirty="0" smtClean="0"/>
              <a:t>– </a:t>
            </a:r>
            <a:r>
              <a:rPr lang="zh-CN" altLang="en-US" dirty="0"/>
              <a:t>事务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>
                <a:solidFill>
                  <a:srgbClr val="ACD433"/>
                </a:solidFill>
              </a:rPr>
              <a:t>组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669881" y="2162173"/>
            <a:ext cx="2873919" cy="44862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组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911452" y="2893852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节点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8777788" y="3990974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err="1" smtClean="0"/>
              <a:t>XSQLGroupResult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执行结果</a:t>
            </a:r>
            <a:endParaRPr lang="en-GB" altLang="zh-CN" dirty="0" smtClean="0"/>
          </a:p>
        </p:txBody>
      </p:sp>
      <p:grpSp>
        <p:nvGrpSpPr>
          <p:cNvPr id="10" name="组合 9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11" name="矩形 10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4911452" y="5566323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节点 </a:t>
            </a:r>
            <a:r>
              <a:rPr lang="en-GB" altLang="zh-CN" dirty="0" smtClean="0"/>
              <a:t>N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931818" y="4981728"/>
            <a:ext cx="75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 smtClean="0"/>
              <a:t>… …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990601" y="3204367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Java</a:t>
            </a:r>
            <a:r>
              <a:rPr lang="zh-CN" altLang="en-US" dirty="0" smtClean="0"/>
              <a:t>本地执行</a:t>
            </a:r>
            <a:endParaRPr lang="en-GB" altLang="zh-CN" dirty="0" smtClean="0"/>
          </a:p>
        </p:txBody>
      </p:sp>
      <p:sp>
        <p:nvSpPr>
          <p:cNvPr id="16" name="圆角矩形 15"/>
          <p:cNvSpPr/>
          <p:nvPr/>
        </p:nvSpPr>
        <p:spPr>
          <a:xfrm>
            <a:off x="990601" y="4745986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Java</a:t>
            </a:r>
            <a:r>
              <a:rPr lang="zh-CN" altLang="en-US" dirty="0" smtClean="0"/>
              <a:t>分布式执行</a:t>
            </a:r>
            <a:endParaRPr lang="en-GB" altLang="zh-CN" dirty="0" smtClean="0"/>
          </a:p>
        </p:txBody>
      </p:sp>
      <p:cxnSp>
        <p:nvCxnSpPr>
          <p:cNvPr id="19" name="直接箭头连接符 18"/>
          <p:cNvCxnSpPr>
            <a:stCxn id="15" idx="3"/>
          </p:cNvCxnSpPr>
          <p:nvPr/>
        </p:nvCxnSpPr>
        <p:spPr>
          <a:xfrm flipV="1">
            <a:off x="3381376" y="3618703"/>
            <a:ext cx="128850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3381376" y="5160322"/>
            <a:ext cx="128850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4" idx="3"/>
            <a:endCxn id="8" idx="1"/>
          </p:cNvCxnSpPr>
          <p:nvPr/>
        </p:nvCxnSpPr>
        <p:spPr>
          <a:xfrm>
            <a:off x="7543800" y="4405311"/>
            <a:ext cx="123398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4911452" y="3937790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zh-CN" dirty="0" smtClean="0"/>
              <a:t>XSQL</a:t>
            </a:r>
            <a:r>
              <a:rPr lang="zh-CN" altLang="en-US" dirty="0" smtClean="0"/>
              <a:t>节点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6324600" y="4033042"/>
            <a:ext cx="908323" cy="6342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smtClean="0"/>
              <a:t>XSQL</a:t>
            </a:r>
            <a:r>
              <a:rPr lang="zh-CN" altLang="en-US" sz="1200" dirty="0" smtClean="0"/>
              <a:t>组</a:t>
            </a:r>
            <a:endParaRPr lang="en-GB" altLang="zh-CN" sz="1200" dirty="0" smtClean="0"/>
          </a:p>
          <a:p>
            <a:pPr algn="ctr"/>
            <a:r>
              <a:rPr lang="zh-CN" altLang="en-US" sz="1200" dirty="0" smtClean="0"/>
              <a:t>事务</a:t>
            </a:r>
            <a:endParaRPr lang="zh-CN" altLang="en-US" sz="1200" dirty="0"/>
          </a:p>
        </p:txBody>
      </p:sp>
      <p:sp>
        <p:nvSpPr>
          <p:cNvPr id="24" name="内容占位符 2"/>
          <p:cNvSpPr>
            <a:spLocks noGrp="1"/>
          </p:cNvSpPr>
          <p:nvPr>
            <p:ph idx="1"/>
          </p:nvPr>
        </p:nvSpPr>
        <p:spPr>
          <a:xfrm>
            <a:off x="569912" y="185324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GB" altLang="zh-CN" dirty="0"/>
              <a:t>XSQL</a:t>
            </a:r>
            <a:r>
              <a:rPr lang="zh-CN" altLang="en-US" dirty="0"/>
              <a:t>节点控制事务提交、回滚的时机。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7127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执行结果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>
                <a:solidFill>
                  <a:srgbClr val="ACD433"/>
                </a:solidFill>
              </a:rPr>
              <a:t>组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081713" y="3505199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err="1" smtClean="0"/>
              <a:t>XSQLGroupResult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执行结果</a:t>
            </a:r>
            <a:endParaRPr lang="en-GB" altLang="zh-CN" dirty="0" smtClean="0"/>
          </a:p>
        </p:txBody>
      </p:sp>
      <p:sp>
        <p:nvSpPr>
          <p:cNvPr id="5" name="左大括号 4"/>
          <p:cNvSpPr/>
          <p:nvPr/>
        </p:nvSpPr>
        <p:spPr>
          <a:xfrm>
            <a:off x="4495800" y="1609725"/>
            <a:ext cx="1552575" cy="461962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6320022" y="1609725"/>
            <a:ext cx="2606492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成功标记</a:t>
            </a:r>
            <a:endParaRPr lang="en-GB" altLang="zh-CN" dirty="0" smtClean="0"/>
          </a:p>
        </p:txBody>
      </p:sp>
      <p:sp>
        <p:nvSpPr>
          <p:cNvPr id="8" name="圆角矩形 7"/>
          <p:cNvSpPr/>
          <p:nvPr/>
        </p:nvSpPr>
        <p:spPr>
          <a:xfrm>
            <a:off x="6320021" y="3493610"/>
            <a:ext cx="2606493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一个或多个查询结果集</a:t>
            </a:r>
            <a:endParaRPr lang="en-GB" altLang="zh-CN" dirty="0" smtClean="0"/>
          </a:p>
        </p:txBody>
      </p:sp>
      <p:sp>
        <p:nvSpPr>
          <p:cNvPr id="9" name="圆角矩形 8"/>
          <p:cNvSpPr/>
          <p:nvPr/>
        </p:nvSpPr>
        <p:spPr>
          <a:xfrm>
            <a:off x="6320021" y="5400675"/>
            <a:ext cx="2606493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异常时的异常原因</a:t>
            </a:r>
            <a:endParaRPr lang="en-GB" altLang="zh-CN" dirty="0" smtClean="0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569912" y="185324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执行结果包括三个内容。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8475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7" name="TextBox 6"/>
          <p:cNvSpPr>
            <a:spLocks noChangeArrowheads="1"/>
          </p:cNvSpPr>
          <p:nvPr/>
        </p:nvSpPr>
        <p:spPr bwMode="auto">
          <a:xfrm>
            <a:off x="1707854" y="2191093"/>
            <a:ext cx="8388350" cy="2068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40" tIns="64020" rIns="128040" bIns="64020">
            <a:spAutoFit/>
          </a:bodyPr>
          <a:lstStyle>
            <a:lvl1pPr defTabSz="117157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7200" dirty="0" smtClean="0">
                <a:latin typeface="华文行楷" panose="02010800040101010101" pitchFamily="2" charset="-122"/>
                <a:ea typeface="华文行楷" panose="02010800040101010101" pitchFamily="2" charset="-122"/>
                <a:sym typeface="黑体" panose="02010609060101010101" pitchFamily="49" charset="-122"/>
              </a:rPr>
              <a:t>结构层次</a:t>
            </a:r>
            <a:endParaRPr lang="en-US" altLang="zh-CN" sz="2400" dirty="0">
              <a:latin typeface="华文行楷" panose="02010800040101010101" pitchFamily="2" charset="-122"/>
              <a:ea typeface="华文行楷" panose="02010800040101010101" pitchFamily="2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310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层次结构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>
                <a:solidFill>
                  <a:srgbClr val="ACD433"/>
                </a:solidFill>
              </a:rPr>
              <a:t>组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11" name="矩形 10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36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GB" altLang="zh-CN" dirty="0" smtClean="0"/>
              <a:t>XSQL</a:t>
            </a:r>
            <a:r>
              <a:rPr lang="zh-CN" altLang="en-US" dirty="0" smtClean="0"/>
              <a:t>组</a:t>
            </a:r>
            <a:r>
              <a:rPr lang="zh-CN" altLang="en-US" dirty="0"/>
              <a:t>内</a:t>
            </a:r>
            <a:r>
              <a:rPr lang="zh-CN" altLang="en-US" dirty="0" smtClean="0"/>
              <a:t>的每个节点均再嵌套一个</a:t>
            </a:r>
            <a:r>
              <a:rPr lang="en-US" altLang="zh-CN" dirty="0" smtClean="0"/>
              <a:t>XSQL</a:t>
            </a:r>
            <a:r>
              <a:rPr lang="zh-CN" altLang="en-US" dirty="0" smtClean="0"/>
              <a:t>组；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XSQL</a:t>
            </a:r>
            <a:r>
              <a:rPr lang="zh-CN" altLang="en-US" dirty="0" smtClean="0"/>
              <a:t>组可无限嵌套无数个层级；</a:t>
            </a:r>
            <a:endParaRPr lang="en-US" altLang="zh-CN" dirty="0" smtClean="0"/>
          </a:p>
          <a:p>
            <a:endParaRPr lang="en-GB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183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7" name="TextBox 6"/>
          <p:cNvSpPr>
            <a:spLocks noChangeArrowheads="1"/>
          </p:cNvSpPr>
          <p:nvPr/>
        </p:nvSpPr>
        <p:spPr bwMode="auto">
          <a:xfrm>
            <a:off x="1707854" y="2191093"/>
            <a:ext cx="8388350" cy="2068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40" tIns="64020" rIns="128040" bIns="64020">
            <a:spAutoFit/>
          </a:bodyPr>
          <a:lstStyle>
            <a:lvl1pPr defTabSz="117157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7200" dirty="0" smtClean="0">
                <a:latin typeface="华文行楷" panose="02010800040101010101" pitchFamily="2" charset="-122"/>
                <a:ea typeface="华文行楷" panose="02010800040101010101" pitchFamily="2" charset="-122"/>
                <a:sym typeface="黑体" panose="02010609060101010101" pitchFamily="49" charset="-122"/>
              </a:rPr>
              <a:t>第三个引擎</a:t>
            </a:r>
            <a:endParaRPr lang="en-US" altLang="zh-CN" sz="2400" dirty="0">
              <a:latin typeface="华文行楷" panose="02010800040101010101" pitchFamily="2" charset="-122"/>
              <a:ea typeface="华文行楷" panose="02010800040101010101" pitchFamily="2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078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层次结构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>
                <a:solidFill>
                  <a:srgbClr val="ACD433"/>
                </a:solidFill>
              </a:rPr>
              <a:t>组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11" name="矩形 10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745581" y="1750105"/>
            <a:ext cx="2873919" cy="4486275"/>
            <a:chOff x="1164681" y="1714498"/>
            <a:chExt cx="2873919" cy="4486275"/>
          </a:xfrm>
        </p:grpSpPr>
        <p:sp>
          <p:nvSpPr>
            <p:cNvPr id="18" name="圆角矩形 17"/>
            <p:cNvSpPr/>
            <p:nvPr/>
          </p:nvSpPr>
          <p:spPr>
            <a:xfrm>
              <a:off x="1164681" y="1714498"/>
              <a:ext cx="2873919" cy="44862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组 </a:t>
              </a:r>
              <a:r>
                <a:rPr lang="en-GB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1406252" y="2446177"/>
              <a:ext cx="2390775" cy="8286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节点 </a:t>
              </a:r>
              <a:r>
                <a:rPr lang="en-GB" altLang="zh-CN" dirty="0" smtClean="0"/>
                <a:t>A</a:t>
              </a:r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1406252" y="3490115"/>
              <a:ext cx="2390775" cy="8286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节点 </a:t>
              </a:r>
              <a:r>
                <a:rPr lang="en-GB" altLang="zh-CN" dirty="0" smtClean="0"/>
                <a:t>A</a:t>
              </a:r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1406252" y="5118648"/>
              <a:ext cx="2390775" cy="8286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节点 </a:t>
              </a:r>
              <a:r>
                <a:rPr lang="en-GB" altLang="zh-CN" dirty="0" smtClean="0"/>
                <a:t>AN</a:t>
              </a:r>
              <a:endParaRPr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426618" y="4534053"/>
              <a:ext cx="752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 smtClean="0"/>
                <a:t>… …</a:t>
              </a:r>
              <a:endParaRPr lang="zh-CN" altLang="en-US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3277460" y="452718"/>
            <a:ext cx="4285390" cy="2992840"/>
            <a:chOff x="3696560" y="417111"/>
            <a:chExt cx="4285390" cy="2992840"/>
          </a:xfrm>
        </p:grpSpPr>
        <p:sp>
          <p:nvSpPr>
            <p:cNvPr id="26" name="圆角矩形 25"/>
            <p:cNvSpPr/>
            <p:nvPr/>
          </p:nvSpPr>
          <p:spPr>
            <a:xfrm>
              <a:off x="5934489" y="417111"/>
              <a:ext cx="2047461" cy="299284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组 </a:t>
              </a:r>
              <a:r>
                <a:rPr lang="en-GB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6106591" y="1083804"/>
              <a:ext cx="1703256" cy="3942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节点 </a:t>
              </a:r>
              <a:r>
                <a:rPr lang="en-GB" altLang="zh-CN" dirty="0" smtClean="0"/>
                <a:t>B</a:t>
              </a:r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105525" y="2179255"/>
              <a:ext cx="899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 smtClean="0"/>
                <a:t>… …</a:t>
              </a:r>
              <a:endParaRPr lang="zh-CN" altLang="en-US" dirty="0"/>
            </a:p>
          </p:txBody>
        </p:sp>
        <p:cxnSp>
          <p:nvCxnSpPr>
            <p:cNvPr id="7" name="直接连接符 6"/>
            <p:cNvCxnSpPr/>
            <p:nvPr/>
          </p:nvCxnSpPr>
          <p:spPr>
            <a:xfrm flipV="1">
              <a:off x="3714750" y="573993"/>
              <a:ext cx="2266656" cy="18721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3696560" y="3274852"/>
              <a:ext cx="2504215" cy="1350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圆角矩形 33"/>
            <p:cNvSpPr/>
            <p:nvPr/>
          </p:nvSpPr>
          <p:spPr>
            <a:xfrm>
              <a:off x="6105525" y="1686066"/>
              <a:ext cx="1703256" cy="3942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节点 </a:t>
              </a:r>
              <a:r>
                <a:rPr lang="en-GB" altLang="zh-CN" dirty="0" smtClean="0"/>
                <a:t>B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6105525" y="2751275"/>
              <a:ext cx="1703256" cy="3942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节点 </a:t>
              </a:r>
              <a:r>
                <a:rPr lang="en-GB" altLang="zh-CN" dirty="0" smtClean="0"/>
                <a:t>B</a:t>
              </a:r>
              <a:r>
                <a:rPr lang="en-US" altLang="zh-CN" dirty="0" smtClean="0"/>
                <a:t>N</a:t>
              </a:r>
              <a:endParaRPr lang="zh-CN" altLang="en-US" dirty="0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274534" y="3643469"/>
            <a:ext cx="4288316" cy="2992840"/>
            <a:chOff x="3693634" y="417111"/>
            <a:chExt cx="4288316" cy="2992840"/>
          </a:xfrm>
        </p:grpSpPr>
        <p:sp>
          <p:nvSpPr>
            <p:cNvPr id="43" name="圆角矩形 42"/>
            <p:cNvSpPr/>
            <p:nvPr/>
          </p:nvSpPr>
          <p:spPr>
            <a:xfrm>
              <a:off x="5934489" y="417111"/>
              <a:ext cx="2047461" cy="299284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组 </a:t>
              </a:r>
              <a:r>
                <a:rPr lang="en-GB" altLang="zh-CN" dirty="0" smtClean="0"/>
                <a:t>C</a:t>
              </a:r>
              <a:endParaRPr lang="zh-CN" altLang="en-US" dirty="0"/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6106591" y="1083804"/>
              <a:ext cx="1703256" cy="3942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节点 </a:t>
              </a:r>
              <a:r>
                <a:rPr lang="en-GB" altLang="zh-CN" dirty="0" smtClean="0"/>
                <a:t>C</a:t>
              </a:r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6105525" y="2179255"/>
              <a:ext cx="899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 smtClean="0"/>
                <a:t>… …</a:t>
              </a:r>
              <a:endParaRPr lang="zh-CN" altLang="en-US" dirty="0"/>
            </a:p>
          </p:txBody>
        </p:sp>
        <p:cxnSp>
          <p:nvCxnSpPr>
            <p:cNvPr id="46" name="直接连接符 45"/>
            <p:cNvCxnSpPr/>
            <p:nvPr/>
          </p:nvCxnSpPr>
          <p:spPr>
            <a:xfrm flipV="1">
              <a:off x="3696560" y="470697"/>
              <a:ext cx="2408965" cy="14428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3693634" y="2756572"/>
              <a:ext cx="2507141" cy="6533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圆角矩形 47"/>
            <p:cNvSpPr/>
            <p:nvPr/>
          </p:nvSpPr>
          <p:spPr>
            <a:xfrm>
              <a:off x="6105525" y="1686066"/>
              <a:ext cx="1703256" cy="3942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节点 </a:t>
              </a:r>
              <a:r>
                <a:rPr lang="en-GB" altLang="zh-CN" dirty="0" smtClean="0"/>
                <a:t>C</a:t>
              </a:r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6105525" y="2751275"/>
              <a:ext cx="1703256" cy="3942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节点 </a:t>
              </a:r>
              <a:r>
                <a:rPr lang="en-GB" altLang="zh-CN" dirty="0" smtClean="0"/>
                <a:t>C</a:t>
              </a:r>
              <a:r>
                <a:rPr lang="en-US" altLang="zh-CN" dirty="0" smtClean="0"/>
                <a:t>N</a:t>
              </a:r>
              <a:endParaRPr lang="zh-CN" altLang="en-US" dirty="0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325551" y="1940517"/>
            <a:ext cx="4094924" cy="2992840"/>
            <a:chOff x="3887026" y="417111"/>
            <a:chExt cx="4094924" cy="2992840"/>
          </a:xfrm>
        </p:grpSpPr>
        <p:sp>
          <p:nvSpPr>
            <p:cNvPr id="56" name="圆角矩形 55"/>
            <p:cNvSpPr/>
            <p:nvPr/>
          </p:nvSpPr>
          <p:spPr>
            <a:xfrm>
              <a:off x="5934489" y="417111"/>
              <a:ext cx="2047461" cy="299284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组 </a:t>
              </a:r>
              <a:r>
                <a:rPr lang="en-GB" altLang="zh-CN" dirty="0" smtClean="0"/>
                <a:t>D</a:t>
              </a:r>
              <a:endParaRPr lang="zh-CN" altLang="en-US" dirty="0"/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6106591" y="1083804"/>
              <a:ext cx="1703256" cy="3942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节点 </a:t>
              </a:r>
              <a:r>
                <a:rPr lang="en-GB" altLang="zh-CN" dirty="0" smtClean="0"/>
                <a:t>D</a:t>
              </a:r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6105525" y="2179255"/>
              <a:ext cx="899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 smtClean="0"/>
                <a:t>… …</a:t>
              </a:r>
              <a:endParaRPr lang="zh-CN" altLang="en-US" dirty="0"/>
            </a:p>
          </p:txBody>
        </p:sp>
        <p:cxnSp>
          <p:nvCxnSpPr>
            <p:cNvPr id="59" name="直接连接符 58"/>
            <p:cNvCxnSpPr/>
            <p:nvPr/>
          </p:nvCxnSpPr>
          <p:spPr>
            <a:xfrm flipV="1">
              <a:off x="3887026" y="470698"/>
              <a:ext cx="2218499" cy="7927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3887026" y="1657736"/>
              <a:ext cx="2133188" cy="16455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圆角矩形 60"/>
            <p:cNvSpPr/>
            <p:nvPr/>
          </p:nvSpPr>
          <p:spPr>
            <a:xfrm>
              <a:off x="6105525" y="1686066"/>
              <a:ext cx="1703256" cy="3942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节点 </a:t>
              </a:r>
              <a:r>
                <a:rPr lang="en-GB" altLang="zh-CN" dirty="0" smtClean="0"/>
                <a:t>D</a:t>
              </a:r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6105525" y="2751275"/>
              <a:ext cx="1703256" cy="3942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节点 </a:t>
              </a:r>
              <a:r>
                <a:rPr lang="en-GB" altLang="zh-CN" dirty="0" smtClean="0"/>
                <a:t>D</a:t>
              </a:r>
              <a:r>
                <a:rPr lang="en-US" altLang="zh-CN" dirty="0" smtClean="0"/>
                <a:t>N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071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层次结构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递归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000" cap="all" dirty="0" smtClean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 smtClean="0">
                <a:solidFill>
                  <a:srgbClr val="ACD433"/>
                </a:solidFill>
              </a:rPr>
              <a:t>组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669881" y="2162174"/>
            <a:ext cx="2873919" cy="31051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组 </a:t>
            </a:r>
            <a:r>
              <a:rPr lang="en-GB" altLang="zh-CN" dirty="0" smtClean="0"/>
              <a:t>A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911452" y="2893852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节点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11" name="矩形 10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23" name="内容占位符 2"/>
          <p:cNvSpPr>
            <a:spLocks noGrp="1"/>
          </p:cNvSpPr>
          <p:nvPr>
            <p:ph idx="1"/>
          </p:nvPr>
        </p:nvSpPr>
        <p:spPr>
          <a:xfrm>
            <a:off x="569913" y="1853248"/>
            <a:ext cx="3858396" cy="4195481"/>
          </a:xfrm>
        </p:spPr>
        <p:txBody>
          <a:bodyPr/>
          <a:lstStyle/>
          <a:p>
            <a:r>
              <a:rPr lang="en-GB" altLang="zh-CN" dirty="0"/>
              <a:t>XSQL</a:t>
            </a:r>
            <a:r>
              <a:rPr lang="zh-CN" altLang="en-US" dirty="0"/>
              <a:t>组内的节点允许嵌套自己，可自循环递归；</a:t>
            </a:r>
            <a:endParaRPr lang="en-US" altLang="zh-CN" dirty="0"/>
          </a:p>
        </p:txBody>
      </p:sp>
      <p:sp>
        <p:nvSpPr>
          <p:cNvPr id="17" name="椭圆形标注 16"/>
          <p:cNvSpPr/>
          <p:nvPr/>
        </p:nvSpPr>
        <p:spPr>
          <a:xfrm>
            <a:off x="673868" y="3079089"/>
            <a:ext cx="1990541" cy="826432"/>
          </a:xfrm>
          <a:prstGeom prst="wedgeEllipseCallout">
            <a:avLst>
              <a:gd name="adj1" fmla="val 48576"/>
              <a:gd name="adj2" fmla="val -10223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/>
              <a:t>带上条件，</a:t>
            </a:r>
            <a:endParaRPr lang="en-US" altLang="zh-CN" sz="1600" dirty="0" smtClean="0"/>
          </a:p>
          <a:p>
            <a:r>
              <a:rPr lang="zh-CN" altLang="en-US" sz="1600" dirty="0" smtClean="0"/>
              <a:t>否则会死循环</a:t>
            </a:r>
            <a:endParaRPr lang="en-US" altLang="zh-CN" sz="1600" dirty="0" smtClean="0"/>
          </a:p>
        </p:txBody>
      </p:sp>
      <p:cxnSp>
        <p:nvCxnSpPr>
          <p:cNvPr id="18" name="直接连接符 17"/>
          <p:cNvCxnSpPr/>
          <p:nvPr/>
        </p:nvCxnSpPr>
        <p:spPr>
          <a:xfrm>
            <a:off x="1617118" y="2588744"/>
            <a:ext cx="14763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右弧形箭头 5"/>
          <p:cNvSpPr/>
          <p:nvPr/>
        </p:nvSpPr>
        <p:spPr>
          <a:xfrm rot="20840379" flipV="1">
            <a:off x="6901869" y="2061536"/>
            <a:ext cx="1244294" cy="2447925"/>
          </a:xfrm>
          <a:prstGeom prst="curvedLeftArrow">
            <a:avLst>
              <a:gd name="adj1" fmla="val 20750"/>
              <a:gd name="adj2" fmla="val 50000"/>
              <a:gd name="adj3" fmla="val 262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911452" y="3937790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节点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704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层次结构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递归举例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000" cap="all" dirty="0" smtClean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 smtClean="0">
                <a:solidFill>
                  <a:srgbClr val="ACD433"/>
                </a:solidFill>
              </a:rPr>
              <a:t>组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11" name="矩形 10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886" y="1902906"/>
            <a:ext cx="8486775" cy="4467225"/>
          </a:xfrm>
          <a:prstGeom prst="rect">
            <a:avLst/>
          </a:prstGeom>
        </p:spPr>
      </p:pic>
      <p:sp>
        <p:nvSpPr>
          <p:cNvPr id="15" name="圆角矩形 14"/>
          <p:cNvSpPr/>
          <p:nvPr/>
        </p:nvSpPr>
        <p:spPr>
          <a:xfrm>
            <a:off x="2638424" y="1981200"/>
            <a:ext cx="8124825" cy="3267075"/>
          </a:xfrm>
          <a:prstGeom prst="roundRect">
            <a:avLst>
              <a:gd name="adj" fmla="val 5513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eaVert" rtlCol="0" anchor="b"/>
          <a:lstStyle/>
          <a:p>
            <a:pPr algn="ctr"/>
            <a:r>
              <a:rPr lang="zh-CN" altLang="en-US" sz="2000" b="1" dirty="0" smtClean="0"/>
              <a:t>定义组</a:t>
            </a:r>
            <a:endParaRPr lang="zh-CN" altLang="en-US" sz="2000" b="1" dirty="0"/>
          </a:p>
        </p:txBody>
      </p:sp>
      <p:sp>
        <p:nvSpPr>
          <p:cNvPr id="16" name="圆角矩形 15"/>
          <p:cNvSpPr/>
          <p:nvPr/>
        </p:nvSpPr>
        <p:spPr>
          <a:xfrm>
            <a:off x="1590675" y="2162175"/>
            <a:ext cx="9029700" cy="1304926"/>
          </a:xfrm>
          <a:prstGeom prst="roundRect">
            <a:avLst>
              <a:gd name="adj" fmla="val 551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eaVert" rtlCol="0" anchor="b"/>
          <a:lstStyle/>
          <a:p>
            <a:pPr algn="ctr"/>
            <a:r>
              <a:rPr lang="zh-CN" altLang="en-US" sz="2000" b="1" dirty="0" smtClean="0"/>
              <a:t>定义节点</a:t>
            </a:r>
            <a:endParaRPr lang="zh-CN" altLang="en-US" sz="2000" b="1" dirty="0"/>
          </a:p>
        </p:txBody>
      </p:sp>
      <p:sp>
        <p:nvSpPr>
          <p:cNvPr id="20" name="圆角矩形 19"/>
          <p:cNvSpPr/>
          <p:nvPr/>
        </p:nvSpPr>
        <p:spPr>
          <a:xfrm>
            <a:off x="1590675" y="5734049"/>
            <a:ext cx="10220325" cy="600075"/>
          </a:xfrm>
          <a:prstGeom prst="roundRect">
            <a:avLst>
              <a:gd name="adj" fmla="val 551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zh-CN" altLang="en-US" sz="2000" b="1" dirty="0" smtClean="0"/>
              <a:t>递归关联</a:t>
            </a:r>
            <a:endParaRPr lang="zh-CN" altLang="en-US" sz="2000" b="1" dirty="0"/>
          </a:p>
        </p:txBody>
      </p:sp>
      <p:sp>
        <p:nvSpPr>
          <p:cNvPr id="8" name="矩形 7"/>
          <p:cNvSpPr/>
          <p:nvPr/>
        </p:nvSpPr>
        <p:spPr>
          <a:xfrm>
            <a:off x="4381500" y="5772149"/>
            <a:ext cx="441334" cy="1905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stCxn id="8" idx="1"/>
            <a:endCxn id="24" idx="1"/>
          </p:cNvCxnSpPr>
          <p:nvPr/>
        </p:nvCxnSpPr>
        <p:spPr>
          <a:xfrm rot="10800000" flipH="1">
            <a:off x="4381499" y="2269650"/>
            <a:ext cx="336925" cy="3597751"/>
          </a:xfrm>
          <a:prstGeom prst="curvedConnector3">
            <a:avLst>
              <a:gd name="adj1" fmla="val -35620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718425" y="2152650"/>
            <a:ext cx="406025" cy="2339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5334000" y="6172200"/>
            <a:ext cx="3705225" cy="95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4822834" y="2162175"/>
            <a:ext cx="3705225" cy="95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 flipV="1">
            <a:off x="8670934" y="2078860"/>
            <a:ext cx="528828" cy="3987137"/>
          </a:xfrm>
          <a:prstGeom prst="curvedConnector3">
            <a:avLst>
              <a:gd name="adj1" fmla="val -253963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012" y="5805487"/>
            <a:ext cx="3955863" cy="16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09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20" grpId="0" animBg="1"/>
      <p:bldP spid="20" grpId="1" animBg="1"/>
      <p:bldP spid="8" grpId="0" animBg="1"/>
      <p:bldP spid="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7" name="TextBox 6"/>
          <p:cNvSpPr>
            <a:spLocks noChangeArrowheads="1"/>
          </p:cNvSpPr>
          <p:nvPr/>
        </p:nvSpPr>
        <p:spPr bwMode="auto">
          <a:xfrm>
            <a:off x="1707854" y="2191093"/>
            <a:ext cx="8388350" cy="2068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40" tIns="64020" rIns="128040" bIns="64020">
            <a:spAutoFit/>
          </a:bodyPr>
          <a:lstStyle>
            <a:lvl1pPr defTabSz="117157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7200" dirty="0" smtClean="0">
                <a:latin typeface="华文行楷" panose="02010800040101010101" pitchFamily="2" charset="-122"/>
                <a:ea typeface="华文行楷" panose="02010800040101010101" pitchFamily="2" charset="-122"/>
                <a:sym typeface="黑体" panose="02010609060101010101" pitchFamily="49" charset="-122"/>
              </a:rPr>
              <a:t>执行顺序</a:t>
            </a:r>
            <a:endParaRPr lang="en-US" altLang="zh-CN" sz="2400" dirty="0">
              <a:latin typeface="华文行楷" panose="02010800040101010101" pitchFamily="2" charset="-122"/>
              <a:ea typeface="华文行楷" panose="02010800040101010101" pitchFamily="2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4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圆角矩形 20"/>
          <p:cNvSpPr/>
          <p:nvPr/>
        </p:nvSpPr>
        <p:spPr>
          <a:xfrm>
            <a:off x="4959073" y="1748242"/>
            <a:ext cx="6137552" cy="4552950"/>
          </a:xfrm>
          <a:prstGeom prst="roundRect">
            <a:avLst>
              <a:gd name="adj" fmla="val 997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2000" b="1" dirty="0" smtClean="0"/>
              <a:t>执行类</a:t>
            </a:r>
            <a:endParaRPr lang="zh-CN" altLang="en-US" sz="2000" b="1" dirty="0"/>
          </a:p>
        </p:txBody>
      </p:sp>
      <p:sp>
        <p:nvSpPr>
          <p:cNvPr id="5" name="圆角矩形 4"/>
          <p:cNvSpPr/>
          <p:nvPr/>
        </p:nvSpPr>
        <p:spPr>
          <a:xfrm>
            <a:off x="1787250" y="1748242"/>
            <a:ext cx="2943225" cy="4552950"/>
          </a:xfrm>
          <a:prstGeom prst="roundRect">
            <a:avLst>
              <a:gd name="adj" fmla="val 1375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2000" b="1" dirty="0" smtClean="0"/>
              <a:t>控制循环类</a:t>
            </a:r>
            <a:endParaRPr lang="zh-CN" altLang="en-US" sz="2000" b="1" dirty="0"/>
          </a:p>
        </p:txBody>
      </p:sp>
      <p:sp>
        <p:nvSpPr>
          <p:cNvPr id="22" name="圆角矩形 21"/>
          <p:cNvSpPr/>
          <p:nvPr/>
        </p:nvSpPr>
        <p:spPr>
          <a:xfrm>
            <a:off x="1188900" y="4461404"/>
            <a:ext cx="6838949" cy="1091075"/>
          </a:xfrm>
          <a:prstGeom prst="roundRect">
            <a:avLst>
              <a:gd name="adj" fmla="val 13754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eaVert" rtlCol="0" anchor="b"/>
          <a:lstStyle/>
          <a:p>
            <a:pPr algn="ctr"/>
            <a:r>
              <a:rPr lang="zh-CN" altLang="en-US" sz="2000" b="1" dirty="0" smtClean="0"/>
              <a:t>缓存类</a:t>
            </a:r>
            <a:endParaRPr lang="zh-CN" altLang="en-US" sz="2000" b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节点分类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>
                <a:solidFill>
                  <a:srgbClr val="ACD433"/>
                </a:solidFill>
              </a:rPr>
              <a:t>组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11" name="矩形 10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3" name="圆角矩形 12"/>
          <p:cNvSpPr/>
          <p:nvPr/>
        </p:nvSpPr>
        <p:spPr>
          <a:xfrm>
            <a:off x="2063477" y="2034109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DQL</a:t>
            </a:r>
            <a:r>
              <a:rPr lang="zh-CN" altLang="en-US" dirty="0" smtClean="0"/>
              <a:t>查询节点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5235299" y="2034107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DML</a:t>
            </a:r>
            <a:r>
              <a:rPr lang="zh-CN" altLang="en-US" dirty="0" smtClean="0"/>
              <a:t>更新节点</a:t>
            </a:r>
            <a:endParaRPr lang="en-US" altLang="zh-CN" dirty="0" smtClean="0"/>
          </a:p>
          <a:p>
            <a:pPr algn="ctr"/>
            <a:r>
              <a:rPr lang="zh-CN" altLang="en-US" dirty="0" smtClean="0">
                <a:solidFill>
                  <a:schemeClr val="bg2"/>
                </a:solidFill>
              </a:rPr>
              <a:t>（不提交）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235299" y="4592605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集合</a:t>
            </a:r>
            <a:r>
              <a:rPr lang="zh-CN" altLang="en-US" dirty="0"/>
              <a:t>更新</a:t>
            </a:r>
            <a:r>
              <a:rPr lang="zh-CN" altLang="en-US" dirty="0" smtClean="0"/>
              <a:t>节点</a:t>
            </a:r>
            <a:endParaRPr lang="en-GB" altLang="zh-CN" dirty="0" smtClean="0"/>
          </a:p>
          <a:p>
            <a:pPr algn="ctr"/>
            <a:r>
              <a:rPr lang="zh-CN" altLang="en-US" dirty="0">
                <a:solidFill>
                  <a:schemeClr val="bg2"/>
                </a:solidFill>
              </a:rPr>
              <a:t>（不提交</a:t>
            </a:r>
            <a:r>
              <a:rPr lang="zh-CN" altLang="en-US" dirty="0" smtClean="0">
                <a:solidFill>
                  <a:schemeClr val="bg2"/>
                </a:solidFill>
              </a:rPr>
              <a:t>）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235299" y="3313356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/>
              <a:t>DML</a:t>
            </a:r>
            <a:r>
              <a:rPr lang="zh-CN" altLang="en-US" dirty="0" smtClean="0"/>
              <a:t>更新节点</a:t>
            </a:r>
            <a:endParaRPr lang="en-US" altLang="zh-CN" dirty="0" smtClean="0"/>
          </a:p>
          <a:p>
            <a:pPr algn="ctr"/>
            <a:r>
              <a:rPr lang="zh-CN" altLang="en-US" dirty="0" smtClean="0">
                <a:solidFill>
                  <a:schemeClr val="bg2"/>
                </a:solidFill>
              </a:rPr>
              <a:t>（本节点立刻提交）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8407125" y="2034108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执行节点</a:t>
            </a:r>
            <a:endParaRPr lang="en-US" altLang="zh-CN" dirty="0" smtClean="0"/>
          </a:p>
          <a:p>
            <a:pPr algn="ctr"/>
            <a:r>
              <a:rPr lang="zh-CN" altLang="en-US" dirty="0" smtClean="0">
                <a:solidFill>
                  <a:schemeClr val="bg2"/>
                </a:solidFill>
              </a:rPr>
              <a:t>（</a:t>
            </a:r>
            <a:r>
              <a:rPr lang="en-GB" altLang="zh-CN" dirty="0">
                <a:solidFill>
                  <a:schemeClr val="bg2"/>
                </a:solidFill>
              </a:rPr>
              <a:t> DDL </a:t>
            </a:r>
            <a:r>
              <a:rPr lang="zh-CN" altLang="en-US" dirty="0" smtClean="0">
                <a:solidFill>
                  <a:schemeClr val="bg2"/>
                </a:solidFill>
              </a:rPr>
              <a:t>、</a:t>
            </a:r>
            <a:r>
              <a:rPr lang="en-GB" altLang="zh-CN" dirty="0" smtClean="0">
                <a:solidFill>
                  <a:schemeClr val="bg2"/>
                </a:solidFill>
              </a:rPr>
              <a:t>DCL</a:t>
            </a:r>
            <a:r>
              <a:rPr lang="zh-CN" altLang="en-US" dirty="0" smtClean="0">
                <a:solidFill>
                  <a:schemeClr val="bg2"/>
                </a:solidFill>
              </a:rPr>
              <a:t>）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8407125" y="3313355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Java</a:t>
            </a:r>
            <a:r>
              <a:rPr lang="zh-CN" altLang="en-US" dirty="0" smtClean="0"/>
              <a:t>节点</a:t>
            </a:r>
            <a:endParaRPr lang="en-US" altLang="zh-CN" dirty="0" smtClean="0"/>
          </a:p>
          <a:p>
            <a:pPr algn="ctr"/>
            <a:r>
              <a:rPr lang="zh-CN" altLang="en-US" dirty="0">
                <a:solidFill>
                  <a:schemeClr val="bg2"/>
                </a:solidFill>
              </a:rPr>
              <a:t>（可分布式）</a:t>
            </a:r>
            <a:endParaRPr lang="en-US" altLang="zh-CN" dirty="0">
              <a:solidFill>
                <a:schemeClr val="bg2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063474" y="4592605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集合查询节点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1188900" y="1902906"/>
            <a:ext cx="6838949" cy="2427299"/>
          </a:xfrm>
          <a:prstGeom prst="roundRect">
            <a:avLst>
              <a:gd name="adj" fmla="val 551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eaVert" rtlCol="0" anchor="b"/>
          <a:lstStyle/>
          <a:p>
            <a:pPr algn="ctr"/>
            <a:r>
              <a:rPr lang="zh-CN" altLang="en-US" sz="2000" b="1" dirty="0" smtClean="0"/>
              <a:t>常用类</a:t>
            </a:r>
            <a:endParaRPr lang="zh-CN" altLang="en-US" sz="2000" b="1" dirty="0"/>
          </a:p>
        </p:txBody>
      </p:sp>
      <p:sp>
        <p:nvSpPr>
          <p:cNvPr id="24" name="圆角矩形 23"/>
          <p:cNvSpPr/>
          <p:nvPr/>
        </p:nvSpPr>
        <p:spPr>
          <a:xfrm>
            <a:off x="4833527" y="1257300"/>
            <a:ext cx="3194321" cy="4295179"/>
          </a:xfrm>
          <a:prstGeom prst="roundRect">
            <a:avLst>
              <a:gd name="adj" fmla="val 4017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zh-CN" altLang="en-US" sz="2000" b="1" dirty="0" smtClean="0"/>
              <a:t>更新类</a:t>
            </a:r>
            <a:endParaRPr lang="zh-CN" altLang="en-US" sz="2000" b="1" dirty="0"/>
          </a:p>
        </p:txBody>
      </p:sp>
      <p:sp>
        <p:nvSpPr>
          <p:cNvPr id="25" name="圆角矩形 24"/>
          <p:cNvSpPr/>
          <p:nvPr/>
        </p:nvSpPr>
        <p:spPr>
          <a:xfrm>
            <a:off x="8407125" y="4592602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嵌套</a:t>
            </a:r>
            <a:r>
              <a:rPr lang="en-US" altLang="zh-CN" dirty="0" smtClean="0"/>
              <a:t>XSQL</a:t>
            </a:r>
            <a:r>
              <a:rPr lang="zh-CN" altLang="en-US" dirty="0" smtClean="0"/>
              <a:t>组</a:t>
            </a:r>
            <a:endParaRPr lang="en-GB" altLang="zh-CN" dirty="0" smtClean="0"/>
          </a:p>
          <a:p>
            <a:pPr algn="ctr"/>
            <a:r>
              <a:rPr lang="zh-CN" altLang="en-US" dirty="0" smtClean="0">
                <a:solidFill>
                  <a:schemeClr val="bg2"/>
                </a:solidFill>
              </a:rPr>
              <a:t>（可自循环递归）</a:t>
            </a:r>
            <a:endParaRPr lang="en-US" altLang="zh-C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63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BEBEB"/>
                </a:solidFill>
              </a:rPr>
              <a:t>控制循环类</a:t>
            </a:r>
            <a:r>
              <a:rPr lang="en-US" altLang="zh-CN" dirty="0">
                <a:solidFill>
                  <a:srgbClr val="EBEBEB"/>
                </a:solidFill>
              </a:rPr>
              <a:t/>
            </a:r>
            <a:br>
              <a:rPr lang="en-US" altLang="zh-CN" dirty="0">
                <a:solidFill>
                  <a:srgbClr val="EBEBEB"/>
                </a:solidFill>
              </a:rPr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>
                <a:solidFill>
                  <a:srgbClr val="ACD433"/>
                </a:solidFill>
              </a:rPr>
              <a:t>组的节点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控制循环类：就好比是</a:t>
            </a:r>
            <a:r>
              <a:rPr lang="en-GB" altLang="zh-CN" dirty="0" smtClean="0"/>
              <a:t>for</a:t>
            </a:r>
            <a:r>
              <a:rPr lang="zh-CN" altLang="en-US" dirty="0" smtClean="0"/>
              <a:t>循环语句。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2" name="圆角矩形 11"/>
          <p:cNvSpPr/>
          <p:nvPr/>
        </p:nvSpPr>
        <p:spPr>
          <a:xfrm>
            <a:off x="3905250" y="3088937"/>
            <a:ext cx="3581399" cy="3083264"/>
          </a:xfrm>
          <a:prstGeom prst="roundRect">
            <a:avLst>
              <a:gd name="adj" fmla="val 11106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组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4721200" y="3734899"/>
            <a:ext cx="1940675" cy="5436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控制循环节点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4713772" y="4889130"/>
            <a:ext cx="1940675" cy="5436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执行类节点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3985850" y="3788250"/>
            <a:ext cx="3018640" cy="2074038"/>
            <a:chOff x="3985850" y="3788250"/>
            <a:chExt cx="3018640" cy="2074038"/>
          </a:xfrm>
        </p:grpSpPr>
        <p:sp>
          <p:nvSpPr>
            <p:cNvPr id="16" name="文本框 15"/>
            <p:cNvSpPr txBox="1"/>
            <p:nvPr/>
          </p:nvSpPr>
          <p:spPr>
            <a:xfrm>
              <a:off x="3985850" y="3788250"/>
              <a:ext cx="6751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f</a:t>
              </a:r>
              <a:r>
                <a:rPr lang="en-US" altLang="zh-CN" sz="2000" b="1" dirty="0" smtClean="0"/>
                <a:t>or (</a:t>
              </a:r>
              <a:endParaRPr lang="zh-CN" altLang="en-US" sz="2000" b="1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722040" y="3788250"/>
              <a:ext cx="2824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)</a:t>
              </a:r>
              <a:endParaRPr lang="zh-CN" altLang="en-US" sz="2000" b="1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985850" y="4388030"/>
              <a:ext cx="271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/>
                <a:t>{</a:t>
              </a:r>
              <a:endParaRPr lang="zh-CN" altLang="en-US" sz="2000" b="1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985850" y="5462178"/>
              <a:ext cx="271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}</a:t>
              </a:r>
              <a:endParaRPr lang="zh-CN" altLang="en-US" sz="2000" b="1" dirty="0"/>
            </a:p>
          </p:txBody>
        </p:sp>
      </p:grpSp>
      <p:sp>
        <p:nvSpPr>
          <p:cNvPr id="20" name="椭圆形标注 19"/>
          <p:cNvSpPr/>
          <p:nvPr/>
        </p:nvSpPr>
        <p:spPr>
          <a:xfrm>
            <a:off x="7738907" y="3088937"/>
            <a:ext cx="2157568" cy="826432"/>
          </a:xfrm>
          <a:prstGeom prst="wedgeEllipseCallout">
            <a:avLst>
              <a:gd name="adj1" fmla="val -99668"/>
              <a:gd name="adj2" fmla="val 55662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查询结果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即控制着</a:t>
            </a:r>
            <a:r>
              <a:rPr lang="en-GB" altLang="zh-CN" sz="1600" dirty="0" smtClean="0"/>
              <a:t>for</a:t>
            </a:r>
            <a:r>
              <a:rPr lang="zh-CN" altLang="en-US" sz="1600" dirty="0" smtClean="0"/>
              <a:t>的循环次数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73323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BEBEB"/>
                </a:solidFill>
              </a:rPr>
              <a:t>控制循环类</a:t>
            </a:r>
            <a:r>
              <a:rPr lang="en-US" altLang="zh-CN" dirty="0">
                <a:solidFill>
                  <a:srgbClr val="EBEBEB"/>
                </a:solidFill>
              </a:rPr>
              <a:t/>
            </a:r>
            <a:br>
              <a:rPr lang="en-US" altLang="zh-CN" dirty="0">
                <a:solidFill>
                  <a:srgbClr val="EBEBEB"/>
                </a:solidFill>
              </a:rPr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>
                <a:solidFill>
                  <a:srgbClr val="ACD433"/>
                </a:solidFill>
              </a:rPr>
              <a:t>组的节点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控制循环类：就好比是</a:t>
            </a:r>
            <a:r>
              <a:rPr lang="en-GB" altLang="zh-CN" dirty="0" smtClean="0"/>
              <a:t>for</a:t>
            </a:r>
            <a:r>
              <a:rPr lang="zh-CN" altLang="en-US" dirty="0" smtClean="0"/>
              <a:t>循环语句。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2" name="圆角矩形 11"/>
          <p:cNvSpPr/>
          <p:nvPr/>
        </p:nvSpPr>
        <p:spPr>
          <a:xfrm>
            <a:off x="3371849" y="2438400"/>
            <a:ext cx="4524375" cy="4191000"/>
          </a:xfrm>
          <a:prstGeom prst="roundRect">
            <a:avLst>
              <a:gd name="adj" fmla="val 11106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组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4667412" y="3011614"/>
            <a:ext cx="1933247" cy="5436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控制循环节点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4667412" y="4972534"/>
            <a:ext cx="1940675" cy="5436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执行类节点 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3547700" y="3083400"/>
            <a:ext cx="3685390" cy="3293238"/>
            <a:chOff x="3547700" y="3083400"/>
            <a:chExt cx="3685390" cy="3293238"/>
          </a:xfrm>
        </p:grpSpPr>
        <p:sp>
          <p:nvSpPr>
            <p:cNvPr id="16" name="文本框 15"/>
            <p:cNvSpPr txBox="1"/>
            <p:nvPr/>
          </p:nvSpPr>
          <p:spPr>
            <a:xfrm>
              <a:off x="3547700" y="3083400"/>
              <a:ext cx="6751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f</a:t>
              </a:r>
              <a:r>
                <a:rPr lang="en-US" altLang="zh-CN" sz="2000" b="1" dirty="0" smtClean="0"/>
                <a:t>or (</a:t>
              </a:r>
              <a:endParaRPr lang="zh-CN" altLang="en-US" sz="2000" b="1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950640" y="3083400"/>
              <a:ext cx="2824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)</a:t>
              </a:r>
              <a:endParaRPr lang="zh-CN" altLang="en-US" sz="2000" b="1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47700" y="3683180"/>
              <a:ext cx="271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/>
                <a:t>{</a:t>
              </a:r>
              <a:endParaRPr lang="zh-CN" altLang="en-US" sz="2000" b="1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47700" y="5976528"/>
              <a:ext cx="271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}</a:t>
              </a:r>
              <a:endParaRPr lang="zh-CN" altLang="en-US" sz="2000" b="1" dirty="0"/>
            </a:p>
          </p:txBody>
        </p:sp>
      </p:grpSp>
      <p:sp>
        <p:nvSpPr>
          <p:cNvPr id="22" name="圆角矩形 21"/>
          <p:cNvSpPr/>
          <p:nvPr/>
        </p:nvSpPr>
        <p:spPr>
          <a:xfrm>
            <a:off x="4663697" y="3992074"/>
            <a:ext cx="1940675" cy="5436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控制循环节点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3985850" y="4045425"/>
            <a:ext cx="3018640" cy="1902588"/>
            <a:chOff x="3985850" y="4045425"/>
            <a:chExt cx="3018640" cy="1902588"/>
          </a:xfrm>
        </p:grpSpPr>
        <p:sp>
          <p:nvSpPr>
            <p:cNvPr id="23" name="文本框 22"/>
            <p:cNvSpPr txBox="1"/>
            <p:nvPr/>
          </p:nvSpPr>
          <p:spPr>
            <a:xfrm>
              <a:off x="3985850" y="4045425"/>
              <a:ext cx="6751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f</a:t>
              </a:r>
              <a:r>
                <a:rPr lang="en-US" altLang="zh-CN" sz="2000" b="1" dirty="0" smtClean="0"/>
                <a:t>or (</a:t>
              </a:r>
              <a:endParaRPr lang="zh-CN" altLang="en-US" sz="2000" b="1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722040" y="4045425"/>
              <a:ext cx="2824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)</a:t>
              </a:r>
              <a:endParaRPr lang="zh-CN" altLang="en-US" sz="2000" b="1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985850" y="4388030"/>
              <a:ext cx="271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/>
                <a:t>{</a:t>
              </a:r>
              <a:endParaRPr lang="zh-CN" altLang="en-US" sz="2000" b="1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985850" y="5547903"/>
              <a:ext cx="271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}</a:t>
              </a:r>
              <a:endParaRPr lang="zh-CN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7937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BEBEB"/>
                </a:solidFill>
              </a:rPr>
              <a:t>控制循环</a:t>
            </a:r>
            <a:r>
              <a:rPr lang="zh-CN" altLang="en-US" dirty="0" smtClean="0">
                <a:solidFill>
                  <a:srgbClr val="EBEBEB"/>
                </a:solidFill>
              </a:rPr>
              <a:t>类 </a:t>
            </a:r>
            <a:r>
              <a:rPr lang="en-US" altLang="zh-CN" dirty="0" smtClean="0">
                <a:solidFill>
                  <a:srgbClr val="EBEBEB"/>
                </a:solidFill>
              </a:rPr>
              <a:t>– </a:t>
            </a:r>
            <a:r>
              <a:rPr lang="zh-CN" altLang="en-US" dirty="0" smtClean="0">
                <a:solidFill>
                  <a:srgbClr val="EBEBEB"/>
                </a:solidFill>
              </a:rPr>
              <a:t>举例</a:t>
            </a:r>
            <a:r>
              <a:rPr lang="en-US" altLang="zh-CN" dirty="0">
                <a:solidFill>
                  <a:srgbClr val="EBEBEB"/>
                </a:solidFill>
              </a:rPr>
              <a:t/>
            </a:r>
            <a:br>
              <a:rPr lang="en-US" altLang="zh-CN" dirty="0">
                <a:solidFill>
                  <a:srgbClr val="EBEBEB"/>
                </a:solidFill>
              </a:rPr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>
                <a:solidFill>
                  <a:srgbClr val="ACD433"/>
                </a:solidFill>
              </a:rPr>
              <a:t>组的节点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350" y="2228850"/>
            <a:ext cx="6419850" cy="3714750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1485900" y="2800350"/>
            <a:ext cx="8248650" cy="723900"/>
          </a:xfrm>
          <a:prstGeom prst="roundRect">
            <a:avLst>
              <a:gd name="adj" fmla="val 551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zh-CN" altLang="en-US" sz="2000" dirty="0"/>
              <a:t>控制循环节点 </a:t>
            </a:r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9" name="圆角矩形 8"/>
          <p:cNvSpPr/>
          <p:nvPr/>
        </p:nvSpPr>
        <p:spPr>
          <a:xfrm>
            <a:off x="1485900" y="3724275"/>
            <a:ext cx="8248650" cy="723900"/>
          </a:xfrm>
          <a:prstGeom prst="roundRect">
            <a:avLst>
              <a:gd name="adj" fmla="val 551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zh-CN" altLang="en-US" sz="2000" dirty="0"/>
              <a:t>控制循环节点 </a:t>
            </a:r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10" name="圆角矩形 9"/>
          <p:cNvSpPr/>
          <p:nvPr/>
        </p:nvSpPr>
        <p:spPr>
          <a:xfrm>
            <a:off x="1485900" y="4648200"/>
            <a:ext cx="8248650" cy="857250"/>
          </a:xfrm>
          <a:prstGeom prst="roundRect">
            <a:avLst>
              <a:gd name="adj" fmla="val 551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zh-CN" altLang="en-US" sz="2000" dirty="0"/>
              <a:t>执行类节点 </a:t>
            </a:r>
            <a:r>
              <a:rPr lang="en-US" altLang="zh-CN" sz="2000" dirty="0"/>
              <a:t>3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0260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控制循环类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 smtClean="0">
                <a:solidFill>
                  <a:srgbClr val="ACD433"/>
                </a:solidFill>
              </a:rPr>
              <a:t>组的节点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6297613" cy="41954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控制循环类的节点均是查询节点，其查询结果的数量，将控制其后节点的执行次数；</a:t>
            </a:r>
            <a:endParaRPr lang="en-US" altLang="zh-CN" dirty="0" smtClean="0"/>
          </a:p>
          <a:p>
            <a:pPr marL="0" indent="0">
              <a:buNone/>
            </a:pPr>
            <a:endParaRPr lang="en-GB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497067" y="3088936"/>
            <a:ext cx="2332859" cy="2574333"/>
            <a:chOff x="5934489" y="417111"/>
            <a:chExt cx="2047461" cy="2574333"/>
          </a:xfrm>
        </p:grpSpPr>
        <p:sp>
          <p:nvSpPr>
            <p:cNvPr id="8" name="圆角矩形 7"/>
            <p:cNvSpPr/>
            <p:nvPr/>
          </p:nvSpPr>
          <p:spPr>
            <a:xfrm>
              <a:off x="5934489" y="417111"/>
              <a:ext cx="2047461" cy="257433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组</a:t>
              </a:r>
              <a:endParaRPr lang="zh-CN" altLang="en-US" dirty="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6106591" y="1083804"/>
              <a:ext cx="1703256" cy="3942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控制循环节点 </a:t>
              </a:r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6105525" y="1686066"/>
              <a:ext cx="1703256" cy="3942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控制循环节点 </a:t>
              </a:r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6105524" y="2288328"/>
              <a:ext cx="1703256" cy="3942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执行类节点 </a:t>
              </a:r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</p:grpSp>
      <p:sp>
        <p:nvSpPr>
          <p:cNvPr id="15" name="椭圆形标注 14"/>
          <p:cNvSpPr/>
          <p:nvPr/>
        </p:nvSpPr>
        <p:spPr>
          <a:xfrm>
            <a:off x="7026018" y="2955189"/>
            <a:ext cx="1127382" cy="826432"/>
          </a:xfrm>
          <a:prstGeom prst="wedgeEllipseCallout">
            <a:avLst>
              <a:gd name="adj1" fmla="val -82118"/>
              <a:gd name="adj2" fmla="val 61425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/>
              <a:t>返回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行结果</a:t>
            </a:r>
            <a:endParaRPr lang="en-US" altLang="zh-CN" sz="1600" dirty="0" smtClean="0"/>
          </a:p>
        </p:txBody>
      </p:sp>
      <p:sp>
        <p:nvSpPr>
          <p:cNvPr id="16" name="椭圆形标注 15"/>
          <p:cNvSpPr/>
          <p:nvPr/>
        </p:nvSpPr>
        <p:spPr>
          <a:xfrm>
            <a:off x="2933684" y="3781621"/>
            <a:ext cx="1318434" cy="826432"/>
          </a:xfrm>
          <a:prstGeom prst="wedgeEllipseCallout">
            <a:avLst>
              <a:gd name="adj1" fmla="val 83478"/>
              <a:gd name="adj2" fmla="val 34916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rgbClr val="FFFF00"/>
                </a:solidFill>
              </a:rPr>
              <a:t>均</a:t>
            </a:r>
            <a:r>
              <a:rPr lang="zh-CN" altLang="en-US" sz="1600" dirty="0" smtClean="0"/>
              <a:t>返回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行结果</a:t>
            </a:r>
            <a:endParaRPr lang="en-US" altLang="zh-CN" sz="1600" dirty="0" smtClean="0"/>
          </a:p>
        </p:txBody>
      </p:sp>
      <p:sp>
        <p:nvSpPr>
          <p:cNvPr id="17" name="椭圆形标注 16"/>
          <p:cNvSpPr/>
          <p:nvPr/>
        </p:nvSpPr>
        <p:spPr>
          <a:xfrm>
            <a:off x="6791677" y="5421967"/>
            <a:ext cx="1028348" cy="826432"/>
          </a:xfrm>
          <a:prstGeom prst="wedgeEllipseCallout">
            <a:avLst>
              <a:gd name="adj1" fmla="val -65221"/>
              <a:gd name="adj2" fmla="val -6189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执行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几次？</a:t>
            </a:r>
            <a:endParaRPr lang="en-US" altLang="zh-CN" sz="1600" dirty="0" smtClean="0"/>
          </a:p>
        </p:txBody>
      </p:sp>
      <p:sp>
        <p:nvSpPr>
          <p:cNvPr id="18" name="椭圆形标注 17"/>
          <p:cNvSpPr/>
          <p:nvPr/>
        </p:nvSpPr>
        <p:spPr>
          <a:xfrm>
            <a:off x="7153262" y="4163090"/>
            <a:ext cx="1000138" cy="826432"/>
          </a:xfrm>
          <a:prstGeom prst="wedgeEllipseCallout">
            <a:avLst>
              <a:gd name="adj1" fmla="val -100613"/>
              <a:gd name="adj2" fmla="val 1492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执行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几次？</a:t>
            </a:r>
            <a:endParaRPr lang="en-US" altLang="zh-CN" sz="1600" dirty="0" smtClean="0"/>
          </a:p>
        </p:txBody>
      </p:sp>
      <p:sp>
        <p:nvSpPr>
          <p:cNvPr id="19" name="爆炸形 1 18"/>
          <p:cNvSpPr/>
          <p:nvPr/>
        </p:nvSpPr>
        <p:spPr>
          <a:xfrm>
            <a:off x="2726739" y="5228665"/>
            <a:ext cx="1276350" cy="1259184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15</a:t>
            </a:r>
            <a:r>
              <a:rPr lang="zh-CN" altLang="en-US" dirty="0" smtClean="0"/>
              <a:t>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987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控制循环类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 smtClean="0">
                <a:solidFill>
                  <a:srgbClr val="ACD433"/>
                </a:solidFill>
              </a:rPr>
              <a:t>组的节点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6297613" cy="41954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控制循环类的节点均是查询节点，其查询结果的数量，将控制其后节点的执行次数；</a:t>
            </a:r>
            <a:endParaRPr lang="en-US" altLang="zh-CN" dirty="0" smtClean="0"/>
          </a:p>
          <a:p>
            <a:pPr marL="0" indent="0">
              <a:buNone/>
            </a:pPr>
            <a:endParaRPr lang="en-GB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497067" y="3088936"/>
            <a:ext cx="2332859" cy="2574333"/>
            <a:chOff x="5934489" y="417111"/>
            <a:chExt cx="2047461" cy="2574333"/>
          </a:xfrm>
        </p:grpSpPr>
        <p:sp>
          <p:nvSpPr>
            <p:cNvPr id="8" name="圆角矩形 7"/>
            <p:cNvSpPr/>
            <p:nvPr/>
          </p:nvSpPr>
          <p:spPr>
            <a:xfrm>
              <a:off x="5934489" y="417111"/>
              <a:ext cx="2047461" cy="257433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组</a:t>
              </a:r>
              <a:endParaRPr lang="zh-CN" altLang="en-US" dirty="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6106591" y="1083804"/>
              <a:ext cx="1703256" cy="3942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控制循环节点 </a:t>
              </a:r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6105525" y="1686066"/>
              <a:ext cx="1703256" cy="3942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控制循环节点 </a:t>
              </a:r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6105524" y="2288328"/>
              <a:ext cx="1703256" cy="3942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执行类节点 </a:t>
              </a:r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</p:grpSp>
      <p:sp>
        <p:nvSpPr>
          <p:cNvPr id="15" name="椭圆形标注 14"/>
          <p:cNvSpPr/>
          <p:nvPr/>
        </p:nvSpPr>
        <p:spPr>
          <a:xfrm>
            <a:off x="7026018" y="2955189"/>
            <a:ext cx="1127382" cy="826432"/>
          </a:xfrm>
          <a:prstGeom prst="wedgeEllipseCallout">
            <a:avLst>
              <a:gd name="adj1" fmla="val -82118"/>
              <a:gd name="adj2" fmla="val 61425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/>
              <a:t>返回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行结果</a:t>
            </a:r>
            <a:endParaRPr lang="en-US" altLang="zh-CN" sz="1600" dirty="0" smtClean="0"/>
          </a:p>
        </p:txBody>
      </p:sp>
      <p:sp>
        <p:nvSpPr>
          <p:cNvPr id="18" name="椭圆形标注 17"/>
          <p:cNvSpPr/>
          <p:nvPr/>
        </p:nvSpPr>
        <p:spPr>
          <a:xfrm>
            <a:off x="7153262" y="4163090"/>
            <a:ext cx="1000138" cy="826432"/>
          </a:xfrm>
          <a:prstGeom prst="wedgeEllipseCallout">
            <a:avLst>
              <a:gd name="adj1" fmla="val -100613"/>
              <a:gd name="adj2" fmla="val 1492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执行</a:t>
            </a:r>
            <a:endParaRPr lang="en-US" altLang="zh-CN" sz="1600" dirty="0" smtClean="0"/>
          </a:p>
          <a:p>
            <a:pPr algn="ctr"/>
            <a:r>
              <a:rPr lang="en-US" altLang="zh-CN" sz="1600" dirty="0" smtClean="0"/>
              <a:t>3</a:t>
            </a:r>
            <a:r>
              <a:rPr lang="zh-CN" altLang="en-US" sz="1600" dirty="0" smtClean="0"/>
              <a:t>次</a:t>
            </a:r>
            <a:endParaRPr lang="en-US" altLang="zh-CN" sz="1600" dirty="0" smtClean="0"/>
          </a:p>
        </p:txBody>
      </p:sp>
      <p:sp>
        <p:nvSpPr>
          <p:cNvPr id="11" name="线形标注 1(带强调线) 10"/>
          <p:cNvSpPr/>
          <p:nvPr/>
        </p:nvSpPr>
        <p:spPr>
          <a:xfrm>
            <a:off x="1438274" y="3698379"/>
            <a:ext cx="2274887" cy="1050761"/>
          </a:xfrm>
          <a:prstGeom prst="accentCallout1">
            <a:avLst>
              <a:gd name="adj1" fmla="val 22957"/>
              <a:gd name="adj2" fmla="val 103938"/>
              <a:gd name="adj3" fmla="val 76764"/>
              <a:gd name="adj4" fmla="val 143349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次执行返回</a:t>
            </a:r>
            <a:r>
              <a:rPr lang="en-US" altLang="zh-CN" b="1" dirty="0" smtClean="0">
                <a:solidFill>
                  <a:srgbClr val="FFFF00"/>
                </a:solidFill>
              </a:rPr>
              <a:t>1</a:t>
            </a:r>
            <a:r>
              <a:rPr lang="zh-CN" altLang="en-US" b="1" dirty="0" smtClean="0">
                <a:solidFill>
                  <a:srgbClr val="FFFF00"/>
                </a:solidFill>
              </a:rPr>
              <a:t>行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</a:t>
            </a:r>
            <a:r>
              <a:rPr lang="zh-CN" altLang="en-US" dirty="0"/>
              <a:t>执行</a:t>
            </a:r>
            <a:r>
              <a:rPr lang="zh-CN" altLang="en-US" dirty="0" smtClean="0"/>
              <a:t>返回</a:t>
            </a:r>
            <a:r>
              <a:rPr lang="en-US" altLang="zh-CN" b="1" dirty="0" smtClean="0">
                <a:solidFill>
                  <a:srgbClr val="FFFF00"/>
                </a:solidFill>
              </a:rPr>
              <a:t>2</a:t>
            </a:r>
            <a:r>
              <a:rPr lang="zh-CN" altLang="en-US" b="1" dirty="0" smtClean="0">
                <a:solidFill>
                  <a:srgbClr val="FFFF00"/>
                </a:solidFill>
              </a:rPr>
              <a:t>行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</a:t>
            </a:r>
            <a:r>
              <a:rPr lang="zh-CN" altLang="en-US" dirty="0"/>
              <a:t>执行</a:t>
            </a:r>
            <a:r>
              <a:rPr lang="zh-CN" altLang="en-US" dirty="0" smtClean="0"/>
              <a:t>返回</a:t>
            </a:r>
            <a:r>
              <a:rPr lang="en-US" altLang="zh-CN" b="1" dirty="0" smtClean="0">
                <a:solidFill>
                  <a:srgbClr val="FFFF00"/>
                </a:solidFill>
              </a:rPr>
              <a:t>3</a:t>
            </a:r>
            <a:r>
              <a:rPr lang="zh-CN" altLang="en-US" b="1" dirty="0" smtClean="0">
                <a:solidFill>
                  <a:srgbClr val="FFFF00"/>
                </a:solidFill>
              </a:rPr>
              <a:t>行</a:t>
            </a:r>
            <a:endParaRPr lang="zh-CN" altLang="en-US" dirty="0"/>
          </a:p>
        </p:txBody>
      </p:sp>
      <p:sp>
        <p:nvSpPr>
          <p:cNvPr id="20" name="椭圆形标注 19"/>
          <p:cNvSpPr/>
          <p:nvPr/>
        </p:nvSpPr>
        <p:spPr>
          <a:xfrm>
            <a:off x="6791677" y="5421967"/>
            <a:ext cx="1028348" cy="826432"/>
          </a:xfrm>
          <a:prstGeom prst="wedgeEllipseCallout">
            <a:avLst>
              <a:gd name="adj1" fmla="val -65221"/>
              <a:gd name="adj2" fmla="val -6189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执行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几次？</a:t>
            </a:r>
            <a:endParaRPr lang="en-US" altLang="zh-CN" sz="1600" dirty="0" smtClean="0"/>
          </a:p>
        </p:txBody>
      </p:sp>
      <p:sp>
        <p:nvSpPr>
          <p:cNvPr id="21" name="爆炸形 1 20"/>
          <p:cNvSpPr/>
          <p:nvPr/>
        </p:nvSpPr>
        <p:spPr>
          <a:xfrm>
            <a:off x="2726739" y="5228665"/>
            <a:ext cx="1276350" cy="1259184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r>
              <a:rPr lang="zh-CN" altLang="en-US" dirty="0" smtClean="0"/>
              <a:t>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974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20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/>
              <a:t>XSQL</a:t>
            </a:r>
            <a:r>
              <a:rPr lang="zh-CN" altLang="en-US" dirty="0" smtClean="0"/>
              <a:t>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聚合一堆的</a:t>
            </a:r>
            <a:r>
              <a:rPr lang="en-GB" altLang="zh-CN" dirty="0" smtClean="0"/>
              <a:t>XSQL</a:t>
            </a:r>
            <a:r>
              <a:rPr lang="zh-CN" altLang="en-US" dirty="0"/>
              <a:t>有</a:t>
            </a:r>
            <a:r>
              <a:rPr lang="zh-CN" altLang="en-US" b="1" dirty="0">
                <a:solidFill>
                  <a:srgbClr val="FFFF00"/>
                </a:solidFill>
              </a:rPr>
              <a:t>组织</a:t>
            </a:r>
            <a:r>
              <a:rPr lang="zh-CN" altLang="en-US" dirty="0"/>
              <a:t>、有</a:t>
            </a:r>
            <a:r>
              <a:rPr lang="zh-CN" altLang="en-US" b="1" dirty="0">
                <a:solidFill>
                  <a:srgbClr val="FFFF00"/>
                </a:solidFill>
              </a:rPr>
              <a:t>层次</a:t>
            </a:r>
            <a:r>
              <a:rPr lang="zh-CN" altLang="en-US" dirty="0"/>
              <a:t>结构、</a:t>
            </a:r>
            <a:r>
              <a:rPr lang="zh-CN" altLang="en-US" dirty="0" smtClean="0"/>
              <a:t>有</a:t>
            </a:r>
            <a:r>
              <a:rPr lang="zh-CN" altLang="en-US" b="1" dirty="0" smtClean="0">
                <a:solidFill>
                  <a:srgbClr val="FFFF00"/>
                </a:solidFill>
              </a:rPr>
              <a:t>顺序</a:t>
            </a:r>
            <a:r>
              <a:rPr lang="zh-CN" altLang="en-US" dirty="0" smtClean="0"/>
              <a:t>的处理数据。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可以理解</a:t>
            </a:r>
            <a:r>
              <a:rPr lang="en-US" altLang="zh-CN" dirty="0" smtClean="0"/>
              <a:t>XSQL</a:t>
            </a:r>
            <a:r>
              <a:rPr lang="zh-CN" altLang="en-US" dirty="0" smtClean="0"/>
              <a:t>组是一个轻量级的</a:t>
            </a:r>
            <a:r>
              <a:rPr lang="en-US" altLang="zh-CN" dirty="0" smtClean="0"/>
              <a:t>ETL</a:t>
            </a:r>
            <a:r>
              <a:rPr lang="zh-CN" altLang="en-US" dirty="0" smtClean="0"/>
              <a:t>，将数据从源端抽取、转换、加载至目标端的</a:t>
            </a:r>
            <a:r>
              <a:rPr lang="zh-CN" altLang="en-US" dirty="0"/>
              <a:t>组件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800350" y="4273516"/>
            <a:ext cx="885629" cy="1565309"/>
            <a:chOff x="2200275" y="4273516"/>
            <a:chExt cx="885629" cy="1565309"/>
          </a:xfrm>
        </p:grpSpPr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1632476"/>
                </p:ext>
              </p:extLst>
            </p:nvPr>
          </p:nvGraphicFramePr>
          <p:xfrm>
            <a:off x="2200275" y="4642848"/>
            <a:ext cx="885629" cy="11959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2" name="Image" r:id="rId3" imgW="1485360" imgH="2006280" progId="Photoshop.Image.13">
                    <p:embed/>
                  </p:oleObj>
                </mc:Choice>
                <mc:Fallback>
                  <p:oleObj name="Image" r:id="rId3" imgW="1485360" imgH="2006280" progId="Photoshop.Image.1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200275" y="4642848"/>
                          <a:ext cx="885629" cy="119597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文本框 12"/>
            <p:cNvSpPr txBox="1"/>
            <p:nvPr/>
          </p:nvSpPr>
          <p:spPr>
            <a:xfrm>
              <a:off x="2264620" y="4273516"/>
              <a:ext cx="756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zh-CN" b="1" dirty="0" smtClean="0"/>
                <a:t>XSQL</a:t>
              </a:r>
              <a:endParaRPr lang="zh-CN" altLang="en-US" b="1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470438" y="3750021"/>
            <a:ext cx="2901950" cy="2498378"/>
            <a:chOff x="6984788" y="3904184"/>
            <a:chExt cx="2901950" cy="2498378"/>
          </a:xfrm>
        </p:grpSpPr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84288086"/>
                </p:ext>
              </p:extLst>
            </p:nvPr>
          </p:nvGraphicFramePr>
          <p:xfrm>
            <a:off x="6984788" y="4273516"/>
            <a:ext cx="2901950" cy="21290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3" name="Image" r:id="rId5" imgW="6145920" imgH="4507920" progId="Photoshop.Image.13">
                    <p:embed/>
                  </p:oleObj>
                </mc:Choice>
                <mc:Fallback>
                  <p:oleObj name="Image" r:id="rId5" imgW="6145920" imgH="4507920" progId="Photoshop.Image.1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984788" y="4273516"/>
                          <a:ext cx="2901950" cy="212904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文本框 15"/>
            <p:cNvSpPr txBox="1"/>
            <p:nvPr/>
          </p:nvSpPr>
          <p:spPr>
            <a:xfrm>
              <a:off x="7359987" y="3904184"/>
              <a:ext cx="21515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zh-CN" b="1" dirty="0" smtClean="0"/>
                <a:t>XSQL</a:t>
              </a:r>
              <a:r>
                <a:rPr lang="zh-CN" altLang="en-US" b="1" dirty="0" smtClean="0"/>
                <a:t>组：人多势众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3671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控制循环类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 smtClean="0">
                <a:solidFill>
                  <a:srgbClr val="ACD433"/>
                </a:solidFill>
              </a:rPr>
              <a:t>组的节点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6297613" cy="41954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默认情况下，查无结果时，其后结果将不被执行。</a:t>
            </a:r>
            <a:endParaRPr lang="en-US" altLang="zh-CN" dirty="0" smtClean="0"/>
          </a:p>
          <a:p>
            <a:endParaRPr lang="en-GB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497067" y="3088936"/>
            <a:ext cx="2332859" cy="2574333"/>
            <a:chOff x="5934489" y="417111"/>
            <a:chExt cx="2047461" cy="2574333"/>
          </a:xfrm>
        </p:grpSpPr>
        <p:sp>
          <p:nvSpPr>
            <p:cNvPr id="20" name="圆角矩形 19"/>
            <p:cNvSpPr/>
            <p:nvPr/>
          </p:nvSpPr>
          <p:spPr>
            <a:xfrm>
              <a:off x="5934489" y="417111"/>
              <a:ext cx="2047461" cy="257433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组</a:t>
              </a:r>
              <a:endParaRPr lang="zh-CN" altLang="en-US" dirty="0"/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6106591" y="1083804"/>
              <a:ext cx="1703256" cy="3942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控制循环节点 </a:t>
              </a:r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6105525" y="1686066"/>
              <a:ext cx="1703256" cy="3942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控制循环节点 </a:t>
              </a:r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6105524" y="2288328"/>
              <a:ext cx="1703256" cy="3942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执行类节点 </a:t>
              </a:r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</p:grpSp>
      <p:sp>
        <p:nvSpPr>
          <p:cNvPr id="24" name="椭圆形标注 23"/>
          <p:cNvSpPr/>
          <p:nvPr/>
        </p:nvSpPr>
        <p:spPr>
          <a:xfrm>
            <a:off x="7026018" y="2955189"/>
            <a:ext cx="1127382" cy="826432"/>
          </a:xfrm>
          <a:prstGeom prst="wedgeEllipseCallout">
            <a:avLst>
              <a:gd name="adj1" fmla="val -82118"/>
              <a:gd name="adj2" fmla="val 61425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/>
              <a:t>返回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行结果</a:t>
            </a:r>
            <a:endParaRPr lang="en-US" altLang="zh-CN" sz="1600" dirty="0" smtClean="0"/>
          </a:p>
        </p:txBody>
      </p:sp>
      <p:sp>
        <p:nvSpPr>
          <p:cNvPr id="25" name="椭圆形标注 24"/>
          <p:cNvSpPr/>
          <p:nvPr/>
        </p:nvSpPr>
        <p:spPr>
          <a:xfrm>
            <a:off x="2971800" y="3886749"/>
            <a:ext cx="1301044" cy="826432"/>
          </a:xfrm>
          <a:prstGeom prst="wedgeEllipseCallout">
            <a:avLst>
              <a:gd name="adj1" fmla="val 86013"/>
              <a:gd name="adj2" fmla="val 23391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/>
              <a:t>均返回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行结果</a:t>
            </a:r>
            <a:endParaRPr lang="en-US" altLang="zh-CN" sz="1600" dirty="0" smtClean="0"/>
          </a:p>
        </p:txBody>
      </p:sp>
      <p:sp>
        <p:nvSpPr>
          <p:cNvPr id="26" name="椭圆形标注 25"/>
          <p:cNvSpPr/>
          <p:nvPr/>
        </p:nvSpPr>
        <p:spPr>
          <a:xfrm>
            <a:off x="6791677" y="5421967"/>
            <a:ext cx="1028348" cy="826432"/>
          </a:xfrm>
          <a:prstGeom prst="wedgeEllipseCallout">
            <a:avLst>
              <a:gd name="adj1" fmla="val -65221"/>
              <a:gd name="adj2" fmla="val -6189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执行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几次？</a:t>
            </a:r>
            <a:endParaRPr lang="en-US" altLang="zh-CN" sz="1600" dirty="0" smtClean="0"/>
          </a:p>
        </p:txBody>
      </p:sp>
      <p:sp>
        <p:nvSpPr>
          <p:cNvPr id="27" name="椭圆形标注 26"/>
          <p:cNvSpPr/>
          <p:nvPr/>
        </p:nvSpPr>
        <p:spPr>
          <a:xfrm>
            <a:off x="7153262" y="4163090"/>
            <a:ext cx="1000138" cy="826432"/>
          </a:xfrm>
          <a:prstGeom prst="wedgeEllipseCallout">
            <a:avLst>
              <a:gd name="adj1" fmla="val -100613"/>
              <a:gd name="adj2" fmla="val 1492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执行</a:t>
            </a:r>
            <a:endParaRPr lang="en-US" altLang="zh-CN" sz="1600" dirty="0" smtClean="0"/>
          </a:p>
          <a:p>
            <a:pPr algn="ctr"/>
            <a:r>
              <a:rPr lang="en-GB" altLang="zh-CN" sz="1600" dirty="0" smtClean="0"/>
              <a:t>5</a:t>
            </a:r>
            <a:r>
              <a:rPr lang="zh-CN" altLang="en-US" sz="1600" dirty="0" smtClean="0"/>
              <a:t>次</a:t>
            </a:r>
            <a:endParaRPr lang="en-US" altLang="zh-CN" sz="1600" dirty="0" smtClean="0"/>
          </a:p>
        </p:txBody>
      </p:sp>
      <p:sp>
        <p:nvSpPr>
          <p:cNvPr id="28" name="爆炸形 1 27"/>
          <p:cNvSpPr/>
          <p:nvPr/>
        </p:nvSpPr>
        <p:spPr>
          <a:xfrm>
            <a:off x="2726739" y="5228665"/>
            <a:ext cx="1276350" cy="1259184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r>
              <a:rPr lang="zh-CN" altLang="en-US" dirty="0" smtClean="0"/>
              <a:t>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363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BEBEB"/>
                </a:solidFill>
              </a:rPr>
              <a:t>控制循环类 </a:t>
            </a:r>
            <a:r>
              <a:rPr lang="en-US" altLang="zh-CN" dirty="0">
                <a:solidFill>
                  <a:srgbClr val="EBEBEB"/>
                </a:solidFill>
              </a:rPr>
              <a:t>– </a:t>
            </a:r>
            <a:r>
              <a:rPr lang="zh-CN" altLang="en-US" dirty="0">
                <a:solidFill>
                  <a:srgbClr val="EBEBEB"/>
                </a:solidFill>
              </a:rPr>
              <a:t>举例</a:t>
            </a:r>
            <a:r>
              <a:rPr lang="en-US" altLang="zh-CN" dirty="0">
                <a:solidFill>
                  <a:srgbClr val="EBEBEB"/>
                </a:solidFill>
              </a:rPr>
              <a:t/>
            </a:r>
            <a:br>
              <a:rPr lang="en-US" altLang="zh-CN" dirty="0">
                <a:solidFill>
                  <a:srgbClr val="EBEBEB"/>
                </a:solidFill>
              </a:rPr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>
                <a:solidFill>
                  <a:srgbClr val="ACD433"/>
                </a:solidFill>
              </a:rPr>
              <a:t>组的节点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175" y="2124075"/>
            <a:ext cx="8039100" cy="413385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971549" y="2952750"/>
            <a:ext cx="9858375" cy="723900"/>
          </a:xfrm>
          <a:prstGeom prst="roundRect">
            <a:avLst>
              <a:gd name="adj" fmla="val 551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zh-CN" altLang="en-US" sz="2000" dirty="0"/>
              <a:t>控制循环节点 </a:t>
            </a:r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10" name="圆角矩形 9"/>
          <p:cNvSpPr/>
          <p:nvPr/>
        </p:nvSpPr>
        <p:spPr>
          <a:xfrm>
            <a:off x="971549" y="3852862"/>
            <a:ext cx="9858375" cy="894715"/>
          </a:xfrm>
          <a:prstGeom prst="roundRect">
            <a:avLst>
              <a:gd name="adj" fmla="val 551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zh-CN" altLang="en-US" sz="2000" dirty="0"/>
              <a:t>查询返回节点 </a:t>
            </a:r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11" name="圆角矩形 10"/>
          <p:cNvSpPr/>
          <p:nvPr/>
        </p:nvSpPr>
        <p:spPr>
          <a:xfrm>
            <a:off x="971549" y="4923789"/>
            <a:ext cx="9858375" cy="894715"/>
          </a:xfrm>
          <a:prstGeom prst="roundRect">
            <a:avLst>
              <a:gd name="adj" fmla="val 551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zh-CN" altLang="en-US" sz="2000" dirty="0"/>
              <a:t>执行类节点 </a:t>
            </a:r>
            <a:r>
              <a:rPr lang="en-US" altLang="zh-CN" sz="2000" dirty="0"/>
              <a:t>3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6084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6297613" cy="41954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控制循环类的节点，也可变成非控制类的只返回结果集数据，即不影响其后节点的执行次数；</a:t>
            </a:r>
            <a:endParaRPr lang="en-US" altLang="zh-CN" dirty="0" smtClean="0"/>
          </a:p>
        </p:txBody>
      </p:sp>
      <p:sp>
        <p:nvSpPr>
          <p:cNvPr id="32" name="文本框 31"/>
          <p:cNvSpPr txBox="1"/>
          <p:nvPr/>
        </p:nvSpPr>
        <p:spPr>
          <a:xfrm>
            <a:off x="1341437" y="3684129"/>
            <a:ext cx="3901171" cy="92333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altLang="zh-CN" dirty="0" smtClean="0"/>
              <a:t>&lt;</a:t>
            </a:r>
            <a:r>
              <a:rPr lang="en-GB" altLang="zh-CN" dirty="0" err="1" smtClean="0"/>
              <a:t>sqlNode</a:t>
            </a:r>
            <a:r>
              <a:rPr lang="en-GB" altLang="zh-CN" dirty="0" smtClean="0"/>
              <a:t>&gt;</a:t>
            </a:r>
          </a:p>
          <a:p>
            <a:r>
              <a:rPr lang="en-GB" altLang="zh-CN" dirty="0"/>
              <a:t>	</a:t>
            </a:r>
            <a:r>
              <a:rPr lang="en-GB" altLang="zh-CN" dirty="0" smtClean="0"/>
              <a:t>&lt;</a:t>
            </a:r>
            <a:r>
              <a:rPr lang="en-GB" altLang="zh-CN" b="1" dirty="0" err="1" smtClean="0">
                <a:solidFill>
                  <a:srgbClr val="FFFF00"/>
                </a:solidFill>
              </a:rPr>
              <a:t>returnID</a:t>
            </a:r>
            <a:r>
              <a:rPr lang="en-GB" altLang="zh-CN" dirty="0" smtClean="0"/>
              <a:t>&gt;… …&lt;/</a:t>
            </a:r>
            <a:r>
              <a:rPr lang="en-GB" altLang="zh-CN" b="1" dirty="0" err="1" smtClean="0">
                <a:solidFill>
                  <a:srgbClr val="FFFF00"/>
                </a:solidFill>
              </a:rPr>
              <a:t>returnID</a:t>
            </a:r>
            <a:r>
              <a:rPr lang="en-GB" altLang="zh-CN" dirty="0" smtClean="0"/>
              <a:t>&gt;</a:t>
            </a:r>
          </a:p>
          <a:p>
            <a:r>
              <a:rPr lang="en-GB" altLang="zh-CN" dirty="0" smtClean="0"/>
              <a:t>&lt;/</a:t>
            </a:r>
            <a:r>
              <a:rPr lang="en-GB" altLang="zh-CN" dirty="0" err="1" smtClean="0"/>
              <a:t>sqlNode</a:t>
            </a:r>
            <a:r>
              <a:rPr lang="en-GB" altLang="zh-CN" dirty="0" smtClean="0"/>
              <a:t>&gt;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不控制、不循环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 smtClean="0">
                <a:solidFill>
                  <a:srgbClr val="ACD433"/>
                </a:solidFill>
              </a:rPr>
              <a:t>组的节点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698120" y="2993686"/>
            <a:ext cx="2332859" cy="3549989"/>
            <a:chOff x="5934489" y="417111"/>
            <a:chExt cx="2047461" cy="2574333"/>
          </a:xfrm>
        </p:grpSpPr>
        <p:sp>
          <p:nvSpPr>
            <p:cNvPr id="20" name="圆角矩形 19"/>
            <p:cNvSpPr/>
            <p:nvPr/>
          </p:nvSpPr>
          <p:spPr>
            <a:xfrm>
              <a:off x="5934489" y="417111"/>
              <a:ext cx="2047461" cy="257433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组</a:t>
              </a:r>
              <a:endParaRPr lang="zh-CN" altLang="en-US" dirty="0"/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6105523" y="861014"/>
              <a:ext cx="1703256" cy="3942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控制循环节点 </a:t>
              </a:r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6105523" y="1643172"/>
              <a:ext cx="1703256" cy="3942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查询返回节点 </a:t>
              </a:r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6105523" y="2425330"/>
              <a:ext cx="1703256" cy="3942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执行类节点 </a:t>
              </a:r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</p:grpSp>
      <p:sp>
        <p:nvSpPr>
          <p:cNvPr id="28" name="椭圆形标注 27"/>
          <p:cNvSpPr/>
          <p:nvPr/>
        </p:nvSpPr>
        <p:spPr>
          <a:xfrm>
            <a:off x="9227071" y="2859939"/>
            <a:ext cx="1127382" cy="826432"/>
          </a:xfrm>
          <a:prstGeom prst="wedgeEllipseCallout">
            <a:avLst>
              <a:gd name="adj1" fmla="val -82118"/>
              <a:gd name="adj2" fmla="val 61425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/>
              <a:t>返回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行结果</a:t>
            </a:r>
            <a:endParaRPr lang="en-US" altLang="zh-CN" sz="1600" dirty="0" smtClean="0"/>
          </a:p>
        </p:txBody>
      </p:sp>
      <p:sp>
        <p:nvSpPr>
          <p:cNvPr id="29" name="椭圆形标注 28"/>
          <p:cNvSpPr/>
          <p:nvPr/>
        </p:nvSpPr>
        <p:spPr>
          <a:xfrm>
            <a:off x="9290693" y="4055408"/>
            <a:ext cx="1000138" cy="826432"/>
          </a:xfrm>
          <a:prstGeom prst="wedgeEllipseCallout">
            <a:avLst>
              <a:gd name="adj1" fmla="val -92042"/>
              <a:gd name="adj2" fmla="val 46441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执行</a:t>
            </a:r>
            <a:endParaRPr lang="en-US" altLang="zh-CN" sz="1600" dirty="0" smtClean="0"/>
          </a:p>
          <a:p>
            <a:pPr algn="ctr"/>
            <a:r>
              <a:rPr lang="en-GB" altLang="zh-CN" sz="1600" dirty="0" smtClean="0"/>
              <a:t>5</a:t>
            </a:r>
            <a:r>
              <a:rPr lang="zh-CN" altLang="en-US" sz="1600" dirty="0" smtClean="0"/>
              <a:t>次</a:t>
            </a:r>
            <a:endParaRPr lang="en-US" altLang="zh-CN" sz="1600" dirty="0" smtClean="0"/>
          </a:p>
        </p:txBody>
      </p:sp>
      <p:sp>
        <p:nvSpPr>
          <p:cNvPr id="30" name="椭圆形标注 29"/>
          <p:cNvSpPr/>
          <p:nvPr/>
        </p:nvSpPr>
        <p:spPr>
          <a:xfrm>
            <a:off x="9373304" y="5253601"/>
            <a:ext cx="1028348" cy="826432"/>
          </a:xfrm>
          <a:prstGeom prst="wedgeEllipseCallout">
            <a:avLst>
              <a:gd name="adj1" fmla="val -104123"/>
              <a:gd name="adj2" fmla="val 41832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执行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几次？</a:t>
            </a:r>
            <a:endParaRPr lang="en-US" altLang="zh-CN" sz="1600" dirty="0" smtClean="0"/>
          </a:p>
        </p:txBody>
      </p:sp>
      <p:sp>
        <p:nvSpPr>
          <p:cNvPr id="10" name="爆炸形 1 9"/>
          <p:cNvSpPr/>
          <p:nvPr/>
        </p:nvSpPr>
        <p:spPr>
          <a:xfrm>
            <a:off x="4927792" y="5133415"/>
            <a:ext cx="1276350" cy="1259184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r>
              <a:rPr lang="zh-CN" altLang="en-US" dirty="0" smtClean="0"/>
              <a:t>次</a:t>
            </a:r>
            <a:endParaRPr lang="zh-CN" altLang="en-US" dirty="0"/>
          </a:p>
        </p:txBody>
      </p:sp>
      <p:cxnSp>
        <p:nvCxnSpPr>
          <p:cNvPr id="33" name="直接连接符 32"/>
          <p:cNvCxnSpPr/>
          <p:nvPr/>
        </p:nvCxnSpPr>
        <p:spPr>
          <a:xfrm>
            <a:off x="5242608" y="3698870"/>
            <a:ext cx="1650387" cy="1019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5242608" y="4607459"/>
            <a:ext cx="1650387" cy="5814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16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162" y="2262187"/>
            <a:ext cx="6124575" cy="29718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不控制、不</a:t>
            </a:r>
            <a:r>
              <a:rPr lang="zh-CN" altLang="en-US" dirty="0" smtClean="0"/>
              <a:t>循环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举例</a:t>
            </a:r>
            <a:r>
              <a:rPr lang="en-US" altLang="zh-CN" dirty="0">
                <a:solidFill>
                  <a:srgbClr val="EBEBEB"/>
                </a:solidFill>
              </a:rPr>
              <a:t/>
            </a:r>
            <a:br>
              <a:rPr lang="en-US" altLang="zh-CN" dirty="0">
                <a:solidFill>
                  <a:srgbClr val="EBEBEB"/>
                </a:solidFill>
              </a:rPr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>
                <a:solidFill>
                  <a:srgbClr val="ACD433"/>
                </a:solidFill>
              </a:rPr>
              <a:t>组的节点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8" name="圆角矩形 7"/>
          <p:cNvSpPr/>
          <p:nvPr/>
        </p:nvSpPr>
        <p:spPr>
          <a:xfrm>
            <a:off x="1581150" y="2638425"/>
            <a:ext cx="7943850" cy="914400"/>
          </a:xfrm>
          <a:prstGeom prst="roundRect">
            <a:avLst>
              <a:gd name="adj" fmla="val 551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zh-CN" altLang="en-US" sz="2000" dirty="0"/>
              <a:t>查询返回节点 </a:t>
            </a:r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9" name="圆角矩形 8"/>
          <p:cNvSpPr/>
          <p:nvPr/>
        </p:nvSpPr>
        <p:spPr>
          <a:xfrm>
            <a:off x="1581150" y="3748087"/>
            <a:ext cx="7943850" cy="1081088"/>
          </a:xfrm>
          <a:prstGeom prst="roundRect">
            <a:avLst>
              <a:gd name="adj" fmla="val 551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zh-CN" altLang="en-US" sz="2000" dirty="0"/>
              <a:t>执行</a:t>
            </a:r>
            <a:r>
              <a:rPr lang="zh-CN" altLang="en-US" sz="2000" dirty="0" smtClean="0"/>
              <a:t>节点 </a:t>
            </a:r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11" name="椭圆形标注 10"/>
          <p:cNvSpPr/>
          <p:nvPr/>
        </p:nvSpPr>
        <p:spPr>
          <a:xfrm>
            <a:off x="5648311" y="5024437"/>
            <a:ext cx="1000138" cy="842326"/>
          </a:xfrm>
          <a:prstGeom prst="wedgeEllipseCallout">
            <a:avLst>
              <a:gd name="adj1" fmla="val -81566"/>
              <a:gd name="adj2" fmla="val -84123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释放</a:t>
            </a:r>
            <a:endParaRPr lang="en-US" altLang="zh-CN" sz="1600" dirty="0" smtClean="0"/>
          </a:p>
          <a:p>
            <a:pPr algn="ctr"/>
            <a:r>
              <a:rPr lang="zh-CN" altLang="en-US" sz="1600" dirty="0"/>
              <a:t>内存</a:t>
            </a:r>
            <a:endParaRPr lang="en-US" altLang="zh-CN" sz="1600" dirty="0" smtClean="0"/>
          </a:p>
        </p:txBody>
      </p:sp>
      <p:sp>
        <p:nvSpPr>
          <p:cNvPr id="12" name="矩形 11"/>
          <p:cNvSpPr/>
          <p:nvPr/>
        </p:nvSpPr>
        <p:spPr>
          <a:xfrm>
            <a:off x="4333875" y="3152774"/>
            <a:ext cx="3524250" cy="2857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3"/>
          <p:cNvCxnSpPr>
            <a:stCxn id="12" idx="1"/>
            <a:endCxn id="14" idx="1"/>
          </p:cNvCxnSpPr>
          <p:nvPr/>
        </p:nvCxnSpPr>
        <p:spPr>
          <a:xfrm rot="10800000" flipV="1">
            <a:off x="4333875" y="3295650"/>
            <a:ext cx="12700" cy="1080770"/>
          </a:xfrm>
          <a:prstGeom prst="curved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333875" y="4276089"/>
            <a:ext cx="4248150" cy="2006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01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1" grpId="0" animBg="1"/>
      <p:bldP spid="12" grpId="0" animBg="1"/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控制循环类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集合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 smtClean="0">
                <a:solidFill>
                  <a:srgbClr val="ACD433"/>
                </a:solidFill>
              </a:rPr>
              <a:t>组的节点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7059613" cy="4195481"/>
          </a:xfrm>
        </p:spPr>
        <p:txBody>
          <a:bodyPr/>
          <a:lstStyle/>
          <a:p>
            <a:pPr marL="0" indent="0">
              <a:buNone/>
            </a:pPr>
            <a:r>
              <a:rPr lang="en-GB" altLang="zh-CN" dirty="0"/>
              <a:t>Java</a:t>
            </a:r>
            <a:r>
              <a:rPr lang="zh-CN" altLang="en-US" dirty="0"/>
              <a:t>集合（</a:t>
            </a:r>
            <a:r>
              <a:rPr lang="en-GB" altLang="zh-CN" dirty="0"/>
              <a:t>Map</a:t>
            </a:r>
            <a:r>
              <a:rPr lang="zh-CN" altLang="en-US" dirty="0"/>
              <a:t>、</a:t>
            </a:r>
            <a:r>
              <a:rPr lang="en-GB" altLang="zh-CN" dirty="0"/>
              <a:t>List</a:t>
            </a:r>
            <a:r>
              <a:rPr lang="zh-CN" altLang="en-US" dirty="0"/>
              <a:t>、</a:t>
            </a:r>
            <a:r>
              <a:rPr lang="en-GB" altLang="zh-CN" dirty="0"/>
              <a:t>Set</a:t>
            </a:r>
            <a:r>
              <a:rPr lang="zh-CN" altLang="en-US" dirty="0"/>
              <a:t>）也可以看做是数据库查询结果集一样，控制其后节点的执行次数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3819525" y="3086099"/>
            <a:ext cx="3324225" cy="289560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组</a:t>
            </a:r>
            <a:endParaRPr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4086225" y="3817777"/>
            <a:ext cx="2815952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控制循环</a:t>
            </a:r>
            <a:r>
              <a:rPr lang="zh-CN" altLang="en-US" dirty="0" smtClean="0"/>
              <a:t>节点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0" name="圆角矩形 29"/>
          <p:cNvSpPr/>
          <p:nvPr/>
        </p:nvSpPr>
        <p:spPr>
          <a:xfrm>
            <a:off x="4086225" y="4861715"/>
            <a:ext cx="2815952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执行类</a:t>
            </a:r>
            <a:r>
              <a:rPr lang="zh-CN" altLang="en-US" dirty="0" smtClean="0"/>
              <a:t>节点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5931198" y="3915010"/>
            <a:ext cx="908323" cy="6342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b="1" dirty="0" smtClean="0"/>
              <a:t>List</a:t>
            </a:r>
            <a:endParaRPr lang="zh-CN" altLang="en-US" sz="1600" b="1" dirty="0"/>
          </a:p>
        </p:txBody>
      </p:sp>
      <p:sp>
        <p:nvSpPr>
          <p:cNvPr id="35" name="椭圆形标注 34"/>
          <p:cNvSpPr/>
          <p:nvPr/>
        </p:nvSpPr>
        <p:spPr>
          <a:xfrm>
            <a:off x="7235568" y="3193314"/>
            <a:ext cx="1375032" cy="826432"/>
          </a:xfrm>
          <a:prstGeom prst="wedgeEllipseCallout">
            <a:avLst>
              <a:gd name="adj1" fmla="val -82118"/>
              <a:gd name="adj2" fmla="val 61425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集合有</a:t>
            </a:r>
            <a:endParaRPr lang="en-US" altLang="zh-CN" sz="1600" dirty="0" smtClean="0"/>
          </a:p>
          <a:p>
            <a:pPr algn="ctr"/>
            <a:r>
              <a:rPr lang="en-US" altLang="zh-CN" sz="1600" dirty="0" smtClean="0"/>
              <a:t>5</a:t>
            </a:r>
            <a:r>
              <a:rPr lang="zh-CN" altLang="en-US" sz="1600" dirty="0" smtClean="0"/>
              <a:t>个元素</a:t>
            </a:r>
            <a:endParaRPr lang="en-US" altLang="zh-CN" sz="1600" dirty="0" smtClean="0"/>
          </a:p>
        </p:txBody>
      </p:sp>
      <p:sp>
        <p:nvSpPr>
          <p:cNvPr id="36" name="椭圆形标注 35"/>
          <p:cNvSpPr/>
          <p:nvPr/>
        </p:nvSpPr>
        <p:spPr>
          <a:xfrm>
            <a:off x="7410450" y="4533899"/>
            <a:ext cx="1028348" cy="826432"/>
          </a:xfrm>
          <a:prstGeom prst="wedgeEllipseCallout">
            <a:avLst>
              <a:gd name="adj1" fmla="val -98566"/>
              <a:gd name="adj2" fmla="val 41832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执行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几次？</a:t>
            </a:r>
            <a:endParaRPr lang="en-US" altLang="zh-CN" sz="1600" dirty="0" smtClean="0"/>
          </a:p>
        </p:txBody>
      </p:sp>
      <p:sp>
        <p:nvSpPr>
          <p:cNvPr id="37" name="爆炸形 1 36"/>
          <p:cNvSpPr/>
          <p:nvPr/>
        </p:nvSpPr>
        <p:spPr>
          <a:xfrm>
            <a:off x="2301602" y="4989215"/>
            <a:ext cx="1276350" cy="1259184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r>
              <a:rPr lang="zh-CN" altLang="en-US" dirty="0" smtClean="0"/>
              <a:t>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20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控制循环类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集合举例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 smtClean="0">
                <a:solidFill>
                  <a:srgbClr val="ACD433"/>
                </a:solidFill>
              </a:rPr>
              <a:t>组的节点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162" y="1652587"/>
            <a:ext cx="8029575" cy="4924425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1590675" y="2172239"/>
            <a:ext cx="9925051" cy="880877"/>
          </a:xfrm>
          <a:prstGeom prst="roundRect">
            <a:avLst>
              <a:gd name="adj" fmla="val 551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zh-CN" altLang="en-US" sz="2000" dirty="0" smtClean="0"/>
              <a:t>查询返回节点 </a:t>
            </a:r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10" name="圆角矩形 9"/>
          <p:cNvSpPr/>
          <p:nvPr/>
        </p:nvSpPr>
        <p:spPr>
          <a:xfrm>
            <a:off x="1590674" y="3271518"/>
            <a:ext cx="9925051" cy="1052832"/>
          </a:xfrm>
          <a:prstGeom prst="roundRect">
            <a:avLst>
              <a:gd name="adj" fmla="val 551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zh-CN" altLang="en-US" sz="2000" dirty="0" smtClean="0"/>
              <a:t>执行类节点 </a:t>
            </a:r>
            <a:r>
              <a:rPr lang="en-US" altLang="zh-CN" sz="2000" dirty="0" smtClean="0"/>
              <a:t>2</a:t>
            </a:r>
          </a:p>
          <a:p>
            <a:r>
              <a:rPr lang="zh-CN" altLang="en-US" sz="2000" b="1" dirty="0" smtClean="0">
                <a:solidFill>
                  <a:srgbClr val="FFFF00"/>
                </a:solidFill>
              </a:rPr>
              <a:t>集合批量写入</a:t>
            </a:r>
            <a:endParaRPr lang="zh-CN" altLang="en-US" sz="2000" b="1" dirty="0">
              <a:solidFill>
                <a:srgbClr val="FFFF00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590673" y="4471387"/>
            <a:ext cx="9925051" cy="795938"/>
          </a:xfrm>
          <a:prstGeom prst="roundRect">
            <a:avLst>
              <a:gd name="adj" fmla="val 551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zh-CN" altLang="en-US" sz="2000" dirty="0"/>
              <a:t>控制</a:t>
            </a:r>
            <a:r>
              <a:rPr lang="zh-CN" altLang="en-US" sz="2000" dirty="0" smtClean="0"/>
              <a:t>循环节点</a:t>
            </a:r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12" name="圆角矩形 11"/>
          <p:cNvSpPr/>
          <p:nvPr/>
        </p:nvSpPr>
        <p:spPr>
          <a:xfrm>
            <a:off x="1590673" y="5377568"/>
            <a:ext cx="9925051" cy="795938"/>
          </a:xfrm>
          <a:prstGeom prst="roundRect">
            <a:avLst>
              <a:gd name="adj" fmla="val 551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zh-CN" altLang="en-US" sz="2000" dirty="0" smtClean="0"/>
              <a:t>执行类节点</a:t>
            </a:r>
            <a:r>
              <a:rPr lang="en-US" altLang="zh-CN" sz="2000" dirty="0" smtClean="0"/>
              <a:t>4</a:t>
            </a:r>
          </a:p>
          <a:p>
            <a:r>
              <a:rPr lang="zh-CN" altLang="en-US" sz="2000" b="1" dirty="0" smtClean="0">
                <a:solidFill>
                  <a:srgbClr val="FFFF00"/>
                </a:solidFill>
              </a:rPr>
              <a:t>集合循环写入</a:t>
            </a:r>
            <a:endParaRPr lang="zh-CN" altLang="en-US" sz="2000" b="1" dirty="0">
              <a:solidFill>
                <a:srgbClr val="FFFF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391025" y="2695574"/>
            <a:ext cx="3800475" cy="1724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391025" y="3785234"/>
            <a:ext cx="4514850" cy="2011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391025" y="4856737"/>
            <a:ext cx="4514850" cy="2011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55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3" grpId="1" animBg="1"/>
      <p:bldP spid="14" grpId="0" animBg="1"/>
      <p:bldP spid="14" grpId="1" animBg="1"/>
      <p:bldP spid="17" grpId="0" animBg="1"/>
      <p:bldP spid="17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执行类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 smtClean="0">
                <a:solidFill>
                  <a:srgbClr val="ACD433"/>
                </a:solidFill>
              </a:rPr>
              <a:t>组的节点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2062443"/>
            <a:ext cx="7802563" cy="41954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执行正常时，均不影响其后节点的执行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4839114" y="2679081"/>
            <a:ext cx="2047461" cy="29622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组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5010150" y="3190824"/>
            <a:ext cx="1703256" cy="3942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执行类节点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5010150" y="4096827"/>
            <a:ext cx="1703256" cy="3942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执行类节点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5010150" y="5001023"/>
            <a:ext cx="1703256" cy="3942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执行类节点 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7" name="下箭头 6"/>
          <p:cNvSpPr/>
          <p:nvPr/>
        </p:nvSpPr>
        <p:spPr>
          <a:xfrm>
            <a:off x="3461542" y="2752725"/>
            <a:ext cx="809625" cy="288855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 smtClean="0"/>
              <a:t>顺次执行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7321292" y="5641284"/>
            <a:ext cx="1667669" cy="608761"/>
            <a:chOff x="7321292" y="5641284"/>
            <a:chExt cx="1667669" cy="608761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1292" y="5641284"/>
              <a:ext cx="736978" cy="557073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7771961" y="5849935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/>
                <a:t>统一提交</a:t>
              </a:r>
              <a:endParaRPr lang="zh-CN" altLang="en-US" sz="2000" b="1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279781" y="2777608"/>
            <a:ext cx="1502269" cy="632342"/>
            <a:chOff x="7279781" y="2777608"/>
            <a:chExt cx="1502269" cy="632342"/>
          </a:xfrm>
        </p:grpSpPr>
        <p:sp>
          <p:nvSpPr>
            <p:cNvPr id="25" name="椭圆形标注 24"/>
            <p:cNvSpPr/>
            <p:nvPr/>
          </p:nvSpPr>
          <p:spPr>
            <a:xfrm>
              <a:off x="7321292" y="2777608"/>
              <a:ext cx="1460758" cy="632342"/>
            </a:xfrm>
            <a:prstGeom prst="wedgeEllipseCallout">
              <a:avLst>
                <a:gd name="adj1" fmla="val -91889"/>
                <a:gd name="adj2" fmla="val 30923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/>
                <a:t>执行一次</a:t>
              </a:r>
              <a:endParaRPr lang="en-US" altLang="zh-CN" sz="1600" dirty="0" smtClean="0"/>
            </a:p>
          </p:txBody>
        </p:sp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9781" y="2919038"/>
              <a:ext cx="349481" cy="349481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7276227" y="4626328"/>
            <a:ext cx="1505823" cy="632342"/>
            <a:chOff x="7276227" y="4626328"/>
            <a:chExt cx="1505823" cy="632342"/>
          </a:xfrm>
        </p:grpSpPr>
        <p:sp>
          <p:nvSpPr>
            <p:cNvPr id="27" name="椭圆形标注 26"/>
            <p:cNvSpPr/>
            <p:nvPr/>
          </p:nvSpPr>
          <p:spPr>
            <a:xfrm>
              <a:off x="7321292" y="4626328"/>
              <a:ext cx="1460758" cy="632342"/>
            </a:xfrm>
            <a:prstGeom prst="wedgeEllipseCallout">
              <a:avLst>
                <a:gd name="adj1" fmla="val -91889"/>
                <a:gd name="adj2" fmla="val 30923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/>
                <a:t>执行一次</a:t>
              </a:r>
              <a:endParaRPr lang="en-US" altLang="zh-CN" sz="1600" dirty="0" smtClean="0"/>
            </a:p>
          </p:txBody>
        </p:sp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6227" y="4769202"/>
              <a:ext cx="349481" cy="349481"/>
            </a:xfrm>
            <a:prstGeom prst="rect">
              <a:avLst/>
            </a:prstGeom>
          </p:spPr>
        </p:pic>
      </p:grpSp>
      <p:grpSp>
        <p:nvGrpSpPr>
          <p:cNvPr id="12" name="组合 11"/>
          <p:cNvGrpSpPr/>
          <p:nvPr/>
        </p:nvGrpSpPr>
        <p:grpSpPr>
          <a:xfrm>
            <a:off x="7292454" y="3701968"/>
            <a:ext cx="1489596" cy="632342"/>
            <a:chOff x="7292454" y="3701968"/>
            <a:chExt cx="1489596" cy="632342"/>
          </a:xfrm>
        </p:grpSpPr>
        <p:sp>
          <p:nvSpPr>
            <p:cNvPr id="26" name="椭圆形标注 25"/>
            <p:cNvSpPr/>
            <p:nvPr/>
          </p:nvSpPr>
          <p:spPr>
            <a:xfrm>
              <a:off x="7321292" y="3701968"/>
              <a:ext cx="1460758" cy="632342"/>
            </a:xfrm>
            <a:prstGeom prst="wedgeEllipseCallout">
              <a:avLst>
                <a:gd name="adj1" fmla="val -91889"/>
                <a:gd name="adj2" fmla="val 30923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/>
                <a:t>执行一次</a:t>
              </a:r>
              <a:endParaRPr lang="en-US" altLang="zh-CN" sz="1600" dirty="0" smtClean="0"/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2454" y="3843398"/>
              <a:ext cx="349481" cy="3494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304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执行类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 smtClean="0">
                <a:solidFill>
                  <a:srgbClr val="ACD433"/>
                </a:solidFill>
              </a:rPr>
              <a:t>组的节点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2062443"/>
            <a:ext cx="9040814" cy="41954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执行异常</a:t>
            </a:r>
            <a:r>
              <a:rPr lang="zh-CN" altLang="en-US" dirty="0" smtClean="0"/>
              <a:t>时，</a:t>
            </a:r>
            <a:r>
              <a:rPr lang="zh-CN" altLang="en-US" dirty="0"/>
              <a:t>其后节点将不被</a:t>
            </a:r>
            <a:r>
              <a:rPr lang="zh-CN" altLang="en-US" dirty="0" smtClean="0"/>
              <a:t>执行，统一回滚后，</a:t>
            </a:r>
            <a:r>
              <a:rPr lang="en-US" altLang="zh-CN" dirty="0"/>
              <a:t>XSQL</a:t>
            </a:r>
            <a:r>
              <a:rPr lang="zh-CN" altLang="en-US" dirty="0"/>
              <a:t>组</a:t>
            </a:r>
            <a:r>
              <a:rPr lang="zh-CN" altLang="en-US" dirty="0" smtClean="0"/>
              <a:t>整体退出并返回。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4839114" y="2679081"/>
            <a:ext cx="2047461" cy="29622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组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5010150" y="3190824"/>
            <a:ext cx="1703256" cy="3942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执行类节点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5010150" y="4096827"/>
            <a:ext cx="1703256" cy="3942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执行类节点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5010150" y="5001023"/>
            <a:ext cx="1703256" cy="3942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执行类节点 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7" name="下箭头 6"/>
          <p:cNvSpPr/>
          <p:nvPr/>
        </p:nvSpPr>
        <p:spPr>
          <a:xfrm>
            <a:off x="3461542" y="2752725"/>
            <a:ext cx="809625" cy="288855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 smtClean="0"/>
              <a:t>顺次执行</a:t>
            </a:r>
            <a:endParaRPr lang="zh-CN" altLang="en-US" dirty="0"/>
          </a:p>
        </p:txBody>
      </p:sp>
      <p:sp>
        <p:nvSpPr>
          <p:cNvPr id="27" name="椭圆形标注 26"/>
          <p:cNvSpPr/>
          <p:nvPr/>
        </p:nvSpPr>
        <p:spPr>
          <a:xfrm>
            <a:off x="7259435" y="5670207"/>
            <a:ext cx="1460758" cy="632342"/>
          </a:xfrm>
          <a:prstGeom prst="wedgeEllipseCallout">
            <a:avLst>
              <a:gd name="adj1" fmla="val -88629"/>
              <a:gd name="adj2" fmla="val -98619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/>
              <a:t>不再执行</a:t>
            </a:r>
            <a:endParaRPr lang="en-US" altLang="zh-CN" sz="1600" dirty="0" smtClean="0"/>
          </a:p>
        </p:txBody>
      </p:sp>
      <p:grpSp>
        <p:nvGrpSpPr>
          <p:cNvPr id="19" name="组合 18"/>
          <p:cNvGrpSpPr/>
          <p:nvPr/>
        </p:nvGrpSpPr>
        <p:grpSpPr>
          <a:xfrm>
            <a:off x="7259435" y="3701968"/>
            <a:ext cx="1522615" cy="632342"/>
            <a:chOff x="7259435" y="3701968"/>
            <a:chExt cx="1522615" cy="632342"/>
          </a:xfrm>
        </p:grpSpPr>
        <p:sp>
          <p:nvSpPr>
            <p:cNvPr id="26" name="椭圆形标注 25"/>
            <p:cNvSpPr/>
            <p:nvPr/>
          </p:nvSpPr>
          <p:spPr>
            <a:xfrm>
              <a:off x="7321292" y="3701968"/>
              <a:ext cx="1460758" cy="632342"/>
            </a:xfrm>
            <a:prstGeom prst="wedgeEllipseCallout">
              <a:avLst>
                <a:gd name="adj1" fmla="val -91889"/>
                <a:gd name="adj2" fmla="val 30923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/>
                <a:t>执行异常</a:t>
              </a:r>
              <a:endParaRPr lang="en-US" altLang="zh-CN" sz="1600" dirty="0" smtClean="0"/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9435" y="3836684"/>
              <a:ext cx="352073" cy="352073"/>
            </a:xfrm>
            <a:prstGeom prst="rect">
              <a:avLst/>
            </a:prstGeom>
          </p:spPr>
        </p:pic>
      </p:grpSp>
      <p:grpSp>
        <p:nvGrpSpPr>
          <p:cNvPr id="17" name="组合 16"/>
          <p:cNvGrpSpPr/>
          <p:nvPr/>
        </p:nvGrpSpPr>
        <p:grpSpPr>
          <a:xfrm>
            <a:off x="7279781" y="2777608"/>
            <a:ext cx="1502269" cy="632342"/>
            <a:chOff x="7279781" y="2777608"/>
            <a:chExt cx="1502269" cy="632342"/>
          </a:xfrm>
        </p:grpSpPr>
        <p:sp>
          <p:nvSpPr>
            <p:cNvPr id="25" name="椭圆形标注 24"/>
            <p:cNvSpPr/>
            <p:nvPr/>
          </p:nvSpPr>
          <p:spPr>
            <a:xfrm>
              <a:off x="7321292" y="2777608"/>
              <a:ext cx="1460758" cy="632342"/>
            </a:xfrm>
            <a:prstGeom prst="wedgeEllipseCallout">
              <a:avLst>
                <a:gd name="adj1" fmla="val -91889"/>
                <a:gd name="adj2" fmla="val 30923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/>
                <a:t>执行成功</a:t>
              </a:r>
              <a:endParaRPr lang="en-US" altLang="zh-CN" sz="1600" dirty="0" smtClean="0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9781" y="2919038"/>
              <a:ext cx="349481" cy="349481"/>
            </a:xfrm>
            <a:prstGeom prst="rect">
              <a:avLst/>
            </a:prstGeom>
          </p:spPr>
        </p:pic>
      </p:grpSp>
      <p:grpSp>
        <p:nvGrpSpPr>
          <p:cNvPr id="16" name="组合 15"/>
          <p:cNvGrpSpPr/>
          <p:nvPr/>
        </p:nvGrpSpPr>
        <p:grpSpPr>
          <a:xfrm>
            <a:off x="7172620" y="4681069"/>
            <a:ext cx="1758101" cy="665165"/>
            <a:chOff x="7230860" y="5715139"/>
            <a:chExt cx="1758101" cy="665165"/>
          </a:xfrm>
        </p:grpSpPr>
        <p:sp>
          <p:nvSpPr>
            <p:cNvPr id="9" name="文本框 8"/>
            <p:cNvSpPr txBox="1"/>
            <p:nvPr/>
          </p:nvSpPr>
          <p:spPr>
            <a:xfrm>
              <a:off x="7771961" y="5849935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/>
                <a:t>统一回滚</a:t>
              </a:r>
              <a:endParaRPr lang="zh-CN" altLang="en-US" sz="2000" b="1" dirty="0"/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0860" y="5715139"/>
              <a:ext cx="671175" cy="6651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417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BEBEB"/>
                </a:solidFill>
              </a:rPr>
              <a:t>执行</a:t>
            </a:r>
            <a:r>
              <a:rPr lang="zh-CN" altLang="en-US" dirty="0" smtClean="0">
                <a:solidFill>
                  <a:srgbClr val="EBEBEB"/>
                </a:solidFill>
              </a:rPr>
              <a:t>类 </a:t>
            </a:r>
            <a:r>
              <a:rPr lang="en-US" altLang="zh-CN" dirty="0" smtClean="0">
                <a:solidFill>
                  <a:srgbClr val="EBEBEB"/>
                </a:solidFill>
              </a:rPr>
              <a:t>– </a:t>
            </a:r>
            <a:r>
              <a:rPr lang="zh-CN" altLang="en-US" dirty="0">
                <a:solidFill>
                  <a:srgbClr val="EBEBEB"/>
                </a:solidFill>
              </a:rPr>
              <a:t>举例</a:t>
            </a:r>
            <a:r>
              <a:rPr lang="en-US" altLang="zh-CN" dirty="0">
                <a:solidFill>
                  <a:srgbClr val="EBEBEB"/>
                </a:solidFill>
              </a:rPr>
              <a:t/>
            </a:r>
            <a:br>
              <a:rPr lang="en-US" altLang="zh-CN" dirty="0">
                <a:solidFill>
                  <a:srgbClr val="EBEBEB"/>
                </a:solidFill>
              </a:rPr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>
                <a:solidFill>
                  <a:srgbClr val="ACD433"/>
                </a:solidFill>
              </a:rPr>
              <a:t>组的节点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925" y="2495550"/>
            <a:ext cx="7429500" cy="354330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8" name="圆角矩形 7"/>
          <p:cNvSpPr/>
          <p:nvPr/>
        </p:nvSpPr>
        <p:spPr>
          <a:xfrm>
            <a:off x="1762125" y="3204423"/>
            <a:ext cx="9124949" cy="610117"/>
          </a:xfrm>
          <a:prstGeom prst="roundRect">
            <a:avLst>
              <a:gd name="adj" fmla="val 551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zh-CN" altLang="en-US" sz="2000" dirty="0"/>
              <a:t>执行类节点 </a:t>
            </a:r>
            <a:r>
              <a:rPr lang="en-US" altLang="zh-CN" sz="2000" dirty="0" smtClean="0"/>
              <a:t>1</a:t>
            </a:r>
          </a:p>
          <a:p>
            <a:r>
              <a:rPr lang="zh-CN" altLang="en-US" sz="2000" dirty="0" smtClean="0"/>
              <a:t>（组嵌套）</a:t>
            </a:r>
            <a:endParaRPr lang="zh-CN" altLang="en-US" sz="2000" dirty="0"/>
          </a:p>
        </p:txBody>
      </p:sp>
      <p:sp>
        <p:nvSpPr>
          <p:cNvPr id="9" name="圆角矩形 8"/>
          <p:cNvSpPr/>
          <p:nvPr/>
        </p:nvSpPr>
        <p:spPr>
          <a:xfrm>
            <a:off x="1762125" y="3973419"/>
            <a:ext cx="9124949" cy="712881"/>
          </a:xfrm>
          <a:prstGeom prst="roundRect">
            <a:avLst>
              <a:gd name="adj" fmla="val 551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zh-CN" altLang="en-US" sz="2000" dirty="0"/>
              <a:t>执行类节点 </a:t>
            </a:r>
            <a:r>
              <a:rPr lang="en-US" altLang="zh-CN" sz="2000" dirty="0"/>
              <a:t>2</a:t>
            </a:r>
            <a:endParaRPr lang="en-US" altLang="zh-CN" sz="2000" dirty="0" smtClean="0"/>
          </a:p>
        </p:txBody>
      </p:sp>
      <p:sp>
        <p:nvSpPr>
          <p:cNvPr id="10" name="圆角矩形 9"/>
          <p:cNvSpPr/>
          <p:nvPr/>
        </p:nvSpPr>
        <p:spPr>
          <a:xfrm>
            <a:off x="1762125" y="4864229"/>
            <a:ext cx="9124949" cy="712881"/>
          </a:xfrm>
          <a:prstGeom prst="roundRect">
            <a:avLst>
              <a:gd name="adj" fmla="val 551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zh-CN" altLang="en-US" sz="2000" dirty="0"/>
              <a:t>执行类节点 </a:t>
            </a:r>
            <a:r>
              <a:rPr lang="en-US" altLang="zh-CN" sz="2000" dirty="0" smtClean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9450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执行类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 smtClean="0">
                <a:solidFill>
                  <a:srgbClr val="ACD433"/>
                </a:solidFill>
              </a:rPr>
              <a:t>组的节点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2062443"/>
            <a:ext cx="9040814" cy="41954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执行异常</a:t>
            </a:r>
            <a:r>
              <a:rPr lang="zh-CN" altLang="en-US" dirty="0" smtClean="0"/>
              <a:t>时，当启用</a:t>
            </a:r>
            <a:r>
              <a:rPr lang="zh-CN" altLang="en-US" b="1" dirty="0" smtClean="0">
                <a:solidFill>
                  <a:srgbClr val="FFFF00"/>
                </a:solidFill>
              </a:rPr>
              <a:t>容错模式</a:t>
            </a:r>
            <a:r>
              <a:rPr lang="zh-CN" altLang="en-US" dirty="0" smtClean="0"/>
              <a:t>后，继续执行其后的节点。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4839114" y="2679081"/>
            <a:ext cx="2047461" cy="29622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组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5010150" y="3190824"/>
            <a:ext cx="1703256" cy="3942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执行类节点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5010150" y="4096827"/>
            <a:ext cx="1703256" cy="3942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执行类节点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5010150" y="5001023"/>
            <a:ext cx="1703256" cy="3942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执行类节点 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7" name="下箭头 6"/>
          <p:cNvSpPr/>
          <p:nvPr/>
        </p:nvSpPr>
        <p:spPr>
          <a:xfrm>
            <a:off x="3461542" y="2752725"/>
            <a:ext cx="809625" cy="288855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 smtClean="0"/>
              <a:t>顺次执行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7259435" y="3701968"/>
            <a:ext cx="1522615" cy="632342"/>
            <a:chOff x="7259435" y="3701968"/>
            <a:chExt cx="1522615" cy="632342"/>
          </a:xfrm>
        </p:grpSpPr>
        <p:sp>
          <p:nvSpPr>
            <p:cNvPr id="26" name="椭圆形标注 25"/>
            <p:cNvSpPr/>
            <p:nvPr/>
          </p:nvSpPr>
          <p:spPr>
            <a:xfrm>
              <a:off x="7321292" y="3701968"/>
              <a:ext cx="1460758" cy="632342"/>
            </a:xfrm>
            <a:prstGeom prst="wedgeEllipseCallout">
              <a:avLst>
                <a:gd name="adj1" fmla="val -91889"/>
                <a:gd name="adj2" fmla="val 30923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/>
                <a:t>执行异常</a:t>
              </a:r>
              <a:endParaRPr lang="en-US" altLang="zh-CN" sz="1600" dirty="0" smtClean="0"/>
            </a:p>
            <a:p>
              <a:r>
                <a:rPr lang="zh-CN" altLang="en-US" sz="1600" dirty="0" smtClean="0"/>
                <a:t>容错模式</a:t>
              </a:r>
              <a:endParaRPr lang="en-US" altLang="zh-CN" sz="1600" dirty="0" smtClean="0"/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9435" y="3836684"/>
              <a:ext cx="352073" cy="352073"/>
            </a:xfrm>
            <a:prstGeom prst="rect">
              <a:avLst/>
            </a:prstGeom>
          </p:spPr>
        </p:pic>
      </p:grpSp>
      <p:grpSp>
        <p:nvGrpSpPr>
          <p:cNvPr id="17" name="组合 16"/>
          <p:cNvGrpSpPr/>
          <p:nvPr/>
        </p:nvGrpSpPr>
        <p:grpSpPr>
          <a:xfrm>
            <a:off x="7279781" y="2777608"/>
            <a:ext cx="1502269" cy="632342"/>
            <a:chOff x="7279781" y="2777608"/>
            <a:chExt cx="1502269" cy="632342"/>
          </a:xfrm>
        </p:grpSpPr>
        <p:sp>
          <p:nvSpPr>
            <p:cNvPr id="25" name="椭圆形标注 24"/>
            <p:cNvSpPr/>
            <p:nvPr/>
          </p:nvSpPr>
          <p:spPr>
            <a:xfrm>
              <a:off x="7321292" y="2777608"/>
              <a:ext cx="1460758" cy="632342"/>
            </a:xfrm>
            <a:prstGeom prst="wedgeEllipseCallout">
              <a:avLst>
                <a:gd name="adj1" fmla="val -91889"/>
                <a:gd name="adj2" fmla="val 30923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/>
                <a:t>执行成功</a:t>
              </a:r>
              <a:endParaRPr lang="en-US" altLang="zh-CN" sz="1600" dirty="0" smtClean="0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9781" y="2919038"/>
              <a:ext cx="349481" cy="349481"/>
            </a:xfrm>
            <a:prstGeom prst="rect">
              <a:avLst/>
            </a:prstGeom>
          </p:spPr>
        </p:pic>
      </p:grpSp>
      <p:grpSp>
        <p:nvGrpSpPr>
          <p:cNvPr id="16" name="组合 15"/>
          <p:cNvGrpSpPr/>
          <p:nvPr/>
        </p:nvGrpSpPr>
        <p:grpSpPr>
          <a:xfrm>
            <a:off x="9063393" y="3701968"/>
            <a:ext cx="2016185" cy="665165"/>
            <a:chOff x="7230860" y="5715139"/>
            <a:chExt cx="2016185" cy="665165"/>
          </a:xfrm>
        </p:grpSpPr>
        <p:sp>
          <p:nvSpPr>
            <p:cNvPr id="9" name="文本框 8"/>
            <p:cNvSpPr txBox="1"/>
            <p:nvPr/>
          </p:nvSpPr>
          <p:spPr>
            <a:xfrm>
              <a:off x="7771961" y="5849935"/>
              <a:ext cx="14750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/>
                <a:t>回滚本节点</a:t>
              </a:r>
              <a:endParaRPr lang="zh-CN" altLang="en-US" sz="2000" b="1" dirty="0"/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0860" y="5715139"/>
              <a:ext cx="671175" cy="665165"/>
            </a:xfrm>
            <a:prstGeom prst="rect">
              <a:avLst/>
            </a:prstGeom>
          </p:spPr>
        </p:pic>
      </p:grpSp>
      <p:grpSp>
        <p:nvGrpSpPr>
          <p:cNvPr id="22" name="组合 21"/>
          <p:cNvGrpSpPr/>
          <p:nvPr/>
        </p:nvGrpSpPr>
        <p:grpSpPr>
          <a:xfrm>
            <a:off x="7279781" y="4626328"/>
            <a:ext cx="1502269" cy="632342"/>
            <a:chOff x="7279781" y="2777608"/>
            <a:chExt cx="1502269" cy="632342"/>
          </a:xfrm>
        </p:grpSpPr>
        <p:sp>
          <p:nvSpPr>
            <p:cNvPr id="23" name="椭圆形标注 22"/>
            <p:cNvSpPr/>
            <p:nvPr/>
          </p:nvSpPr>
          <p:spPr>
            <a:xfrm>
              <a:off x="7321292" y="2777608"/>
              <a:ext cx="1460758" cy="632342"/>
            </a:xfrm>
            <a:prstGeom prst="wedgeEllipseCallout">
              <a:avLst>
                <a:gd name="adj1" fmla="val -91889"/>
                <a:gd name="adj2" fmla="val 30923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/>
                <a:t>继续执行</a:t>
              </a:r>
              <a:endParaRPr lang="en-US" altLang="zh-CN" sz="1600" dirty="0" smtClean="0"/>
            </a:p>
            <a:p>
              <a:r>
                <a:rPr lang="zh-CN" altLang="en-US" sz="1600" dirty="0" smtClean="0"/>
                <a:t>执行成功</a:t>
              </a:r>
              <a:endParaRPr lang="en-US" altLang="zh-CN" sz="1600" dirty="0" smtClean="0"/>
            </a:p>
          </p:txBody>
        </p: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9781" y="2919038"/>
              <a:ext cx="349481" cy="349481"/>
            </a:xfrm>
            <a:prstGeom prst="rect">
              <a:avLst/>
            </a:prstGeom>
          </p:spPr>
        </p:pic>
      </p:grpSp>
      <p:grpSp>
        <p:nvGrpSpPr>
          <p:cNvPr id="28" name="组合 27"/>
          <p:cNvGrpSpPr/>
          <p:nvPr/>
        </p:nvGrpSpPr>
        <p:grpSpPr>
          <a:xfrm>
            <a:off x="7321292" y="5641284"/>
            <a:ext cx="1667669" cy="608761"/>
            <a:chOff x="7321292" y="5641284"/>
            <a:chExt cx="1667669" cy="608761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1292" y="5641284"/>
              <a:ext cx="736978" cy="557073"/>
            </a:xfrm>
            <a:prstGeom prst="rect">
              <a:avLst/>
            </a:prstGeom>
          </p:spPr>
        </p:pic>
        <p:sp>
          <p:nvSpPr>
            <p:cNvPr id="30" name="文本框 29"/>
            <p:cNvSpPr txBox="1"/>
            <p:nvPr/>
          </p:nvSpPr>
          <p:spPr>
            <a:xfrm>
              <a:off x="7771961" y="5849935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/>
                <a:t>统一提交</a:t>
              </a:r>
              <a:endParaRPr lang="zh-CN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3340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XSQL</a:t>
            </a:r>
            <a:r>
              <a:rPr lang="zh-CN" altLang="en-US" dirty="0" smtClean="0"/>
              <a:t>组的对象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190875" y="2500948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err="1" smtClean="0"/>
              <a:t>XSQLGroup</a:t>
            </a:r>
            <a:endParaRPr lang="en-GB" altLang="zh-CN" dirty="0" smtClean="0"/>
          </a:p>
          <a:p>
            <a:pPr algn="ctr"/>
            <a:r>
              <a:rPr lang="zh-CN" altLang="en-US" dirty="0"/>
              <a:t>组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6486525" y="2477771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err="1" smtClean="0"/>
              <a:t>XSQLNode</a:t>
            </a:r>
            <a:endParaRPr lang="en-GB" altLang="zh-CN" dirty="0" smtClean="0"/>
          </a:p>
          <a:p>
            <a:pPr algn="ctr"/>
            <a:r>
              <a:rPr lang="zh-CN" altLang="en-US" dirty="0"/>
              <a:t>节点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3190875" y="4158298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err="1" smtClean="0"/>
              <a:t>XSQLGroupResult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执行结果</a:t>
            </a:r>
            <a:endParaRPr lang="en-GB" altLang="zh-CN" dirty="0" smtClean="0"/>
          </a:p>
        </p:txBody>
      </p:sp>
      <p:sp>
        <p:nvSpPr>
          <p:cNvPr id="9" name="圆角矩形 8"/>
          <p:cNvSpPr/>
          <p:nvPr/>
        </p:nvSpPr>
        <p:spPr>
          <a:xfrm>
            <a:off x="6486524" y="4158298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err="1" smtClean="0"/>
              <a:t>XSQLGroupControl</a:t>
            </a:r>
            <a:endParaRPr lang="en-GB" altLang="zh-CN" dirty="0" smtClean="0"/>
          </a:p>
          <a:p>
            <a:pPr algn="ctr"/>
            <a:r>
              <a:rPr lang="zh-CN" altLang="en-US" dirty="0" smtClean="0"/>
              <a:t>统一事务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11" name="矩形 10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651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容错模式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举例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 smtClean="0">
                <a:solidFill>
                  <a:srgbClr val="ACD433"/>
                </a:solidFill>
              </a:rPr>
              <a:t>组的节点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32835" y="3567596"/>
            <a:ext cx="2954339" cy="107128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错误常常是正确的</a:t>
            </a:r>
            <a:r>
              <a:rPr lang="zh-CN" altLang="en-US" dirty="0" smtClean="0"/>
              <a:t>先导。</a:t>
            </a:r>
            <a:endParaRPr lang="en-GB" altLang="zh-CN" dirty="0" smtClean="0"/>
          </a:p>
          <a:p>
            <a:pPr marL="0" indent="0">
              <a:buNone/>
            </a:pPr>
            <a:r>
              <a:rPr lang="en-US" altLang="zh-CN" dirty="0" smtClean="0"/>
              <a:t>—— </a:t>
            </a:r>
            <a:r>
              <a:rPr lang="zh-CN" altLang="en-US" dirty="0" smtClean="0"/>
              <a:t>毛泽东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1624700"/>
            <a:ext cx="7620841" cy="495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56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重试模式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 smtClean="0">
                <a:solidFill>
                  <a:srgbClr val="ACD433"/>
                </a:solidFill>
              </a:rPr>
              <a:t>组的节点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2062443"/>
            <a:ext cx="9040814" cy="41954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执行异常</a:t>
            </a:r>
            <a:r>
              <a:rPr lang="zh-CN" altLang="en-US" dirty="0" smtClean="0"/>
              <a:t>时，当启用</a:t>
            </a:r>
            <a:r>
              <a:rPr lang="zh-CN" altLang="en-US" b="1" dirty="0" smtClean="0">
                <a:solidFill>
                  <a:srgbClr val="FFFF00"/>
                </a:solidFill>
              </a:rPr>
              <a:t>重试模式</a:t>
            </a:r>
            <a:r>
              <a:rPr lang="zh-CN" altLang="en-US" dirty="0" smtClean="0"/>
              <a:t>后，继续执行其后的节点。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1800639" y="2679081"/>
            <a:ext cx="2047461" cy="29622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组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1971675" y="3190824"/>
            <a:ext cx="1703256" cy="3942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执行类节点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1971675" y="4096827"/>
            <a:ext cx="1703256" cy="3942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执行类节点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1971675" y="5001023"/>
            <a:ext cx="1703256" cy="3942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执行类节点 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7" name="下箭头 6"/>
          <p:cNvSpPr/>
          <p:nvPr/>
        </p:nvSpPr>
        <p:spPr>
          <a:xfrm>
            <a:off x="423067" y="2752725"/>
            <a:ext cx="809625" cy="288855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 smtClean="0"/>
              <a:t>顺次执行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4220960" y="3701968"/>
            <a:ext cx="1522615" cy="632342"/>
            <a:chOff x="7259435" y="3701968"/>
            <a:chExt cx="1522615" cy="632342"/>
          </a:xfrm>
        </p:grpSpPr>
        <p:sp>
          <p:nvSpPr>
            <p:cNvPr id="26" name="椭圆形标注 25"/>
            <p:cNvSpPr/>
            <p:nvPr/>
          </p:nvSpPr>
          <p:spPr>
            <a:xfrm>
              <a:off x="7321292" y="3701968"/>
              <a:ext cx="1460758" cy="632342"/>
            </a:xfrm>
            <a:prstGeom prst="wedgeEllipseCallout">
              <a:avLst>
                <a:gd name="adj1" fmla="val -91889"/>
                <a:gd name="adj2" fmla="val 30923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/>
                <a:t>异常</a:t>
              </a:r>
              <a:r>
                <a:rPr lang="en-US" altLang="zh-CN" sz="1600" dirty="0" smtClean="0"/>
                <a:t>1</a:t>
              </a:r>
              <a:r>
                <a:rPr lang="zh-CN" altLang="en-US" sz="1600" dirty="0" smtClean="0"/>
                <a:t>次</a:t>
              </a:r>
              <a:endParaRPr lang="en-US" altLang="zh-CN" sz="1600" dirty="0" smtClean="0"/>
            </a:p>
            <a:p>
              <a:r>
                <a:rPr lang="zh-CN" altLang="en-US" sz="1600" dirty="0" smtClean="0"/>
                <a:t>重试模式</a:t>
              </a:r>
              <a:endParaRPr lang="en-US" altLang="zh-CN" sz="1600" dirty="0" smtClean="0"/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9435" y="3836684"/>
              <a:ext cx="352073" cy="352073"/>
            </a:xfrm>
            <a:prstGeom prst="rect">
              <a:avLst/>
            </a:prstGeom>
          </p:spPr>
        </p:pic>
      </p:grpSp>
      <p:grpSp>
        <p:nvGrpSpPr>
          <p:cNvPr id="17" name="组合 16"/>
          <p:cNvGrpSpPr/>
          <p:nvPr/>
        </p:nvGrpSpPr>
        <p:grpSpPr>
          <a:xfrm>
            <a:off x="4241306" y="2777608"/>
            <a:ext cx="1502269" cy="632342"/>
            <a:chOff x="7279781" y="2777608"/>
            <a:chExt cx="1502269" cy="632342"/>
          </a:xfrm>
        </p:grpSpPr>
        <p:sp>
          <p:nvSpPr>
            <p:cNvPr id="25" name="椭圆形标注 24"/>
            <p:cNvSpPr/>
            <p:nvPr/>
          </p:nvSpPr>
          <p:spPr>
            <a:xfrm>
              <a:off x="7321292" y="2777608"/>
              <a:ext cx="1460758" cy="632342"/>
            </a:xfrm>
            <a:prstGeom prst="wedgeEllipseCallout">
              <a:avLst>
                <a:gd name="adj1" fmla="val -91889"/>
                <a:gd name="adj2" fmla="val 30923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/>
                <a:t>执行成功</a:t>
              </a:r>
              <a:endParaRPr lang="en-US" altLang="zh-CN" sz="1600" dirty="0" smtClean="0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9781" y="2919038"/>
              <a:ext cx="349481" cy="349481"/>
            </a:xfrm>
            <a:prstGeom prst="rect">
              <a:avLst/>
            </a:prstGeom>
          </p:spPr>
        </p:pic>
      </p:grpSp>
      <p:grpSp>
        <p:nvGrpSpPr>
          <p:cNvPr id="27" name="组合 26"/>
          <p:cNvGrpSpPr/>
          <p:nvPr/>
        </p:nvGrpSpPr>
        <p:grpSpPr>
          <a:xfrm>
            <a:off x="6178292" y="3701968"/>
            <a:ext cx="1522615" cy="632342"/>
            <a:chOff x="7259435" y="3701968"/>
            <a:chExt cx="1522615" cy="632342"/>
          </a:xfrm>
        </p:grpSpPr>
        <p:sp>
          <p:nvSpPr>
            <p:cNvPr id="31" name="椭圆形标注 30"/>
            <p:cNvSpPr/>
            <p:nvPr/>
          </p:nvSpPr>
          <p:spPr>
            <a:xfrm>
              <a:off x="7321292" y="3701968"/>
              <a:ext cx="1460758" cy="632342"/>
            </a:xfrm>
            <a:prstGeom prst="wedgeEllipseCallout">
              <a:avLst>
                <a:gd name="adj1" fmla="val -84064"/>
                <a:gd name="adj2" fmla="val -5228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/>
                <a:t>异常</a:t>
              </a:r>
              <a:r>
                <a:rPr lang="en-US" altLang="zh-CN" sz="1600" dirty="0" smtClean="0"/>
                <a:t>2</a:t>
              </a:r>
              <a:r>
                <a:rPr lang="zh-CN" altLang="en-US" sz="1600" dirty="0" smtClean="0"/>
                <a:t>次</a:t>
              </a:r>
              <a:endParaRPr lang="en-US" altLang="zh-CN" sz="1600" dirty="0" smtClean="0"/>
            </a:p>
            <a:p>
              <a:r>
                <a:rPr lang="zh-CN" altLang="en-US" sz="1600" dirty="0" smtClean="0"/>
                <a:t>间隔</a:t>
              </a:r>
              <a:r>
                <a:rPr lang="en-GB" altLang="zh-CN" sz="1600" dirty="0" smtClean="0"/>
                <a:t>5</a:t>
              </a:r>
              <a:r>
                <a:rPr lang="zh-CN" altLang="en-US" sz="1600" dirty="0" smtClean="0"/>
                <a:t>秒</a:t>
              </a:r>
              <a:endParaRPr lang="en-US" altLang="zh-CN" sz="1600" dirty="0" smtClean="0"/>
            </a:p>
          </p:txBody>
        </p:sp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9435" y="3836684"/>
              <a:ext cx="352073" cy="352073"/>
            </a:xfrm>
            <a:prstGeom prst="rect">
              <a:avLst/>
            </a:prstGeom>
          </p:spPr>
        </p:pic>
      </p:grpSp>
      <p:grpSp>
        <p:nvGrpSpPr>
          <p:cNvPr id="42" name="组合 41"/>
          <p:cNvGrpSpPr/>
          <p:nvPr/>
        </p:nvGrpSpPr>
        <p:grpSpPr>
          <a:xfrm>
            <a:off x="8083292" y="3701968"/>
            <a:ext cx="1522615" cy="632342"/>
            <a:chOff x="7259435" y="3701968"/>
            <a:chExt cx="1522615" cy="632342"/>
          </a:xfrm>
        </p:grpSpPr>
        <p:sp>
          <p:nvSpPr>
            <p:cNvPr id="43" name="椭圆形标注 42"/>
            <p:cNvSpPr/>
            <p:nvPr/>
          </p:nvSpPr>
          <p:spPr>
            <a:xfrm>
              <a:off x="7321292" y="3701968"/>
              <a:ext cx="1460758" cy="632342"/>
            </a:xfrm>
            <a:prstGeom prst="wedgeEllipseCallout">
              <a:avLst>
                <a:gd name="adj1" fmla="val -84064"/>
                <a:gd name="adj2" fmla="val -5228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/>
                <a:t>异常</a:t>
              </a:r>
              <a:r>
                <a:rPr lang="en-US" altLang="zh-CN" sz="1600" dirty="0" smtClean="0"/>
                <a:t>3</a:t>
              </a:r>
              <a:r>
                <a:rPr lang="zh-CN" altLang="en-US" sz="1600" dirty="0" smtClean="0"/>
                <a:t>次</a:t>
              </a:r>
              <a:endParaRPr lang="en-US" altLang="zh-CN" sz="1600" dirty="0" smtClean="0"/>
            </a:p>
            <a:p>
              <a:r>
                <a:rPr lang="zh-CN" altLang="en-US" sz="1600" dirty="0" smtClean="0"/>
                <a:t>间隔</a:t>
              </a:r>
              <a:r>
                <a:rPr lang="en-GB" altLang="zh-CN" sz="1600" dirty="0" smtClean="0"/>
                <a:t>10</a:t>
              </a:r>
              <a:r>
                <a:rPr lang="zh-CN" altLang="en-US" sz="1600" dirty="0" smtClean="0"/>
                <a:t>秒</a:t>
              </a:r>
              <a:endParaRPr lang="en-US" altLang="zh-CN" sz="1600" dirty="0" smtClean="0"/>
            </a:p>
          </p:txBody>
        </p:sp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9435" y="3836684"/>
              <a:ext cx="352073" cy="352073"/>
            </a:xfrm>
            <a:prstGeom prst="rect">
              <a:avLst/>
            </a:prstGeom>
          </p:spPr>
        </p:pic>
      </p:grpSp>
      <p:grpSp>
        <p:nvGrpSpPr>
          <p:cNvPr id="45" name="组合 44"/>
          <p:cNvGrpSpPr/>
          <p:nvPr/>
        </p:nvGrpSpPr>
        <p:grpSpPr>
          <a:xfrm>
            <a:off x="10131169" y="3601299"/>
            <a:ext cx="1708409" cy="794538"/>
            <a:chOff x="7279781" y="2777608"/>
            <a:chExt cx="1527824" cy="794538"/>
          </a:xfrm>
        </p:grpSpPr>
        <p:sp>
          <p:nvSpPr>
            <p:cNvPr id="46" name="椭圆形标注 45"/>
            <p:cNvSpPr/>
            <p:nvPr/>
          </p:nvSpPr>
          <p:spPr>
            <a:xfrm>
              <a:off x="7321291" y="2777608"/>
              <a:ext cx="1486314" cy="794538"/>
            </a:xfrm>
            <a:prstGeom prst="wedgeEllipseCallout">
              <a:avLst>
                <a:gd name="adj1" fmla="val -88629"/>
                <a:gd name="adj2" fmla="val 2303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/>
                <a:t>第</a:t>
              </a:r>
              <a:r>
                <a:rPr lang="en-GB" altLang="zh-CN" sz="1600" dirty="0" smtClean="0"/>
                <a:t>N</a:t>
              </a:r>
              <a:r>
                <a:rPr lang="zh-CN" altLang="en-US" sz="1600" dirty="0" smtClean="0"/>
                <a:t>次成功</a:t>
              </a:r>
              <a:endParaRPr lang="en-US" altLang="zh-CN" sz="1600" dirty="0" smtClean="0"/>
            </a:p>
            <a:p>
              <a:r>
                <a:rPr lang="zh-CN" altLang="en-US" sz="1600" dirty="0" smtClean="0"/>
                <a:t>间隔</a:t>
              </a:r>
              <a:endParaRPr lang="en-GB" altLang="zh-CN" sz="1600" dirty="0" smtClean="0"/>
            </a:p>
            <a:p>
              <a:r>
                <a:rPr lang="en-US" altLang="zh-CN" sz="1600" dirty="0" smtClean="0"/>
                <a:t>T(n-1)*2</a:t>
              </a:r>
              <a:r>
                <a:rPr lang="zh-CN" altLang="en-US" sz="1600" dirty="0" smtClean="0"/>
                <a:t>秒</a:t>
              </a:r>
              <a:endParaRPr lang="en-US" altLang="zh-CN" sz="1600" dirty="0" smtClean="0"/>
            </a:p>
          </p:txBody>
        </p:sp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9781" y="2919038"/>
              <a:ext cx="349481" cy="349481"/>
            </a:xfrm>
            <a:prstGeom prst="rect">
              <a:avLst/>
            </a:prstGeom>
          </p:spPr>
        </p:pic>
      </p:grpSp>
      <p:grpSp>
        <p:nvGrpSpPr>
          <p:cNvPr id="48" name="组合 47"/>
          <p:cNvGrpSpPr/>
          <p:nvPr/>
        </p:nvGrpSpPr>
        <p:grpSpPr>
          <a:xfrm>
            <a:off x="4249716" y="4615491"/>
            <a:ext cx="1505823" cy="632342"/>
            <a:chOff x="7276227" y="4626328"/>
            <a:chExt cx="1505823" cy="632342"/>
          </a:xfrm>
        </p:grpSpPr>
        <p:sp>
          <p:nvSpPr>
            <p:cNvPr id="49" name="椭圆形标注 48"/>
            <p:cNvSpPr/>
            <p:nvPr/>
          </p:nvSpPr>
          <p:spPr>
            <a:xfrm>
              <a:off x="7321292" y="4626328"/>
              <a:ext cx="1460758" cy="632342"/>
            </a:xfrm>
            <a:prstGeom prst="wedgeEllipseCallout">
              <a:avLst>
                <a:gd name="adj1" fmla="val -91889"/>
                <a:gd name="adj2" fmla="val 30923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/>
                <a:t>执行一次</a:t>
              </a:r>
              <a:endParaRPr lang="en-US" altLang="zh-CN" sz="1600" dirty="0" smtClean="0"/>
            </a:p>
          </p:txBody>
        </p:sp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6227" y="4769202"/>
              <a:ext cx="349481" cy="349481"/>
            </a:xfrm>
            <a:prstGeom prst="rect">
              <a:avLst/>
            </a:prstGeom>
          </p:spPr>
        </p:pic>
      </p:grpSp>
      <p:grpSp>
        <p:nvGrpSpPr>
          <p:cNvPr id="51" name="组合 50"/>
          <p:cNvGrpSpPr/>
          <p:nvPr/>
        </p:nvGrpSpPr>
        <p:grpSpPr>
          <a:xfrm>
            <a:off x="4251863" y="5671888"/>
            <a:ext cx="1667669" cy="608761"/>
            <a:chOff x="7321292" y="5641284"/>
            <a:chExt cx="1667669" cy="608761"/>
          </a:xfrm>
        </p:grpSpPr>
        <p:pic>
          <p:nvPicPr>
            <p:cNvPr id="52" name="图片 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1292" y="5641284"/>
              <a:ext cx="736978" cy="557073"/>
            </a:xfrm>
            <a:prstGeom prst="rect">
              <a:avLst/>
            </a:prstGeom>
          </p:spPr>
        </p:pic>
        <p:sp>
          <p:nvSpPr>
            <p:cNvPr id="53" name="文本框 52"/>
            <p:cNvSpPr txBox="1"/>
            <p:nvPr/>
          </p:nvSpPr>
          <p:spPr>
            <a:xfrm>
              <a:off x="7771961" y="5849935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/>
                <a:t>统一提交</a:t>
              </a:r>
              <a:endParaRPr lang="zh-CN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1379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重试</a:t>
            </a:r>
            <a:r>
              <a:rPr lang="zh-CN" altLang="en-US" dirty="0" smtClean="0"/>
              <a:t>模式 </a:t>
            </a:r>
            <a:r>
              <a:rPr lang="en-US" altLang="zh-CN" dirty="0" smtClean="0"/>
              <a:t>– </a:t>
            </a:r>
            <a:r>
              <a:rPr lang="zh-CN" altLang="en-US" dirty="0"/>
              <a:t>举例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 smtClean="0">
                <a:solidFill>
                  <a:srgbClr val="ACD433"/>
                </a:solidFill>
              </a:rPr>
              <a:t>组的节点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595438"/>
            <a:ext cx="7310438" cy="5008208"/>
          </a:xfrm>
          <a:prstGeom prst="rect">
            <a:avLst/>
          </a:prstGeom>
        </p:spPr>
      </p:pic>
      <p:sp>
        <p:nvSpPr>
          <p:cNvPr id="35" name="内容占位符 2"/>
          <p:cNvSpPr>
            <a:spLocks noGrp="1"/>
          </p:cNvSpPr>
          <p:nvPr>
            <p:ph idx="1"/>
          </p:nvPr>
        </p:nvSpPr>
        <p:spPr>
          <a:xfrm>
            <a:off x="8573664" y="3348521"/>
            <a:ext cx="2954339" cy="107128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失败的在于放弃，成功</a:t>
            </a:r>
            <a:r>
              <a:rPr lang="zh-CN" altLang="en-US" dirty="0"/>
              <a:t>的必然之路就是不断的重来一次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——</a:t>
            </a:r>
            <a:r>
              <a:rPr lang="zh-CN" altLang="en-US" dirty="0"/>
              <a:t>托马斯</a:t>
            </a:r>
            <a:r>
              <a:rPr lang="en-US" altLang="zh-CN" dirty="0"/>
              <a:t>·</a:t>
            </a:r>
            <a:r>
              <a:rPr lang="zh-CN" altLang="en-US" dirty="0"/>
              <a:t>爱迪生</a:t>
            </a:r>
            <a:endParaRPr lang="en-US" altLang="zh-CN" dirty="0"/>
          </a:p>
        </p:txBody>
      </p:sp>
      <p:sp>
        <p:nvSpPr>
          <p:cNvPr id="36" name="椭圆形标注 35"/>
          <p:cNvSpPr/>
          <p:nvPr/>
        </p:nvSpPr>
        <p:spPr>
          <a:xfrm>
            <a:off x="4563027" y="2228327"/>
            <a:ext cx="866223" cy="745114"/>
          </a:xfrm>
          <a:prstGeom prst="wedgeEllipseCallout">
            <a:avLst>
              <a:gd name="adj1" fmla="val -99016"/>
              <a:gd name="adj2" fmla="val -427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/>
              <a:t>时间</a:t>
            </a:r>
            <a:endParaRPr lang="en-US" altLang="zh-CN" sz="1600" dirty="0" smtClean="0"/>
          </a:p>
          <a:p>
            <a:r>
              <a:rPr lang="zh-CN" altLang="en-US" sz="1600" dirty="0" smtClean="0"/>
              <a:t>间隔</a:t>
            </a:r>
            <a:endParaRPr lang="en-US" altLang="zh-CN" sz="1600" dirty="0" smtClean="0"/>
          </a:p>
        </p:txBody>
      </p:sp>
      <p:sp>
        <p:nvSpPr>
          <p:cNvPr id="37" name="椭圆形标注 36"/>
          <p:cNvSpPr/>
          <p:nvPr/>
        </p:nvSpPr>
        <p:spPr>
          <a:xfrm>
            <a:off x="4210602" y="3247645"/>
            <a:ext cx="866223" cy="745114"/>
          </a:xfrm>
          <a:prstGeom prst="wedgeEllipseCallout">
            <a:avLst>
              <a:gd name="adj1" fmla="val -99016"/>
              <a:gd name="adj2" fmla="val -427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/>
              <a:t>重复次数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312867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重试 </a:t>
            </a:r>
            <a:r>
              <a:rPr lang="en-US" altLang="zh-CN" dirty="0"/>
              <a:t>+ </a:t>
            </a:r>
            <a:r>
              <a:rPr lang="zh-CN" altLang="en-US" dirty="0" smtClean="0"/>
              <a:t>容错 的举例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>
                <a:solidFill>
                  <a:srgbClr val="ACD433"/>
                </a:solidFill>
              </a:rPr>
              <a:t>组的节点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334" y="2894797"/>
            <a:ext cx="8201025" cy="36385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099182" y="4266397"/>
            <a:ext cx="3495675" cy="352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099182" y="5714197"/>
            <a:ext cx="3495675" cy="352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1104293" y="1927789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重试模式</a:t>
            </a:r>
            <a:r>
              <a:rPr lang="zh-CN" altLang="en-US" b="1" dirty="0" smtClean="0">
                <a:solidFill>
                  <a:srgbClr val="FFFF00"/>
                </a:solidFill>
              </a:rPr>
              <a:t>优先级</a:t>
            </a:r>
            <a:r>
              <a:rPr lang="zh-CN" altLang="en-US" b="1" dirty="0">
                <a:solidFill>
                  <a:srgbClr val="FFFF00"/>
                </a:solidFill>
              </a:rPr>
              <a:t>高于</a:t>
            </a:r>
            <a:r>
              <a:rPr lang="zh-CN" altLang="en-US" dirty="0"/>
              <a:t>容错模式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重试</a:t>
            </a:r>
            <a:r>
              <a:rPr lang="zh-CN" altLang="en-US" dirty="0"/>
              <a:t>次数</a:t>
            </a:r>
            <a:r>
              <a:rPr lang="en-US" altLang="zh-CN" dirty="0" err="1"/>
              <a:t>retryCount</a:t>
            </a:r>
            <a:r>
              <a:rPr lang="zh-CN" altLang="en-US" dirty="0"/>
              <a:t>用尽时</a:t>
            </a:r>
            <a:r>
              <a:rPr lang="zh-CN" altLang="en-US" dirty="0" smtClean="0"/>
              <a:t>， </a:t>
            </a:r>
            <a:r>
              <a:rPr lang="zh-CN" altLang="en-US" dirty="0"/>
              <a:t>再根据</a:t>
            </a:r>
            <a:r>
              <a:rPr lang="en-GB" altLang="zh-CN" dirty="0" err="1"/>
              <a:t>errorContinue</a:t>
            </a:r>
            <a:r>
              <a:rPr lang="zh-CN" altLang="en-US" dirty="0"/>
              <a:t>判定是否断续</a:t>
            </a:r>
            <a:r>
              <a:rPr lang="zh-CN" altLang="en-US" dirty="0" smtClean="0"/>
              <a:t>执行。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6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层次的执行顺序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>
                <a:solidFill>
                  <a:srgbClr val="ACD433"/>
                </a:solidFill>
              </a:rPr>
              <a:t>组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11" name="矩形 10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964656" y="1750105"/>
            <a:ext cx="2873919" cy="4486275"/>
            <a:chOff x="1164681" y="1714498"/>
            <a:chExt cx="2873919" cy="4486275"/>
          </a:xfrm>
        </p:grpSpPr>
        <p:sp>
          <p:nvSpPr>
            <p:cNvPr id="18" name="圆角矩形 17"/>
            <p:cNvSpPr/>
            <p:nvPr/>
          </p:nvSpPr>
          <p:spPr>
            <a:xfrm>
              <a:off x="1164681" y="1714498"/>
              <a:ext cx="2873919" cy="44862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组 </a:t>
              </a:r>
              <a:r>
                <a:rPr lang="en-GB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1406252" y="2446177"/>
              <a:ext cx="2390775" cy="8286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节点 </a:t>
              </a:r>
              <a:r>
                <a:rPr lang="en-GB" altLang="zh-CN" dirty="0" smtClean="0"/>
                <a:t>A</a:t>
              </a:r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1406252" y="3490115"/>
              <a:ext cx="2390775" cy="8286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节点 </a:t>
              </a:r>
              <a:r>
                <a:rPr lang="en-GB" altLang="zh-CN" dirty="0" smtClean="0"/>
                <a:t>A</a:t>
              </a:r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1406252" y="5118648"/>
              <a:ext cx="2390775" cy="8286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节点 </a:t>
              </a:r>
              <a:r>
                <a:rPr lang="en-GB" altLang="zh-CN" dirty="0" smtClean="0"/>
                <a:t>AN</a:t>
              </a:r>
              <a:endParaRPr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426618" y="4534053"/>
              <a:ext cx="752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 smtClean="0"/>
                <a:t>… …</a:t>
              </a:r>
              <a:endParaRPr lang="zh-CN" altLang="en-US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3522944" y="452718"/>
            <a:ext cx="4039906" cy="2992840"/>
            <a:chOff x="3942044" y="417111"/>
            <a:chExt cx="4039906" cy="2992840"/>
          </a:xfrm>
        </p:grpSpPr>
        <p:sp>
          <p:nvSpPr>
            <p:cNvPr id="26" name="圆角矩形 25"/>
            <p:cNvSpPr/>
            <p:nvPr/>
          </p:nvSpPr>
          <p:spPr>
            <a:xfrm>
              <a:off x="5934489" y="417111"/>
              <a:ext cx="2047461" cy="299284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组 </a:t>
              </a:r>
              <a:r>
                <a:rPr lang="en-GB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6106591" y="1083804"/>
              <a:ext cx="1703256" cy="3942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节点 </a:t>
              </a:r>
              <a:r>
                <a:rPr lang="en-GB" altLang="zh-CN" dirty="0" smtClean="0"/>
                <a:t>B</a:t>
              </a:r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105525" y="2179255"/>
              <a:ext cx="899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 smtClean="0"/>
                <a:t>… …</a:t>
              </a:r>
              <a:endParaRPr lang="zh-CN" altLang="en-US" dirty="0"/>
            </a:p>
          </p:txBody>
        </p:sp>
        <p:cxnSp>
          <p:nvCxnSpPr>
            <p:cNvPr id="7" name="直接连接符 6"/>
            <p:cNvCxnSpPr/>
            <p:nvPr/>
          </p:nvCxnSpPr>
          <p:spPr>
            <a:xfrm flipV="1">
              <a:off x="3948466" y="573993"/>
              <a:ext cx="2032940" cy="18943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3942044" y="3274852"/>
              <a:ext cx="2258731" cy="1350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圆角矩形 33"/>
            <p:cNvSpPr/>
            <p:nvPr/>
          </p:nvSpPr>
          <p:spPr>
            <a:xfrm>
              <a:off x="6105525" y="1686066"/>
              <a:ext cx="1703256" cy="3942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节点 </a:t>
              </a:r>
              <a:r>
                <a:rPr lang="en-GB" altLang="zh-CN" dirty="0" smtClean="0"/>
                <a:t>B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6105525" y="2751275"/>
              <a:ext cx="1703256" cy="3942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节点 </a:t>
              </a:r>
              <a:r>
                <a:rPr lang="en-GB" altLang="zh-CN" dirty="0" smtClean="0"/>
                <a:t>B</a:t>
              </a:r>
              <a:r>
                <a:rPr lang="en-US" altLang="zh-CN" dirty="0" smtClean="0"/>
                <a:t>N</a:t>
              </a:r>
              <a:endParaRPr lang="zh-CN" altLang="en-US" dirty="0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522944" y="3643469"/>
            <a:ext cx="4039906" cy="2992840"/>
            <a:chOff x="3942044" y="417111"/>
            <a:chExt cx="4039906" cy="2992840"/>
          </a:xfrm>
        </p:grpSpPr>
        <p:sp>
          <p:nvSpPr>
            <p:cNvPr id="43" name="圆角矩形 42"/>
            <p:cNvSpPr/>
            <p:nvPr/>
          </p:nvSpPr>
          <p:spPr>
            <a:xfrm>
              <a:off x="5934489" y="417111"/>
              <a:ext cx="2047461" cy="299284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组 </a:t>
              </a:r>
              <a:r>
                <a:rPr lang="en-GB" altLang="zh-CN" dirty="0" smtClean="0"/>
                <a:t>C</a:t>
              </a:r>
              <a:endParaRPr lang="zh-CN" altLang="en-US" dirty="0"/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6106591" y="1083804"/>
              <a:ext cx="1703256" cy="3942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节点 </a:t>
              </a:r>
              <a:r>
                <a:rPr lang="en-GB" altLang="zh-CN" dirty="0" smtClean="0"/>
                <a:t>C</a:t>
              </a:r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6105525" y="2179255"/>
              <a:ext cx="899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 smtClean="0"/>
                <a:t>… …</a:t>
              </a:r>
              <a:endParaRPr lang="zh-CN" altLang="en-US" dirty="0"/>
            </a:p>
          </p:txBody>
        </p:sp>
        <p:cxnSp>
          <p:nvCxnSpPr>
            <p:cNvPr id="46" name="直接连接符 45"/>
            <p:cNvCxnSpPr/>
            <p:nvPr/>
          </p:nvCxnSpPr>
          <p:spPr>
            <a:xfrm flipV="1">
              <a:off x="3942044" y="470697"/>
              <a:ext cx="2163481" cy="1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3942044" y="2751275"/>
              <a:ext cx="2258731" cy="6586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圆角矩形 47"/>
            <p:cNvSpPr/>
            <p:nvPr/>
          </p:nvSpPr>
          <p:spPr>
            <a:xfrm>
              <a:off x="6105525" y="1686066"/>
              <a:ext cx="1703256" cy="3942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节点 </a:t>
              </a:r>
              <a:r>
                <a:rPr lang="en-GB" altLang="zh-CN" dirty="0" smtClean="0"/>
                <a:t>C</a:t>
              </a:r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6105525" y="2751275"/>
              <a:ext cx="1703256" cy="3942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节点 </a:t>
              </a:r>
              <a:r>
                <a:rPr lang="en-GB" altLang="zh-CN" dirty="0" smtClean="0"/>
                <a:t>C</a:t>
              </a:r>
              <a:r>
                <a:rPr lang="en-US" altLang="zh-CN" dirty="0" smtClean="0"/>
                <a:t>N</a:t>
              </a:r>
              <a:endParaRPr lang="zh-CN" altLang="en-US" dirty="0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325551" y="1940517"/>
            <a:ext cx="4094924" cy="2992840"/>
            <a:chOff x="3887026" y="417111"/>
            <a:chExt cx="4094924" cy="2992840"/>
          </a:xfrm>
        </p:grpSpPr>
        <p:sp>
          <p:nvSpPr>
            <p:cNvPr id="56" name="圆角矩形 55"/>
            <p:cNvSpPr/>
            <p:nvPr/>
          </p:nvSpPr>
          <p:spPr>
            <a:xfrm>
              <a:off x="5934489" y="417111"/>
              <a:ext cx="2047461" cy="299284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组 </a:t>
              </a:r>
              <a:r>
                <a:rPr lang="en-GB" altLang="zh-CN" dirty="0" smtClean="0"/>
                <a:t>D</a:t>
              </a:r>
              <a:endParaRPr lang="zh-CN" altLang="en-US" dirty="0"/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6106591" y="1083804"/>
              <a:ext cx="1703256" cy="3942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节点 </a:t>
              </a:r>
              <a:r>
                <a:rPr lang="en-GB" altLang="zh-CN" dirty="0" smtClean="0"/>
                <a:t>D</a:t>
              </a:r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6105525" y="2179255"/>
              <a:ext cx="899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 smtClean="0"/>
                <a:t>… …</a:t>
              </a:r>
              <a:endParaRPr lang="zh-CN" altLang="en-US" dirty="0"/>
            </a:p>
          </p:txBody>
        </p:sp>
        <p:cxnSp>
          <p:nvCxnSpPr>
            <p:cNvPr id="59" name="直接连接符 58"/>
            <p:cNvCxnSpPr/>
            <p:nvPr/>
          </p:nvCxnSpPr>
          <p:spPr>
            <a:xfrm flipV="1">
              <a:off x="3887026" y="470698"/>
              <a:ext cx="2218499" cy="7927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3887026" y="1657736"/>
              <a:ext cx="2133188" cy="16455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圆角矩形 60"/>
            <p:cNvSpPr/>
            <p:nvPr/>
          </p:nvSpPr>
          <p:spPr>
            <a:xfrm>
              <a:off x="6105525" y="1686066"/>
              <a:ext cx="1703256" cy="3942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节点 </a:t>
              </a:r>
              <a:r>
                <a:rPr lang="en-GB" altLang="zh-CN" dirty="0" smtClean="0"/>
                <a:t>D</a:t>
              </a:r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6105525" y="2751275"/>
              <a:ext cx="1703256" cy="3942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节点 </a:t>
              </a:r>
              <a:r>
                <a:rPr lang="en-GB" altLang="zh-CN" dirty="0" smtClean="0"/>
                <a:t>D</a:t>
              </a:r>
              <a:r>
                <a:rPr lang="en-US" altLang="zh-CN" dirty="0" smtClean="0"/>
                <a:t>N</a:t>
              </a:r>
              <a:endParaRPr lang="zh-CN" altLang="en-US" dirty="0"/>
            </a:p>
          </p:txBody>
        </p:sp>
      </p:grpSp>
      <p:sp>
        <p:nvSpPr>
          <p:cNvPr id="36" name="下箭头 35"/>
          <p:cNvSpPr/>
          <p:nvPr/>
        </p:nvSpPr>
        <p:spPr>
          <a:xfrm>
            <a:off x="131674" y="2872188"/>
            <a:ext cx="672579" cy="239961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 smtClean="0"/>
              <a:t>顺次执行</a:t>
            </a:r>
            <a:endParaRPr lang="zh-CN" altLang="en-US" dirty="0"/>
          </a:p>
        </p:txBody>
      </p:sp>
      <p:sp>
        <p:nvSpPr>
          <p:cNvPr id="50" name="圆角矩形 49"/>
          <p:cNvSpPr/>
          <p:nvPr/>
        </p:nvSpPr>
        <p:spPr>
          <a:xfrm>
            <a:off x="1206227" y="2484672"/>
            <a:ext cx="2390775" cy="8286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5515389" y="452718"/>
            <a:ext cx="2047461" cy="29928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52" name="下箭头 51"/>
          <p:cNvSpPr/>
          <p:nvPr/>
        </p:nvSpPr>
        <p:spPr>
          <a:xfrm>
            <a:off x="4679275" y="900213"/>
            <a:ext cx="635602" cy="226768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 smtClean="0"/>
              <a:t>顺次执行</a:t>
            </a:r>
            <a:endParaRPr lang="zh-CN" altLang="en-US" dirty="0"/>
          </a:p>
        </p:txBody>
      </p:sp>
      <p:sp>
        <p:nvSpPr>
          <p:cNvPr id="53" name="圆角矩形 52"/>
          <p:cNvSpPr/>
          <p:nvPr/>
        </p:nvSpPr>
        <p:spPr>
          <a:xfrm>
            <a:off x="5686425" y="2786882"/>
            <a:ext cx="1703256" cy="3942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圆角矩形 53"/>
          <p:cNvSpPr/>
          <p:nvPr/>
        </p:nvSpPr>
        <p:spPr>
          <a:xfrm>
            <a:off x="9373014" y="1940517"/>
            <a:ext cx="2047461" cy="29928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63" name="下箭头 62"/>
          <p:cNvSpPr/>
          <p:nvPr/>
        </p:nvSpPr>
        <p:spPr>
          <a:xfrm>
            <a:off x="8559425" y="2369909"/>
            <a:ext cx="635602" cy="226768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 smtClean="0"/>
              <a:t>顺次执行</a:t>
            </a:r>
            <a:endParaRPr lang="zh-CN" altLang="en-US" dirty="0"/>
          </a:p>
        </p:txBody>
      </p:sp>
      <p:sp>
        <p:nvSpPr>
          <p:cNvPr id="64" name="圆角矩形 63"/>
          <p:cNvSpPr/>
          <p:nvPr/>
        </p:nvSpPr>
        <p:spPr>
          <a:xfrm>
            <a:off x="1206237" y="5157498"/>
            <a:ext cx="2390775" cy="8286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6" name="圆角矩形 65"/>
          <p:cNvSpPr/>
          <p:nvPr/>
        </p:nvSpPr>
        <p:spPr>
          <a:xfrm>
            <a:off x="1206227" y="3524657"/>
            <a:ext cx="2390775" cy="8286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" name="圆角矩形 67"/>
          <p:cNvSpPr/>
          <p:nvPr/>
        </p:nvSpPr>
        <p:spPr>
          <a:xfrm>
            <a:off x="5515389" y="3643469"/>
            <a:ext cx="2047461" cy="29928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69" name="下箭头 68"/>
          <p:cNvSpPr/>
          <p:nvPr/>
        </p:nvSpPr>
        <p:spPr>
          <a:xfrm>
            <a:off x="4679275" y="4074912"/>
            <a:ext cx="635602" cy="226768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 smtClean="0"/>
              <a:t>顺次执行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657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5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xit" presetSubtype="3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2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5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8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5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xit" presetSubtype="3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1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7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0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3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5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53" presetClass="exit" presetSubtype="3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6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3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50" grpId="0" animBg="1"/>
      <p:bldP spid="50" grpId="1" animBg="1"/>
      <p:bldP spid="50" grpId="2" animBg="1"/>
      <p:bldP spid="50" grpId="3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3" grpId="2" animBg="1"/>
      <p:bldP spid="53" grpId="3" animBg="1"/>
      <p:bldP spid="54" grpId="0" animBg="1"/>
      <p:bldP spid="54" grpId="1" animBg="1"/>
      <p:bldP spid="63" grpId="0" animBg="1"/>
      <p:bldP spid="63" grpId="1" animBg="1"/>
      <p:bldP spid="64" grpId="0" animBg="1"/>
      <p:bldP spid="64" grpId="1" animBg="1"/>
      <p:bldP spid="64" grpId="2" animBg="1"/>
      <p:bldP spid="64" grpId="3" animBg="1"/>
      <p:bldP spid="66" grpId="0" animBg="1"/>
      <p:bldP spid="66" grpId="1" animBg="1"/>
      <p:bldP spid="68" grpId="0" animBg="1"/>
      <p:bldP spid="68" grpId="1" animBg="1"/>
      <p:bldP spid="69" grpId="0" animBg="1"/>
      <p:bldP spid="69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在最后执行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>
                <a:solidFill>
                  <a:srgbClr val="ACD433"/>
                </a:solidFill>
              </a:rPr>
              <a:t>组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5886450" y="1144375"/>
            <a:ext cx="3581399" cy="5312114"/>
          </a:xfrm>
          <a:prstGeom prst="roundRect">
            <a:avLst>
              <a:gd name="adj" fmla="val 11106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组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6702400" y="1790338"/>
            <a:ext cx="1940675" cy="5436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控制循环节点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6694972" y="2944569"/>
            <a:ext cx="1940675" cy="5436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执行节点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5967050" y="1843689"/>
            <a:ext cx="3018640" cy="4353134"/>
            <a:chOff x="3985850" y="3788250"/>
            <a:chExt cx="3018640" cy="4353134"/>
          </a:xfrm>
        </p:grpSpPr>
        <p:sp>
          <p:nvSpPr>
            <p:cNvPr id="11" name="文本框 10"/>
            <p:cNvSpPr txBox="1"/>
            <p:nvPr/>
          </p:nvSpPr>
          <p:spPr>
            <a:xfrm>
              <a:off x="3985850" y="3788250"/>
              <a:ext cx="6751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f</a:t>
              </a:r>
              <a:r>
                <a:rPr lang="en-US" altLang="zh-CN" sz="2000" b="1" dirty="0" smtClean="0"/>
                <a:t>or (</a:t>
              </a:r>
              <a:endParaRPr lang="zh-CN" altLang="en-US" sz="2000" b="1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722040" y="3788250"/>
              <a:ext cx="2824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)</a:t>
              </a:r>
              <a:endParaRPr lang="zh-CN" altLang="en-US" sz="2000" b="1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985850" y="4388030"/>
              <a:ext cx="271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/>
                <a:t>{</a:t>
              </a:r>
              <a:endParaRPr lang="zh-CN" altLang="en-US" sz="2000" b="1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985850" y="7741274"/>
              <a:ext cx="271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}</a:t>
              </a:r>
              <a:endParaRPr lang="zh-CN" altLang="en-US" sz="2000" b="1" dirty="0"/>
            </a:p>
          </p:txBody>
        </p:sp>
      </p:grpSp>
      <p:sp>
        <p:nvSpPr>
          <p:cNvPr id="15" name="圆角矩形 14"/>
          <p:cNvSpPr/>
          <p:nvPr/>
        </p:nvSpPr>
        <p:spPr>
          <a:xfrm>
            <a:off x="6694972" y="4098800"/>
            <a:ext cx="1940675" cy="5436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执行节点 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6702400" y="5253031"/>
            <a:ext cx="1940675" cy="5436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执行节点 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7" name="内容占位符 2"/>
          <p:cNvSpPr>
            <a:spLocks noGrp="1"/>
          </p:cNvSpPr>
          <p:nvPr>
            <p:ph idx="1"/>
          </p:nvPr>
        </p:nvSpPr>
        <p:spPr>
          <a:xfrm>
            <a:off x="1075491" y="3550541"/>
            <a:ext cx="4381579" cy="49978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节点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</a:t>
            </a:r>
            <a:r>
              <a:rPr lang="zh-CN" altLang="en-US" dirty="0" smtClean="0"/>
              <a:t>在</a:t>
            </a:r>
            <a:r>
              <a:rPr lang="en-GB" altLang="zh-CN" dirty="0" smtClean="0"/>
              <a:t>for</a:t>
            </a:r>
            <a:r>
              <a:rPr lang="zh-CN" altLang="en-US" dirty="0" smtClean="0"/>
              <a:t>循环外执行，怎么办？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805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在最后执行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>
                <a:solidFill>
                  <a:srgbClr val="ACD433"/>
                </a:solidFill>
              </a:rPr>
              <a:t>组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5886450" y="1144375"/>
            <a:ext cx="3581399" cy="5312114"/>
          </a:xfrm>
          <a:prstGeom prst="roundRect">
            <a:avLst>
              <a:gd name="adj" fmla="val 11106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组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6702400" y="1790338"/>
            <a:ext cx="1940675" cy="5436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控制循环节点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6694972" y="2944569"/>
            <a:ext cx="1940675" cy="5436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执行节点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5967050" y="1843689"/>
            <a:ext cx="3018640" cy="999890"/>
            <a:chOff x="3985850" y="3788250"/>
            <a:chExt cx="3018640" cy="999890"/>
          </a:xfrm>
        </p:grpSpPr>
        <p:sp>
          <p:nvSpPr>
            <p:cNvPr id="11" name="文本框 10"/>
            <p:cNvSpPr txBox="1"/>
            <p:nvPr/>
          </p:nvSpPr>
          <p:spPr>
            <a:xfrm>
              <a:off x="3985850" y="3788250"/>
              <a:ext cx="6751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f</a:t>
              </a:r>
              <a:r>
                <a:rPr lang="en-US" altLang="zh-CN" sz="2000" b="1" dirty="0" smtClean="0"/>
                <a:t>or (</a:t>
              </a:r>
              <a:endParaRPr lang="zh-CN" altLang="en-US" sz="2000" b="1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722040" y="3788250"/>
              <a:ext cx="2824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)</a:t>
              </a:r>
              <a:endParaRPr lang="zh-CN" altLang="en-US" sz="2000" b="1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985850" y="4388030"/>
              <a:ext cx="271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/>
                <a:t>{</a:t>
              </a:r>
              <a:endParaRPr lang="zh-CN" altLang="en-US" sz="2000" b="1" dirty="0"/>
            </a:p>
          </p:txBody>
        </p:sp>
      </p:grpSp>
      <p:sp>
        <p:nvSpPr>
          <p:cNvPr id="15" name="圆角矩形 14"/>
          <p:cNvSpPr/>
          <p:nvPr/>
        </p:nvSpPr>
        <p:spPr>
          <a:xfrm>
            <a:off x="6694972" y="4098800"/>
            <a:ext cx="1940675" cy="5436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执行节点 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6702400" y="5253031"/>
            <a:ext cx="1940675" cy="5436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执行节点 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1271562" y="4098800"/>
            <a:ext cx="5510238" cy="1697913"/>
            <a:chOff x="1271562" y="4098800"/>
            <a:chExt cx="5510238" cy="1697913"/>
          </a:xfrm>
        </p:grpSpPr>
        <p:sp>
          <p:nvSpPr>
            <p:cNvPr id="18" name="文本框 17"/>
            <p:cNvSpPr txBox="1"/>
            <p:nvPr/>
          </p:nvSpPr>
          <p:spPr>
            <a:xfrm>
              <a:off x="1271562" y="4410809"/>
              <a:ext cx="3901171" cy="92333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tx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altLang="zh-CN" dirty="0" smtClean="0"/>
                <a:t>&lt;</a:t>
              </a:r>
              <a:r>
                <a:rPr lang="en-GB" altLang="zh-CN" dirty="0" err="1" smtClean="0"/>
                <a:t>sqlNode</a:t>
              </a:r>
              <a:r>
                <a:rPr lang="en-GB" altLang="zh-CN" dirty="0" smtClean="0"/>
                <a:t>&gt;</a:t>
              </a:r>
            </a:p>
            <a:p>
              <a:r>
                <a:rPr lang="en-GB" altLang="zh-CN" dirty="0"/>
                <a:t>	</a:t>
              </a:r>
              <a:r>
                <a:rPr lang="en-GB" altLang="zh-CN" dirty="0" smtClean="0"/>
                <a:t>&lt;</a:t>
              </a:r>
              <a:r>
                <a:rPr lang="en-GB" altLang="zh-CN" b="1" dirty="0" err="1" smtClean="0">
                  <a:solidFill>
                    <a:srgbClr val="FFFF00"/>
                  </a:solidFill>
                </a:rPr>
                <a:t>lastOnce</a:t>
              </a:r>
              <a:r>
                <a:rPr lang="en-GB" altLang="zh-CN" dirty="0" smtClean="0"/>
                <a:t>&gt;true&lt;/</a:t>
              </a:r>
              <a:r>
                <a:rPr lang="en-GB" altLang="zh-CN" b="1" dirty="0" err="1" smtClean="0">
                  <a:solidFill>
                    <a:srgbClr val="FFFF00"/>
                  </a:solidFill>
                </a:rPr>
                <a:t>lastOnce</a:t>
              </a:r>
              <a:r>
                <a:rPr lang="en-GB" altLang="zh-CN" dirty="0" smtClean="0"/>
                <a:t>&gt;</a:t>
              </a:r>
            </a:p>
            <a:p>
              <a:r>
                <a:rPr lang="en-GB" altLang="zh-CN" dirty="0" smtClean="0"/>
                <a:t>&lt;/</a:t>
              </a:r>
              <a:r>
                <a:rPr lang="en-GB" altLang="zh-CN" dirty="0" err="1" smtClean="0"/>
                <a:t>sqlNode</a:t>
              </a:r>
              <a:r>
                <a:rPr lang="en-GB" altLang="zh-CN" dirty="0" smtClean="0"/>
                <a:t>&gt;</a:t>
              </a:r>
              <a:endParaRPr lang="zh-CN" altLang="en-US" dirty="0"/>
            </a:p>
          </p:txBody>
        </p:sp>
        <p:cxnSp>
          <p:nvCxnSpPr>
            <p:cNvPr id="19" name="直接连接符 18"/>
            <p:cNvCxnSpPr/>
            <p:nvPr/>
          </p:nvCxnSpPr>
          <p:spPr>
            <a:xfrm flipV="1">
              <a:off x="5172733" y="4098800"/>
              <a:ext cx="1609067" cy="326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5172733" y="5334139"/>
              <a:ext cx="1609067" cy="462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本框 31"/>
          <p:cNvSpPr txBox="1"/>
          <p:nvPr/>
        </p:nvSpPr>
        <p:spPr>
          <a:xfrm>
            <a:off x="5967050" y="5796713"/>
            <a:ext cx="271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}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1158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22222E-6 L 0.00078 -0.3270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在最后</a:t>
            </a:r>
            <a:r>
              <a:rPr lang="zh-CN" altLang="en-US" dirty="0" smtClean="0"/>
              <a:t>执行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举例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>
                <a:solidFill>
                  <a:srgbClr val="ACD433"/>
                </a:solidFill>
              </a:rPr>
              <a:t>组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325" y="1462087"/>
            <a:ext cx="630555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57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7" name="TextBox 6"/>
          <p:cNvSpPr>
            <a:spLocks noChangeArrowheads="1"/>
          </p:cNvSpPr>
          <p:nvPr/>
        </p:nvSpPr>
        <p:spPr bwMode="auto">
          <a:xfrm>
            <a:off x="1707854" y="2191093"/>
            <a:ext cx="8388350" cy="333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40" tIns="64020" rIns="128040" bIns="64020">
            <a:spAutoFit/>
          </a:bodyPr>
          <a:lstStyle>
            <a:lvl1pPr defTabSz="117157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7200" dirty="0" smtClean="0">
                <a:latin typeface="华文行楷" panose="02010800040101010101" pitchFamily="2" charset="-122"/>
                <a:ea typeface="华文行楷" panose="02010800040101010101" pitchFamily="2" charset="-122"/>
                <a:sym typeface="黑体" panose="02010609060101010101" pitchFamily="49" charset="-122"/>
              </a:rPr>
              <a:t>执行参数</a:t>
            </a:r>
            <a:endParaRPr lang="en-US" altLang="zh-CN" sz="2400" dirty="0">
              <a:latin typeface="华文行楷" panose="02010800040101010101" pitchFamily="2" charset="-122"/>
              <a:ea typeface="华文行楷" panose="02010800040101010101" pitchFamily="2" charset="-122"/>
              <a:sym typeface="黑体" panose="02010609060101010101" pitchFamily="49" charset="-122"/>
            </a:endParaRPr>
          </a:p>
          <a:p>
            <a:pPr algn="ctr" ea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  <a:sym typeface="黑体" panose="02010609060101010101" pitchFamily="49" charset="-122"/>
              </a:rPr>
              <a:t>击鼓传花</a:t>
            </a:r>
            <a:endParaRPr lang="en-US" altLang="zh-CN" sz="3200" dirty="0">
              <a:latin typeface="华文行楷" panose="02010800040101010101" pitchFamily="2" charset="-122"/>
              <a:ea typeface="华文行楷" panose="02010800040101010101" pitchFamily="2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250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圆角矩形 20"/>
          <p:cNvSpPr/>
          <p:nvPr/>
        </p:nvSpPr>
        <p:spPr>
          <a:xfrm>
            <a:off x="2047875" y="5753027"/>
            <a:ext cx="6515100" cy="921578"/>
          </a:xfrm>
          <a:prstGeom prst="roundRect">
            <a:avLst/>
          </a:prstGeom>
          <a:noFill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zh-CN" dirty="0" err="1" smtClean="0"/>
              <a:t>XSQLGroupResult</a:t>
            </a:r>
            <a:endParaRPr lang="en-US" altLang="zh-CN" dirty="0" smtClean="0"/>
          </a:p>
          <a:p>
            <a:r>
              <a:rPr lang="zh-CN" altLang="en-US" dirty="0" smtClean="0"/>
              <a:t>执行结果</a:t>
            </a:r>
            <a:endParaRPr lang="en-GB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击鼓传花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000" cap="all" dirty="0" smtClean="0">
                <a:solidFill>
                  <a:srgbClr val="ACD433"/>
                </a:solidFill>
              </a:rPr>
              <a:t>执行参数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352799" y="1514547"/>
            <a:ext cx="5781676" cy="4162354"/>
          </a:xfrm>
          <a:prstGeom prst="roundRect">
            <a:avLst>
              <a:gd name="adj" fmla="val 9385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组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726226" y="2022840"/>
            <a:ext cx="5034822" cy="3942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节点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3718652" y="3514989"/>
            <a:ext cx="5042395" cy="3942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节点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3718653" y="5006980"/>
            <a:ext cx="5042394" cy="3942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节点 </a:t>
            </a:r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9" name="下箭头标注 8"/>
          <p:cNvSpPr/>
          <p:nvPr/>
        </p:nvSpPr>
        <p:spPr>
          <a:xfrm>
            <a:off x="5786437" y="649434"/>
            <a:ext cx="914400" cy="799379"/>
          </a:xfrm>
          <a:prstGeom prst="down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执行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入参</a:t>
            </a:r>
            <a:endParaRPr lang="zh-CN" altLang="en-US" sz="1600" dirty="0"/>
          </a:p>
        </p:txBody>
      </p:sp>
      <p:sp>
        <p:nvSpPr>
          <p:cNvPr id="12" name="下箭头标注 11"/>
          <p:cNvSpPr/>
          <p:nvPr/>
        </p:nvSpPr>
        <p:spPr>
          <a:xfrm>
            <a:off x="3905250" y="2573337"/>
            <a:ext cx="914400" cy="799379"/>
          </a:xfrm>
          <a:prstGeom prst="down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执行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入参</a:t>
            </a:r>
            <a:endParaRPr lang="zh-CN" altLang="en-US" sz="1600" dirty="0"/>
          </a:p>
        </p:txBody>
      </p:sp>
      <p:sp>
        <p:nvSpPr>
          <p:cNvPr id="13" name="下箭头标注 12"/>
          <p:cNvSpPr/>
          <p:nvPr/>
        </p:nvSpPr>
        <p:spPr>
          <a:xfrm>
            <a:off x="5153025" y="2573337"/>
            <a:ext cx="914400" cy="799379"/>
          </a:xfrm>
          <a:prstGeom prst="down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执行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信息</a:t>
            </a:r>
            <a:endParaRPr lang="zh-CN" altLang="en-US" sz="1600" dirty="0"/>
          </a:p>
        </p:txBody>
      </p:sp>
      <p:sp>
        <p:nvSpPr>
          <p:cNvPr id="14" name="下箭头标注 13"/>
          <p:cNvSpPr/>
          <p:nvPr/>
        </p:nvSpPr>
        <p:spPr>
          <a:xfrm>
            <a:off x="6400800" y="2573337"/>
            <a:ext cx="914400" cy="799379"/>
          </a:xfrm>
          <a:prstGeom prst="down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返回</a:t>
            </a:r>
            <a:endParaRPr lang="en-US" altLang="zh-CN" sz="1600" dirty="0" smtClean="0"/>
          </a:p>
          <a:p>
            <a:pPr algn="ctr"/>
            <a:r>
              <a:rPr lang="zh-CN" altLang="en-US" sz="1600" dirty="0"/>
              <a:t>结果</a:t>
            </a:r>
          </a:p>
        </p:txBody>
      </p:sp>
      <p:sp>
        <p:nvSpPr>
          <p:cNvPr id="15" name="下箭头标注 14"/>
          <p:cNvSpPr/>
          <p:nvPr/>
        </p:nvSpPr>
        <p:spPr>
          <a:xfrm>
            <a:off x="3905250" y="4065486"/>
            <a:ext cx="914400" cy="799379"/>
          </a:xfrm>
          <a:prstGeom prst="down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执行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入参</a:t>
            </a:r>
            <a:endParaRPr lang="zh-CN" altLang="en-US" sz="1600" dirty="0"/>
          </a:p>
        </p:txBody>
      </p:sp>
      <p:sp>
        <p:nvSpPr>
          <p:cNvPr id="16" name="下箭头标注 15"/>
          <p:cNvSpPr/>
          <p:nvPr/>
        </p:nvSpPr>
        <p:spPr>
          <a:xfrm>
            <a:off x="5153025" y="4065486"/>
            <a:ext cx="914400" cy="799379"/>
          </a:xfrm>
          <a:prstGeom prst="down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执行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信息</a:t>
            </a:r>
            <a:endParaRPr lang="zh-CN" altLang="en-US" sz="1600" dirty="0"/>
          </a:p>
        </p:txBody>
      </p:sp>
      <p:sp>
        <p:nvSpPr>
          <p:cNvPr id="17" name="下箭头标注 16"/>
          <p:cNvSpPr/>
          <p:nvPr/>
        </p:nvSpPr>
        <p:spPr>
          <a:xfrm>
            <a:off x="6400800" y="4065486"/>
            <a:ext cx="914400" cy="799379"/>
          </a:xfrm>
          <a:prstGeom prst="down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返回</a:t>
            </a:r>
            <a:endParaRPr lang="en-US" altLang="zh-CN" sz="1600" dirty="0" smtClean="0"/>
          </a:p>
          <a:p>
            <a:pPr algn="ctr"/>
            <a:r>
              <a:rPr lang="zh-CN" altLang="en-US" sz="1600" dirty="0"/>
              <a:t>结果</a:t>
            </a:r>
          </a:p>
        </p:txBody>
      </p:sp>
      <p:sp>
        <p:nvSpPr>
          <p:cNvPr id="18" name="下箭头标注 17"/>
          <p:cNvSpPr/>
          <p:nvPr/>
        </p:nvSpPr>
        <p:spPr>
          <a:xfrm>
            <a:off x="4505325" y="5846651"/>
            <a:ext cx="914400" cy="799379"/>
          </a:xfrm>
          <a:prstGeom prst="downArrowCallou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异常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信息</a:t>
            </a:r>
            <a:endParaRPr lang="zh-CN" altLang="en-US" sz="1600" dirty="0"/>
          </a:p>
        </p:txBody>
      </p:sp>
      <p:sp>
        <p:nvSpPr>
          <p:cNvPr id="19" name="下箭头标注 18"/>
          <p:cNvSpPr/>
          <p:nvPr/>
        </p:nvSpPr>
        <p:spPr>
          <a:xfrm>
            <a:off x="7000875" y="5846651"/>
            <a:ext cx="914400" cy="799379"/>
          </a:xfrm>
          <a:prstGeom prst="downArrowCallou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返回</a:t>
            </a:r>
            <a:endParaRPr lang="en-US" altLang="zh-CN" sz="1600" dirty="0" smtClean="0"/>
          </a:p>
          <a:p>
            <a:pPr algn="ctr"/>
            <a:r>
              <a:rPr lang="zh-CN" altLang="en-US" sz="1600" dirty="0"/>
              <a:t>结果</a:t>
            </a:r>
          </a:p>
        </p:txBody>
      </p:sp>
      <p:sp>
        <p:nvSpPr>
          <p:cNvPr id="20" name="下箭头标注 19"/>
          <p:cNvSpPr/>
          <p:nvPr/>
        </p:nvSpPr>
        <p:spPr>
          <a:xfrm>
            <a:off x="5753100" y="5846651"/>
            <a:ext cx="914400" cy="799379"/>
          </a:xfrm>
          <a:prstGeom prst="downArrowCallou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执行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信息</a:t>
            </a:r>
            <a:endParaRPr lang="zh-CN" altLang="en-US" sz="1600" dirty="0"/>
          </a:p>
        </p:txBody>
      </p:sp>
      <p:sp>
        <p:nvSpPr>
          <p:cNvPr id="22" name="下箭头标注 21"/>
          <p:cNvSpPr/>
          <p:nvPr/>
        </p:nvSpPr>
        <p:spPr>
          <a:xfrm>
            <a:off x="7648575" y="2573337"/>
            <a:ext cx="914400" cy="799379"/>
          </a:xfrm>
          <a:prstGeom prst="downArrowCallou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事务</a:t>
            </a:r>
            <a:endParaRPr lang="en-US" altLang="zh-CN" sz="1600" dirty="0" smtClean="0"/>
          </a:p>
          <a:p>
            <a:pPr algn="ctr"/>
            <a:r>
              <a:rPr lang="zh-CN" altLang="en-US" sz="1600" dirty="0"/>
              <a:t>控制</a:t>
            </a:r>
            <a:endParaRPr lang="en-US" altLang="zh-CN" sz="1600" dirty="0" smtClean="0"/>
          </a:p>
        </p:txBody>
      </p:sp>
      <p:sp>
        <p:nvSpPr>
          <p:cNvPr id="23" name="下箭头标注 22"/>
          <p:cNvSpPr/>
          <p:nvPr/>
        </p:nvSpPr>
        <p:spPr>
          <a:xfrm>
            <a:off x="7648575" y="4077151"/>
            <a:ext cx="914400" cy="799379"/>
          </a:xfrm>
          <a:prstGeom prst="downArrowCallou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事务</a:t>
            </a:r>
            <a:endParaRPr lang="en-US" altLang="zh-CN" sz="1600" dirty="0" smtClean="0"/>
          </a:p>
          <a:p>
            <a:pPr algn="ctr"/>
            <a:r>
              <a:rPr lang="zh-CN" altLang="en-US" sz="1600" dirty="0"/>
              <a:t>控制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62846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7" name="TextBox 6"/>
          <p:cNvSpPr>
            <a:spLocks noChangeArrowheads="1"/>
          </p:cNvSpPr>
          <p:nvPr/>
        </p:nvSpPr>
        <p:spPr bwMode="auto">
          <a:xfrm>
            <a:off x="1707854" y="2191093"/>
            <a:ext cx="8388350" cy="2068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40" tIns="64020" rIns="128040" bIns="64020">
            <a:spAutoFit/>
          </a:bodyPr>
          <a:lstStyle>
            <a:lvl1pPr defTabSz="117157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7200" dirty="0" smtClean="0">
                <a:latin typeface="华文行楷" panose="02010800040101010101" pitchFamily="2" charset="-122"/>
                <a:ea typeface="华文行楷" panose="02010800040101010101" pitchFamily="2" charset="-122"/>
                <a:sym typeface="黑体" panose="02010609060101010101" pitchFamily="49" charset="-122"/>
              </a:rPr>
              <a:t>组织关系</a:t>
            </a:r>
            <a:endParaRPr lang="en-US" altLang="zh-CN" sz="2400" dirty="0">
              <a:latin typeface="华文行楷" panose="02010800040101010101" pitchFamily="2" charset="-122"/>
              <a:ea typeface="华文行楷" panose="02010800040101010101" pitchFamily="2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434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/>
              <a:t>Java</a:t>
            </a:r>
            <a:r>
              <a:rPr lang="zh-CN" altLang="en-US" dirty="0" smtClean="0"/>
              <a:t>集合作参数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 smtClean="0">
                <a:solidFill>
                  <a:srgbClr val="ACD433"/>
                </a:solidFill>
              </a:rPr>
              <a:t>组的节点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7059613" cy="4195481"/>
          </a:xfrm>
        </p:spPr>
        <p:txBody>
          <a:bodyPr/>
          <a:lstStyle/>
          <a:p>
            <a:r>
              <a:rPr lang="en-GB" altLang="zh-CN" dirty="0"/>
              <a:t>Java</a:t>
            </a:r>
            <a:r>
              <a:rPr lang="zh-CN" altLang="en-US" dirty="0"/>
              <a:t>集合（</a:t>
            </a:r>
            <a:r>
              <a:rPr lang="en-GB" altLang="zh-CN" dirty="0"/>
              <a:t>Map</a:t>
            </a:r>
            <a:r>
              <a:rPr lang="zh-CN" altLang="en-US" dirty="0"/>
              <a:t>、</a:t>
            </a:r>
            <a:r>
              <a:rPr lang="en-GB" altLang="zh-CN" dirty="0"/>
              <a:t>List</a:t>
            </a:r>
            <a:r>
              <a:rPr lang="zh-CN" altLang="en-US" dirty="0"/>
              <a:t>、</a:t>
            </a:r>
            <a:r>
              <a:rPr lang="en-GB" altLang="zh-CN" dirty="0"/>
              <a:t>Set</a:t>
            </a:r>
            <a:r>
              <a:rPr lang="zh-CN" altLang="en-US" dirty="0"/>
              <a:t>）也可以看做是数据库查询结果集一样，控制其后节点的执行次数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集合有三个来源：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XSQL</a:t>
            </a:r>
            <a:r>
              <a:rPr lang="zh-CN" altLang="en-US" dirty="0" smtClean="0"/>
              <a:t>组的入参参数；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XSQL</a:t>
            </a:r>
            <a:r>
              <a:rPr lang="zh-CN" altLang="en-US" dirty="0" smtClean="0"/>
              <a:t>组执行过程中产生的查询结果集，即局部缓存；</a:t>
            </a:r>
            <a:endParaRPr lang="en-US" altLang="zh-CN" dirty="0" smtClean="0"/>
          </a:p>
          <a:p>
            <a:pPr lvl="1"/>
            <a:r>
              <a:rPr lang="en-GB" altLang="zh-CN" dirty="0" err="1" smtClean="0"/>
              <a:t>XJava</a:t>
            </a:r>
            <a:r>
              <a:rPr lang="zh-CN" altLang="en-US" dirty="0" smtClean="0"/>
              <a:t>对象池中的集合，即全局缓存。</a:t>
            </a:r>
            <a:endParaRPr lang="en-GB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8" name="圆角矩形 7"/>
          <p:cNvSpPr/>
          <p:nvPr/>
        </p:nvSpPr>
        <p:spPr>
          <a:xfrm>
            <a:off x="8344314" y="2152722"/>
            <a:ext cx="2047461" cy="39238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组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8515350" y="2664465"/>
            <a:ext cx="1703256" cy="3942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节点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515350" y="4845898"/>
            <a:ext cx="899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 smtClean="0"/>
              <a:t>… …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8515350" y="4352709"/>
            <a:ext cx="1703256" cy="3942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节点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8515350" y="5417918"/>
            <a:ext cx="1703256" cy="3942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节点 </a:t>
            </a:r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18" name="下箭头标注 17"/>
          <p:cNvSpPr/>
          <p:nvPr/>
        </p:nvSpPr>
        <p:spPr>
          <a:xfrm>
            <a:off x="8909793" y="1297631"/>
            <a:ext cx="914400" cy="799379"/>
          </a:xfrm>
          <a:prstGeom prst="down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执行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入参</a:t>
            </a:r>
            <a:endParaRPr lang="zh-CN" altLang="en-US" sz="1600" dirty="0"/>
          </a:p>
        </p:txBody>
      </p:sp>
      <p:sp>
        <p:nvSpPr>
          <p:cNvPr id="20" name="下箭头标注 19"/>
          <p:cNvSpPr/>
          <p:nvPr/>
        </p:nvSpPr>
        <p:spPr>
          <a:xfrm>
            <a:off x="8888784" y="3505458"/>
            <a:ext cx="914400" cy="799379"/>
          </a:xfrm>
          <a:prstGeom prst="down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局部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缓存</a:t>
            </a:r>
            <a:endParaRPr lang="zh-CN" altLang="en-US" sz="1600" dirty="0"/>
          </a:p>
        </p:txBody>
      </p:sp>
      <p:sp>
        <p:nvSpPr>
          <p:cNvPr id="25" name="燕尾形箭头 24"/>
          <p:cNvSpPr/>
          <p:nvPr/>
        </p:nvSpPr>
        <p:spPr>
          <a:xfrm rot="5400000">
            <a:off x="9166164" y="3103263"/>
            <a:ext cx="359639" cy="399793"/>
          </a:xfrm>
          <a:prstGeom prst="notched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下箭头标注 25"/>
          <p:cNvSpPr/>
          <p:nvPr/>
        </p:nvSpPr>
        <p:spPr>
          <a:xfrm rot="16200000">
            <a:off x="7572942" y="5212469"/>
            <a:ext cx="914400" cy="799379"/>
          </a:xfrm>
          <a:prstGeom prst="down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1600" dirty="0" smtClean="0"/>
              <a:t>全局缓存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044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5" grpId="0" animBg="1"/>
      <p:bldP spid="2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7" name="TextBox 6"/>
          <p:cNvSpPr>
            <a:spLocks noChangeArrowheads="1"/>
          </p:cNvSpPr>
          <p:nvPr/>
        </p:nvSpPr>
        <p:spPr bwMode="auto">
          <a:xfrm>
            <a:off x="1707854" y="2191093"/>
            <a:ext cx="8388350" cy="2068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40" tIns="64020" rIns="128040" bIns="64020">
            <a:spAutoFit/>
          </a:bodyPr>
          <a:lstStyle>
            <a:lvl1pPr defTabSz="117157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7200" dirty="0" smtClean="0">
                <a:latin typeface="华文行楷" panose="02010800040101010101" pitchFamily="2" charset="-122"/>
                <a:ea typeface="华文行楷" panose="02010800040101010101" pitchFamily="2" charset="-122"/>
                <a:sym typeface="黑体" panose="02010609060101010101" pitchFamily="49" charset="-122"/>
              </a:rPr>
              <a:t>事务</a:t>
            </a:r>
            <a:endParaRPr lang="en-US" altLang="zh-CN" sz="2400" dirty="0">
              <a:latin typeface="华文行楷" panose="02010800040101010101" pitchFamily="2" charset="-122"/>
              <a:ea typeface="华文行楷" panose="02010800040101010101" pitchFamily="2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590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事务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默认方式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>
                <a:solidFill>
                  <a:srgbClr val="ACD433"/>
                </a:solidFill>
              </a:rPr>
              <a:t>组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11" name="矩形 10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3" name="圆角矩形 12"/>
          <p:cNvSpPr/>
          <p:nvPr/>
        </p:nvSpPr>
        <p:spPr>
          <a:xfrm>
            <a:off x="3858892" y="3159718"/>
            <a:ext cx="2332859" cy="227905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组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4054984" y="3826409"/>
            <a:ext cx="1940675" cy="5265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600" dirty="0"/>
              <a:t>DML</a:t>
            </a:r>
            <a:r>
              <a:rPr lang="zh-CN" altLang="en-US" sz="1600" dirty="0"/>
              <a:t>更新节点</a:t>
            </a:r>
            <a:endParaRPr lang="en-US" altLang="zh-CN" sz="1600" dirty="0"/>
          </a:p>
          <a:p>
            <a:pPr algn="ctr"/>
            <a:r>
              <a:rPr lang="zh-CN" altLang="en-US" sz="1600" dirty="0">
                <a:solidFill>
                  <a:schemeClr val="bg2"/>
                </a:solidFill>
              </a:rPr>
              <a:t>（不提交）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4054983" y="4529360"/>
            <a:ext cx="1940675" cy="5265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600" dirty="0"/>
              <a:t>DML</a:t>
            </a:r>
            <a:r>
              <a:rPr lang="zh-CN" altLang="en-US" sz="1600" dirty="0"/>
              <a:t>更新节点</a:t>
            </a:r>
            <a:endParaRPr lang="en-US" altLang="zh-CN" sz="1600" dirty="0"/>
          </a:p>
          <a:p>
            <a:pPr algn="ctr"/>
            <a:r>
              <a:rPr lang="zh-CN" altLang="en-US" sz="1600" dirty="0">
                <a:solidFill>
                  <a:schemeClr val="bg2"/>
                </a:solidFill>
              </a:rPr>
              <a:t>（不提交）</a:t>
            </a:r>
          </a:p>
        </p:txBody>
      </p:sp>
      <p:sp>
        <p:nvSpPr>
          <p:cNvPr id="25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GB" altLang="zh-CN" dirty="0" smtClean="0"/>
              <a:t>XSQL</a:t>
            </a:r>
            <a:r>
              <a:rPr lang="zh-CN" altLang="en-US" dirty="0" smtClean="0"/>
              <a:t>组执行完成后，将自动统一提交或回滚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8495818" y="4299247"/>
            <a:ext cx="1758101" cy="665165"/>
            <a:chOff x="7230860" y="5715139"/>
            <a:chExt cx="1758101" cy="665165"/>
          </a:xfrm>
        </p:grpSpPr>
        <p:sp>
          <p:nvSpPr>
            <p:cNvPr id="16" name="文本框 15"/>
            <p:cNvSpPr txBox="1"/>
            <p:nvPr/>
          </p:nvSpPr>
          <p:spPr>
            <a:xfrm>
              <a:off x="7771961" y="5849935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/>
                <a:t>全部回滚</a:t>
              </a:r>
              <a:endParaRPr lang="zh-CN" altLang="en-US" sz="2000" b="1" dirty="0"/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0860" y="5715139"/>
              <a:ext cx="671175" cy="665165"/>
            </a:xfrm>
            <a:prstGeom prst="rect">
              <a:avLst/>
            </a:prstGeom>
          </p:spPr>
        </p:pic>
      </p:grpSp>
      <p:grpSp>
        <p:nvGrpSpPr>
          <p:cNvPr id="18" name="组合 17"/>
          <p:cNvGrpSpPr/>
          <p:nvPr/>
        </p:nvGrpSpPr>
        <p:grpSpPr>
          <a:xfrm>
            <a:off x="6538026" y="4266033"/>
            <a:ext cx="1796349" cy="632342"/>
            <a:chOff x="7259435" y="3701968"/>
            <a:chExt cx="1796349" cy="632342"/>
          </a:xfrm>
        </p:grpSpPr>
        <p:sp>
          <p:nvSpPr>
            <p:cNvPr id="19" name="椭圆形标注 18"/>
            <p:cNvSpPr/>
            <p:nvPr/>
          </p:nvSpPr>
          <p:spPr>
            <a:xfrm>
              <a:off x="7321292" y="3701968"/>
              <a:ext cx="1734492" cy="632342"/>
            </a:xfrm>
            <a:prstGeom prst="wedgeEllipseCallout">
              <a:avLst>
                <a:gd name="adj1" fmla="val -91889"/>
                <a:gd name="adj2" fmla="val 30923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执行</a:t>
              </a:r>
              <a:r>
                <a:rPr lang="zh-CN" altLang="en-US" sz="1600" dirty="0" smtClean="0"/>
                <a:t>异常</a:t>
              </a:r>
              <a:r>
                <a:rPr lang="zh-CN" altLang="en-US" sz="1600" dirty="0"/>
                <a:t>时</a:t>
              </a:r>
              <a:endParaRPr lang="en-US" altLang="zh-CN" sz="1600" dirty="0" smtClean="0"/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9435" y="3836684"/>
              <a:ext cx="352073" cy="3520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582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BEBEB"/>
                </a:solidFill>
              </a:rPr>
              <a:t>事务</a:t>
            </a:r>
            <a:r>
              <a:rPr lang="en-US" altLang="zh-CN" dirty="0">
                <a:solidFill>
                  <a:srgbClr val="EBEBEB"/>
                </a:solidFill>
              </a:rPr>
              <a:t/>
            </a:r>
            <a:br>
              <a:rPr lang="en-US" altLang="zh-CN" dirty="0">
                <a:solidFill>
                  <a:srgbClr val="EBEBEB"/>
                </a:solidFill>
              </a:rPr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>
                <a:solidFill>
                  <a:srgbClr val="ACD433"/>
                </a:solidFill>
              </a:rPr>
              <a:t>组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4610284" y="2628900"/>
            <a:ext cx="2085975" cy="6381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前置提交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4610284" y="3943350"/>
            <a:ext cx="2085975" cy="6381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</a:t>
            </a:r>
            <a:r>
              <a:rPr lang="zh-CN" altLang="en-US" dirty="0" smtClean="0"/>
              <a:t>置提交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610283" y="5257800"/>
            <a:ext cx="2085975" cy="6381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循环提交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有三种可配的事务提交方式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593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EBEBEB"/>
                </a:solidFill>
              </a:rPr>
              <a:t>事务 </a:t>
            </a:r>
            <a:r>
              <a:rPr lang="en-US" altLang="zh-CN" dirty="0" smtClean="0">
                <a:solidFill>
                  <a:srgbClr val="EBEBEB"/>
                </a:solidFill>
              </a:rPr>
              <a:t>– </a:t>
            </a:r>
            <a:r>
              <a:rPr lang="zh-CN" altLang="en-US" dirty="0" smtClean="0">
                <a:solidFill>
                  <a:srgbClr val="EBEBEB"/>
                </a:solidFill>
              </a:rPr>
              <a:t>前后提交</a:t>
            </a:r>
            <a:r>
              <a:rPr lang="en-US" altLang="zh-CN" dirty="0">
                <a:solidFill>
                  <a:srgbClr val="EBEBEB"/>
                </a:solidFill>
              </a:rPr>
              <a:t/>
            </a:r>
            <a:br>
              <a:rPr lang="en-US" altLang="zh-CN" dirty="0">
                <a:solidFill>
                  <a:srgbClr val="EBEBEB"/>
                </a:solidFill>
              </a:rPr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>
                <a:solidFill>
                  <a:srgbClr val="ACD433"/>
                </a:solidFill>
              </a:rPr>
              <a:t>组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11" name="矩形 10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8" name="圆角矩形 17"/>
          <p:cNvSpPr/>
          <p:nvPr/>
        </p:nvSpPr>
        <p:spPr>
          <a:xfrm>
            <a:off x="7559402" y="3522502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节点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7559402" y="2367598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执行前提交事务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7559402" y="4677406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执行后提交事务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962026" y="2284235"/>
            <a:ext cx="6715124" cy="923330"/>
            <a:chOff x="66676" y="4334609"/>
            <a:chExt cx="6715124" cy="923330"/>
          </a:xfrm>
        </p:grpSpPr>
        <p:sp>
          <p:nvSpPr>
            <p:cNvPr id="17" name="文本框 16"/>
            <p:cNvSpPr txBox="1"/>
            <p:nvPr/>
          </p:nvSpPr>
          <p:spPr>
            <a:xfrm>
              <a:off x="66676" y="4334609"/>
              <a:ext cx="5106058" cy="92333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tx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altLang="zh-CN" dirty="0" smtClean="0"/>
                <a:t>&lt;</a:t>
              </a:r>
              <a:r>
                <a:rPr lang="en-GB" altLang="zh-CN" dirty="0" err="1" smtClean="0"/>
                <a:t>sqlNode</a:t>
              </a:r>
              <a:r>
                <a:rPr lang="en-GB" altLang="zh-CN" dirty="0" smtClean="0"/>
                <a:t>&gt;</a:t>
              </a:r>
            </a:p>
            <a:p>
              <a:r>
                <a:rPr lang="en-GB" altLang="zh-CN" dirty="0"/>
                <a:t>	</a:t>
              </a:r>
              <a:r>
                <a:rPr lang="en-GB" altLang="zh-CN" dirty="0" smtClean="0"/>
                <a:t>&lt;</a:t>
              </a:r>
              <a:r>
                <a:rPr lang="en-GB" altLang="zh-CN" b="1" dirty="0" err="1" smtClean="0">
                  <a:solidFill>
                    <a:srgbClr val="FFFF00"/>
                  </a:solidFill>
                </a:rPr>
                <a:t>beforeCommit</a:t>
              </a:r>
              <a:r>
                <a:rPr lang="en-GB" altLang="zh-CN" dirty="0" smtClean="0"/>
                <a:t>&gt;true&lt;/</a:t>
              </a:r>
              <a:r>
                <a:rPr lang="en-GB" altLang="zh-CN" b="1" dirty="0" err="1">
                  <a:solidFill>
                    <a:srgbClr val="FFFF00"/>
                  </a:solidFill>
                </a:rPr>
                <a:t>beforeCommit</a:t>
              </a:r>
              <a:r>
                <a:rPr lang="en-GB" altLang="zh-CN" dirty="0" smtClean="0"/>
                <a:t>&gt;</a:t>
              </a:r>
            </a:p>
            <a:p>
              <a:r>
                <a:rPr lang="en-GB" altLang="zh-CN" dirty="0" smtClean="0"/>
                <a:t>&lt;/</a:t>
              </a:r>
              <a:r>
                <a:rPr lang="en-GB" altLang="zh-CN" dirty="0" err="1" smtClean="0"/>
                <a:t>sqlNode</a:t>
              </a:r>
              <a:r>
                <a:rPr lang="en-GB" altLang="zh-CN" dirty="0" smtClean="0"/>
                <a:t> </a:t>
              </a:r>
              <a:r>
                <a:rPr lang="en-GB" altLang="zh-CN" dirty="0"/>
                <a:t>&gt;</a:t>
              </a:r>
              <a:endParaRPr lang="zh-CN" altLang="en-US" dirty="0"/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5172733" y="4334609"/>
              <a:ext cx="1609067" cy="83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5172733" y="5246647"/>
              <a:ext cx="160906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971551" y="4601801"/>
            <a:ext cx="6715124" cy="923330"/>
            <a:chOff x="66676" y="4334609"/>
            <a:chExt cx="6715124" cy="923330"/>
          </a:xfrm>
        </p:grpSpPr>
        <p:sp>
          <p:nvSpPr>
            <p:cNvPr id="25" name="文本框 24"/>
            <p:cNvSpPr txBox="1"/>
            <p:nvPr/>
          </p:nvSpPr>
          <p:spPr>
            <a:xfrm>
              <a:off x="66676" y="4334609"/>
              <a:ext cx="5106058" cy="92333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tx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altLang="zh-CN" dirty="0" smtClean="0"/>
                <a:t>&lt;</a:t>
              </a:r>
              <a:r>
                <a:rPr lang="en-GB" altLang="zh-CN" dirty="0" err="1" smtClean="0"/>
                <a:t>sqlNode</a:t>
              </a:r>
              <a:r>
                <a:rPr lang="en-GB" altLang="zh-CN" dirty="0" smtClean="0"/>
                <a:t>&gt;</a:t>
              </a:r>
            </a:p>
            <a:p>
              <a:r>
                <a:rPr lang="en-GB" altLang="zh-CN" dirty="0"/>
                <a:t>	</a:t>
              </a:r>
              <a:r>
                <a:rPr lang="en-GB" altLang="zh-CN" dirty="0" smtClean="0"/>
                <a:t>&lt;</a:t>
              </a:r>
              <a:r>
                <a:rPr lang="en-GB" altLang="zh-CN" b="1" dirty="0" err="1" smtClean="0">
                  <a:solidFill>
                    <a:srgbClr val="FFFF00"/>
                  </a:solidFill>
                </a:rPr>
                <a:t>afterCommit</a:t>
              </a:r>
              <a:r>
                <a:rPr lang="en-GB" altLang="zh-CN" dirty="0" smtClean="0"/>
                <a:t>&gt;true&lt;/</a:t>
              </a:r>
              <a:r>
                <a:rPr lang="en-GB" altLang="zh-CN" b="1" dirty="0" err="1">
                  <a:solidFill>
                    <a:srgbClr val="FFFF00"/>
                  </a:solidFill>
                </a:rPr>
                <a:t>afterCommit</a:t>
              </a:r>
              <a:r>
                <a:rPr lang="en-GB" altLang="zh-CN" dirty="0" smtClean="0"/>
                <a:t>&gt;</a:t>
              </a:r>
            </a:p>
            <a:p>
              <a:r>
                <a:rPr lang="en-GB" altLang="zh-CN" dirty="0" smtClean="0"/>
                <a:t>&lt;/</a:t>
              </a:r>
              <a:r>
                <a:rPr lang="en-GB" altLang="zh-CN" dirty="0" err="1" smtClean="0"/>
                <a:t>sqlNode</a:t>
              </a:r>
              <a:r>
                <a:rPr lang="en-GB" altLang="zh-CN" dirty="0" smtClean="0"/>
                <a:t> &gt;</a:t>
              </a:r>
              <a:endParaRPr lang="zh-CN" altLang="en-US" dirty="0"/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5172733" y="4334609"/>
              <a:ext cx="1609067" cy="83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5172733" y="5246647"/>
              <a:ext cx="160906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396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BEBEB"/>
                </a:solidFill>
              </a:rPr>
              <a:t>事务 </a:t>
            </a:r>
            <a:r>
              <a:rPr lang="en-US" altLang="zh-CN" dirty="0">
                <a:solidFill>
                  <a:srgbClr val="EBEBEB"/>
                </a:solidFill>
              </a:rPr>
              <a:t>– </a:t>
            </a:r>
            <a:r>
              <a:rPr lang="zh-CN" altLang="en-US" dirty="0" smtClean="0">
                <a:solidFill>
                  <a:srgbClr val="EBEBEB"/>
                </a:solidFill>
              </a:rPr>
              <a:t>前置提交 </a:t>
            </a:r>
            <a:r>
              <a:rPr lang="en-US" altLang="zh-CN" dirty="0" smtClean="0">
                <a:solidFill>
                  <a:srgbClr val="EBEBEB"/>
                </a:solidFill>
              </a:rPr>
              <a:t>– </a:t>
            </a:r>
            <a:r>
              <a:rPr lang="zh-CN" altLang="en-US" dirty="0" smtClean="0">
                <a:solidFill>
                  <a:srgbClr val="EBEBEB"/>
                </a:solidFill>
              </a:rPr>
              <a:t>举例</a:t>
            </a:r>
            <a:r>
              <a:rPr lang="en-US" altLang="zh-CN" dirty="0">
                <a:solidFill>
                  <a:srgbClr val="EBEBEB"/>
                </a:solidFill>
              </a:rPr>
              <a:t/>
            </a:r>
            <a:br>
              <a:rPr lang="en-US" altLang="zh-CN" dirty="0">
                <a:solidFill>
                  <a:srgbClr val="EBEBEB"/>
                </a:solidFill>
              </a:rPr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>
                <a:solidFill>
                  <a:srgbClr val="ACD433"/>
                </a:solidFill>
              </a:rPr>
              <a:t>组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7" name="矩形 6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542" y="1152983"/>
            <a:ext cx="8124825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61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BEBEB"/>
                </a:solidFill>
              </a:rPr>
              <a:t>事务 </a:t>
            </a:r>
            <a:r>
              <a:rPr lang="en-US" altLang="zh-CN" dirty="0">
                <a:solidFill>
                  <a:srgbClr val="EBEBEB"/>
                </a:solidFill>
              </a:rPr>
              <a:t>– </a:t>
            </a:r>
            <a:r>
              <a:rPr lang="zh-CN" altLang="en-US" dirty="0">
                <a:solidFill>
                  <a:srgbClr val="EBEBEB"/>
                </a:solidFill>
              </a:rPr>
              <a:t>后置</a:t>
            </a:r>
            <a:r>
              <a:rPr lang="zh-CN" altLang="en-US" dirty="0" smtClean="0">
                <a:solidFill>
                  <a:srgbClr val="EBEBEB"/>
                </a:solidFill>
              </a:rPr>
              <a:t>提交 </a:t>
            </a:r>
            <a:r>
              <a:rPr lang="en-US" altLang="zh-CN" dirty="0" smtClean="0">
                <a:solidFill>
                  <a:srgbClr val="EBEBEB"/>
                </a:solidFill>
              </a:rPr>
              <a:t>– </a:t>
            </a:r>
            <a:r>
              <a:rPr lang="zh-CN" altLang="en-US" dirty="0" smtClean="0">
                <a:solidFill>
                  <a:srgbClr val="EBEBEB"/>
                </a:solidFill>
              </a:rPr>
              <a:t>举例</a:t>
            </a:r>
            <a:r>
              <a:rPr lang="en-US" altLang="zh-CN" dirty="0">
                <a:solidFill>
                  <a:srgbClr val="EBEBEB"/>
                </a:solidFill>
              </a:rPr>
              <a:t/>
            </a:r>
            <a:br>
              <a:rPr lang="en-US" altLang="zh-CN" dirty="0">
                <a:solidFill>
                  <a:srgbClr val="EBEBEB"/>
                </a:solidFill>
              </a:rPr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>
                <a:solidFill>
                  <a:srgbClr val="ACD433"/>
                </a:solidFill>
              </a:rPr>
              <a:t>组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937" y="1447800"/>
            <a:ext cx="8239125" cy="518160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7" name="矩形 6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121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EBEBEB"/>
                </a:solidFill>
              </a:rPr>
              <a:t>事务 </a:t>
            </a:r>
            <a:r>
              <a:rPr lang="en-US" altLang="zh-CN" dirty="0" smtClean="0">
                <a:solidFill>
                  <a:srgbClr val="EBEBEB"/>
                </a:solidFill>
              </a:rPr>
              <a:t>– </a:t>
            </a:r>
            <a:r>
              <a:rPr lang="zh-CN" altLang="en-US" dirty="0">
                <a:solidFill>
                  <a:srgbClr val="EBEBEB"/>
                </a:solidFill>
              </a:rPr>
              <a:t>循环</a:t>
            </a:r>
            <a:r>
              <a:rPr lang="zh-CN" altLang="en-US" dirty="0" smtClean="0">
                <a:solidFill>
                  <a:srgbClr val="EBEBEB"/>
                </a:solidFill>
              </a:rPr>
              <a:t>提交</a:t>
            </a:r>
            <a:r>
              <a:rPr lang="en-US" altLang="zh-CN" dirty="0">
                <a:solidFill>
                  <a:srgbClr val="EBEBEB"/>
                </a:solidFill>
              </a:rPr>
              <a:t/>
            </a:r>
            <a:br>
              <a:rPr lang="en-US" altLang="zh-CN" dirty="0">
                <a:solidFill>
                  <a:srgbClr val="EBEBEB"/>
                </a:solidFill>
              </a:rPr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>
                <a:solidFill>
                  <a:srgbClr val="ACD433"/>
                </a:solidFill>
              </a:rPr>
              <a:t>组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11" name="矩形 10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21" name="圆角矩形 20"/>
          <p:cNvSpPr/>
          <p:nvPr/>
        </p:nvSpPr>
        <p:spPr>
          <a:xfrm>
            <a:off x="6663968" y="1068175"/>
            <a:ext cx="3581399" cy="5312114"/>
          </a:xfrm>
          <a:prstGeom prst="roundRect">
            <a:avLst>
              <a:gd name="adj" fmla="val 11106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组</a:t>
            </a:r>
            <a:endParaRPr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7479918" y="1714138"/>
            <a:ext cx="1940675" cy="5436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控制循环节点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7472490" y="2868369"/>
            <a:ext cx="1940675" cy="5436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执行节点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grpSp>
        <p:nvGrpSpPr>
          <p:cNvPr id="30" name="组合 29"/>
          <p:cNvGrpSpPr/>
          <p:nvPr/>
        </p:nvGrpSpPr>
        <p:grpSpPr>
          <a:xfrm>
            <a:off x="6744568" y="1767489"/>
            <a:ext cx="3018640" cy="4353134"/>
            <a:chOff x="3985850" y="3788250"/>
            <a:chExt cx="3018640" cy="4353134"/>
          </a:xfrm>
        </p:grpSpPr>
        <p:sp>
          <p:nvSpPr>
            <p:cNvPr id="31" name="文本框 30"/>
            <p:cNvSpPr txBox="1"/>
            <p:nvPr/>
          </p:nvSpPr>
          <p:spPr>
            <a:xfrm>
              <a:off x="3985850" y="3788250"/>
              <a:ext cx="6751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f</a:t>
              </a:r>
              <a:r>
                <a:rPr lang="en-US" altLang="zh-CN" sz="2000" b="1" dirty="0" smtClean="0"/>
                <a:t>or (</a:t>
              </a:r>
              <a:endParaRPr lang="zh-CN" altLang="en-US" sz="2000" b="1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722040" y="3788250"/>
              <a:ext cx="2824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)</a:t>
              </a:r>
              <a:endParaRPr lang="zh-CN" altLang="en-US" sz="2000" b="1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985850" y="4388030"/>
              <a:ext cx="271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/>
                <a:t>{</a:t>
              </a:r>
              <a:endParaRPr lang="zh-CN" altLang="en-US" sz="2000" b="1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985850" y="7741274"/>
              <a:ext cx="271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}</a:t>
              </a:r>
              <a:endParaRPr lang="zh-CN" altLang="en-US" sz="2000" b="1" dirty="0"/>
            </a:p>
          </p:txBody>
        </p:sp>
      </p:grpSp>
      <p:sp>
        <p:nvSpPr>
          <p:cNvPr id="35" name="圆角矩形 34"/>
          <p:cNvSpPr/>
          <p:nvPr/>
        </p:nvSpPr>
        <p:spPr>
          <a:xfrm>
            <a:off x="7472490" y="4022600"/>
            <a:ext cx="1940675" cy="5436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执行节点 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grpSp>
        <p:nvGrpSpPr>
          <p:cNvPr id="37" name="组合 36"/>
          <p:cNvGrpSpPr/>
          <p:nvPr/>
        </p:nvGrpSpPr>
        <p:grpSpPr>
          <a:xfrm>
            <a:off x="7616420" y="5168905"/>
            <a:ext cx="1667669" cy="608761"/>
            <a:chOff x="7321292" y="5641284"/>
            <a:chExt cx="1667669" cy="608761"/>
          </a:xfrm>
        </p:grpSpPr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1292" y="5641284"/>
              <a:ext cx="736978" cy="557073"/>
            </a:xfrm>
            <a:prstGeom prst="rect">
              <a:avLst/>
            </a:prstGeom>
          </p:spPr>
        </p:pic>
        <p:sp>
          <p:nvSpPr>
            <p:cNvPr id="39" name="文本框 38"/>
            <p:cNvSpPr txBox="1"/>
            <p:nvPr/>
          </p:nvSpPr>
          <p:spPr>
            <a:xfrm>
              <a:off x="7771961" y="5849935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/>
                <a:t>提交一次</a:t>
              </a:r>
              <a:endParaRPr lang="zh-CN" altLang="en-US" sz="2000" b="1" dirty="0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46111" y="1767489"/>
            <a:ext cx="6833807" cy="1440076"/>
            <a:chOff x="-249239" y="3817863"/>
            <a:chExt cx="6833807" cy="1440076"/>
          </a:xfrm>
        </p:grpSpPr>
        <p:sp>
          <p:nvSpPr>
            <p:cNvPr id="41" name="文本框 40"/>
            <p:cNvSpPr txBox="1"/>
            <p:nvPr/>
          </p:nvSpPr>
          <p:spPr>
            <a:xfrm>
              <a:off x="-249239" y="4334609"/>
              <a:ext cx="5421973" cy="92333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tx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altLang="zh-CN" dirty="0" smtClean="0"/>
                <a:t>&lt;</a:t>
              </a:r>
              <a:r>
                <a:rPr lang="en-GB" altLang="zh-CN" dirty="0" err="1" smtClean="0"/>
                <a:t>sqlNode</a:t>
              </a:r>
              <a:r>
                <a:rPr lang="en-GB" altLang="zh-CN" dirty="0" smtClean="0"/>
                <a:t>&gt;</a:t>
              </a:r>
            </a:p>
            <a:p>
              <a:r>
                <a:rPr lang="en-GB" altLang="zh-CN" dirty="0"/>
                <a:t>	</a:t>
              </a:r>
              <a:r>
                <a:rPr lang="en-GB" altLang="zh-CN" dirty="0" smtClean="0"/>
                <a:t>&lt;</a:t>
              </a:r>
              <a:r>
                <a:rPr lang="en-GB" altLang="zh-CN" b="1" dirty="0" err="1">
                  <a:solidFill>
                    <a:srgbClr val="FFFF00"/>
                  </a:solidFill>
                </a:rPr>
                <a:t>perAfterCommit</a:t>
              </a:r>
              <a:r>
                <a:rPr lang="en-GB" altLang="zh-CN" dirty="0" smtClean="0"/>
                <a:t>&gt;true&lt;/</a:t>
              </a:r>
              <a:r>
                <a:rPr lang="en-GB" altLang="zh-CN" b="1" dirty="0" err="1">
                  <a:solidFill>
                    <a:srgbClr val="FFFF00"/>
                  </a:solidFill>
                </a:rPr>
                <a:t>perAfterCommit</a:t>
              </a:r>
              <a:r>
                <a:rPr lang="en-GB" altLang="zh-CN" dirty="0" smtClean="0"/>
                <a:t>&gt;</a:t>
              </a:r>
            </a:p>
            <a:p>
              <a:r>
                <a:rPr lang="en-GB" altLang="zh-CN" dirty="0" smtClean="0"/>
                <a:t>&lt;/</a:t>
              </a:r>
              <a:r>
                <a:rPr lang="en-GB" altLang="zh-CN" dirty="0" err="1" smtClean="0"/>
                <a:t>sqlNode</a:t>
              </a:r>
              <a:r>
                <a:rPr lang="en-GB" altLang="zh-CN" dirty="0" smtClean="0"/>
                <a:t> </a:t>
              </a:r>
              <a:r>
                <a:rPr lang="en-GB" altLang="zh-CN" dirty="0"/>
                <a:t>&gt;</a:t>
              </a:r>
              <a:endParaRPr lang="zh-CN" altLang="en-US" dirty="0"/>
            </a:p>
          </p:txBody>
        </p:sp>
        <p:cxnSp>
          <p:nvCxnSpPr>
            <p:cNvPr id="42" name="直接连接符 41"/>
            <p:cNvCxnSpPr/>
            <p:nvPr/>
          </p:nvCxnSpPr>
          <p:spPr>
            <a:xfrm flipV="1">
              <a:off x="5172733" y="3817863"/>
              <a:ext cx="1411835" cy="5167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V="1">
              <a:off x="5172733" y="4308194"/>
              <a:ext cx="1411835" cy="9384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61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EBEBEB"/>
                </a:solidFill>
              </a:rPr>
              <a:t>事务 </a:t>
            </a:r>
            <a:r>
              <a:rPr lang="en-US" altLang="zh-CN" dirty="0">
                <a:solidFill>
                  <a:srgbClr val="EBEBEB"/>
                </a:solidFill>
              </a:rPr>
              <a:t>– </a:t>
            </a:r>
            <a:r>
              <a:rPr lang="zh-CN" altLang="en-US" dirty="0" smtClean="0">
                <a:solidFill>
                  <a:srgbClr val="EBEBEB"/>
                </a:solidFill>
              </a:rPr>
              <a:t>循环提交 </a:t>
            </a:r>
            <a:r>
              <a:rPr lang="en-GB" altLang="zh-CN" dirty="0" smtClean="0">
                <a:solidFill>
                  <a:srgbClr val="EBEBEB"/>
                </a:solidFill>
              </a:rPr>
              <a:t>– </a:t>
            </a:r>
            <a:r>
              <a:rPr lang="zh-CN" altLang="en-US" dirty="0" smtClean="0">
                <a:solidFill>
                  <a:srgbClr val="EBEBEB"/>
                </a:solidFill>
              </a:rPr>
              <a:t>举例</a:t>
            </a:r>
            <a:r>
              <a:rPr lang="en-GB" altLang="zh-CN" dirty="0" smtClean="0">
                <a:solidFill>
                  <a:srgbClr val="EBEBEB"/>
                </a:solidFill>
              </a:rPr>
              <a:t/>
            </a:r>
            <a:br>
              <a:rPr lang="en-GB" altLang="zh-CN" dirty="0" smtClean="0">
                <a:solidFill>
                  <a:srgbClr val="EBEBEB"/>
                </a:solidFill>
              </a:rPr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>
                <a:solidFill>
                  <a:srgbClr val="ACD433"/>
                </a:solidFill>
              </a:rPr>
              <a:t>组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2200275"/>
            <a:ext cx="8191500" cy="394335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8" name="椭圆形标注 7"/>
          <p:cNvSpPr/>
          <p:nvPr/>
        </p:nvSpPr>
        <p:spPr>
          <a:xfrm>
            <a:off x="1439660" y="3308007"/>
            <a:ext cx="1460758" cy="632342"/>
          </a:xfrm>
          <a:prstGeom prst="wedgeEllipseCallout">
            <a:avLst>
              <a:gd name="adj1" fmla="val 123943"/>
              <a:gd name="adj2" fmla="val -30836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设置控制循环节点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334066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7" name="TextBox 6"/>
          <p:cNvSpPr>
            <a:spLocks noChangeArrowheads="1"/>
          </p:cNvSpPr>
          <p:nvPr/>
        </p:nvSpPr>
        <p:spPr bwMode="auto">
          <a:xfrm>
            <a:off x="1707854" y="2191093"/>
            <a:ext cx="8388350" cy="2068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40" tIns="64020" rIns="128040" bIns="64020">
            <a:spAutoFit/>
          </a:bodyPr>
          <a:lstStyle>
            <a:lvl1pPr defTabSz="117157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7200" dirty="0" smtClean="0">
                <a:latin typeface="华文行楷" panose="02010800040101010101" pitchFamily="2" charset="-122"/>
                <a:ea typeface="华文行楷" panose="02010800040101010101" pitchFamily="2" charset="-122"/>
                <a:sym typeface="黑体" panose="02010609060101010101" pitchFamily="49" charset="-122"/>
              </a:rPr>
              <a:t>监控</a:t>
            </a:r>
            <a:endParaRPr lang="en-US" altLang="zh-CN" sz="2400" dirty="0">
              <a:latin typeface="华文行楷" panose="02010800040101010101" pitchFamily="2" charset="-122"/>
              <a:ea typeface="华文行楷" panose="02010800040101010101" pitchFamily="2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025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组织关系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000" cap="all" dirty="0" smtClean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 smtClean="0">
                <a:solidFill>
                  <a:srgbClr val="ACD433"/>
                </a:solidFill>
              </a:rPr>
              <a:t>组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669881" y="2162173"/>
            <a:ext cx="2873919" cy="44862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组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911452" y="2893852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节点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11" name="矩形 10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3" name="圆角矩形 12"/>
          <p:cNvSpPr/>
          <p:nvPr/>
        </p:nvSpPr>
        <p:spPr>
          <a:xfrm>
            <a:off x="4911452" y="3937790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节点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4911452" y="5566323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节点 </a:t>
            </a:r>
            <a:r>
              <a:rPr lang="en-GB" altLang="zh-CN" dirty="0" smtClean="0"/>
              <a:t>N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931818" y="4981728"/>
            <a:ext cx="75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 smtClean="0"/>
              <a:t>… …</a:t>
            </a:r>
            <a:endParaRPr lang="zh-CN" altLang="en-US" dirty="0"/>
          </a:p>
        </p:txBody>
      </p:sp>
      <p:sp>
        <p:nvSpPr>
          <p:cNvPr id="23" name="内容占位符 2"/>
          <p:cNvSpPr>
            <a:spLocks noGrp="1"/>
          </p:cNvSpPr>
          <p:nvPr>
            <p:ph idx="1"/>
          </p:nvPr>
        </p:nvSpPr>
        <p:spPr>
          <a:xfrm>
            <a:off x="569912" y="185324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GB" altLang="zh-CN" dirty="0" smtClean="0"/>
              <a:t>XSQL</a:t>
            </a:r>
            <a:r>
              <a:rPr lang="zh-CN" altLang="en-US" dirty="0" smtClean="0"/>
              <a:t>组包含一个或多个</a:t>
            </a:r>
            <a:r>
              <a:rPr lang="en-US" altLang="zh-CN" dirty="0" smtClean="0"/>
              <a:t>XSQL</a:t>
            </a:r>
            <a:r>
              <a:rPr lang="zh-CN" altLang="en-US" dirty="0" smtClean="0"/>
              <a:t>节点。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3303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3" grpId="0" animBg="1"/>
      <p:bldP spid="14" grpId="0" animBg="1"/>
      <p:bldP spid="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XSQL</a:t>
            </a:r>
            <a:r>
              <a:rPr lang="zh-CN" altLang="en-US" dirty="0" smtClean="0"/>
              <a:t>的监控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142" y="1292827"/>
            <a:ext cx="9550947" cy="523398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790950" y="2495550"/>
            <a:ext cx="1000125" cy="981075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91075" y="5705475"/>
            <a:ext cx="576472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网址：</a:t>
            </a:r>
            <a:r>
              <a:rPr lang="en-GB" altLang="zh-CN" dirty="0" smtClean="0"/>
              <a:t>http://ip:port/</a:t>
            </a:r>
            <a:r>
              <a:rPr lang="zh-CN" altLang="en-US" dirty="0" smtClean="0">
                <a:solidFill>
                  <a:schemeClr val="tx1"/>
                </a:solidFill>
              </a:rPr>
              <a:t>项目名称</a:t>
            </a:r>
            <a:r>
              <a:rPr lang="en-GB" altLang="zh-CN" dirty="0" smtClean="0">
                <a:solidFill>
                  <a:schemeClr val="tx1"/>
                </a:solidFill>
              </a:rPr>
              <a:t>/analyses</a:t>
            </a:r>
          </a:p>
          <a:p>
            <a:r>
              <a:rPr lang="zh-CN" altLang="en-US" dirty="0" smtClean="0">
                <a:solidFill>
                  <a:schemeClr val="tx1"/>
                </a:solidFill>
              </a:rPr>
              <a:t>例如：</a:t>
            </a:r>
            <a:r>
              <a:rPr lang="en-GB" altLang="zh-CN" dirty="0" smtClean="0">
                <a:solidFill>
                  <a:schemeClr val="tx1"/>
                </a:solidFill>
                <a:hlinkClick r:id="rId3"/>
              </a:rPr>
              <a:t>https</a:t>
            </a:r>
            <a:r>
              <a:rPr lang="en-GB" altLang="zh-CN" dirty="0">
                <a:solidFill>
                  <a:schemeClr val="tx1"/>
                </a:solidFill>
                <a:hlinkClick r:id="rId3"/>
              </a:rPr>
              <a:t>://</a:t>
            </a:r>
            <a:r>
              <a:rPr lang="en-GB" altLang="zh-CN" dirty="0" smtClean="0">
                <a:solidFill>
                  <a:schemeClr val="tx1"/>
                </a:solidFill>
                <a:hlinkClick r:id="rId3"/>
              </a:rPr>
              <a:t>industry.wzyb.com.cn/calc/analyses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34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XSQL</a:t>
            </a:r>
            <a:r>
              <a:rPr lang="zh-CN" altLang="en-US" dirty="0" smtClean="0"/>
              <a:t>的监控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6168"/>
            <a:ext cx="12192000" cy="336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80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XSQL</a:t>
            </a:r>
            <a:r>
              <a:rPr lang="zh-CN" altLang="en-US" dirty="0" smtClean="0"/>
              <a:t>组的监控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142" y="1292827"/>
            <a:ext cx="9550947" cy="523398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743450" y="2508551"/>
            <a:ext cx="1000125" cy="981075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91075" y="5705475"/>
            <a:ext cx="576472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网址：</a:t>
            </a:r>
            <a:r>
              <a:rPr lang="en-GB" altLang="zh-CN" dirty="0" smtClean="0"/>
              <a:t>http://ip:port/</a:t>
            </a:r>
            <a:r>
              <a:rPr lang="zh-CN" altLang="en-US" dirty="0" smtClean="0">
                <a:solidFill>
                  <a:schemeClr val="tx1"/>
                </a:solidFill>
              </a:rPr>
              <a:t>项目名称</a:t>
            </a:r>
            <a:r>
              <a:rPr lang="en-GB" altLang="zh-CN" dirty="0" smtClean="0">
                <a:solidFill>
                  <a:schemeClr val="tx1"/>
                </a:solidFill>
              </a:rPr>
              <a:t>/analyses</a:t>
            </a:r>
          </a:p>
          <a:p>
            <a:r>
              <a:rPr lang="zh-CN" altLang="en-US" dirty="0" smtClean="0">
                <a:solidFill>
                  <a:schemeClr val="tx1"/>
                </a:solidFill>
              </a:rPr>
              <a:t>例如：</a:t>
            </a:r>
            <a:r>
              <a:rPr lang="en-GB" altLang="zh-CN" dirty="0" smtClean="0">
                <a:solidFill>
                  <a:schemeClr val="tx1"/>
                </a:solidFill>
                <a:hlinkClick r:id="rId3"/>
              </a:rPr>
              <a:t>https</a:t>
            </a:r>
            <a:r>
              <a:rPr lang="en-GB" altLang="zh-CN" dirty="0">
                <a:solidFill>
                  <a:schemeClr val="tx1"/>
                </a:solidFill>
                <a:hlinkClick r:id="rId3"/>
              </a:rPr>
              <a:t>://</a:t>
            </a:r>
            <a:r>
              <a:rPr lang="en-GB" altLang="zh-CN" dirty="0" smtClean="0">
                <a:solidFill>
                  <a:schemeClr val="tx1"/>
                </a:solidFill>
                <a:hlinkClick r:id="rId3"/>
              </a:rPr>
              <a:t>industry.wzyb.com.cn/calc/analyses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29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XSQL</a:t>
            </a:r>
            <a:r>
              <a:rPr lang="zh-CN" altLang="en-US" dirty="0" smtClean="0"/>
              <a:t>组的监控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3248"/>
            <a:ext cx="12192000" cy="3574689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19100" y="2228850"/>
            <a:ext cx="3724275" cy="2819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形标注 10"/>
          <p:cNvSpPr/>
          <p:nvPr/>
        </p:nvSpPr>
        <p:spPr>
          <a:xfrm>
            <a:off x="4315377" y="5427937"/>
            <a:ext cx="1618698" cy="745114"/>
          </a:xfrm>
          <a:prstGeom prst="wedgeEllipseCallout">
            <a:avLst>
              <a:gd name="adj1" fmla="val -71526"/>
              <a:gd name="adj2" fmla="val -98866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点击打开流程图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38255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XSQL</a:t>
            </a:r>
            <a:r>
              <a:rPr lang="zh-CN" altLang="en-US" dirty="0"/>
              <a:t>组</a:t>
            </a:r>
            <a:r>
              <a:rPr lang="zh-CN" altLang="en-US" dirty="0" smtClean="0"/>
              <a:t>的流程图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157287" y="1776412"/>
            <a:ext cx="9577388" cy="4569351"/>
            <a:chOff x="1157287" y="1776412"/>
            <a:chExt cx="9577388" cy="4569351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7287" y="1776412"/>
              <a:ext cx="6867525" cy="4562475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24812" y="1776412"/>
              <a:ext cx="2709863" cy="45693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196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特别鸣谢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9138" y="2357719"/>
            <a:ext cx="1658517" cy="2852458"/>
          </a:xfrm>
        </p:spPr>
        <p:txBody>
          <a:bodyPr/>
          <a:lstStyle/>
          <a:p>
            <a:r>
              <a:rPr lang="zh-CN" altLang="en-US" dirty="0" smtClean="0"/>
              <a:t>黄    铭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FFFF00"/>
                </a:solidFill>
              </a:rPr>
              <a:t>邹德福</a:t>
            </a:r>
            <a:endParaRPr lang="en-GB" altLang="zh-CN" b="1" dirty="0" smtClean="0">
              <a:solidFill>
                <a:srgbClr val="FFFF00"/>
              </a:solidFill>
            </a:endParaRPr>
          </a:p>
          <a:p>
            <a:r>
              <a:rPr lang="zh-CN" altLang="en-US" dirty="0"/>
              <a:t>王占彬</a:t>
            </a:r>
            <a:endParaRPr lang="en-US" altLang="zh-CN" dirty="0"/>
          </a:p>
          <a:p>
            <a:r>
              <a:rPr lang="zh-CN" altLang="en-US" dirty="0" smtClean="0"/>
              <a:t>李    浩</a:t>
            </a:r>
            <a:endParaRPr lang="en-US" altLang="zh-CN" dirty="0" smtClean="0"/>
          </a:p>
          <a:p>
            <a:r>
              <a:rPr lang="zh-CN" altLang="en-US" dirty="0" smtClean="0"/>
              <a:t>马    龙</a:t>
            </a:r>
            <a:endParaRPr lang="en-US" altLang="zh-CN" dirty="0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7" name="内容占位符 2"/>
          <p:cNvSpPr txBox="1">
            <a:spLocks/>
          </p:cNvSpPr>
          <p:nvPr/>
        </p:nvSpPr>
        <p:spPr>
          <a:xfrm>
            <a:off x="4379913" y="2357718"/>
            <a:ext cx="1649412" cy="2852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zh-CN" altLang="en-US" b="1" dirty="0">
                <a:solidFill>
                  <a:srgbClr val="FFFF00"/>
                </a:solidFill>
              </a:rPr>
              <a:t>杨    东</a:t>
            </a:r>
            <a:endParaRPr lang="en-US" altLang="zh-CN" b="1" dirty="0">
              <a:solidFill>
                <a:srgbClr val="FFFF00"/>
              </a:solidFill>
            </a:endParaRPr>
          </a:p>
          <a:p>
            <a:r>
              <a:rPr lang="zh-CN" altLang="en-US" dirty="0" smtClean="0"/>
              <a:t>向</a:t>
            </a:r>
            <a:r>
              <a:rPr lang="zh-CN" altLang="en-US" dirty="0"/>
              <a:t>以前</a:t>
            </a:r>
            <a:endParaRPr lang="en-US" altLang="zh-CN" dirty="0"/>
          </a:p>
          <a:p>
            <a:r>
              <a:rPr lang="zh-CN" altLang="en-US" dirty="0"/>
              <a:t>谈    闻</a:t>
            </a:r>
            <a:endParaRPr lang="en-US" altLang="zh-CN" dirty="0"/>
          </a:p>
          <a:p>
            <a:r>
              <a:rPr lang="zh-CN" altLang="en-US" dirty="0" smtClean="0"/>
              <a:t>张德宏</a:t>
            </a:r>
            <a:endParaRPr lang="en-US" altLang="zh-CN" dirty="0" smtClean="0"/>
          </a:p>
          <a:p>
            <a:r>
              <a:rPr lang="zh-CN" altLang="en-US" dirty="0" smtClean="0"/>
              <a:t>张    宇</a:t>
            </a:r>
            <a:endParaRPr lang="en-GB" altLang="zh-CN" dirty="0" smtClean="0"/>
          </a:p>
          <a:p>
            <a:endParaRPr lang="en-US" altLang="zh-CN" dirty="0" smtClean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6761583" y="2357718"/>
            <a:ext cx="1780201" cy="2852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zh-CN" altLang="en-US" dirty="0"/>
              <a:t>李秉坤</a:t>
            </a:r>
            <a:endParaRPr lang="en-US" altLang="zh-CN" dirty="0"/>
          </a:p>
          <a:p>
            <a:r>
              <a:rPr lang="zh-CN" altLang="en-US" dirty="0" smtClean="0"/>
              <a:t>王</a:t>
            </a:r>
            <a:r>
              <a:rPr lang="zh-CN" altLang="en-US" dirty="0"/>
              <a:t>涵宇</a:t>
            </a:r>
            <a:endParaRPr lang="en-US" altLang="zh-CN" dirty="0"/>
          </a:p>
          <a:p>
            <a:r>
              <a:rPr lang="zh-CN" altLang="en-US" dirty="0"/>
              <a:t>雷伟</a:t>
            </a:r>
            <a:r>
              <a:rPr lang="zh-CN" altLang="en-US" dirty="0" smtClean="0"/>
              <a:t>松</a:t>
            </a:r>
            <a:endParaRPr lang="en-GB" altLang="zh-CN" dirty="0" smtClean="0"/>
          </a:p>
          <a:p>
            <a:r>
              <a:rPr lang="zh-CN" altLang="en-US" dirty="0"/>
              <a:t>张    顺</a:t>
            </a:r>
            <a:endParaRPr lang="en-US" altLang="zh-CN" dirty="0"/>
          </a:p>
          <a:p>
            <a:r>
              <a:rPr lang="zh-CN" altLang="en-US" dirty="0"/>
              <a:t>王</a:t>
            </a:r>
            <a:r>
              <a:rPr lang="en-GB" altLang="zh-CN" dirty="0"/>
              <a:t>    </a:t>
            </a:r>
            <a:r>
              <a:rPr lang="zh-CN" altLang="en-US" dirty="0" smtClean="0"/>
              <a:t>力</a:t>
            </a:r>
            <a:endParaRPr lang="en-GB" altLang="zh-CN" dirty="0" smtClean="0"/>
          </a:p>
          <a:p>
            <a:endParaRPr lang="en-GB" altLang="zh-CN" dirty="0"/>
          </a:p>
          <a:p>
            <a:endParaRPr lang="zh-CN" altLang="en-US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8816226" y="2334186"/>
            <a:ext cx="1780201" cy="2852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zh-CN" altLang="en-US" dirty="0"/>
              <a:t>程志华</a:t>
            </a:r>
          </a:p>
          <a:p>
            <a:endParaRPr lang="en-GB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256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7" name="TextBox 6"/>
          <p:cNvSpPr>
            <a:spLocks noChangeArrowheads="1"/>
          </p:cNvSpPr>
          <p:nvPr/>
        </p:nvSpPr>
        <p:spPr bwMode="auto">
          <a:xfrm>
            <a:off x="1937102" y="1791043"/>
            <a:ext cx="8388350" cy="3514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40" tIns="64020" rIns="128040" bIns="64020">
            <a:spAutoFit/>
          </a:bodyPr>
          <a:lstStyle>
            <a:lvl1pPr defTabSz="117157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5400" dirty="0" smtClean="0">
                <a:latin typeface="华文行楷" panose="02010800040101010101" pitchFamily="2" charset="-122"/>
                <a:ea typeface="华文行楷" panose="02010800040101010101" pitchFamily="2" charset="-122"/>
                <a:sym typeface="宋体" panose="02010600030101010101" pitchFamily="2" charset="-122"/>
              </a:rPr>
              <a:t>吐槽吧！</a:t>
            </a:r>
            <a:endParaRPr lang="en-US" altLang="zh-CN" sz="5400" dirty="0" smtClean="0">
              <a:latin typeface="华文行楷" panose="02010800040101010101" pitchFamily="2" charset="-122"/>
              <a:ea typeface="华文行楷" panose="02010800040101010101" pitchFamily="2" charset="-122"/>
              <a:sym typeface="宋体" panose="02010600030101010101" pitchFamily="2" charset="-122"/>
            </a:endParaRPr>
          </a:p>
          <a:p>
            <a:pPr algn="ctr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积极吐</a:t>
            </a: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槽，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本着不黑</a:t>
            </a: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不喷不挑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不水不发泄不抱怨的原则</a:t>
            </a: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，发扬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吐</a:t>
            </a: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槽艺术。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885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>
            <a:spLocks noChangeArrowheads="1"/>
          </p:cNvSpPr>
          <p:nvPr/>
        </p:nvSpPr>
        <p:spPr bwMode="auto">
          <a:xfrm>
            <a:off x="2060279" y="1352893"/>
            <a:ext cx="8388350" cy="382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40" tIns="64020" rIns="128040" bIns="64020">
            <a:spAutoFit/>
          </a:bodyPr>
          <a:lstStyle>
            <a:lvl1pPr defTabSz="117157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7200" dirty="0">
                <a:latin typeface="华文行楷" panose="02010800040101010101" pitchFamily="2" charset="-122"/>
                <a:ea typeface="华文行楷" panose="02010800040101010101" pitchFamily="2" charset="-122"/>
                <a:sym typeface="黑体" panose="02010609060101010101" pitchFamily="49" charset="-122"/>
              </a:rPr>
              <a:t>谢谢！</a:t>
            </a:r>
            <a:endParaRPr lang="en-US" altLang="zh-CN" sz="7200" dirty="0">
              <a:latin typeface="华文行楷" panose="02010800040101010101" pitchFamily="2" charset="-122"/>
              <a:ea typeface="华文行楷" panose="02010800040101010101" pitchFamily="2" charset="-122"/>
              <a:sym typeface="黑体" panose="02010609060101010101" pitchFamily="49" charset="-122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800" dirty="0">
                <a:latin typeface="华文行楷" panose="02010800040101010101" pitchFamily="2" charset="-122"/>
                <a:ea typeface="华文行楷" panose="02010800040101010101" pitchFamily="2" charset="-122"/>
                <a:sym typeface="黑体" panose="02010609060101010101" pitchFamily="49" charset="-122"/>
              </a:rPr>
              <a:t>请大家提出宝贵的建议和想法</a:t>
            </a:r>
            <a:endParaRPr lang="zh-CN" altLang="en-US" sz="4800" dirty="0">
              <a:latin typeface="华文行楷" panose="02010800040101010101" pitchFamily="2" charset="-122"/>
              <a:ea typeface="华文行楷" panose="0201080004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683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组织关系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000" cap="all" dirty="0" smtClean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 smtClean="0">
                <a:solidFill>
                  <a:srgbClr val="ACD433"/>
                </a:solidFill>
              </a:rPr>
              <a:t>组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669881" y="2162173"/>
            <a:ext cx="2873919" cy="44862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组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911452" y="2893852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zh-CN" dirty="0" smtClean="0"/>
              <a:t>XSQL</a:t>
            </a:r>
            <a:r>
              <a:rPr lang="zh-CN" altLang="en-US" dirty="0" smtClean="0"/>
              <a:t>节点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11" name="矩形 10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3" name="圆角矩形 12"/>
          <p:cNvSpPr/>
          <p:nvPr/>
        </p:nvSpPr>
        <p:spPr>
          <a:xfrm>
            <a:off x="4911452" y="3937790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zh-CN" dirty="0" smtClean="0"/>
              <a:t>XSQL</a:t>
            </a:r>
            <a:r>
              <a:rPr lang="zh-CN" altLang="en-US" dirty="0" smtClean="0"/>
              <a:t>节点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4911452" y="5566323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zh-CN" dirty="0" smtClean="0"/>
              <a:t>XSQL</a:t>
            </a:r>
            <a:r>
              <a:rPr lang="zh-CN" altLang="en-US" dirty="0" smtClean="0"/>
              <a:t>节点 </a:t>
            </a:r>
            <a:r>
              <a:rPr lang="en-GB" altLang="zh-CN" dirty="0" smtClean="0"/>
              <a:t>N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931818" y="4981728"/>
            <a:ext cx="75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 smtClean="0"/>
              <a:t>… …</a:t>
            </a:r>
            <a:endParaRPr lang="zh-CN" altLang="en-US" dirty="0"/>
          </a:p>
        </p:txBody>
      </p:sp>
      <p:sp>
        <p:nvSpPr>
          <p:cNvPr id="23" name="内容占位符 2"/>
          <p:cNvSpPr>
            <a:spLocks noGrp="1"/>
          </p:cNvSpPr>
          <p:nvPr>
            <p:ph idx="1"/>
          </p:nvPr>
        </p:nvSpPr>
        <p:spPr>
          <a:xfrm>
            <a:off x="569913" y="1853248"/>
            <a:ext cx="3858396" cy="419548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XSQL</a:t>
            </a:r>
            <a:r>
              <a:rPr lang="zh-CN" altLang="en-US" dirty="0" smtClean="0"/>
              <a:t>节点最常引用的</a:t>
            </a:r>
            <a:r>
              <a:rPr lang="en-US" altLang="zh-CN" dirty="0" smtClean="0"/>
              <a:t>XSQL</a:t>
            </a:r>
            <a:r>
              <a:rPr lang="zh-CN" altLang="en-US" dirty="0" smtClean="0"/>
              <a:t>对象。</a:t>
            </a:r>
            <a:endParaRPr lang="en-US" altLang="zh-CN" dirty="0" smtClean="0"/>
          </a:p>
        </p:txBody>
      </p:sp>
      <p:sp>
        <p:nvSpPr>
          <p:cNvPr id="22" name="圆角矩形 21"/>
          <p:cNvSpPr/>
          <p:nvPr/>
        </p:nvSpPr>
        <p:spPr>
          <a:xfrm>
            <a:off x="6324600" y="4033042"/>
            <a:ext cx="908323" cy="6342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XSQL</a:t>
            </a:r>
            <a:endParaRPr lang="zh-CN" altLang="en-US" sz="1600" dirty="0"/>
          </a:p>
        </p:txBody>
      </p:sp>
      <p:sp>
        <p:nvSpPr>
          <p:cNvPr id="24" name="圆角矩形 23"/>
          <p:cNvSpPr/>
          <p:nvPr/>
        </p:nvSpPr>
        <p:spPr>
          <a:xfrm>
            <a:off x="6331248" y="2991085"/>
            <a:ext cx="908323" cy="6342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XSQL</a:t>
            </a:r>
            <a:endParaRPr lang="zh-CN" altLang="en-US" sz="1600" dirty="0"/>
          </a:p>
        </p:txBody>
      </p:sp>
      <p:sp>
        <p:nvSpPr>
          <p:cNvPr id="25" name="圆角矩形 24"/>
          <p:cNvSpPr/>
          <p:nvPr/>
        </p:nvSpPr>
        <p:spPr>
          <a:xfrm>
            <a:off x="6331248" y="5663556"/>
            <a:ext cx="908323" cy="6342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XSQL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8075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组织关系 </a:t>
            </a:r>
            <a:r>
              <a:rPr lang="en-GB" altLang="zh-CN" dirty="0" smtClean="0"/>
              <a:t>– </a:t>
            </a:r>
            <a:r>
              <a:rPr lang="zh-CN" altLang="en-US" dirty="0" smtClean="0"/>
              <a:t>举例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>
                <a:solidFill>
                  <a:srgbClr val="ACD433"/>
                </a:solidFill>
              </a:rPr>
              <a:t>组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686" y="1938973"/>
            <a:ext cx="8286750" cy="3962400"/>
          </a:xfrm>
          <a:prstGeom prst="rect">
            <a:avLst/>
          </a:prstGeom>
        </p:spPr>
      </p:pic>
      <p:sp>
        <p:nvSpPr>
          <p:cNvPr id="5" name="椭圆形标注 4"/>
          <p:cNvSpPr/>
          <p:nvPr/>
        </p:nvSpPr>
        <p:spPr>
          <a:xfrm>
            <a:off x="6396829" y="5901374"/>
            <a:ext cx="1747046" cy="714204"/>
          </a:xfrm>
          <a:prstGeom prst="wedgeEllipseCallout">
            <a:avLst>
              <a:gd name="adj1" fmla="val -50555"/>
              <a:gd name="adj2" fmla="val -110561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注解文字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日志会输出</a:t>
            </a:r>
            <a:endParaRPr lang="en-US" altLang="zh-CN" sz="1600" dirty="0" smtClean="0"/>
          </a:p>
        </p:txBody>
      </p:sp>
      <p:sp>
        <p:nvSpPr>
          <p:cNvPr id="6" name="圆角矩形 5"/>
          <p:cNvSpPr/>
          <p:nvPr/>
        </p:nvSpPr>
        <p:spPr>
          <a:xfrm>
            <a:off x="1457325" y="2362200"/>
            <a:ext cx="9239250" cy="723900"/>
          </a:xfrm>
          <a:prstGeom prst="roundRect">
            <a:avLst>
              <a:gd name="adj" fmla="val 551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zh-CN" altLang="en-US" sz="2000" b="1" dirty="0" smtClean="0"/>
              <a:t>节点 </a:t>
            </a:r>
            <a:r>
              <a:rPr lang="en-US" altLang="zh-CN" sz="2000" b="1" dirty="0" smtClean="0"/>
              <a:t>1</a:t>
            </a:r>
            <a:endParaRPr lang="zh-CN" altLang="en-US" sz="2000" b="1" dirty="0"/>
          </a:p>
        </p:txBody>
      </p:sp>
      <p:sp>
        <p:nvSpPr>
          <p:cNvPr id="7" name="圆角矩形 6"/>
          <p:cNvSpPr/>
          <p:nvPr/>
        </p:nvSpPr>
        <p:spPr>
          <a:xfrm>
            <a:off x="1457325" y="3233101"/>
            <a:ext cx="9239250" cy="948373"/>
          </a:xfrm>
          <a:prstGeom prst="roundRect">
            <a:avLst>
              <a:gd name="adj" fmla="val 551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zh-CN" altLang="en-US" sz="2000" b="1" dirty="0" smtClean="0"/>
              <a:t>节点 </a:t>
            </a:r>
            <a:r>
              <a:rPr lang="en-US" altLang="zh-CN" sz="2000" b="1" dirty="0" smtClean="0"/>
              <a:t>2</a:t>
            </a:r>
            <a:endParaRPr lang="zh-CN" altLang="en-US" sz="2000" b="1" dirty="0"/>
          </a:p>
        </p:txBody>
      </p:sp>
      <p:sp>
        <p:nvSpPr>
          <p:cNvPr id="8" name="圆角矩形 7"/>
          <p:cNvSpPr/>
          <p:nvPr/>
        </p:nvSpPr>
        <p:spPr>
          <a:xfrm>
            <a:off x="1457324" y="4328475"/>
            <a:ext cx="9239251" cy="776925"/>
          </a:xfrm>
          <a:prstGeom prst="roundRect">
            <a:avLst>
              <a:gd name="adj" fmla="val 551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zh-CN" altLang="en-US" sz="2000" b="1" dirty="0" smtClean="0"/>
              <a:t>节点 </a:t>
            </a:r>
            <a:r>
              <a:rPr lang="en-US" altLang="zh-CN" sz="2000" b="1" dirty="0" smtClean="0"/>
              <a:t>3</a:t>
            </a:r>
            <a:endParaRPr lang="zh-CN" altLang="en-US" sz="2000" b="1" dirty="0"/>
          </a:p>
        </p:txBody>
      </p:sp>
      <p:grpSp>
        <p:nvGrpSpPr>
          <p:cNvPr id="9" name="组合 8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10" name="矩形 9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841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组织关系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000" cap="all" dirty="0" smtClean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 smtClean="0">
                <a:solidFill>
                  <a:srgbClr val="ACD433"/>
                </a:solidFill>
              </a:rPr>
              <a:t>组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669881" y="2162173"/>
            <a:ext cx="2873919" cy="44862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组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911452" y="2893852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zh-CN" dirty="0" smtClean="0"/>
              <a:t>XSQL</a:t>
            </a:r>
            <a:r>
              <a:rPr lang="zh-CN" altLang="en-US" dirty="0" smtClean="0"/>
              <a:t>节点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11" name="矩形 10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3" name="圆角矩形 12"/>
          <p:cNvSpPr/>
          <p:nvPr/>
        </p:nvSpPr>
        <p:spPr>
          <a:xfrm>
            <a:off x="4911452" y="3937790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zh-CN" dirty="0" smtClean="0"/>
              <a:t>XSQL</a:t>
            </a:r>
            <a:r>
              <a:rPr lang="zh-CN" altLang="en-US" dirty="0" smtClean="0"/>
              <a:t>节点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4911452" y="5566323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zh-CN" dirty="0" smtClean="0"/>
              <a:t>XSQL</a:t>
            </a:r>
            <a:r>
              <a:rPr lang="zh-CN" altLang="en-US" dirty="0" smtClean="0"/>
              <a:t>节点 </a:t>
            </a:r>
            <a:r>
              <a:rPr lang="en-GB" altLang="zh-CN" dirty="0" smtClean="0"/>
              <a:t>N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931818" y="4981728"/>
            <a:ext cx="75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 smtClean="0"/>
              <a:t>… …</a:t>
            </a:r>
            <a:endParaRPr lang="zh-CN" altLang="en-US" dirty="0"/>
          </a:p>
        </p:txBody>
      </p:sp>
      <p:sp>
        <p:nvSpPr>
          <p:cNvPr id="23" name="内容占位符 2"/>
          <p:cNvSpPr>
            <a:spLocks noGrp="1"/>
          </p:cNvSpPr>
          <p:nvPr>
            <p:ph idx="1"/>
          </p:nvPr>
        </p:nvSpPr>
        <p:spPr>
          <a:xfrm>
            <a:off x="569913" y="1853248"/>
            <a:ext cx="3858396" cy="419548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XSQL</a:t>
            </a:r>
            <a:r>
              <a:rPr lang="zh-CN" altLang="en-US" dirty="0" smtClean="0"/>
              <a:t>节点可引用</a:t>
            </a:r>
            <a:r>
              <a:rPr lang="en-US" altLang="zh-CN" dirty="0" smtClean="0"/>
              <a:t>XSQL</a:t>
            </a:r>
            <a:r>
              <a:rPr lang="zh-CN" altLang="en-US" dirty="0" smtClean="0"/>
              <a:t>组。</a:t>
            </a:r>
            <a:endParaRPr lang="en-GB" altLang="zh-CN" dirty="0" smtClean="0"/>
          </a:p>
        </p:txBody>
      </p:sp>
      <p:sp>
        <p:nvSpPr>
          <p:cNvPr id="24" name="圆角矩形 23"/>
          <p:cNvSpPr/>
          <p:nvPr/>
        </p:nvSpPr>
        <p:spPr>
          <a:xfrm>
            <a:off x="6331248" y="2991085"/>
            <a:ext cx="908323" cy="6342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XSQL</a:t>
            </a:r>
            <a:r>
              <a:rPr lang="zh-CN" altLang="en-US" sz="1600" dirty="0" smtClean="0"/>
              <a:t>组 </a:t>
            </a:r>
            <a:r>
              <a:rPr lang="en-GB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15" name="圆角矩形 14"/>
          <p:cNvSpPr/>
          <p:nvPr/>
        </p:nvSpPr>
        <p:spPr>
          <a:xfrm>
            <a:off x="6331247" y="4035023"/>
            <a:ext cx="908323" cy="6342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XSQL</a:t>
            </a:r>
            <a:r>
              <a:rPr lang="zh-CN" altLang="en-US" sz="1600" dirty="0" smtClean="0"/>
              <a:t>组 </a:t>
            </a:r>
            <a:r>
              <a:rPr lang="en-GB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16" name="圆角矩形 15"/>
          <p:cNvSpPr/>
          <p:nvPr/>
        </p:nvSpPr>
        <p:spPr>
          <a:xfrm>
            <a:off x="6331247" y="5663556"/>
            <a:ext cx="908323" cy="6342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XSQL</a:t>
            </a:r>
            <a:r>
              <a:rPr lang="zh-CN" altLang="en-US" sz="1600" dirty="0" smtClean="0"/>
              <a:t>组 </a:t>
            </a:r>
            <a:r>
              <a:rPr lang="en-GB" altLang="zh-CN" sz="1600" dirty="0" smtClean="0"/>
              <a:t>3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2413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5" grpId="0" animBg="1"/>
      <p:bldP spid="1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5599</TotalTime>
  <Words>2076</Words>
  <Application>Microsoft Office PowerPoint</Application>
  <PresentationFormat>宽屏</PresentationFormat>
  <Paragraphs>677</Paragraphs>
  <Slides>67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77" baseType="lpstr">
      <vt:lpstr>黑体</vt:lpstr>
      <vt:lpstr>华文行楷</vt:lpstr>
      <vt:lpstr>宋体</vt:lpstr>
      <vt:lpstr>Arial</vt:lpstr>
      <vt:lpstr>Calibri</vt:lpstr>
      <vt:lpstr>Century Gothic</vt:lpstr>
      <vt:lpstr>Segoe UI Black</vt:lpstr>
      <vt:lpstr>Wingdings 3</vt:lpstr>
      <vt:lpstr>离子</vt:lpstr>
      <vt:lpstr>Image</vt:lpstr>
      <vt:lpstr>XSQL组技术交流</vt:lpstr>
      <vt:lpstr>PowerPoint 演示文稿</vt:lpstr>
      <vt:lpstr>XSQL组</vt:lpstr>
      <vt:lpstr>XSQL组的对象</vt:lpstr>
      <vt:lpstr>PowerPoint 演示文稿</vt:lpstr>
      <vt:lpstr>组织关系 XSQL组</vt:lpstr>
      <vt:lpstr>组织关系 XSQL组</vt:lpstr>
      <vt:lpstr>组织关系 – 举例 XSQL组</vt:lpstr>
      <vt:lpstr>组织关系 XSQL组</vt:lpstr>
      <vt:lpstr>组织关系 – 举例 XSQL组</vt:lpstr>
      <vt:lpstr>组织关系 XSQL组</vt:lpstr>
      <vt:lpstr>组织关系 – 举例 XSQL组</vt:lpstr>
      <vt:lpstr>组织关系 – 举例 XSQL组</vt:lpstr>
      <vt:lpstr>组织关系 – 集合 XSQL组</vt:lpstr>
      <vt:lpstr>组织关系 – 执行 XSQL组</vt:lpstr>
      <vt:lpstr>组织关系 – 事务 XSQL组</vt:lpstr>
      <vt:lpstr>执行结果 XSQL组</vt:lpstr>
      <vt:lpstr>PowerPoint 演示文稿</vt:lpstr>
      <vt:lpstr>层次结构 XSQL组</vt:lpstr>
      <vt:lpstr>层次结构 XSQL组</vt:lpstr>
      <vt:lpstr>层次结构 – 递归 XSQL组</vt:lpstr>
      <vt:lpstr>层次结构 – 递归举例 XSQL组</vt:lpstr>
      <vt:lpstr>PowerPoint 演示文稿</vt:lpstr>
      <vt:lpstr>节点分类 XSQL组</vt:lpstr>
      <vt:lpstr>控制循环类 XSQL组的节点</vt:lpstr>
      <vt:lpstr>控制循环类 XSQL组的节点</vt:lpstr>
      <vt:lpstr>控制循环类 – 举例 XSQL组的节点</vt:lpstr>
      <vt:lpstr>控制循环类 XSQL组的节点</vt:lpstr>
      <vt:lpstr>控制循环类 XSQL组的节点</vt:lpstr>
      <vt:lpstr>控制循环类 XSQL组的节点</vt:lpstr>
      <vt:lpstr>控制循环类 – 举例 XSQL组的节点</vt:lpstr>
      <vt:lpstr>不控制、不循环 XSQL组的节点</vt:lpstr>
      <vt:lpstr>不控制、不循环 – 举例 XSQL组的节点</vt:lpstr>
      <vt:lpstr>控制循环类 – 集合 XSQL组的节点</vt:lpstr>
      <vt:lpstr>控制循环类 – 集合举例 XSQL组的节点</vt:lpstr>
      <vt:lpstr>执行类 XSQL组的节点</vt:lpstr>
      <vt:lpstr>执行类 XSQL组的节点</vt:lpstr>
      <vt:lpstr>执行类 – 举例 XSQL组的节点</vt:lpstr>
      <vt:lpstr>执行类 XSQL组的节点</vt:lpstr>
      <vt:lpstr>容错模式 – 举例 XSQL组的节点</vt:lpstr>
      <vt:lpstr>重试模式 XSQL组的节点</vt:lpstr>
      <vt:lpstr>重试模式 – 举例 XSQL组的节点</vt:lpstr>
      <vt:lpstr>重试 + 容错 的举例 XSQL组的节点</vt:lpstr>
      <vt:lpstr>层次的执行顺序 XSQL组</vt:lpstr>
      <vt:lpstr>在最后执行 XSQL组</vt:lpstr>
      <vt:lpstr>在最后执行 XSQL组</vt:lpstr>
      <vt:lpstr>在最后执行 – 举例 XSQL组</vt:lpstr>
      <vt:lpstr>PowerPoint 演示文稿</vt:lpstr>
      <vt:lpstr>击鼓传花 执行参数</vt:lpstr>
      <vt:lpstr>Java集合作参数 XSQL组的节点</vt:lpstr>
      <vt:lpstr>PowerPoint 演示文稿</vt:lpstr>
      <vt:lpstr>事务 – 默认方式 XSQL组</vt:lpstr>
      <vt:lpstr>事务 XSQL组</vt:lpstr>
      <vt:lpstr>事务 – 前后提交 XSQL组</vt:lpstr>
      <vt:lpstr>事务 – 前置提交 – 举例 XSQL组</vt:lpstr>
      <vt:lpstr>事务 – 后置提交 – 举例 XSQL组</vt:lpstr>
      <vt:lpstr>事务 – 循环提交 XSQL组</vt:lpstr>
      <vt:lpstr>事务 – 循环提交 – 举例 XSQL组</vt:lpstr>
      <vt:lpstr>PowerPoint 演示文稿</vt:lpstr>
      <vt:lpstr>XSQL的监控</vt:lpstr>
      <vt:lpstr>XSQL的监控</vt:lpstr>
      <vt:lpstr>XSQL组的监控</vt:lpstr>
      <vt:lpstr>XSQL组的监控</vt:lpstr>
      <vt:lpstr>XSQL组的流程图</vt:lpstr>
      <vt:lpstr>特别鸣谢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ZhengWei(HY)</dc:creator>
  <cp:lastModifiedBy>ZhengWei(HY)</cp:lastModifiedBy>
  <cp:revision>860</cp:revision>
  <dcterms:created xsi:type="dcterms:W3CDTF">2020-06-28T03:34:12Z</dcterms:created>
  <dcterms:modified xsi:type="dcterms:W3CDTF">2020-07-18T03:17:23Z</dcterms:modified>
</cp:coreProperties>
</file>