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7" r:id="rId12"/>
    <p:sldId id="269" r:id="rId13"/>
    <p:sldId id="270" r:id="rId14"/>
    <p:sldId id="272" r:id="rId15"/>
    <p:sldId id="276" r:id="rId16"/>
    <p:sldId id="274" r:id="rId17"/>
    <p:sldId id="275" r:id="rId18"/>
    <p:sldId id="278" r:id="rId19"/>
    <p:sldId id="283" r:id="rId20"/>
    <p:sldId id="285" r:id="rId21"/>
    <p:sldId id="282" r:id="rId22"/>
    <p:sldId id="289" r:id="rId23"/>
    <p:sldId id="277" r:id="rId24"/>
    <p:sldId id="288" r:id="rId25"/>
    <p:sldId id="286" r:id="rId26"/>
    <p:sldId id="280" r:id="rId27"/>
    <p:sldId id="287" r:id="rId28"/>
    <p:sldId id="281" r:id="rId29"/>
    <p:sldId id="273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err="1" smtClean="0"/>
              <a:t>HikariCP</a:t>
            </a:r>
            <a:r>
              <a:rPr lang="en-GB" altLang="zh-CN" dirty="0" smtClean="0"/>
              <a:t> It's Faster.  </a:t>
            </a:r>
            <a:r>
              <a:rPr lang="en-GB" altLang="zh-CN" dirty="0" err="1" smtClean="0"/>
              <a:t>Hi·ka·ri</a:t>
            </a:r>
            <a:r>
              <a:rPr lang="en-GB" altLang="zh-CN" dirty="0" smtClean="0"/>
              <a:t> [</a:t>
            </a:r>
            <a:r>
              <a:rPr lang="en-GB" altLang="zh-CN" dirty="0" err="1" smtClean="0"/>
              <a:t>hi·ka</a:t>
            </a:r>
            <a:r>
              <a:rPr lang="en-GB" altLang="zh-CN" dirty="0" smtClean="0"/>
              <a:t>·'</a:t>
            </a:r>
            <a:r>
              <a:rPr lang="en-GB" altLang="zh-CN" dirty="0" err="1" smtClean="0"/>
              <a:t>lē</a:t>
            </a:r>
            <a:r>
              <a:rPr lang="en-GB" altLang="zh-CN" dirty="0" smtClean="0"/>
              <a:t>]  (Origin: Japanese): light; ray.</a:t>
            </a:r>
          </a:p>
          <a:p>
            <a:endParaRPr lang="en-GB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7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2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技术交流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的元素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613947" y="3427974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2731493" y="228533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SafeCheck</a:t>
            </a:r>
            <a:endParaRPr lang="en-GB" altLang="zh-CN" sz="1200" dirty="0" smtClean="0"/>
          </a:p>
          <a:p>
            <a:pPr algn="ctr"/>
            <a:r>
              <a:rPr lang="zh-CN" altLang="en-US" sz="1600" dirty="0"/>
              <a:t>安全检查</a:t>
            </a:r>
            <a:endParaRPr lang="en-GB" altLang="zh-CN" sz="1600" dirty="0"/>
          </a:p>
        </p:txBody>
      </p:sp>
      <p:sp>
        <p:nvSpPr>
          <p:cNvPr id="27" name="六边形 26"/>
          <p:cNvSpPr/>
          <p:nvPr/>
        </p:nvSpPr>
        <p:spPr>
          <a:xfrm>
            <a:off x="2731493" y="460597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DefaultNull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空值写入</a:t>
            </a:r>
            <a:endParaRPr lang="en-GB" altLang="zh-CN" sz="1600" dirty="0"/>
          </a:p>
        </p:txBody>
      </p:sp>
      <p:sp>
        <p:nvSpPr>
          <p:cNvPr id="28" name="六边形 27"/>
          <p:cNvSpPr/>
          <p:nvPr/>
        </p:nvSpPr>
        <p:spPr>
          <a:xfrm>
            <a:off x="7577969" y="2290502"/>
            <a:ext cx="188245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K</a:t>
            </a:r>
            <a:r>
              <a:rPr lang="en-GB" altLang="zh-CN" sz="1200" dirty="0" err="1" smtClean="0"/>
              <a:t>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替换关键字</a:t>
            </a:r>
            <a:endParaRPr lang="en-GB" altLang="zh-CN" sz="1600" dirty="0"/>
          </a:p>
        </p:txBody>
      </p:sp>
      <p:sp>
        <p:nvSpPr>
          <p:cNvPr id="29" name="六边形 28"/>
          <p:cNvSpPr/>
          <p:nvPr/>
        </p:nvSpPr>
        <p:spPr>
          <a:xfrm>
            <a:off x="7577969" y="4605973"/>
            <a:ext cx="1882456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N</a:t>
            </a:r>
            <a:r>
              <a:rPr lang="en-GB" altLang="zh-CN" sz="1200" dirty="0" err="1" smtClean="0"/>
              <a:t>otKeyReplace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不替换关键字</a:t>
            </a:r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509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SafeCheck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安全检查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对将要执行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的安全检查，</a:t>
            </a:r>
            <a:r>
              <a:rPr lang="zh-CN" altLang="en-US" b="1" dirty="0" smtClean="0">
                <a:solidFill>
                  <a:srgbClr val="FFC000"/>
                </a:solidFill>
              </a:rPr>
              <a:t>防止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注入</a:t>
            </a:r>
            <a:r>
              <a:rPr lang="zh-CN" altLang="en-US" dirty="0" smtClean="0"/>
              <a:t>，不安全不执行。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它是一个可控制的开关，默认开启检查。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在一些特殊业务如“万能</a:t>
            </a:r>
            <a:r>
              <a:rPr lang="en-US" altLang="zh-CN" dirty="0" smtClean="0"/>
              <a:t>SQL</a:t>
            </a:r>
            <a:r>
              <a:rPr lang="zh-CN" altLang="en-US" dirty="0" smtClean="0"/>
              <a:t>”、拼接动态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段、将完整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语句保存在数据库时，可主动关闭安全检查。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3724275"/>
            <a:ext cx="5276850" cy="2971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&gt;false&lt;/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D</a:t>
            </a:r>
            <a:r>
              <a:rPr lang="en-GB" altLang="zh-CN" sz="4400" dirty="0" err="1" smtClean="0"/>
              <a:t>efaultNull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空值写入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模板生成最终执行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时，对填充占位符参数的约定。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当占位符对应的参数值为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时，是按空字符串，还是按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对象拼接生成最终执行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默认按空字符串填充（</a:t>
            </a:r>
            <a:r>
              <a:rPr lang="en-GB" altLang="zh-CN" dirty="0" smtClean="0"/>
              <a:t>false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3733800"/>
            <a:ext cx="5086350" cy="2914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&gt;true&lt;/</a:t>
            </a:r>
            <a:r>
              <a:rPr lang="en-GB" altLang="zh-CN" b="1" dirty="0" err="1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替换</a:t>
            </a:r>
            <a:r>
              <a:rPr lang="zh-CN" altLang="en-US" dirty="0"/>
              <a:t>数据库</a:t>
            </a:r>
            <a:r>
              <a:rPr lang="zh-CN" altLang="en-US" dirty="0" smtClean="0"/>
              <a:t>关键字，一个开关量。</a:t>
            </a:r>
            <a:r>
              <a:rPr lang="zh-CN" altLang="en-US" dirty="0"/>
              <a:t>如，单引号替换成两个单引号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2019-07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4.0.1</a:t>
            </a:r>
            <a:r>
              <a:rPr lang="zh-CN" altLang="en-US" dirty="0" smtClean="0"/>
              <a:t>版本后基本上不再需要开发者关心它。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dirty="0" smtClean="0"/>
              <a:t>&gt;true&lt;/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80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NotKeyReplace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不替换关键字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标记出哪些占位符不做替换数据库关键字的操作，与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一同使用，当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为真是有效。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notKeyRep</a:t>
            </a:r>
            <a:r>
              <a:rPr lang="en-GB" altLang="zh-CN" b="1" dirty="0" err="1" smtClean="0">
                <a:solidFill>
                  <a:srgbClr val="FFFF00"/>
                </a:solidFill>
              </a:rPr>
              <a:t>lace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1</a:t>
            </a:r>
            <a:r>
              <a:rPr lang="en-GB" altLang="zh-CN" dirty="0" smtClean="0"/>
              <a:t>,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2,…</a:t>
            </a:r>
          </a:p>
          <a:p>
            <a:r>
              <a:rPr lang="en-US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notKe</a:t>
            </a:r>
            <a:r>
              <a:rPr lang="en-GB" altLang="zh-CN" b="1" dirty="0" err="1" smtClean="0">
                <a:solidFill>
                  <a:srgbClr val="FFFF00"/>
                </a:solidFill>
              </a:rPr>
              <a:t>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136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</a:t>
            </a:r>
            <a:r>
              <a:rPr lang="zh-CN" altLang="en-US" dirty="0" smtClean="0">
                <a:latin typeface="+mn-ea"/>
              </a:rPr>
              <a:t>的元素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1097" y="3616667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2869140" y="348376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6" name="六边形 5"/>
          <p:cNvSpPr/>
          <p:nvPr/>
        </p:nvSpPr>
        <p:spPr>
          <a:xfrm>
            <a:off x="3145365" y="262000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7" name="六边形 6"/>
          <p:cNvSpPr/>
          <p:nvPr/>
        </p:nvSpPr>
        <p:spPr>
          <a:xfrm>
            <a:off x="4063718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8" name="六边形 7"/>
          <p:cNvSpPr/>
          <p:nvPr/>
        </p:nvSpPr>
        <p:spPr>
          <a:xfrm>
            <a:off x="5593734" y="1492069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9" name="六边形 8"/>
          <p:cNvSpPr/>
          <p:nvPr/>
        </p:nvSpPr>
        <p:spPr>
          <a:xfrm>
            <a:off x="7123754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10" name="六边形 9"/>
          <p:cNvSpPr/>
          <p:nvPr/>
        </p:nvSpPr>
        <p:spPr>
          <a:xfrm>
            <a:off x="8027483" y="2612071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8318332" y="3481532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13" name="折角形 12"/>
          <p:cNvSpPr/>
          <p:nvPr/>
        </p:nvSpPr>
        <p:spPr>
          <a:xfrm>
            <a:off x="3292856" y="5192581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row.xxx</a:t>
            </a:r>
            <a:endParaRPr lang="zh-CN" altLang="en-US" sz="1200" dirty="0"/>
          </a:p>
        </p:txBody>
      </p:sp>
      <p:sp>
        <p:nvSpPr>
          <p:cNvPr id="14" name="折角形 13"/>
          <p:cNvSpPr/>
          <p:nvPr/>
        </p:nvSpPr>
        <p:spPr>
          <a:xfrm>
            <a:off x="7603768" y="5192581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rowNo</a:t>
            </a:r>
            <a:endParaRPr lang="en-GB" altLang="zh-CN" sz="1200" dirty="0"/>
          </a:p>
        </p:txBody>
      </p:sp>
      <p:sp>
        <p:nvSpPr>
          <p:cNvPr id="15" name="折角形 14"/>
          <p:cNvSpPr/>
          <p:nvPr/>
        </p:nvSpPr>
        <p:spPr>
          <a:xfrm>
            <a:off x="7123752" y="5808859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colNo</a:t>
            </a:r>
            <a:endParaRPr lang="en-GB" altLang="zh-CN" sz="1200" dirty="0"/>
          </a:p>
        </p:txBody>
      </p:sp>
      <p:sp>
        <p:nvSpPr>
          <p:cNvPr id="16" name="折角形 15"/>
          <p:cNvSpPr/>
          <p:nvPr/>
        </p:nvSpPr>
        <p:spPr>
          <a:xfrm>
            <a:off x="5448310" y="5994464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colName</a:t>
            </a:r>
            <a:endParaRPr lang="en-GB" altLang="zh-CN" sz="1200" dirty="0"/>
          </a:p>
        </p:txBody>
      </p:sp>
      <p:sp>
        <p:nvSpPr>
          <p:cNvPr id="17" name="折角形 16"/>
          <p:cNvSpPr/>
          <p:nvPr/>
        </p:nvSpPr>
        <p:spPr>
          <a:xfrm>
            <a:off x="3772868" y="5808859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colValue</a:t>
            </a:r>
            <a:endParaRPr lang="en-GB" altLang="zh-CN" sz="1200" dirty="0"/>
          </a:p>
        </p:txBody>
      </p:sp>
      <p:sp>
        <p:nvSpPr>
          <p:cNvPr id="18" name="折角形 17"/>
          <p:cNvSpPr/>
          <p:nvPr/>
        </p:nvSpPr>
        <p:spPr>
          <a:xfrm>
            <a:off x="8027483" y="4562475"/>
            <a:ext cx="1378240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setter(</a:t>
            </a:r>
            <a:r>
              <a:rPr lang="en-GB" altLang="zh-CN" sz="1200" dirty="0" err="1"/>
              <a:t>colValue</a:t>
            </a:r>
            <a:r>
              <a:rPr lang="en-GB" altLang="zh-CN" sz="1200" dirty="0"/>
              <a:t>)</a:t>
            </a:r>
          </a:p>
        </p:txBody>
      </p:sp>
      <p:sp>
        <p:nvSpPr>
          <p:cNvPr id="19" name="折角形 18"/>
          <p:cNvSpPr/>
          <p:nvPr/>
        </p:nvSpPr>
        <p:spPr>
          <a:xfrm>
            <a:off x="2723714" y="4562475"/>
            <a:ext cx="1378242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21" name="矩形 2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6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查询结果集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查询结果集以什么样的数据结构转换为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对象。核心元素，但非必要元素。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常用的两个对象：</a:t>
            </a:r>
            <a:endParaRPr lang="en-GB" altLang="zh-CN" dirty="0" smtClean="0"/>
          </a:p>
          <a:p>
            <a:r>
              <a:rPr lang="en-GB" altLang="zh-CN" dirty="0"/>
              <a:t>Table </a:t>
            </a:r>
            <a:r>
              <a:rPr lang="zh-CN" altLang="en-US" dirty="0"/>
              <a:t>表</a:t>
            </a:r>
            <a:r>
              <a:rPr lang="zh-CN" altLang="en-US" dirty="0" smtClean="0"/>
              <a:t>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r>
              <a:rPr lang="en-GB" altLang="zh-CN" dirty="0"/>
              <a:t>Row </a:t>
            </a:r>
            <a:r>
              <a:rPr lang="en-GB" altLang="zh-CN" dirty="0" smtClean="0"/>
              <a:t>  </a:t>
            </a:r>
            <a:r>
              <a:rPr lang="zh-CN" altLang="en-US" dirty="0" smtClean="0"/>
              <a:t>行对象。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常用的两个填充方法：</a:t>
            </a:r>
            <a:endParaRPr lang="en-US" altLang="zh-CN" dirty="0" smtClean="0"/>
          </a:p>
          <a:p>
            <a:r>
              <a:rPr lang="en-GB" altLang="zh-CN" dirty="0"/>
              <a:t>F</a:t>
            </a:r>
            <a:r>
              <a:rPr lang="en-GB" altLang="zh-CN" dirty="0" smtClean="0"/>
              <a:t>ill    </a:t>
            </a:r>
            <a:r>
              <a:rPr lang="zh-CN" altLang="en-US" dirty="0" smtClean="0"/>
              <a:t>表填充行对象的方法。          默认值：</a:t>
            </a:r>
            <a:r>
              <a:rPr lang="en-GB" altLang="zh-CN" dirty="0"/>
              <a:t>add(row)</a:t>
            </a:r>
            <a:endParaRPr lang="en-US" altLang="zh-CN" dirty="0"/>
          </a:p>
          <a:p>
            <a:r>
              <a:rPr lang="en-GB" altLang="zh-CN" dirty="0" err="1" smtClean="0"/>
              <a:t>CFill</a:t>
            </a:r>
            <a:r>
              <a:rPr lang="en-GB" altLang="zh-CN" dirty="0" smtClean="0"/>
              <a:t> </a:t>
            </a:r>
            <a:r>
              <a:rPr lang="zh-CN" altLang="en-US" dirty="0" smtClean="0"/>
              <a:t>行填充列对象的方法。          默认值：</a:t>
            </a:r>
            <a:r>
              <a:rPr lang="en-GB" altLang="zh-CN" dirty="0"/>
              <a:t>add(</a:t>
            </a:r>
            <a:r>
              <a:rPr lang="en-GB" altLang="zh-CN" dirty="0" err="1"/>
              <a:t>colValue</a:t>
            </a:r>
            <a:r>
              <a:rPr lang="en-GB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填充关键字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填充</a:t>
            </a:r>
            <a:r>
              <a:rPr lang="zh-CN" altLang="en-US" dirty="0" smtClean="0"/>
              <a:t>关键字有：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>
                <a:solidFill>
                  <a:prstClr val="white"/>
                </a:solidFill>
              </a:rPr>
              <a:t>row </a:t>
            </a:r>
            <a:r>
              <a:rPr lang="zh-CN" altLang="en-US" dirty="0" smtClean="0">
                <a:solidFill>
                  <a:prstClr val="white"/>
                </a:solidFill>
              </a:rPr>
              <a:t>                          代表行级的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</a:t>
            </a:r>
            <a:endParaRPr lang="en-US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>
                <a:solidFill>
                  <a:prstClr val="white"/>
                </a:solidFill>
              </a:rPr>
              <a:t>row.xxx</a:t>
            </a:r>
            <a:r>
              <a:rPr lang="en-GB" altLang="zh-CN" dirty="0" smtClean="0">
                <a:solidFill>
                  <a:prstClr val="white"/>
                </a:solidFill>
              </a:rPr>
              <a:t>                     xxx</a:t>
            </a:r>
            <a:r>
              <a:rPr lang="zh-CN" altLang="en-US" dirty="0" smtClean="0">
                <a:solidFill>
                  <a:prstClr val="white"/>
                </a:solidFill>
              </a:rPr>
              <a:t>为行级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对象的某个属性名称</a:t>
            </a:r>
            <a:endParaRPr lang="en-GB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rowNo</a:t>
            </a:r>
            <a:r>
              <a:rPr lang="en-GB" altLang="zh-CN" dirty="0" smtClean="0"/>
              <a:t>                      </a:t>
            </a:r>
            <a:r>
              <a:rPr lang="zh-CN" altLang="en-US" dirty="0" smtClean="0"/>
              <a:t>行号，表示第几行，有效下标从零开始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colNo</a:t>
            </a:r>
            <a:r>
              <a:rPr lang="en-GB" altLang="zh-CN" dirty="0" smtClean="0"/>
              <a:t>                       </a:t>
            </a:r>
            <a:r>
              <a:rPr lang="zh-CN" altLang="en-US" dirty="0" smtClean="0"/>
              <a:t>列号，表示第几个字段，有效下标从零开始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colName</a:t>
            </a:r>
            <a:r>
              <a:rPr lang="en-GB" altLang="zh-CN" dirty="0" smtClean="0"/>
              <a:t>                 </a:t>
            </a:r>
            <a:r>
              <a:rPr lang="zh-CN" altLang="en-US" dirty="0" smtClean="0"/>
              <a:t>列名，数据库表的字段名称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colValue</a:t>
            </a:r>
            <a:r>
              <a:rPr lang="en-GB" altLang="zh-CN" dirty="0" smtClean="0"/>
              <a:t>                  </a:t>
            </a:r>
            <a:r>
              <a:rPr lang="zh-CN" altLang="en-US" dirty="0" smtClean="0"/>
              <a:t>列值，数据库中的字段数值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/>
              <a:t>setter(</a:t>
            </a:r>
            <a:r>
              <a:rPr lang="en-GB" altLang="zh-CN" dirty="0" err="1"/>
              <a:t>colValue</a:t>
            </a:r>
            <a:r>
              <a:rPr lang="en-GB" altLang="zh-CN" dirty="0" smtClean="0"/>
              <a:t>)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GB" altLang="zh-CN" dirty="0" smtClean="0"/>
              <a:t>Setter()</a:t>
            </a:r>
            <a:r>
              <a:rPr lang="zh-CN" altLang="en-US" dirty="0" smtClean="0"/>
              <a:t>方法填充</a:t>
            </a:r>
            <a:r>
              <a:rPr lang="en-GB" altLang="zh-CN" dirty="0" smtClean="0"/>
              <a:t>Java</a:t>
            </a:r>
            <a:r>
              <a:rPr lang="zh-CN" altLang="en-US" dirty="0"/>
              <a:t>对象</a:t>
            </a:r>
            <a:r>
              <a:rPr lang="zh-CN" altLang="en-US" dirty="0" smtClean="0"/>
              <a:t>实例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zh-CN" altLang="zh-CN" dirty="0" smtClean="0"/>
              <a:t>自定义填充方法</a:t>
            </a:r>
            <a:r>
              <a:rPr lang="en-GB" altLang="zh-CN" dirty="0" smtClean="0"/>
              <a:t>         </a:t>
            </a:r>
            <a:endParaRPr lang="en-US" altLang="zh-CN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6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300412"/>
            <a:ext cx="4219575" cy="75247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5675312" y="34590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86650" y="3459014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&lt;Strategy&gt;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395537"/>
            <a:ext cx="4962525" cy="32670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24825" y="384145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383424" y="1400431"/>
            <a:ext cx="78263" cy="4901513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40000"/>
                </a:srgbClr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54157" y="2029349"/>
            <a:ext cx="2932671" cy="3643675"/>
            <a:chOff x="4431952" y="2033732"/>
            <a:chExt cx="2932671" cy="3643675"/>
          </a:xfrm>
        </p:grpSpPr>
        <p:sp>
          <p:nvSpPr>
            <p:cNvPr id="17" name="圆角矩形 16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数据层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执行层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应用层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0" name="上箭头 19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54157" y="2041968"/>
            <a:ext cx="2932671" cy="3643675"/>
            <a:chOff x="4431952" y="2033732"/>
            <a:chExt cx="2932671" cy="3643675"/>
          </a:xfrm>
        </p:grpSpPr>
        <p:sp>
          <p:nvSpPr>
            <p:cNvPr id="10" name="圆角矩形 9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err="1" smtClean="0">
                  <a:latin typeface="+mn-ea"/>
                </a:rPr>
                <a:t>DataSourceGroup</a:t>
              </a:r>
              <a:endParaRPr lang="en-GB" altLang="zh-CN" dirty="0" smtClean="0">
                <a:latin typeface="+mn-ea"/>
              </a:endParaRPr>
            </a:p>
            <a:p>
              <a:pPr algn="ctr"/>
              <a:r>
                <a:rPr lang="zh-CN" altLang="en-US" dirty="0" smtClean="0">
                  <a:latin typeface="+mn-ea"/>
                </a:rPr>
                <a:t>数据库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Content</a:t>
              </a:r>
            </a:p>
            <a:p>
              <a:pPr algn="ctr"/>
              <a:r>
                <a:rPr lang="en-GB" altLang="zh-CN" dirty="0" smtClean="0">
                  <a:latin typeface="+mn-ea"/>
                </a:rPr>
                <a:t>SQL</a:t>
              </a:r>
              <a:r>
                <a:rPr lang="zh-CN" altLang="en-US" dirty="0" smtClean="0">
                  <a:latin typeface="+mn-ea"/>
                </a:rPr>
                <a:t>语句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Result</a:t>
              </a:r>
            </a:p>
            <a:p>
              <a:pPr algn="ctr"/>
              <a:r>
                <a:rPr lang="zh-CN" altLang="en-US" dirty="0" smtClean="0">
                  <a:latin typeface="+mn-ea"/>
                </a:rPr>
                <a:t>执行结果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2466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2474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右箭头 6"/>
          <p:cNvSpPr/>
          <p:nvPr/>
        </p:nvSpPr>
        <p:spPr>
          <a:xfrm>
            <a:off x="5874724" y="2632808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2712" y="2643772"/>
            <a:ext cx="3350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为字段名称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为字段值 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2" y="2381865"/>
            <a:ext cx="4105275" cy="923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5787" y="4407336"/>
            <a:ext cx="660629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CStyle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字段名称的大小样式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Normal 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数据库原本的样式（</a:t>
            </a: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Oracle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默认为全大写）</a:t>
            </a:r>
            <a:endParaRPr lang="en-GB" altLang="zh-CN" sz="2000" dirty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Upper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字段名称全大写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Lower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字段名称全小写</a:t>
            </a:r>
            <a:endParaRPr lang="zh-CN" altLang="en-US" sz="2000" dirty="0">
              <a:solidFill>
                <a:prstClr val="white"/>
              </a:solidFill>
              <a:cs typeface="+mj-cs"/>
            </a:endParaRPr>
          </a:p>
          <a:p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143126" y="3068078"/>
            <a:ext cx="200024" cy="145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33537"/>
            <a:ext cx="5086350" cy="4867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72450" y="3713231"/>
            <a:ext cx="271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LinkedHashMap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ActivityInfo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为活动编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493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字段名映射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038350"/>
            <a:ext cx="6762750" cy="29337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067175" y="260985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33850" y="278130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2875" y="2962275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分区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6446837" y="35352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61355" y="3417956"/>
            <a:ext cx="42306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TablePartition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,News&gt;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Map&lt;String ,List&lt;News&gt;&gt;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新闻类型（分区字段）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相一类型的多条新闻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04985"/>
            <a:ext cx="52101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高阶举例</a:t>
            </a:r>
            <a:r>
              <a:rPr lang="en-GB" altLang="zh-CN" dirty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一对一复合结构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4" y="1641671"/>
            <a:ext cx="6886575" cy="4905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523162" y="1741906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43375" y="1741906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&lt;Participant&gt;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219" y="3060896"/>
            <a:ext cx="4648200" cy="348615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5400000">
            <a:off x="9743063" y="2383822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677150" y="6038851"/>
            <a:ext cx="4152900" cy="5081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543550" y="3209925"/>
            <a:ext cx="2133600" cy="2828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</a:t>
            </a:r>
            <a:r>
              <a:rPr lang="zh-CN" altLang="en-US" dirty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一对多父子关联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6" y="1672273"/>
            <a:ext cx="5781675" cy="49339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637337" y="140853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51855" y="1415098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2" y="2843848"/>
            <a:ext cx="4446443" cy="3762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5400000">
            <a:off x="8956301" y="2130914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4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多行合并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7" y="1542739"/>
            <a:ext cx="6757987" cy="51451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09" y="3048044"/>
            <a:ext cx="6838950" cy="1914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61083" y="1437331"/>
            <a:ext cx="293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SumList</a:t>
            </a:r>
            <a:r>
              <a:rPr lang="en-GB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List&lt;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7404098" y="1619782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9525429" y="2378996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7696200" y="5593612"/>
            <a:ext cx="1609725" cy="723899"/>
          </a:xfrm>
          <a:prstGeom prst="wedgeEllipseCallout">
            <a:avLst>
              <a:gd name="adj1" fmla="val -90655"/>
              <a:gd name="adj2" fmla="val -403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预定义的填充</a:t>
            </a:r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38375" y="5690909"/>
            <a:ext cx="4733925" cy="145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224102"/>
            <a:ext cx="7550117" cy="381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一行变多行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887" y="3123158"/>
            <a:ext cx="4886325" cy="752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圆角右箭头 8"/>
          <p:cNvSpPr/>
          <p:nvPr/>
        </p:nvSpPr>
        <p:spPr>
          <a:xfrm rot="5400000">
            <a:off x="9177681" y="2159161"/>
            <a:ext cx="752474" cy="724587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9428996" y="4219238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28838" y="4891623"/>
            <a:ext cx="365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ArrrayList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4410075" y="4562475"/>
            <a:ext cx="1609725" cy="723899"/>
          </a:xfrm>
          <a:prstGeom prst="wedgeEllipseCallout">
            <a:avLst>
              <a:gd name="adj1" fmla="val -35034"/>
              <a:gd name="adj2" fmla="val 9908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自定义的填充事件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238375" y="5854416"/>
            <a:ext cx="53443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种一片森林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50854"/>
            <a:ext cx="3809998" cy="268587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866775" y="4184356"/>
            <a:ext cx="3809999" cy="2612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89" y="1403388"/>
            <a:ext cx="4852988" cy="539390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897437" y="396672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Create – </a:t>
            </a:r>
            <a:r>
              <a:rPr lang="zh-CN" altLang="en-US" sz="4400" dirty="0" smtClean="0"/>
              <a:t>从无到有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</a:t>
            </a:r>
            <a:r>
              <a:rPr lang="en-GB" altLang="zh-CN" dirty="0" err="1"/>
              <a:t>eb</a:t>
            </a:r>
            <a:r>
              <a:rPr lang="zh-CN" altLang="zh-CN" dirty="0"/>
              <a:t>服务或桌面</a:t>
            </a:r>
            <a:r>
              <a:rPr lang="zh-CN" altLang="zh-CN" dirty="0" smtClean="0"/>
              <a:t>应用启动</a:t>
            </a:r>
            <a:r>
              <a:rPr lang="zh-CN" altLang="zh-CN" dirty="0"/>
              <a:t>时，自动判定数据库对象是否存在，当对象不存在时执行创建</a:t>
            </a:r>
            <a:r>
              <a:rPr lang="en-US" altLang="zh-CN" dirty="0"/>
              <a:t>SQL</a:t>
            </a:r>
            <a:r>
              <a:rPr lang="zh-CN" altLang="zh-CN" dirty="0"/>
              <a:t>创建对象</a:t>
            </a:r>
            <a:r>
              <a:rPr lang="zh-CN" altLang="zh-CN" dirty="0" smtClean="0"/>
              <a:t>。给个</a:t>
            </a:r>
            <a:r>
              <a:rPr lang="zh-CN" altLang="zh-CN" dirty="0"/>
              <a:t>空数据库</a:t>
            </a:r>
            <a:r>
              <a:rPr lang="zh-CN" altLang="zh-CN" dirty="0" smtClean="0"/>
              <a:t>，构造</a:t>
            </a:r>
            <a:r>
              <a:rPr lang="zh-CN" altLang="en-US" dirty="0" smtClean="0"/>
              <a:t>一个</a:t>
            </a:r>
            <a:r>
              <a:rPr lang="zh-CN" altLang="zh-CN" dirty="0"/>
              <a:t>完整</a:t>
            </a:r>
            <a:r>
              <a:rPr lang="zh-CN" altLang="zh-CN" dirty="0" smtClean="0"/>
              <a:t>数据库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可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对象：</a:t>
            </a:r>
            <a:r>
              <a:rPr lang="zh-CN" altLang="zh-CN" dirty="0"/>
              <a:t>表、视图、过程、函数、序列（</a:t>
            </a:r>
            <a:r>
              <a:rPr lang="en-GB" altLang="zh-CN" dirty="0"/>
              <a:t>Oracle</a:t>
            </a:r>
            <a:r>
              <a:rPr lang="zh-CN" altLang="zh-CN" dirty="0"/>
              <a:t>）、索引、触发器、约束等数据概念的对象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516689" y="4604002"/>
            <a:ext cx="319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更多的</a:t>
            </a:r>
            <a:r>
              <a:rPr lang="zh-CN" altLang="zh-CN" b="1" dirty="0" smtClean="0">
                <a:solidFill>
                  <a:srgbClr val="FFFF00"/>
                </a:solidFill>
              </a:rPr>
              <a:t>数据库</a:t>
            </a:r>
            <a:r>
              <a:rPr lang="zh-CN" altLang="zh-CN" b="1" dirty="0">
                <a:solidFill>
                  <a:srgbClr val="FFFF00"/>
                </a:solidFill>
              </a:rPr>
              <a:t>可</a:t>
            </a:r>
            <a:r>
              <a:rPr lang="zh-CN" altLang="zh-CN" b="1" dirty="0" smtClean="0">
                <a:solidFill>
                  <a:srgbClr val="FFFF00"/>
                </a:solidFill>
              </a:rPr>
              <a:t>通过</a:t>
            </a:r>
            <a:r>
              <a:rPr lang="en-GB" altLang="zh-CN" b="1" dirty="0" smtClean="0">
                <a:solidFill>
                  <a:srgbClr val="FFFF00"/>
                </a:solidFill>
              </a:rPr>
              <a:t>XSQLDBMetadata.xml</a:t>
            </a:r>
          </a:p>
          <a:p>
            <a:r>
              <a:rPr lang="zh-CN" altLang="zh-CN" b="1" dirty="0" smtClean="0">
                <a:solidFill>
                  <a:srgbClr val="FFFF00"/>
                </a:solidFill>
              </a:rPr>
              <a:t>来</a:t>
            </a:r>
            <a:r>
              <a:rPr lang="zh-CN" altLang="zh-CN" b="1" dirty="0">
                <a:solidFill>
                  <a:srgbClr val="FFFF00"/>
                </a:solidFill>
              </a:rPr>
              <a:t>扩展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62" y="3974398"/>
            <a:ext cx="1546041" cy="11595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66" y="5216240"/>
            <a:ext cx="1552338" cy="12793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3977635"/>
            <a:ext cx="1541725" cy="115629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188301" y="3974398"/>
            <a:ext cx="1574574" cy="1156953"/>
            <a:chOff x="9139237" y="3781425"/>
            <a:chExt cx="1971041" cy="144826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237" y="3781425"/>
              <a:ext cx="1971041" cy="104603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139237" y="4644916"/>
              <a:ext cx="1971040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200" b="1" dirty="0" smtClean="0">
                  <a:solidFill>
                    <a:srgbClr val="0070C0"/>
                  </a:solidFill>
                </a:rPr>
                <a:t>DB2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01" y="5238332"/>
            <a:ext cx="1571625" cy="127471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5238332"/>
            <a:ext cx="1541725" cy="12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 </a:t>
            </a:r>
            <a:r>
              <a:rPr lang="zh-CN" altLang="en-US" dirty="0" smtClean="0"/>
              <a:t>简单的查询举例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dirty="0" smtClean="0"/>
              <a:t>&lt;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dataSourceGroup</a:t>
            </a:r>
            <a:r>
              <a:rPr lang="en-GB" altLang="zh-CN" dirty="0" smtClean="0"/>
              <a:t> ref=“DSG</a:t>
            </a:r>
            <a:r>
              <a:rPr lang="zh-CN" altLang="en-US" dirty="0" smtClean="0"/>
              <a:t>对象</a:t>
            </a:r>
            <a:r>
              <a:rPr lang="en-GB" altLang="zh-CN" dirty="0" smtClean="0"/>
              <a:t>ID” /&gt;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>
                <a:solidFill>
                  <a:srgbClr val="92D050"/>
                </a:solidFill>
              </a:rPr>
              <a:t>&lt;![CDATA</a:t>
            </a:r>
            <a:r>
              <a:rPr lang="en-GB" altLang="zh-CN" dirty="0" smtClean="0">
                <a:solidFill>
                  <a:srgbClr val="92D050"/>
                </a:solidFill>
              </a:rPr>
              <a:t>[</a:t>
            </a:r>
            <a:r>
              <a:rPr lang="en-GB" altLang="zh-CN" dirty="0" smtClean="0"/>
              <a:t>  SELECT id ,name FROM </a:t>
            </a:r>
            <a:r>
              <a:rPr lang="en-GB" altLang="zh-CN" dirty="0" err="1" smtClean="0"/>
              <a:t>Tuser</a:t>
            </a:r>
            <a:r>
              <a:rPr lang="en-GB" altLang="zh-CN" dirty="0" smtClean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]]&gt;</a:t>
            </a:r>
            <a:endParaRPr lang="en-GB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smtClean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&lt;row&gt;Java</a:t>
            </a:r>
            <a:r>
              <a:rPr lang="zh-CN" altLang="en-US" dirty="0" smtClean="0"/>
              <a:t>类全路径</a:t>
            </a:r>
            <a:r>
              <a:rPr lang="en-GB" altLang="zh-CN" dirty="0" smtClean="0"/>
              <a:t>&lt;/row&gt;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/>
              <a:t>&lt;</a:t>
            </a:r>
            <a:r>
              <a:rPr lang="en-GB" altLang="zh-CN" dirty="0" err="1"/>
              <a:t>cfill</a:t>
            </a:r>
            <a:r>
              <a:rPr lang="en-GB" altLang="zh-CN" dirty="0"/>
              <a:t>&gt;setter(</a:t>
            </a:r>
            <a:r>
              <a:rPr lang="en-GB" altLang="zh-CN" dirty="0" err="1"/>
              <a:t>colValue</a:t>
            </a:r>
            <a:r>
              <a:rPr lang="en-GB" altLang="zh-CN" dirty="0"/>
              <a:t>)&lt;/</a:t>
            </a:r>
            <a:r>
              <a:rPr lang="en-GB" altLang="zh-CN" dirty="0" err="1"/>
              <a:t>cfill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&lt;/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&lt;/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000" dirty="0"/>
              <a:t>Create – </a:t>
            </a:r>
            <a:r>
              <a:rPr lang="zh-CN" altLang="en-US" sz="4000" dirty="0" smtClean="0"/>
              <a:t>举例</a:t>
            </a:r>
            <a:r>
              <a:rPr lang="en-GB" altLang="zh-CN" sz="4000" dirty="0" smtClean="0"/>
              <a:t/>
            </a:r>
            <a:br>
              <a:rPr lang="en-GB" altLang="zh-CN" sz="4000" dirty="0" smtClean="0"/>
            </a:br>
            <a:r>
              <a:rPr lang="en-US" altLang="zh-CN" sz="18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18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676400"/>
            <a:ext cx="6696075" cy="400050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2074490" y="5514975"/>
            <a:ext cx="1609725" cy="723899"/>
          </a:xfrm>
          <a:prstGeom prst="wedgeEllipseCallout">
            <a:avLst>
              <a:gd name="adj1" fmla="val 34198"/>
              <a:gd name="adj2" fmla="val -719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写在最后的位置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7886699" y="4086224"/>
            <a:ext cx="1609725" cy="723899"/>
          </a:xfrm>
          <a:prstGeom prst="wedgeEllipseCallout">
            <a:avLst>
              <a:gd name="adj1" fmla="val -53378"/>
              <a:gd name="adj2" fmla="val 859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创建对象名称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067550" y="5353050"/>
            <a:ext cx="12477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Create – </a:t>
            </a:r>
            <a:r>
              <a:rPr lang="zh-CN" altLang="en-US" sz="4400" dirty="0" smtClean="0"/>
              <a:t>有日志 有监控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4627" y="1782762"/>
            <a:ext cx="6923723" cy="455215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3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37672" y="4993666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>
                <a:latin typeface="+mn-ea"/>
              </a:rPr>
              <a:t>DataSourceGroup</a:t>
            </a:r>
            <a:endParaRPr lang="en-GB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数据库</a:t>
            </a:r>
            <a:endParaRPr lang="zh-CN" altLang="en-US" dirty="0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37672" y="3513699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37672" y="2033732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235131" y="4331305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5235131" y="2880808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六边形 2"/>
          <p:cNvSpPr/>
          <p:nvPr/>
        </p:nvSpPr>
        <p:spPr>
          <a:xfrm>
            <a:off x="2679410" y="202549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23" name="六边形 22"/>
          <p:cNvSpPr/>
          <p:nvPr/>
        </p:nvSpPr>
        <p:spPr>
          <a:xfrm>
            <a:off x="2135715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498013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25" name="六边形 24"/>
          <p:cNvSpPr/>
          <p:nvPr/>
        </p:nvSpPr>
        <p:spPr>
          <a:xfrm>
            <a:off x="4860311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26" name="六边形 25"/>
          <p:cNvSpPr/>
          <p:nvPr/>
        </p:nvSpPr>
        <p:spPr>
          <a:xfrm>
            <a:off x="6222609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27" name="六边形 26"/>
          <p:cNvSpPr/>
          <p:nvPr/>
        </p:nvSpPr>
        <p:spPr>
          <a:xfrm>
            <a:off x="7584907" y="1168074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28" name="六边形 27"/>
          <p:cNvSpPr/>
          <p:nvPr/>
        </p:nvSpPr>
        <p:spPr>
          <a:xfrm>
            <a:off x="7041214" y="2017256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413237" y="3008492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Condition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49448" y="3983810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900" dirty="0" err="1" smtClean="0"/>
              <a:t>AllowExecutesSplit</a:t>
            </a:r>
            <a:endParaRPr lang="en-GB" altLang="zh-CN" sz="1100" dirty="0">
              <a:latin typeface="+mn-ea"/>
            </a:endParaRPr>
          </a:p>
          <a:p>
            <a:pPr algn="ctr"/>
            <a:r>
              <a:rPr lang="zh-CN" altLang="en-US" sz="1400" dirty="0" smtClean="0">
                <a:latin typeface="+mn-ea"/>
              </a:rPr>
              <a:t>执行</a:t>
            </a:r>
            <a:r>
              <a:rPr lang="en-GB" altLang="zh-CN" sz="1400" dirty="0" smtClean="0">
                <a:latin typeface="+mn-ea"/>
              </a:rPr>
              <a:t>SQL</a:t>
            </a:r>
            <a:r>
              <a:rPr lang="zh-CN" altLang="en-US" sz="1400" dirty="0" smtClean="0">
                <a:latin typeface="+mn-ea"/>
              </a:rPr>
              <a:t>脚本</a:t>
            </a:r>
            <a:endParaRPr lang="zh-CN" altLang="en-US" sz="1100" dirty="0"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65209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Trigger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触发器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9242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/>
              <a:t>BeforeRule</a:t>
            </a:r>
            <a:endParaRPr lang="en-GB" altLang="zh-CN" sz="1400" dirty="0"/>
          </a:p>
          <a:p>
            <a:pPr algn="ctr"/>
            <a:r>
              <a:rPr lang="zh-CN" altLang="en-US" sz="1400" dirty="0"/>
              <a:t>前置规则引擎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96596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AfterRule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后置规则</a:t>
            </a:r>
            <a:r>
              <a:rPr lang="zh-CN" altLang="en-US" sz="1400" dirty="0">
                <a:latin typeface="+mn-ea"/>
              </a:rPr>
              <a:t>引擎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0090084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LobName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大字段名称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097438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LobWheres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大字段条件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573443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Error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异常处理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413237" y="398355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BatchCommit</a:t>
            </a:r>
            <a:endParaRPr lang="en-GB" altLang="zh-CN" sz="1200" dirty="0"/>
          </a:p>
          <a:p>
            <a:pPr algn="ctr"/>
            <a:r>
              <a:rPr lang="zh-CN" altLang="en-US" sz="1400" dirty="0" smtClean="0">
                <a:latin typeface="+mn-ea"/>
              </a:rPr>
              <a:t>分批提交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27444" y="5960335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Domain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多租户分域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040334" y="300849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Create</a:t>
            </a:r>
            <a:endParaRPr lang="en-GB" altLang="zh-CN" sz="1400" dirty="0"/>
          </a:p>
          <a:p>
            <a:pPr algn="ctr"/>
            <a:r>
              <a:rPr lang="zh-CN" altLang="en-US" sz="1400" dirty="0" smtClean="0">
                <a:latin typeface="+mn-ea"/>
              </a:rPr>
              <a:t>创建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0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DSG </a:t>
            </a:r>
            <a:r>
              <a:rPr lang="zh-CN" altLang="en-US" dirty="0" smtClean="0"/>
              <a:t>数据库连接池组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dirty="0" err="1">
                <a:latin typeface="+mn-ea"/>
              </a:rPr>
              <a:t>DataSourceGroup</a:t>
            </a:r>
            <a:r>
              <a:rPr lang="zh-CN" altLang="en-US" dirty="0" smtClean="0"/>
              <a:t>简写为</a:t>
            </a:r>
            <a:r>
              <a:rPr lang="en-GB" altLang="zh-CN" dirty="0" smtClean="0"/>
              <a:t>DSG</a:t>
            </a:r>
            <a:r>
              <a:rPr lang="zh-CN" altLang="en-US" dirty="0" smtClean="0"/>
              <a:t>，可轻松对接所有符合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数据库连接池的技术。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4" y="3582389"/>
            <a:ext cx="1621536" cy="16703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0134" y="3258897"/>
            <a:ext cx="5043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/>
              <a:t>Alibaba-</a:t>
            </a:r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Druid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6150" y="3258897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C3P0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5408" y="4654793"/>
            <a:ext cx="2935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err="1"/>
              <a:t>HikariCP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40" y="4562250"/>
            <a:ext cx="292063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DSG</a:t>
            </a:r>
            <a:r>
              <a:rPr lang="zh-CN" altLang="en-US" dirty="0"/>
              <a:t> </a:t>
            </a:r>
            <a:r>
              <a:rPr lang="zh-CN" altLang="en-US" dirty="0" smtClean="0"/>
              <a:t>避免单点故障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流程图: 磁盘 7"/>
          <p:cNvSpPr/>
          <p:nvPr/>
        </p:nvSpPr>
        <p:spPr>
          <a:xfrm>
            <a:off x="6050691" y="5083013"/>
            <a:ext cx="1812325" cy="112858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主数据库</a:t>
            </a:r>
            <a:r>
              <a:rPr lang="en-GB" altLang="zh-CN" dirty="0" smtClean="0"/>
              <a:t>A</a:t>
            </a:r>
          </a:p>
          <a:p>
            <a:pPr algn="ctr"/>
            <a:r>
              <a:rPr lang="en-GB" altLang="zh-CN" dirty="0" smtClean="0"/>
              <a:t>10.1.50.101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9288161" y="5083014"/>
            <a:ext cx="1812325" cy="11285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备数据库</a:t>
            </a:r>
            <a:r>
              <a:rPr lang="en-US" altLang="zh-CN" dirty="0" smtClean="0"/>
              <a:t>B</a:t>
            </a:r>
            <a:endParaRPr lang="en-GB" altLang="zh-CN" dirty="0" smtClean="0"/>
          </a:p>
          <a:p>
            <a:pPr algn="ctr"/>
            <a:r>
              <a:rPr lang="en-GB" altLang="zh-CN" dirty="0" smtClean="0"/>
              <a:t>10.1.85.100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737654" y="3979142"/>
            <a:ext cx="5758249" cy="4860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上下箭头 17"/>
          <p:cNvSpPr/>
          <p:nvPr/>
        </p:nvSpPr>
        <p:spPr>
          <a:xfrm>
            <a:off x="6833285" y="458050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18"/>
          <p:cNvSpPr/>
          <p:nvPr/>
        </p:nvSpPr>
        <p:spPr>
          <a:xfrm>
            <a:off x="10070755" y="458050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96007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9754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32111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9506128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08364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07212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9" name="上下箭头 28"/>
          <p:cNvSpPr/>
          <p:nvPr/>
        </p:nvSpPr>
        <p:spPr>
          <a:xfrm>
            <a:off x="6825046" y="347663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>
            <a:off x="10062516" y="347663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只读模式的数据库双活主备</a:t>
            </a:r>
            <a:endParaRPr lang="en-GB" altLang="zh-CN" sz="2800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正常情况</a:t>
            </a:r>
            <a:endParaRPr lang="en-GB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/>
              <a:t>应用</a:t>
            </a:r>
            <a:r>
              <a:rPr lang="zh-CN" altLang="en-US" dirty="0" smtClean="0"/>
              <a:t>服务访问</a:t>
            </a:r>
            <a:r>
              <a:rPr lang="zh-CN" altLang="en-US" dirty="0"/>
              <a:t>主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备用数据库为空闲模式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异常情况</a:t>
            </a:r>
            <a:r>
              <a:rPr lang="zh-CN" altLang="en-US" dirty="0" smtClean="0">
                <a:sym typeface="Wingdings" panose="05000000000000000000" pitchFamily="2" charset="2"/>
              </a:rPr>
              <a:t>（业务应用不中断）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/>
              <a:t>主数据库异常</a:t>
            </a:r>
            <a:endParaRPr lang="en-US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smtClean="0">
                <a:solidFill>
                  <a:prstClr val="white"/>
                </a:solidFill>
              </a:rPr>
              <a:t>DSG</a:t>
            </a:r>
            <a:r>
              <a:rPr lang="zh-CN" altLang="en-US" dirty="0" smtClean="0">
                <a:solidFill>
                  <a:prstClr val="white"/>
                </a:solidFill>
              </a:rPr>
              <a:t>自动切换到备用数据库上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Domain </a:t>
            </a:r>
            <a:r>
              <a:rPr lang="zh-CN" altLang="en-US" sz="4400" dirty="0" smtClean="0"/>
              <a:t>多租户分域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多租户可分成三个层面的隔离：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数据隔离：</a:t>
            </a:r>
            <a:r>
              <a:rPr lang="en-GB" altLang="zh-CN" dirty="0" smtClean="0"/>
              <a:t>Domain</a:t>
            </a:r>
            <a:r>
              <a:rPr lang="zh-CN" altLang="en-US" dirty="0" smtClean="0"/>
              <a:t>是实现数据层的隔离</a:t>
            </a:r>
            <a:r>
              <a:rPr lang="zh-CN" altLang="en-US" dirty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多个数据库间的相同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，不用</a:t>
            </a:r>
            <a:r>
              <a:rPr lang="zh-CN" altLang="en-US" dirty="0"/>
              <a:t>重复写多次</a:t>
            </a:r>
            <a:r>
              <a:rPr lang="zh-CN" altLang="en-US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只</a:t>
            </a:r>
            <a:r>
              <a:rPr lang="zh-CN" altLang="en-US" dirty="0"/>
              <a:t>须通过</a:t>
            </a:r>
            <a:r>
              <a:rPr lang="en-US" altLang="zh-CN" dirty="0"/>
              <a:t>"</a:t>
            </a:r>
            <a:r>
              <a:rPr lang="zh-CN" altLang="en-US" dirty="0"/>
              <a:t>分域</a:t>
            </a:r>
            <a:r>
              <a:rPr lang="en-US" altLang="zh-CN" dirty="0"/>
              <a:t>"</a:t>
            </a:r>
            <a:r>
              <a:rPr lang="zh-CN" altLang="en-US" dirty="0"/>
              <a:t>动态改变数据库连接池组即可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笑脸 6"/>
          <p:cNvSpPr/>
          <p:nvPr/>
        </p:nvSpPr>
        <p:spPr>
          <a:xfrm>
            <a:off x="7282477" y="1151293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77226" y="2036483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smtClean="0"/>
              <a:t>SEI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9063652" y="1127481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77914" y="20085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河图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29601" y="2943745"/>
            <a:ext cx="2819888" cy="8292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7591808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9364204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516376" y="5063150"/>
            <a:ext cx="2037074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77275" y="5071929"/>
            <a:ext cx="1943099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6685645" y="5705657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SEI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229601" y="3912776"/>
            <a:ext cx="2819888" cy="5088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r>
              <a:rPr lang="zh-CN" altLang="en-US" dirty="0" smtClean="0"/>
              <a:t>分域</a:t>
            </a:r>
            <a:endParaRPr lang="zh-CN" altLang="en-US" dirty="0"/>
          </a:p>
        </p:txBody>
      </p:sp>
      <p:sp>
        <p:nvSpPr>
          <p:cNvPr id="23" name="上下箭头 22"/>
          <p:cNvSpPr/>
          <p:nvPr/>
        </p:nvSpPr>
        <p:spPr>
          <a:xfrm>
            <a:off x="7582283" y="4519498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9354421" y="4519497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8742661" y="5705242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7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语句主体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36163" cy="4195481"/>
          </a:xfrm>
        </p:spPr>
        <p:txBody>
          <a:bodyPr/>
          <a:lstStyle/>
          <a:p>
            <a:r>
              <a:rPr lang="zh-CN" altLang="en-US" dirty="0" smtClean="0"/>
              <a:t>首先它是</a:t>
            </a:r>
            <a:r>
              <a:rPr lang="zh-CN" altLang="en-US" b="1" dirty="0" smtClean="0">
                <a:solidFill>
                  <a:srgbClr val="FFC000"/>
                </a:solidFill>
              </a:rPr>
              <a:t>编写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模板</a:t>
            </a:r>
            <a:r>
              <a:rPr lang="zh-CN" altLang="en-US" dirty="0" smtClean="0"/>
              <a:t>的地方，按占符位的位置填充拼接参数，</a:t>
            </a:r>
            <a:r>
              <a:rPr lang="zh-CN" altLang="en-US" dirty="0"/>
              <a:t>最终</a:t>
            </a:r>
            <a:r>
              <a:rPr lang="zh-CN" altLang="en-US" dirty="0" smtClean="0"/>
              <a:t>生成执行</a:t>
            </a:r>
            <a:r>
              <a:rPr lang="en-US" altLang="zh-CN" dirty="0" smtClean="0"/>
              <a:t>SQL</a:t>
            </a:r>
            <a:endParaRPr lang="en-GB" altLang="zh-CN" dirty="0" smtClean="0"/>
          </a:p>
          <a:p>
            <a:r>
              <a:rPr lang="zh-CN" altLang="en-US" dirty="0" smtClean="0"/>
              <a:t>可编写所有</a:t>
            </a:r>
            <a:r>
              <a:rPr lang="zh-CN" altLang="en-US" dirty="0"/>
              <a:t>类型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r>
              <a:rPr lang="en-GB" altLang="zh-CN" dirty="0"/>
              <a:t>DQL</a:t>
            </a:r>
            <a:r>
              <a:rPr lang="zh-CN" altLang="en-US" dirty="0"/>
              <a:t>、</a:t>
            </a:r>
            <a:r>
              <a:rPr lang="en-GB" altLang="zh-CN" dirty="0"/>
              <a:t>DML</a:t>
            </a:r>
            <a:r>
              <a:rPr lang="zh-CN" altLang="en-US" dirty="0"/>
              <a:t>、</a:t>
            </a:r>
            <a:r>
              <a:rPr lang="en-GB" altLang="zh-CN" dirty="0"/>
              <a:t>DDL</a:t>
            </a:r>
            <a:r>
              <a:rPr lang="zh-CN" altLang="en-US" dirty="0"/>
              <a:t>、</a:t>
            </a:r>
            <a:r>
              <a:rPr lang="en-GB" altLang="zh-CN" dirty="0"/>
              <a:t>DTL</a:t>
            </a:r>
            <a:r>
              <a:rPr lang="zh-CN" altLang="en-US" dirty="0"/>
              <a:t>、</a:t>
            </a:r>
            <a:r>
              <a:rPr lang="en-GB" altLang="zh-CN" dirty="0"/>
              <a:t>DCT</a:t>
            </a:r>
          </a:p>
          <a:p>
            <a:r>
              <a:rPr lang="zh-CN" altLang="en-US" dirty="0" smtClean="0"/>
              <a:t>允许编写一个</a:t>
            </a:r>
            <a:r>
              <a:rPr lang="en-GB" altLang="zh-CN" dirty="0" smtClean="0"/>
              <a:t>DQL</a:t>
            </a:r>
            <a:endParaRPr lang="en-US" altLang="zh-CN" dirty="0" smtClean="0"/>
          </a:p>
          <a:p>
            <a:r>
              <a:rPr lang="zh-CN" altLang="en-US" dirty="0" smtClean="0"/>
              <a:t>允许编写多个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语句（</a:t>
            </a:r>
            <a:r>
              <a:rPr lang="zh-CN" altLang="en-US" dirty="0"/>
              <a:t>除</a:t>
            </a:r>
            <a:r>
              <a:rPr lang="en-GB" altLang="zh-CN" dirty="0"/>
              <a:t>DQL</a:t>
            </a:r>
            <a:r>
              <a:rPr lang="zh-CN" altLang="en-US" dirty="0"/>
              <a:t>外</a:t>
            </a:r>
            <a:r>
              <a:rPr lang="zh-CN" altLang="en-US" dirty="0" smtClean="0"/>
              <a:t>），</a:t>
            </a:r>
            <a:r>
              <a:rPr lang="zh-CN" altLang="en-US" dirty="0"/>
              <a:t>用</a:t>
            </a:r>
            <a:r>
              <a:rPr lang="en-GB" altLang="zh-CN" dirty="0"/>
              <a:t> ;/ </a:t>
            </a:r>
            <a:r>
              <a:rPr lang="zh-CN" altLang="en-US" dirty="0"/>
              <a:t>分隔</a:t>
            </a:r>
            <a:r>
              <a:rPr lang="zh-CN" altLang="en-US" dirty="0" smtClean="0"/>
              <a:t>，依次按顺序执行，最后统一提交</a:t>
            </a:r>
            <a:endParaRPr lang="en-US" altLang="zh-CN" dirty="0" smtClean="0"/>
          </a:p>
          <a:p>
            <a:r>
              <a:rPr lang="en-US" altLang="zh-CN" dirty="0"/>
              <a:t>DML</a:t>
            </a:r>
            <a:r>
              <a:rPr lang="zh-CN" altLang="en-US" dirty="0" smtClean="0"/>
              <a:t>默认自动提交</a:t>
            </a:r>
            <a:endParaRPr lang="en-GB" altLang="zh-CN" dirty="0"/>
          </a:p>
          <a:p>
            <a:r>
              <a:rPr lang="en-GB" altLang="zh-CN" dirty="0" smtClean="0"/>
              <a:t>XML</a:t>
            </a:r>
            <a:r>
              <a:rPr lang="zh-CN" altLang="en-US" dirty="0" smtClean="0"/>
              <a:t>配置文件中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编写在</a:t>
            </a:r>
            <a:r>
              <a:rPr lang="en-GB" altLang="zh-CN" dirty="0" smtClean="0">
                <a:solidFill>
                  <a:srgbClr val="92D050"/>
                </a:solidFill>
              </a:rPr>
              <a:t>&lt;![</a:t>
            </a:r>
            <a:r>
              <a:rPr lang="en-GB" altLang="zh-CN" dirty="0">
                <a:solidFill>
                  <a:srgbClr val="92D050"/>
                </a:solidFill>
              </a:rPr>
              <a:t>CDATA</a:t>
            </a:r>
            <a:r>
              <a:rPr lang="en-GB" altLang="zh-CN" dirty="0" smtClean="0">
                <a:solidFill>
                  <a:srgbClr val="92D050"/>
                </a:solidFill>
              </a:rPr>
              <a:t>[ … </a:t>
            </a:r>
            <a:r>
              <a:rPr lang="en-US" altLang="zh-CN" dirty="0" smtClean="0">
                <a:solidFill>
                  <a:srgbClr val="92D050"/>
                </a:solidFill>
              </a:rPr>
              <a:t>]]&gt;</a:t>
            </a:r>
            <a:r>
              <a:rPr lang="zh-CN" altLang="en-US" dirty="0" smtClean="0"/>
              <a:t>里，</a:t>
            </a:r>
            <a:r>
              <a:rPr lang="zh-CN" altLang="zh-CN" dirty="0" smtClean="0"/>
              <a:t>防止</a:t>
            </a:r>
            <a:r>
              <a:rPr lang="en-GB" altLang="zh-CN" dirty="0"/>
              <a:t>SQL</a:t>
            </a:r>
            <a:r>
              <a:rPr lang="zh-CN" altLang="zh-CN" dirty="0"/>
              <a:t>语句中出现特殊字符时，</a:t>
            </a:r>
            <a:r>
              <a:rPr lang="en-GB" altLang="zh-CN" dirty="0"/>
              <a:t>XML</a:t>
            </a:r>
            <a:r>
              <a:rPr lang="zh-CN" altLang="zh-CN" dirty="0"/>
              <a:t>解析器无法识别。</a:t>
            </a:r>
            <a:endParaRPr lang="en-GB" altLang="zh-CN" dirty="0"/>
          </a:p>
          <a:p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SQL</a:t>
            </a:r>
            <a:r>
              <a:rPr lang="zh-CN" altLang="en-US" sz="4000" dirty="0" smtClean="0"/>
              <a:t>脚本的演示</a:t>
            </a:r>
            <a:r>
              <a:rPr lang="en-GB" altLang="zh-CN" sz="4000" dirty="0"/>
              <a:t/>
            </a:r>
            <a:br>
              <a:rPr lang="en-GB" altLang="zh-CN" sz="4000" dirty="0"/>
            </a:br>
            <a:r>
              <a:rPr lang="en-US" altLang="zh-CN" sz="1800" cap="all" dirty="0">
                <a:solidFill>
                  <a:schemeClr val="accent1"/>
                </a:solidFill>
              </a:rPr>
              <a:t>XSQL</a:t>
            </a:r>
            <a:r>
              <a:rPr lang="zh-CN" altLang="en-US" sz="18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50" y="1285875"/>
            <a:ext cx="7250825" cy="527101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16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1859</TotalTime>
  <Words>1100</Words>
  <Application>Microsoft Office PowerPoint</Application>
  <PresentationFormat>宽屏</PresentationFormat>
  <Paragraphs>305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华文行楷</vt:lpstr>
      <vt:lpstr>宋体</vt:lpstr>
      <vt:lpstr>Arial</vt:lpstr>
      <vt:lpstr>Calibri</vt:lpstr>
      <vt:lpstr>Century Gothic</vt:lpstr>
      <vt:lpstr>Segoe UI Black</vt:lpstr>
      <vt:lpstr>Wingdings</vt:lpstr>
      <vt:lpstr>Wingdings 3</vt:lpstr>
      <vt:lpstr>离子</vt:lpstr>
      <vt:lpstr>XSQL技术交流</vt:lpstr>
      <vt:lpstr>XSQL的元素</vt:lpstr>
      <vt:lpstr>XSQL 简单的查询举例</vt:lpstr>
      <vt:lpstr>XSQL的元素</vt:lpstr>
      <vt:lpstr>DSG 数据库连接池组 XSQL的元素</vt:lpstr>
      <vt:lpstr>DSG 避免单点故障 XSQL的元素</vt:lpstr>
      <vt:lpstr>Domain 多租户分域 XSQL的元素</vt:lpstr>
      <vt:lpstr>Content 语句主体 XSQL的元素</vt:lpstr>
      <vt:lpstr>SQL脚本的演示 XSQL的元素</vt:lpstr>
      <vt:lpstr>Content 的元素 XSQL的元素</vt:lpstr>
      <vt:lpstr>SafeCheck 安全检查 content的元素</vt:lpstr>
      <vt:lpstr>DefaultNull 空值写入 content的元素</vt:lpstr>
      <vt:lpstr>KeyReplace 替换关键字 content的元素</vt:lpstr>
      <vt:lpstr>NotKeyReplace 不替换关键字 content的元素</vt:lpstr>
      <vt:lpstr>Result的元素 XSQL的元素</vt:lpstr>
      <vt:lpstr>Result 查询结果集 XSQL的元素</vt:lpstr>
      <vt:lpstr>Result 填充关键字 XSQL的元素</vt:lpstr>
      <vt:lpstr>Result 举例 XSQL的元素</vt:lpstr>
      <vt:lpstr>Result 举例 XSQL的元素</vt:lpstr>
      <vt:lpstr>Result 举例 XSQL的元素</vt:lpstr>
      <vt:lpstr>Result 举例 XSQL的元素</vt:lpstr>
      <vt:lpstr>Result 举例–字段名映射 XSQL的元素</vt:lpstr>
      <vt:lpstr>Result 高阶举例–分区 XSQL的元素</vt:lpstr>
      <vt:lpstr>Result 高阶举例–一对一复合结构 XSQL的元素</vt:lpstr>
      <vt:lpstr>Result 高阶举例–一对多父子关联 XSQL的元素</vt:lpstr>
      <vt:lpstr>Result 高阶举例–多行合并 XSQL的元素</vt:lpstr>
      <vt:lpstr>Result 高阶举例–一行变多行 XSQL的元素</vt:lpstr>
      <vt:lpstr>Result 高阶举例–种一片森林 XSQL的元素</vt:lpstr>
      <vt:lpstr>Create – 从无到有 XSQL的元素</vt:lpstr>
      <vt:lpstr>Create – 举例 XSQL的元素</vt:lpstr>
      <vt:lpstr>Create – 有日志 有监控 XSQL的高级元素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255</cp:revision>
  <dcterms:created xsi:type="dcterms:W3CDTF">2020-06-28T03:34:12Z</dcterms:created>
  <dcterms:modified xsi:type="dcterms:W3CDTF">2020-07-02T08:25:46Z</dcterms:modified>
</cp:coreProperties>
</file>