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329" r:id="rId4"/>
    <p:sldId id="331" r:id="rId5"/>
    <p:sldId id="332" r:id="rId6"/>
    <p:sldId id="333" r:id="rId7"/>
    <p:sldId id="338" r:id="rId8"/>
    <p:sldId id="336" r:id="rId9"/>
    <p:sldId id="337" r:id="rId10"/>
    <p:sldId id="339" r:id="rId11"/>
    <p:sldId id="340" r:id="rId12"/>
    <p:sldId id="341" r:id="rId13"/>
    <p:sldId id="342" r:id="rId14"/>
    <p:sldId id="335" r:id="rId15"/>
    <p:sldId id="343" r:id="rId16"/>
    <p:sldId id="328" r:id="rId17"/>
    <p:sldId id="327" r:id="rId18"/>
    <p:sldId id="32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70FDAFF-803D-4DB0-842F-14DDEEAC631E}">
          <p14:sldIdLst>
            <p14:sldId id="256"/>
            <p14:sldId id="330"/>
            <p14:sldId id="329"/>
            <p14:sldId id="331"/>
            <p14:sldId id="332"/>
            <p14:sldId id="333"/>
            <p14:sldId id="338"/>
            <p14:sldId id="336"/>
            <p14:sldId id="337"/>
            <p14:sldId id="339"/>
            <p14:sldId id="340"/>
            <p14:sldId id="341"/>
            <p14:sldId id="342"/>
            <p14:sldId id="335"/>
            <p14:sldId id="343"/>
            <p14:sldId id="328"/>
            <p14:sldId id="32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082" autoAdjust="0"/>
  </p:normalViewPr>
  <p:slideViewPr>
    <p:cSldViewPr snapToGrid="0">
      <p:cViewPr varScale="1">
        <p:scale>
          <a:sx n="101" d="100"/>
          <a:sy n="101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A3DF-4F9D-4C29-AF12-CC9AB1BA3BA4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EAE7B-12D1-49FB-BEB0-196FCE728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组技术交流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来，吐槽吧！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9399373" y="5498757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ZhengWei(HY)</a:t>
            </a:r>
          </a:p>
          <a:p>
            <a:r>
              <a:rPr lang="en-GB" altLang="zh-CN" dirty="0" smtClean="0"/>
              <a:t>2020-07-18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4959073" y="1748242"/>
            <a:ext cx="6137552" cy="4552950"/>
          </a:xfrm>
          <a:prstGeom prst="roundRect">
            <a:avLst>
              <a:gd name="adj" fmla="val 9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执行类</a:t>
            </a:r>
            <a:endParaRPr lang="zh-CN" altLang="en-US" sz="2000" b="1" dirty="0"/>
          </a:p>
        </p:txBody>
      </p:sp>
      <p:sp>
        <p:nvSpPr>
          <p:cNvPr id="5" name="圆角矩形 4"/>
          <p:cNvSpPr/>
          <p:nvPr/>
        </p:nvSpPr>
        <p:spPr>
          <a:xfrm>
            <a:off x="1787250" y="1748242"/>
            <a:ext cx="2943225" cy="4552950"/>
          </a:xfrm>
          <a:prstGeom prst="roundRect">
            <a:avLst>
              <a:gd name="adj" fmla="val 1375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控制循环类</a:t>
            </a:r>
            <a:endParaRPr lang="zh-CN" altLang="en-US" sz="2000" b="1" dirty="0"/>
          </a:p>
        </p:txBody>
      </p:sp>
      <p:sp>
        <p:nvSpPr>
          <p:cNvPr id="22" name="圆角矩形 21"/>
          <p:cNvSpPr/>
          <p:nvPr/>
        </p:nvSpPr>
        <p:spPr>
          <a:xfrm>
            <a:off x="1188900" y="4461404"/>
            <a:ext cx="6838949" cy="1091075"/>
          </a:xfrm>
          <a:prstGeom prst="roundRect">
            <a:avLst>
              <a:gd name="adj" fmla="val 1375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缓存类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节点分类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63477" y="203410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DQL</a:t>
            </a:r>
            <a:r>
              <a:rPr lang="zh-CN" altLang="en-US" dirty="0" smtClean="0"/>
              <a:t>查询节点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35299" y="203410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（不提交）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235299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</a:t>
            </a:r>
            <a:r>
              <a:rPr lang="zh-CN" altLang="en-US" dirty="0"/>
              <a:t>更新</a:t>
            </a:r>
            <a:r>
              <a:rPr lang="zh-CN" altLang="en-US" dirty="0" smtClean="0"/>
              <a:t>节点</a:t>
            </a:r>
            <a:endParaRPr lang="en-GB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（不提交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235299" y="33133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DML</a:t>
            </a:r>
            <a:r>
              <a:rPr lang="zh-CN" altLang="en-US" dirty="0" smtClean="0"/>
              <a:t>更新节点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（本节点立刻提交）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407125" y="203410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执行节点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GB" altLang="zh-CN" dirty="0">
                <a:solidFill>
                  <a:schemeClr val="bg2"/>
                </a:solidFill>
              </a:rPr>
              <a:t> DDL 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GB" altLang="zh-CN" dirty="0" smtClean="0">
                <a:solidFill>
                  <a:schemeClr val="bg2"/>
                </a:solidFill>
              </a:rPr>
              <a:t>DCL</a:t>
            </a:r>
            <a:r>
              <a:rPr lang="zh-CN" altLang="en-US" dirty="0" smtClean="0">
                <a:solidFill>
                  <a:schemeClr val="bg2"/>
                </a:solidFill>
              </a:rPr>
              <a:t>）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407125" y="331335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algn="ctr"/>
            <a:r>
              <a:rPr lang="zh-CN" altLang="en-US" dirty="0">
                <a:solidFill>
                  <a:schemeClr val="bg2"/>
                </a:solidFill>
              </a:rPr>
              <a:t>（可分布式）</a:t>
            </a:r>
            <a:endParaRPr lang="en-US" altLang="zh-CN" dirty="0">
              <a:solidFill>
                <a:schemeClr val="bg2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63474" y="459260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集合查询节点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188900" y="1902906"/>
            <a:ext cx="6838949" cy="2427299"/>
          </a:xfrm>
          <a:prstGeom prst="roundRect">
            <a:avLst>
              <a:gd name="adj" fmla="val 55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 dirty="0" smtClean="0"/>
              <a:t>常用类</a:t>
            </a:r>
            <a:endParaRPr lang="zh-CN" altLang="en-US" sz="2000" b="1" dirty="0"/>
          </a:p>
        </p:txBody>
      </p:sp>
      <p:sp>
        <p:nvSpPr>
          <p:cNvPr id="24" name="圆角矩形 23"/>
          <p:cNvSpPr/>
          <p:nvPr/>
        </p:nvSpPr>
        <p:spPr>
          <a:xfrm>
            <a:off x="4833527" y="1257300"/>
            <a:ext cx="3194321" cy="4295179"/>
          </a:xfrm>
          <a:prstGeom prst="roundRect">
            <a:avLst>
              <a:gd name="adj" fmla="val 401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zh-CN" altLang="en-US" sz="2000" b="1" dirty="0" smtClean="0"/>
              <a:t>更新类</a:t>
            </a:r>
            <a:endParaRPr lang="zh-CN" altLang="en-US" sz="2000" b="1" dirty="0"/>
          </a:p>
        </p:txBody>
      </p:sp>
      <p:sp>
        <p:nvSpPr>
          <p:cNvPr id="25" name="圆角矩形 24"/>
          <p:cNvSpPr/>
          <p:nvPr/>
        </p:nvSpPr>
        <p:spPr>
          <a:xfrm>
            <a:off x="8407125" y="459260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嵌套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</a:t>
            </a:r>
            <a:endParaRPr lang="en-GB" altLang="zh-CN" dirty="0" smtClean="0"/>
          </a:p>
          <a:p>
            <a:pPr algn="ctr"/>
            <a:r>
              <a:rPr lang="zh-CN" altLang="en-US" dirty="0" smtClean="0">
                <a:solidFill>
                  <a:schemeClr val="bg2"/>
                </a:solidFill>
              </a:rPr>
              <a:t>（可自循环递归）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6297613" cy="4195481"/>
          </a:xfrm>
        </p:spPr>
        <p:txBody>
          <a:bodyPr/>
          <a:lstStyle/>
          <a:p>
            <a:r>
              <a:rPr lang="zh-CN" altLang="en-US" dirty="0" smtClean="0"/>
              <a:t>控制循环类的节点均是查询节点，其查询结果的数量，将控制其后节点的执行次数；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控制循环类的节点，也可变成非控制类的只返回结果集数据，即不影响其后节点的执行次数；</a:t>
            </a:r>
            <a:endParaRPr lang="en-US" altLang="zh-CN" dirty="0" smtClean="0"/>
          </a:p>
          <a:p>
            <a:endParaRPr lang="en-GB" altLang="zh-CN" dirty="0" smtClean="0"/>
          </a:p>
          <a:p>
            <a:r>
              <a:rPr lang="zh-CN" altLang="en-US" dirty="0" smtClean="0"/>
              <a:t>默认情况下，查无结果时，其后结果将不被执行。</a:t>
            </a:r>
            <a:endParaRPr lang="en-US" altLang="zh-CN" dirty="0" smtClean="0"/>
          </a:p>
          <a:p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5117" y="2540592"/>
            <a:ext cx="2332859" cy="2574333"/>
            <a:chOff x="5934489" y="417111"/>
            <a:chExt cx="2047461" cy="2574333"/>
          </a:xfrm>
        </p:grpSpPr>
        <p:sp>
          <p:nvSpPr>
            <p:cNvPr id="8" name="圆角矩形 7"/>
            <p:cNvSpPr/>
            <p:nvPr/>
          </p:nvSpPr>
          <p:spPr>
            <a:xfrm>
              <a:off x="5934489" y="417111"/>
              <a:ext cx="2047461" cy="25743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控制循环节点 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105524" y="2288328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执行类节点 </a:t>
              </a:r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</p:grpSp>
      <p:sp>
        <p:nvSpPr>
          <p:cNvPr id="15" name="椭圆形标注 14"/>
          <p:cNvSpPr/>
          <p:nvPr/>
        </p:nvSpPr>
        <p:spPr>
          <a:xfrm>
            <a:off x="10474068" y="2406845"/>
            <a:ext cx="1127382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6" name="椭圆形标注 15"/>
          <p:cNvSpPr/>
          <p:nvPr/>
        </p:nvSpPr>
        <p:spPr>
          <a:xfrm>
            <a:off x="6620427" y="3601545"/>
            <a:ext cx="1127382" cy="826432"/>
          </a:xfrm>
          <a:prstGeom prst="wedgeEllipseCallout">
            <a:avLst>
              <a:gd name="adj1" fmla="val 83478"/>
              <a:gd name="adj2" fmla="val -42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返回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行结果</a:t>
            </a:r>
            <a:endParaRPr lang="en-US" altLang="zh-CN" sz="1600" dirty="0" smtClean="0"/>
          </a:p>
        </p:txBody>
      </p:sp>
      <p:sp>
        <p:nvSpPr>
          <p:cNvPr id="17" name="椭圆形标注 16"/>
          <p:cNvSpPr/>
          <p:nvPr/>
        </p:nvSpPr>
        <p:spPr>
          <a:xfrm>
            <a:off x="10239727" y="4873623"/>
            <a:ext cx="1028348" cy="826432"/>
          </a:xfrm>
          <a:prstGeom prst="wedgeEllipseCallout">
            <a:avLst>
              <a:gd name="adj1" fmla="val -65221"/>
              <a:gd name="adj2" fmla="val -6189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  <p:sp>
        <p:nvSpPr>
          <p:cNvPr id="18" name="椭圆形标注 17"/>
          <p:cNvSpPr/>
          <p:nvPr/>
        </p:nvSpPr>
        <p:spPr>
          <a:xfrm>
            <a:off x="10601312" y="3614746"/>
            <a:ext cx="1000138" cy="826432"/>
          </a:xfrm>
          <a:prstGeom prst="wedgeEllipseCallout">
            <a:avLst>
              <a:gd name="adj1" fmla="val -100613"/>
              <a:gd name="adj2" fmla="val 1492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zh-CN" altLang="en-US" sz="1600" dirty="0" smtClean="0"/>
              <a:t>几次？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1998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控制循环类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7059613" cy="4195481"/>
          </a:xfrm>
        </p:spPr>
        <p:txBody>
          <a:bodyPr/>
          <a:lstStyle/>
          <a:p>
            <a:r>
              <a:rPr lang="en-GB" altLang="zh-CN" dirty="0"/>
              <a:t>Java</a:t>
            </a:r>
            <a:r>
              <a:rPr lang="zh-CN" altLang="en-US" dirty="0"/>
              <a:t>集合（</a:t>
            </a:r>
            <a:r>
              <a:rPr lang="en-GB" altLang="zh-CN" dirty="0"/>
              <a:t>Map</a:t>
            </a:r>
            <a:r>
              <a:rPr lang="zh-CN" altLang="en-US" dirty="0"/>
              <a:t>、</a:t>
            </a:r>
            <a:r>
              <a:rPr lang="en-GB" altLang="zh-CN" dirty="0"/>
              <a:t>List</a:t>
            </a:r>
            <a:r>
              <a:rPr lang="zh-CN" altLang="en-US" dirty="0"/>
              <a:t>、</a:t>
            </a:r>
            <a:r>
              <a:rPr lang="en-GB" altLang="zh-CN" dirty="0"/>
              <a:t>Set</a:t>
            </a:r>
            <a:r>
              <a:rPr lang="zh-CN" altLang="en-US" dirty="0"/>
              <a:t>）也可以看做是数据库查询结果集一样，控制其后节点的执行次数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集合有三个来源：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组的入参参数；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XSQL</a:t>
            </a:r>
            <a:r>
              <a:rPr lang="zh-CN" altLang="en-US" dirty="0" smtClean="0"/>
              <a:t>组执行过程中产生的查询结果集，即局部缓存；</a:t>
            </a:r>
            <a:endParaRPr lang="en-US" altLang="zh-CN" dirty="0" smtClean="0"/>
          </a:p>
          <a:p>
            <a:pPr lvl="1"/>
            <a:r>
              <a:rPr lang="en-GB" altLang="zh-CN" dirty="0" err="1" smtClean="0"/>
              <a:t>XJava</a:t>
            </a:r>
            <a:r>
              <a:rPr lang="zh-CN" altLang="en-US" dirty="0" smtClean="0"/>
              <a:t>对象池中的集合，即全局缓存。</a:t>
            </a:r>
            <a:endParaRPr lang="en-GB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8344314" y="2152722"/>
            <a:ext cx="2047461" cy="39238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15350" y="2664465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515350" y="4845898"/>
            <a:ext cx="89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515350" y="4352709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515350" y="5417918"/>
            <a:ext cx="1703256" cy="3942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下箭头标注 17"/>
          <p:cNvSpPr/>
          <p:nvPr/>
        </p:nvSpPr>
        <p:spPr>
          <a:xfrm>
            <a:off x="8909793" y="1297631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入参</a:t>
            </a:r>
            <a:endParaRPr lang="zh-CN" altLang="en-US" sz="1600" dirty="0"/>
          </a:p>
        </p:txBody>
      </p:sp>
      <p:sp>
        <p:nvSpPr>
          <p:cNvPr id="20" name="下箭头标注 19"/>
          <p:cNvSpPr/>
          <p:nvPr/>
        </p:nvSpPr>
        <p:spPr>
          <a:xfrm>
            <a:off x="8888784" y="3505458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局部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缓存</a:t>
            </a:r>
            <a:endParaRPr lang="zh-CN" altLang="en-US" sz="1600" dirty="0"/>
          </a:p>
        </p:txBody>
      </p:sp>
      <p:sp>
        <p:nvSpPr>
          <p:cNvPr id="25" name="燕尾形箭头 24"/>
          <p:cNvSpPr/>
          <p:nvPr/>
        </p:nvSpPr>
        <p:spPr>
          <a:xfrm rot="5400000">
            <a:off x="9166164" y="3103263"/>
            <a:ext cx="359639" cy="39979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标注 25"/>
          <p:cNvSpPr/>
          <p:nvPr/>
        </p:nvSpPr>
        <p:spPr>
          <a:xfrm rot="16200000">
            <a:off x="7572942" y="5212469"/>
            <a:ext cx="914400" cy="799379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600" dirty="0" smtClean="0"/>
              <a:t>全局缓存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1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执行类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组的节点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62443"/>
            <a:ext cx="7802563" cy="4195481"/>
          </a:xfrm>
        </p:spPr>
        <p:txBody>
          <a:bodyPr/>
          <a:lstStyle/>
          <a:p>
            <a:r>
              <a:rPr lang="zh-CN" altLang="en-US" dirty="0" smtClean="0"/>
              <a:t>执行正常时，均不影响其后节点的执行；</a:t>
            </a:r>
            <a:endParaRPr lang="en-US" altLang="zh-CN" dirty="0" smtClean="0"/>
          </a:p>
          <a:p>
            <a:r>
              <a:rPr lang="zh-CN" altLang="en-US" dirty="0" smtClean="0"/>
              <a:t>执行异常时，默认时，其后节点将不被执行，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组整体返回；</a:t>
            </a:r>
            <a:endParaRPr lang="en-US" altLang="zh-CN" dirty="0" smtClean="0"/>
          </a:p>
          <a:p>
            <a:r>
              <a:rPr lang="zh-CN" altLang="en-US" dirty="0" smtClean="0"/>
              <a:t>执行类节点可执行除查询外的任何数据库操作；</a:t>
            </a:r>
            <a:endParaRPr lang="en-US" altLang="zh-CN" dirty="0" smtClean="0"/>
          </a:p>
          <a:p>
            <a:r>
              <a:rPr lang="zh-CN" altLang="en-US" dirty="0" smtClean="0"/>
              <a:t>同时，也能执行定制的</a:t>
            </a:r>
            <a:r>
              <a:rPr lang="en-GB" altLang="zh-CN" dirty="0" smtClean="0"/>
              <a:t>Java</a:t>
            </a:r>
            <a:r>
              <a:rPr lang="zh-CN" altLang="en-US" dirty="0" smtClean="0"/>
              <a:t>代码；</a:t>
            </a:r>
            <a:endParaRPr lang="en-US" altLang="zh-CN" dirty="0" smtClean="0"/>
          </a:p>
          <a:p>
            <a:r>
              <a:rPr lang="zh-CN" altLang="en-US" dirty="0" smtClean="0"/>
              <a:t>同时，也能远程调度访问、分布式计算等；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执行后不提交的，将随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组在最后自动统一提交或回滚；</a:t>
            </a:r>
            <a:endParaRPr lang="en-US" altLang="zh-CN" dirty="0" smtClean="0"/>
          </a:p>
          <a:p>
            <a:r>
              <a:rPr lang="zh-CN" altLang="en-US" dirty="0" smtClean="0"/>
              <a:t>自动提交的只影响本节点的数据，不影响其它节点的提交 ；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7681895" y="3095624"/>
            <a:ext cx="4204478" cy="3228975"/>
          </a:xfrm>
          <a:prstGeom prst="roundRect">
            <a:avLst>
              <a:gd name="adj" fmla="val 997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2000" b="1" dirty="0" smtClean="0"/>
              <a:t>执行类</a:t>
            </a:r>
            <a:endParaRPr lang="zh-CN" altLang="en-US" sz="2000" b="1" dirty="0"/>
          </a:p>
        </p:txBody>
      </p:sp>
      <p:sp>
        <p:nvSpPr>
          <p:cNvPr id="17" name="圆角矩形 16"/>
          <p:cNvSpPr/>
          <p:nvPr/>
        </p:nvSpPr>
        <p:spPr>
          <a:xfrm>
            <a:off x="7958120" y="3381490"/>
            <a:ext cx="1717951" cy="626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DML</a:t>
            </a:r>
            <a:r>
              <a:rPr lang="zh-CN" altLang="en-US" sz="1400" dirty="0" smtClean="0"/>
              <a:t>更新节点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solidFill>
                  <a:schemeClr val="bg2"/>
                </a:solidFill>
              </a:rPr>
              <a:t>（不提交）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958120" y="5092445"/>
            <a:ext cx="1717951" cy="629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集合</a:t>
            </a:r>
            <a:r>
              <a:rPr lang="zh-CN" altLang="en-US" sz="1400" dirty="0"/>
              <a:t>更新</a:t>
            </a:r>
            <a:r>
              <a:rPr lang="zh-CN" altLang="en-US" sz="1400" dirty="0" smtClean="0"/>
              <a:t>节点</a:t>
            </a:r>
            <a:endParaRPr lang="en-GB" altLang="zh-CN" sz="1400" dirty="0" smtClean="0"/>
          </a:p>
          <a:p>
            <a:pPr algn="ctr"/>
            <a:r>
              <a:rPr lang="zh-CN" altLang="en-US" sz="1400" dirty="0">
                <a:solidFill>
                  <a:schemeClr val="bg2"/>
                </a:solidFill>
              </a:rPr>
              <a:t>（不提交</a:t>
            </a:r>
            <a:r>
              <a:rPr lang="zh-CN" altLang="en-US" sz="1400" dirty="0" smtClean="0">
                <a:solidFill>
                  <a:schemeClr val="bg2"/>
                </a:solidFill>
              </a:rPr>
              <a:t>）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58120" y="4235458"/>
            <a:ext cx="1717952" cy="629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/>
              <a:t>DML</a:t>
            </a:r>
            <a:r>
              <a:rPr lang="zh-CN" altLang="en-US" sz="1400" dirty="0" smtClean="0"/>
              <a:t>更新节点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solidFill>
                  <a:schemeClr val="bg2"/>
                </a:solidFill>
              </a:rPr>
              <a:t>（本节点立刻提交）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880904" y="3381489"/>
            <a:ext cx="1717951" cy="6269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执行节点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>
                <a:solidFill>
                  <a:schemeClr val="bg2"/>
                </a:solidFill>
              </a:rPr>
              <a:t>（</a:t>
            </a:r>
            <a:r>
              <a:rPr lang="en-GB" altLang="zh-CN" sz="1400" dirty="0">
                <a:solidFill>
                  <a:schemeClr val="bg2"/>
                </a:solidFill>
              </a:rPr>
              <a:t> DDL </a:t>
            </a:r>
            <a:r>
              <a:rPr lang="zh-CN" altLang="en-US" sz="1400" dirty="0" smtClean="0">
                <a:solidFill>
                  <a:schemeClr val="bg2"/>
                </a:solidFill>
              </a:rPr>
              <a:t>、</a:t>
            </a:r>
            <a:r>
              <a:rPr lang="en-GB" altLang="zh-CN" sz="1400" dirty="0" smtClean="0">
                <a:solidFill>
                  <a:schemeClr val="bg2"/>
                </a:solidFill>
              </a:rPr>
              <a:t>DCL</a:t>
            </a:r>
            <a:r>
              <a:rPr lang="zh-CN" altLang="en-US" sz="1400" dirty="0" smtClean="0">
                <a:solidFill>
                  <a:schemeClr val="bg2"/>
                </a:solidFill>
              </a:rPr>
              <a:t>）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880904" y="4235458"/>
            <a:ext cx="1717951" cy="629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400" dirty="0" smtClean="0"/>
              <a:t>Java</a:t>
            </a:r>
            <a:r>
              <a:rPr lang="zh-CN" altLang="en-US" sz="1400" dirty="0" smtClean="0"/>
              <a:t>节点</a:t>
            </a:r>
            <a:endParaRPr lang="en-US" altLang="zh-CN" sz="1400" dirty="0" smtClean="0"/>
          </a:p>
          <a:p>
            <a:pPr algn="ctr"/>
            <a:r>
              <a:rPr lang="zh-CN" altLang="en-US" sz="1400" dirty="0">
                <a:solidFill>
                  <a:schemeClr val="bg2"/>
                </a:solidFill>
              </a:rPr>
              <a:t>（可分布式）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880904" y="5088829"/>
            <a:ext cx="1717951" cy="633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嵌套</a:t>
            </a:r>
            <a:r>
              <a:rPr lang="en-US" altLang="zh-CN" sz="1400" dirty="0" smtClean="0"/>
              <a:t>XSQL</a:t>
            </a:r>
            <a:r>
              <a:rPr lang="zh-CN" altLang="en-US" sz="1400" dirty="0" smtClean="0"/>
              <a:t>组</a:t>
            </a:r>
            <a:endParaRPr lang="en-GB" altLang="zh-CN" sz="1400" dirty="0" smtClean="0"/>
          </a:p>
          <a:p>
            <a:pPr algn="ctr"/>
            <a:r>
              <a:rPr lang="zh-CN" altLang="en-US" sz="1400" dirty="0" smtClean="0">
                <a:solidFill>
                  <a:schemeClr val="bg2"/>
                </a:solidFill>
              </a:rPr>
              <a:t>（可自循环递归）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687567" y="3093043"/>
            <a:ext cx="2332859" cy="22790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83659" y="3759734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883658" y="4462685"/>
            <a:ext cx="1940675" cy="5265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DML</a:t>
            </a:r>
            <a:r>
              <a:rPr lang="zh-CN" altLang="en-US" sz="1600" dirty="0"/>
              <a:t>更新节点</a:t>
            </a:r>
            <a:endParaRPr lang="en-US" altLang="zh-CN" sz="1600" dirty="0"/>
          </a:p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（不提交）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 smtClean="0"/>
              <a:t>XSQL</a:t>
            </a:r>
            <a:r>
              <a:rPr lang="zh-CN" altLang="en-US" dirty="0" smtClean="0"/>
              <a:t>组执行完成后，将自动统一提交或回滚</a:t>
            </a:r>
            <a:endParaRPr lang="zh-CN" altLang="en-US" dirty="0"/>
          </a:p>
        </p:txBody>
      </p:sp>
      <p:sp>
        <p:nvSpPr>
          <p:cNvPr id="26" name="椭圆形标注 25"/>
          <p:cNvSpPr/>
          <p:nvPr/>
        </p:nvSpPr>
        <p:spPr>
          <a:xfrm>
            <a:off x="7292717" y="3819356"/>
            <a:ext cx="1422657" cy="826432"/>
          </a:xfrm>
          <a:prstGeom prst="wedgeEllipseCallout">
            <a:avLst>
              <a:gd name="adj1" fmla="val -82118"/>
              <a:gd name="adj2" fmla="val 61425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异常时</a:t>
            </a:r>
            <a:endParaRPr lang="en-US" altLang="zh-CN" sz="1600" dirty="0" smtClean="0"/>
          </a:p>
          <a:p>
            <a:r>
              <a:rPr lang="zh-CN" altLang="en-US" sz="1600" dirty="0" smtClean="0"/>
              <a:t>全部回滚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585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4616177" y="335105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616177" y="21961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执行前提交事务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616177" y="4505956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执行后提交事务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特别鸣谢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138" y="2357719"/>
            <a:ext cx="1658517" cy="2852458"/>
          </a:xfrm>
        </p:spPr>
        <p:txBody>
          <a:bodyPr/>
          <a:lstStyle/>
          <a:p>
            <a:r>
              <a:rPr lang="zh-CN" altLang="en-US" dirty="0" smtClean="0"/>
              <a:t>黄    铭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邹德福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/>
              <a:t>王占彬</a:t>
            </a:r>
            <a:endParaRPr lang="en-US" altLang="zh-CN" dirty="0"/>
          </a:p>
          <a:p>
            <a:r>
              <a:rPr lang="zh-CN" altLang="en-US" dirty="0" smtClean="0"/>
              <a:t>李    浩</a:t>
            </a:r>
            <a:endParaRPr lang="en-US" altLang="zh-CN" dirty="0" smtClean="0"/>
          </a:p>
          <a:p>
            <a:r>
              <a:rPr lang="zh-CN" altLang="en-US" dirty="0" smtClean="0"/>
              <a:t>马    龙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4379913" y="2357718"/>
            <a:ext cx="1649412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b="1" dirty="0">
                <a:solidFill>
                  <a:srgbClr val="FFFF00"/>
                </a:solidFill>
              </a:rPr>
              <a:t>杨    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向</a:t>
            </a:r>
            <a:r>
              <a:rPr lang="zh-CN" altLang="en-US" dirty="0"/>
              <a:t>以前</a:t>
            </a:r>
            <a:endParaRPr lang="en-US" altLang="zh-CN" dirty="0"/>
          </a:p>
          <a:p>
            <a:r>
              <a:rPr lang="zh-CN" altLang="en-US" dirty="0"/>
              <a:t>谈    闻</a:t>
            </a:r>
            <a:endParaRPr lang="en-US" altLang="zh-CN" dirty="0"/>
          </a:p>
          <a:p>
            <a:r>
              <a:rPr lang="zh-CN" altLang="en-US" dirty="0" smtClean="0"/>
              <a:t>张德宏</a:t>
            </a:r>
            <a:endParaRPr lang="en-US" altLang="zh-CN" dirty="0" smtClean="0"/>
          </a:p>
          <a:p>
            <a:r>
              <a:rPr lang="zh-CN" altLang="en-US" dirty="0" smtClean="0"/>
              <a:t>张    宇</a:t>
            </a:r>
            <a:endParaRPr lang="en-GB" altLang="zh-CN" dirty="0" smtClean="0"/>
          </a:p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761583" y="2357718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李秉坤</a:t>
            </a:r>
            <a:endParaRPr lang="en-US" altLang="zh-CN" dirty="0"/>
          </a:p>
          <a:p>
            <a:r>
              <a:rPr lang="zh-CN" altLang="en-US" dirty="0" smtClean="0"/>
              <a:t>王</a:t>
            </a:r>
            <a:r>
              <a:rPr lang="zh-CN" altLang="en-US" dirty="0"/>
              <a:t>涵宇</a:t>
            </a:r>
            <a:endParaRPr lang="en-US" altLang="zh-CN" dirty="0"/>
          </a:p>
          <a:p>
            <a:r>
              <a:rPr lang="zh-CN" altLang="en-US" dirty="0"/>
              <a:t>雷伟</a:t>
            </a:r>
            <a:r>
              <a:rPr lang="zh-CN" altLang="en-US" dirty="0" smtClean="0"/>
              <a:t>松</a:t>
            </a:r>
            <a:endParaRPr lang="en-GB" altLang="zh-CN" dirty="0" smtClean="0"/>
          </a:p>
          <a:p>
            <a:r>
              <a:rPr lang="zh-CN" altLang="en-US" dirty="0"/>
              <a:t>张    顺</a:t>
            </a:r>
            <a:endParaRPr lang="en-US" altLang="zh-CN" dirty="0"/>
          </a:p>
          <a:p>
            <a:r>
              <a:rPr lang="zh-CN" altLang="en-US" dirty="0"/>
              <a:t>王</a:t>
            </a:r>
            <a:r>
              <a:rPr lang="en-GB" altLang="zh-CN" dirty="0"/>
              <a:t>    </a:t>
            </a:r>
            <a:r>
              <a:rPr lang="zh-CN" altLang="en-US" dirty="0" smtClean="0"/>
              <a:t>力</a:t>
            </a:r>
            <a:endParaRPr lang="en-GB" altLang="zh-CN" dirty="0" smtClean="0"/>
          </a:p>
          <a:p>
            <a:endParaRPr lang="en-GB" altLang="zh-CN" dirty="0"/>
          </a:p>
          <a:p>
            <a:endParaRPr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8816226" y="2334186"/>
            <a:ext cx="1780201" cy="285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/>
              <a:t>程志华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937102" y="1791043"/>
            <a:ext cx="8388350" cy="351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54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rPr>
              <a:t>吐槽吧！</a:t>
            </a:r>
            <a:endParaRPr lang="en-US" altLang="zh-CN" sz="5400" dirty="0" smtClean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  <a:p>
            <a:pPr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积极吐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本着不黑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不喷不挑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不水不发泄不抱怨的原则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，发扬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吐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槽艺术。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8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2060279" y="1352893"/>
            <a:ext cx="83883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谢谢！</a:t>
            </a:r>
            <a:endParaRPr lang="en-US" altLang="zh-CN" sz="72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请大家提出宝贵的建议和想法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6" name="矩形 5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1707854" y="2191093"/>
            <a:ext cx="8388350" cy="206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040" tIns="64020" rIns="128040" bIns="64020">
            <a:spAutoFit/>
          </a:bodyPr>
          <a:lstStyle>
            <a:lvl1pPr defTabSz="11715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 defTabSz="117157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defTabSz="11715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黑体" panose="02010609060101010101" pitchFamily="49" charset="-122"/>
              </a:rPr>
              <a:t>第三个引擎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78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聚合一堆的</a:t>
            </a:r>
            <a:r>
              <a:rPr lang="en-GB" altLang="zh-CN" dirty="0" smtClean="0"/>
              <a:t>XSQL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FFFF00"/>
                </a:solidFill>
              </a:rPr>
              <a:t>组织</a:t>
            </a:r>
            <a:r>
              <a:rPr lang="zh-CN" altLang="en-US" dirty="0"/>
              <a:t>、有</a:t>
            </a:r>
            <a:r>
              <a:rPr lang="zh-CN" altLang="en-US" b="1" dirty="0">
                <a:solidFill>
                  <a:srgbClr val="FFFF00"/>
                </a:solidFill>
              </a:rPr>
              <a:t>层次</a:t>
            </a:r>
            <a:r>
              <a:rPr lang="zh-CN" altLang="en-US" dirty="0"/>
              <a:t>结构、有执行</a:t>
            </a:r>
            <a:r>
              <a:rPr lang="zh-CN" altLang="en-US" b="1" dirty="0">
                <a:solidFill>
                  <a:srgbClr val="FFFF00"/>
                </a:solidFill>
              </a:rPr>
              <a:t>顺序</a:t>
            </a:r>
            <a:r>
              <a:rPr lang="zh-CN" altLang="en-US" dirty="0" smtClean="0"/>
              <a:t>的处理数据。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可以理解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组是一个轻量级的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，将数据从源端抽取、转换、加载至目标端的过程。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5" name="矩形 4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00350" y="4273516"/>
            <a:ext cx="885629" cy="1565309"/>
            <a:chOff x="2200275" y="4273516"/>
            <a:chExt cx="885629" cy="156530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632476"/>
                </p:ext>
              </p:extLst>
            </p:nvPr>
          </p:nvGraphicFramePr>
          <p:xfrm>
            <a:off x="2200275" y="4642848"/>
            <a:ext cx="885629" cy="1195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Image" r:id="rId3" imgW="1485360" imgH="2006280" progId="Photoshop.Image.13">
                    <p:embed/>
                  </p:oleObj>
                </mc:Choice>
                <mc:Fallback>
                  <p:oleObj name="Image" r:id="rId3" imgW="1485360" imgH="20062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0275" y="4642848"/>
                          <a:ext cx="885629" cy="11959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2264620" y="427351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70438" y="3750021"/>
            <a:ext cx="2901950" cy="2498378"/>
            <a:chOff x="6984788" y="3904184"/>
            <a:chExt cx="2901950" cy="249837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88086"/>
                </p:ext>
              </p:extLst>
            </p:nvPr>
          </p:nvGraphicFramePr>
          <p:xfrm>
            <a:off x="6984788" y="4273516"/>
            <a:ext cx="2901950" cy="2129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Image" r:id="rId5" imgW="6145920" imgH="4507920" progId="Photoshop.Image.13">
                    <p:embed/>
                  </p:oleObj>
                </mc:Choice>
                <mc:Fallback>
                  <p:oleObj name="Image" r:id="rId5" imgW="6145920" imgH="45079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84788" y="4273516"/>
                          <a:ext cx="2901950" cy="21290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7359987" y="390418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b="1" dirty="0" smtClean="0"/>
                <a:t>XSQL</a:t>
              </a:r>
              <a:r>
                <a:rPr lang="zh-CN" altLang="en-US" b="1" dirty="0" smtClean="0"/>
                <a:t>组：人多势众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7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XSQL</a:t>
            </a:r>
            <a:r>
              <a:rPr lang="zh-CN" altLang="en-US" dirty="0" smtClean="0"/>
              <a:t>组的对象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190875" y="250094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</a:t>
            </a:r>
            <a:endParaRPr lang="en-GB" altLang="zh-CN" dirty="0" smtClean="0"/>
          </a:p>
          <a:p>
            <a:pPr algn="ctr"/>
            <a:r>
              <a:rPr lang="zh-CN" altLang="en-US" dirty="0"/>
              <a:t>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486525" y="247777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XSQLNode</a:t>
            </a:r>
            <a:endParaRPr lang="en-GB" altLang="zh-CN" dirty="0" smtClean="0"/>
          </a:p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190875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6486524" y="41582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XSQLGroupControl</a:t>
            </a:r>
            <a:endParaRPr lang="en-GB" altLang="zh-CN" dirty="0" smtClean="0"/>
          </a:p>
          <a:p>
            <a:pPr algn="ctr"/>
            <a:r>
              <a:rPr lang="zh-CN" altLang="en-US" dirty="0" smtClean="0"/>
              <a:t>统一事务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组织关系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cap="all" dirty="0" smtClean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 smtClean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84131" y="1619248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25702" y="235092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92038" y="344804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625702" y="339486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625702" y="50233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46068" y="44388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4851" y="266144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本地执行</a:t>
            </a:r>
            <a:endParaRPr lang="en-GB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04851" y="420306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分布式执行</a:t>
            </a:r>
            <a:endParaRPr lang="en-GB" altLang="zh-CN" dirty="0" smtClean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3095626" y="3075778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95626" y="4617397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8" idx="1"/>
          </p:cNvCxnSpPr>
          <p:nvPr/>
        </p:nvCxnSpPr>
        <p:spPr>
          <a:xfrm>
            <a:off x="7258050" y="3862386"/>
            <a:ext cx="123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84131" y="1619248"/>
            <a:ext cx="2873919" cy="44862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25702" y="2350927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8492038" y="3448049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err="1" smtClean="0"/>
              <a:t>XSQLGroupResult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执行结果</a:t>
            </a:r>
            <a:endParaRPr lang="en-GB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4625702" y="5023398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GB" altLang="zh-CN" dirty="0" smtClean="0"/>
              <a:t>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46068" y="44388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smtClean="0"/>
              <a:t>… …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4851" y="2661442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本地执行</a:t>
            </a:r>
            <a:endParaRPr lang="en-GB" altLang="zh-CN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704851" y="4203061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 smtClean="0"/>
              <a:t>Java</a:t>
            </a:r>
            <a:r>
              <a:rPr lang="zh-CN" altLang="en-US" dirty="0" smtClean="0"/>
              <a:t>分布式执行</a:t>
            </a:r>
            <a:endParaRPr lang="en-GB" altLang="zh-CN" dirty="0" smtClean="0"/>
          </a:p>
        </p:txBody>
      </p:sp>
      <p:cxnSp>
        <p:nvCxnSpPr>
          <p:cNvPr id="19" name="直接箭头连接符 18"/>
          <p:cNvCxnSpPr>
            <a:stCxn id="15" idx="3"/>
          </p:cNvCxnSpPr>
          <p:nvPr/>
        </p:nvCxnSpPr>
        <p:spPr>
          <a:xfrm flipV="1">
            <a:off x="3095626" y="3075778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095626" y="4617397"/>
            <a:ext cx="128850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8" idx="1"/>
          </p:cNvCxnSpPr>
          <p:nvPr/>
        </p:nvCxnSpPr>
        <p:spPr>
          <a:xfrm>
            <a:off x="7258050" y="3862386"/>
            <a:ext cx="12339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625702" y="3394865"/>
            <a:ext cx="2390775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038850" y="3490117"/>
            <a:ext cx="908323" cy="6342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200" dirty="0" smtClean="0"/>
              <a:t>XSQL</a:t>
            </a:r>
            <a:r>
              <a:rPr lang="zh-CN" altLang="en-US" sz="1200" dirty="0" smtClean="0"/>
              <a:t>组</a:t>
            </a:r>
            <a:endParaRPr lang="en-GB" altLang="zh-CN" sz="1200" dirty="0" smtClean="0"/>
          </a:p>
          <a:p>
            <a:pPr algn="ctr"/>
            <a:r>
              <a:rPr lang="zh-CN" altLang="en-US" sz="1200" dirty="0" smtClean="0"/>
              <a:t>事务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12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组织关系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组包含一个或多个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节点；</a:t>
            </a:r>
            <a:endParaRPr lang="en-US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XSQL</a:t>
            </a:r>
            <a:r>
              <a:rPr lang="zh-CN" altLang="en-US" dirty="0" smtClean="0"/>
              <a:t>节点控制事务提交、回滚的时机；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组可由本地</a:t>
            </a:r>
            <a:r>
              <a:rPr lang="en-GB" altLang="zh-CN" dirty="0" smtClean="0"/>
              <a:t>Java </a:t>
            </a:r>
            <a:r>
              <a:rPr lang="zh-CN" altLang="en-US" dirty="0" smtClean="0"/>
              <a:t>代码执行；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也可由远程的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代码或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组执行；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4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45581" y="1750105"/>
            <a:ext cx="2873919" cy="4486275"/>
            <a:chOff x="1164681" y="1714498"/>
            <a:chExt cx="2873919" cy="4486275"/>
          </a:xfrm>
        </p:grpSpPr>
        <p:sp>
          <p:nvSpPr>
            <p:cNvPr id="18" name="圆角矩形 17"/>
            <p:cNvSpPr/>
            <p:nvPr/>
          </p:nvSpPr>
          <p:spPr>
            <a:xfrm>
              <a:off x="1164681" y="1714498"/>
              <a:ext cx="2873919" cy="44862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406252" y="2446177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406252" y="3490115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406252" y="5118648"/>
              <a:ext cx="2390775" cy="82867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AN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26618" y="4534053"/>
              <a:ext cx="752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277460" y="452718"/>
            <a:ext cx="4285390" cy="2992840"/>
            <a:chOff x="3696560" y="417111"/>
            <a:chExt cx="4285390" cy="2992840"/>
          </a:xfrm>
        </p:grpSpPr>
        <p:sp>
          <p:nvSpPr>
            <p:cNvPr id="26" name="圆角矩形 2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3714750" y="573993"/>
              <a:ext cx="2266656" cy="1872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96560" y="3274852"/>
              <a:ext cx="2504215" cy="13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B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274534" y="3643469"/>
            <a:ext cx="4288316" cy="2992840"/>
            <a:chOff x="3693634" y="417111"/>
            <a:chExt cx="4288316" cy="2992840"/>
          </a:xfrm>
        </p:grpSpPr>
        <p:sp>
          <p:nvSpPr>
            <p:cNvPr id="43" name="圆角矩形 42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3696560" y="470697"/>
              <a:ext cx="2408965" cy="1442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693634" y="2756572"/>
              <a:ext cx="2507141" cy="653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C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325551" y="1940517"/>
            <a:ext cx="4094924" cy="2992840"/>
            <a:chOff x="3887026" y="417111"/>
            <a:chExt cx="4094924" cy="2992840"/>
          </a:xfrm>
        </p:grpSpPr>
        <p:sp>
          <p:nvSpPr>
            <p:cNvPr id="56" name="圆角矩形 55"/>
            <p:cNvSpPr/>
            <p:nvPr/>
          </p:nvSpPr>
          <p:spPr>
            <a:xfrm>
              <a:off x="5934489" y="417111"/>
              <a:ext cx="2047461" cy="29928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组 </a:t>
              </a:r>
              <a:r>
                <a:rPr lang="en-GB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6106591" y="1083804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05525" y="2179255"/>
              <a:ext cx="89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dirty="0" smtClean="0"/>
                <a:t>… …</a:t>
              </a:r>
              <a:endParaRPr lang="zh-CN" altLang="en-US" dirty="0"/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3887026" y="470698"/>
              <a:ext cx="2218499" cy="792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887026" y="1657736"/>
              <a:ext cx="2133188" cy="1645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6105525" y="1686066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6105525" y="2751275"/>
              <a:ext cx="1703256" cy="39426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dirty="0" smtClean="0"/>
                <a:t>XSQL</a:t>
              </a:r>
              <a:r>
                <a:rPr lang="zh-CN" altLang="en-US" dirty="0" smtClean="0"/>
                <a:t>节点 </a:t>
              </a:r>
              <a:r>
                <a:rPr lang="en-GB" altLang="zh-CN" dirty="0" smtClean="0"/>
                <a:t>D</a:t>
              </a:r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1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000" cap="all" dirty="0">
                <a:solidFill>
                  <a:srgbClr val="ACD433"/>
                </a:solidFill>
              </a:rPr>
              <a:t>XSQL</a:t>
            </a:r>
            <a:r>
              <a:rPr lang="zh-CN" altLang="en-US" sz="2000" cap="all" dirty="0">
                <a:solidFill>
                  <a:srgbClr val="ACD433"/>
                </a:solidFill>
              </a:rPr>
              <a:t>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401652" y="72593"/>
            <a:ext cx="763351" cy="1071782"/>
            <a:chOff x="10401652" y="72593"/>
            <a:chExt cx="763351" cy="1071782"/>
          </a:xfrm>
        </p:grpSpPr>
        <p:sp>
          <p:nvSpPr>
            <p:cNvPr id="11" name="矩形 10"/>
            <p:cNvSpPr/>
            <p:nvPr/>
          </p:nvSpPr>
          <p:spPr>
            <a:xfrm>
              <a:off x="10401652" y="72593"/>
              <a:ext cx="76335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altLang="zh-CN" sz="24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SQL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439901" y="221045"/>
              <a:ext cx="67037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540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endParaRPr lang="zh-CN" altLang="en-US" sz="54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Black" panose="020B0A02040204020203" pitchFamily="34" charset="0"/>
                <a:ea typeface="华文行楷" panose="02010800040101010101" pitchFamily="2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GB" altLang="zh-CN" dirty="0" smtClean="0"/>
              <a:t>XSQL</a:t>
            </a:r>
            <a:r>
              <a:rPr lang="zh-CN" altLang="en-US" dirty="0" smtClean="0"/>
              <a:t>组</a:t>
            </a:r>
            <a:r>
              <a:rPr lang="zh-CN" altLang="en-US" dirty="0"/>
              <a:t>内</a:t>
            </a:r>
            <a:r>
              <a:rPr lang="zh-CN" altLang="en-US" dirty="0" smtClean="0"/>
              <a:t>的每个节点均再嵌套一个</a:t>
            </a:r>
            <a:r>
              <a:rPr lang="en-US" altLang="zh-CN" dirty="0" smtClean="0"/>
              <a:t>XSQL</a:t>
            </a:r>
            <a:r>
              <a:rPr lang="zh-CN" altLang="en-US" dirty="0" smtClean="0"/>
              <a:t>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XSQL</a:t>
            </a:r>
            <a:r>
              <a:rPr lang="zh-CN" altLang="en-US" dirty="0" smtClean="0"/>
              <a:t>组可无限嵌套无数个层级；</a:t>
            </a:r>
            <a:endParaRPr lang="en-US" altLang="zh-CN" dirty="0" smtClean="0"/>
          </a:p>
          <a:p>
            <a:endParaRPr lang="en-GB" altLang="zh-CN" dirty="0" smtClean="0"/>
          </a:p>
          <a:p>
            <a:r>
              <a:rPr lang="en-GB" altLang="zh-CN" dirty="0" smtClean="0"/>
              <a:t>XSQL</a:t>
            </a:r>
            <a:r>
              <a:rPr lang="zh-CN" altLang="en-US" dirty="0" smtClean="0"/>
              <a:t>组内的节点允许嵌套自己，可自循环递归；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7" name="椭圆形标注 36"/>
          <p:cNvSpPr/>
          <p:nvPr/>
        </p:nvSpPr>
        <p:spPr>
          <a:xfrm>
            <a:off x="7363009" y="3228976"/>
            <a:ext cx="1990541" cy="826432"/>
          </a:xfrm>
          <a:prstGeom prst="wedgeEllipseCallout">
            <a:avLst>
              <a:gd name="adj1" fmla="val -75359"/>
              <a:gd name="adj2" fmla="val 579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带上条件，</a:t>
            </a:r>
            <a:endParaRPr lang="en-US" altLang="zh-CN" sz="1600" dirty="0" smtClean="0"/>
          </a:p>
          <a:p>
            <a:r>
              <a:rPr lang="zh-CN" altLang="en-US" sz="1600" dirty="0" smtClean="0"/>
              <a:t>否则会死循环</a:t>
            </a:r>
            <a:endParaRPr lang="en-US" altLang="zh-CN" sz="16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5286375" y="4162425"/>
            <a:ext cx="1476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3416</TotalTime>
  <Words>843</Words>
  <Application>Microsoft Office PowerPoint</Application>
  <PresentationFormat>宽屏</PresentationFormat>
  <Paragraphs>225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华文行楷</vt:lpstr>
      <vt:lpstr>宋体</vt:lpstr>
      <vt:lpstr>Arial</vt:lpstr>
      <vt:lpstr>Calibri</vt:lpstr>
      <vt:lpstr>Century Gothic</vt:lpstr>
      <vt:lpstr>Segoe UI Black</vt:lpstr>
      <vt:lpstr>Wingdings 3</vt:lpstr>
      <vt:lpstr>离子</vt:lpstr>
      <vt:lpstr>Adobe Photoshop Image</vt:lpstr>
      <vt:lpstr>XSQL组技术交流</vt:lpstr>
      <vt:lpstr>PowerPoint 演示文稿</vt:lpstr>
      <vt:lpstr>XSQL组</vt:lpstr>
      <vt:lpstr>XSQL组的对象</vt:lpstr>
      <vt:lpstr>组织关系 XSQL组</vt:lpstr>
      <vt:lpstr>组织关系 XSQL组</vt:lpstr>
      <vt:lpstr>组织关系 XSQL组</vt:lpstr>
      <vt:lpstr>层次结构 XSQL组</vt:lpstr>
      <vt:lpstr>层次结构 XSQL组</vt:lpstr>
      <vt:lpstr>节点分类 XSQL组</vt:lpstr>
      <vt:lpstr>控制循环类 XSQL组的节点</vt:lpstr>
      <vt:lpstr>控制循环类 XSQL组的节点</vt:lpstr>
      <vt:lpstr>执行类 XSQL组的节点</vt:lpstr>
      <vt:lpstr>事务 XSQL组</vt:lpstr>
      <vt:lpstr>XSQL组的事务</vt:lpstr>
      <vt:lpstr>特别鸣谢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ZhengWei(HY)</dc:creator>
  <cp:lastModifiedBy>ZhengWei(HY)</cp:lastModifiedBy>
  <cp:revision>645</cp:revision>
  <dcterms:created xsi:type="dcterms:W3CDTF">2020-06-28T03:34:12Z</dcterms:created>
  <dcterms:modified xsi:type="dcterms:W3CDTF">2020-07-15T09:40:06Z</dcterms:modified>
</cp:coreProperties>
</file>