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7"/>
  </p:notesMasterIdLst>
  <p:sldIdLst>
    <p:sldId id="256" r:id="rId2"/>
    <p:sldId id="329" r:id="rId3"/>
    <p:sldId id="259" r:id="rId4"/>
    <p:sldId id="266" r:id="rId5"/>
    <p:sldId id="260" r:id="rId6"/>
    <p:sldId id="339" r:id="rId7"/>
    <p:sldId id="261" r:id="rId8"/>
    <p:sldId id="262" r:id="rId9"/>
    <p:sldId id="263" r:id="rId10"/>
    <p:sldId id="338" r:id="rId11"/>
    <p:sldId id="317" r:id="rId12"/>
    <p:sldId id="318" r:id="rId13"/>
    <p:sldId id="319" r:id="rId14"/>
    <p:sldId id="320" r:id="rId15"/>
    <p:sldId id="321" r:id="rId16"/>
    <p:sldId id="324" r:id="rId17"/>
    <p:sldId id="325" r:id="rId18"/>
    <p:sldId id="337" r:id="rId19"/>
    <p:sldId id="264" r:id="rId20"/>
    <p:sldId id="271" r:id="rId21"/>
    <p:sldId id="265" r:id="rId22"/>
    <p:sldId id="267" r:id="rId23"/>
    <p:sldId id="269" r:id="rId24"/>
    <p:sldId id="270" r:id="rId25"/>
    <p:sldId id="272" r:id="rId26"/>
    <p:sldId id="336" r:id="rId27"/>
    <p:sldId id="276" r:id="rId28"/>
    <p:sldId id="274" r:id="rId29"/>
    <p:sldId id="275" r:id="rId30"/>
    <p:sldId id="278" r:id="rId31"/>
    <p:sldId id="283" r:id="rId32"/>
    <p:sldId id="285" r:id="rId33"/>
    <p:sldId id="282" r:id="rId34"/>
    <p:sldId id="289" r:id="rId35"/>
    <p:sldId id="277" r:id="rId36"/>
    <p:sldId id="288" r:id="rId37"/>
    <p:sldId id="286" r:id="rId38"/>
    <p:sldId id="280" r:id="rId39"/>
    <p:sldId id="287" r:id="rId40"/>
    <p:sldId id="281" r:id="rId41"/>
    <p:sldId id="335" r:id="rId42"/>
    <p:sldId id="273" r:id="rId43"/>
    <p:sldId id="290" r:id="rId44"/>
    <p:sldId id="291" r:id="rId45"/>
    <p:sldId id="292" r:id="rId46"/>
    <p:sldId id="296" r:id="rId47"/>
    <p:sldId id="295" r:id="rId48"/>
    <p:sldId id="293" r:id="rId49"/>
    <p:sldId id="297" r:id="rId50"/>
    <p:sldId id="298" r:id="rId51"/>
    <p:sldId id="294" r:id="rId52"/>
    <p:sldId id="299" r:id="rId53"/>
    <p:sldId id="300" r:id="rId54"/>
    <p:sldId id="301" r:id="rId55"/>
    <p:sldId id="334" r:id="rId56"/>
    <p:sldId id="302" r:id="rId57"/>
    <p:sldId id="310" r:id="rId58"/>
    <p:sldId id="303" r:id="rId59"/>
    <p:sldId id="305" r:id="rId60"/>
    <p:sldId id="306" r:id="rId61"/>
    <p:sldId id="307" r:id="rId62"/>
    <p:sldId id="309" r:id="rId63"/>
    <p:sldId id="312" r:id="rId64"/>
    <p:sldId id="314" r:id="rId65"/>
    <p:sldId id="313" r:id="rId66"/>
    <p:sldId id="322" r:id="rId67"/>
    <p:sldId id="323" r:id="rId68"/>
    <p:sldId id="315" r:id="rId69"/>
    <p:sldId id="333" r:id="rId70"/>
    <p:sldId id="332" r:id="rId71"/>
    <p:sldId id="330" r:id="rId72"/>
    <p:sldId id="331" r:id="rId73"/>
    <p:sldId id="328" r:id="rId74"/>
    <p:sldId id="327" r:id="rId75"/>
    <p:sldId id="326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329"/>
            <p14:sldId id="259"/>
            <p14:sldId id="266"/>
            <p14:sldId id="260"/>
            <p14:sldId id="339"/>
            <p14:sldId id="261"/>
            <p14:sldId id="262"/>
            <p14:sldId id="263"/>
            <p14:sldId id="338"/>
            <p14:sldId id="317"/>
            <p14:sldId id="318"/>
            <p14:sldId id="319"/>
            <p14:sldId id="320"/>
            <p14:sldId id="321"/>
            <p14:sldId id="324"/>
            <p14:sldId id="325"/>
          </p14:sldIdLst>
        </p14:section>
        <p14:section name="XSQL语句主体Content" id="{2BF7FF34-4FD8-41D9-9901-E57A31726F9D}">
          <p14:sldIdLst>
            <p14:sldId id="337"/>
            <p14:sldId id="264"/>
            <p14:sldId id="271"/>
            <p14:sldId id="265"/>
            <p14:sldId id="267"/>
            <p14:sldId id="269"/>
            <p14:sldId id="270"/>
            <p14:sldId id="272"/>
          </p14:sldIdLst>
        </p14:section>
        <p14:section name="XSQL执行处理Result" id="{98700779-878D-4D81-80E5-5AE1A29F088D}">
          <p14:sldIdLst>
            <p14:sldId id="336"/>
            <p14:sldId id="276"/>
            <p14:sldId id="274"/>
            <p14:sldId id="275"/>
            <p14:sldId id="278"/>
            <p14:sldId id="283"/>
            <p14:sldId id="285"/>
            <p14:sldId id="282"/>
            <p14:sldId id="289"/>
            <p14:sldId id="277"/>
            <p14:sldId id="288"/>
            <p14:sldId id="286"/>
            <p14:sldId id="280"/>
            <p14:sldId id="287"/>
            <p14:sldId id="281"/>
          </p14:sldIdLst>
        </p14:section>
        <p14:section name="XSQL高级功能" id="{711DB89E-EFC4-4B0B-8B06-86943C7386DD}">
          <p14:sldIdLst>
            <p14:sldId id="335"/>
            <p14:sldId id="273"/>
            <p14:sldId id="290"/>
            <p14:sldId id="291"/>
            <p14:sldId id="292"/>
            <p14:sldId id="296"/>
            <p14:sldId id="295"/>
            <p14:sldId id="293"/>
            <p14:sldId id="297"/>
            <p14:sldId id="298"/>
            <p14:sldId id="294"/>
            <p14:sldId id="299"/>
            <p14:sldId id="300"/>
            <p14:sldId id="301"/>
          </p14:sldIdLst>
        </p14:section>
        <p14:section name="两个引擎" id="{B2283764-B86D-4AB9-A837-144B172EE28F}">
          <p14:sldIdLst>
            <p14:sldId id="334"/>
            <p14:sldId id="302"/>
            <p14:sldId id="310"/>
            <p14:sldId id="303"/>
            <p14:sldId id="305"/>
            <p14:sldId id="306"/>
            <p14:sldId id="307"/>
            <p14:sldId id="309"/>
            <p14:sldId id="312"/>
            <p14:sldId id="314"/>
            <p14:sldId id="313"/>
            <p14:sldId id="322"/>
            <p14:sldId id="323"/>
            <p14:sldId id="315"/>
            <p14:sldId id="333"/>
            <p14:sldId id="332"/>
            <p14:sldId id="330"/>
            <p14:sldId id="331"/>
            <p14:sldId id="328"/>
            <p14:sldId id="32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 smtClean="0"/>
              <a:t>HikariCP</a:t>
            </a:r>
            <a:r>
              <a:rPr lang="en-GB" altLang="zh-CN" dirty="0" smtClean="0"/>
              <a:t> It's Faster.  </a:t>
            </a:r>
            <a:r>
              <a:rPr lang="en-GB" altLang="zh-CN" dirty="0" err="1" smtClean="0"/>
              <a:t>Hi·ka·ri</a:t>
            </a:r>
            <a:r>
              <a:rPr lang="en-GB" altLang="zh-CN" dirty="0" smtClean="0"/>
              <a:t> [</a:t>
            </a:r>
            <a:r>
              <a:rPr lang="en-GB" altLang="zh-CN" dirty="0" err="1" smtClean="0"/>
              <a:t>hi·ka</a:t>
            </a:r>
            <a:r>
              <a:rPr lang="en-GB" altLang="zh-CN" dirty="0" smtClean="0"/>
              <a:t>·'</a:t>
            </a:r>
            <a:r>
              <a:rPr lang="en-GB" altLang="zh-CN" dirty="0" err="1" smtClean="0"/>
              <a:t>lē</a:t>
            </a:r>
            <a:r>
              <a:rPr lang="en-GB" altLang="zh-CN" dirty="0" smtClean="0"/>
              <a:t>]  (Origin: Japanese): light; ray.</a:t>
            </a:r>
          </a:p>
          <a:p>
            <a:endParaRPr lang="en-GB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71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7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何秉贵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82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92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马龙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56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0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53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3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7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4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4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2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李浩、张宇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2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Drools [</a:t>
            </a:r>
            <a:r>
              <a:rPr lang="en-GB" altLang="zh-CN" dirty="0" err="1" smtClean="0"/>
              <a:t>druːlz</a:t>
            </a:r>
            <a:r>
              <a:rPr lang="en-GB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0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9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来，吐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槽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吧！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2020-07-03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占位符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7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XSQL</a:t>
            </a:r>
            <a:r>
              <a:rPr lang="zh-CN" altLang="en-US" b="1" dirty="0">
                <a:solidFill>
                  <a:srgbClr val="FFFF00"/>
                </a:solidFill>
              </a:rPr>
              <a:t>是</a:t>
            </a:r>
            <a:r>
              <a:rPr lang="en-GB" altLang="zh-CN" b="1" dirty="0" smtClean="0">
                <a:solidFill>
                  <a:srgbClr val="FFFF00"/>
                </a:solidFill>
              </a:rPr>
              <a:t>SQL</a:t>
            </a:r>
            <a:r>
              <a:rPr lang="zh-CN" altLang="en-US" b="1" dirty="0" smtClean="0">
                <a:solidFill>
                  <a:srgbClr val="FFFF00"/>
                </a:solidFill>
              </a:rPr>
              <a:t>模板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不仅是最终执行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/>
              <a:t>使用</a:t>
            </a:r>
            <a:r>
              <a:rPr lang="zh-CN" altLang="zh-CN" dirty="0" smtClean="0"/>
              <a:t> </a:t>
            </a:r>
            <a:r>
              <a:rPr lang="zh-CN" altLang="zh-CN" dirty="0" smtClean="0"/>
              <a:t>“</a:t>
            </a:r>
            <a:r>
              <a:rPr lang="zh-CN" altLang="zh-CN" dirty="0" smtClean="0"/>
              <a:t>占位符</a:t>
            </a:r>
            <a:r>
              <a:rPr lang="zh-CN" altLang="zh-CN" dirty="0" smtClean="0"/>
              <a:t>”</a:t>
            </a:r>
            <a:r>
              <a:rPr lang="zh-CN" altLang="en-US" dirty="0" smtClean="0"/>
              <a:t>将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模板相互关联</a:t>
            </a:r>
            <a:r>
              <a:rPr lang="zh-CN" altLang="zh-CN" dirty="0" smtClean="0"/>
              <a:t>绑定</a:t>
            </a:r>
            <a:r>
              <a:rPr lang="zh-CN" altLang="en-US" dirty="0" smtClean="0"/>
              <a:t>，构建出最终执行的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占位符：以英文冒号开头后跟</a:t>
            </a:r>
            <a:r>
              <a:rPr lang="zh-CN" altLang="zh-CN" dirty="0" smtClean="0"/>
              <a:t>自定义名称</a:t>
            </a:r>
            <a:r>
              <a:rPr lang="zh-CN" altLang="en-US" dirty="0" smtClean="0"/>
              <a:t>。如下三种方式</a:t>
            </a:r>
            <a:endParaRPr lang="en-GB" altLang="zh-CN" dirty="0" smtClean="0"/>
          </a:p>
          <a:p>
            <a:pPr lvl="1"/>
            <a:r>
              <a:rPr lang="en-GB" altLang="zh-CN" b="1" dirty="0" smtClean="0">
                <a:solidFill>
                  <a:srgbClr val="FFFF00"/>
                </a:solidFill>
              </a:rPr>
              <a:t>:</a:t>
            </a:r>
            <a:r>
              <a:rPr lang="zh-CN" altLang="en-US" b="1" dirty="0" smtClean="0">
                <a:solidFill>
                  <a:srgbClr val="FFFF00"/>
                </a:solidFill>
              </a:rPr>
              <a:t>占位符</a:t>
            </a:r>
            <a:r>
              <a:rPr lang="zh-CN" altLang="zh-CN" b="1" dirty="0" smtClean="0">
                <a:solidFill>
                  <a:srgbClr val="FFFF00"/>
                </a:solidFill>
              </a:rPr>
              <a:t>名称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GB" altLang="zh-CN" dirty="0"/>
          </a:p>
          <a:p>
            <a:pPr lvl="1"/>
            <a:r>
              <a:rPr lang="en-GB" altLang="zh-CN" b="1" dirty="0" smtClean="0">
                <a:solidFill>
                  <a:srgbClr val="FFFF00"/>
                </a:solidFill>
              </a:rPr>
              <a:t>:</a:t>
            </a:r>
            <a:r>
              <a:rPr lang="zh-CN" altLang="en-US" b="1" dirty="0">
                <a:solidFill>
                  <a:srgbClr val="FFFF00"/>
                </a:solidFill>
              </a:rPr>
              <a:t>占位</a:t>
            </a:r>
            <a:r>
              <a:rPr lang="zh-CN" altLang="en-US" b="1" dirty="0" smtClean="0">
                <a:solidFill>
                  <a:srgbClr val="FFFF00"/>
                </a:solidFill>
              </a:rPr>
              <a:t>符名</a:t>
            </a:r>
            <a:r>
              <a:rPr lang="zh-CN" altLang="zh-CN" b="1" dirty="0" smtClean="0">
                <a:solidFill>
                  <a:srgbClr val="FFFF00"/>
                </a:solidFill>
              </a:rPr>
              <a:t>称</a:t>
            </a:r>
            <a:r>
              <a:rPr lang="en-GB" altLang="zh-CN" b="1" dirty="0">
                <a:solidFill>
                  <a:srgbClr val="FFFF00"/>
                </a:solidFill>
              </a:rPr>
              <a:t>.</a:t>
            </a:r>
            <a:r>
              <a:rPr lang="zh-CN" altLang="zh-CN" b="1" dirty="0">
                <a:solidFill>
                  <a:srgbClr val="FFFF00"/>
                </a:solidFill>
              </a:rPr>
              <a:t>属性</a:t>
            </a:r>
            <a:r>
              <a:rPr lang="zh-CN" altLang="zh-CN" b="1" dirty="0" smtClean="0">
                <a:solidFill>
                  <a:srgbClr val="FFFF00"/>
                </a:solidFill>
              </a:rPr>
              <a:t>名称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GB" altLang="zh-CN" dirty="0" smtClean="0"/>
          </a:p>
          <a:p>
            <a:pPr lvl="1"/>
            <a:r>
              <a:rPr lang="en-GB" altLang="zh-CN" b="1" dirty="0" smtClean="0">
                <a:solidFill>
                  <a:srgbClr val="FFFF00"/>
                </a:solidFill>
              </a:rPr>
              <a:t>:</a:t>
            </a:r>
            <a:r>
              <a:rPr lang="zh-CN" altLang="en-US" b="1" dirty="0" smtClean="0">
                <a:solidFill>
                  <a:srgbClr val="FFFF00"/>
                </a:solidFill>
              </a:rPr>
              <a:t>函数式占位符</a:t>
            </a:r>
            <a:endParaRPr lang="zh-CN" alt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椭圆形标注 6"/>
          <p:cNvSpPr/>
          <p:nvPr/>
        </p:nvSpPr>
        <p:spPr>
          <a:xfrm>
            <a:off x="4696009" y="4036358"/>
            <a:ext cx="1571442" cy="723899"/>
          </a:xfrm>
          <a:prstGeom prst="wedgeEllipseCallout">
            <a:avLst>
              <a:gd name="adj1" fmla="val -78230"/>
              <a:gd name="adj2" fmla="val 5566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/>
              <a:t>面向对象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3910288" y="5646083"/>
            <a:ext cx="1571442" cy="723899"/>
          </a:xfrm>
          <a:prstGeom prst="wedgeEllipseCallout">
            <a:avLst>
              <a:gd name="adj1" fmla="val -77018"/>
              <a:gd name="adj2" fmla="val -4960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/>
              <a:t>面向</a:t>
            </a:r>
            <a:r>
              <a:rPr lang="zh-CN" altLang="en-US" dirty="0" smtClean="0"/>
              <a:t>函数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336589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占位符与入</a:t>
            </a:r>
            <a:r>
              <a:rPr lang="zh-CN" altLang="en-US" dirty="0" smtClean="0"/>
              <a:t>参的</a:t>
            </a:r>
            <a:r>
              <a:rPr lang="zh-CN" altLang="en-US" dirty="0" smtClean="0"/>
              <a:t>映射关系</a:t>
            </a:r>
            <a:endParaRPr lang="en-GB" altLang="zh-CN" dirty="0"/>
          </a:p>
          <a:p>
            <a:pPr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Map</a:t>
            </a:r>
            <a:r>
              <a:rPr lang="zh-CN" altLang="en-US" dirty="0" smtClean="0">
                <a:solidFill>
                  <a:prstClr val="white"/>
                </a:solidFill>
              </a:rPr>
              <a:t>型入参</a:t>
            </a:r>
            <a:endParaRPr lang="en-GB" altLang="zh-CN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ACD433"/>
              </a:buClr>
              <a:buNone/>
            </a:pPr>
            <a:r>
              <a:rPr lang="en-GB" altLang="zh-CN" dirty="0" smtClean="0">
                <a:solidFill>
                  <a:prstClr val="white"/>
                </a:solidFill>
              </a:rPr>
              <a:t>	</a:t>
            </a:r>
            <a:r>
              <a:rPr lang="en-GB" altLang="zh-CN" dirty="0" err="1" smtClean="0"/>
              <a:t>Map.key</a:t>
            </a:r>
            <a:r>
              <a:rPr lang="zh-CN" altLang="zh-CN" dirty="0" smtClean="0"/>
              <a:t>即</a:t>
            </a:r>
            <a:r>
              <a:rPr lang="zh-CN" altLang="zh-CN" dirty="0"/>
              <a:t>是占位</a:t>
            </a:r>
            <a:r>
              <a:rPr lang="zh-CN" altLang="zh-CN" dirty="0" smtClean="0"/>
              <a:t>符</a:t>
            </a:r>
            <a:r>
              <a:rPr lang="zh-CN" altLang="en-US" dirty="0" smtClean="0"/>
              <a:t>中</a:t>
            </a:r>
            <a:r>
              <a:rPr lang="zh-CN" altLang="zh-CN" dirty="0" smtClean="0"/>
              <a:t>的名称</a:t>
            </a:r>
            <a:r>
              <a:rPr lang="zh-CN" altLang="en-US" dirty="0" smtClean="0"/>
              <a:t>（不含冒号）</a:t>
            </a:r>
            <a:r>
              <a:rPr lang="zh-CN" altLang="zh-CN" dirty="0" smtClean="0"/>
              <a:t>，名称</a:t>
            </a:r>
            <a:r>
              <a:rPr lang="zh-CN" altLang="zh-CN" dirty="0"/>
              <a:t>以弱化的方式区分</a:t>
            </a:r>
            <a:r>
              <a:rPr lang="zh-CN" altLang="zh-CN" dirty="0" smtClean="0"/>
              <a:t>大小写。</a:t>
            </a:r>
            <a:r>
              <a:rPr lang="en-GB" altLang="zh-CN" dirty="0" smtClean="0"/>
              <a:t>	</a:t>
            </a:r>
            <a:r>
              <a:rPr lang="en-GB" altLang="zh-CN" dirty="0" err="1" smtClean="0"/>
              <a:t>Map.value</a:t>
            </a:r>
            <a:r>
              <a:rPr lang="zh-CN" altLang="zh-CN" dirty="0" smtClean="0"/>
              <a:t>为占</a:t>
            </a:r>
            <a:r>
              <a:rPr lang="zh-CN" altLang="zh-CN" dirty="0"/>
              <a:t>位</a:t>
            </a:r>
            <a:r>
              <a:rPr lang="zh-CN" altLang="zh-CN" dirty="0" smtClean="0"/>
              <a:t>符的</a:t>
            </a:r>
            <a:r>
              <a:rPr lang="zh-CN" altLang="en-US" dirty="0" smtClean="0"/>
              <a:t>填充值</a:t>
            </a:r>
            <a:r>
              <a:rPr lang="zh-CN" altLang="zh-CN" dirty="0" smtClean="0"/>
              <a:t>。</a:t>
            </a:r>
            <a:endParaRPr lang="en-GB" altLang="zh-CN" dirty="0"/>
          </a:p>
          <a:p>
            <a:pPr marL="0" indent="0">
              <a:buClr>
                <a:srgbClr val="ACD433"/>
              </a:buClr>
              <a:buNone/>
            </a:pPr>
            <a:r>
              <a:rPr lang="en-GB" altLang="zh-CN" dirty="0" smtClean="0"/>
              <a:t>	</a:t>
            </a:r>
            <a:r>
              <a:rPr lang="zh-CN" altLang="zh-CN" dirty="0" smtClean="0"/>
              <a:t>当</a:t>
            </a:r>
            <a:r>
              <a:rPr lang="en-GB" altLang="zh-CN" dirty="0" err="1" smtClean="0"/>
              <a:t>Map.value</a:t>
            </a:r>
            <a:r>
              <a:rPr lang="zh-CN" altLang="zh-CN" dirty="0"/>
              <a:t>为值对象时</a:t>
            </a:r>
            <a:r>
              <a:rPr lang="zh-CN" altLang="zh-CN" dirty="0" smtClean="0"/>
              <a:t>，可</a:t>
            </a:r>
            <a:r>
              <a:rPr lang="zh-CN" altLang="zh-CN" dirty="0"/>
              <a:t>使用面向对象的编程理念。</a:t>
            </a:r>
            <a:endParaRPr lang="en-GB" altLang="zh-CN" dirty="0">
              <a:solidFill>
                <a:prstClr val="white"/>
              </a:solidFill>
            </a:endParaRPr>
          </a:p>
          <a:p>
            <a:pPr marL="0" indent="0">
              <a:buClr>
                <a:srgbClr val="ACD433"/>
              </a:buClr>
              <a:buNone/>
            </a:pPr>
            <a:endParaRPr lang="en-US" altLang="zh-CN" dirty="0" smtClean="0">
              <a:solidFill>
                <a:prstClr val="white"/>
              </a:solidFill>
            </a:endParaRPr>
          </a:p>
          <a:p>
            <a:pPr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值对象型入参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ACD433"/>
              </a:buClr>
              <a:buNone/>
            </a:pPr>
            <a:r>
              <a:rPr lang="en-US" altLang="zh-CN" dirty="0">
                <a:solidFill>
                  <a:prstClr val="white"/>
                </a:solidFill>
              </a:rPr>
              <a:t>	</a:t>
            </a:r>
            <a:r>
              <a:rPr lang="zh-CN" altLang="en-US" dirty="0" smtClean="0"/>
              <a:t>占位符</a:t>
            </a:r>
            <a:r>
              <a:rPr lang="zh-CN" altLang="zh-CN" dirty="0" smtClean="0"/>
              <a:t>名称</a:t>
            </a:r>
            <a:r>
              <a:rPr lang="zh-CN" altLang="en-US" dirty="0"/>
              <a:t>与</a:t>
            </a:r>
            <a:r>
              <a:rPr lang="zh-CN" altLang="zh-CN" dirty="0" smtClean="0"/>
              <a:t>值</a:t>
            </a:r>
            <a:r>
              <a:rPr lang="zh-CN" altLang="zh-CN" dirty="0"/>
              <a:t>对象的</a:t>
            </a:r>
            <a:r>
              <a:rPr lang="en-GB" altLang="zh-CN" dirty="0"/>
              <a:t>getter</a:t>
            </a:r>
            <a:r>
              <a:rPr lang="zh-CN" altLang="zh-CN" dirty="0"/>
              <a:t>方法短</a:t>
            </a:r>
            <a:r>
              <a:rPr lang="zh-CN" altLang="zh-CN" dirty="0" smtClean="0"/>
              <a:t>名称</a:t>
            </a:r>
            <a:r>
              <a:rPr lang="zh-CN" altLang="en-US" dirty="0" smtClean="0"/>
              <a:t>配对。</a:t>
            </a:r>
            <a:endParaRPr lang="en-US" altLang="zh-CN" dirty="0" smtClean="0"/>
          </a:p>
          <a:p>
            <a:pPr marL="0" indent="0">
              <a:buClr>
                <a:srgbClr val="ACD433"/>
              </a:buClr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即</a:t>
            </a:r>
            <a:r>
              <a:rPr lang="zh-CN" altLang="en-US" dirty="0" smtClean="0"/>
              <a:t>与</a:t>
            </a:r>
            <a:r>
              <a:rPr lang="zh-CN" altLang="zh-CN" dirty="0" smtClean="0"/>
              <a:t>成员</a:t>
            </a:r>
            <a:r>
              <a:rPr lang="zh-CN" altLang="zh-CN" dirty="0"/>
              <a:t>属性</a:t>
            </a:r>
            <a:r>
              <a:rPr lang="zh-CN" altLang="zh-CN" dirty="0" smtClean="0"/>
              <a:t>名</a:t>
            </a:r>
            <a:r>
              <a:rPr lang="zh-CN" altLang="en-US" dirty="0" smtClean="0"/>
              <a:t>配对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Clr>
                <a:srgbClr val="ACD433"/>
              </a:buCl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占位符</a:t>
            </a:r>
            <a:r>
              <a:rPr lang="zh-CN" altLang="zh-CN" dirty="0" smtClean="0"/>
              <a:t>名称</a:t>
            </a:r>
            <a:r>
              <a:rPr lang="zh-CN" altLang="zh-CN" dirty="0"/>
              <a:t>不区分大小写。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cxnSp>
        <p:nvCxnSpPr>
          <p:cNvPr id="12" name="直接连接符 11"/>
          <p:cNvCxnSpPr>
            <a:stCxn id="13" idx="0"/>
          </p:cNvCxnSpPr>
          <p:nvPr/>
        </p:nvCxnSpPr>
        <p:spPr>
          <a:xfrm flipH="1" flipV="1">
            <a:off x="8773505" y="3295652"/>
            <a:ext cx="1404984" cy="78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545978" y="4079908"/>
            <a:ext cx="3265021" cy="156841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感知上是：不分区大小写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endParaRPr lang="en-GB" altLang="zh-CN" b="1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zh-CN" altLang="zh-CN" b="1" dirty="0" smtClean="0">
                <a:solidFill>
                  <a:srgbClr val="FFFF00"/>
                </a:solidFill>
              </a:rPr>
              <a:t>先</a:t>
            </a:r>
            <a:r>
              <a:rPr lang="zh-CN" altLang="zh-CN" b="1" dirty="0">
                <a:solidFill>
                  <a:srgbClr val="FFFF00"/>
                </a:solidFill>
              </a:rPr>
              <a:t>区分大小写配对，</a:t>
            </a:r>
            <a:endParaRPr lang="en-US" altLang="zh-CN" b="1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zh-CN" altLang="zh-CN" b="1" dirty="0">
                <a:solidFill>
                  <a:srgbClr val="FFFF00"/>
                </a:solidFill>
              </a:rPr>
              <a:t>未能匹配成功时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zh-CN" altLang="zh-CN" b="1" dirty="0">
                <a:solidFill>
                  <a:srgbClr val="FFFF00"/>
                </a:solidFill>
              </a:rPr>
              <a:t>再按不区分大小写的方式配对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496175" y="3295650"/>
            <a:ext cx="25546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336589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占位符可用在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语句的什么地方？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smtClean="0"/>
              <a:t>Where </a:t>
            </a:r>
            <a:r>
              <a:rPr lang="zh-CN" altLang="en-US" dirty="0" smtClean="0"/>
              <a:t>条件</a:t>
            </a:r>
            <a:endParaRPr lang="en-GB" altLang="zh-CN" dirty="0"/>
          </a:p>
          <a:p>
            <a:r>
              <a:rPr lang="en-GB" altLang="zh-CN" dirty="0" smtClean="0"/>
              <a:t>Select </a:t>
            </a:r>
            <a:r>
              <a:rPr lang="zh-CN" altLang="en-US" dirty="0" smtClean="0"/>
              <a:t>查询字段</a:t>
            </a:r>
            <a:endParaRPr lang="en-GB" altLang="zh-CN" dirty="0" smtClean="0"/>
          </a:p>
          <a:p>
            <a:r>
              <a:rPr lang="en-GB" altLang="zh-CN" dirty="0" smtClean="0"/>
              <a:t>Limit/Top </a:t>
            </a:r>
            <a:r>
              <a:rPr lang="zh-CN" altLang="en-US" dirty="0" smtClean="0"/>
              <a:t>分页</a:t>
            </a:r>
            <a:endParaRPr lang="en-GB" altLang="zh-CN" dirty="0" smtClean="0"/>
          </a:p>
          <a:p>
            <a:r>
              <a:rPr lang="en-GB" altLang="zh-CN" dirty="0" smtClean="0"/>
              <a:t>From </a:t>
            </a:r>
            <a:r>
              <a:rPr lang="zh-CN" altLang="en-US" dirty="0" smtClean="0"/>
              <a:t>表名称</a:t>
            </a:r>
            <a:endParaRPr lang="en-US" altLang="zh-CN" dirty="0" smtClean="0"/>
          </a:p>
          <a:p>
            <a:r>
              <a:rPr lang="en-GB" altLang="zh-CN" dirty="0" smtClean="0"/>
              <a:t>Order By </a:t>
            </a:r>
            <a:r>
              <a:rPr lang="zh-CN" altLang="en-US" dirty="0" smtClean="0"/>
              <a:t>排序字段</a:t>
            </a:r>
            <a:endParaRPr lang="en-GB" altLang="zh-CN" dirty="0" smtClean="0"/>
          </a:p>
          <a:p>
            <a:r>
              <a:rPr lang="en-GB" altLang="zh-CN" dirty="0" smtClean="0"/>
              <a:t>Group By </a:t>
            </a:r>
            <a:r>
              <a:rPr lang="zh-CN" altLang="en-US" dirty="0" smtClean="0"/>
              <a:t>分组字段</a:t>
            </a:r>
            <a:endParaRPr lang="en-US" altLang="zh-CN" dirty="0" smtClean="0"/>
          </a:p>
          <a:p>
            <a:r>
              <a:rPr lang="zh-CN" altLang="zh-CN" dirty="0"/>
              <a:t>任何</a:t>
            </a:r>
            <a:r>
              <a:rPr lang="en-GB" altLang="zh-CN" dirty="0"/>
              <a:t>SQL</a:t>
            </a:r>
            <a:r>
              <a:rPr lang="zh-CN" altLang="zh-CN" dirty="0"/>
              <a:t>语句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如</a:t>
            </a:r>
            <a:r>
              <a:rPr lang="en-GB" altLang="zh-CN" dirty="0" smtClean="0"/>
              <a:t>DDL</a:t>
            </a:r>
            <a:r>
              <a:rPr lang="zh-CN" altLang="zh-CN" dirty="0"/>
              <a:t>、</a:t>
            </a:r>
            <a:r>
              <a:rPr lang="en-GB" altLang="zh-CN" dirty="0"/>
              <a:t>DQL</a:t>
            </a:r>
            <a:r>
              <a:rPr lang="zh-CN" altLang="zh-CN" dirty="0"/>
              <a:t>、</a:t>
            </a:r>
            <a:r>
              <a:rPr lang="en-GB" altLang="zh-CN" dirty="0"/>
              <a:t>DML</a:t>
            </a:r>
            <a:r>
              <a:rPr lang="zh-CN" altLang="zh-CN" dirty="0"/>
              <a:t>、</a:t>
            </a:r>
            <a:r>
              <a:rPr lang="en-GB" altLang="zh-CN" dirty="0"/>
              <a:t>DCL</a:t>
            </a:r>
            <a:r>
              <a:rPr lang="zh-CN" altLang="zh-CN" dirty="0"/>
              <a:t>、</a:t>
            </a:r>
            <a:r>
              <a:rPr lang="en-GB" altLang="zh-CN" dirty="0" smtClean="0"/>
              <a:t>TCL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爆炸形 1 6"/>
          <p:cNvSpPr/>
          <p:nvPr/>
        </p:nvSpPr>
        <p:spPr>
          <a:xfrm>
            <a:off x="5467350" y="2257425"/>
            <a:ext cx="1428750" cy="1276350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任何地方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90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常规占位符映射值，在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执行前已明确，在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执行期间是固定不变的。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实际应用中，如批量数据写入时，行主键需要动态生成时，就可以用函数式占位符。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b="1" dirty="0" smtClean="0">
                <a:solidFill>
                  <a:srgbClr val="FFFF00"/>
                </a:solidFill>
              </a:rPr>
              <a:t>执行期间</a:t>
            </a:r>
            <a:r>
              <a:rPr lang="zh-CN" altLang="en-US" dirty="0" smtClean="0"/>
              <a:t>，调用预先定义的函数</a:t>
            </a:r>
            <a:r>
              <a:rPr lang="zh-CN" altLang="en-US" b="1" dirty="0" smtClean="0">
                <a:solidFill>
                  <a:srgbClr val="FFFF00"/>
                </a:solidFill>
              </a:rPr>
              <a:t>实时生成参数值</a:t>
            </a:r>
            <a:r>
              <a:rPr lang="zh-CN" altLang="en-US" dirty="0" smtClean="0"/>
              <a:t>，并且</a:t>
            </a:r>
            <a:r>
              <a:rPr lang="zh-CN" altLang="en-US" b="1" dirty="0" smtClean="0">
                <a:solidFill>
                  <a:srgbClr val="FFFF00"/>
                </a:solidFill>
              </a:rPr>
              <a:t>每一次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均</a:t>
            </a:r>
            <a:r>
              <a:rPr lang="zh-CN" altLang="en-US" b="1" dirty="0" smtClean="0">
                <a:solidFill>
                  <a:srgbClr val="FFFF00"/>
                </a:solidFill>
              </a:rPr>
              <a:t>调用函数</a:t>
            </a:r>
            <a:r>
              <a:rPr lang="zh-CN" altLang="en-US" dirty="0" smtClean="0"/>
              <a:t>动态生成参数值。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的函数式占位符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9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实例化一</a:t>
            </a:r>
            <a:r>
              <a:rPr lang="zh-CN" altLang="zh-CN" dirty="0" smtClean="0"/>
              <a:t>个</a:t>
            </a:r>
            <a:r>
              <a:rPr lang="en-GB" altLang="zh-CN" dirty="0" err="1" smtClean="0"/>
              <a:t>MethodReflect</a:t>
            </a:r>
            <a:r>
              <a:rPr lang="zh-CN" altLang="zh-CN" dirty="0"/>
              <a:t>类的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 smtClean="0"/>
              <a:t>用占位符关联函数，编码</a:t>
            </a:r>
            <a:r>
              <a:rPr lang="en-US" altLang="zh-CN" dirty="0" smtClean="0"/>
              <a:t>XSQL </a:t>
            </a:r>
            <a:r>
              <a:rPr lang="zh-CN" altLang="en-US" dirty="0" smtClean="0"/>
              <a:t>模板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</a:p>
          <a:p>
            <a:r>
              <a:rPr lang="zh-CN" altLang="en-US" dirty="0" smtClean="0"/>
              <a:t>调用执行传参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函数式占位符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91" y="1618603"/>
            <a:ext cx="3839111" cy="46297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789" y="4743450"/>
            <a:ext cx="5648325" cy="1162050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3" idx="1"/>
          </p:cNvCxnSpPr>
          <p:nvPr/>
        </p:nvCxnSpPr>
        <p:spPr>
          <a:xfrm>
            <a:off x="5505450" y="3562350"/>
            <a:ext cx="2153141" cy="3711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57350" y="5534025"/>
            <a:ext cx="49246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XSQL</a:t>
            </a:r>
            <a:r>
              <a:rPr lang="zh-CN" altLang="zh-CN" dirty="0" smtClean="0"/>
              <a:t>动态参数</a:t>
            </a:r>
            <a:r>
              <a:rPr lang="en-GB" altLang="zh-CN" dirty="0" smtClean="0"/>
              <a:t>&lt;[ </a:t>
            </a:r>
            <a:r>
              <a:rPr lang="en-GB" altLang="zh-CN" dirty="0"/>
              <a:t>... </a:t>
            </a:r>
            <a:r>
              <a:rPr lang="en-GB" altLang="zh-CN" dirty="0" smtClean="0"/>
              <a:t>]&gt;</a:t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zh-CN" altLang="en-US" dirty="0"/>
              <a:t>动态</a:t>
            </a:r>
            <a:r>
              <a:rPr lang="zh-CN" altLang="en-US" dirty="0" smtClean="0"/>
              <a:t>标识 </a:t>
            </a:r>
            <a:r>
              <a:rPr lang="en-US" altLang="zh-CN" b="1" dirty="0">
                <a:solidFill>
                  <a:srgbClr val="FFFF00"/>
                </a:solidFill>
              </a:rPr>
              <a:t>&lt;[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FFFF00"/>
                </a:solidFill>
              </a:rPr>
              <a:t>]&gt; </a:t>
            </a:r>
            <a:r>
              <a:rPr lang="zh-CN" altLang="en-US" dirty="0" smtClean="0"/>
              <a:t>括</a:t>
            </a:r>
            <a:r>
              <a:rPr lang="zh-CN" altLang="en-US" dirty="0"/>
              <a:t>起来的区域内所有占位符均有值（不为</a:t>
            </a:r>
            <a:r>
              <a:rPr lang="en-US" altLang="zh-CN" dirty="0"/>
              <a:t>NULL</a:t>
            </a:r>
            <a:r>
              <a:rPr lang="zh-CN" altLang="en-US" dirty="0"/>
              <a:t>）时</a:t>
            </a:r>
            <a:r>
              <a:rPr lang="zh-CN" altLang="en-US" dirty="0" smtClean="0"/>
              <a:t>，</a:t>
            </a:r>
            <a:r>
              <a:rPr lang="zh-CN" altLang="en-US" dirty="0"/>
              <a:t>动态</a:t>
            </a:r>
            <a:r>
              <a:rPr lang="zh-CN" altLang="en-US" dirty="0" smtClean="0"/>
              <a:t>标记</a:t>
            </a:r>
            <a:r>
              <a:rPr lang="zh-CN" altLang="en-US" dirty="0"/>
              <a:t>区域内的</a:t>
            </a:r>
            <a:r>
              <a:rPr lang="en-US" altLang="zh-CN" dirty="0"/>
              <a:t>SQL</a:t>
            </a:r>
            <a:r>
              <a:rPr lang="zh-CN" altLang="en-US" dirty="0"/>
              <a:t>才生效</a:t>
            </a:r>
            <a:r>
              <a:rPr lang="zh-CN" altLang="en-US" dirty="0" smtClean="0"/>
              <a:t>，并参与</a:t>
            </a:r>
            <a:r>
              <a:rPr lang="zh-CN" altLang="en-US" dirty="0"/>
              <a:t>到最终</a:t>
            </a:r>
            <a:r>
              <a:rPr lang="en-US" altLang="zh-CN" dirty="0"/>
              <a:t>SQL</a:t>
            </a:r>
            <a:r>
              <a:rPr lang="zh-CN" altLang="en-US" dirty="0"/>
              <a:t>的执行中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也</a:t>
            </a:r>
            <a:r>
              <a:rPr lang="zh-CN" altLang="en-US" dirty="0"/>
              <a:t>因为此，参与动态标识区域内的占位符映射的</a:t>
            </a:r>
            <a:r>
              <a:rPr lang="en-US" altLang="zh-CN" dirty="0"/>
              <a:t>Java</a:t>
            </a:r>
            <a:r>
              <a:rPr lang="zh-CN" altLang="en-US" dirty="0"/>
              <a:t>类型就应当为对象，如，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，而不是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这样的基本类型，它们是没有</a:t>
            </a:r>
            <a:r>
              <a:rPr lang="en-US" altLang="zh-CN" dirty="0"/>
              <a:t>NULL</a:t>
            </a:r>
            <a:r>
              <a:rPr lang="zh-CN" altLang="en-US" dirty="0"/>
              <a:t>的情况的。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动态标识是与占位符配合一起使用的。当然，动态标记的区域内没有占位符，也不影响</a:t>
            </a:r>
            <a:r>
              <a:rPr lang="en-US" altLang="zh-CN" dirty="0"/>
              <a:t>XSQL</a:t>
            </a:r>
            <a:r>
              <a:rPr lang="zh-CN" altLang="en-US" dirty="0"/>
              <a:t>的执行。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XSQL</a:t>
            </a:r>
            <a:r>
              <a:rPr lang="zh-CN" altLang="zh-CN" dirty="0" smtClean="0"/>
              <a:t>动态参数</a:t>
            </a:r>
            <a:r>
              <a:rPr lang="en-GB" altLang="zh-CN" dirty="0" smtClean="0"/>
              <a:t>&lt;[ </a:t>
            </a:r>
            <a:r>
              <a:rPr lang="en-GB" altLang="zh-CN" dirty="0"/>
              <a:t>... </a:t>
            </a:r>
            <a:r>
              <a:rPr lang="en-GB" altLang="zh-CN" dirty="0" smtClean="0"/>
              <a:t>]&gt; </a:t>
            </a:r>
            <a:r>
              <a:rPr lang="zh-CN" altLang="en-US" dirty="0" smtClean="0"/>
              <a:t>举例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853248"/>
            <a:ext cx="7886700" cy="4171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6111" y="2809875"/>
            <a:ext cx="162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一个必要条件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14375" y="3179207"/>
            <a:ext cx="1428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52650" y="3179207"/>
            <a:ext cx="2466975" cy="8403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619625" y="4019550"/>
            <a:ext cx="28003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24325" y="4219575"/>
            <a:ext cx="388620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857500" y="4572000"/>
            <a:ext cx="1266825" cy="940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65930" y="5143022"/>
            <a:ext cx="26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两个可选的、动态条件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571500" y="5512354"/>
            <a:ext cx="228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8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模板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语句主体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6163" cy="4195481"/>
          </a:xfrm>
        </p:spPr>
        <p:txBody>
          <a:bodyPr/>
          <a:lstStyle/>
          <a:p>
            <a:r>
              <a:rPr lang="zh-CN" altLang="en-US" dirty="0" smtClean="0"/>
              <a:t>首先它是</a:t>
            </a:r>
            <a:r>
              <a:rPr lang="zh-CN" altLang="en-US" b="1" dirty="0" smtClean="0">
                <a:solidFill>
                  <a:srgbClr val="FFC000"/>
                </a:solidFill>
              </a:rPr>
              <a:t>编写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模板</a:t>
            </a:r>
            <a:r>
              <a:rPr lang="zh-CN" altLang="en-US" dirty="0" smtClean="0"/>
              <a:t>的地方，按占符位的位置填充拼接参数，</a:t>
            </a:r>
            <a:r>
              <a:rPr lang="zh-CN" altLang="en-US" dirty="0"/>
              <a:t>最终</a:t>
            </a:r>
            <a:r>
              <a:rPr lang="zh-CN" altLang="en-US" dirty="0" smtClean="0"/>
              <a:t>生成执行</a:t>
            </a:r>
            <a:r>
              <a:rPr lang="en-US" altLang="zh-CN" dirty="0" smtClean="0"/>
              <a:t>SQL</a:t>
            </a:r>
            <a:endParaRPr lang="en-GB" altLang="zh-CN" dirty="0" smtClean="0"/>
          </a:p>
          <a:p>
            <a:r>
              <a:rPr lang="zh-CN" altLang="en-US" dirty="0" smtClean="0"/>
              <a:t>可编写所有</a:t>
            </a:r>
            <a:r>
              <a:rPr lang="zh-CN" altLang="en-US" dirty="0"/>
              <a:t>类型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GB" altLang="zh-CN" dirty="0"/>
              <a:t>DQL</a:t>
            </a:r>
            <a:r>
              <a:rPr lang="zh-CN" altLang="en-US" dirty="0"/>
              <a:t>、</a:t>
            </a:r>
            <a:r>
              <a:rPr lang="en-GB" altLang="zh-CN" dirty="0"/>
              <a:t>DML</a:t>
            </a:r>
            <a:r>
              <a:rPr lang="zh-CN" altLang="en-US" dirty="0"/>
              <a:t>、</a:t>
            </a:r>
            <a:r>
              <a:rPr lang="en-GB" altLang="zh-CN" dirty="0"/>
              <a:t>DDL</a:t>
            </a:r>
            <a:r>
              <a:rPr lang="zh-CN" altLang="en-US" dirty="0"/>
              <a:t>、</a:t>
            </a:r>
            <a:r>
              <a:rPr lang="en-GB" altLang="zh-CN" dirty="0"/>
              <a:t>DTL</a:t>
            </a:r>
            <a:r>
              <a:rPr lang="zh-CN" altLang="en-US" dirty="0"/>
              <a:t>、</a:t>
            </a:r>
            <a:r>
              <a:rPr lang="en-GB" altLang="zh-CN" dirty="0"/>
              <a:t>DCT</a:t>
            </a:r>
          </a:p>
          <a:p>
            <a:r>
              <a:rPr lang="zh-CN" altLang="en-US" dirty="0" smtClean="0"/>
              <a:t>允许编写一个</a:t>
            </a:r>
            <a:r>
              <a:rPr lang="en-GB" altLang="zh-CN" dirty="0" smtClean="0"/>
              <a:t>DQL</a:t>
            </a:r>
            <a:endParaRPr lang="en-US" altLang="zh-CN" dirty="0" smtClean="0"/>
          </a:p>
          <a:p>
            <a:r>
              <a:rPr lang="zh-CN" altLang="en-US" dirty="0" smtClean="0"/>
              <a:t>允许编写多个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语句（</a:t>
            </a:r>
            <a:r>
              <a:rPr lang="zh-CN" altLang="en-US" dirty="0"/>
              <a:t>除</a:t>
            </a:r>
            <a:r>
              <a:rPr lang="en-GB" altLang="zh-CN" dirty="0"/>
              <a:t>DQL</a:t>
            </a:r>
            <a:r>
              <a:rPr lang="zh-CN" altLang="en-US" dirty="0"/>
              <a:t>外</a:t>
            </a:r>
            <a:r>
              <a:rPr lang="zh-CN" altLang="en-US" dirty="0" smtClean="0"/>
              <a:t>），</a:t>
            </a:r>
            <a:r>
              <a:rPr lang="zh-CN" altLang="en-US" dirty="0"/>
              <a:t>用</a:t>
            </a:r>
            <a:r>
              <a:rPr lang="en-GB" altLang="zh-CN" dirty="0"/>
              <a:t> ;/ </a:t>
            </a:r>
            <a:r>
              <a:rPr lang="zh-CN" altLang="en-US" dirty="0"/>
              <a:t>分隔</a:t>
            </a:r>
            <a:r>
              <a:rPr lang="zh-CN" altLang="en-US" dirty="0" smtClean="0"/>
              <a:t>，依次按顺序执行，最后统一提交</a:t>
            </a:r>
            <a:endParaRPr lang="en-US" altLang="zh-CN" dirty="0" smtClean="0"/>
          </a:p>
          <a:p>
            <a:r>
              <a:rPr lang="en-US" altLang="zh-CN" dirty="0"/>
              <a:t>DML</a:t>
            </a:r>
            <a:r>
              <a:rPr lang="zh-CN" altLang="en-US" dirty="0" smtClean="0"/>
              <a:t>默认自动提交</a:t>
            </a:r>
            <a:endParaRPr lang="en-GB" altLang="zh-CN" dirty="0"/>
          </a:p>
          <a:p>
            <a:r>
              <a:rPr lang="en-GB" altLang="zh-CN" dirty="0" smtClean="0"/>
              <a:t>XML</a:t>
            </a:r>
            <a:r>
              <a:rPr lang="zh-CN" altLang="en-US" dirty="0" smtClean="0"/>
              <a:t>配置文件中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编写在</a:t>
            </a:r>
            <a:r>
              <a:rPr lang="en-GB" altLang="zh-CN" dirty="0" smtClean="0">
                <a:solidFill>
                  <a:srgbClr val="92D050"/>
                </a:solidFill>
              </a:rPr>
              <a:t>&lt;![</a:t>
            </a:r>
            <a:r>
              <a:rPr lang="en-GB" altLang="zh-CN" dirty="0">
                <a:solidFill>
                  <a:srgbClr val="92D050"/>
                </a:solidFill>
              </a:rPr>
              <a:t>CDATA</a:t>
            </a:r>
            <a:r>
              <a:rPr lang="en-GB" altLang="zh-CN" dirty="0" smtClean="0">
                <a:solidFill>
                  <a:srgbClr val="92D050"/>
                </a:solidFill>
              </a:rPr>
              <a:t>[ … </a:t>
            </a:r>
            <a:r>
              <a:rPr lang="en-US" altLang="zh-CN" dirty="0" smtClean="0">
                <a:solidFill>
                  <a:srgbClr val="92D050"/>
                </a:solidFill>
              </a:rPr>
              <a:t>]]&gt;</a:t>
            </a:r>
            <a:r>
              <a:rPr lang="zh-CN" altLang="en-US" dirty="0" smtClean="0"/>
              <a:t>里，</a:t>
            </a:r>
            <a:r>
              <a:rPr lang="zh-CN" altLang="zh-CN" dirty="0" smtClean="0"/>
              <a:t>防止</a:t>
            </a:r>
            <a:r>
              <a:rPr lang="en-GB" altLang="zh-CN" dirty="0"/>
              <a:t>SQL</a:t>
            </a:r>
            <a:r>
              <a:rPr lang="zh-CN" altLang="zh-CN" dirty="0"/>
              <a:t>语句中出现特殊字符时，</a:t>
            </a:r>
            <a:r>
              <a:rPr lang="en-GB" altLang="zh-CN" dirty="0"/>
              <a:t>XML</a:t>
            </a:r>
            <a:r>
              <a:rPr lang="zh-CN" altLang="zh-CN" dirty="0"/>
              <a:t>解析器无法识别。</a:t>
            </a:r>
            <a:endParaRPr lang="en-GB" altLang="zh-CN" dirty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500312"/>
            <a:ext cx="4286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SQL</a:t>
            </a:r>
            <a:r>
              <a:rPr lang="zh-CN" altLang="en-US" sz="4000" dirty="0" smtClean="0"/>
              <a:t>脚本的演示</a:t>
            </a:r>
            <a:r>
              <a:rPr lang="en-GB" altLang="zh-CN" sz="4000" dirty="0"/>
              <a:t/>
            </a:r>
            <a:br>
              <a:rPr lang="en-GB" altLang="zh-CN" sz="4000" dirty="0"/>
            </a:br>
            <a:r>
              <a:rPr lang="en-US" altLang="zh-CN" sz="1800" cap="all" dirty="0">
                <a:solidFill>
                  <a:schemeClr val="accent1"/>
                </a:solidFill>
              </a:rPr>
              <a:t>XSQL</a:t>
            </a:r>
            <a:r>
              <a:rPr lang="zh-CN" altLang="en-US" sz="18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1125"/>
            <a:ext cx="7250825" cy="52710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81247" y="2762250"/>
            <a:ext cx="3539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 smtClean="0">
                <a:solidFill>
                  <a:srgbClr val="FFFF00"/>
                </a:solidFill>
              </a:rPr>
              <a:t>AllowExecutesSplit</a:t>
            </a:r>
            <a:r>
              <a:rPr lang="zh-CN" altLang="en-US" dirty="0" smtClean="0"/>
              <a:t>开关量，可以控制是否支持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脚本的功能。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默认情况均是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自动判定的，</a:t>
            </a:r>
            <a:endParaRPr lang="en-US" altLang="zh-CN" dirty="0" smtClean="0"/>
          </a:p>
          <a:p>
            <a:r>
              <a:rPr lang="zh-CN" altLang="en-US" dirty="0" smtClean="0"/>
              <a:t>但在特殊情况中，字符串 </a:t>
            </a:r>
            <a:r>
              <a:rPr lang="en-GB" altLang="zh-CN" b="1" dirty="0" smtClean="0">
                <a:solidFill>
                  <a:srgbClr val="FFFF00"/>
                </a:solidFill>
              </a:rPr>
              <a:t>;/ </a:t>
            </a:r>
            <a:r>
              <a:rPr lang="zh-CN" altLang="en-US" dirty="0" smtClean="0"/>
              <a:t>就是普通文本，此时需手工关闭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1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的元素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13947" y="3427974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731493" y="228533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SafeCheck</a:t>
            </a:r>
            <a:endParaRPr lang="en-GB" altLang="zh-CN" sz="1200" dirty="0" smtClean="0"/>
          </a:p>
          <a:p>
            <a:pPr algn="ctr"/>
            <a:r>
              <a:rPr lang="zh-CN" altLang="en-US" sz="1600" dirty="0"/>
              <a:t>安全检查</a:t>
            </a:r>
            <a:endParaRPr lang="en-GB" altLang="zh-CN" sz="1600" dirty="0"/>
          </a:p>
        </p:txBody>
      </p:sp>
      <p:sp>
        <p:nvSpPr>
          <p:cNvPr id="27" name="六边形 26"/>
          <p:cNvSpPr/>
          <p:nvPr/>
        </p:nvSpPr>
        <p:spPr>
          <a:xfrm>
            <a:off x="2731493" y="460597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DefaultNull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空值写入</a:t>
            </a:r>
            <a:endParaRPr lang="en-GB" altLang="zh-CN" sz="1600" dirty="0"/>
          </a:p>
        </p:txBody>
      </p:sp>
      <p:sp>
        <p:nvSpPr>
          <p:cNvPr id="28" name="六边形 27"/>
          <p:cNvSpPr/>
          <p:nvPr/>
        </p:nvSpPr>
        <p:spPr>
          <a:xfrm>
            <a:off x="7577969" y="2290502"/>
            <a:ext cx="188245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K</a:t>
            </a:r>
            <a:r>
              <a:rPr lang="en-GB" altLang="zh-CN" sz="1200" dirty="0" err="1" smtClean="0"/>
              <a:t>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替换关键字</a:t>
            </a:r>
            <a:endParaRPr lang="en-GB" altLang="zh-CN" sz="1600" dirty="0"/>
          </a:p>
        </p:txBody>
      </p:sp>
      <p:sp>
        <p:nvSpPr>
          <p:cNvPr id="29" name="六边形 28"/>
          <p:cNvSpPr/>
          <p:nvPr/>
        </p:nvSpPr>
        <p:spPr>
          <a:xfrm>
            <a:off x="7577969" y="4605973"/>
            <a:ext cx="1882456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N</a:t>
            </a:r>
            <a:r>
              <a:rPr lang="en-GB" altLang="zh-CN" sz="1200" dirty="0" err="1" smtClean="0"/>
              <a:t>otKeyReplace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不替换关键字</a:t>
            </a:r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0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SafeCheck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安全检查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对将要执行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的安全检查，</a:t>
            </a:r>
            <a:r>
              <a:rPr lang="zh-CN" altLang="en-US" b="1" dirty="0" smtClean="0">
                <a:solidFill>
                  <a:srgbClr val="FFC000"/>
                </a:solidFill>
              </a:rPr>
              <a:t>防止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注入</a:t>
            </a:r>
            <a:r>
              <a:rPr lang="zh-CN" altLang="en-US" dirty="0" smtClean="0"/>
              <a:t>，不安全不执行。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它是一个可控制的开关，默认开启检查。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在一些特殊业务如“万能</a:t>
            </a:r>
            <a:r>
              <a:rPr lang="en-US" altLang="zh-CN" dirty="0" smtClean="0"/>
              <a:t>SQL</a:t>
            </a:r>
            <a:r>
              <a:rPr lang="zh-CN" altLang="en-US" dirty="0" smtClean="0"/>
              <a:t>”、拼接动态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段、将完整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语句保存在数据库时，可主动关闭安全检查。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3724275"/>
            <a:ext cx="5276850" cy="297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&gt;false&lt;/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D</a:t>
            </a:r>
            <a:r>
              <a:rPr lang="en-GB" altLang="zh-CN" sz="4400" dirty="0" err="1" smtClean="0"/>
              <a:t>efaultNull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空值写入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模板生成最终执行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时，对填充占位符参数的约定。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当占位符对应的参数值为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时，是按空字符串，还是按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对象拼接生成最终执行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默认按空字符串填充（</a:t>
            </a:r>
            <a:r>
              <a:rPr lang="en-GB" altLang="zh-CN" dirty="0" smtClean="0"/>
              <a:t>false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733800"/>
            <a:ext cx="5086350" cy="2914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&gt;true&lt;/</a:t>
            </a:r>
            <a:r>
              <a:rPr lang="en-GB" altLang="zh-CN" b="1" dirty="0" err="1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替换</a:t>
            </a:r>
            <a:r>
              <a:rPr lang="zh-CN" altLang="en-US" dirty="0"/>
              <a:t>数据库</a:t>
            </a:r>
            <a:r>
              <a:rPr lang="zh-CN" altLang="en-US" dirty="0" smtClean="0"/>
              <a:t>关键字，一个开关量。</a:t>
            </a:r>
            <a:r>
              <a:rPr lang="zh-CN" altLang="en-US" dirty="0"/>
              <a:t>如，单引号替换成两个单引号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2019-07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4.0.1</a:t>
            </a:r>
            <a:r>
              <a:rPr lang="zh-CN" altLang="en-US" dirty="0" smtClean="0"/>
              <a:t>版本后基本上不再需要开发者关心它。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dirty="0" smtClean="0"/>
              <a:t>&gt;true&lt;/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80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NotKeyReplace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不替换关键字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标记出哪些占位符不做替换数据库关键字的操作，与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一同使用，当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为真是有效。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notKeyRep</a:t>
            </a:r>
            <a:r>
              <a:rPr lang="en-GB" altLang="zh-CN" b="1" dirty="0" err="1" smtClean="0">
                <a:solidFill>
                  <a:srgbClr val="FFFF00"/>
                </a:solidFill>
              </a:rPr>
              <a:t>lace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1</a:t>
            </a:r>
            <a:r>
              <a:rPr lang="en-GB" altLang="zh-CN" dirty="0" smtClean="0"/>
              <a:t>,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2,…</a:t>
            </a:r>
          </a:p>
          <a:p>
            <a:r>
              <a:rPr lang="en-US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notKe</a:t>
            </a:r>
            <a:r>
              <a:rPr lang="en-GB" altLang="zh-CN" b="1" dirty="0" err="1" smtClean="0">
                <a:solidFill>
                  <a:srgbClr val="FFFF00"/>
                </a:solidFill>
              </a:rPr>
              <a:t>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136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数据变对象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8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</a:t>
            </a:r>
            <a:r>
              <a:rPr lang="zh-CN" altLang="en-US" dirty="0" smtClean="0">
                <a:latin typeface="+mn-ea"/>
              </a:rPr>
              <a:t>的元素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1097" y="3616667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869140" y="348376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6" name="六边形 5"/>
          <p:cNvSpPr/>
          <p:nvPr/>
        </p:nvSpPr>
        <p:spPr>
          <a:xfrm>
            <a:off x="3145365" y="262000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7" name="六边形 6"/>
          <p:cNvSpPr/>
          <p:nvPr/>
        </p:nvSpPr>
        <p:spPr>
          <a:xfrm>
            <a:off x="4063718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8" name="六边形 7"/>
          <p:cNvSpPr/>
          <p:nvPr/>
        </p:nvSpPr>
        <p:spPr>
          <a:xfrm>
            <a:off x="5593734" y="1492069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9" name="六边形 8"/>
          <p:cNvSpPr/>
          <p:nvPr/>
        </p:nvSpPr>
        <p:spPr>
          <a:xfrm>
            <a:off x="7123754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10" name="六边形 9"/>
          <p:cNvSpPr/>
          <p:nvPr/>
        </p:nvSpPr>
        <p:spPr>
          <a:xfrm>
            <a:off x="8027483" y="2612071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8318332" y="3481532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13" name="折角形 12"/>
          <p:cNvSpPr/>
          <p:nvPr/>
        </p:nvSpPr>
        <p:spPr>
          <a:xfrm>
            <a:off x="3292856" y="5192581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row.xxx</a:t>
            </a:r>
            <a:endParaRPr lang="zh-CN" altLang="en-US" sz="1200" dirty="0"/>
          </a:p>
        </p:txBody>
      </p:sp>
      <p:sp>
        <p:nvSpPr>
          <p:cNvPr id="14" name="折角形 13"/>
          <p:cNvSpPr/>
          <p:nvPr/>
        </p:nvSpPr>
        <p:spPr>
          <a:xfrm>
            <a:off x="7603768" y="5192581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rowNo</a:t>
            </a:r>
            <a:endParaRPr lang="en-GB" altLang="zh-CN" sz="1200" dirty="0"/>
          </a:p>
        </p:txBody>
      </p:sp>
      <p:sp>
        <p:nvSpPr>
          <p:cNvPr id="15" name="折角形 14"/>
          <p:cNvSpPr/>
          <p:nvPr/>
        </p:nvSpPr>
        <p:spPr>
          <a:xfrm>
            <a:off x="7123752" y="5808859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colNo</a:t>
            </a:r>
            <a:endParaRPr lang="en-GB" altLang="zh-CN" sz="1200" dirty="0"/>
          </a:p>
        </p:txBody>
      </p:sp>
      <p:sp>
        <p:nvSpPr>
          <p:cNvPr id="16" name="折角形 15"/>
          <p:cNvSpPr/>
          <p:nvPr/>
        </p:nvSpPr>
        <p:spPr>
          <a:xfrm>
            <a:off x="5448310" y="5994464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colName</a:t>
            </a:r>
            <a:endParaRPr lang="en-GB" altLang="zh-CN" sz="1200" dirty="0"/>
          </a:p>
        </p:txBody>
      </p:sp>
      <p:sp>
        <p:nvSpPr>
          <p:cNvPr id="17" name="折角形 16"/>
          <p:cNvSpPr/>
          <p:nvPr/>
        </p:nvSpPr>
        <p:spPr>
          <a:xfrm>
            <a:off x="3772868" y="5808859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colValue</a:t>
            </a:r>
            <a:endParaRPr lang="en-GB" altLang="zh-CN" sz="1200" dirty="0"/>
          </a:p>
        </p:txBody>
      </p:sp>
      <p:sp>
        <p:nvSpPr>
          <p:cNvPr id="18" name="折角形 17"/>
          <p:cNvSpPr/>
          <p:nvPr/>
        </p:nvSpPr>
        <p:spPr>
          <a:xfrm>
            <a:off x="8027483" y="4562475"/>
            <a:ext cx="1378240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setter(</a:t>
            </a:r>
            <a:r>
              <a:rPr lang="en-GB" altLang="zh-CN" sz="1200" dirty="0" err="1"/>
              <a:t>colValue</a:t>
            </a:r>
            <a:r>
              <a:rPr lang="en-GB" altLang="zh-CN" sz="1200" dirty="0"/>
              <a:t>)</a:t>
            </a:r>
          </a:p>
        </p:txBody>
      </p:sp>
      <p:sp>
        <p:nvSpPr>
          <p:cNvPr id="19" name="折角形 18"/>
          <p:cNvSpPr/>
          <p:nvPr/>
        </p:nvSpPr>
        <p:spPr>
          <a:xfrm>
            <a:off x="2723714" y="4562475"/>
            <a:ext cx="1378242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21" name="矩形 2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查询结果集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查询结果集以什么样的数据结构转换为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对象。核心元素，但非必要元素。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常用的两个对象：</a:t>
            </a:r>
            <a:endParaRPr lang="en-GB" altLang="zh-CN" dirty="0" smtClean="0"/>
          </a:p>
          <a:p>
            <a:r>
              <a:rPr lang="en-GB" altLang="zh-CN" dirty="0"/>
              <a:t>Table </a:t>
            </a:r>
            <a:r>
              <a:rPr lang="zh-CN" altLang="en-US" dirty="0"/>
              <a:t>表</a:t>
            </a:r>
            <a:r>
              <a:rPr lang="zh-CN" altLang="en-US" dirty="0" smtClean="0"/>
              <a:t>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r>
              <a:rPr lang="en-GB" altLang="zh-CN" dirty="0"/>
              <a:t>Row </a:t>
            </a:r>
            <a:r>
              <a:rPr lang="en-GB" altLang="zh-CN" dirty="0" smtClean="0"/>
              <a:t>  </a:t>
            </a:r>
            <a:r>
              <a:rPr lang="zh-CN" altLang="en-US" dirty="0" smtClean="0"/>
              <a:t>行对象。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常用的两个填充方法：</a:t>
            </a:r>
            <a:endParaRPr lang="en-US" altLang="zh-CN" dirty="0" smtClean="0"/>
          </a:p>
          <a:p>
            <a:r>
              <a:rPr lang="en-GB" altLang="zh-CN" dirty="0"/>
              <a:t>F</a:t>
            </a:r>
            <a:r>
              <a:rPr lang="en-GB" altLang="zh-CN" dirty="0" smtClean="0"/>
              <a:t>ill    </a:t>
            </a:r>
            <a:r>
              <a:rPr lang="zh-CN" altLang="en-US" dirty="0" smtClean="0"/>
              <a:t>表填充行对象的方法。          默认值：</a:t>
            </a:r>
            <a:r>
              <a:rPr lang="en-GB" altLang="zh-CN" dirty="0"/>
              <a:t>add(row)</a:t>
            </a:r>
            <a:endParaRPr lang="en-US" altLang="zh-CN" dirty="0"/>
          </a:p>
          <a:p>
            <a:r>
              <a:rPr lang="en-GB" altLang="zh-CN" dirty="0" err="1" smtClean="0"/>
              <a:t>CFill</a:t>
            </a:r>
            <a:r>
              <a:rPr lang="en-GB" altLang="zh-CN" dirty="0" smtClean="0"/>
              <a:t> </a:t>
            </a:r>
            <a:r>
              <a:rPr lang="zh-CN" altLang="en-US" dirty="0" smtClean="0"/>
              <a:t>行填充列对象的方法。          默认值：</a:t>
            </a:r>
            <a:r>
              <a:rPr lang="en-GB" altLang="zh-CN" dirty="0"/>
              <a:t>add(</a:t>
            </a:r>
            <a:r>
              <a:rPr lang="en-GB" altLang="zh-CN" dirty="0" err="1"/>
              <a:t>colValue</a:t>
            </a:r>
            <a:r>
              <a:rPr lang="en-GB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填充关键字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填充</a:t>
            </a:r>
            <a:r>
              <a:rPr lang="zh-CN" altLang="en-US" dirty="0" smtClean="0"/>
              <a:t>关键字有：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>
                <a:solidFill>
                  <a:prstClr val="white"/>
                </a:solidFill>
              </a:rPr>
              <a:t>row </a:t>
            </a:r>
            <a:r>
              <a:rPr lang="zh-CN" altLang="en-US" dirty="0" smtClean="0">
                <a:solidFill>
                  <a:prstClr val="white"/>
                </a:solidFill>
              </a:rPr>
              <a:t>                          代表行级的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>
                <a:solidFill>
                  <a:prstClr val="white"/>
                </a:solidFill>
              </a:rPr>
              <a:t>row.xxx</a:t>
            </a:r>
            <a:r>
              <a:rPr lang="en-GB" altLang="zh-CN" dirty="0" smtClean="0">
                <a:solidFill>
                  <a:prstClr val="white"/>
                </a:solidFill>
              </a:rPr>
              <a:t>                     xxx</a:t>
            </a:r>
            <a:r>
              <a:rPr lang="zh-CN" altLang="en-US" dirty="0" smtClean="0">
                <a:solidFill>
                  <a:prstClr val="white"/>
                </a:solidFill>
              </a:rPr>
              <a:t>为行级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对象的某个属性名称</a:t>
            </a:r>
            <a:endParaRPr lang="en-GB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rowNo</a:t>
            </a:r>
            <a:r>
              <a:rPr lang="en-GB" altLang="zh-CN" dirty="0" smtClean="0"/>
              <a:t>                      </a:t>
            </a:r>
            <a:r>
              <a:rPr lang="zh-CN" altLang="en-US" dirty="0" smtClean="0"/>
              <a:t>行号，表示第几行，有效下标从零开始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colNo</a:t>
            </a:r>
            <a:r>
              <a:rPr lang="en-GB" altLang="zh-CN" dirty="0" smtClean="0"/>
              <a:t>                       </a:t>
            </a:r>
            <a:r>
              <a:rPr lang="zh-CN" altLang="en-US" dirty="0" smtClean="0"/>
              <a:t>列号，表示第几个字段，有效下标从零开始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colName</a:t>
            </a:r>
            <a:r>
              <a:rPr lang="en-GB" altLang="zh-CN" dirty="0" smtClean="0"/>
              <a:t>                 </a:t>
            </a:r>
            <a:r>
              <a:rPr lang="zh-CN" altLang="en-US" dirty="0" smtClean="0"/>
              <a:t>列名，数据库表的字段名称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colValue</a:t>
            </a:r>
            <a:r>
              <a:rPr lang="en-GB" altLang="zh-CN" dirty="0" smtClean="0"/>
              <a:t>                  </a:t>
            </a:r>
            <a:r>
              <a:rPr lang="zh-CN" altLang="en-US" dirty="0" smtClean="0"/>
              <a:t>列值，数据库中的字段数值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/>
              <a:t>setter(</a:t>
            </a:r>
            <a:r>
              <a:rPr lang="en-GB" altLang="zh-CN" dirty="0" err="1"/>
              <a:t>colValue</a:t>
            </a:r>
            <a:r>
              <a:rPr lang="en-GB" altLang="zh-CN" dirty="0" smtClean="0"/>
              <a:t>)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GB" altLang="zh-CN" dirty="0" smtClean="0"/>
              <a:t>Setter()</a:t>
            </a:r>
            <a:r>
              <a:rPr lang="zh-CN" altLang="en-US" dirty="0" smtClean="0"/>
              <a:t>方法填充</a:t>
            </a:r>
            <a:r>
              <a:rPr lang="en-GB" altLang="zh-CN" dirty="0" smtClean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实例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zh-CN" altLang="zh-CN" dirty="0" smtClean="0"/>
              <a:t>自定义填充方法</a:t>
            </a:r>
            <a:r>
              <a:rPr lang="en-GB" altLang="zh-CN" dirty="0" smtClean="0"/>
              <a:t>         </a:t>
            </a: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83424" y="1400431"/>
            <a:ext cx="78263" cy="4901513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40000"/>
                </a:srgb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54157" y="2029349"/>
            <a:ext cx="2932671" cy="3643675"/>
            <a:chOff x="4431952" y="2033732"/>
            <a:chExt cx="2932671" cy="3643675"/>
          </a:xfrm>
        </p:grpSpPr>
        <p:sp>
          <p:nvSpPr>
            <p:cNvPr id="17" name="圆角矩形 16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数据层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执行层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应用层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4157" y="2041968"/>
            <a:ext cx="2932671" cy="3643675"/>
            <a:chOff x="4431952" y="2033732"/>
            <a:chExt cx="2932671" cy="3643675"/>
          </a:xfrm>
        </p:grpSpPr>
        <p:sp>
          <p:nvSpPr>
            <p:cNvPr id="10" name="圆角矩形 9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>
                  <a:latin typeface="+mn-ea"/>
                </a:rPr>
                <a:t>DataSourceGroup</a:t>
              </a:r>
              <a:endParaRPr lang="en-GB" altLang="zh-CN" dirty="0" smtClean="0">
                <a:latin typeface="+mn-ea"/>
              </a:endParaRPr>
            </a:p>
            <a:p>
              <a:pPr algn="ctr"/>
              <a:r>
                <a:rPr lang="zh-CN" altLang="en-US" dirty="0" smtClean="0">
                  <a:latin typeface="+mn-ea"/>
                </a:rPr>
                <a:t>数据库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Content</a:t>
              </a:r>
            </a:p>
            <a:p>
              <a:pPr algn="ctr"/>
              <a:r>
                <a:rPr lang="en-GB" altLang="zh-CN" dirty="0" smtClean="0">
                  <a:latin typeface="+mn-ea"/>
                </a:rPr>
                <a:t>SQL</a:t>
              </a:r>
              <a:r>
                <a:rPr lang="zh-CN" altLang="en-US" dirty="0" smtClean="0">
                  <a:latin typeface="+mn-ea"/>
                </a:rPr>
                <a:t>语句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Result</a:t>
              </a:r>
            </a:p>
            <a:p>
              <a:pPr algn="ctr"/>
              <a:r>
                <a:rPr lang="zh-CN" altLang="en-US" dirty="0" smtClean="0">
                  <a:latin typeface="+mn-ea"/>
                </a:rPr>
                <a:t>执行结果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2466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2474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300412"/>
            <a:ext cx="4219575" cy="75247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675312" y="34590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86650" y="34590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&lt;Strategy&gt;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395537"/>
            <a:ext cx="4962525" cy="32670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4825" y="384145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874724" y="2632808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2712" y="2643772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为字段名称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为字段值 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2" y="2381865"/>
            <a:ext cx="4105275" cy="923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5787" y="4407336"/>
            <a:ext cx="660629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CStyle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字段名称的大小样式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Normal 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数据库原本的样式（</a:t>
            </a: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Oracle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默认为全大写）</a:t>
            </a:r>
            <a:endParaRPr lang="en-GB" altLang="zh-CN" sz="2000" dirty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Upper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字段名称全大写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Lower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字段名称全小写</a:t>
            </a:r>
            <a:endParaRPr lang="zh-CN" altLang="en-US" sz="2000" dirty="0">
              <a:solidFill>
                <a:prstClr val="white"/>
              </a:solidFill>
              <a:cs typeface="+mj-cs"/>
            </a:endParaRPr>
          </a:p>
          <a:p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143126" y="3068078"/>
            <a:ext cx="200024" cy="145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33537"/>
            <a:ext cx="5086350" cy="4867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72450" y="3713231"/>
            <a:ext cx="271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LinkedHashMap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ActivityInfo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为活动编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493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字段名映射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038350"/>
            <a:ext cx="6762750" cy="29337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067175" y="260985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33850" y="278130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875" y="2962275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分区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6446837" y="35352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1355" y="3417956"/>
            <a:ext cx="42306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TablePartition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,News&gt;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Map&lt;String ,List&lt;News&gt;&gt;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新闻类型（分区字段）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相一类型的多条新闻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04985"/>
            <a:ext cx="52101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一对一复合结构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4" y="1641671"/>
            <a:ext cx="6886575" cy="4905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523162" y="1741906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43375" y="1741906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&lt;Participant&gt;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219" y="3060896"/>
            <a:ext cx="4648200" cy="34861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5400000">
            <a:off x="9743063" y="2383822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77150" y="6038851"/>
            <a:ext cx="4152900" cy="508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543550" y="3209925"/>
            <a:ext cx="2133600" cy="282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一对多父子关联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6" y="1672273"/>
            <a:ext cx="5781675" cy="49339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637337" y="140853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1855" y="1415098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2843848"/>
            <a:ext cx="4446443" cy="3762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5400000">
            <a:off x="8956301" y="2130914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4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多行合并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7" y="1542739"/>
            <a:ext cx="6757987" cy="5145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09" y="3048044"/>
            <a:ext cx="6838950" cy="1914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61083" y="1437331"/>
            <a:ext cx="293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SumList</a:t>
            </a:r>
            <a:r>
              <a:rPr lang="en-GB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List&lt;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404098" y="1619782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9525429" y="2378996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696200" y="5593612"/>
            <a:ext cx="1609725" cy="723899"/>
          </a:xfrm>
          <a:prstGeom prst="wedgeEllipseCallout">
            <a:avLst>
              <a:gd name="adj1" fmla="val -90655"/>
              <a:gd name="adj2" fmla="val -40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预定义的填充</a:t>
            </a:r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8375" y="5690909"/>
            <a:ext cx="4733925" cy="14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24102"/>
            <a:ext cx="7550117" cy="381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一行变多行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887" y="3123158"/>
            <a:ext cx="4886325" cy="752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圆角右箭头 8"/>
          <p:cNvSpPr/>
          <p:nvPr/>
        </p:nvSpPr>
        <p:spPr>
          <a:xfrm rot="5400000">
            <a:off x="9177681" y="2159161"/>
            <a:ext cx="752474" cy="724587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9428996" y="4219238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28838" y="4891623"/>
            <a:ext cx="365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ArrrayList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4410075" y="4562475"/>
            <a:ext cx="1609725" cy="723899"/>
          </a:xfrm>
          <a:prstGeom prst="wedgeEllipseCallout">
            <a:avLst>
              <a:gd name="adj1" fmla="val -35034"/>
              <a:gd name="adj2" fmla="val 9908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自定义的填充事件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238375" y="5854416"/>
            <a:ext cx="53443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 </a:t>
            </a:r>
            <a:r>
              <a:rPr lang="zh-CN" altLang="en-US" dirty="0" smtClean="0"/>
              <a:t>简单的查询举例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 smtClean="0"/>
              <a:t>&lt;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dataSourceGroup</a:t>
            </a:r>
            <a:r>
              <a:rPr lang="en-GB" altLang="zh-CN" dirty="0" smtClean="0"/>
              <a:t> ref=“DSG</a:t>
            </a:r>
            <a:r>
              <a:rPr lang="zh-CN" altLang="en-US" dirty="0" smtClean="0"/>
              <a:t>对象</a:t>
            </a:r>
            <a:r>
              <a:rPr lang="en-GB" altLang="zh-CN" dirty="0" smtClean="0"/>
              <a:t>ID” /&gt;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>
                <a:solidFill>
                  <a:srgbClr val="92D050"/>
                </a:solidFill>
              </a:rPr>
              <a:t>&lt;![CDATA</a:t>
            </a:r>
            <a:r>
              <a:rPr lang="en-GB" altLang="zh-CN" dirty="0" smtClean="0">
                <a:solidFill>
                  <a:srgbClr val="92D050"/>
                </a:solidFill>
              </a:rPr>
              <a:t>[</a:t>
            </a:r>
            <a:r>
              <a:rPr lang="en-GB" altLang="zh-CN" dirty="0" smtClean="0"/>
              <a:t>  SELECT id ,name FROM </a:t>
            </a:r>
            <a:r>
              <a:rPr lang="en-GB" altLang="zh-CN" dirty="0" err="1" smtClean="0"/>
              <a:t>Tuser</a:t>
            </a:r>
            <a:r>
              <a:rPr lang="en-GB" altLang="zh-CN" dirty="0" smtClean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]]&gt;</a:t>
            </a:r>
            <a:endParaRPr lang="en-GB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smtClean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&lt;row&gt;Java</a:t>
            </a:r>
            <a:r>
              <a:rPr lang="zh-CN" altLang="en-US" dirty="0" smtClean="0"/>
              <a:t>类全路径</a:t>
            </a:r>
            <a:r>
              <a:rPr lang="en-GB" altLang="zh-CN" dirty="0" smtClean="0"/>
              <a:t>&lt;/row&gt;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/>
              <a:t>&lt;</a:t>
            </a:r>
            <a:r>
              <a:rPr lang="en-GB" altLang="zh-CN" dirty="0" err="1"/>
              <a:t>cfill</a:t>
            </a:r>
            <a:r>
              <a:rPr lang="en-GB" altLang="zh-CN" dirty="0"/>
              <a:t>&gt;setter(</a:t>
            </a:r>
            <a:r>
              <a:rPr lang="en-GB" altLang="zh-CN" dirty="0" err="1"/>
              <a:t>colValue</a:t>
            </a:r>
            <a:r>
              <a:rPr lang="en-GB" altLang="zh-CN" dirty="0"/>
              <a:t>)&lt;/</a:t>
            </a:r>
            <a:r>
              <a:rPr lang="en-GB" altLang="zh-CN" dirty="0" err="1"/>
              <a:t>cfill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&lt;/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&lt;/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种一片森林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50854"/>
            <a:ext cx="3809998" cy="268587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66775" y="4184356"/>
            <a:ext cx="3809999" cy="261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89" y="1403388"/>
            <a:ext cx="4852988" cy="539390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897437" y="396672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高级拓展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2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Create – </a:t>
            </a:r>
            <a:r>
              <a:rPr lang="zh-CN" altLang="en-US" sz="4400" dirty="0" smtClean="0"/>
              <a:t>从无到有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</a:t>
            </a:r>
            <a:r>
              <a:rPr lang="en-GB" altLang="zh-CN" dirty="0" err="1"/>
              <a:t>eb</a:t>
            </a:r>
            <a:r>
              <a:rPr lang="zh-CN" altLang="zh-CN" dirty="0"/>
              <a:t>服务或桌面</a:t>
            </a:r>
            <a:r>
              <a:rPr lang="zh-CN" altLang="zh-CN" dirty="0" smtClean="0"/>
              <a:t>应用启动</a:t>
            </a:r>
            <a:r>
              <a:rPr lang="zh-CN" altLang="zh-CN" dirty="0"/>
              <a:t>时，自动判定数据库对象是否存在，当对象不存在时执行创建</a:t>
            </a:r>
            <a:r>
              <a:rPr lang="en-US" altLang="zh-CN" dirty="0"/>
              <a:t>SQL</a:t>
            </a:r>
            <a:r>
              <a:rPr lang="zh-CN" altLang="zh-CN" dirty="0"/>
              <a:t>创建对象</a:t>
            </a:r>
            <a:r>
              <a:rPr lang="zh-CN" altLang="zh-CN" dirty="0" smtClean="0"/>
              <a:t>。给个</a:t>
            </a:r>
            <a:r>
              <a:rPr lang="zh-CN" altLang="zh-CN" dirty="0"/>
              <a:t>空数据库</a:t>
            </a:r>
            <a:r>
              <a:rPr lang="zh-CN" altLang="zh-CN" dirty="0" smtClean="0"/>
              <a:t>，构造</a:t>
            </a:r>
            <a:r>
              <a:rPr lang="zh-CN" altLang="en-US" dirty="0" smtClean="0"/>
              <a:t>一个</a:t>
            </a:r>
            <a:r>
              <a:rPr lang="zh-CN" altLang="zh-CN" dirty="0"/>
              <a:t>完整</a:t>
            </a:r>
            <a:r>
              <a:rPr lang="zh-CN" altLang="zh-CN" dirty="0" smtClean="0"/>
              <a:t>数据库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对象：</a:t>
            </a:r>
            <a:r>
              <a:rPr lang="zh-CN" altLang="zh-CN" dirty="0"/>
              <a:t>表、视图、过程、函数、序列（</a:t>
            </a:r>
            <a:r>
              <a:rPr lang="en-GB" altLang="zh-CN" dirty="0"/>
              <a:t>Oracle</a:t>
            </a:r>
            <a:r>
              <a:rPr lang="zh-CN" altLang="zh-CN" dirty="0"/>
              <a:t>）、索引、触发器、约束等数据概念的对象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516689" y="4604002"/>
            <a:ext cx="31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更多的</a:t>
            </a:r>
            <a:r>
              <a:rPr lang="zh-CN" altLang="zh-CN" b="1" dirty="0" smtClean="0">
                <a:solidFill>
                  <a:srgbClr val="FFFF00"/>
                </a:solidFill>
              </a:rPr>
              <a:t>数据库</a:t>
            </a:r>
            <a:r>
              <a:rPr lang="zh-CN" altLang="zh-CN" b="1" dirty="0">
                <a:solidFill>
                  <a:srgbClr val="FFFF00"/>
                </a:solidFill>
              </a:rPr>
              <a:t>可</a:t>
            </a:r>
            <a:r>
              <a:rPr lang="zh-CN" altLang="zh-CN" b="1" dirty="0" smtClean="0">
                <a:solidFill>
                  <a:srgbClr val="FFFF00"/>
                </a:solidFill>
              </a:rPr>
              <a:t>通过</a:t>
            </a:r>
            <a:r>
              <a:rPr lang="en-GB" altLang="zh-CN" b="1" dirty="0" smtClean="0">
                <a:solidFill>
                  <a:srgbClr val="FFFF00"/>
                </a:solidFill>
              </a:rPr>
              <a:t>XSQLDBMetadata.xml</a:t>
            </a:r>
          </a:p>
          <a:p>
            <a:r>
              <a:rPr lang="zh-CN" altLang="zh-CN" b="1" dirty="0" smtClean="0">
                <a:solidFill>
                  <a:srgbClr val="FFFF00"/>
                </a:solidFill>
              </a:rPr>
              <a:t>来</a:t>
            </a:r>
            <a:r>
              <a:rPr lang="zh-CN" altLang="zh-CN" b="1" dirty="0">
                <a:solidFill>
                  <a:srgbClr val="FFFF00"/>
                </a:solidFill>
              </a:rPr>
              <a:t>扩展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2" y="3974398"/>
            <a:ext cx="1546041" cy="11595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66" y="5216240"/>
            <a:ext cx="1552338" cy="1279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3977635"/>
            <a:ext cx="1541725" cy="115629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188301" y="3974398"/>
            <a:ext cx="1574574" cy="1156953"/>
            <a:chOff x="9139237" y="3781425"/>
            <a:chExt cx="1971041" cy="144826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237" y="3781425"/>
              <a:ext cx="1971041" cy="104603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139237" y="4644916"/>
              <a:ext cx="1971040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200" b="1" dirty="0" smtClean="0">
                  <a:solidFill>
                    <a:srgbClr val="0070C0"/>
                  </a:solidFill>
                </a:rPr>
                <a:t>DB2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01" y="5238332"/>
            <a:ext cx="1571625" cy="12747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5238332"/>
            <a:ext cx="1541725" cy="1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676400"/>
            <a:ext cx="6696075" cy="400050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2074490" y="5514975"/>
            <a:ext cx="1609725" cy="723899"/>
          </a:xfrm>
          <a:prstGeom prst="wedgeEllipseCallout">
            <a:avLst>
              <a:gd name="adj1" fmla="val 34198"/>
              <a:gd name="adj2" fmla="val -719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写在最后的位置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7886699" y="4086224"/>
            <a:ext cx="1609725" cy="723899"/>
          </a:xfrm>
          <a:prstGeom prst="wedgeEllipseCallout">
            <a:avLst>
              <a:gd name="adj1" fmla="val -53378"/>
              <a:gd name="adj2" fmla="val 859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创建对象名称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067550" y="5353050"/>
            <a:ext cx="12477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有日志 有监控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627" y="1782762"/>
            <a:ext cx="6923723" cy="455215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772025" y="3532368"/>
            <a:ext cx="2181225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Trigger</a:t>
            </a:r>
          </a:p>
        </p:txBody>
      </p:sp>
      <p:sp>
        <p:nvSpPr>
          <p:cNvPr id="10" name="六边形 9"/>
          <p:cNvSpPr/>
          <p:nvPr/>
        </p:nvSpPr>
        <p:spPr>
          <a:xfrm>
            <a:off x="5211049" y="2215198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syncMode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34688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errorMode</a:t>
            </a:r>
            <a:endParaRPr lang="en-GB" altLang="zh-CN" sz="1200" dirty="0"/>
          </a:p>
        </p:txBody>
      </p:sp>
      <p:sp>
        <p:nvSpPr>
          <p:cNvPr id="12" name="六边形 11"/>
          <p:cNvSpPr/>
          <p:nvPr/>
        </p:nvSpPr>
        <p:spPr>
          <a:xfrm>
            <a:off x="69532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25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/>
              <a:t>它</a:t>
            </a:r>
            <a:r>
              <a:rPr lang="zh-CN" altLang="en-US" dirty="0" smtClean="0"/>
              <a:t>不是在</a:t>
            </a:r>
            <a:r>
              <a:rPr lang="zh-CN" altLang="zh-CN" dirty="0" smtClean="0"/>
              <a:t>数据库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创建</a:t>
            </a:r>
            <a:r>
              <a:rPr lang="zh-CN" altLang="zh-CN" dirty="0"/>
              <a:t>的触发器，而是在应用层面创建的触发器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区别：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GB" altLang="zh-CN" dirty="0" smtClean="0"/>
              <a:t>	1. </a:t>
            </a:r>
            <a:r>
              <a:rPr lang="zh-CN" altLang="zh-CN" dirty="0" smtClean="0"/>
              <a:t>数据库</a:t>
            </a:r>
            <a:r>
              <a:rPr lang="zh-CN" altLang="zh-CN" dirty="0"/>
              <a:t>触发器创建后，将对所有应用程序均生效</a:t>
            </a:r>
            <a:r>
              <a:rPr lang="zh-CN" altLang="zh-CN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    &lt;Trigger&gt;</a:t>
            </a:r>
            <a:r>
              <a:rPr lang="zh-CN" altLang="zh-CN" dirty="0" smtClean="0"/>
              <a:t>只</a:t>
            </a:r>
            <a:r>
              <a:rPr lang="zh-CN" altLang="zh-CN" dirty="0"/>
              <a:t>对某个具体应用生效，专属于应用程序的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       2. </a:t>
            </a:r>
            <a:r>
              <a:rPr lang="zh-CN" altLang="zh-CN" dirty="0" smtClean="0"/>
              <a:t>对</a:t>
            </a:r>
            <a:r>
              <a:rPr lang="en-GB" altLang="zh-CN" dirty="0"/>
              <a:t>Insert</a:t>
            </a:r>
            <a:r>
              <a:rPr lang="zh-CN" altLang="zh-CN" dirty="0"/>
              <a:t>、</a:t>
            </a:r>
            <a:r>
              <a:rPr lang="en-GB" altLang="zh-CN" dirty="0"/>
              <a:t>Update</a:t>
            </a:r>
            <a:r>
              <a:rPr lang="zh-CN" altLang="zh-CN" dirty="0"/>
              <a:t>、</a:t>
            </a:r>
            <a:r>
              <a:rPr lang="en-GB" altLang="zh-CN" dirty="0"/>
              <a:t>Delete</a:t>
            </a:r>
            <a:r>
              <a:rPr lang="zh-CN" altLang="zh-CN" dirty="0"/>
              <a:t>语句有效外，还对</a:t>
            </a:r>
            <a:r>
              <a:rPr lang="en-GB" altLang="zh-CN" dirty="0"/>
              <a:t> SELECT</a:t>
            </a:r>
            <a:r>
              <a:rPr lang="zh-CN" altLang="zh-CN" dirty="0"/>
              <a:t>语句、存储过程</a:t>
            </a:r>
            <a:r>
              <a:rPr lang="zh-CN" altLang="zh-CN" dirty="0" smtClean="0"/>
              <a:t>、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dirty="0" smtClean="0"/>
              <a:t>          </a:t>
            </a:r>
            <a:r>
              <a:rPr lang="zh-CN" altLang="zh-CN" dirty="0" smtClean="0"/>
              <a:t>函数</a:t>
            </a:r>
            <a:r>
              <a:rPr lang="zh-CN" altLang="zh-CN" dirty="0"/>
              <a:t>及其它</a:t>
            </a:r>
            <a:r>
              <a:rPr lang="en-GB" altLang="zh-CN" dirty="0"/>
              <a:t>DDL</a:t>
            </a:r>
            <a:r>
              <a:rPr lang="zh-CN" altLang="zh-CN" dirty="0"/>
              <a:t>、</a:t>
            </a:r>
            <a:r>
              <a:rPr lang="en-GB" altLang="zh-CN" dirty="0"/>
              <a:t>DML</a:t>
            </a:r>
            <a:r>
              <a:rPr lang="zh-CN" altLang="zh-CN" dirty="0"/>
              <a:t>、</a:t>
            </a:r>
            <a:r>
              <a:rPr lang="en-GB" altLang="zh-CN" dirty="0"/>
              <a:t>DCL</a:t>
            </a:r>
            <a:r>
              <a:rPr lang="zh-CN" altLang="zh-CN" dirty="0"/>
              <a:t>、</a:t>
            </a:r>
            <a:r>
              <a:rPr lang="en-GB" altLang="zh-CN" dirty="0"/>
              <a:t>TCL</a:t>
            </a:r>
            <a:r>
              <a:rPr lang="zh-CN" altLang="zh-CN" dirty="0"/>
              <a:t>均生效，均可触发。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执行参数：</a:t>
            </a:r>
            <a:endParaRPr lang="en-GB" altLang="zh-CN" b="1" dirty="0"/>
          </a:p>
          <a:p>
            <a:pPr marL="0" indent="0">
              <a:buNone/>
            </a:pPr>
            <a:r>
              <a:rPr lang="en-US" altLang="zh-CN" dirty="0" smtClean="0"/>
              <a:t>	XSQL</a:t>
            </a:r>
            <a:r>
              <a:rPr lang="zh-CN" altLang="en-US" dirty="0"/>
              <a:t>触发源的执行入参，会传递</a:t>
            </a:r>
            <a:r>
              <a:rPr lang="zh-CN" altLang="en-US" dirty="0" smtClean="0"/>
              <a:t>给它的所有</a:t>
            </a:r>
            <a:r>
              <a:rPr lang="en-US" altLang="zh-CN" dirty="0"/>
              <a:t>XSQL</a:t>
            </a:r>
            <a:r>
              <a:rPr lang="zh-CN" altLang="en-US" dirty="0"/>
              <a:t>触发器，并作为其执行入</a:t>
            </a:r>
            <a:r>
              <a:rPr lang="zh-CN" altLang="en-US" dirty="0" smtClean="0"/>
              <a:t>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58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两种类型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两种类型：</a:t>
            </a:r>
            <a:endParaRPr lang="en-US" altLang="zh-CN" dirty="0" smtClean="0"/>
          </a:p>
          <a:p>
            <a:r>
              <a:rPr lang="zh-CN" altLang="en-US" dirty="0" smtClean="0"/>
              <a:t>多库同步操作：同一个源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在多个数据库中执行 </a:t>
            </a:r>
            <a:endParaRPr lang="en-US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US" altLang="zh-CN" b="1" dirty="0" err="1" smtClean="0"/>
              <a:t>createBackup</a:t>
            </a:r>
            <a:r>
              <a:rPr lang="en-US" altLang="zh-CN" b="1" dirty="0" smtClean="0"/>
              <a:t> ref=“DSG</a:t>
            </a:r>
            <a:r>
              <a:rPr lang="zh-CN" altLang="en-US" b="1" dirty="0" smtClean="0"/>
              <a:t>数据库连接池组</a:t>
            </a:r>
            <a:r>
              <a:rPr lang="en-US" altLang="zh-CN" b="1" dirty="0" smtClean="0"/>
              <a:t>”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 smtClean="0"/>
              <a:t>触发执行：触发另一个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的执行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GB" altLang="zh-CN" dirty="0" smtClean="0"/>
              <a:t>&lt;</a:t>
            </a:r>
            <a:r>
              <a:rPr lang="en-US" altLang="zh-CN" b="1" dirty="0" smtClean="0"/>
              <a:t>create</a:t>
            </a:r>
            <a:r>
              <a:rPr lang="en-US" altLang="zh-CN" dirty="0"/>
              <a:t> </a:t>
            </a:r>
            <a:r>
              <a:rPr lang="en-US" altLang="zh-CN" dirty="0" smtClean="0"/>
              <a:t>ref=“XSQL</a:t>
            </a:r>
            <a:r>
              <a:rPr lang="zh-CN" altLang="en-US" dirty="0" smtClean="0"/>
              <a:t>标识</a:t>
            </a:r>
            <a:r>
              <a:rPr lang="en-GB" altLang="zh-CN" dirty="0" smtClean="0"/>
              <a:t>ID</a:t>
            </a:r>
            <a:r>
              <a:rPr lang="en-US" altLang="zh-CN" dirty="0" smtClean="0"/>
              <a:t>” /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3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同步模式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两种执行模式：</a:t>
            </a:r>
            <a:endParaRPr lang="en-US" altLang="zh-CN" dirty="0" smtClean="0"/>
          </a:p>
          <a:p>
            <a:r>
              <a:rPr lang="zh-CN" altLang="zh-CN" dirty="0"/>
              <a:t>同步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&gt;true&lt;/</a:t>
            </a:r>
            <a:r>
              <a:rPr lang="en-GB" altLang="zh-CN" dirty="0" err="1"/>
              <a:t>syncMode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多个</a:t>
            </a:r>
            <a:r>
              <a:rPr lang="en-GB" altLang="zh-CN" dirty="0" smtClean="0"/>
              <a:t>XSQL</a:t>
            </a:r>
            <a:r>
              <a:rPr lang="zh-CN" altLang="zh-CN" dirty="0"/>
              <a:t>触发器依次顺序执行，前一个执行完成，后下一个才执行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 smtClean="0"/>
              <a:t>前</a:t>
            </a:r>
            <a:r>
              <a:rPr lang="zh-CN" altLang="zh-CN" dirty="0"/>
              <a:t>一个执行异常后，其后的均不再执行。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zh-CN" dirty="0"/>
              <a:t>异步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&gt;false&lt;/</a:t>
            </a:r>
            <a:r>
              <a:rPr lang="en-GB" altLang="zh-CN" dirty="0" err="1"/>
              <a:t>syncMode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/>
              <a:t>每个</a:t>
            </a:r>
            <a:r>
              <a:rPr lang="en-GB" altLang="zh-CN" dirty="0"/>
              <a:t>XSQL</a:t>
            </a:r>
            <a:r>
              <a:rPr lang="zh-CN" altLang="zh-CN" dirty="0"/>
              <a:t>触发器均是一个独立的线程，所有</a:t>
            </a:r>
            <a:r>
              <a:rPr lang="en-GB" altLang="zh-CN" dirty="0"/>
              <a:t>XSQL</a:t>
            </a:r>
            <a:r>
              <a:rPr lang="zh-CN" altLang="zh-CN" dirty="0"/>
              <a:t>触发器几乎是同时</a:t>
            </a:r>
            <a:r>
              <a:rPr lang="zh-CN" altLang="zh-CN" dirty="0" smtClean="0"/>
              <a:t>执行。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触发执行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3" y="1662112"/>
            <a:ext cx="6448425" cy="473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87" y="4070189"/>
            <a:ext cx="4526806" cy="24978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95" y="1292827"/>
            <a:ext cx="4513898" cy="232608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075744" y="1556746"/>
            <a:ext cx="2134806" cy="35486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1725" y="5105400"/>
            <a:ext cx="370401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62200" y="5309571"/>
            <a:ext cx="37040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075744" y="4232494"/>
            <a:ext cx="1999044" cy="10770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37672" y="4993666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>
                <a:latin typeface="+mn-ea"/>
              </a:rPr>
              <a:t>DataSourceGroup</a:t>
            </a:r>
            <a:endParaRPr lang="en-GB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数据库</a:t>
            </a:r>
            <a:endParaRPr lang="zh-CN" altLang="en-US" dirty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37672" y="3513699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37672" y="2033732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235131" y="4331305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235131" y="2880808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2679410" y="202549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23" name="六边形 22"/>
          <p:cNvSpPr/>
          <p:nvPr/>
        </p:nvSpPr>
        <p:spPr>
          <a:xfrm>
            <a:off x="2135715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498013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25" name="六边形 24"/>
          <p:cNvSpPr/>
          <p:nvPr/>
        </p:nvSpPr>
        <p:spPr>
          <a:xfrm>
            <a:off x="4860311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26" name="六边形 25"/>
          <p:cNvSpPr/>
          <p:nvPr/>
        </p:nvSpPr>
        <p:spPr>
          <a:xfrm>
            <a:off x="6222609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27" name="六边形 26"/>
          <p:cNvSpPr/>
          <p:nvPr/>
        </p:nvSpPr>
        <p:spPr>
          <a:xfrm>
            <a:off x="7584907" y="1168074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28" name="六边形 27"/>
          <p:cNvSpPr/>
          <p:nvPr/>
        </p:nvSpPr>
        <p:spPr>
          <a:xfrm>
            <a:off x="7041214" y="2017256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413237" y="3008492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Condition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49448" y="3983810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900" dirty="0" err="1" smtClean="0"/>
              <a:t>AllowExecutesSplit</a:t>
            </a:r>
            <a:endParaRPr lang="en-GB" altLang="zh-CN" sz="1100" dirty="0">
              <a:latin typeface="+mn-ea"/>
            </a:endParaRPr>
          </a:p>
          <a:p>
            <a:pPr algn="ctr"/>
            <a:r>
              <a:rPr lang="zh-CN" altLang="en-US" sz="1400" dirty="0" smtClean="0">
                <a:latin typeface="+mn-ea"/>
              </a:rPr>
              <a:t>执行</a:t>
            </a:r>
            <a:r>
              <a:rPr lang="en-GB" altLang="zh-CN" sz="1400" dirty="0" smtClean="0">
                <a:latin typeface="+mn-ea"/>
              </a:rPr>
              <a:t>SQL</a:t>
            </a:r>
            <a:r>
              <a:rPr lang="zh-CN" altLang="en-US" sz="1400" dirty="0" smtClean="0">
                <a:latin typeface="+mn-ea"/>
              </a:rPr>
              <a:t>脚本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65209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Trigger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触发器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9242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96596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090084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LobName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大对象名称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097438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LobWheres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573443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Error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异常处理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13237" y="398355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BatchCommit</a:t>
            </a:r>
            <a:endParaRPr lang="en-GB" altLang="zh-CN" sz="1200" dirty="0"/>
          </a:p>
          <a:p>
            <a:pPr algn="ctr"/>
            <a:r>
              <a:rPr lang="zh-CN" altLang="en-US" sz="1400" dirty="0" smtClean="0">
                <a:latin typeface="+mn-ea"/>
              </a:rPr>
              <a:t>分批提交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7444" y="5960335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Domain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多租户分域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40334" y="300849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Create</a:t>
            </a:r>
            <a:endParaRPr lang="en-GB" altLang="zh-CN" sz="1400" dirty="0"/>
          </a:p>
          <a:p>
            <a:pPr algn="ctr"/>
            <a:r>
              <a:rPr lang="zh-CN" altLang="en-US" sz="1400" dirty="0" smtClean="0">
                <a:latin typeface="+mn-ea"/>
              </a:rPr>
              <a:t>创建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多库备份</a:t>
            </a:r>
            <a:r>
              <a:rPr lang="en-GB" altLang="zh-CN" sz="4400" dirty="0" smtClean="0"/>
              <a:t> 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18" y="1257758"/>
            <a:ext cx="7683709" cy="5535222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81375" y="2699721"/>
            <a:ext cx="3876675" cy="5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异常处理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zh-CN" altLang="en-US" dirty="0"/>
              <a:t>触发器每个操作都是一个独立的</a:t>
            </a:r>
            <a:r>
              <a:rPr lang="zh-CN" altLang="en-US" dirty="0" smtClean="0"/>
              <a:t>事务。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/>
              <a:t>触发器执行</a:t>
            </a:r>
            <a:r>
              <a:rPr lang="zh-CN" altLang="en-US" dirty="0" smtClean="0"/>
              <a:t>异常时，会不会回</a:t>
            </a:r>
            <a:r>
              <a:rPr lang="zh-CN" altLang="en-US" dirty="0"/>
              <a:t>滚先前触发源</a:t>
            </a:r>
            <a:r>
              <a:rPr lang="en-US" altLang="zh-CN" dirty="0"/>
              <a:t>XSQL</a:t>
            </a:r>
            <a:r>
              <a:rPr lang="zh-CN" altLang="en-US" dirty="0"/>
              <a:t>的</a:t>
            </a:r>
            <a:r>
              <a:rPr lang="zh-CN" altLang="en-US" dirty="0" smtClean="0"/>
              <a:t>操作？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GB" altLang="zh-CN" dirty="0" smtClean="0"/>
          </a:p>
          <a:p>
            <a:r>
              <a:rPr lang="zh-CN" altLang="en-US" dirty="0" smtClean="0"/>
              <a:t>多个触发器，后一个触发器执行异常时，会不会回滚前一个触发器？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43875" y="2933700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82626" y="3781326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03312" y="4183814"/>
            <a:ext cx="8946541" cy="206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触发源执行异常时，可通过</a:t>
            </a:r>
            <a:r>
              <a:rPr lang="en-US" altLang="zh-CN" dirty="0" err="1" smtClean="0"/>
              <a:t>XSQLTrigger.errorCode</a:t>
            </a:r>
            <a:r>
              <a:rPr lang="zh-CN" altLang="en-US" dirty="0" smtClean="0"/>
              <a:t>属性控制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触发器是否执行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03312" y="5109842"/>
            <a:ext cx="8946541" cy="144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每个触发器均可以有独立的、定制的异常处理方法</a:t>
            </a:r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err="1" smtClean="0"/>
              <a:t>LogName</a:t>
            </a:r>
            <a:r>
              <a:rPr lang="zh-CN" altLang="en-US" dirty="0"/>
              <a:t>、</a:t>
            </a:r>
            <a:r>
              <a:rPr lang="en-GB" altLang="zh-CN" dirty="0" err="1"/>
              <a:t>LogWheres</a:t>
            </a:r>
            <a:r>
              <a:rPr lang="zh-CN" altLang="en-US" dirty="0"/>
              <a:t>只用于</a:t>
            </a:r>
            <a:r>
              <a:rPr lang="en-GB" altLang="zh-CN" dirty="0"/>
              <a:t>Insert</a:t>
            </a:r>
            <a:r>
              <a:rPr lang="zh-CN" altLang="en-GB" dirty="0"/>
              <a:t>、</a:t>
            </a:r>
            <a:r>
              <a:rPr lang="en-GB" altLang="zh-CN" dirty="0"/>
              <a:t>Update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GB" altLang="zh-CN" dirty="0"/>
              <a:t>Select</a:t>
            </a:r>
            <a:r>
              <a:rPr lang="zh-CN" altLang="en-US" dirty="0"/>
              <a:t>语句无须额外处理。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203259" y="3703818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LobName</a:t>
            </a:r>
            <a:endParaRPr lang="en-GB" altLang="zh-CN" sz="1600" dirty="0" smtClean="0"/>
          </a:p>
          <a:p>
            <a:pPr algn="ctr"/>
            <a:r>
              <a:rPr lang="zh-CN" altLang="en-US" sz="1600" dirty="0" smtClean="0">
                <a:latin typeface="+mn-ea"/>
              </a:rPr>
              <a:t>大对象名称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10613" y="4684759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LobWheres</a:t>
            </a:r>
            <a:endParaRPr lang="en-US" altLang="zh-CN" sz="1600" dirty="0" smtClean="0"/>
          </a:p>
          <a:p>
            <a:pPr algn="ctr"/>
            <a:r>
              <a:rPr lang="zh-CN" altLang="en-US" sz="1600" dirty="0">
                <a:latin typeface="+mn-ea"/>
              </a:rPr>
              <a:t>大对象条件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48024" y="3861022"/>
            <a:ext cx="57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标示大对象名称，多个间用逗号分隔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48024" y="4722169"/>
            <a:ext cx="68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写大对象 </a:t>
            </a:r>
            <a:r>
              <a:rPr lang="en-US" altLang="zh-CN" dirty="0" smtClean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,</a:t>
            </a:r>
            <a:r>
              <a:rPr lang="en-US" altLang="zh-CN" dirty="0" err="1"/>
              <a:t>CLob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时，定位其所</a:t>
            </a:r>
            <a:r>
              <a:rPr lang="zh-CN" altLang="en-US" dirty="0"/>
              <a:t>在行的查询</a:t>
            </a:r>
            <a:r>
              <a:rPr lang="zh-CN" altLang="en-US" dirty="0" smtClean="0"/>
              <a:t>条件的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片段。</a:t>
            </a:r>
            <a:endParaRPr lang="en-US" altLang="zh-CN" dirty="0" smtClean="0"/>
          </a:p>
          <a:p>
            <a:r>
              <a:rPr lang="zh-CN" altLang="en-US" dirty="0" smtClean="0"/>
              <a:t>允许有占位符动态填充参数值。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2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 smtClean="0"/>
              <a:t>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52" y="1514475"/>
            <a:ext cx="6224588" cy="519168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1467" y="2632084"/>
            <a:ext cx="4907758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/>
              <a:t>&gt;</a:t>
            </a:r>
            <a:r>
              <a:rPr lang="en-GB" altLang="zh-CN" dirty="0" err="1"/>
              <a:t>xmIdea</a:t>
            </a:r>
            <a:r>
              <a:rPr lang="en-GB" altLang="zh-CN" dirty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dirty="0"/>
              <a:t>&gt;</a:t>
            </a:r>
            <a:r>
              <a:rPr lang="en-GB" altLang="zh-CN" u="sng" dirty="0" err="1"/>
              <a:t>xmbh</a:t>
            </a:r>
            <a:r>
              <a:rPr lang="en-GB" altLang="zh-CN" u="sng" dirty="0"/>
              <a:t> = ':</a:t>
            </a:r>
            <a:r>
              <a:rPr lang="en-GB" altLang="zh-CN" u="sng" dirty="0" err="1"/>
              <a:t>xmbh</a:t>
            </a:r>
            <a:r>
              <a:rPr lang="en-GB" altLang="zh-CN" u="sng" dirty="0"/>
              <a:t>'&lt;/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u="sng" dirty="0"/>
              <a:t>&gt;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229225" y="2223348"/>
            <a:ext cx="923925" cy="40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29225" y="2554293"/>
            <a:ext cx="923925" cy="72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形标注 24"/>
          <p:cNvSpPr/>
          <p:nvPr/>
        </p:nvSpPr>
        <p:spPr>
          <a:xfrm>
            <a:off x="8698284" y="4619624"/>
            <a:ext cx="1609725" cy="723899"/>
          </a:xfrm>
          <a:prstGeom prst="wedgeEllipseCallout">
            <a:avLst>
              <a:gd name="adj1" fmla="val -74680"/>
              <a:gd name="adj2" fmla="val 8724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Oracle</a:t>
            </a:r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的关键字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153275" y="5667375"/>
            <a:ext cx="1123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BatchCommit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分批提交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项目经理要求你将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万数据保存到数据库中，如何做呢？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2000" y="295275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首先要做预解析的模式。防止数据库对相同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SQL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解析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100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万次；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000" y="338657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分批分量提交数据；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2000" y="382478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在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DB</a:t>
            </a:r>
            <a:r>
              <a:rPr lang="zh-CN" altLang="en-US" sz="2000" dirty="0">
                <a:solidFill>
                  <a:prstClr val="white"/>
                </a:solidFill>
                <a:cs typeface="+mj-cs"/>
              </a:rPr>
              <a:t>和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应用服务允许的提前下，开启多线程；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1" y="3352860"/>
            <a:ext cx="4491528" cy="336864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38275" y="4963129"/>
            <a:ext cx="5191125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每次提交量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/>
              <a:t>&gt;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629400" y="3837079"/>
            <a:ext cx="1028700" cy="112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629400" y="3986354"/>
            <a:ext cx="1057551" cy="134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8273" y="5711258"/>
            <a:ext cx="5191127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 </a:t>
            </a:r>
            <a:r>
              <a:rPr lang="en-GB" altLang="zh-CN" b="1" dirty="0" err="1" smtClean="0"/>
              <a:t>XSQL.</a:t>
            </a:r>
            <a:r>
              <a:rPr lang="en-GB" altLang="zh-CN" b="1" dirty="0" err="1" smtClean="0">
                <a:solidFill>
                  <a:srgbClr val="FFFF00"/>
                </a:solidFill>
              </a:rPr>
              <a:t>executeUpdatesPrepared</a:t>
            </a:r>
            <a:r>
              <a:rPr lang="en-GB" altLang="zh-CN" b="1" dirty="0" smtClean="0"/>
              <a:t>(List) </a:t>
            </a:r>
            <a:r>
              <a:rPr lang="zh-CN" altLang="en-US" b="1" dirty="0" smtClean="0"/>
              <a:t>执行，</a:t>
            </a:r>
            <a:endParaRPr lang="en-US" altLang="zh-CN" b="1" dirty="0" smtClean="0"/>
          </a:p>
          <a:p>
            <a:r>
              <a:rPr lang="zh-CN" altLang="en-US" b="1" dirty="0" smtClean="0"/>
              <a:t>而不是用</a:t>
            </a:r>
            <a:r>
              <a:rPr lang="en-GB" altLang="zh-CN" b="1" dirty="0" smtClean="0"/>
              <a:t> </a:t>
            </a:r>
            <a:r>
              <a:rPr lang="en-GB" altLang="zh-CN" b="1" dirty="0" err="1" smtClean="0"/>
              <a:t>XSQL.</a:t>
            </a:r>
            <a:r>
              <a:rPr lang="en-GB" altLang="zh-CN" dirty="0" err="1" smtClean="0"/>
              <a:t>executeUpdate</a:t>
            </a:r>
            <a:r>
              <a:rPr lang="en-GB" altLang="zh-CN" dirty="0" smtClean="0"/>
              <a:t>(…) </a:t>
            </a:r>
            <a:r>
              <a:rPr lang="zh-CN" altLang="en-US" dirty="0" smtClean="0"/>
              <a:t>方法。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47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308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两个引擎</a:t>
            </a:r>
            <a:endParaRPr lang="en-GB" altLang="zh-CN" sz="7200" dirty="0" smtClean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第三个下次再说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9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Condition </a:t>
            </a:r>
            <a:r>
              <a:rPr lang="zh-CN" altLang="en-US" sz="4400" dirty="0" smtClean="0"/>
              <a:t>计算引擎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引用了</a:t>
            </a:r>
            <a:r>
              <a:rPr lang="en-GB" altLang="zh-CN" dirty="0" err="1" smtClean="0"/>
              <a:t>Fel</a:t>
            </a:r>
            <a:r>
              <a:rPr lang="zh-CN" altLang="en-US" dirty="0" smtClean="0"/>
              <a:t>轻量级高效的计算引擎。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它源自</a:t>
            </a:r>
            <a:r>
              <a:rPr lang="zh-CN" altLang="en-US" dirty="0"/>
              <a:t>于</a:t>
            </a:r>
            <a:r>
              <a:rPr lang="zh-CN" altLang="en-US" dirty="0" smtClean="0"/>
              <a:t>企业，</a:t>
            </a:r>
            <a:r>
              <a:rPr lang="zh-CN" altLang="en-US" dirty="0"/>
              <a:t>设计目标是为了满足不断变化的功能需求和性能需求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Fel</a:t>
            </a:r>
            <a:r>
              <a:rPr lang="zh-CN" altLang="en-US" dirty="0"/>
              <a:t>是开放</a:t>
            </a:r>
            <a:r>
              <a:rPr lang="zh-CN" altLang="en-US" dirty="0" smtClean="0"/>
              <a:t>的</a:t>
            </a:r>
            <a:r>
              <a:rPr lang="zh-CN" altLang="en-US" dirty="0"/>
              <a:t>。</a:t>
            </a:r>
            <a:r>
              <a:rPr lang="en-US" altLang="zh-CN" dirty="0" err="1" smtClean="0"/>
              <a:t>Fel</a:t>
            </a:r>
            <a:r>
              <a:rPr lang="zh-CN" altLang="en-US" dirty="0"/>
              <a:t>的执行主要是通过</a:t>
            </a:r>
            <a:r>
              <a:rPr lang="zh-CN" altLang="en-US" b="1" dirty="0">
                <a:solidFill>
                  <a:srgbClr val="FFFF00"/>
                </a:solidFill>
              </a:rPr>
              <a:t>函数</a:t>
            </a:r>
            <a:r>
              <a:rPr lang="zh-CN" altLang="en-US" b="1" dirty="0" smtClean="0">
                <a:solidFill>
                  <a:srgbClr val="FFFF00"/>
                </a:solidFill>
              </a:rPr>
              <a:t>实现，运算符</a:t>
            </a:r>
            <a:r>
              <a:rPr lang="en-US" altLang="zh-CN" b="1" dirty="0">
                <a:solidFill>
                  <a:srgbClr val="FFFF00"/>
                </a:solidFill>
              </a:rPr>
              <a:t>(+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US" altLang="zh-CN" b="1" dirty="0">
                <a:solidFill>
                  <a:srgbClr val="FFFF00"/>
                </a:solidFill>
              </a:rPr>
              <a:t>-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US" altLang="zh-CN" b="1" dirty="0" smtClean="0">
                <a:solidFill>
                  <a:srgbClr val="FFFF00"/>
                </a:solidFill>
              </a:rPr>
              <a:t>*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GB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r>
              <a:rPr lang="zh-CN" altLang="en-US" dirty="0" smtClean="0"/>
              <a:t>，扩展</a:t>
            </a:r>
            <a:r>
              <a:rPr lang="zh-CN" altLang="en-US" dirty="0"/>
              <a:t>函数也非常简单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Fel</a:t>
            </a:r>
            <a:r>
              <a:rPr lang="zh-CN" altLang="en-US" dirty="0"/>
              <a:t>有双引擎，同时支持解释执行和编译执行。可以根据性能要求选择执行方式。编译执行就是将表达式编译成字节码（生成</a:t>
            </a:r>
            <a:r>
              <a:rPr lang="en-US" altLang="zh-CN" dirty="0"/>
              <a:t>java</a:t>
            </a:r>
            <a:r>
              <a:rPr lang="zh-CN" altLang="en-US" dirty="0"/>
              <a:t>代码和编译模块都是可以扩展和替换的</a:t>
            </a:r>
            <a:r>
              <a:rPr lang="zh-CN" altLang="en-US" dirty="0" smtClean="0"/>
              <a:t>）</a:t>
            </a: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Fel</a:t>
            </a:r>
            <a:r>
              <a:rPr lang="zh-CN" altLang="en-US" dirty="0"/>
              <a:t>有多快？</a:t>
            </a:r>
            <a:br>
              <a:rPr lang="zh-CN" altLang="en-US" dirty="0"/>
            </a:br>
            <a:r>
              <a:rPr lang="zh-CN" altLang="en-US" dirty="0"/>
              <a:t>通常情况下，</a:t>
            </a:r>
            <a:r>
              <a:rPr lang="en-US" altLang="zh-CN" dirty="0" err="1" smtClean="0"/>
              <a:t>Fel</a:t>
            </a:r>
            <a:r>
              <a:rPr lang="zh-CN" altLang="en-US" dirty="0" smtClean="0"/>
              <a:t>每秒</a:t>
            </a:r>
            <a:r>
              <a:rPr lang="zh-CN" altLang="en-US" dirty="0"/>
              <a:t>可以执行千万次表达式（不包含编译时间）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</a:t>
            </a:r>
            <a:r>
              <a:rPr lang="zh-CN" altLang="en-US" dirty="0"/>
              <a:t>还没有发现开源的表达式引擎比</a:t>
            </a:r>
            <a:r>
              <a:rPr lang="en-US" altLang="zh-CN" dirty="0" err="1"/>
              <a:t>Fel</a:t>
            </a:r>
            <a:r>
              <a:rPr lang="zh-CN" altLang="en-US" dirty="0" smtClean="0"/>
              <a:t>快的。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687300" y="4977092"/>
            <a:ext cx="1752601" cy="1123951"/>
            <a:chOff x="8562974" y="2519643"/>
            <a:chExt cx="1752601" cy="1123951"/>
          </a:xfrm>
        </p:grpSpPr>
        <p:sp>
          <p:nvSpPr>
            <p:cNvPr id="33" name="圆角矩形 32"/>
            <p:cNvSpPr/>
            <p:nvPr/>
          </p:nvSpPr>
          <p:spPr>
            <a:xfrm>
              <a:off x="8696325" y="2519643"/>
              <a:ext cx="1485900" cy="112395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974" y="2727675"/>
              <a:ext cx="1752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0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Fel</a:t>
              </a:r>
              <a:endParaRPr lang="zh-CN" altLang="en-US" sz="4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8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4772025" y="3532368"/>
            <a:ext cx="2181225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Condition</a:t>
            </a:r>
            <a:endParaRPr lang="en-GB" altLang="zh-CN" dirty="0" smtClean="0"/>
          </a:p>
        </p:txBody>
      </p:sp>
      <p:sp>
        <p:nvSpPr>
          <p:cNvPr id="26" name="六边形 25"/>
          <p:cNvSpPr/>
          <p:nvPr/>
        </p:nvSpPr>
        <p:spPr>
          <a:xfrm>
            <a:off x="3468850" y="2302982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name</a:t>
            </a:r>
            <a:endParaRPr lang="en-GB" altLang="zh-CN" dirty="0"/>
          </a:p>
        </p:txBody>
      </p:sp>
      <p:sp>
        <p:nvSpPr>
          <p:cNvPr id="27" name="六边形 26"/>
          <p:cNvSpPr/>
          <p:nvPr/>
        </p:nvSpPr>
        <p:spPr>
          <a:xfrm>
            <a:off x="34688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true</a:t>
            </a:r>
            <a:endParaRPr lang="en-GB" altLang="zh-CN" dirty="0"/>
          </a:p>
        </p:txBody>
      </p:sp>
      <p:sp>
        <p:nvSpPr>
          <p:cNvPr id="29" name="六边形 28"/>
          <p:cNvSpPr/>
          <p:nvPr/>
        </p:nvSpPr>
        <p:spPr>
          <a:xfrm>
            <a:off x="69532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false</a:t>
            </a:r>
            <a:endParaRPr lang="en-GB" altLang="zh-CN" dirty="0"/>
          </a:p>
        </p:txBody>
      </p:sp>
      <p:sp>
        <p:nvSpPr>
          <p:cNvPr id="30" name="六边形 29"/>
          <p:cNvSpPr/>
          <p:nvPr/>
        </p:nvSpPr>
        <p:spPr>
          <a:xfrm>
            <a:off x="6953249" y="2302982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41159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执行前，对占位符的判定。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如占位符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，在满足条件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时取值为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在满足条件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时取值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，否则取值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1581" y="1765310"/>
            <a:ext cx="3955258" cy="23083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name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占位符</a:t>
            </a:r>
            <a:r>
              <a:rPr lang="en-GB" altLang="zh-CN" dirty="0" smtClean="0"/>
              <a:t>X&lt;/</a:t>
            </a:r>
            <a:r>
              <a:rPr lang="en-GB" altLang="zh-CN" b="1" dirty="0">
                <a:solidFill>
                  <a:srgbClr val="FFFF00"/>
                </a:solidFill>
              </a:rPr>
              <a:t>na</a:t>
            </a:r>
            <a:r>
              <a:rPr lang="en-GB" altLang="zh-CN" b="1" dirty="0" smtClean="0">
                <a:solidFill>
                  <a:srgbClr val="FFFF00"/>
                </a:solidFill>
              </a:rPr>
              <a:t>me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</a:t>
            </a:r>
            <a:r>
              <a:rPr lang="en-GB" altLang="zh-CN" dirty="0" smtClean="0"/>
              <a:t> </a:t>
            </a:r>
            <a:r>
              <a:rPr lang="en-GB" altLang="zh-CN" dirty="0"/>
              <a:t>== </a:t>
            </a:r>
            <a:r>
              <a:rPr lang="en-GB" altLang="zh-CN" dirty="0" smtClean="0"/>
              <a:t>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&gt;A&lt;/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 == 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B'&lt;/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&gt;B&lt;/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smtClean="0">
                <a:solidFill>
                  <a:srgbClr val="FFFF00"/>
                </a:solidFill>
              </a:rPr>
              <a:t>false</a:t>
            </a:r>
            <a:r>
              <a:rPr lang="en-GB" altLang="zh-CN" dirty="0" smtClean="0"/>
              <a:t>&gt;C&lt;/</a:t>
            </a:r>
            <a:r>
              <a:rPr lang="en-GB" altLang="zh-CN" b="1" dirty="0">
                <a:solidFill>
                  <a:srgbClr val="FFFF00"/>
                </a:solidFill>
              </a:rPr>
              <a:t>false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238750" y="1765310"/>
            <a:ext cx="2332831" cy="129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38750" y="3669856"/>
            <a:ext cx="2332831" cy="40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值</a:t>
            </a:r>
            <a:r>
              <a:rPr lang="en-GB" altLang="zh-CN" dirty="0"/>
              <a:t>A</a:t>
            </a:r>
            <a:r>
              <a:rPr lang="zh-CN" altLang="zh-CN" dirty="0"/>
              <a:t>、</a:t>
            </a:r>
            <a:r>
              <a:rPr lang="en-GB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可以如下四种取值类型：</a:t>
            </a:r>
          </a:p>
          <a:p>
            <a:pPr lvl="1"/>
            <a:r>
              <a:rPr lang="zh-CN" altLang="zh-CN" dirty="0"/>
              <a:t>占位符</a:t>
            </a:r>
            <a:r>
              <a:rPr lang="en-GB" altLang="zh-CN" dirty="0"/>
              <a:t>X</a:t>
            </a:r>
            <a:r>
              <a:rPr lang="zh-CN" altLang="zh-CN" dirty="0"/>
              <a:t>映射的值 （条件满足时的默认值）；</a:t>
            </a:r>
          </a:p>
          <a:p>
            <a:pPr lvl="1"/>
            <a:r>
              <a:rPr lang="zh-CN" altLang="zh-CN" dirty="0"/>
              <a:t>另一个占位符</a:t>
            </a:r>
            <a:r>
              <a:rPr lang="en-GB" altLang="zh-CN" dirty="0"/>
              <a:t>Y</a:t>
            </a:r>
            <a:r>
              <a:rPr lang="zh-CN" altLang="zh-CN" dirty="0"/>
              <a:t>映射的值，须以英文冒号为前缀开头；</a:t>
            </a:r>
          </a:p>
          <a:p>
            <a:pPr lvl="1"/>
            <a:r>
              <a:rPr lang="zh-CN" altLang="zh-CN" dirty="0"/>
              <a:t>常量字符串；</a:t>
            </a:r>
          </a:p>
          <a:p>
            <a:pPr lvl="1"/>
            <a:r>
              <a:rPr lang="zh-CN" altLang="zh-CN" dirty="0"/>
              <a:t>空指针</a:t>
            </a:r>
            <a:r>
              <a:rPr lang="en-GB" altLang="zh-CN" dirty="0"/>
              <a:t>NULL</a:t>
            </a:r>
            <a:r>
              <a:rPr lang="zh-CN" altLang="zh-CN" dirty="0"/>
              <a:t>值（条件不满足时的默认值）。</a:t>
            </a:r>
            <a:endParaRPr lang="en-GB" altLang="zh-CN" dirty="0"/>
          </a:p>
          <a:p>
            <a:pPr lvl="1"/>
            <a:endParaRPr lang="zh-CN" altLang="zh-CN" dirty="0"/>
          </a:p>
          <a:p>
            <a:r>
              <a:rPr lang="zh-CN" altLang="zh-CN" dirty="0"/>
              <a:t>值</a:t>
            </a:r>
            <a:r>
              <a:rPr lang="en-GB" altLang="zh-CN" dirty="0"/>
              <a:t>A</a:t>
            </a:r>
            <a:r>
              <a:rPr lang="zh-CN" altLang="zh-CN" dirty="0"/>
              <a:t>、</a:t>
            </a:r>
            <a:r>
              <a:rPr lang="en-GB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中的占位符及占位符</a:t>
            </a:r>
            <a:r>
              <a:rPr lang="en-GB" altLang="zh-CN" dirty="0"/>
              <a:t>X</a:t>
            </a:r>
            <a:r>
              <a:rPr lang="zh-CN" altLang="zh-CN" dirty="0"/>
              <a:t>均支持以下高级功能：</a:t>
            </a:r>
          </a:p>
          <a:p>
            <a:pPr lvl="1"/>
            <a:r>
              <a:rPr lang="zh-CN" altLang="zh-CN" dirty="0"/>
              <a:t>支持</a:t>
            </a:r>
            <a:r>
              <a:rPr lang="en-GB" altLang="zh-CN" dirty="0" err="1"/>
              <a:t>xx.yy.zz</a:t>
            </a:r>
            <a:r>
              <a:rPr lang="zh-CN" altLang="zh-CN" dirty="0"/>
              <a:t>面向对象；</a:t>
            </a:r>
          </a:p>
          <a:p>
            <a:pPr lvl="1"/>
            <a:r>
              <a:rPr lang="zh-CN" altLang="zh-CN" dirty="0"/>
              <a:t>支持函数型占位符。即占位符是一个方法的引用。占位符对应的数值，通过引用方法的返回值获取；</a:t>
            </a:r>
          </a:p>
          <a:p>
            <a:pPr lvl="1"/>
            <a:r>
              <a:rPr lang="zh-CN" altLang="zh-CN" dirty="0"/>
              <a:t>不区分大小写。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1581" y="1765310"/>
            <a:ext cx="3955258" cy="23083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name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占位符</a:t>
            </a:r>
            <a:r>
              <a:rPr lang="en-GB" altLang="zh-CN" dirty="0" smtClean="0"/>
              <a:t>X&lt;/</a:t>
            </a:r>
            <a:r>
              <a:rPr lang="en-GB" altLang="zh-CN" b="1" dirty="0">
                <a:solidFill>
                  <a:srgbClr val="FFFF00"/>
                </a:solidFill>
              </a:rPr>
              <a:t>na</a:t>
            </a:r>
            <a:r>
              <a:rPr lang="en-GB" altLang="zh-CN" b="1" dirty="0" smtClean="0">
                <a:solidFill>
                  <a:srgbClr val="FFFF00"/>
                </a:solidFill>
              </a:rPr>
              <a:t>me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</a:t>
            </a:r>
            <a:r>
              <a:rPr lang="en-GB" altLang="zh-CN" dirty="0" smtClean="0"/>
              <a:t> </a:t>
            </a:r>
            <a:r>
              <a:rPr lang="en-GB" altLang="zh-CN" dirty="0"/>
              <a:t>== </a:t>
            </a:r>
            <a:r>
              <a:rPr lang="en-GB" altLang="zh-CN" dirty="0" smtClean="0"/>
              <a:t>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&gt;A&lt;/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 == 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B'&lt;/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&gt;B&lt;/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smtClean="0">
                <a:solidFill>
                  <a:srgbClr val="FFFF00"/>
                </a:solidFill>
              </a:rPr>
              <a:t>false</a:t>
            </a:r>
            <a:r>
              <a:rPr lang="en-GB" altLang="zh-CN" dirty="0" smtClean="0"/>
              <a:t>&gt;C&lt;/</a:t>
            </a:r>
            <a:r>
              <a:rPr lang="en-GB" altLang="zh-CN" b="1" dirty="0">
                <a:solidFill>
                  <a:srgbClr val="FFFF00"/>
                </a:solidFill>
              </a:rPr>
              <a:t>false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zh-CN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DSG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8" y="1219658"/>
            <a:ext cx="6471983" cy="55049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6420" y="1219658"/>
            <a:ext cx="4477430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‘administrator’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‘123456’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</a:t>
            </a:r>
            <a:r>
              <a:rPr lang="en-GB" altLang="zh-CN" dirty="0" err="1" smtClean="0"/>
              <a:t>A.orgName</a:t>
            </a:r>
            <a:r>
              <a:rPr lang="en-GB" altLang="zh-CN" dirty="0" smtClean="0"/>
              <a:t>  = ‘</a:t>
            </a:r>
            <a:r>
              <a:rPr lang="zh-CN" altLang="en-US" dirty="0" smtClean="0"/>
              <a:t>计算机中心</a:t>
            </a:r>
            <a:r>
              <a:rPr lang="en-GB" altLang="zh-CN" dirty="0" smtClean="0"/>
              <a:t>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76420" y="3156123"/>
            <a:ext cx="4477430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</a:t>
            </a:r>
            <a:r>
              <a:rPr lang="zh-CN" altLang="en-US" dirty="0" smtClean="0"/>
              <a:t>张三</a:t>
            </a:r>
            <a:r>
              <a:rPr lang="en-GB" altLang="zh-CN" dirty="0" smtClean="0"/>
              <a:t>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‘</a:t>
            </a:r>
            <a:r>
              <a:rPr lang="zh-CN" altLang="en-US" sz="1400" dirty="0"/>
              <a:t>密码长度验证未通过</a:t>
            </a:r>
            <a:r>
              <a:rPr lang="en-GB" altLang="zh-CN" dirty="0" smtClean="0"/>
              <a:t>’</a:t>
            </a:r>
          </a:p>
          <a:p>
            <a:r>
              <a:rPr lang="en-GB" altLang="zh-CN" dirty="0" smtClean="0"/>
              <a:t>     AND  </a:t>
            </a:r>
            <a:r>
              <a:rPr lang="en-GB" altLang="zh-CN" dirty="0" err="1"/>
              <a:t>A.orgName</a:t>
            </a:r>
            <a:r>
              <a:rPr lang="en-GB" altLang="zh-CN" dirty="0"/>
              <a:t>  </a:t>
            </a:r>
            <a:r>
              <a:rPr lang="en-GB" altLang="zh-CN" dirty="0" smtClean="0"/>
              <a:t>= </a:t>
            </a:r>
            <a:r>
              <a:rPr lang="en-GB" altLang="zh-CN" dirty="0"/>
              <a:t>‘</a:t>
            </a:r>
            <a:r>
              <a:rPr lang="zh-CN" altLang="en-US" dirty="0"/>
              <a:t>计算机中心</a:t>
            </a:r>
            <a:r>
              <a:rPr lang="en-GB" altLang="zh-CN" dirty="0" smtClean="0"/>
              <a:t>’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76420" y="5092589"/>
            <a:ext cx="4477430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</a:t>
            </a:r>
            <a:r>
              <a:rPr lang="zh-CN" altLang="en-US" dirty="0" smtClean="0"/>
              <a:t>李四</a:t>
            </a:r>
            <a:r>
              <a:rPr lang="en-GB" altLang="zh-CN" dirty="0" smtClean="0"/>
              <a:t>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</a:t>
            </a:r>
            <a:r>
              <a:rPr lang="en-GB" altLang="zh-CN" dirty="0"/>
              <a:t>‘</a:t>
            </a:r>
            <a:r>
              <a:rPr lang="en-GB" altLang="zh-CN" dirty="0" smtClean="0"/>
              <a:t>123456’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4821609" y="5426053"/>
            <a:ext cx="1609725" cy="723899"/>
          </a:xfrm>
          <a:prstGeom prst="wedgeEllipseCallout">
            <a:avLst>
              <a:gd name="adj1" fmla="val -59887"/>
              <a:gd name="adj2" fmla="val -969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面向对象时使用</a:t>
            </a:r>
            <a:r>
              <a:rPr lang="en-GB" altLang="zh-CN" b="1" dirty="0" smtClean="0">
                <a:solidFill>
                  <a:srgbClr val="FFFF00"/>
                </a:solidFill>
              </a:rPr>
              <a:t>{}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29100" y="5006864"/>
            <a:ext cx="14354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引用了</a:t>
            </a:r>
            <a:r>
              <a:rPr lang="en-GB" altLang="zh-CN" dirty="0" smtClean="0"/>
              <a:t>Drools</a:t>
            </a:r>
            <a:r>
              <a:rPr lang="zh-CN" altLang="en-US" dirty="0"/>
              <a:t>规则引擎，将业务</a:t>
            </a:r>
            <a:r>
              <a:rPr lang="zh-CN" altLang="en-US" b="1" dirty="0">
                <a:solidFill>
                  <a:srgbClr val="FFFF00"/>
                </a:solidFill>
              </a:rPr>
              <a:t>决策从应用程序中分离</a:t>
            </a:r>
            <a:r>
              <a:rPr lang="zh-CN" altLang="en-US" dirty="0" smtClean="0"/>
              <a:t>出来。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Drools</a:t>
            </a:r>
            <a:r>
              <a:rPr lang="zh-CN" altLang="en-US" dirty="0" smtClean="0"/>
              <a:t>是</a:t>
            </a:r>
            <a:r>
              <a:rPr lang="zh-CN" altLang="en-US" dirty="0"/>
              <a:t>用 </a:t>
            </a:r>
            <a:r>
              <a:rPr lang="en-US" altLang="zh-CN" dirty="0"/>
              <a:t>Java </a:t>
            </a:r>
            <a:r>
              <a:rPr lang="zh-CN" altLang="en-US" dirty="0"/>
              <a:t>语言编写的开放源码规则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Drools</a:t>
            </a:r>
            <a:r>
              <a:rPr lang="zh-CN" altLang="en-US" dirty="0" smtClean="0"/>
              <a:t>允许</a:t>
            </a:r>
            <a:r>
              <a:rPr lang="zh-CN" altLang="en-US" dirty="0"/>
              <a:t>使用声明方式表达业务逻辑。可以使用非 </a:t>
            </a:r>
            <a:r>
              <a:rPr lang="en-US" altLang="zh-CN" dirty="0"/>
              <a:t>XML </a:t>
            </a:r>
            <a:r>
              <a:rPr lang="zh-CN" altLang="en-US" dirty="0"/>
              <a:t>的本地语言编写规则，从而便于学习和理解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并且</a:t>
            </a:r>
            <a:r>
              <a:rPr lang="zh-CN" altLang="en-US" dirty="0"/>
              <a:t>，还可以将 </a:t>
            </a:r>
            <a:r>
              <a:rPr lang="en-US" altLang="zh-CN" dirty="0"/>
              <a:t>Java </a:t>
            </a:r>
            <a:r>
              <a:rPr lang="zh-CN" altLang="en-US" dirty="0"/>
              <a:t>代码直接嵌入到规则文件中，这令 </a:t>
            </a:r>
            <a:r>
              <a:rPr lang="en-US" altLang="zh-CN" dirty="0"/>
              <a:t>Drools </a:t>
            </a:r>
            <a:r>
              <a:rPr lang="zh-CN" altLang="en-US" dirty="0"/>
              <a:t>的学习更加吸引人。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29038" y="2195793"/>
            <a:ext cx="2521540" cy="1123951"/>
            <a:chOff x="1970935" y="4714874"/>
            <a:chExt cx="1944578" cy="866776"/>
          </a:xfrm>
        </p:grpSpPr>
        <p:sp>
          <p:nvSpPr>
            <p:cNvPr id="8" name="圆角矩形 7"/>
            <p:cNvSpPr/>
            <p:nvPr/>
          </p:nvSpPr>
          <p:spPr>
            <a:xfrm>
              <a:off x="1970935" y="4714874"/>
              <a:ext cx="1944578" cy="8667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685" y="4938738"/>
              <a:ext cx="1765079" cy="4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4973295" y="3522843"/>
            <a:ext cx="1665629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73295" y="4446634"/>
            <a:ext cx="1665629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11" name="六边形 10"/>
          <p:cNvSpPr/>
          <p:nvPr/>
        </p:nvSpPr>
        <p:spPr>
          <a:xfrm>
            <a:off x="5102007" y="2061313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value</a:t>
            </a:r>
          </a:p>
        </p:txBody>
      </p:sp>
      <p:sp>
        <p:nvSpPr>
          <p:cNvPr id="12" name="六边形 11"/>
          <p:cNvSpPr/>
          <p:nvPr/>
        </p:nvSpPr>
        <p:spPr>
          <a:xfrm>
            <a:off x="7368958" y="444663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comment</a:t>
            </a:r>
            <a:endParaRPr lang="en-GB" altLang="zh-CN" sz="1400" dirty="0" smtClean="0"/>
          </a:p>
        </p:txBody>
      </p:sp>
      <p:sp>
        <p:nvSpPr>
          <p:cNvPr id="13" name="六边形 12"/>
          <p:cNvSpPr/>
          <p:nvPr/>
        </p:nvSpPr>
        <p:spPr>
          <a:xfrm>
            <a:off x="2835057" y="282262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file</a:t>
            </a:r>
          </a:p>
        </p:txBody>
      </p:sp>
      <p:sp>
        <p:nvSpPr>
          <p:cNvPr id="14" name="六边形 13"/>
          <p:cNvSpPr/>
          <p:nvPr/>
        </p:nvSpPr>
        <p:spPr>
          <a:xfrm>
            <a:off x="7368958" y="282262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ruleRemote</a:t>
            </a:r>
            <a:endParaRPr lang="en-GB" altLang="zh-CN" sz="1200" dirty="0" smtClean="0"/>
          </a:p>
        </p:txBody>
      </p:sp>
      <p:sp>
        <p:nvSpPr>
          <p:cNvPr id="17" name="六边形 16"/>
          <p:cNvSpPr/>
          <p:nvPr/>
        </p:nvSpPr>
        <p:spPr>
          <a:xfrm>
            <a:off x="2835057" y="444663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isLazyMode</a:t>
            </a:r>
            <a:endParaRPr lang="en-GB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1763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两种执行时机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err="1" smtClean="0"/>
              <a:t>BeforeRule</a:t>
            </a:r>
            <a:r>
              <a:rPr lang="en-GB" altLang="zh-CN" dirty="0" smtClean="0"/>
              <a:t> </a:t>
            </a:r>
            <a:r>
              <a:rPr lang="zh-CN" altLang="en-US" dirty="0" smtClean="0"/>
              <a:t>前置规则引擎</a:t>
            </a:r>
            <a:endParaRPr lang="en-US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执行前执行，可对</a:t>
            </a:r>
            <a:r>
              <a:rPr lang="en-GB" altLang="zh-CN" b="1" dirty="0" smtClean="0">
                <a:solidFill>
                  <a:srgbClr val="FFFF00"/>
                </a:solidFill>
              </a:rPr>
              <a:t>XSQL</a:t>
            </a:r>
            <a:r>
              <a:rPr lang="zh-CN" altLang="en-US" b="1" dirty="0" smtClean="0">
                <a:solidFill>
                  <a:srgbClr val="FFFF00"/>
                </a:solidFill>
              </a:rPr>
              <a:t>参数、占位符</a:t>
            </a:r>
            <a:r>
              <a:rPr lang="zh-CN" altLang="en-US" dirty="0" smtClean="0"/>
              <a:t>等进行规则操作。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如，修改、添加、删除参数或占位符。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err="1" smtClean="0"/>
              <a:t>AfterRule</a:t>
            </a:r>
            <a:r>
              <a:rPr lang="en-GB" altLang="zh-CN" dirty="0" smtClean="0"/>
              <a:t> </a:t>
            </a:r>
            <a:r>
              <a:rPr lang="zh-CN" altLang="en-US" dirty="0"/>
              <a:t>后</a:t>
            </a:r>
            <a:r>
              <a:rPr lang="zh-CN" altLang="en-US" dirty="0" smtClean="0"/>
              <a:t>置规则引擎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在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执行后执行，可对</a:t>
            </a:r>
            <a:r>
              <a:rPr lang="zh-CN" altLang="en-US" b="1" dirty="0" smtClean="0">
                <a:solidFill>
                  <a:srgbClr val="FFFF00"/>
                </a:solidFill>
              </a:rPr>
              <a:t>查询结果</a:t>
            </a:r>
            <a:r>
              <a:rPr lang="zh-CN" altLang="en-US" dirty="0" smtClean="0"/>
              <a:t>进行规则操作。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如，二次过滤查询结果、数据清洗、数据加工等，具备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特性的处理。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35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三种</a:t>
            </a:r>
            <a:r>
              <a:rPr lang="zh-CN" altLang="en-US" dirty="0" smtClean="0"/>
              <a:t>方式注入规则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本地</a:t>
            </a:r>
            <a:r>
              <a:rPr lang="zh-CN" altLang="en-US" dirty="0" smtClean="0"/>
              <a:t>文件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规则文件（</a:t>
            </a:r>
            <a:r>
              <a:rPr lang="en-GB" altLang="zh-CN" dirty="0" smtClean="0"/>
              <a:t>*.</a:t>
            </a:r>
            <a:r>
              <a:rPr lang="en-GB" altLang="zh-CN" dirty="0" err="1" smtClean="0"/>
              <a:t>drl</a:t>
            </a:r>
            <a:r>
              <a:rPr lang="zh-CN" altLang="en-US" dirty="0" smtClean="0"/>
              <a:t>）的</a:t>
            </a:r>
            <a:r>
              <a:rPr lang="zh-CN" altLang="en-US" dirty="0"/>
              <a:t>方式注入并生成规则</a:t>
            </a:r>
            <a:r>
              <a:rPr lang="zh-CN" altLang="en-US" dirty="0" smtClean="0"/>
              <a:t>引擎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文本</a:t>
            </a:r>
            <a:r>
              <a:rPr lang="zh-CN" altLang="en-US" dirty="0" smtClean="0"/>
              <a:t>信息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/>
              <a:t>在</a:t>
            </a:r>
            <a:r>
              <a:rPr lang="en-GB" altLang="zh-CN" dirty="0"/>
              <a:t>XML</a:t>
            </a:r>
            <a:r>
              <a:rPr lang="zh-CN" altLang="en-US" dirty="0"/>
              <a:t>中</a:t>
            </a:r>
            <a:r>
              <a:rPr lang="zh-CN" altLang="en-US" dirty="0" smtClean="0"/>
              <a:t>编码，规则</a:t>
            </a:r>
            <a:r>
              <a:rPr lang="zh-CN" altLang="en-US" dirty="0"/>
              <a:t>文本的方式注入并生成规则</a:t>
            </a:r>
            <a:r>
              <a:rPr lang="zh-CN" altLang="en-US" dirty="0" smtClean="0"/>
              <a:t>引擎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/>
              <a:t>远端请求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规则</a:t>
            </a:r>
            <a:r>
              <a:rPr lang="zh-CN" altLang="en-US" dirty="0"/>
              <a:t>远端</a:t>
            </a:r>
            <a:r>
              <a:rPr lang="zh-CN" altLang="en-US" dirty="0" smtClean="0"/>
              <a:t>请求（</a:t>
            </a:r>
            <a:r>
              <a:rPr lang="en-GB" altLang="zh-CN" dirty="0" smtClean="0"/>
              <a:t>http/https</a:t>
            </a:r>
            <a:r>
              <a:rPr lang="zh-CN" altLang="en-US" dirty="0" smtClean="0"/>
              <a:t>）的</a:t>
            </a:r>
            <a:r>
              <a:rPr lang="zh-CN" altLang="en-US" dirty="0"/>
              <a:t>方式注入并生成规则引擎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9554" y="2828925"/>
            <a:ext cx="773114" cy="2876550"/>
            <a:chOff x="259554" y="2819400"/>
            <a:chExt cx="773114" cy="2876550"/>
          </a:xfrm>
        </p:grpSpPr>
        <p:sp>
          <p:nvSpPr>
            <p:cNvPr id="4" name="上箭头 3"/>
            <p:cNvSpPr/>
            <p:nvPr/>
          </p:nvSpPr>
          <p:spPr>
            <a:xfrm>
              <a:off x="259554" y="2819400"/>
              <a:ext cx="773114" cy="287655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5278" y="3865260"/>
              <a:ext cx="461665" cy="7752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优先级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文本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4" y="452718"/>
            <a:ext cx="4187468" cy="615614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9093" y="1853248"/>
            <a:ext cx="5439455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sz="1600" dirty="0"/>
              <a:t>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afterRule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    &lt;</a:t>
            </a:r>
            <a:r>
              <a:rPr lang="en-GB" altLang="zh-CN" sz="1600" b="1" dirty="0">
                <a:solidFill>
                  <a:srgbClr val="FFFF00"/>
                </a:solidFill>
              </a:rPr>
              <a:t>value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package</a:t>
            </a:r>
            <a:r>
              <a:rPr lang="en-GB" altLang="zh-CN" sz="1600" dirty="0" smtClean="0"/>
              <a:t> </a:t>
            </a:r>
            <a:r>
              <a:rPr lang="en-GB" altLang="zh-CN" sz="1600" dirty="0" err="1"/>
              <a:t>org.hy.common.xml.plugins</a:t>
            </a:r>
            <a:r>
              <a:rPr lang="en-GB" altLang="zh-CN" sz="1600" dirty="0"/>
              <a:t>;</a:t>
            </a:r>
          </a:p>
          <a:p>
            <a:endParaRPr lang="en-GB" altLang="zh-CN" sz="1600" dirty="0"/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GB" altLang="zh-CN" sz="1600" dirty="0"/>
              <a:t> </a:t>
            </a:r>
            <a:r>
              <a:rPr lang="en-GB" altLang="zh-CN" sz="1600" dirty="0" err="1"/>
              <a:t>com.fms.calc.industryCloud.bean.News</a:t>
            </a:r>
            <a:r>
              <a:rPr lang="en-GB" altLang="zh-CN" sz="1600" dirty="0"/>
              <a:t>;</a:t>
            </a:r>
          </a:p>
          <a:p>
            <a:endParaRPr lang="en-GB" altLang="zh-CN" sz="1600" dirty="0"/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rule</a:t>
            </a:r>
            <a:r>
              <a:rPr lang="en-GB" altLang="zh-CN" sz="1600" dirty="0"/>
              <a:t> "</a:t>
            </a:r>
            <a:r>
              <a:rPr lang="zh-CN" altLang="en-US" sz="1600" dirty="0"/>
              <a:t>只展示工业云的新闻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dialect</a:t>
            </a:r>
            <a:r>
              <a:rPr lang="en-GB" altLang="zh-CN" sz="1600" dirty="0"/>
              <a:t> "</a:t>
            </a:r>
            <a:r>
              <a:rPr lang="en-GB" altLang="zh-CN" sz="1600" dirty="0" err="1"/>
              <a:t>mvel</a:t>
            </a:r>
            <a:r>
              <a:rPr lang="en-GB" altLang="zh-CN" sz="1600" dirty="0"/>
              <a:t>"</a:t>
            </a:r>
          </a:p>
          <a:p>
            <a:r>
              <a:rPr lang="en-GB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when</a:t>
            </a:r>
          </a:p>
          <a:p>
            <a:r>
              <a:rPr lang="en-GB" altLang="zh-CN" sz="1600" dirty="0"/>
              <a:t>            $new : News( </a:t>
            </a:r>
            <a:r>
              <a:rPr lang="en-GB" altLang="zh-CN" sz="1600" dirty="0" err="1"/>
              <a:t>typeName</a:t>
            </a:r>
            <a:r>
              <a:rPr lang="en-GB" altLang="zh-CN" sz="1600" dirty="0"/>
              <a:t> == "</a:t>
            </a:r>
            <a:r>
              <a:rPr lang="zh-CN" altLang="en-US" sz="1600" dirty="0"/>
              <a:t>智能制造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GB" altLang="zh-CN" sz="1600" dirty="0"/>
              <a:t>            </a:t>
            </a:r>
            <a:r>
              <a:rPr lang="en-GB" altLang="zh-CN" sz="1600" dirty="0" err="1"/>
              <a:t>System.out.println</a:t>
            </a:r>
            <a:r>
              <a:rPr lang="en-GB" altLang="zh-CN" sz="1600" dirty="0"/>
              <a:t>($</a:t>
            </a:r>
            <a:r>
              <a:rPr lang="en-GB" altLang="zh-CN" sz="1600" dirty="0" err="1"/>
              <a:t>new.title</a:t>
            </a:r>
            <a:r>
              <a:rPr lang="en-GB" altLang="zh-CN" sz="1600" dirty="0"/>
              <a:t>);</a:t>
            </a:r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end;</a:t>
            </a:r>
          </a:p>
          <a:p>
            <a:r>
              <a:rPr lang="en-GB" altLang="zh-CN" sz="1600" dirty="0" smtClean="0"/>
              <a:t>    &lt;/</a:t>
            </a:r>
            <a:r>
              <a:rPr lang="en-GB" altLang="zh-CN" sz="1600" b="1" dirty="0">
                <a:solidFill>
                  <a:srgbClr val="FFFF00"/>
                </a:solidFill>
              </a:rPr>
              <a:t>value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/>
              <a:t>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afterRule</a:t>
            </a:r>
            <a:r>
              <a:rPr lang="en-GB" altLang="zh-CN" sz="1600" dirty="0"/>
              <a:t>&gt;</a:t>
            </a:r>
            <a:endParaRPr lang="zh-CN" altLang="en-US" sz="1600" dirty="0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5648325" y="1853248"/>
            <a:ext cx="565859" cy="204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653437" y="5638900"/>
            <a:ext cx="560747" cy="8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本地文件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93" y="1576387"/>
            <a:ext cx="6076950" cy="5095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95868" y="3709128"/>
            <a:ext cx="6877032" cy="132343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sz="1600" dirty="0"/>
              <a:t>&lt;</a:t>
            </a:r>
            <a:r>
              <a:rPr lang="en-GB" altLang="zh-CN" sz="1600" b="1" dirty="0">
                <a:solidFill>
                  <a:srgbClr val="FFFF00"/>
                </a:solidFill>
              </a:rPr>
              <a:t>rule</a:t>
            </a:r>
            <a:r>
              <a:rPr lang="en-GB" altLang="zh-CN" sz="1600" dirty="0"/>
              <a:t> id=</a:t>
            </a:r>
            <a:r>
              <a:rPr lang="en-GB" altLang="zh-CN" sz="1600" i="1" dirty="0"/>
              <a:t>"Rule_02"&gt;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>
                <a:solidFill>
                  <a:srgbClr val="FFFF00"/>
                </a:solidFill>
              </a:rPr>
              <a:t>comment</a:t>
            </a:r>
            <a:r>
              <a:rPr lang="en-GB" altLang="zh-CN" sz="1600" dirty="0"/>
              <a:t>&gt;</a:t>
            </a:r>
            <a:r>
              <a:rPr lang="zh-CN" altLang="en-US" sz="1600" dirty="0"/>
              <a:t>规则引擎演示（规则文件）</a:t>
            </a:r>
            <a:r>
              <a:rPr lang="en-US" altLang="zh-CN" sz="1600" dirty="0"/>
              <a:t>&lt;/</a:t>
            </a:r>
            <a:r>
              <a:rPr lang="en-GB" altLang="zh-CN" sz="1600" b="1" dirty="0">
                <a:solidFill>
                  <a:srgbClr val="FFFF00"/>
                </a:solidFill>
              </a:rPr>
              <a:t>comment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lazyMode</a:t>
            </a:r>
            <a:r>
              <a:rPr lang="en-GB" altLang="zh-CN" sz="1600" dirty="0"/>
              <a:t>&gt;true&lt;/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lazyMode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>
                <a:solidFill>
                  <a:srgbClr val="FFFF00"/>
                </a:solidFill>
              </a:rPr>
              <a:t>file</a:t>
            </a:r>
            <a:r>
              <a:rPr lang="en-GB" altLang="zh-CN" sz="1600" dirty="0"/>
              <a:t>&gt;org\</a:t>
            </a:r>
            <a:r>
              <a:rPr lang="en-GB" altLang="zh-CN" sz="1600" dirty="0" err="1"/>
              <a:t>hy</a:t>
            </a:r>
            <a:r>
              <a:rPr lang="en-GB" altLang="zh-CN" sz="1600" dirty="0"/>
              <a:t>\common\xml\</a:t>
            </a:r>
            <a:r>
              <a:rPr lang="en-GB" altLang="zh-CN" sz="1600" dirty="0" err="1"/>
              <a:t>junit</a:t>
            </a:r>
            <a:r>
              <a:rPr lang="en-GB" altLang="zh-CN" sz="1600" dirty="0"/>
              <a:t>\drools\</a:t>
            </a:r>
            <a:r>
              <a:rPr lang="en-GB" altLang="zh-CN" sz="1600" dirty="0" err="1"/>
              <a:t>HelloWorld.drl</a:t>
            </a:r>
            <a:r>
              <a:rPr lang="en-GB" altLang="zh-CN" sz="1600" dirty="0"/>
              <a:t>&lt;/</a:t>
            </a:r>
            <a:r>
              <a:rPr lang="en-GB" altLang="zh-CN" sz="1600" b="1" dirty="0">
                <a:solidFill>
                  <a:srgbClr val="FFFF00"/>
                </a:solidFill>
              </a:rPr>
              <a:t>file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&lt;/</a:t>
            </a:r>
            <a:r>
              <a:rPr lang="en-GB" altLang="zh-CN" sz="1600" b="1" dirty="0">
                <a:solidFill>
                  <a:srgbClr val="FFFF00"/>
                </a:solidFill>
              </a:rPr>
              <a:t>rule</a:t>
            </a:r>
            <a:r>
              <a:rPr lang="en-GB" altLang="zh-CN" sz="1600" dirty="0"/>
              <a:t>&gt;</a:t>
            </a:r>
            <a:endParaRPr lang="zh-CN" altLang="en-US" sz="16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47675" y="2466975"/>
            <a:ext cx="4448193" cy="124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257925" y="2238375"/>
            <a:ext cx="5514975" cy="1470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形标注 19"/>
          <p:cNvSpPr/>
          <p:nvPr/>
        </p:nvSpPr>
        <p:spPr>
          <a:xfrm>
            <a:off x="5567380" y="1214437"/>
            <a:ext cx="1609725" cy="723899"/>
          </a:xfrm>
          <a:prstGeom prst="wedgeEllipseCallout">
            <a:avLst>
              <a:gd name="adj1" fmla="val -62254"/>
              <a:gd name="adj2" fmla="val 7934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根目录为</a:t>
            </a:r>
            <a:r>
              <a:rPr lang="en-GB" altLang="zh-CN" b="1" dirty="0" smtClean="0">
                <a:solidFill>
                  <a:schemeClr val="tx1"/>
                </a:solidFill>
              </a:rPr>
              <a:t>classes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3919555" y="5565008"/>
            <a:ext cx="1242995" cy="723899"/>
          </a:xfrm>
          <a:prstGeom prst="wedgeEllipseCallout">
            <a:avLst>
              <a:gd name="adj1" fmla="val -95991"/>
              <a:gd name="adj2" fmla="val 4118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规则</a:t>
            </a:r>
            <a:endParaRPr lang="en-GB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可复用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远程请求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7" y="1533525"/>
            <a:ext cx="4581525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57993" y="1853248"/>
            <a:ext cx="4705332" cy="18466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sz="1600" dirty="0" smtClean="0"/>
              <a:t>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beforeRule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ruleRemote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	&lt;</a:t>
            </a:r>
            <a:r>
              <a:rPr lang="en-GB" altLang="zh-CN" sz="1600" dirty="0" err="1"/>
              <a:t>ip</a:t>
            </a:r>
            <a:r>
              <a:rPr lang="en-GB" altLang="zh-CN" sz="1600" dirty="0"/>
              <a:t>&gt;10.1.50.76&lt;/</a:t>
            </a:r>
            <a:r>
              <a:rPr lang="en-GB" altLang="zh-CN" sz="1600" dirty="0" err="1"/>
              <a:t>ip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	&lt;</a:t>
            </a:r>
            <a:r>
              <a:rPr lang="en-GB" altLang="zh-CN" sz="1600" dirty="0"/>
              <a:t>port&gt;8080&lt;/port&gt;</a:t>
            </a:r>
          </a:p>
          <a:p>
            <a:r>
              <a:rPr lang="en-GB" altLang="zh-CN" sz="1600" dirty="0" smtClean="0"/>
              <a:t>		&lt;</a:t>
            </a:r>
            <a:r>
              <a:rPr lang="en-GB" altLang="zh-CN" sz="1600" dirty="0" err="1"/>
              <a:t>url</a:t>
            </a:r>
            <a:r>
              <a:rPr lang="en-GB" altLang="zh-CN" sz="1600" dirty="0"/>
              <a:t>&gt;/</a:t>
            </a:r>
            <a:r>
              <a:rPr lang="en-GB" altLang="zh-CN" sz="1600" u="sng" dirty="0" err="1"/>
              <a:t>brp</a:t>
            </a:r>
            <a:r>
              <a:rPr lang="en-GB" altLang="zh-CN" sz="1600" u="sng" dirty="0"/>
              <a:t>/</a:t>
            </a:r>
            <a:r>
              <a:rPr lang="en-GB" altLang="zh-CN" sz="1600" u="sng" dirty="0" err="1"/>
              <a:t>xrules</a:t>
            </a:r>
            <a:r>
              <a:rPr lang="en-GB" altLang="zh-CN" sz="1600" u="sng" dirty="0"/>
              <a:t>/xx/</a:t>
            </a:r>
            <a:r>
              <a:rPr lang="en-GB" altLang="zh-CN" sz="1600" u="sng" dirty="0" err="1"/>
              <a:t>yy</a:t>
            </a:r>
            <a:r>
              <a:rPr lang="en-GB" altLang="zh-CN" sz="1600" u="sng" dirty="0"/>
              <a:t>/zz.do&lt;/</a:t>
            </a:r>
            <a:r>
              <a:rPr lang="en-GB" altLang="zh-CN" sz="1600" u="sng" dirty="0" err="1"/>
              <a:t>url</a:t>
            </a:r>
            <a:r>
              <a:rPr lang="en-GB" altLang="zh-CN" sz="1600" u="sng" dirty="0"/>
              <a:t>&gt;</a:t>
            </a:r>
          </a:p>
          <a:p>
            <a:r>
              <a:rPr lang="en-GB" altLang="zh-CN" sz="1600" dirty="0" smtClean="0"/>
              <a:t>	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ruleRemote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beforeRule</a:t>
            </a:r>
            <a:r>
              <a:rPr lang="en-GB" altLang="zh-CN" sz="1600" dirty="0"/>
              <a:t>&gt;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343150" y="1853248"/>
            <a:ext cx="4314843" cy="55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19350" y="3486150"/>
            <a:ext cx="4238643" cy="21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899982" y="4408780"/>
            <a:ext cx="3265021" cy="11157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altLang="zh-CN" b="1" dirty="0" err="1" smtClean="0">
                <a:solidFill>
                  <a:srgbClr val="FFFF00"/>
                </a:solidFill>
              </a:rPr>
              <a:t>RuleRemote</a:t>
            </a:r>
            <a:r>
              <a:rPr lang="zh-CN" altLang="en-US" b="1" dirty="0" smtClean="0">
                <a:solidFill>
                  <a:schemeClr val="tx1"/>
                </a:solidFill>
              </a:rPr>
              <a:t>是</a:t>
            </a:r>
            <a:r>
              <a:rPr lang="en-GB" altLang="zh-CN" b="1" dirty="0" err="1" smtClean="0">
                <a:solidFill>
                  <a:schemeClr val="tx1"/>
                </a:solidFill>
              </a:rPr>
              <a:t>XHttp</a:t>
            </a:r>
            <a:r>
              <a:rPr lang="zh-CN" altLang="en-US" b="1" dirty="0" smtClean="0">
                <a:solidFill>
                  <a:schemeClr val="tx1"/>
                </a:solidFill>
              </a:rPr>
              <a:t>对象，相关更多参数配置，请详见</a:t>
            </a:r>
            <a:r>
              <a:rPr lang="en-GB" altLang="zh-CN" b="1" dirty="0" err="1" smtClean="0">
                <a:solidFill>
                  <a:schemeClr val="tx1"/>
                </a:solidFill>
              </a:rPr>
              <a:t>XHttp</a:t>
            </a:r>
            <a:r>
              <a:rPr lang="zh-CN" altLang="en-US" b="1" dirty="0" smtClean="0">
                <a:solidFill>
                  <a:schemeClr val="tx1"/>
                </a:solidFill>
              </a:rPr>
              <a:t>源码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8096250" y="3362325"/>
            <a:ext cx="1400175" cy="1046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规则</a:t>
            </a:r>
            <a:r>
              <a:rPr lang="zh-CN" altLang="en-US" sz="4400" dirty="0" smtClean="0"/>
              <a:t>引擎 </a:t>
            </a:r>
            <a:r>
              <a:rPr lang="en-GB" altLang="zh-CN" sz="4400" dirty="0" smtClean="0"/>
              <a:t>&amp; </a:t>
            </a:r>
            <a:r>
              <a:rPr lang="zh-CN" altLang="en-US" sz="4400" dirty="0" smtClean="0"/>
              <a:t>计算</a:t>
            </a:r>
            <a:r>
              <a:rPr lang="zh-CN" altLang="en-US" sz="4400" dirty="0"/>
              <a:t>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作用区别：</a:t>
            </a:r>
            <a:endParaRPr lang="en-GB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引擎：用于</a:t>
            </a:r>
            <a:r>
              <a:rPr lang="zh-CN" altLang="en-US" dirty="0"/>
              <a:t>简单的表达式运算，即一行代码能搞定的事儿。</a:t>
            </a:r>
            <a:endParaRPr lang="en-GB" altLang="zh-CN" dirty="0" smtClean="0"/>
          </a:p>
          <a:p>
            <a:pPr lvl="1"/>
            <a:r>
              <a:rPr lang="zh-CN" altLang="en-US" dirty="0" smtClean="0"/>
              <a:t>规则引擎：决策规则、业务规则、需要随时调整变化的业务。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计算引擎能做的，规则引擎也能做；但反之不行。</a:t>
            </a:r>
            <a:endParaRPr lang="en-GB" altLang="zh-CN" dirty="0" smtClean="0"/>
          </a:p>
          <a:p>
            <a:pPr lvl="1"/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优先级：</a:t>
            </a:r>
            <a:endParaRPr lang="en-GB" altLang="zh-CN" dirty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前置</a:t>
            </a:r>
            <a:r>
              <a:rPr lang="zh-CN" altLang="en-US" dirty="0" smtClean="0"/>
              <a:t>规则</a:t>
            </a:r>
            <a:r>
              <a:rPr lang="zh-CN" altLang="en-US" dirty="0" smtClean="0"/>
              <a:t>引擎 </a:t>
            </a:r>
            <a:r>
              <a:rPr lang="zh-CN" altLang="en-US" sz="2000" dirty="0" smtClean="0"/>
              <a:t>优先于</a:t>
            </a:r>
            <a:r>
              <a:rPr lang="zh-CN" altLang="en-US" dirty="0" smtClean="0"/>
              <a:t> 计算引擎</a:t>
            </a:r>
            <a:endParaRPr lang="en-GB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后置</a:t>
            </a:r>
            <a:r>
              <a:rPr lang="zh-CN" altLang="en-US" dirty="0" smtClean="0"/>
              <a:t>规则</a:t>
            </a:r>
            <a:r>
              <a:rPr lang="zh-CN" altLang="en-US" dirty="0" smtClean="0"/>
              <a:t>引擎 </a:t>
            </a:r>
            <a:r>
              <a:rPr lang="zh-CN" altLang="en-US" sz="2000" dirty="0" smtClean="0"/>
              <a:t>优先于</a:t>
            </a:r>
            <a:r>
              <a:rPr lang="zh-CN" altLang="en-US" dirty="0" smtClean="0"/>
              <a:t> 应用级触发器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5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7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DSG </a:t>
            </a:r>
            <a:r>
              <a:rPr lang="zh-CN" altLang="en-US" dirty="0" smtClean="0"/>
              <a:t>数据库连接池组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 err="1">
                <a:latin typeface="+mn-ea"/>
              </a:rPr>
              <a:t>DataSourceGroup</a:t>
            </a:r>
            <a:r>
              <a:rPr lang="zh-CN" altLang="en-US" dirty="0" smtClean="0"/>
              <a:t>简写为</a:t>
            </a:r>
            <a:r>
              <a:rPr lang="en-GB" altLang="zh-CN" dirty="0" smtClean="0"/>
              <a:t>DSG</a:t>
            </a:r>
            <a:r>
              <a:rPr lang="zh-CN" altLang="en-US" dirty="0" smtClean="0"/>
              <a:t>，可轻松对接所有符合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数据库连接池的技术。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4" y="3582389"/>
            <a:ext cx="1621536" cy="16703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0134" y="3258897"/>
            <a:ext cx="504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/>
              <a:t>Alibaba-</a:t>
            </a:r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Druid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6150" y="3258897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C3P0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5408" y="4654793"/>
            <a:ext cx="2935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err="1"/>
              <a:t>HikariCP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40" y="4562250"/>
            <a:ext cx="292063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0413" cy="4195481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XSQL 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/>
              <a:t> = </a:t>
            </a:r>
            <a:r>
              <a:rPr lang="en-US" altLang="zh-CN" dirty="0" err="1"/>
              <a:t>XJava.getXSQL</a:t>
            </a:r>
            <a:r>
              <a:rPr lang="en-US" altLang="zh-CN" dirty="0" smtClean="0"/>
              <a:t>(“</a:t>
            </a:r>
            <a:r>
              <a:rPr lang="en-GB" altLang="zh-CN" dirty="0" smtClean="0"/>
              <a:t>XID</a:t>
            </a:r>
            <a:r>
              <a:rPr lang="en-US" altLang="zh-CN" dirty="0" smtClean="0"/>
              <a:t>");</a:t>
            </a:r>
            <a:r>
              <a:rPr lang="en-US" altLang="zh-CN" dirty="0"/>
              <a:t>  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query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</a:t>
            </a:r>
            <a:r>
              <a:rPr lang="en-US" altLang="zh-CN" dirty="0"/>
              <a:t>          </a:t>
            </a:r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FFFF00"/>
                </a:solidFill>
              </a:rPr>
              <a:t>//</a:t>
            </a:r>
            <a:r>
              <a:rPr lang="en-US" altLang="zh-CN" dirty="0">
                <a:solidFill>
                  <a:srgbClr val="FFFF00"/>
                </a:solidFill>
              </a:rPr>
              <a:t> </a:t>
            </a:r>
            <a:r>
              <a:rPr lang="en-GB" altLang="zh-CN" dirty="0" smtClean="0">
                <a:solidFill>
                  <a:srgbClr val="FFFF00"/>
                </a:solidFill>
              </a:rPr>
              <a:t>DQL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zh-CN" altLang="zh-CN" dirty="0" smtClean="0">
                <a:solidFill>
                  <a:srgbClr val="FFFF00"/>
                </a:solidFill>
              </a:rPr>
              <a:t>一系列</a:t>
            </a:r>
            <a:r>
              <a:rPr lang="zh-CN" altLang="zh-CN" dirty="0">
                <a:solidFill>
                  <a:srgbClr val="FFFF00"/>
                </a:solidFill>
              </a:rPr>
              <a:t>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executeUpdate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</a:t>
            </a:r>
            <a:r>
              <a:rPr lang="en-US" altLang="zh-CN" dirty="0"/>
              <a:t>  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// </a:t>
            </a:r>
            <a:r>
              <a:rPr lang="en-GB" altLang="zh-CN" dirty="0" smtClean="0">
                <a:solidFill>
                  <a:srgbClr val="FFFF00"/>
                </a:solidFill>
              </a:rPr>
              <a:t>DML</a:t>
            </a:r>
            <a:r>
              <a:rPr lang="zh-CN" altLang="zh-CN" dirty="0" smtClean="0">
                <a:solidFill>
                  <a:srgbClr val="FFFF00"/>
                </a:solidFill>
              </a:rPr>
              <a:t>的</a:t>
            </a:r>
            <a:r>
              <a:rPr lang="zh-CN" altLang="zh-CN" dirty="0">
                <a:solidFill>
                  <a:srgbClr val="FFFF00"/>
                </a:solidFill>
              </a:rPr>
              <a:t>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execute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       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rgbClr val="FFFF00"/>
                </a:solidFill>
              </a:rPr>
              <a:t>//</a:t>
            </a:r>
            <a:r>
              <a:rPr lang="en-US" altLang="zh-CN" dirty="0">
                <a:solidFill>
                  <a:srgbClr val="FFFF00"/>
                </a:solidFill>
              </a:rPr>
              <a:t> </a:t>
            </a:r>
            <a:r>
              <a:rPr lang="en-GB" altLang="zh-CN" dirty="0" smtClean="0">
                <a:solidFill>
                  <a:srgbClr val="FFFF00"/>
                </a:solidFill>
              </a:rPr>
              <a:t>DB</a:t>
            </a:r>
            <a:r>
              <a:rPr lang="zh-CN" altLang="zh-CN" dirty="0" smtClean="0">
                <a:solidFill>
                  <a:srgbClr val="FFFF00"/>
                </a:solidFill>
              </a:rPr>
              <a:t>所有</a:t>
            </a:r>
            <a:r>
              <a:rPr lang="zh-CN" altLang="zh-CN" dirty="0">
                <a:solidFill>
                  <a:srgbClr val="FFFF00"/>
                </a:solidFill>
              </a:rPr>
              <a:t>操作的一系列方法。</a:t>
            </a:r>
            <a:r>
              <a:rPr lang="en-US" altLang="zh-CN" dirty="0">
                <a:solidFill>
                  <a:srgbClr val="FFFF00"/>
                </a:solidFill>
              </a:rPr>
              <a:t>  </a:t>
            </a:r>
            <a:endParaRPr lang="zh-CN" altLang="zh-CN" dirty="0">
              <a:solidFill>
                <a:srgbClr val="FFFF00"/>
              </a:solidFill>
            </a:endParaRPr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getSQLCount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  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//</a:t>
            </a:r>
            <a:r>
              <a:rPr lang="en-US" altLang="zh-CN" dirty="0">
                <a:solidFill>
                  <a:srgbClr val="FFFF00"/>
                </a:solidFill>
              </a:rPr>
              <a:t> </a:t>
            </a:r>
            <a:r>
              <a:rPr lang="zh-CN" altLang="zh-CN" dirty="0">
                <a:solidFill>
                  <a:srgbClr val="FFFF00"/>
                </a:solidFill>
              </a:rPr>
              <a:t>查询统计数据库记录行数的一系列方法。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queryBigData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  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//</a:t>
            </a:r>
            <a:r>
              <a:rPr lang="en-US" altLang="zh-CN" dirty="0">
                <a:solidFill>
                  <a:srgbClr val="FFFF00"/>
                </a:solidFill>
              </a:rPr>
              <a:t> </a:t>
            </a:r>
            <a:r>
              <a:rPr lang="zh-CN" altLang="zh-CN" dirty="0">
                <a:solidFill>
                  <a:srgbClr val="FFFF00"/>
                </a:solidFill>
              </a:rPr>
              <a:t>大数据查询及处理的一系列方法。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/>
              <a:t>XSQL.</a:t>
            </a:r>
            <a:r>
              <a:rPr lang="en-US" altLang="zh-CN" b="1" dirty="0" err="1"/>
              <a:t>queryPaging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    </a:t>
            </a:r>
            <a:r>
              <a:rPr lang="en-US" altLang="zh-CN" dirty="0" smtClean="0"/>
              <a:t>     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FF00"/>
                </a:solidFill>
              </a:rPr>
              <a:t>// </a:t>
            </a:r>
            <a:r>
              <a:rPr lang="zh-CN" altLang="zh-CN" dirty="0">
                <a:solidFill>
                  <a:srgbClr val="FFFF00"/>
                </a:solidFill>
              </a:rPr>
              <a:t>分页查询的一系列方法。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@</a:t>
            </a:r>
            <a:r>
              <a:rPr lang="en-GB" altLang="zh-CN" sz="4400" dirty="0" err="1" smtClean="0"/>
              <a:t>Xsql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注解注入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优点：</a:t>
            </a:r>
            <a:r>
              <a:rPr lang="en-GB" altLang="zh-CN" dirty="0" smtClean="0"/>
              <a:t>DAO</a:t>
            </a:r>
            <a:r>
              <a:rPr lang="zh-CN" altLang="en-US" dirty="0" smtClean="0"/>
              <a:t>持久层无须实现类，少写过场代码。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69248" y="4280389"/>
            <a:ext cx="2347704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@</a:t>
            </a:r>
            <a:r>
              <a:rPr lang="en-GB" altLang="zh-CN" dirty="0" err="1" smtClean="0">
                <a:latin typeface="+mn-ea"/>
              </a:rPr>
              <a:t>Xsql</a:t>
            </a:r>
            <a:endParaRPr lang="zh-CN" altLang="en-US" dirty="0">
              <a:latin typeface="+mn-ea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078018" y="266966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id</a:t>
            </a:r>
            <a:endParaRPr lang="en-GB" altLang="zh-CN" dirty="0" smtClean="0"/>
          </a:p>
        </p:txBody>
      </p:sp>
      <p:sp>
        <p:nvSpPr>
          <p:cNvPr id="11" name="六边形 10"/>
          <p:cNvSpPr/>
          <p:nvPr/>
        </p:nvSpPr>
        <p:spPr>
          <a:xfrm>
            <a:off x="5756874" y="266593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names</a:t>
            </a:r>
            <a:endParaRPr lang="en-GB" altLang="zh-CN" dirty="0" smtClean="0"/>
          </a:p>
        </p:txBody>
      </p:sp>
      <p:sp>
        <p:nvSpPr>
          <p:cNvPr id="12" name="六边形 11"/>
          <p:cNvSpPr/>
          <p:nvPr/>
        </p:nvSpPr>
        <p:spPr>
          <a:xfrm>
            <a:off x="2534488" y="3158138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/>
              <a:t>cacheID</a:t>
            </a:r>
            <a:endParaRPr lang="en-GB" altLang="zh-CN" sz="1600" dirty="0" smtClean="0"/>
          </a:p>
        </p:txBody>
      </p:sp>
      <p:sp>
        <p:nvSpPr>
          <p:cNvPr id="13" name="六边形 12"/>
          <p:cNvSpPr/>
          <p:nvPr/>
        </p:nvSpPr>
        <p:spPr>
          <a:xfrm>
            <a:off x="2280037" y="4280389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Update</a:t>
            </a:r>
          </a:p>
          <a:p>
            <a:pPr algn="ctr"/>
            <a:r>
              <a:rPr lang="en-GB" altLang="zh-CN" sz="1400" dirty="0" err="1" smtClean="0"/>
              <a:t>CacheID</a:t>
            </a:r>
            <a:endParaRPr lang="en-GB" altLang="zh-CN" sz="1400" dirty="0" smtClean="0"/>
          </a:p>
        </p:txBody>
      </p:sp>
      <p:sp>
        <p:nvSpPr>
          <p:cNvPr id="14" name="六边形 13"/>
          <p:cNvSpPr/>
          <p:nvPr/>
        </p:nvSpPr>
        <p:spPr>
          <a:xfrm>
            <a:off x="2618841" y="5314327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returnOne</a:t>
            </a:r>
            <a:endParaRPr lang="en-GB" altLang="zh-CN" sz="1200" dirty="0" smtClean="0"/>
          </a:p>
        </p:txBody>
      </p:sp>
      <p:sp>
        <p:nvSpPr>
          <p:cNvPr id="15" name="六边形 14"/>
          <p:cNvSpPr/>
          <p:nvPr/>
        </p:nvSpPr>
        <p:spPr>
          <a:xfrm>
            <a:off x="4134370" y="5709163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/>
              <a:t>returnID</a:t>
            </a:r>
            <a:endParaRPr lang="en-GB" altLang="zh-CN" sz="1600" dirty="0" smtClean="0"/>
          </a:p>
        </p:txBody>
      </p:sp>
      <p:sp>
        <p:nvSpPr>
          <p:cNvPr id="16" name="六边形 15"/>
          <p:cNvSpPr/>
          <p:nvPr/>
        </p:nvSpPr>
        <p:spPr>
          <a:xfrm>
            <a:off x="5798000" y="5690233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log</a:t>
            </a:r>
            <a:endParaRPr lang="en-GB" altLang="zh-CN" sz="1600" dirty="0" smtClean="0"/>
          </a:p>
        </p:txBody>
      </p:sp>
      <p:sp>
        <p:nvSpPr>
          <p:cNvPr id="17" name="六边形 16"/>
          <p:cNvSpPr/>
          <p:nvPr/>
        </p:nvSpPr>
        <p:spPr>
          <a:xfrm>
            <a:off x="7313529" y="5301281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batch</a:t>
            </a:r>
            <a:endParaRPr lang="en-GB" altLang="zh-CN" sz="1600" dirty="0" smtClean="0"/>
          </a:p>
        </p:txBody>
      </p:sp>
      <p:sp>
        <p:nvSpPr>
          <p:cNvPr id="18" name="六边形 17"/>
          <p:cNvSpPr/>
          <p:nvPr/>
        </p:nvSpPr>
        <p:spPr>
          <a:xfrm>
            <a:off x="7622795" y="4272150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execute</a:t>
            </a:r>
            <a:endParaRPr lang="en-GB" altLang="zh-CN" sz="1600" dirty="0" smtClean="0"/>
          </a:p>
        </p:txBody>
      </p:sp>
      <p:sp>
        <p:nvSpPr>
          <p:cNvPr id="19" name="六边形 18"/>
          <p:cNvSpPr/>
          <p:nvPr/>
        </p:nvSpPr>
        <p:spPr>
          <a:xfrm>
            <a:off x="7357591" y="332235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paging</a:t>
            </a:r>
            <a:endParaRPr lang="en-GB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825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@</a:t>
            </a:r>
            <a:r>
              <a:rPr lang="en-GB" altLang="zh-CN" sz="4400" dirty="0" err="1" smtClean="0"/>
              <a:t>Xsql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4698"/>
            <a:ext cx="12192000" cy="42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4463" y="2338669"/>
            <a:ext cx="1658517" cy="2852458"/>
          </a:xfrm>
        </p:spPr>
        <p:txBody>
          <a:bodyPr/>
          <a:lstStyle/>
          <a:p>
            <a:r>
              <a:rPr lang="zh-CN" altLang="en-US" dirty="0" smtClean="0"/>
              <a:t>黄    铭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邹德福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李    浩</a:t>
            </a:r>
            <a:endParaRPr lang="en-US" altLang="zh-CN" dirty="0" smtClean="0"/>
          </a:p>
          <a:p>
            <a:r>
              <a:rPr lang="zh-CN" altLang="en-US" dirty="0" smtClean="0"/>
              <a:t>马    龙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杨    东</a:t>
            </a:r>
            <a:endParaRPr lang="en-US" altLang="zh-CN" b="1" dirty="0" smtClean="0">
              <a:solidFill>
                <a:srgbClr val="FFFF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5075238" y="2338668"/>
            <a:ext cx="1649412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向以前</a:t>
            </a:r>
            <a:endParaRPr lang="en-US" altLang="zh-CN" dirty="0"/>
          </a:p>
          <a:p>
            <a:r>
              <a:rPr lang="zh-CN" altLang="en-US" dirty="0"/>
              <a:t>谈    闻</a:t>
            </a:r>
            <a:endParaRPr lang="en-US" altLang="zh-CN" dirty="0"/>
          </a:p>
          <a:p>
            <a:r>
              <a:rPr lang="zh-CN" altLang="en-US" dirty="0" smtClean="0"/>
              <a:t>张德宏</a:t>
            </a:r>
            <a:endParaRPr lang="en-US" altLang="zh-CN" dirty="0" smtClean="0"/>
          </a:p>
          <a:p>
            <a:r>
              <a:rPr lang="zh-CN" altLang="en-US" dirty="0" smtClean="0"/>
              <a:t>张    宇</a:t>
            </a:r>
            <a:endParaRPr lang="en-GB" altLang="zh-CN" dirty="0" smtClean="0"/>
          </a:p>
          <a:p>
            <a:r>
              <a:rPr lang="zh-CN" altLang="en-US" dirty="0"/>
              <a:t>李秉坤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456908" y="2338668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王</a:t>
            </a:r>
            <a:r>
              <a:rPr lang="zh-CN" altLang="en-US" dirty="0"/>
              <a:t>涵宇</a:t>
            </a:r>
            <a:endParaRPr lang="en-US" altLang="zh-CN" dirty="0"/>
          </a:p>
          <a:p>
            <a:r>
              <a:rPr lang="zh-CN" altLang="en-US" dirty="0"/>
              <a:t>雷伟</a:t>
            </a:r>
            <a:r>
              <a:rPr lang="zh-CN" altLang="en-US" dirty="0" smtClean="0"/>
              <a:t>松</a:t>
            </a:r>
            <a:endParaRPr lang="en-GB" altLang="zh-CN" dirty="0" smtClean="0"/>
          </a:p>
          <a:p>
            <a:r>
              <a:rPr lang="zh-CN" altLang="en-US" dirty="0"/>
              <a:t>张    顺</a:t>
            </a:r>
            <a:endParaRPr lang="en-US" altLang="zh-CN" dirty="0"/>
          </a:p>
          <a:p>
            <a:r>
              <a:rPr lang="zh-CN" altLang="en-US" dirty="0"/>
              <a:t>王</a:t>
            </a:r>
            <a:r>
              <a:rPr lang="en-GB" altLang="zh-CN" dirty="0"/>
              <a:t>    </a:t>
            </a:r>
            <a:r>
              <a:rPr lang="zh-CN" altLang="en-US" dirty="0" smtClean="0"/>
              <a:t>力</a:t>
            </a:r>
            <a:endParaRPr lang="en-GB" altLang="zh-CN" dirty="0" smtClean="0"/>
          </a:p>
          <a:p>
            <a:r>
              <a:rPr lang="zh-CN" altLang="en-US" dirty="0"/>
              <a:t>程志华</a:t>
            </a:r>
          </a:p>
          <a:p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937102" y="1791043"/>
            <a:ext cx="8388350" cy="3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吐槽吧！</a:t>
            </a:r>
            <a:endParaRPr lang="en-US" altLang="zh-CN" sz="5400" dirty="0" smtClean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  <a:p>
            <a:pPr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积极吐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本着不黑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不喷不挑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不水不发泄不抱怨的原则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，发扬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槽艺术。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DSG</a:t>
            </a:r>
            <a:r>
              <a:rPr lang="zh-CN" altLang="en-US" dirty="0"/>
              <a:t> </a:t>
            </a:r>
            <a:r>
              <a:rPr lang="zh-CN" altLang="en-US" dirty="0" smtClean="0"/>
              <a:t>避免单点故障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流程图: 磁盘 7"/>
          <p:cNvSpPr/>
          <p:nvPr/>
        </p:nvSpPr>
        <p:spPr>
          <a:xfrm>
            <a:off x="6050691" y="5083013"/>
            <a:ext cx="1812325" cy="112858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主数据库</a:t>
            </a:r>
            <a:r>
              <a:rPr lang="en-GB" altLang="zh-CN" dirty="0" smtClean="0"/>
              <a:t>A</a:t>
            </a:r>
          </a:p>
          <a:p>
            <a:pPr algn="ctr"/>
            <a:r>
              <a:rPr lang="en-GB" altLang="zh-CN" dirty="0" smtClean="0"/>
              <a:t>10.1.50.101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9288161" y="5083014"/>
            <a:ext cx="1812325" cy="11285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备数据库</a:t>
            </a:r>
            <a:r>
              <a:rPr lang="en-US" altLang="zh-CN" dirty="0" smtClean="0"/>
              <a:t>B</a:t>
            </a:r>
            <a:endParaRPr lang="en-GB" altLang="zh-CN" dirty="0" smtClean="0"/>
          </a:p>
          <a:p>
            <a:pPr algn="ctr"/>
            <a:r>
              <a:rPr lang="en-GB" altLang="zh-CN" dirty="0" smtClean="0"/>
              <a:t>10.1.85.100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37654" y="3979142"/>
            <a:ext cx="5758249" cy="486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上下箭头 17"/>
          <p:cNvSpPr/>
          <p:nvPr/>
        </p:nvSpPr>
        <p:spPr>
          <a:xfrm>
            <a:off x="6833285" y="458050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>
            <a:off x="10070755" y="458050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6007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9754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32111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506128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08364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07212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9" name="上下箭头 28"/>
          <p:cNvSpPr/>
          <p:nvPr/>
        </p:nvSpPr>
        <p:spPr>
          <a:xfrm>
            <a:off x="6825046" y="347663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10062516" y="347663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只读模式的数据库双活主备</a:t>
            </a:r>
            <a:endParaRPr lang="en-GB" altLang="zh-CN" sz="2800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正常情况</a:t>
            </a:r>
            <a:endParaRPr lang="en-GB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/>
              <a:t>应用</a:t>
            </a:r>
            <a:r>
              <a:rPr lang="zh-CN" altLang="en-US" dirty="0" smtClean="0"/>
              <a:t>服务访问</a:t>
            </a:r>
            <a:r>
              <a:rPr lang="zh-CN" altLang="en-US" dirty="0"/>
              <a:t>主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备用数据库为空闲模式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异常情况</a:t>
            </a:r>
            <a:r>
              <a:rPr lang="zh-CN" altLang="en-US" dirty="0" smtClean="0">
                <a:sym typeface="Wingdings" panose="05000000000000000000" pitchFamily="2" charset="2"/>
              </a:rPr>
              <a:t>（业务应用不中断）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/>
              <a:t>主数据库异常</a:t>
            </a:r>
            <a:endParaRPr lang="en-US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DSG</a:t>
            </a:r>
            <a:r>
              <a:rPr lang="zh-CN" altLang="en-US" dirty="0" smtClean="0">
                <a:solidFill>
                  <a:prstClr val="white"/>
                </a:solidFill>
              </a:rPr>
              <a:t>自动切换到备用数据库上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Domain </a:t>
            </a:r>
            <a:r>
              <a:rPr lang="zh-CN" altLang="en-US" sz="4400" dirty="0" smtClean="0"/>
              <a:t>多租户分域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多租户可分成三个层面的隔离：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数据隔离：</a:t>
            </a:r>
            <a:r>
              <a:rPr lang="en-GB" altLang="zh-CN" dirty="0" smtClean="0"/>
              <a:t>Domain</a:t>
            </a:r>
            <a:r>
              <a:rPr lang="zh-CN" altLang="en-US" dirty="0" smtClean="0"/>
              <a:t>是实现数据层的隔离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多个数据库间的相同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，不用</a:t>
            </a:r>
            <a:r>
              <a:rPr lang="zh-CN" altLang="en-US" dirty="0"/>
              <a:t>重复写多次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须通过</a:t>
            </a:r>
            <a:r>
              <a:rPr lang="en-US" altLang="zh-CN" dirty="0"/>
              <a:t>"</a:t>
            </a:r>
            <a:r>
              <a:rPr lang="zh-CN" altLang="en-US" dirty="0"/>
              <a:t>分域</a:t>
            </a:r>
            <a:r>
              <a:rPr lang="en-US" altLang="zh-CN" dirty="0"/>
              <a:t>"</a:t>
            </a:r>
            <a:r>
              <a:rPr lang="zh-CN" altLang="en-US" dirty="0"/>
              <a:t>动态改变数据库连接池组即可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笑脸 6"/>
          <p:cNvSpPr/>
          <p:nvPr/>
        </p:nvSpPr>
        <p:spPr>
          <a:xfrm>
            <a:off x="7282477" y="1151293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77226" y="2036483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smtClean="0"/>
              <a:t>SEI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9063652" y="1127481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77914" y="20085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河图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29601" y="2943745"/>
            <a:ext cx="2819888" cy="8292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7591808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9364204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6376" y="5063150"/>
            <a:ext cx="2037074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77275" y="5071929"/>
            <a:ext cx="1943099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6685645" y="5705657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SEI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229601" y="3912776"/>
            <a:ext cx="2819888" cy="5088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r>
              <a:rPr lang="zh-CN" altLang="en-US" dirty="0" smtClean="0"/>
              <a:t>分域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7582283" y="4519498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9354421" y="4519497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8742661" y="5705242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2816</TotalTime>
  <Words>2738</Words>
  <Application>Microsoft Office PowerPoint</Application>
  <PresentationFormat>宽屏</PresentationFormat>
  <Paragraphs>752</Paragraphs>
  <Slides>75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黑体</vt:lpstr>
      <vt:lpstr>华文行楷</vt:lpstr>
      <vt:lpstr>宋体</vt:lpstr>
      <vt:lpstr>Arial</vt:lpstr>
      <vt:lpstr>Calibri</vt:lpstr>
      <vt:lpstr>Century Gothic</vt:lpstr>
      <vt:lpstr>Segoe UI Black</vt:lpstr>
      <vt:lpstr>Wingdings</vt:lpstr>
      <vt:lpstr>Wingdings 3</vt:lpstr>
      <vt:lpstr>离子</vt:lpstr>
      <vt:lpstr>XSQL技术交流</vt:lpstr>
      <vt:lpstr>XSQL的起源</vt:lpstr>
      <vt:lpstr>XSQL的元素</vt:lpstr>
      <vt:lpstr>XSQL 简单的查询举例</vt:lpstr>
      <vt:lpstr>XSQL的元素</vt:lpstr>
      <vt:lpstr>PowerPoint 演示文稿</vt:lpstr>
      <vt:lpstr>DSG 数据库连接池组 XSQL的元素</vt:lpstr>
      <vt:lpstr>DSG 避免单点故障 XSQL的元素</vt:lpstr>
      <vt:lpstr>Domain 多租户分域 XSQL的元素</vt:lpstr>
      <vt:lpstr>PowerPoint 演示文稿</vt:lpstr>
      <vt:lpstr>XSQL的占位符 XSQL的内核</vt:lpstr>
      <vt:lpstr>XSQL的占位符 XSQL的内核</vt:lpstr>
      <vt:lpstr>XSQL的占位符 XSQL的内核</vt:lpstr>
      <vt:lpstr>XSQL的函数式占位符 XSQL的内核</vt:lpstr>
      <vt:lpstr>函数式占位符 – 举例 XSQL的内核</vt:lpstr>
      <vt:lpstr>XSQL动态参数&lt;[ ... ]&gt; XSQL的内核</vt:lpstr>
      <vt:lpstr>XSQL动态参数&lt;[ ... ]&gt; 举例 XSQL的内核</vt:lpstr>
      <vt:lpstr>PowerPoint 演示文稿</vt:lpstr>
      <vt:lpstr>Content 语句主体 XSQL的元素</vt:lpstr>
      <vt:lpstr>SQL脚本的演示 XSQL的元素</vt:lpstr>
      <vt:lpstr>Content 的元素 XSQL的元素</vt:lpstr>
      <vt:lpstr>SafeCheck 安全检查 content的元素</vt:lpstr>
      <vt:lpstr>DefaultNull 空值写入 content的元素</vt:lpstr>
      <vt:lpstr>KeyReplace 替换关键字 content的元素</vt:lpstr>
      <vt:lpstr>NotKeyReplace 不替换关键字 content的元素</vt:lpstr>
      <vt:lpstr>PowerPoint 演示文稿</vt:lpstr>
      <vt:lpstr>Result的元素 XSQL的元素</vt:lpstr>
      <vt:lpstr>Result 查询结果集 XSQL的元素</vt:lpstr>
      <vt:lpstr>Result 填充关键字 XSQL的元素</vt:lpstr>
      <vt:lpstr>Result 举例 XSQL的元素</vt:lpstr>
      <vt:lpstr>Result 举例 XSQL的元素</vt:lpstr>
      <vt:lpstr>Result 举例 XSQL的元素</vt:lpstr>
      <vt:lpstr>Result 举例 XSQL的元素</vt:lpstr>
      <vt:lpstr>Result 举例–字段名映射 XSQL的元素</vt:lpstr>
      <vt:lpstr>Result 高阶举例–分区 XSQL的元素</vt:lpstr>
      <vt:lpstr>Result 高阶举例–一对一复合结构 XSQL的元素</vt:lpstr>
      <vt:lpstr>Result 高阶举例–一对多父子关联 XSQL的元素</vt:lpstr>
      <vt:lpstr>Result 高阶举例–多行合并 XSQL的元素</vt:lpstr>
      <vt:lpstr>Result 高阶举例–一行变多行 XSQL的元素</vt:lpstr>
      <vt:lpstr>Result 高阶举例–种一片森林 XSQL的元素</vt:lpstr>
      <vt:lpstr>PowerPoint 演示文稿</vt:lpstr>
      <vt:lpstr>Create – 从无到有 XSQL的高级元素</vt:lpstr>
      <vt:lpstr>Create – 举例 XSQL的高级元素</vt:lpstr>
      <vt:lpstr>Create – 有日志 有监控 XSQL的高级元素</vt:lpstr>
      <vt:lpstr>Trigger 应用级触发器 XSQL的高级元素</vt:lpstr>
      <vt:lpstr>Trigger 应用级触发器 XSQL的高级元素</vt:lpstr>
      <vt:lpstr>Trigger 两种类型 XSQL的高级元素</vt:lpstr>
      <vt:lpstr>Trigger 同步模式 XSQL的高级元素</vt:lpstr>
      <vt:lpstr>Trigger 举例 – 触发执行 XSQL的高级元素</vt:lpstr>
      <vt:lpstr>Trigger 举例 – 多库备份  XSQL的高级元素</vt:lpstr>
      <vt:lpstr>Trigger 异常处理 XSQL的高级元素</vt:lpstr>
      <vt:lpstr>Lob 大对象 XSQL的高级元素</vt:lpstr>
      <vt:lpstr>Lob 大对象 – 举例 XSQL的高级元素</vt:lpstr>
      <vt:lpstr>BatchCommit 分批提交 XSQL的高级元素</vt:lpstr>
      <vt:lpstr>PowerPoint 演示文稿</vt:lpstr>
      <vt:lpstr>Condition 计算引擎 XSQL的高级元素</vt:lpstr>
      <vt:lpstr>Condition 条件 XSQL的高级元素</vt:lpstr>
      <vt:lpstr>Condition 条件 XSQL的高级元素</vt:lpstr>
      <vt:lpstr>Condition 条件 XSQL的高级元素</vt:lpstr>
      <vt:lpstr>Condition 举例 XSQL的高级元素</vt:lpstr>
      <vt:lpstr>XRule 规则引擎 XSQL的高级元素</vt:lpstr>
      <vt:lpstr>XRule 规则引擎 XSQL的高级元素</vt:lpstr>
      <vt:lpstr>XRule 规则引擎 XSQL的高级元素</vt:lpstr>
      <vt:lpstr>XRule 规则引擎 XSQL的高级元素</vt:lpstr>
      <vt:lpstr>XRule 举例 – 文本 XSQL的高级元素</vt:lpstr>
      <vt:lpstr>XRule 举例 – 本地文件 XSQL的高级元素</vt:lpstr>
      <vt:lpstr>XRule 举例 – 远程请求 XSQL的高级元素</vt:lpstr>
      <vt:lpstr>规则引擎 &amp; 计算引擎 XSQL的高级元素</vt:lpstr>
      <vt:lpstr>PowerPoint 演示文稿</vt:lpstr>
      <vt:lpstr>XSQL的执行</vt:lpstr>
      <vt:lpstr>@Xsql 注解注入 XSQL的高级元素</vt:lpstr>
      <vt:lpstr>@Xsql 举例 XSQL的高级元素</vt:lpstr>
      <vt:lpstr>特别鸣谢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528</cp:revision>
  <dcterms:created xsi:type="dcterms:W3CDTF">2020-06-28T03:34:12Z</dcterms:created>
  <dcterms:modified xsi:type="dcterms:W3CDTF">2020-07-03T16:14:18Z</dcterms:modified>
</cp:coreProperties>
</file>