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0AF69-7EA0-126E-1076-773E6DF3B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0F4616-D99F-6D26-98DB-5ED390441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AF03D-6FD3-00EA-DD54-EEE74B34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6961D-B7E6-7EC2-8B50-384BDCBC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937AE-960D-6345-C1D0-0168D7A6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9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480F4-89BB-6886-BFD0-952DCBF0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69C2F7-ED35-F129-4C79-D4831F5E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51210-C67A-784C-68DC-9000E0BA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70819-8748-441C-3FFF-60756CF3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664FB-98B8-4990-CC47-45542C1E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3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CC2461-42D3-9078-8DB0-FD8AF55BF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A92397-03B0-3E74-FB3F-D83EB2042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E483B-EA5B-1062-0A5D-0DD0D944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0A21B-346F-1720-1106-8FA16E11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A2518-0CD9-FB4A-D7FB-96AF48D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7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B575-46F5-A859-9EE2-BE267D3C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C8812-DA17-3686-6FD4-B176AA1E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85C8BB-BB74-BB1A-78AD-DFCF1039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F4F22-73A3-5707-839A-54A6A709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440B2-CF07-E9EF-36E8-FFBECC18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68B8F-8D29-F2F4-1FDF-32D284B0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AFD22-CF23-9781-5FD7-5B891B92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87494-C55C-BA75-0933-1EE81DC9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5D229-AF55-DA24-499E-98C9431D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AF042-84E0-2026-890C-984AE141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5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2CF6-1A78-0E0E-936E-A981330A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75D8D-894B-15C9-7B0C-8C5C9C820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5B3A2-2022-893A-B931-4C5BDFBD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90426-E8C5-DB68-4865-F8370EC9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34F99-A805-7616-9A5B-7CE9C81E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7F491-8BC2-58B5-EBC3-943694BB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AC92-1B9D-18CB-2092-7C15A823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0B2A4-1E01-CE4B-20E5-E5294ABE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49DE6-90CF-25BB-A747-C71D8D57B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ECA76F-6320-3ED6-F70A-2B04461EA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56904-6A93-3C14-F611-FBB017A78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863E87-52CA-E4A5-E536-E5E73443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6D4E6-BECB-821B-EC65-FDAC61D0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13C31B-6E57-69B1-3114-7D7ABC8D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50BB8-CF5B-67D7-4040-269819C1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735A0C-A881-96E4-6DF0-5F798C13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0D649D-D31D-EAAA-535D-043455E1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79DE4-1906-8095-6BCF-BC63ECAD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2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F4315A-36EF-F253-9C18-ECF8504A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B682E1-605C-0607-560B-FA92C718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1DC82-0146-F564-B896-98846083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A8623-2C18-AFD8-0265-80B9A69D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75361-F8A4-8570-9BD3-1D7872D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FD581-6CAB-8F41-5AE1-D0EDADFFD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204C0-5A62-91A6-D09F-5226DA85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5301F-B3F2-FF33-0E58-DD1E20BE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3D4F63-82D1-DBA0-AC8E-C7D70AE7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EE9B-20F9-A858-B0C3-012E8FAC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B7E48A-ECB5-73A8-0AB4-9D502B3B1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9BD79-4B9D-134E-0962-B18855AE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34636-A8EE-540A-CBFA-B6B0DF7C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AD028-484B-E0C2-55A2-AACD540C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F84E4-3DC7-8EB8-6E35-D1595848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8A1B40-8691-496A-3E78-A9AC3E40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84E03-29AD-E4B8-13CF-FC9B5419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98201-CD61-5CBD-6FE2-4D56DE192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BC85-DDF8-4F92-B9D1-B4B3106F6E97}" type="datetimeFigureOut">
              <a:rPr lang="zh-CN" altLang="en-US" smtClean="0"/>
              <a:t>2025/7/17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2251F-8F6A-04A8-2FA4-7D3D26B1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E23DD-D355-9E53-032E-34671DD9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AE591-D44E-4144-BF8F-62A57CCD8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8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082D-AC96-093F-7F6E-F169395C2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  <a:r>
              <a:rPr lang="en-US" altLang="zh-CN" dirty="0"/>
              <a:t>&amp;</a:t>
            </a:r>
            <a:r>
              <a:rPr lang="zh-CN" altLang="en-US" dirty="0"/>
              <a:t>工步编排的数据流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B92D66-465D-5475-3728-C5176D1FB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ZhengWei</a:t>
            </a:r>
          </a:p>
          <a:p>
            <a:r>
              <a:rPr lang="en-US" altLang="zh-CN" dirty="0"/>
              <a:t>2025-07-17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73369-DBFE-8856-2BAF-15088AC2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BC66D-7642-F1C4-7E32-DC0DDFAC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运行时环境</a:t>
            </a:r>
            <a:endParaRPr lang="en-US" altLang="zh-CN" dirty="0"/>
          </a:p>
          <a:p>
            <a:pPr lvl="1"/>
            <a:r>
              <a:rPr lang="en-US" altLang="zh-CN" dirty="0" err="1"/>
              <a:t>XJava</a:t>
            </a:r>
            <a:r>
              <a:rPr lang="zh-CN" altLang="en-US" dirty="0"/>
              <a:t>对象池中的对象。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编排执行参数</a:t>
            </a:r>
            <a:endParaRPr lang="en-US" altLang="zh-CN" dirty="0"/>
          </a:p>
          <a:p>
            <a:pPr lvl="1"/>
            <a:r>
              <a:rPr lang="zh-CN" altLang="en-US" dirty="0"/>
              <a:t>启动编排执行时的入参。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编排运行时参数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编排实例参数</a:t>
            </a:r>
            <a:r>
              <a:rPr lang="zh-CN" altLang="en-US" dirty="0"/>
              <a:t>。如：实例</a:t>
            </a:r>
            <a:r>
              <a:rPr lang="en-US" altLang="zh-CN" dirty="0"/>
              <a:t>ID</a:t>
            </a:r>
            <a:r>
              <a:rPr lang="zh-CN" altLang="en-US" dirty="0"/>
              <a:t>、执行状态、异常结果、默认计数器、嵌套层级等。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编排元素返回值</a:t>
            </a:r>
            <a:r>
              <a:rPr lang="zh-CN" altLang="en-US" dirty="0"/>
              <a:t>。如：执行元素返回值、接口元素</a:t>
            </a:r>
            <a:r>
              <a:rPr lang="en-US" altLang="zh-CN" dirty="0"/>
              <a:t>API</a:t>
            </a:r>
            <a:r>
              <a:rPr lang="zh-CN" altLang="en-US" dirty="0"/>
              <a:t>返回值、计算元素等。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操作上下文环境</a:t>
            </a:r>
            <a:r>
              <a:rPr lang="zh-CN" altLang="en-US" dirty="0"/>
              <a:t>。如：执行元素方法入参是上下文类型的，在执行元素方法内添加、修改或删除上下文中的值。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82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DB40-1011-0621-1CE8-A51F8B4C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88090-00E1-0DA5-FF27-C6722FDA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/>
              <a:t>编排执行参数</a:t>
            </a:r>
            <a:endParaRPr lang="en-US" altLang="zh-CN" dirty="0"/>
          </a:p>
          <a:p>
            <a:pPr lvl="1"/>
            <a:r>
              <a:rPr lang="zh-CN" altLang="en-US" dirty="0"/>
              <a:t>编排运行时参数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编排实例的上下文环境系统预设占位符为：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:</a:t>
            </a:r>
            <a:r>
              <a:rPr lang="en-US" altLang="zh-CN" b="1" dirty="0" err="1">
                <a:solidFill>
                  <a:srgbClr val="0070C0"/>
                </a:solidFill>
              </a:rPr>
              <a:t>CallFlowContext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/>
              <a:t>同名参数相互覆盖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4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24CCE-EEC6-361B-097E-64CCA609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数据作用范围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9C04E-BA21-C00A-FAA0-2A06BFEB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运行时环境</a:t>
            </a:r>
            <a:r>
              <a:rPr lang="zh-CN" altLang="en-US" dirty="0"/>
              <a:t>（全局的）</a:t>
            </a:r>
            <a:endParaRPr lang="en-US" altLang="zh-CN" dirty="0"/>
          </a:p>
          <a:p>
            <a:pPr lvl="1"/>
            <a:r>
              <a:rPr lang="zh-CN" altLang="en-US" dirty="0"/>
              <a:t>在多个编排间或多个编排实例间可全局使用的。仅数据来源于运行时环境中的数据。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实例上下文环境</a:t>
            </a:r>
            <a:r>
              <a:rPr lang="zh-CN" altLang="en-US" dirty="0"/>
              <a:t>（局部的）</a:t>
            </a:r>
            <a:endParaRPr lang="en-US" altLang="zh-CN" dirty="0"/>
          </a:p>
          <a:p>
            <a:pPr lvl="1"/>
            <a:r>
              <a:rPr lang="zh-CN" altLang="en-US" dirty="0"/>
              <a:t>仅在一个编排的一个实例内使用的。一般情况下会在编排实例执行结束后释放资源。</a:t>
            </a:r>
            <a:endParaRPr lang="en-US" altLang="zh-CN" dirty="0"/>
          </a:p>
          <a:p>
            <a:pPr lvl="1"/>
            <a:r>
              <a:rPr lang="zh-CN" altLang="en-US" dirty="0"/>
              <a:t>包括如下两个数据来源。</a:t>
            </a:r>
            <a:endParaRPr lang="en-US" altLang="zh-CN" dirty="0"/>
          </a:p>
          <a:p>
            <a:pPr lvl="2"/>
            <a:r>
              <a:rPr lang="zh-CN" altLang="en-US" dirty="0"/>
              <a:t>编排执行参数</a:t>
            </a:r>
            <a:endParaRPr lang="en-US" altLang="zh-CN" dirty="0"/>
          </a:p>
          <a:p>
            <a:pPr lvl="2"/>
            <a:r>
              <a:rPr lang="zh-CN" altLang="en-US" dirty="0"/>
              <a:t>编排运行时参数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20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C8209-3D2E-7082-152A-935769C9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D4850-75A9-7A86-7700-B1F7D76D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数据作用范围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8E9AA-7C38-F0DF-EEAC-732D04DF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共享实例上下文环境</a:t>
            </a:r>
            <a:r>
              <a:rPr lang="zh-CN" altLang="en-US" dirty="0"/>
              <a:t>（局部的）</a:t>
            </a:r>
            <a:endParaRPr lang="en-US" altLang="zh-CN" dirty="0"/>
          </a:p>
          <a:p>
            <a:pPr lvl="1"/>
            <a:r>
              <a:rPr lang="zh-CN" altLang="en-US" dirty="0"/>
              <a:t>在多个编排实例间共享上下文环境。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应用场景如下</a:t>
            </a:r>
            <a:endParaRPr lang="en-US" altLang="zh-CN" dirty="0"/>
          </a:p>
          <a:p>
            <a:pPr lvl="2"/>
            <a:r>
              <a:rPr lang="zh-CN" altLang="en-US" b="1" dirty="0"/>
              <a:t>显性共享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编排执行结束后，不立即释放资源，而是将</a:t>
            </a:r>
            <a:r>
              <a:rPr lang="en-US" altLang="zh-CN" dirty="0"/>
              <a:t>A</a:t>
            </a:r>
            <a:r>
              <a:rPr lang="zh-CN" altLang="en-US" dirty="0"/>
              <a:t>编排的上下环境当作</a:t>
            </a:r>
            <a:r>
              <a:rPr lang="en-US" altLang="zh-CN" dirty="0"/>
              <a:t>B</a:t>
            </a:r>
            <a:r>
              <a:rPr lang="zh-CN" altLang="en-US" dirty="0"/>
              <a:t>编排的执行入参，即能使用共享上下文的目的。</a:t>
            </a:r>
            <a:endParaRPr lang="en-US" altLang="zh-CN" dirty="0"/>
          </a:p>
          <a:p>
            <a:pPr lvl="2"/>
            <a:r>
              <a:rPr lang="zh-CN" altLang="en-US" b="1" dirty="0"/>
              <a:t>隐性共享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编排嵌套时，嵌套的父子编排共享同一个实例上下文环境。</a:t>
            </a:r>
            <a:endParaRPr lang="en-US" altLang="zh-CN" dirty="0"/>
          </a:p>
          <a:p>
            <a:pPr lvl="3"/>
            <a:r>
              <a:rPr lang="zh-CN" altLang="en-US" dirty="0"/>
              <a:t>编排并发时，并发项的每个编排克隆父编排实例的上下文环境。实现向下共享，但不向上共享上下文环境的目的。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412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329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指令&amp;工步编排的数据流</vt:lpstr>
      <vt:lpstr>数据来源</vt:lpstr>
      <vt:lpstr>上下文环境</vt:lpstr>
      <vt:lpstr>数据作用范围</vt:lpstr>
      <vt:lpstr>数据作用范围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H</dc:creator>
  <cp:lastModifiedBy>Y H</cp:lastModifiedBy>
  <cp:revision>39</cp:revision>
  <dcterms:created xsi:type="dcterms:W3CDTF">2025-07-17T03:47:05Z</dcterms:created>
  <dcterms:modified xsi:type="dcterms:W3CDTF">2025-07-17T07:03:22Z</dcterms:modified>
</cp:coreProperties>
</file>