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BBC"/>
    <a:srgbClr val="27A18C"/>
    <a:srgbClr val="1F7D6D"/>
    <a:srgbClr val="3EB9A5"/>
    <a:srgbClr val="1AA18A"/>
    <a:srgbClr val="7AFFE9"/>
    <a:srgbClr val="00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26B86-EE92-4B70-B3D5-B6EDB5D7B158}" v="1046" dt="2022-05-14T14:16:03.005"/>
    <p1510:client id="{FDC6099C-133A-4AEE-83D5-30B10EC0272D}" v="993" dt="2022-05-15T18:09:19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sO1c4JlzzO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atherine_Deneuve" TargetMode="External"/><Relationship Id="rId2" Type="http://schemas.openxmlformats.org/officeDocument/2006/relationships/hyperlink" Target="https://de.wikipedia.org/wiki/Catherine_Deneuv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O1c4JlzzO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-1492304" y="-568864"/>
            <a:ext cx="14934335" cy="7426268"/>
          </a:xfrm>
          <a:prstGeom prst="roundRect">
            <a:avLst/>
          </a:prstGeom>
          <a:solidFill>
            <a:srgbClr val="70C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4174157" y="3106495"/>
            <a:ext cx="38453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600" b="1" dirty="0"/>
              <a:t>Catherine Deneuve</a:t>
            </a:r>
            <a:endParaRPr lang="de-DE" sz="3600" b="1">
              <a:ea typeface="Calibri"/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D6B3F9-61C7-05A6-F553-3EC96E7C558C}"/>
              </a:ext>
            </a:extLst>
          </p:cNvPr>
          <p:cNvSpPr txBox="1"/>
          <p:nvPr/>
        </p:nvSpPr>
        <p:spPr>
          <a:xfrm>
            <a:off x="4726015" y="37530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de Henry et David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6AF74B6-77E5-0D78-D00D-ABBFE2D4106E}"/>
              </a:ext>
            </a:extLst>
          </p:cNvPr>
          <p:cNvSpPr/>
          <p:nvPr/>
        </p:nvSpPr>
        <p:spPr>
          <a:xfrm>
            <a:off x="12380562" y="2898612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9" descr="Ein Bild, das Person, Frau enthält.&#10;&#10;Beschreibung automatisch generiert.">
            <a:extLst>
              <a:ext uri="{FF2B5EF4-FFF2-40B4-BE49-F238E27FC236}">
                <a16:creationId xmlns:a16="http://schemas.microsoft.com/office/drawing/2014/main" id="{C6F57131-3F4A-B024-F1A3-40CA5AB5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587" y="1901834"/>
            <a:ext cx="2596828" cy="3459013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0B82873-6FBD-64BF-F65E-733F780C8175}"/>
              </a:ext>
            </a:extLst>
          </p:cNvPr>
          <p:cNvSpPr/>
          <p:nvPr/>
        </p:nvSpPr>
        <p:spPr>
          <a:xfrm>
            <a:off x="5368386" y="6984945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21829A9-1B0D-0B7F-D1F6-7174B53898C3}"/>
              </a:ext>
            </a:extLst>
          </p:cNvPr>
          <p:cNvSpPr/>
          <p:nvPr/>
        </p:nvSpPr>
        <p:spPr>
          <a:xfrm>
            <a:off x="-1166733" y="2994131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406239" y="993881"/>
            <a:ext cx="8214097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856802" y="144597"/>
            <a:ext cx="64757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Contenu de la présentation</a:t>
            </a:r>
            <a:endParaRPr lang="de-DE" dirty="0"/>
          </a:p>
          <a:p>
            <a:pPr algn="ctr"/>
            <a:endParaRPr lang="de-DE" sz="3600" b="1" dirty="0">
              <a:ea typeface="Calibri"/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D6B3F9-61C7-05A6-F553-3EC96E7C558C}"/>
              </a:ext>
            </a:extLst>
          </p:cNvPr>
          <p:cNvSpPr txBox="1"/>
          <p:nvPr/>
        </p:nvSpPr>
        <p:spPr>
          <a:xfrm>
            <a:off x="735200" y="1660792"/>
            <a:ext cx="70698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>
                <a:ea typeface="Calibri"/>
                <a:cs typeface="Calibri"/>
              </a:rPr>
              <a:t>1. La </a:t>
            </a:r>
            <a:r>
              <a:rPr lang="de-DE" sz="4000" dirty="0" err="1">
                <a:ea typeface="Calibri"/>
                <a:cs typeface="Calibri"/>
              </a:rPr>
              <a:t>vie</a:t>
            </a:r>
            <a:r>
              <a:rPr lang="de-DE" sz="4000" dirty="0">
                <a:ea typeface="Calibri"/>
                <a:cs typeface="Calibri"/>
              </a:rPr>
              <a:t> </a:t>
            </a:r>
            <a:r>
              <a:rPr lang="de-DE" sz="4000" dirty="0" err="1">
                <a:ea typeface="Calibri"/>
                <a:cs typeface="Calibri"/>
              </a:rPr>
              <a:t>Priveé</a:t>
            </a:r>
            <a:endParaRPr lang="de-DE" sz="4000" dirty="0">
              <a:ea typeface="Calibri"/>
              <a:cs typeface="Calibri"/>
            </a:endParaRPr>
          </a:p>
        </p:txBody>
      </p:sp>
      <p:pic>
        <p:nvPicPr>
          <p:cNvPr id="9" name="Grafik 9" descr="Ein Bild, das Person, Frau enthält.&#10;&#10;Beschreibung automatisch generiert.">
            <a:extLst>
              <a:ext uri="{FF2B5EF4-FFF2-40B4-BE49-F238E27FC236}">
                <a16:creationId xmlns:a16="http://schemas.microsoft.com/office/drawing/2014/main" id="{33903916-9544-0274-8CED-7A76C49B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14" y="1660749"/>
            <a:ext cx="2596828" cy="345901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718A288-CCDB-D692-A36B-2BE37EDBD93A}"/>
              </a:ext>
            </a:extLst>
          </p:cNvPr>
          <p:cNvSpPr txBox="1"/>
          <p:nvPr/>
        </p:nvSpPr>
        <p:spPr>
          <a:xfrm>
            <a:off x="735200" y="2371131"/>
            <a:ext cx="74142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>
                <a:ea typeface="Calibri"/>
                <a:cs typeface="Calibri"/>
              </a:rPr>
              <a:t>2. </a:t>
            </a:r>
            <a:r>
              <a:rPr lang="fr-FR" sz="4000" dirty="0">
                <a:ea typeface="+mn-lt"/>
                <a:cs typeface="+mn-lt"/>
              </a:rPr>
              <a:t>Sa carrière d'actrice</a:t>
            </a:r>
            <a:endParaRPr lang="de-DE" sz="4000">
              <a:ea typeface="Calibri"/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1730DD-8A09-8856-26A7-8D030FB978EC}"/>
              </a:ext>
            </a:extLst>
          </p:cNvPr>
          <p:cNvSpPr txBox="1"/>
          <p:nvPr/>
        </p:nvSpPr>
        <p:spPr>
          <a:xfrm>
            <a:off x="735199" y="3077163"/>
            <a:ext cx="77672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>
                <a:ea typeface="Calibri"/>
                <a:cs typeface="Calibri"/>
              </a:rPr>
              <a:t>3. </a:t>
            </a:r>
            <a:r>
              <a:rPr lang="fr-FR" sz="4000" dirty="0">
                <a:ea typeface="+mn-lt"/>
                <a:cs typeface="+mn-lt"/>
              </a:rPr>
              <a:t>Prix et récompenses</a:t>
            </a:r>
            <a:endParaRPr lang="de-DE" sz="4000">
              <a:ea typeface="Calibri"/>
              <a:cs typeface="Calibri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500284-08DD-24ED-FBEF-C3070C9D5D42}"/>
              </a:ext>
            </a:extLst>
          </p:cNvPr>
          <p:cNvSpPr txBox="1"/>
          <p:nvPr/>
        </p:nvSpPr>
        <p:spPr>
          <a:xfrm>
            <a:off x="735198" y="3783197"/>
            <a:ext cx="76811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>
                <a:ea typeface="Calibri"/>
                <a:cs typeface="Calibri"/>
              </a:rPr>
              <a:t>4. Son </a:t>
            </a:r>
            <a:r>
              <a:rPr lang="de-DE" sz="4000" dirty="0" err="1">
                <a:ea typeface="Calibri"/>
                <a:cs typeface="Calibri"/>
              </a:rPr>
              <a:t>engagement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B366F34-1E0B-8D34-00AC-589B719FA68C}"/>
              </a:ext>
            </a:extLst>
          </p:cNvPr>
          <p:cNvSpPr/>
          <p:nvPr/>
        </p:nvSpPr>
        <p:spPr>
          <a:xfrm>
            <a:off x="-4359" y="6933287"/>
            <a:ext cx="12191997" cy="1003082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31F53F7-6AF7-B226-5311-38E0A00045BD}"/>
              </a:ext>
            </a:extLst>
          </p:cNvPr>
          <p:cNvSpPr/>
          <p:nvPr/>
        </p:nvSpPr>
        <p:spPr>
          <a:xfrm>
            <a:off x="3250013" y="7032032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8751EFE-ABF3-6129-29E2-9ADFB396E8F9}"/>
              </a:ext>
            </a:extLst>
          </p:cNvPr>
          <p:cNvSpPr/>
          <p:nvPr/>
        </p:nvSpPr>
        <p:spPr>
          <a:xfrm>
            <a:off x="6323842" y="7032031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DB3B9A0-6A11-7012-4C75-8E7169477713}"/>
              </a:ext>
            </a:extLst>
          </p:cNvPr>
          <p:cNvSpPr/>
          <p:nvPr/>
        </p:nvSpPr>
        <p:spPr>
          <a:xfrm>
            <a:off x="9328792" y="7032030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22" name="Rechteck: obere Ecken abgerundet 21">
            <a:extLst>
              <a:ext uri="{FF2B5EF4-FFF2-40B4-BE49-F238E27FC236}">
                <a16:creationId xmlns:a16="http://schemas.microsoft.com/office/drawing/2014/main" id="{6729201D-2FEC-A4D6-82E6-FFAA8F2FF445}"/>
              </a:ext>
            </a:extLst>
          </p:cNvPr>
          <p:cNvSpPr/>
          <p:nvPr/>
        </p:nvSpPr>
        <p:spPr>
          <a:xfrm>
            <a:off x="104073" y="6972838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EDC4D53-3E8C-656E-C6C3-570019E509D3}"/>
              </a:ext>
            </a:extLst>
          </p:cNvPr>
          <p:cNvSpPr/>
          <p:nvPr/>
        </p:nvSpPr>
        <p:spPr>
          <a:xfrm>
            <a:off x="219232" y="7032032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FF16206-9140-CBED-5A2E-48D0E7C5C04D}"/>
              </a:ext>
            </a:extLst>
          </p:cNvPr>
          <p:cNvSpPr/>
          <p:nvPr/>
        </p:nvSpPr>
        <p:spPr>
          <a:xfrm>
            <a:off x="-3289945" y="2119393"/>
            <a:ext cx="3185759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24" descr="Ein Bild, das Baum, Gebäude, draußen, Schloss enthält.&#10;&#10;Beschreibung automatisch generiert.">
            <a:extLst>
              <a:ext uri="{FF2B5EF4-FFF2-40B4-BE49-F238E27FC236}">
                <a16:creationId xmlns:a16="http://schemas.microsoft.com/office/drawing/2014/main" id="{8D4F8BF5-AEBA-A328-0C14-3A227D9B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1667" y="1750581"/>
            <a:ext cx="3195233" cy="2099753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7B7A0250-94D9-522A-4A36-E4C2177C0E08}"/>
              </a:ext>
            </a:extLst>
          </p:cNvPr>
          <p:cNvSpPr txBox="1"/>
          <p:nvPr/>
        </p:nvSpPr>
        <p:spPr>
          <a:xfrm>
            <a:off x="-3252921" y="3811722"/>
            <a:ext cx="3186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Sa </a:t>
            </a:r>
            <a:r>
              <a:rPr lang="de-DE" dirty="0" err="1"/>
              <a:t>maison</a:t>
            </a:r>
            <a:r>
              <a:rPr lang="de-DE" dirty="0"/>
              <a:t> </a:t>
            </a:r>
            <a:r>
              <a:rPr lang="de-DE" dirty="0" err="1"/>
              <a:t>prés</a:t>
            </a:r>
            <a:r>
              <a:rPr lang="de-DE" dirty="0"/>
              <a:t> de Paris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45294A7E-4DC9-34C0-B6D5-28376E5B1EC9}"/>
              </a:ext>
            </a:extLst>
          </p:cNvPr>
          <p:cNvSpPr/>
          <p:nvPr/>
        </p:nvSpPr>
        <p:spPr>
          <a:xfrm>
            <a:off x="-3345914" y="177799"/>
            <a:ext cx="3198677" cy="619930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FAA3B14-BBE2-41B0-4193-F5D987456A25}"/>
              </a:ext>
            </a:extLst>
          </p:cNvPr>
          <p:cNvSpPr txBox="1"/>
          <p:nvPr/>
        </p:nvSpPr>
        <p:spPr>
          <a:xfrm>
            <a:off x="-3196956" y="117959"/>
            <a:ext cx="294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3CF9997-F583-3A56-2A9C-90EBD3CEF8A0}"/>
              </a:ext>
            </a:extLst>
          </p:cNvPr>
          <p:cNvSpPr txBox="1"/>
          <p:nvPr/>
        </p:nvSpPr>
        <p:spPr>
          <a:xfrm>
            <a:off x="-3342522" y="415817"/>
            <a:ext cx="31952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nom</a:t>
            </a:r>
            <a:r>
              <a:rPr lang="fr-FR" sz="1600" dirty="0">
                <a:ea typeface="+mn-lt"/>
                <a:cs typeface="+mn-lt"/>
              </a:rPr>
              <a:t> de scène = </a:t>
            </a:r>
            <a:r>
              <a:rPr lang="fr-FR" sz="1600" dirty="0" err="1">
                <a:ea typeface="+mn-lt"/>
                <a:cs typeface="+mn-lt"/>
              </a:rPr>
              <a:t>Künstlername</a:t>
            </a:r>
            <a:endParaRPr lang="de-DE" dirty="0" err="1"/>
          </a:p>
          <a:p>
            <a:endParaRPr lang="fr-FR" sz="1600" dirty="0">
              <a:cs typeface="Calibri"/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3BFD16A1-C6BB-0C6A-D9F0-D2EF80453C63}"/>
              </a:ext>
            </a:extLst>
          </p:cNvPr>
          <p:cNvSpPr/>
          <p:nvPr/>
        </p:nvSpPr>
        <p:spPr>
          <a:xfrm>
            <a:off x="12380562" y="3247325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64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3449933" y="993881"/>
            <a:ext cx="8338945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856802" y="144597"/>
            <a:ext cx="6475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La vie </a:t>
            </a:r>
            <a:r>
              <a:rPr lang="fr-FR" sz="3600" b="1" dirty="0" err="1">
                <a:ea typeface="+mn-lt"/>
                <a:cs typeface="+mn-lt"/>
              </a:rPr>
              <a:t>priveé</a:t>
            </a:r>
            <a:endParaRPr lang="fr-FR" sz="3600" b="1" dirty="0" err="1">
              <a:ea typeface="Calibri"/>
              <a:cs typeface="Calibri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149818" y="2119393"/>
            <a:ext cx="3185759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9593C2-120E-283C-5EEC-DAD3283A7B89}"/>
              </a:ext>
            </a:extLst>
          </p:cNvPr>
          <p:cNvSpPr/>
          <p:nvPr/>
        </p:nvSpPr>
        <p:spPr>
          <a:xfrm>
            <a:off x="12380562" y="2898612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059354"/>
            <a:ext cx="12191997" cy="1003082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D4905F-EB79-4D98-E4F2-ED4B2358207D}"/>
              </a:ext>
            </a:extLst>
          </p:cNvPr>
          <p:cNvSpPr txBox="1"/>
          <p:nvPr/>
        </p:nvSpPr>
        <p:spPr>
          <a:xfrm>
            <a:off x="3587857" y="1194231"/>
            <a:ext cx="10750657" cy="44208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dirty="0" err="1">
                <a:ea typeface="Calibri"/>
                <a:cs typeface="Calibri"/>
              </a:rPr>
              <a:t>Né</a:t>
            </a:r>
            <a:r>
              <a:rPr lang="de-DE" sz="2400" dirty="0">
                <a:ea typeface="Calibri"/>
                <a:cs typeface="Calibri"/>
              </a:rPr>
              <a:t> en 1943 à Paris.</a:t>
            </a:r>
            <a:endParaRPr lang="de-DE">
              <a:cs typeface="Calibri" panose="020F0502020204030204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dirty="0">
                <a:ea typeface="+mn-lt"/>
                <a:cs typeface="+mn-lt"/>
              </a:rPr>
              <a:t>Enfant </a:t>
            </a:r>
            <a:r>
              <a:rPr lang="de-DE" sz="2400" dirty="0" err="1">
                <a:ea typeface="+mn-lt"/>
                <a:cs typeface="+mn-lt"/>
              </a:rPr>
              <a:t>d'une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famille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d'acteurs</a:t>
            </a:r>
            <a:endParaRPr lang="de-DE" sz="24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de-DE" sz="2400" dirty="0">
                <a:ea typeface="+mn-lt"/>
                <a:cs typeface="+mn-lt"/>
              </a:rPr>
              <a:t>Deneuve </a:t>
            </a:r>
            <a:r>
              <a:rPr lang="de-DE" sz="2400" dirty="0" err="1">
                <a:ea typeface="+mn-lt"/>
                <a:cs typeface="+mn-lt"/>
              </a:rPr>
              <a:t>est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son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fr-FR" sz="2400" dirty="0">
                <a:ea typeface="+mn-lt"/>
                <a:cs typeface="+mn-lt"/>
              </a:rPr>
              <a:t>nom de scène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err="1">
                <a:ea typeface="+mn-lt"/>
                <a:cs typeface="+mn-lt"/>
              </a:rPr>
              <a:t>Une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sœur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est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morte</a:t>
            </a:r>
            <a:r>
              <a:rPr lang="de-DE" sz="2400" dirty="0">
                <a:ea typeface="+mn-lt"/>
                <a:cs typeface="+mn-lt"/>
              </a:rPr>
              <a:t> en 1967 à </a:t>
            </a:r>
            <a:r>
              <a:rPr lang="de-DE" sz="2400" err="1">
                <a:ea typeface="+mn-lt"/>
                <a:cs typeface="+mn-lt"/>
              </a:rPr>
              <a:t>cause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d'un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accident</a:t>
            </a:r>
            <a:r>
              <a:rPr lang="de-DE" sz="2400" dirty="0">
                <a:ea typeface="+mn-lt"/>
                <a:cs typeface="+mn-lt"/>
              </a:rPr>
              <a:t> de </a:t>
            </a:r>
            <a:r>
              <a:rPr lang="de-DE" sz="2400" err="1">
                <a:ea typeface="+mn-lt"/>
                <a:cs typeface="+mn-lt"/>
              </a:rPr>
              <a:t>voiture</a:t>
            </a:r>
            <a:r>
              <a:rPr lang="de-DE" sz="24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dirty="0">
                <a:ea typeface="Calibri"/>
                <a:cs typeface="Calibri"/>
              </a:rPr>
              <a:t>Elle a deux </a:t>
            </a:r>
            <a:r>
              <a:rPr lang="de-DE" sz="2400" err="1">
                <a:ea typeface="Calibri"/>
                <a:cs typeface="Calibri"/>
              </a:rPr>
              <a:t>enfants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dirty="0">
                <a:ea typeface="Calibri"/>
                <a:cs typeface="Calibri"/>
              </a:rPr>
              <a:t>Deneuve </a:t>
            </a:r>
            <a:r>
              <a:rPr lang="de-DE" sz="2400" dirty="0" err="1">
                <a:ea typeface="Calibri"/>
                <a:cs typeface="Calibri"/>
              </a:rPr>
              <a:t>n'aime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pas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beaucoup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parler</a:t>
            </a:r>
            <a:r>
              <a:rPr lang="de-DE" sz="2400" dirty="0">
                <a:ea typeface="Calibri"/>
                <a:cs typeface="Calibri"/>
              </a:rPr>
              <a:t> de </a:t>
            </a:r>
            <a:r>
              <a:rPr lang="de-DE" sz="2400" dirty="0" err="1">
                <a:ea typeface="Calibri"/>
                <a:cs typeface="Calibri"/>
              </a:rPr>
              <a:t>sa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vie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priveé</a:t>
            </a:r>
            <a:endParaRPr lang="de-DE" sz="2400" dirty="0">
              <a:ea typeface="Calibri"/>
              <a:cs typeface="Calibri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15809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15809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108379" y="6098905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 dirty="0">
                <a:ea typeface="Calibri"/>
                <a:cs typeface="Calibri"/>
              </a:rPr>
              <a:t>1. Sa </a:t>
            </a:r>
            <a:r>
              <a:rPr lang="de-DE" b="1" dirty="0" err="1">
                <a:ea typeface="Calibri"/>
                <a:cs typeface="Calibri"/>
              </a:rPr>
              <a:t>vie</a:t>
            </a:r>
            <a:r>
              <a:rPr lang="de-DE" b="1" dirty="0">
                <a:ea typeface="Calibri"/>
                <a:cs typeface="Calibri"/>
              </a:rPr>
              <a:t> </a:t>
            </a:r>
            <a:r>
              <a:rPr lang="de-DE" b="1" dirty="0" err="1">
                <a:ea typeface="Calibri"/>
                <a:cs typeface="Calibri"/>
              </a:rPr>
              <a:t>priveé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pic>
        <p:nvPicPr>
          <p:cNvPr id="24" name="Grafik 24" descr="Ein Bild, das Baum, Gebäude, draußen, Schloss enthält.&#10;&#10;Beschreibung automatisch generiert.">
            <a:extLst>
              <a:ext uri="{FF2B5EF4-FFF2-40B4-BE49-F238E27FC236}">
                <a16:creationId xmlns:a16="http://schemas.microsoft.com/office/drawing/2014/main" id="{B921AEB0-1541-596C-B737-CADC3578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6" y="1750581"/>
            <a:ext cx="3195233" cy="2099753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3EFA5D4-D489-1716-0CED-903BC4028EBA}"/>
              </a:ext>
            </a:extLst>
          </p:cNvPr>
          <p:cNvSpPr txBox="1"/>
          <p:nvPr/>
        </p:nvSpPr>
        <p:spPr>
          <a:xfrm>
            <a:off x="152401" y="3811722"/>
            <a:ext cx="3186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Sa </a:t>
            </a:r>
            <a:r>
              <a:rPr lang="de-DE" dirty="0" err="1"/>
              <a:t>maison</a:t>
            </a:r>
            <a:r>
              <a:rPr lang="de-DE" dirty="0"/>
              <a:t> </a:t>
            </a:r>
            <a:r>
              <a:rPr lang="de-DE" dirty="0" err="1"/>
              <a:t>prés</a:t>
            </a:r>
            <a:r>
              <a:rPr lang="de-DE" dirty="0"/>
              <a:t> de Paris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DDC1FB6-5D47-7C12-5600-3A60CA6301B9}"/>
              </a:ext>
            </a:extLst>
          </p:cNvPr>
          <p:cNvSpPr/>
          <p:nvPr/>
        </p:nvSpPr>
        <p:spPr>
          <a:xfrm>
            <a:off x="141205" y="113223"/>
            <a:ext cx="3198677" cy="619930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026402-22F3-B9A1-A335-1523761B5D97}"/>
              </a:ext>
            </a:extLst>
          </p:cNvPr>
          <p:cNvSpPr txBox="1"/>
          <p:nvPr/>
        </p:nvSpPr>
        <p:spPr>
          <a:xfrm>
            <a:off x="290163" y="53383"/>
            <a:ext cx="294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FBA1D2-C20E-50D4-1DD8-B81D38504025}"/>
              </a:ext>
            </a:extLst>
          </p:cNvPr>
          <p:cNvSpPr txBox="1"/>
          <p:nvPr/>
        </p:nvSpPr>
        <p:spPr>
          <a:xfrm>
            <a:off x="144597" y="351241"/>
            <a:ext cx="31952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nom</a:t>
            </a:r>
            <a:r>
              <a:rPr lang="fr-FR" sz="1600" dirty="0">
                <a:ea typeface="+mn-lt"/>
                <a:cs typeface="+mn-lt"/>
              </a:rPr>
              <a:t> de scène = </a:t>
            </a:r>
            <a:r>
              <a:rPr lang="fr-FR" sz="1600" dirty="0" err="1">
                <a:ea typeface="+mn-lt"/>
                <a:cs typeface="+mn-lt"/>
              </a:rPr>
              <a:t>Künstlername</a:t>
            </a:r>
            <a:endParaRPr lang="de-DE" dirty="0" err="1"/>
          </a:p>
          <a:p>
            <a:endParaRPr lang="fr-F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67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55A2844-1CFA-1211-16A4-C1DA38246ABF}"/>
              </a:ext>
            </a:extLst>
          </p:cNvPr>
          <p:cNvSpPr/>
          <p:nvPr/>
        </p:nvSpPr>
        <p:spPr>
          <a:xfrm>
            <a:off x="-2924013" y="2248546"/>
            <a:ext cx="2755252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24" descr="Ein Bild, das Baum, Gebäude, draußen, Schloss enthält.&#10;&#10;Beschreibung automatisch generiert.">
            <a:extLst>
              <a:ext uri="{FF2B5EF4-FFF2-40B4-BE49-F238E27FC236}">
                <a16:creationId xmlns:a16="http://schemas.microsoft.com/office/drawing/2014/main" id="{372EC856-34C0-45BE-E773-5F45C516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5735" y="2000276"/>
            <a:ext cx="2769031" cy="18242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7C9160-4BC2-E72E-3A8A-ED0303AA032E}"/>
              </a:ext>
            </a:extLst>
          </p:cNvPr>
          <p:cNvSpPr txBox="1"/>
          <p:nvPr/>
        </p:nvSpPr>
        <p:spPr>
          <a:xfrm>
            <a:off x="-2917125" y="3940875"/>
            <a:ext cx="27475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Sa </a:t>
            </a:r>
            <a:r>
              <a:rPr lang="de-DE" dirty="0" err="1"/>
              <a:t>maison</a:t>
            </a:r>
            <a:r>
              <a:rPr lang="de-DE" dirty="0"/>
              <a:t> </a:t>
            </a:r>
            <a:r>
              <a:rPr lang="de-DE" dirty="0" err="1"/>
              <a:t>prés</a:t>
            </a:r>
            <a:r>
              <a:rPr lang="de-DE" dirty="0"/>
              <a:t> de Paris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406239" y="993881"/>
            <a:ext cx="11382639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856802" y="144597"/>
            <a:ext cx="6475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Sa carrière d'actrice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059354"/>
            <a:ext cx="12191997" cy="1003082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D4905F-EB79-4D98-E4F2-ED4B2358207D}"/>
              </a:ext>
            </a:extLst>
          </p:cNvPr>
          <p:cNvSpPr txBox="1"/>
          <p:nvPr/>
        </p:nvSpPr>
        <p:spPr>
          <a:xfrm>
            <a:off x="677620" y="1418095"/>
            <a:ext cx="10750657" cy="44670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Premier rôle à 13 ans</a:t>
            </a:r>
            <a:endParaRPr lang="de-DE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Devenue célèbre par le film «Les Parapluies de Cherbourg» en 1964</a:t>
            </a:r>
            <a:endParaRPr lang="de-DE" sz="24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En 1967, rôle principal dans «Les Demoiselles de Rochefort» avec sa sœur</a:t>
            </a:r>
            <a:endParaRPr lang="de-DE" sz="24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Joué dans plus de 130 films</a:t>
            </a:r>
            <a:endParaRPr lang="fr-FR" sz="2400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Elle est également écrivain et a été journaliste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En 2005, elle a publié son journal intime qui contenant des notes sur le tournage des films «</a:t>
            </a:r>
            <a:r>
              <a:rPr lang="fr-FR" sz="2400" dirty="0" err="1">
                <a:ea typeface="+mn-lt"/>
                <a:cs typeface="+mn-lt"/>
              </a:rPr>
              <a:t>Dancer</a:t>
            </a:r>
            <a:r>
              <a:rPr lang="fr-FR" sz="2400" dirty="0">
                <a:ea typeface="+mn-lt"/>
                <a:cs typeface="+mn-lt"/>
              </a:rPr>
              <a:t> in the </a:t>
            </a:r>
            <a:r>
              <a:rPr lang="fr-FR" sz="2400" dirty="0" err="1">
                <a:ea typeface="+mn-lt"/>
                <a:cs typeface="+mn-lt"/>
              </a:rPr>
              <a:t>Dark</a:t>
            </a:r>
            <a:r>
              <a:rPr lang="fr-FR" sz="2400" dirty="0">
                <a:ea typeface="+mn-lt"/>
                <a:cs typeface="+mn-lt"/>
              </a:rPr>
              <a:t>» et «Indochine»</a:t>
            </a:r>
          </a:p>
          <a:p>
            <a:pPr>
              <a:lnSpc>
                <a:spcPct val="150000"/>
              </a:lnSpc>
            </a:pPr>
            <a:endParaRPr lang="fr-FR" sz="2400" dirty="0">
              <a:ea typeface="Calibri"/>
              <a:cs typeface="Calibri"/>
            </a:endParaRPr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3139158" y="6094600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15809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15809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 dirty="0">
                <a:ea typeface="Calibri"/>
                <a:cs typeface="Calibri"/>
              </a:rPr>
              <a:t>2. Sa </a:t>
            </a:r>
            <a:r>
              <a:rPr lang="de-DE" b="1" dirty="0" err="1">
                <a:ea typeface="Calibri"/>
                <a:cs typeface="Calibri"/>
              </a:rPr>
              <a:t>carrière</a:t>
            </a:r>
            <a:r>
              <a:rPr lang="de-DE" b="1" dirty="0">
                <a:ea typeface="Calibri"/>
                <a:cs typeface="Calibri"/>
              </a:rPr>
              <a:t> </a:t>
            </a:r>
            <a:r>
              <a:rPr lang="de-DE" b="1" dirty="0" err="1">
                <a:ea typeface="Calibri"/>
                <a:cs typeface="Calibri"/>
              </a:rPr>
              <a:t>d'actrice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6F43716-A913-86D9-D574-55D7EFFFB4A3}"/>
              </a:ext>
            </a:extLst>
          </p:cNvPr>
          <p:cNvSpPr/>
          <p:nvPr/>
        </p:nvSpPr>
        <p:spPr>
          <a:xfrm>
            <a:off x="12350427" y="4297766"/>
            <a:ext cx="2561521" cy="1558442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2" descr="Ein Bild, das Person, haltend, darstellend enthält.&#10;&#10;Beschreibung automatisch generiert.">
            <a:extLst>
              <a:ext uri="{FF2B5EF4-FFF2-40B4-BE49-F238E27FC236}">
                <a16:creationId xmlns:a16="http://schemas.microsoft.com/office/drawing/2014/main" id="{856927F3-92B4-C464-FF8E-0BA77A816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" t="1310" r="5808" b="2293"/>
          <a:stretch/>
        </p:blipFill>
        <p:spPr>
          <a:xfrm>
            <a:off x="12348705" y="1247013"/>
            <a:ext cx="2566649" cy="380513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9FE99AE-F78A-D2DA-0732-627F9532584E}"/>
              </a:ext>
            </a:extLst>
          </p:cNvPr>
          <p:cNvSpPr txBox="1"/>
          <p:nvPr/>
        </p:nvSpPr>
        <p:spPr>
          <a:xfrm>
            <a:off x="12348705" y="5077416"/>
            <a:ext cx="2558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 </a:t>
            </a:r>
            <a:r>
              <a:rPr lang="de-DE" dirty="0" err="1">
                <a:ea typeface="+mn-lt"/>
                <a:cs typeface="+mn-lt"/>
              </a:rPr>
              <a:t>avec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son</a:t>
            </a:r>
            <a:r>
              <a:rPr lang="de-DE" dirty="0">
                <a:ea typeface="+mn-lt"/>
                <a:cs typeface="+mn-lt"/>
              </a:rPr>
              <a:t> César en 1993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0616468-5A04-96F4-47CC-C0AD56868493}"/>
              </a:ext>
            </a:extLst>
          </p:cNvPr>
          <p:cNvSpPr/>
          <p:nvPr/>
        </p:nvSpPr>
        <p:spPr>
          <a:xfrm>
            <a:off x="12638867" y="3148307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84959C-B49B-F913-9E81-DEC513021671}"/>
              </a:ext>
            </a:extLst>
          </p:cNvPr>
          <p:cNvSpPr/>
          <p:nvPr/>
        </p:nvSpPr>
        <p:spPr>
          <a:xfrm>
            <a:off x="-3401880" y="96003"/>
            <a:ext cx="3198677" cy="619930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CFA6F5-8EFF-6DA4-173F-AB2B71CEDDAC}"/>
              </a:ext>
            </a:extLst>
          </p:cNvPr>
          <p:cNvSpPr txBox="1"/>
          <p:nvPr/>
        </p:nvSpPr>
        <p:spPr>
          <a:xfrm>
            <a:off x="-3252922" y="36163"/>
            <a:ext cx="294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A064629-88EB-5C40-9998-9C50B8254AD9}"/>
              </a:ext>
            </a:extLst>
          </p:cNvPr>
          <p:cNvSpPr txBox="1"/>
          <p:nvPr/>
        </p:nvSpPr>
        <p:spPr>
          <a:xfrm>
            <a:off x="-3398488" y="334021"/>
            <a:ext cx="31952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nom</a:t>
            </a:r>
            <a:r>
              <a:rPr lang="fr-FR" sz="1600" dirty="0">
                <a:ea typeface="+mn-lt"/>
                <a:cs typeface="+mn-lt"/>
              </a:rPr>
              <a:t> de scène = </a:t>
            </a:r>
            <a:r>
              <a:rPr lang="fr-FR" sz="1600" dirty="0" err="1">
                <a:ea typeface="+mn-lt"/>
                <a:cs typeface="+mn-lt"/>
              </a:rPr>
              <a:t>Künstlername</a:t>
            </a:r>
            <a:endParaRPr lang="de-DE" dirty="0" err="1"/>
          </a:p>
          <a:p>
            <a:endParaRPr lang="fr-F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94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406239" y="993881"/>
            <a:ext cx="8631690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-1774" y="118766"/>
            <a:ext cx="12192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Prix</a:t>
            </a:r>
            <a:endParaRPr lang="de-DE" sz="3600" b="1" dirty="0">
              <a:ea typeface="+mn-lt"/>
              <a:cs typeface="+mn-lt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059354"/>
            <a:ext cx="12191997" cy="1093489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D4905F-EB79-4D98-E4F2-ED4B2358207D}"/>
              </a:ext>
            </a:extLst>
          </p:cNvPr>
          <p:cNvSpPr txBox="1"/>
          <p:nvPr/>
        </p:nvSpPr>
        <p:spPr>
          <a:xfrm>
            <a:off x="677620" y="1418095"/>
            <a:ext cx="8193437" cy="4072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+mn-lt"/>
                <a:cs typeface="+mn-lt"/>
              </a:rPr>
              <a:t>Elle a gagné le César, le Prix du cinéma de France en 1981 et 1993</a:t>
            </a:r>
            <a:endParaRPr lang="de-DE" sz="25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+mn-lt"/>
                <a:cs typeface="+mn-lt"/>
              </a:rPr>
              <a:t>Une nomination aux Oscars en 1993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Calibri"/>
                <a:cs typeface="Calibri"/>
              </a:rPr>
              <a:t>12 nominations aux César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+mn-lt"/>
                <a:cs typeface="+mn-lt"/>
              </a:rPr>
              <a:t> Bambi en 1991 et la </a:t>
            </a:r>
            <a:r>
              <a:rPr lang="fr-FR" sz="2500" dirty="0" err="1">
                <a:ea typeface="+mn-lt"/>
                <a:cs typeface="+mn-lt"/>
              </a:rPr>
              <a:t>Goldene</a:t>
            </a:r>
            <a:r>
              <a:rPr lang="fr-FR" sz="2500" dirty="0">
                <a:ea typeface="+mn-lt"/>
                <a:cs typeface="+mn-lt"/>
              </a:rPr>
              <a:t> </a:t>
            </a:r>
            <a:r>
              <a:rPr lang="fr-FR" sz="2500" dirty="0" err="1">
                <a:ea typeface="+mn-lt"/>
                <a:cs typeface="+mn-lt"/>
              </a:rPr>
              <a:t>Kamera</a:t>
            </a:r>
            <a:r>
              <a:rPr lang="fr-FR" sz="2500" dirty="0">
                <a:ea typeface="+mn-lt"/>
                <a:cs typeface="+mn-lt"/>
              </a:rPr>
              <a:t> en 1981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+mn-lt"/>
                <a:cs typeface="+mn-lt"/>
              </a:rPr>
              <a:t>Prix du film européen pour l'ensemble de sa carrière en 2013</a:t>
            </a:r>
            <a:endParaRPr lang="fr-FR" sz="2500">
              <a:cs typeface="Calibri"/>
            </a:endParaRPr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6212989" y="6094600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15809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ea typeface="+mn-lt"/>
                <a:cs typeface="+mn-lt"/>
              </a:rPr>
              <a:t>3. Prix et récompenses</a:t>
            </a:r>
            <a:endParaRPr lang="de-DE" b="1">
              <a:cs typeface="Calibri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15809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70F96F2-91CE-E3C3-977F-E1FBA36A9521}"/>
              </a:ext>
            </a:extLst>
          </p:cNvPr>
          <p:cNvSpPr/>
          <p:nvPr/>
        </p:nvSpPr>
        <p:spPr>
          <a:xfrm>
            <a:off x="9336868" y="4215970"/>
            <a:ext cx="2561521" cy="1558442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2" descr="Ein Bild, das Person, haltend, darstellend enthält.&#10;&#10;Beschreibung automatisch generiert.">
            <a:extLst>
              <a:ext uri="{FF2B5EF4-FFF2-40B4-BE49-F238E27FC236}">
                <a16:creationId xmlns:a16="http://schemas.microsoft.com/office/drawing/2014/main" id="{C514AD05-6E02-6ADF-9DA5-CFA999AF0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" t="1310" r="5808" b="2293"/>
          <a:stretch/>
        </p:blipFill>
        <p:spPr>
          <a:xfrm>
            <a:off x="9326536" y="1165217"/>
            <a:ext cx="2592479" cy="380513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463CDE1-8383-907C-3A0C-820F0AA4F5B0}"/>
              </a:ext>
            </a:extLst>
          </p:cNvPr>
          <p:cNvSpPr txBox="1"/>
          <p:nvPr/>
        </p:nvSpPr>
        <p:spPr>
          <a:xfrm>
            <a:off x="9335146" y="4995620"/>
            <a:ext cx="2558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 </a:t>
            </a:r>
            <a:r>
              <a:rPr lang="de-DE" dirty="0" err="1">
                <a:ea typeface="+mn-lt"/>
                <a:cs typeface="+mn-lt"/>
              </a:rPr>
              <a:t>avec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son</a:t>
            </a:r>
            <a:r>
              <a:rPr lang="de-DE" dirty="0">
                <a:ea typeface="+mn-lt"/>
                <a:cs typeface="+mn-lt"/>
              </a:rPr>
              <a:t> César en 1993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A9415E7-01F5-FB65-157E-ABE8580FEF1C}"/>
              </a:ext>
            </a:extLst>
          </p:cNvPr>
          <p:cNvSpPr/>
          <p:nvPr/>
        </p:nvSpPr>
        <p:spPr>
          <a:xfrm>
            <a:off x="12397782" y="100308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90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-536574" y="-495678"/>
            <a:ext cx="13263960" cy="7886913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-1774" y="2895546"/>
            <a:ext cx="12192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  <a:hlinkClick r:id="rId2"/>
              </a:rPr>
              <a:t>https://www.youtube.com/watch?v=sO1c4JlzzOY</a:t>
            </a:r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920371"/>
            <a:ext cx="12191997" cy="1093489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6212989" y="6921176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984675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984674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ea typeface="+mn-lt"/>
                <a:cs typeface="+mn-lt"/>
              </a:rPr>
              <a:t>3. Prix et récompenses</a:t>
            </a:r>
            <a:endParaRPr lang="de-DE" b="1">
              <a:cs typeface="Calibri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984673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984675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70F96F2-91CE-E3C3-977F-E1FBA36A9521}"/>
              </a:ext>
            </a:extLst>
          </p:cNvPr>
          <p:cNvSpPr/>
          <p:nvPr/>
        </p:nvSpPr>
        <p:spPr>
          <a:xfrm>
            <a:off x="12445139" y="4203055"/>
            <a:ext cx="2561521" cy="1558442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2" descr="Ein Bild, das Person, haltend, darstellend enthält.&#10;&#10;Beschreibung automatisch generiert.">
            <a:extLst>
              <a:ext uri="{FF2B5EF4-FFF2-40B4-BE49-F238E27FC236}">
                <a16:creationId xmlns:a16="http://schemas.microsoft.com/office/drawing/2014/main" id="{C514AD05-6E02-6ADF-9DA5-CFA999AF0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" t="1310" r="5808" b="2293"/>
          <a:stretch/>
        </p:blipFill>
        <p:spPr>
          <a:xfrm>
            <a:off x="12434807" y="1152302"/>
            <a:ext cx="2592479" cy="380513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463CDE1-8383-907C-3A0C-820F0AA4F5B0}"/>
              </a:ext>
            </a:extLst>
          </p:cNvPr>
          <p:cNvSpPr txBox="1"/>
          <p:nvPr/>
        </p:nvSpPr>
        <p:spPr>
          <a:xfrm>
            <a:off x="12443417" y="4982705"/>
            <a:ext cx="2558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 </a:t>
            </a:r>
            <a:r>
              <a:rPr lang="de-DE" dirty="0" err="1">
                <a:ea typeface="+mn-lt"/>
                <a:cs typeface="+mn-lt"/>
              </a:rPr>
              <a:t>avec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son</a:t>
            </a:r>
            <a:r>
              <a:rPr lang="de-DE" dirty="0">
                <a:ea typeface="+mn-lt"/>
                <a:cs typeface="+mn-lt"/>
              </a:rPr>
              <a:t> César en 1993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A9415E7-01F5-FB65-157E-ABE8580FEF1C}"/>
              </a:ext>
            </a:extLst>
          </p:cNvPr>
          <p:cNvSpPr/>
          <p:nvPr/>
        </p:nvSpPr>
        <p:spPr>
          <a:xfrm>
            <a:off x="12397782" y="100308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411F606-1EE9-CAEB-6B2D-F06A906FDDA2}"/>
              </a:ext>
            </a:extLst>
          </p:cNvPr>
          <p:cNvSpPr/>
          <p:nvPr/>
        </p:nvSpPr>
        <p:spPr>
          <a:xfrm>
            <a:off x="-4129439" y="225155"/>
            <a:ext cx="3693761" cy="852405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55A53A-F13D-8721-C6EA-57EEE293A85F}"/>
              </a:ext>
            </a:extLst>
          </p:cNvPr>
          <p:cNvSpPr txBox="1"/>
          <p:nvPr/>
        </p:nvSpPr>
        <p:spPr>
          <a:xfrm>
            <a:off x="-3976176" y="165315"/>
            <a:ext cx="3401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D101D-A030-EA7B-C9F1-746156F46701}"/>
              </a:ext>
            </a:extLst>
          </p:cNvPr>
          <p:cNvSpPr txBox="1"/>
          <p:nvPr/>
        </p:nvSpPr>
        <p:spPr>
          <a:xfrm>
            <a:off x="-4130352" y="463173"/>
            <a:ext cx="36946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l'avortement = die </a:t>
            </a:r>
            <a:r>
              <a:rPr lang="fr-FR" sz="1600" dirty="0" err="1"/>
              <a:t>Abtreibung</a:t>
            </a:r>
            <a:endParaRPr lang="fr-FR" sz="1600" dirty="0">
              <a:cs typeface="Calibri"/>
            </a:endParaRPr>
          </a:p>
          <a:p>
            <a:r>
              <a:rPr lang="fr-FR" sz="1600" dirty="0">
                <a:ea typeface="+mn-lt"/>
                <a:cs typeface="+mn-lt"/>
              </a:rPr>
              <a:t>la peine de mort = die </a:t>
            </a:r>
            <a:r>
              <a:rPr lang="fr-FR" sz="1600" dirty="0" err="1">
                <a:ea typeface="+mn-lt"/>
                <a:cs typeface="+mn-lt"/>
              </a:rPr>
              <a:t>Todesstrafe</a:t>
            </a:r>
            <a:endParaRPr lang="fr-FR" sz="1600" dirty="0">
              <a:cs typeface="Calibri"/>
            </a:endParaRPr>
          </a:p>
          <a:p>
            <a:endParaRPr lang="fr-FR" sz="1600" dirty="0">
              <a:cs typeface="Calibri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E317436-05DC-CC01-C793-6D0AB53F0EAD}"/>
              </a:ext>
            </a:extLst>
          </p:cNvPr>
          <p:cNvSpPr/>
          <p:nvPr/>
        </p:nvSpPr>
        <p:spPr>
          <a:xfrm>
            <a:off x="-3389938" y="3988951"/>
            <a:ext cx="2662991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8" descr="Ein Bild, das Person enthält.&#10;&#10;Beschreibung automatisch generiert.">
            <a:extLst>
              <a:ext uri="{FF2B5EF4-FFF2-40B4-BE49-F238E27FC236}">
                <a16:creationId xmlns:a16="http://schemas.microsoft.com/office/drawing/2014/main" id="{7F74CF96-BBC4-BF06-FDE7-F0327A66B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91662" y="1269705"/>
            <a:ext cx="2676495" cy="41148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761335E-1132-EE2B-7D48-1371DDB1134E}"/>
              </a:ext>
            </a:extLst>
          </p:cNvPr>
          <p:cNvSpPr txBox="1"/>
          <p:nvPr/>
        </p:nvSpPr>
        <p:spPr>
          <a:xfrm>
            <a:off x="-3320903" y="5322481"/>
            <a:ext cx="25527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Deneuve, </a:t>
            </a:r>
            <a:r>
              <a:rPr lang="de-DE" dirty="0" err="1">
                <a:ea typeface="+mn-lt"/>
                <a:cs typeface="+mn-lt"/>
              </a:rPr>
              <a:t>alors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ambassadrice</a:t>
            </a:r>
            <a:r>
              <a:rPr lang="de-DE" dirty="0">
                <a:ea typeface="+mn-lt"/>
                <a:cs typeface="+mn-lt"/>
              </a:rPr>
              <a:t> de </a:t>
            </a:r>
            <a:r>
              <a:rPr lang="de-DE" dirty="0" err="1">
                <a:ea typeface="+mn-lt"/>
                <a:cs typeface="+mn-lt"/>
              </a:rPr>
              <a:t>l'UNESCO</a:t>
            </a:r>
            <a:endParaRPr lang="de-DE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278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AE7B6A-C214-9993-5C28-A2884545F9D2}"/>
              </a:ext>
            </a:extLst>
          </p:cNvPr>
          <p:cNvSpPr/>
          <p:nvPr/>
        </p:nvSpPr>
        <p:spPr>
          <a:xfrm>
            <a:off x="588411" y="3736428"/>
            <a:ext cx="2662991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3553255" y="993881"/>
            <a:ext cx="8235623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856802" y="144597"/>
            <a:ext cx="6475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Engagement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9593C2-120E-283C-5EEC-DAD3283A7B89}"/>
              </a:ext>
            </a:extLst>
          </p:cNvPr>
          <p:cNvSpPr/>
          <p:nvPr/>
        </p:nvSpPr>
        <p:spPr>
          <a:xfrm>
            <a:off x="188561" y="113223"/>
            <a:ext cx="3693761" cy="852405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059354"/>
            <a:ext cx="12191997" cy="1080574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D4905F-EB79-4D98-E4F2-ED4B2358207D}"/>
              </a:ext>
            </a:extLst>
          </p:cNvPr>
          <p:cNvSpPr txBox="1"/>
          <p:nvPr/>
        </p:nvSpPr>
        <p:spPr>
          <a:xfrm>
            <a:off x="3772975" y="1129654"/>
            <a:ext cx="7616556" cy="45286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ea typeface="+mn-lt"/>
                <a:cs typeface="+mn-lt"/>
              </a:rPr>
              <a:t>Elle s'engage/s'est engagé pour...</a:t>
            </a:r>
            <a:endParaRPr lang="de-DE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la légalisation de l'avortement en signant le Manifeste des 3 4 3</a:t>
            </a:r>
            <a:endParaRPr lang="de-DE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l'abolition de la peine de mort en France et aux États-Unis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fr-FR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ea typeface="+mn-lt"/>
                <a:cs typeface="+mn-lt"/>
              </a:rPr>
              <a:t>De 1994 à 2003, elle a été ambassadrice de l'UNESCO pour la préservation de l'histoire du cinéma.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En 2009, elle a reçu l'ordre national de la Légion d'honneur  mais elle l'a refusé.</a:t>
            </a:r>
            <a:endParaRPr lang="fr-FR" sz="2000" dirty="0"/>
          </a:p>
          <a:p>
            <a:pPr>
              <a:lnSpc>
                <a:spcPct val="150000"/>
              </a:lnSpc>
            </a:pPr>
            <a:endParaRPr lang="fr-FR" sz="2400" dirty="0">
              <a:cs typeface="Calibri"/>
            </a:endParaRPr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9217938" y="6094600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15809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15809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ea typeface="+mn-lt"/>
                <a:cs typeface="+mn-lt"/>
              </a:rPr>
              <a:t>4. Engagement</a:t>
            </a:r>
            <a:endParaRPr lang="de-DE" b="1">
              <a:cs typeface="Calibri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73606C-2760-EC13-47D2-97DB0AFF69F7}"/>
              </a:ext>
            </a:extLst>
          </p:cNvPr>
          <p:cNvSpPr txBox="1"/>
          <p:nvPr/>
        </p:nvSpPr>
        <p:spPr>
          <a:xfrm>
            <a:off x="341824" y="53383"/>
            <a:ext cx="3401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00ACDE-DD74-0340-02DA-424BDB13CF24}"/>
              </a:ext>
            </a:extLst>
          </p:cNvPr>
          <p:cNvSpPr txBox="1"/>
          <p:nvPr/>
        </p:nvSpPr>
        <p:spPr>
          <a:xfrm>
            <a:off x="187648" y="351241"/>
            <a:ext cx="36946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l'avortement = die </a:t>
            </a:r>
            <a:r>
              <a:rPr lang="fr-FR" sz="1600" dirty="0" err="1"/>
              <a:t>Abtreibung</a:t>
            </a:r>
            <a:endParaRPr lang="fr-FR" sz="1600" dirty="0">
              <a:cs typeface="Calibri"/>
            </a:endParaRPr>
          </a:p>
          <a:p>
            <a:r>
              <a:rPr lang="fr-FR" sz="1600" dirty="0">
                <a:ea typeface="+mn-lt"/>
                <a:cs typeface="+mn-lt"/>
              </a:rPr>
              <a:t>la peine de mort = die </a:t>
            </a:r>
            <a:r>
              <a:rPr lang="fr-FR" sz="1600" dirty="0" err="1">
                <a:ea typeface="+mn-lt"/>
                <a:cs typeface="+mn-lt"/>
              </a:rPr>
              <a:t>Todesstrafe</a:t>
            </a:r>
            <a:endParaRPr lang="fr-FR" sz="1600" dirty="0">
              <a:cs typeface="Calibri"/>
            </a:endParaRPr>
          </a:p>
          <a:p>
            <a:endParaRPr lang="fr-FR" sz="1600" dirty="0">
              <a:cs typeface="Calibri"/>
            </a:endParaRPr>
          </a:p>
        </p:txBody>
      </p:sp>
      <p:pic>
        <p:nvPicPr>
          <p:cNvPr id="6" name="Grafik 8" descr="Ein Bild, das Person enthält.&#10;&#10;Beschreibung automatisch generiert.">
            <a:extLst>
              <a:ext uri="{FF2B5EF4-FFF2-40B4-BE49-F238E27FC236}">
                <a16:creationId xmlns:a16="http://schemas.microsoft.com/office/drawing/2014/main" id="{9E2F0961-BBF4-0517-83BA-31BC6B29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7" y="1017182"/>
            <a:ext cx="2676495" cy="41148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37896D1-BFFB-36BE-9FCA-F4BEA0DF1E40}"/>
              </a:ext>
            </a:extLst>
          </p:cNvPr>
          <p:cNvSpPr txBox="1"/>
          <p:nvPr/>
        </p:nvSpPr>
        <p:spPr>
          <a:xfrm>
            <a:off x="657446" y="5069958"/>
            <a:ext cx="25527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Deneuve, </a:t>
            </a:r>
            <a:r>
              <a:rPr lang="de-DE" dirty="0" err="1">
                <a:ea typeface="+mn-lt"/>
                <a:cs typeface="+mn-lt"/>
              </a:rPr>
              <a:t>alors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ambassadrice</a:t>
            </a:r>
            <a:r>
              <a:rPr lang="de-DE" dirty="0">
                <a:ea typeface="+mn-lt"/>
                <a:cs typeface="+mn-lt"/>
              </a:rPr>
              <a:t> de </a:t>
            </a:r>
            <a:r>
              <a:rPr lang="de-DE" dirty="0" err="1">
                <a:ea typeface="+mn-lt"/>
                <a:cs typeface="+mn-lt"/>
              </a:rPr>
              <a:t>l'UNESCO</a:t>
            </a:r>
            <a:endParaRPr lang="de-DE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660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-673186" y="-206712"/>
            <a:ext cx="13343679" cy="7378112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759337" y="3161585"/>
            <a:ext cx="64757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>
                <a:ea typeface="+mn-lt"/>
                <a:cs typeface="+mn-lt"/>
              </a:rPr>
              <a:t>Merci de votre attention :)</a:t>
            </a:r>
            <a:endParaRPr lang="de-DE" sz="2000" dirty="0">
              <a:cs typeface="Calibri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9593C2-120E-283C-5EEC-DAD3283A7B89}"/>
              </a:ext>
            </a:extLst>
          </p:cNvPr>
          <p:cNvSpPr/>
          <p:nvPr/>
        </p:nvSpPr>
        <p:spPr>
          <a:xfrm>
            <a:off x="-3828083" y="147664"/>
            <a:ext cx="3693761" cy="852405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43104" y="7040913"/>
            <a:ext cx="12191997" cy="1080574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9174887" y="7076159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180487" y="713965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285097" y="713965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290046" y="7139656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ea typeface="+mn-lt"/>
                <a:cs typeface="+mn-lt"/>
              </a:rPr>
              <a:t>4. Engagement</a:t>
            </a:r>
            <a:endParaRPr lang="de-DE" b="1">
              <a:cs typeface="Calibri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11268" y="713965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73606C-2760-EC13-47D2-97DB0AFF69F7}"/>
              </a:ext>
            </a:extLst>
          </p:cNvPr>
          <p:cNvSpPr txBox="1"/>
          <p:nvPr/>
        </p:nvSpPr>
        <p:spPr>
          <a:xfrm>
            <a:off x="-3674820" y="87824"/>
            <a:ext cx="3401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00ACDE-DD74-0340-02DA-424BDB13CF24}"/>
              </a:ext>
            </a:extLst>
          </p:cNvPr>
          <p:cNvSpPr txBox="1"/>
          <p:nvPr/>
        </p:nvSpPr>
        <p:spPr>
          <a:xfrm>
            <a:off x="-3828996" y="385682"/>
            <a:ext cx="36946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l'avortement = die </a:t>
            </a:r>
            <a:r>
              <a:rPr lang="fr-FR" sz="1600" dirty="0" err="1"/>
              <a:t>Abtreibung</a:t>
            </a:r>
            <a:endParaRPr lang="fr-FR" sz="1600" dirty="0">
              <a:cs typeface="Calibri"/>
            </a:endParaRPr>
          </a:p>
          <a:p>
            <a:r>
              <a:rPr lang="fr-FR" sz="1600" dirty="0">
                <a:ea typeface="+mn-lt"/>
                <a:cs typeface="+mn-lt"/>
              </a:rPr>
              <a:t>la peine de mort = die </a:t>
            </a:r>
            <a:r>
              <a:rPr lang="fr-FR" sz="1600" dirty="0" err="1">
                <a:ea typeface="+mn-lt"/>
                <a:cs typeface="+mn-lt"/>
              </a:rPr>
              <a:t>Todesstrafe</a:t>
            </a:r>
            <a:endParaRPr lang="fr-FR" sz="1600" dirty="0">
              <a:cs typeface="Calibri"/>
            </a:endParaRPr>
          </a:p>
          <a:p>
            <a:endParaRPr lang="fr-FR" sz="1600" dirty="0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F9E70DA-0C1D-4F50-48B7-875DC1178E03}"/>
              </a:ext>
            </a:extLst>
          </p:cNvPr>
          <p:cNvSpPr txBox="1"/>
          <p:nvPr/>
        </p:nvSpPr>
        <p:spPr>
          <a:xfrm>
            <a:off x="-135565" y="6487633"/>
            <a:ext cx="123213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400" dirty="0"/>
              <a:t>Sources: </a:t>
            </a:r>
            <a:r>
              <a:rPr lang="de-DE" sz="1400" dirty="0">
                <a:ea typeface="+mn-lt"/>
                <a:cs typeface="+mn-lt"/>
                <a:hlinkClick r:id="rId2"/>
              </a:rPr>
              <a:t>https://de.wikipedia.org/wiki/Catherine_Deneuve</a:t>
            </a:r>
            <a:r>
              <a:rPr lang="de-DE" sz="1400" dirty="0">
                <a:ea typeface="+mn-lt"/>
                <a:cs typeface="+mn-lt"/>
              </a:rPr>
              <a:t>, </a:t>
            </a:r>
            <a:r>
              <a:rPr lang="de-DE" sz="1400" dirty="0">
                <a:ea typeface="+mn-lt"/>
                <a:cs typeface="+mn-lt"/>
                <a:hlinkClick r:id="rId3"/>
              </a:rPr>
              <a:t>https://fr.wikipedia.org/wiki/Catherine_Deneuve</a:t>
            </a:r>
            <a:r>
              <a:rPr lang="de-DE" sz="1400" dirty="0">
                <a:ea typeface="+mn-lt"/>
                <a:cs typeface="+mn-lt"/>
              </a:rPr>
              <a:t>, </a:t>
            </a:r>
            <a:r>
              <a:rPr lang="de-DE" sz="1400" dirty="0">
                <a:ea typeface="+mn-lt"/>
                <a:cs typeface="+mn-lt"/>
                <a:hlinkClick r:id="rId4"/>
              </a:rPr>
              <a:t>https://www.youtube.com/watch?v=sO1c4JlzzOY</a:t>
            </a:r>
            <a:r>
              <a:rPr lang="de-DE" sz="1400" dirty="0">
                <a:ea typeface="+mn-lt"/>
                <a:cs typeface="+mn-lt"/>
              </a:rPr>
              <a:t> </a:t>
            </a:r>
            <a:endParaRPr lang="de-DE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54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625</cp:revision>
  <dcterms:created xsi:type="dcterms:W3CDTF">2022-05-14T12:39:28Z</dcterms:created>
  <dcterms:modified xsi:type="dcterms:W3CDTF">2022-05-15T18:09:21Z</dcterms:modified>
</cp:coreProperties>
</file>