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5716F4-D79F-40BA-9C1C-C903801A7985}">
  <a:tblStyle styleId="{5B5716F4-D79F-40BA-9C1C-C903801A79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c60f985e4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c60f985e4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c60f985e4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c60f985e4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c60f985e4_4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c60f985e4_4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c60f985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c60f985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9c60f985e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9c60f985e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Retail Database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Elvis Bui and Haozhen Yang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models a simplified online retail system that allows customers to browse products, place orders, and process payments. It simulates the main data operations found in a small-scale e-commerce environment using data from the Kaggle UCI Online Retail dataset.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system captures transactions, line items, customers, and payments, ensuring a normalized relational structure for future querying and reporting.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Actors and </a:t>
            </a:r>
            <a:r>
              <a:rPr lang="en" sz="2750"/>
              <a:t>Responsibility</a:t>
            </a:r>
            <a:endParaRPr sz="275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600200" y="1755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{5B5716F4-D79F-40BA-9C1C-C903801A7985}</a:tableStyleId>
              </a:tblPr>
              <a:tblGrid>
                <a:gridCol w="2971800"/>
                <a:gridCol w="2971800"/>
              </a:tblGrid>
              <a:tr h="35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Actor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</a:rPr>
                        <a:t>Responsibility</a:t>
                      </a:r>
                      <a:endParaRPr b="1" sz="16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Customer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Browse and search products, create and pay for orders, and request refunds.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Catalog Admin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Manage product and category data, handle refunds.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Warehouse Staff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Fulfill orders and update shipment status.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View and analyze sales reports.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Payment Gateway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Process and confirm customer payments.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Main Use Cases and UML Diagram</a:t>
            </a:r>
            <a:endParaRPr sz="275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UC1:</a:t>
            </a:r>
            <a:r>
              <a:rPr lang="en" sz="2200">
                <a:solidFill>
                  <a:schemeClr val="dk1"/>
                </a:solidFill>
              </a:rPr>
              <a:t> Browse Products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UC2:</a:t>
            </a:r>
            <a:r>
              <a:rPr lang="en" sz="2200">
                <a:solidFill>
                  <a:schemeClr val="dk1"/>
                </a:solidFill>
              </a:rPr>
              <a:t> Place Order &amp; Pay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UC3:</a:t>
            </a:r>
            <a:r>
              <a:rPr lang="en" sz="2200">
                <a:solidFill>
                  <a:schemeClr val="dk1"/>
                </a:solidFill>
              </a:rPr>
              <a:t> Manage Catalog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UC4:</a:t>
            </a:r>
            <a:r>
              <a:rPr lang="en" sz="2200">
                <a:solidFill>
                  <a:schemeClr val="dk1"/>
                </a:solidFill>
              </a:rPr>
              <a:t> Fulfill Order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UC5:</a:t>
            </a:r>
            <a:r>
              <a:rPr lang="en" sz="2200">
                <a:solidFill>
                  <a:schemeClr val="dk1"/>
                </a:solidFill>
              </a:rPr>
              <a:t> Process Refund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UC6:</a:t>
            </a:r>
            <a:r>
              <a:rPr lang="en" sz="2200">
                <a:solidFill>
                  <a:schemeClr val="dk1"/>
                </a:solidFill>
              </a:rPr>
              <a:t> View Sales Reports</a:t>
            </a:r>
            <a:endParaRPr sz="2900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8675" y="1174750"/>
            <a:ext cx="2333625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 title="Draw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275"/>
            <a:ext cx="9173023" cy="465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E-R Table</a:t>
            </a:r>
            <a:endParaRPr/>
          </a:p>
        </p:txBody>
      </p:sp>
      <p:pic>
        <p:nvPicPr>
          <p:cNvPr id="87" name="Google Shape;87;p18" title="projec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488" y="955100"/>
            <a:ext cx="468102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