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9" r:id="rId3"/>
    <p:sldId id="258" r:id="rId4"/>
    <p:sldId id="270" r:id="rId5"/>
    <p:sldId id="271" r:id="rId6"/>
    <p:sldId id="272" r:id="rId7"/>
    <p:sldId id="273" r:id="rId8"/>
    <p:sldId id="277" r:id="rId9"/>
    <p:sldId id="274" r:id="rId10"/>
    <p:sldId id="275" r:id="rId11"/>
    <p:sldId id="278" r:id="rId12"/>
    <p:sldId id="276" r:id="rId13"/>
    <p:sldId id="279" r:id="rId14"/>
    <p:sldId id="280" r:id="rId15"/>
    <p:sldId id="281" r:id="rId16"/>
    <p:sldId id="282" r:id="rId17"/>
    <p:sldId id="261"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varScale="1">
        <p:scale>
          <a:sx n="83" d="100"/>
          <a:sy n="83" d="100"/>
        </p:scale>
        <p:origin x="77" y="16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blipFill>
            <a:blip r:embed="rId2"/>
            <a:srcRect/>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0" y="0"/>
            <a:ext cx="12192000" cy="6858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7"/>
          <p:cNvSpPr>
            <a:spLocks/>
          </p:cNvSpPr>
          <p:nvPr userDrawn="1"/>
        </p:nvSpPr>
        <p:spPr bwMode="auto">
          <a:xfrm>
            <a:off x="1553603" y="3028951"/>
            <a:ext cx="9084795" cy="293688"/>
          </a:xfrm>
          <a:custGeom>
            <a:avLst/>
            <a:gdLst>
              <a:gd name="T0" fmla="*/ 4790 w 4790"/>
              <a:gd name="T1" fmla="*/ 0 h 153"/>
              <a:gd name="T2" fmla="*/ 2544 w 4790"/>
              <a:gd name="T3" fmla="*/ 0 h 153"/>
              <a:gd name="T4" fmla="*/ 2544 w 4790"/>
              <a:gd name="T5" fmla="*/ 0 h 153"/>
              <a:gd name="T6" fmla="*/ 2544 w 4790"/>
              <a:gd name="T7" fmla="*/ 0 h 153"/>
              <a:gd name="T8" fmla="*/ 2395 w 4790"/>
              <a:gd name="T9" fmla="*/ 148 h 153"/>
              <a:gd name="T10" fmla="*/ 2247 w 4790"/>
              <a:gd name="T11" fmla="*/ 0 h 153"/>
              <a:gd name="T12" fmla="*/ 2246 w 4790"/>
              <a:gd name="T13" fmla="*/ 0 h 153"/>
              <a:gd name="T14" fmla="*/ 2246 w 4790"/>
              <a:gd name="T15" fmla="*/ 0 h 153"/>
              <a:gd name="T16" fmla="*/ 0 w 4790"/>
              <a:gd name="T17" fmla="*/ 0 h 153"/>
              <a:gd name="T18" fmla="*/ 0 w 4790"/>
              <a:gd name="T19" fmla="*/ 4 h 153"/>
              <a:gd name="T20" fmla="*/ 2246 w 4790"/>
              <a:gd name="T21" fmla="*/ 4 h 153"/>
              <a:gd name="T22" fmla="*/ 2395 w 4790"/>
              <a:gd name="T23" fmla="*/ 153 h 153"/>
              <a:gd name="T24" fmla="*/ 2544 w 4790"/>
              <a:gd name="T25" fmla="*/ 4 h 153"/>
              <a:gd name="T26" fmla="*/ 4790 w 4790"/>
              <a:gd name="T27" fmla="*/ 4 h 153"/>
              <a:gd name="T28" fmla="*/ 4790 w 4790"/>
              <a:gd name="T2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0" h="153">
                <a:moveTo>
                  <a:pt x="4790" y="0"/>
                </a:moveTo>
                <a:lnTo>
                  <a:pt x="2544" y="0"/>
                </a:lnTo>
                <a:lnTo>
                  <a:pt x="2544" y="0"/>
                </a:lnTo>
                <a:lnTo>
                  <a:pt x="2544" y="0"/>
                </a:lnTo>
                <a:lnTo>
                  <a:pt x="2395" y="148"/>
                </a:lnTo>
                <a:lnTo>
                  <a:pt x="2247" y="0"/>
                </a:lnTo>
                <a:lnTo>
                  <a:pt x="2246" y="0"/>
                </a:lnTo>
                <a:lnTo>
                  <a:pt x="2246" y="0"/>
                </a:lnTo>
                <a:lnTo>
                  <a:pt x="0" y="0"/>
                </a:lnTo>
                <a:lnTo>
                  <a:pt x="0" y="4"/>
                </a:lnTo>
                <a:lnTo>
                  <a:pt x="2246" y="4"/>
                </a:lnTo>
                <a:lnTo>
                  <a:pt x="2395" y="153"/>
                </a:lnTo>
                <a:lnTo>
                  <a:pt x="2544" y="4"/>
                </a:lnTo>
                <a:lnTo>
                  <a:pt x="4790" y="4"/>
                </a:lnTo>
                <a:lnTo>
                  <a:pt x="479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userDrawn="1"/>
        </p:nvSpPr>
        <p:spPr bwMode="auto">
          <a:xfrm>
            <a:off x="4405165" y="4524781"/>
            <a:ext cx="3381671" cy="575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userDrawn="1"/>
        </p:nvSpPr>
        <p:spPr bwMode="auto">
          <a:xfrm>
            <a:off x="5806765" y="4229174"/>
            <a:ext cx="565192" cy="573939"/>
          </a:xfrm>
          <a:custGeom>
            <a:avLst/>
            <a:gdLst>
              <a:gd name="T0" fmla="*/ 298 w 298"/>
              <a:gd name="T1" fmla="*/ 149 h 299"/>
              <a:gd name="T2" fmla="*/ 149 w 298"/>
              <a:gd name="T3" fmla="*/ 299 h 299"/>
              <a:gd name="T4" fmla="*/ 0 w 298"/>
              <a:gd name="T5" fmla="*/ 149 h 299"/>
              <a:gd name="T6" fmla="*/ 149 w 298"/>
              <a:gd name="T7" fmla="*/ 0 h 299"/>
              <a:gd name="T8" fmla="*/ 298 w 298"/>
              <a:gd name="T9" fmla="*/ 149 h 299"/>
            </a:gdLst>
            <a:ahLst/>
            <a:cxnLst>
              <a:cxn ang="0">
                <a:pos x="T0" y="T1"/>
              </a:cxn>
              <a:cxn ang="0">
                <a:pos x="T2" y="T3"/>
              </a:cxn>
              <a:cxn ang="0">
                <a:pos x="T4" y="T5"/>
              </a:cxn>
              <a:cxn ang="0">
                <a:pos x="T6" y="T7"/>
              </a:cxn>
              <a:cxn ang="0">
                <a:pos x="T8" y="T9"/>
              </a:cxn>
            </a:cxnLst>
            <a:rect l="0" t="0" r="r" b="b"/>
            <a:pathLst>
              <a:path w="298" h="299">
                <a:moveTo>
                  <a:pt x="298" y="149"/>
                </a:moveTo>
                <a:lnTo>
                  <a:pt x="149" y="299"/>
                </a:lnTo>
                <a:lnTo>
                  <a:pt x="0" y="149"/>
                </a:lnTo>
                <a:lnTo>
                  <a:pt x="149" y="0"/>
                </a:lnTo>
                <a:lnTo>
                  <a:pt x="298" y="1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userDrawn="1"/>
        </p:nvSpPr>
        <p:spPr bwMode="auto">
          <a:xfrm>
            <a:off x="5507100" y="4225335"/>
            <a:ext cx="574676" cy="581617"/>
          </a:xfrm>
          <a:custGeom>
            <a:avLst/>
            <a:gdLst>
              <a:gd name="T0" fmla="*/ 300 w 303"/>
              <a:gd name="T1" fmla="*/ 151 h 303"/>
              <a:gd name="T2" fmla="*/ 299 w 303"/>
              <a:gd name="T3" fmla="*/ 151 h 303"/>
              <a:gd name="T4" fmla="*/ 151 w 303"/>
              <a:gd name="T5" fmla="*/ 299 h 303"/>
              <a:gd name="T6" fmla="*/ 4 w 303"/>
              <a:gd name="T7" fmla="*/ 151 h 303"/>
              <a:gd name="T8" fmla="*/ 151 w 303"/>
              <a:gd name="T9" fmla="*/ 5 h 303"/>
              <a:gd name="T10" fmla="*/ 299 w 303"/>
              <a:gd name="T11" fmla="*/ 153 h 303"/>
              <a:gd name="T12" fmla="*/ 300 w 303"/>
              <a:gd name="T13" fmla="*/ 151 h 303"/>
              <a:gd name="T14" fmla="*/ 299 w 303"/>
              <a:gd name="T15" fmla="*/ 151 h 303"/>
              <a:gd name="T16" fmla="*/ 300 w 303"/>
              <a:gd name="T17" fmla="*/ 151 h 303"/>
              <a:gd name="T18" fmla="*/ 301 w 303"/>
              <a:gd name="T19" fmla="*/ 151 h 303"/>
              <a:gd name="T20" fmla="*/ 151 w 303"/>
              <a:gd name="T21" fmla="*/ 0 h 303"/>
              <a:gd name="T22" fmla="*/ 0 w 303"/>
              <a:gd name="T23" fmla="*/ 151 h 303"/>
              <a:gd name="T24" fmla="*/ 151 w 303"/>
              <a:gd name="T25" fmla="*/ 303 h 303"/>
              <a:gd name="T26" fmla="*/ 303 w 303"/>
              <a:gd name="T27" fmla="*/ 151 h 303"/>
              <a:gd name="T28" fmla="*/ 301 w 303"/>
              <a:gd name="T29" fmla="*/ 151 h 303"/>
              <a:gd name="T30" fmla="*/ 300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0" y="151"/>
                </a:moveTo>
                <a:lnTo>
                  <a:pt x="299" y="151"/>
                </a:lnTo>
                <a:lnTo>
                  <a:pt x="151" y="299"/>
                </a:lnTo>
                <a:lnTo>
                  <a:pt x="4" y="151"/>
                </a:lnTo>
                <a:lnTo>
                  <a:pt x="151" y="5"/>
                </a:lnTo>
                <a:lnTo>
                  <a:pt x="299" y="153"/>
                </a:lnTo>
                <a:lnTo>
                  <a:pt x="300" y="151"/>
                </a:lnTo>
                <a:lnTo>
                  <a:pt x="299" y="151"/>
                </a:lnTo>
                <a:lnTo>
                  <a:pt x="300" y="151"/>
                </a:lnTo>
                <a:lnTo>
                  <a:pt x="301" y="151"/>
                </a:lnTo>
                <a:lnTo>
                  <a:pt x="151" y="0"/>
                </a:lnTo>
                <a:lnTo>
                  <a:pt x="0" y="151"/>
                </a:lnTo>
                <a:lnTo>
                  <a:pt x="151" y="303"/>
                </a:lnTo>
                <a:lnTo>
                  <a:pt x="303" y="151"/>
                </a:lnTo>
                <a:lnTo>
                  <a:pt x="301" y="151"/>
                </a:lnTo>
                <a:lnTo>
                  <a:pt x="300"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userDrawn="1"/>
        </p:nvSpPr>
        <p:spPr bwMode="auto">
          <a:xfrm>
            <a:off x="6096949" y="4225335"/>
            <a:ext cx="574676" cy="581617"/>
          </a:xfrm>
          <a:custGeom>
            <a:avLst/>
            <a:gdLst>
              <a:gd name="T0" fmla="*/ 301 w 303"/>
              <a:gd name="T1" fmla="*/ 151 h 303"/>
              <a:gd name="T2" fmla="*/ 300 w 303"/>
              <a:gd name="T3" fmla="*/ 151 h 303"/>
              <a:gd name="T4" fmla="*/ 152 w 303"/>
              <a:gd name="T5" fmla="*/ 299 h 303"/>
              <a:gd name="T6" fmla="*/ 5 w 303"/>
              <a:gd name="T7" fmla="*/ 151 h 303"/>
              <a:gd name="T8" fmla="*/ 152 w 303"/>
              <a:gd name="T9" fmla="*/ 5 h 303"/>
              <a:gd name="T10" fmla="*/ 300 w 303"/>
              <a:gd name="T11" fmla="*/ 153 h 303"/>
              <a:gd name="T12" fmla="*/ 301 w 303"/>
              <a:gd name="T13" fmla="*/ 151 h 303"/>
              <a:gd name="T14" fmla="*/ 300 w 303"/>
              <a:gd name="T15" fmla="*/ 151 h 303"/>
              <a:gd name="T16" fmla="*/ 301 w 303"/>
              <a:gd name="T17" fmla="*/ 151 h 303"/>
              <a:gd name="T18" fmla="*/ 302 w 303"/>
              <a:gd name="T19" fmla="*/ 151 h 303"/>
              <a:gd name="T20" fmla="*/ 152 w 303"/>
              <a:gd name="T21" fmla="*/ 0 h 303"/>
              <a:gd name="T22" fmla="*/ 0 w 303"/>
              <a:gd name="T23" fmla="*/ 151 h 303"/>
              <a:gd name="T24" fmla="*/ 152 w 303"/>
              <a:gd name="T25" fmla="*/ 303 h 303"/>
              <a:gd name="T26" fmla="*/ 303 w 303"/>
              <a:gd name="T27" fmla="*/ 151 h 303"/>
              <a:gd name="T28" fmla="*/ 302 w 303"/>
              <a:gd name="T29" fmla="*/ 151 h 303"/>
              <a:gd name="T30" fmla="*/ 301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1" y="151"/>
                </a:moveTo>
                <a:lnTo>
                  <a:pt x="300" y="151"/>
                </a:lnTo>
                <a:lnTo>
                  <a:pt x="152" y="299"/>
                </a:lnTo>
                <a:lnTo>
                  <a:pt x="5" y="151"/>
                </a:lnTo>
                <a:lnTo>
                  <a:pt x="152" y="5"/>
                </a:lnTo>
                <a:lnTo>
                  <a:pt x="300" y="153"/>
                </a:lnTo>
                <a:lnTo>
                  <a:pt x="301" y="151"/>
                </a:lnTo>
                <a:lnTo>
                  <a:pt x="300" y="151"/>
                </a:lnTo>
                <a:lnTo>
                  <a:pt x="301" y="151"/>
                </a:lnTo>
                <a:lnTo>
                  <a:pt x="302" y="151"/>
                </a:lnTo>
                <a:lnTo>
                  <a:pt x="152" y="0"/>
                </a:lnTo>
                <a:lnTo>
                  <a:pt x="0" y="151"/>
                </a:lnTo>
                <a:lnTo>
                  <a:pt x="152" y="303"/>
                </a:lnTo>
                <a:lnTo>
                  <a:pt x="303" y="151"/>
                </a:lnTo>
                <a:lnTo>
                  <a:pt x="302" y="151"/>
                </a:lnTo>
                <a:lnTo>
                  <a:pt x="301"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69924" y="2447263"/>
            <a:ext cx="10850564"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4" y="1748672"/>
            <a:ext cx="10850564" cy="698591"/>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4" y="3444710"/>
            <a:ext cx="1085056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4" y="3740981"/>
            <a:ext cx="1085056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3" name="组合 2"/>
          <p:cNvGrpSpPr/>
          <p:nvPr userDrawn="1"/>
        </p:nvGrpSpPr>
        <p:grpSpPr>
          <a:xfrm>
            <a:off x="2629009" y="1900626"/>
            <a:ext cx="6933982" cy="3463148"/>
            <a:chOff x="2342964" y="2353452"/>
            <a:chExt cx="4435817" cy="2215450"/>
          </a:xfrm>
          <a:solidFill>
            <a:schemeClr val="accent5"/>
          </a:solidFill>
        </p:grpSpPr>
        <p:sp>
          <p:nvSpPr>
            <p:cNvPr id="6" name="Freeform 19"/>
            <p:cNvSpPr>
              <a:spLocks/>
            </p:cNvSpPr>
            <p:nvPr userDrawn="1"/>
          </p:nvSpPr>
          <p:spPr bwMode="auto">
            <a:xfrm>
              <a:off x="3484424" y="2368075"/>
              <a:ext cx="2152885" cy="2186204"/>
            </a:xfrm>
            <a:custGeom>
              <a:avLst/>
              <a:gdLst>
                <a:gd name="T0" fmla="*/ 298 w 298"/>
                <a:gd name="T1" fmla="*/ 149 h 299"/>
                <a:gd name="T2" fmla="*/ 149 w 298"/>
                <a:gd name="T3" fmla="*/ 299 h 299"/>
                <a:gd name="T4" fmla="*/ 0 w 298"/>
                <a:gd name="T5" fmla="*/ 149 h 299"/>
                <a:gd name="T6" fmla="*/ 149 w 298"/>
                <a:gd name="T7" fmla="*/ 0 h 299"/>
                <a:gd name="T8" fmla="*/ 298 w 298"/>
                <a:gd name="T9" fmla="*/ 149 h 299"/>
              </a:gdLst>
              <a:ahLst/>
              <a:cxnLst>
                <a:cxn ang="0">
                  <a:pos x="T0" y="T1"/>
                </a:cxn>
                <a:cxn ang="0">
                  <a:pos x="T2" y="T3"/>
                </a:cxn>
                <a:cxn ang="0">
                  <a:pos x="T4" y="T5"/>
                </a:cxn>
                <a:cxn ang="0">
                  <a:pos x="T6" y="T7"/>
                </a:cxn>
                <a:cxn ang="0">
                  <a:pos x="T8" y="T9"/>
                </a:cxn>
              </a:cxnLst>
              <a:rect l="0" t="0" r="r" b="b"/>
              <a:pathLst>
                <a:path w="298" h="299">
                  <a:moveTo>
                    <a:pt x="298" y="149"/>
                  </a:moveTo>
                  <a:lnTo>
                    <a:pt x="149" y="299"/>
                  </a:lnTo>
                  <a:lnTo>
                    <a:pt x="0" y="149"/>
                  </a:lnTo>
                  <a:lnTo>
                    <a:pt x="149" y="0"/>
                  </a:lnTo>
                  <a:lnTo>
                    <a:pt x="298"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0"/>
            <p:cNvSpPr>
              <a:spLocks/>
            </p:cNvSpPr>
            <p:nvPr userDrawn="1"/>
          </p:nvSpPr>
          <p:spPr bwMode="auto">
            <a:xfrm>
              <a:off x="2342964" y="2353452"/>
              <a:ext cx="2189011" cy="2215450"/>
            </a:xfrm>
            <a:custGeom>
              <a:avLst/>
              <a:gdLst>
                <a:gd name="T0" fmla="*/ 300 w 303"/>
                <a:gd name="T1" fmla="*/ 151 h 303"/>
                <a:gd name="T2" fmla="*/ 299 w 303"/>
                <a:gd name="T3" fmla="*/ 151 h 303"/>
                <a:gd name="T4" fmla="*/ 151 w 303"/>
                <a:gd name="T5" fmla="*/ 299 h 303"/>
                <a:gd name="T6" fmla="*/ 4 w 303"/>
                <a:gd name="T7" fmla="*/ 151 h 303"/>
                <a:gd name="T8" fmla="*/ 151 w 303"/>
                <a:gd name="T9" fmla="*/ 5 h 303"/>
                <a:gd name="T10" fmla="*/ 299 w 303"/>
                <a:gd name="T11" fmla="*/ 153 h 303"/>
                <a:gd name="T12" fmla="*/ 300 w 303"/>
                <a:gd name="T13" fmla="*/ 151 h 303"/>
                <a:gd name="T14" fmla="*/ 299 w 303"/>
                <a:gd name="T15" fmla="*/ 151 h 303"/>
                <a:gd name="T16" fmla="*/ 300 w 303"/>
                <a:gd name="T17" fmla="*/ 151 h 303"/>
                <a:gd name="T18" fmla="*/ 301 w 303"/>
                <a:gd name="T19" fmla="*/ 151 h 303"/>
                <a:gd name="T20" fmla="*/ 151 w 303"/>
                <a:gd name="T21" fmla="*/ 0 h 303"/>
                <a:gd name="T22" fmla="*/ 0 w 303"/>
                <a:gd name="T23" fmla="*/ 151 h 303"/>
                <a:gd name="T24" fmla="*/ 151 w 303"/>
                <a:gd name="T25" fmla="*/ 303 h 303"/>
                <a:gd name="T26" fmla="*/ 303 w 303"/>
                <a:gd name="T27" fmla="*/ 151 h 303"/>
                <a:gd name="T28" fmla="*/ 301 w 303"/>
                <a:gd name="T29" fmla="*/ 151 h 303"/>
                <a:gd name="T30" fmla="*/ 300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0" y="151"/>
                  </a:moveTo>
                  <a:lnTo>
                    <a:pt x="299" y="151"/>
                  </a:lnTo>
                  <a:lnTo>
                    <a:pt x="151" y="299"/>
                  </a:lnTo>
                  <a:lnTo>
                    <a:pt x="4" y="151"/>
                  </a:lnTo>
                  <a:lnTo>
                    <a:pt x="151" y="5"/>
                  </a:lnTo>
                  <a:lnTo>
                    <a:pt x="299" y="153"/>
                  </a:lnTo>
                  <a:lnTo>
                    <a:pt x="300" y="151"/>
                  </a:lnTo>
                  <a:lnTo>
                    <a:pt x="299" y="151"/>
                  </a:lnTo>
                  <a:lnTo>
                    <a:pt x="300" y="151"/>
                  </a:lnTo>
                  <a:lnTo>
                    <a:pt x="301" y="151"/>
                  </a:lnTo>
                  <a:lnTo>
                    <a:pt x="151" y="0"/>
                  </a:lnTo>
                  <a:lnTo>
                    <a:pt x="0" y="151"/>
                  </a:lnTo>
                  <a:lnTo>
                    <a:pt x="151" y="303"/>
                  </a:lnTo>
                  <a:lnTo>
                    <a:pt x="303" y="151"/>
                  </a:lnTo>
                  <a:lnTo>
                    <a:pt x="301" y="151"/>
                  </a:lnTo>
                  <a:lnTo>
                    <a:pt x="300"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1"/>
            <p:cNvSpPr>
              <a:spLocks/>
            </p:cNvSpPr>
            <p:nvPr userDrawn="1"/>
          </p:nvSpPr>
          <p:spPr bwMode="auto">
            <a:xfrm>
              <a:off x="4589770" y="2353452"/>
              <a:ext cx="2189011" cy="2215450"/>
            </a:xfrm>
            <a:custGeom>
              <a:avLst/>
              <a:gdLst>
                <a:gd name="T0" fmla="*/ 301 w 303"/>
                <a:gd name="T1" fmla="*/ 151 h 303"/>
                <a:gd name="T2" fmla="*/ 300 w 303"/>
                <a:gd name="T3" fmla="*/ 151 h 303"/>
                <a:gd name="T4" fmla="*/ 152 w 303"/>
                <a:gd name="T5" fmla="*/ 299 h 303"/>
                <a:gd name="T6" fmla="*/ 5 w 303"/>
                <a:gd name="T7" fmla="*/ 151 h 303"/>
                <a:gd name="T8" fmla="*/ 152 w 303"/>
                <a:gd name="T9" fmla="*/ 5 h 303"/>
                <a:gd name="T10" fmla="*/ 300 w 303"/>
                <a:gd name="T11" fmla="*/ 153 h 303"/>
                <a:gd name="T12" fmla="*/ 301 w 303"/>
                <a:gd name="T13" fmla="*/ 151 h 303"/>
                <a:gd name="T14" fmla="*/ 300 w 303"/>
                <a:gd name="T15" fmla="*/ 151 h 303"/>
                <a:gd name="T16" fmla="*/ 301 w 303"/>
                <a:gd name="T17" fmla="*/ 151 h 303"/>
                <a:gd name="T18" fmla="*/ 302 w 303"/>
                <a:gd name="T19" fmla="*/ 151 h 303"/>
                <a:gd name="T20" fmla="*/ 152 w 303"/>
                <a:gd name="T21" fmla="*/ 0 h 303"/>
                <a:gd name="T22" fmla="*/ 0 w 303"/>
                <a:gd name="T23" fmla="*/ 151 h 303"/>
                <a:gd name="T24" fmla="*/ 152 w 303"/>
                <a:gd name="T25" fmla="*/ 303 h 303"/>
                <a:gd name="T26" fmla="*/ 303 w 303"/>
                <a:gd name="T27" fmla="*/ 151 h 303"/>
                <a:gd name="T28" fmla="*/ 302 w 303"/>
                <a:gd name="T29" fmla="*/ 151 h 303"/>
                <a:gd name="T30" fmla="*/ 301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1" y="151"/>
                  </a:moveTo>
                  <a:lnTo>
                    <a:pt x="300" y="151"/>
                  </a:lnTo>
                  <a:lnTo>
                    <a:pt x="152" y="299"/>
                  </a:lnTo>
                  <a:lnTo>
                    <a:pt x="5" y="151"/>
                  </a:lnTo>
                  <a:lnTo>
                    <a:pt x="152" y="5"/>
                  </a:lnTo>
                  <a:lnTo>
                    <a:pt x="300" y="153"/>
                  </a:lnTo>
                  <a:lnTo>
                    <a:pt x="301" y="151"/>
                  </a:lnTo>
                  <a:lnTo>
                    <a:pt x="300" y="151"/>
                  </a:lnTo>
                  <a:lnTo>
                    <a:pt x="301" y="151"/>
                  </a:lnTo>
                  <a:lnTo>
                    <a:pt x="302" y="151"/>
                  </a:lnTo>
                  <a:lnTo>
                    <a:pt x="152" y="0"/>
                  </a:lnTo>
                  <a:lnTo>
                    <a:pt x="0" y="151"/>
                  </a:lnTo>
                  <a:lnTo>
                    <a:pt x="152" y="303"/>
                  </a:lnTo>
                  <a:lnTo>
                    <a:pt x="303" y="151"/>
                  </a:lnTo>
                  <a:lnTo>
                    <a:pt x="302" y="151"/>
                  </a:lnTo>
                  <a:lnTo>
                    <a:pt x="301"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标题 1"/>
          <p:cNvSpPr>
            <a:spLocks noGrp="1"/>
          </p:cNvSpPr>
          <p:nvPr userDrawn="1">
            <p:ph type="title"/>
          </p:nvPr>
        </p:nvSpPr>
        <p:spPr>
          <a:xfrm>
            <a:off x="3558598" y="2609849"/>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559714" y="3505199"/>
            <a:ext cx="5419185" cy="1015623"/>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2019/11/6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2019/11/6</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sp>
          <p:nvSpPr>
            <p:cNvPr id="5" name="矩形 4"/>
            <p:cNvSpPr/>
            <p:nvPr userDrawn="1"/>
          </p:nvSpPr>
          <p:spPr>
            <a:xfrm>
              <a:off x="0" y="0"/>
              <a:ext cx="12192000" cy="6858000"/>
            </a:xfrm>
            <a:prstGeom prst="rect">
              <a:avLst/>
            </a:prstGeom>
            <a:blipFill>
              <a:blip r:embed="rId2"/>
              <a:srcRect/>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12192000" cy="6858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userDrawn="1">
            <p:ph type="ctrTitle" hasCustomPrompt="1"/>
          </p:nvPr>
        </p:nvSpPr>
        <p:spPr>
          <a:xfrm>
            <a:off x="3382962" y="2125663"/>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2" y="4431899"/>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82962" y="4135628"/>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2019/11/6</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smtClean="0">
                <a:cs typeface="+mn-ea"/>
                <a:sym typeface="+mn-lt"/>
              </a:rPr>
              <a:t>洪勇</a:t>
            </a:r>
            <a:endParaRPr lang="en-US" altLang="zh-CN" dirty="0">
              <a:cs typeface="+mn-ea"/>
              <a:sym typeface="+mn-lt"/>
            </a:endParaRPr>
          </a:p>
        </p:txBody>
      </p:sp>
      <p:sp>
        <p:nvSpPr>
          <p:cNvPr id="4" name="标题 3"/>
          <p:cNvSpPr>
            <a:spLocks noGrp="1"/>
          </p:cNvSpPr>
          <p:nvPr>
            <p:ph type="ctrTitle"/>
          </p:nvPr>
        </p:nvSpPr>
        <p:spPr/>
        <p:txBody>
          <a:bodyPr>
            <a:normAutofit fontScale="90000"/>
          </a:bodyPr>
          <a:lstStyle/>
          <a:p>
            <a:r>
              <a:rPr lang="en-US" altLang="zh-CN" b="0" dirty="0">
                <a:latin typeface="+mn-lt"/>
                <a:ea typeface="+mn-ea"/>
                <a:cs typeface="+mn-ea"/>
                <a:sym typeface="+mn-lt"/>
              </a:rPr>
              <a:t>《</a:t>
            </a:r>
            <a:r>
              <a:rPr lang="zh-CN" altLang="en-US" b="0" dirty="0">
                <a:latin typeface="+mn-lt"/>
                <a:ea typeface="+mn-ea"/>
                <a:cs typeface="+mn-ea"/>
                <a:sym typeface="+mn-lt"/>
              </a:rPr>
              <a:t>社会主义是怎么从空想成为科学的？</a:t>
            </a:r>
            <a:r>
              <a:rPr lang="en-US" altLang="zh-CN" b="0" dirty="0">
                <a:latin typeface="+mn-lt"/>
                <a:ea typeface="+mn-ea"/>
                <a:cs typeface="+mn-ea"/>
                <a:sym typeface="+mn-lt"/>
              </a:rPr>
              <a:t>》</a:t>
            </a:r>
            <a:r>
              <a:rPr lang="zh-CN" altLang="en-US" b="0" dirty="0">
                <a:latin typeface="+mn-lt"/>
                <a:ea typeface="+mn-ea"/>
                <a:cs typeface="+mn-ea"/>
                <a:sym typeface="+mn-lt"/>
              </a:rPr>
              <a:t>读后感 </a:t>
            </a:r>
            <a:endParaRPr lang="zh-CN" altLang="en-US" dirty="0">
              <a:latin typeface="+mn-lt"/>
              <a:ea typeface="+mn-ea"/>
              <a:cs typeface="+mn-ea"/>
              <a:sym typeface="+mn-lt"/>
            </a:endParaRPr>
          </a:p>
        </p:txBody>
      </p:sp>
      <p:sp>
        <p:nvSpPr>
          <p:cNvPr id="6" name="文本占位符 5"/>
          <p:cNvSpPr>
            <a:spLocks noGrp="1"/>
          </p:cNvSpPr>
          <p:nvPr>
            <p:ph type="body" sz="quarter" idx="10"/>
          </p:nvPr>
        </p:nvSpPr>
        <p:spPr/>
        <p:txBody>
          <a:bodyPr/>
          <a:lstStyle/>
          <a:p>
            <a:r>
              <a:rPr lang="zh-CN" altLang="en-US" dirty="0" smtClean="0">
                <a:cs typeface="+mn-ea"/>
                <a:sym typeface="+mn-lt"/>
              </a:rPr>
              <a:t>计算机科学与技术</a:t>
            </a:r>
            <a:endParaRPr lang="en-US" altLang="zh-CN" dirty="0">
              <a:cs typeface="+mn-ea"/>
              <a:sym typeface="+mn-lt"/>
            </a:endParaRPr>
          </a:p>
        </p:txBody>
      </p:sp>
      <p:sp>
        <p:nvSpPr>
          <p:cNvPr id="7" name="文本占位符 6"/>
          <p:cNvSpPr>
            <a:spLocks noGrp="1"/>
          </p:cNvSpPr>
          <p:nvPr>
            <p:ph type="body" sz="quarter" idx="11"/>
          </p:nvPr>
        </p:nvSpPr>
        <p:spPr/>
        <p:txBody>
          <a:bodyPr/>
          <a:lstStyle/>
          <a:p>
            <a:r>
              <a:rPr lang="zh-CN" altLang="en-US" dirty="0" smtClean="0">
                <a:cs typeface="+mn-ea"/>
                <a:sym typeface="+mn-lt"/>
              </a:rPr>
              <a:t>上海电力大学</a:t>
            </a:r>
            <a:endParaRPr lang="en-US" altLang="en-US" dirty="0">
              <a:cs typeface="+mn-ea"/>
              <a:sym typeface="+mn-lt"/>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50961" y="1202227"/>
            <a:ext cx="5419185" cy="895350"/>
          </a:xfrm>
        </p:spPr>
        <p:txBody>
          <a:bodyPr>
            <a:normAutofit fontScale="90000"/>
          </a:bodyPr>
          <a:lstStyle/>
          <a:p>
            <a:pPr lvl="0"/>
            <a:r>
              <a:rPr lang="zh-CN" altLang="zh-CN" dirty="0"/>
              <a:t>我对科学社会主义的分析</a:t>
            </a:r>
            <a:br>
              <a:rPr lang="zh-CN" altLang="zh-CN" dirty="0"/>
            </a:br>
            <a:r>
              <a:rPr lang="zh-CN" altLang="zh-CN" dirty="0"/>
              <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1391919"/>
            <a:ext cx="11775440" cy="4657899"/>
          </a:xfrm>
        </p:spPr>
        <p:txBody>
          <a:bodyPr>
            <a:noAutofit/>
          </a:bodyPr>
          <a:lstStyle/>
          <a:p>
            <a:r>
              <a:rPr lang="zh-CN" altLang="zh-CN" sz="2000" dirty="0"/>
              <a:t>相较于空想主义，我更认同马克思的理论观点。虽说我很讨厌书中一直将其称为天才，让我感到浓浓的主观色彩。但是不得不说，他真的是个伟大的聪明的科学家革命家。</a:t>
            </a:r>
          </a:p>
          <a:p>
            <a:r>
              <a:rPr lang="zh-CN" altLang="zh-CN" sz="2000" dirty="0"/>
              <a:t>对于无产阶级，马克思对其有相对正确的认识。他认识到无产阶级就是革命的重大力量，没有忽略其独立性。用我们中国话来说，这个道理就是相当于民心者的天下。这句话联系着无数次王朝的建立与覆灭，历史总是没有反其道而行。</a:t>
            </a:r>
          </a:p>
          <a:p>
            <a:r>
              <a:rPr lang="zh-CN" altLang="zh-CN" sz="2000" dirty="0"/>
              <a:t>马克思的科学社会主义理论建立在唯物规律的哲学基础上，是一个稳固而结实的根基。他认为，社会主义是运动的，是发展的，是不断变化的。他运用了哲学中运动的概念，正确地对社会主义进行定性。社会主义变成了一个鲜活的思想，它运动的特性，会让它愈发健壮，使得它不仅适用现在，更适用于未来。</a:t>
            </a:r>
          </a:p>
          <a:p>
            <a:r>
              <a:rPr lang="zh-CN" altLang="zh-CN" sz="2000" dirty="0"/>
              <a:t>马克思并不渴求不流血的革命，相反他认为暴力是革命的接生婆。历史上只有</a:t>
            </a:r>
            <a:r>
              <a:rPr lang="en-US" altLang="zh-CN" sz="2000" dirty="0"/>
              <a:t>1688</a:t>
            </a:r>
            <a:r>
              <a:rPr lang="zh-CN" altLang="zh-CN" sz="2000" dirty="0"/>
              <a:t>年“光荣革命”是没有流血的革命。而这场革命并不是完全不流血的革命，这场革命准确的起点是</a:t>
            </a:r>
            <a:r>
              <a:rPr lang="en-US" altLang="zh-CN" sz="2000" dirty="0"/>
              <a:t>1640</a:t>
            </a:r>
            <a:r>
              <a:rPr lang="zh-CN" altLang="zh-CN" sz="2000" dirty="0"/>
              <a:t>年，从这个时候算起，这场革命就不算严格意义上的不流血的革命。这也是历史唯物规律，几乎无一例外。空想主义想避开这条路几乎是不可能的。</a:t>
            </a:r>
          </a:p>
          <a:p>
            <a:r>
              <a:rPr lang="zh-CN" altLang="zh-CN" sz="2000" dirty="0"/>
              <a:t>综上所述，科学社会主义遵从客观唯物规律，是相对正确的，再加上其运动的特性。随着时间推移，它会越来越健壮，会变得更适应时代而不会没落。</a:t>
            </a:r>
          </a:p>
        </p:txBody>
      </p:sp>
    </p:spTree>
    <p:extLst>
      <p:ext uri="{BB962C8B-B14F-4D97-AF65-F5344CB8AC3E}">
        <p14:creationId xmlns:p14="http://schemas.microsoft.com/office/powerpoint/2010/main" val="4264294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为什么科学社会主义比空想社会主义更占优</a:t>
            </a:r>
            <a:br>
              <a:rPr lang="zh-CN" altLang="zh-CN" dirty="0"/>
            </a:b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5" name="2724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85077"/>
            <a:ext cx="10858501" cy="4894245"/>
            <a:chOff x="660407" y="1185079"/>
            <a:chExt cx="10858494" cy="4894242"/>
          </a:xfrm>
        </p:grpSpPr>
        <p:sp>
          <p:nvSpPr>
            <p:cNvPr id="6" name="îṣļîďê"/>
            <p:cNvSpPr/>
            <p:nvPr/>
          </p:nvSpPr>
          <p:spPr>
            <a:xfrm rot="16200000">
              <a:off x="2128718" y="1859069"/>
              <a:ext cx="4202873" cy="3546262"/>
            </a:xfrm>
            <a:prstGeom prst="trapezoid">
              <a:avLst>
                <a:gd name="adj" fmla="val 28083"/>
              </a:avLst>
            </a:prstGeom>
            <a:gradFill>
              <a:gsLst>
                <a:gs pos="100000">
                  <a:schemeClr val="bg1">
                    <a:alpha val="0"/>
                  </a:schemeClr>
                </a:gs>
                <a:gs pos="0">
                  <a:schemeClr val="bg1">
                    <a:lumMod val="95000"/>
                  </a:schemeClr>
                </a:gs>
              </a:gsLst>
              <a:lin ang="5400000" scaled="1"/>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7" name="îṡľïḓê">
              <a:extLst>
                <a:ext uri="{FF2B5EF4-FFF2-40B4-BE49-F238E27FC236}">
                  <a16:creationId xmlns:a16="http://schemas.microsoft.com/office/drawing/2014/main" id="{E5A8248E-078A-4ACE-A8E0-83F9B56DEF50}"/>
                </a:ext>
              </a:extLst>
            </p:cNvPr>
            <p:cNvGrpSpPr/>
            <p:nvPr/>
          </p:nvGrpSpPr>
          <p:grpSpPr>
            <a:xfrm>
              <a:off x="660407" y="1567603"/>
              <a:ext cx="2308435" cy="4129196"/>
              <a:chOff x="4583832" y="1556792"/>
              <a:chExt cx="2310483" cy="4132869"/>
            </a:xfrm>
          </p:grpSpPr>
          <p:sp>
            <p:nvSpPr>
              <p:cNvPr id="28" name="ïš1íďê">
                <a:extLst>
                  <a:ext uri="{FF2B5EF4-FFF2-40B4-BE49-F238E27FC236}">
                    <a16:creationId xmlns:a16="http://schemas.microsoft.com/office/drawing/2014/main" id="{42D6D52B-E297-4F02-8059-225EBB7E8EF3}"/>
                  </a:ext>
                </a:extLst>
              </p:cNvPr>
              <p:cNvSpPr/>
              <p:nvPr/>
            </p:nvSpPr>
            <p:spPr>
              <a:xfrm>
                <a:off x="6720516" y="2947889"/>
                <a:ext cx="173799" cy="43654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SzPct val="25000"/>
                  <a:buFont typeface="Arial"/>
                  <a:buNone/>
                </a:pPr>
                <a:r>
                  <a:rPr lang="de-DE" sz="4200" b="0" i="0" u="none" strike="noStrike" cap="none" dirty="0">
                    <a:solidFill>
                      <a:srgbClr val="000000"/>
                    </a:solidFill>
                  </a:rPr>
                  <a:t> </a:t>
                </a:r>
              </a:p>
            </p:txBody>
          </p:sp>
          <p:sp>
            <p:nvSpPr>
              <p:cNvPr id="29" name="îṥļîḍê">
                <a:extLst>
                  <a:ext uri="{FF2B5EF4-FFF2-40B4-BE49-F238E27FC236}">
                    <a16:creationId xmlns:a16="http://schemas.microsoft.com/office/drawing/2014/main" id="{A23CCC08-EDFA-4DE0-B424-0A76C7E53270}"/>
                  </a:ext>
                </a:extLst>
              </p:cNvPr>
              <p:cNvSpPr/>
              <p:nvPr/>
            </p:nvSpPr>
            <p:spPr>
              <a:xfrm>
                <a:off x="6807614" y="3695485"/>
                <a:ext cx="68905" cy="65318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p>
                <a:pPr>
                  <a:lnSpc>
                    <a:spcPct val="93000"/>
                  </a:lnSpc>
                  <a:buClr>
                    <a:srgbClr val="000000"/>
                  </a:buClr>
                  <a:buSzPct val="25000"/>
                  <a:buFont typeface="Arial"/>
                  <a:buNone/>
                </a:pPr>
                <a:endParaRPr sz="4200">
                  <a:solidFill>
                    <a:srgbClr val="000000"/>
                  </a:solidFill>
                </a:endParaRPr>
              </a:p>
            </p:txBody>
          </p:sp>
          <p:sp>
            <p:nvSpPr>
              <p:cNvPr id="30" name="ïśḻiďè">
                <a:extLst>
                  <a:ext uri="{FF2B5EF4-FFF2-40B4-BE49-F238E27FC236}">
                    <a16:creationId xmlns:a16="http://schemas.microsoft.com/office/drawing/2014/main" id="{ACED14AF-996A-4F61-A43E-929535D8A548}"/>
                  </a:ext>
                </a:extLst>
              </p:cNvPr>
              <p:cNvSpPr/>
              <p:nvPr/>
            </p:nvSpPr>
            <p:spPr>
              <a:xfrm>
                <a:off x="4811528" y="4838116"/>
                <a:ext cx="1790678" cy="851545"/>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tx1">
                  <a:lumMod val="50000"/>
                  <a:lumOff val="50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a:solidFill>
                    <a:srgbClr val="5E5E5E"/>
                  </a:solidFill>
                </a:endParaRPr>
              </a:p>
            </p:txBody>
          </p:sp>
          <p:sp>
            <p:nvSpPr>
              <p:cNvPr id="31" name="iṣ1íďè">
                <a:extLst>
                  <a:ext uri="{FF2B5EF4-FFF2-40B4-BE49-F238E27FC236}">
                    <a16:creationId xmlns:a16="http://schemas.microsoft.com/office/drawing/2014/main" id="{FB3DA853-6232-4589-927E-AD9F44CCC13E}"/>
                  </a:ext>
                </a:extLst>
              </p:cNvPr>
              <p:cNvSpPr/>
              <p:nvPr/>
            </p:nvSpPr>
            <p:spPr>
              <a:xfrm>
                <a:off x="4811528" y="1556792"/>
                <a:ext cx="1790678" cy="850677"/>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tx1">
                  <a:lumMod val="50000"/>
                  <a:lumOff val="50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dirty="0">
                  <a:solidFill>
                    <a:srgbClr val="5E5E5E"/>
                  </a:solidFill>
                </a:endParaRPr>
              </a:p>
            </p:txBody>
          </p:sp>
          <p:sp>
            <p:nvSpPr>
              <p:cNvPr id="32" name="ïśľíḓè">
                <a:extLst>
                  <a:ext uri="{FF2B5EF4-FFF2-40B4-BE49-F238E27FC236}">
                    <a16:creationId xmlns:a16="http://schemas.microsoft.com/office/drawing/2014/main" id="{60E184A2-9E27-4552-9FD3-7FB920D98A0A}"/>
                  </a:ext>
                </a:extLst>
              </p:cNvPr>
              <p:cNvSpPr/>
              <p:nvPr/>
            </p:nvSpPr>
            <p:spPr>
              <a:xfrm>
                <a:off x="4583832" y="2342383"/>
                <a:ext cx="2246072" cy="2575446"/>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a:solidFill>
                    <a:srgbClr val="5E5E5E"/>
                  </a:solidFill>
                </a:endParaRPr>
              </a:p>
            </p:txBody>
          </p:sp>
          <p:sp>
            <p:nvSpPr>
              <p:cNvPr id="33" name="ïṥḷiḓè">
                <a:extLst>
                  <a:ext uri="{FF2B5EF4-FFF2-40B4-BE49-F238E27FC236}">
                    <a16:creationId xmlns:a16="http://schemas.microsoft.com/office/drawing/2014/main" id="{419786BE-DD4B-45BB-AC21-975B74AF9624}"/>
                  </a:ext>
                </a:extLst>
              </p:cNvPr>
              <p:cNvSpPr/>
              <p:nvPr/>
            </p:nvSpPr>
            <p:spPr>
              <a:xfrm>
                <a:off x="4679590" y="2446433"/>
                <a:ext cx="2054555" cy="2367344"/>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a:solidFill>
                    <a:srgbClr val="5E5E5E"/>
                  </a:solidFill>
                </a:endParaRPr>
              </a:p>
            </p:txBody>
          </p:sp>
          <p:sp>
            <p:nvSpPr>
              <p:cNvPr id="34" name="ï$ḷïdé">
                <a:extLst>
                  <a:ext uri="{FF2B5EF4-FFF2-40B4-BE49-F238E27FC236}">
                    <a16:creationId xmlns:a16="http://schemas.microsoft.com/office/drawing/2014/main" id="{FF695094-FE2B-4D94-8EBC-C95D8646AD8E}"/>
                  </a:ext>
                </a:extLst>
              </p:cNvPr>
              <p:cNvSpPr/>
              <p:nvPr/>
            </p:nvSpPr>
            <p:spPr>
              <a:xfrm>
                <a:off x="4800668" y="2612332"/>
                <a:ext cx="1801947" cy="2022005"/>
              </a:xfrm>
              <a:prstGeom prst="rect">
                <a:avLst/>
              </a:prstGeom>
              <a:pattFill prst="pct5">
                <a:fgClr>
                  <a:srgbClr val="E4E6EA"/>
                </a:fgClr>
                <a:bgClr>
                  <a:srgbClr val="ADB5BF"/>
                </a:bgClr>
              </a:patt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grpSp>
        <p:grpSp>
          <p:nvGrpSpPr>
            <p:cNvPr id="10" name="iSľíḓê"/>
            <p:cNvGrpSpPr/>
            <p:nvPr/>
          </p:nvGrpSpPr>
          <p:grpSpPr>
            <a:xfrm>
              <a:off x="6348802" y="1185079"/>
              <a:ext cx="5170099" cy="4894242"/>
              <a:chOff x="6348802" y="1185079"/>
              <a:chExt cx="5170099" cy="4894242"/>
            </a:xfrm>
          </p:grpSpPr>
          <p:grpSp>
            <p:nvGrpSpPr>
              <p:cNvPr id="11" name="ïŝļiďê"/>
              <p:cNvGrpSpPr/>
              <p:nvPr/>
            </p:nvGrpSpPr>
            <p:grpSpPr>
              <a:xfrm>
                <a:off x="6348802" y="1185079"/>
                <a:ext cx="4399362" cy="1299009"/>
                <a:chOff x="6085166" y="1239857"/>
                <a:chExt cx="4399362" cy="1299009"/>
              </a:xfrm>
            </p:grpSpPr>
            <p:grpSp>
              <p:nvGrpSpPr>
                <p:cNvPr id="24" name="iṥḻïḓè"/>
                <p:cNvGrpSpPr/>
                <p:nvPr/>
              </p:nvGrpSpPr>
              <p:grpSpPr>
                <a:xfrm>
                  <a:off x="6085166" y="1593940"/>
                  <a:ext cx="590842" cy="590842"/>
                  <a:chOff x="6053889" y="1752453"/>
                  <a:chExt cx="653396" cy="653396"/>
                </a:xfrm>
              </p:grpSpPr>
              <p:sp>
                <p:nvSpPr>
                  <p:cNvPr id="26" name="ïśḻîḓé"/>
                  <p:cNvSpPr/>
                  <p:nvPr/>
                </p:nvSpPr>
                <p:spPr>
                  <a:xfrm>
                    <a:off x="6053889" y="1752453"/>
                    <a:ext cx="653396" cy="6533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ṡḷíḓê"/>
                  <p:cNvSpPr/>
                  <p:nvPr/>
                </p:nvSpPr>
                <p:spPr>
                  <a:xfrm>
                    <a:off x="6217827" y="1916239"/>
                    <a:ext cx="325520" cy="325824"/>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5" name="iṧļîḋé">
                  <a:extLst>
                    <a:ext uri="{FF2B5EF4-FFF2-40B4-BE49-F238E27FC236}">
                      <a16:creationId xmlns:a16="http://schemas.microsoft.com/office/drawing/2014/main" id="{F8E07573-A8E5-42F7-B445-E2E8E3B47ABD}"/>
                    </a:ext>
                  </a:extLst>
                </p:cNvPr>
                <p:cNvSpPr/>
                <p:nvPr/>
              </p:nvSpPr>
              <p:spPr bwMode="auto">
                <a:xfrm>
                  <a:off x="6824251" y="1239857"/>
                  <a:ext cx="3660277" cy="129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顺从客观唯物规律</a:t>
                  </a:r>
                </a:p>
              </p:txBody>
            </p:sp>
          </p:grpSp>
          <p:grpSp>
            <p:nvGrpSpPr>
              <p:cNvPr id="12" name="î$lîďe"/>
              <p:cNvGrpSpPr/>
              <p:nvPr/>
            </p:nvGrpSpPr>
            <p:grpSpPr>
              <a:xfrm>
                <a:off x="6348802" y="2982696"/>
                <a:ext cx="4399363" cy="1299009"/>
                <a:chOff x="6085166" y="1239857"/>
                <a:chExt cx="4399363" cy="1299009"/>
              </a:xfrm>
            </p:grpSpPr>
            <p:grpSp>
              <p:nvGrpSpPr>
                <p:cNvPr id="20" name="iṩlîďê"/>
                <p:cNvGrpSpPr/>
                <p:nvPr/>
              </p:nvGrpSpPr>
              <p:grpSpPr>
                <a:xfrm>
                  <a:off x="6085166" y="1593940"/>
                  <a:ext cx="590842" cy="590842"/>
                  <a:chOff x="6053889" y="1752453"/>
                  <a:chExt cx="653396" cy="653396"/>
                </a:xfrm>
              </p:grpSpPr>
              <p:sp>
                <p:nvSpPr>
                  <p:cNvPr id="22" name="îśļíḓê"/>
                  <p:cNvSpPr/>
                  <p:nvPr/>
                </p:nvSpPr>
                <p:spPr>
                  <a:xfrm>
                    <a:off x="6053889" y="1752453"/>
                    <a:ext cx="653396" cy="6533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3" name="ïšļíďè"/>
                  <p:cNvSpPr/>
                  <p:nvPr/>
                </p:nvSpPr>
                <p:spPr>
                  <a:xfrm>
                    <a:off x="6217827" y="1916239"/>
                    <a:ext cx="325520" cy="325824"/>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1" name="îṧ1îḋè">
                  <a:extLst>
                    <a:ext uri="{FF2B5EF4-FFF2-40B4-BE49-F238E27FC236}">
                      <a16:creationId xmlns:a16="http://schemas.microsoft.com/office/drawing/2014/main" id="{F8E07573-A8E5-42F7-B445-E2E8E3B47ABD}"/>
                    </a:ext>
                  </a:extLst>
                </p:cNvPr>
                <p:cNvSpPr/>
                <p:nvPr/>
              </p:nvSpPr>
              <p:spPr bwMode="auto">
                <a:xfrm>
                  <a:off x="6824252" y="1239857"/>
                  <a:ext cx="3660277" cy="129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用正确的哲学理念作为理论根基</a:t>
                  </a:r>
                </a:p>
              </p:txBody>
            </p:sp>
          </p:grpSp>
          <p:grpSp>
            <p:nvGrpSpPr>
              <p:cNvPr id="13" name="ïṣļîďè"/>
              <p:cNvGrpSpPr/>
              <p:nvPr/>
            </p:nvGrpSpPr>
            <p:grpSpPr>
              <a:xfrm>
                <a:off x="6348802" y="4780312"/>
                <a:ext cx="4399362" cy="1299009"/>
                <a:chOff x="6085166" y="1239857"/>
                <a:chExt cx="4399362" cy="1299009"/>
              </a:xfrm>
            </p:grpSpPr>
            <p:grpSp>
              <p:nvGrpSpPr>
                <p:cNvPr id="16" name="iśḷíḓê"/>
                <p:cNvGrpSpPr/>
                <p:nvPr/>
              </p:nvGrpSpPr>
              <p:grpSpPr>
                <a:xfrm>
                  <a:off x="6085166" y="1593940"/>
                  <a:ext cx="590842" cy="590842"/>
                  <a:chOff x="6053889" y="1752453"/>
                  <a:chExt cx="653396" cy="653396"/>
                </a:xfrm>
              </p:grpSpPr>
              <p:sp>
                <p:nvSpPr>
                  <p:cNvPr id="18" name="îśļiḍé"/>
                  <p:cNvSpPr/>
                  <p:nvPr/>
                </p:nvSpPr>
                <p:spPr>
                  <a:xfrm>
                    <a:off x="6053889" y="1752453"/>
                    <a:ext cx="653396" cy="6533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9" name="ïṩlîḑê"/>
                  <p:cNvSpPr/>
                  <p:nvPr/>
                </p:nvSpPr>
                <p:spPr>
                  <a:xfrm>
                    <a:off x="6217827" y="1916239"/>
                    <a:ext cx="325520" cy="325824"/>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17" name="íš1iḑè">
                  <a:extLst>
                    <a:ext uri="{FF2B5EF4-FFF2-40B4-BE49-F238E27FC236}">
                      <a16:creationId xmlns:a16="http://schemas.microsoft.com/office/drawing/2014/main" id="{F8E07573-A8E5-42F7-B445-E2E8E3B47ABD}"/>
                    </a:ext>
                  </a:extLst>
                </p:cNvPr>
                <p:cNvSpPr/>
                <p:nvPr/>
              </p:nvSpPr>
              <p:spPr bwMode="auto">
                <a:xfrm>
                  <a:off x="6824251" y="1239857"/>
                  <a:ext cx="3660277" cy="129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更注重解决阶级间的矛盾而不是参与阶级斗争</a:t>
                  </a:r>
                </a:p>
                <a:p>
                  <a:pPr>
                    <a:lnSpc>
                      <a:spcPct val="150000"/>
                    </a:lnSpc>
                  </a:pPr>
                  <a:endParaRPr lang="en-US" altLang="zh-CN" sz="1200" dirty="0"/>
                </a:p>
              </p:txBody>
            </p:sp>
          </p:grpSp>
          <p:cxnSp>
            <p:nvCxnSpPr>
              <p:cNvPr id="14" name="直接连接符 13"/>
              <p:cNvCxnSpPr/>
              <p:nvPr/>
            </p:nvCxnSpPr>
            <p:spPr>
              <a:xfrm>
                <a:off x="7164281" y="2733392"/>
                <a:ext cx="435462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164281" y="4531009"/>
                <a:ext cx="435462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8173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60197" y="944244"/>
            <a:ext cx="5419185" cy="895350"/>
          </a:xfrm>
        </p:spPr>
        <p:txBody>
          <a:bodyPr>
            <a:normAutofit fontScale="90000"/>
          </a:bodyPr>
          <a:lstStyle/>
          <a:p>
            <a:r>
              <a:rPr lang="zh-CN" altLang="zh-CN" dirty="0"/>
              <a:t>顺从客观唯物规律</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3026755"/>
            <a:ext cx="11775440" cy="4657899"/>
          </a:xfrm>
        </p:spPr>
        <p:txBody>
          <a:bodyPr>
            <a:noAutofit/>
          </a:bodyPr>
          <a:lstStyle/>
          <a:p>
            <a:r>
              <a:rPr lang="zh-CN" altLang="zh-CN" sz="2000" dirty="0"/>
              <a:t>也许马克思深谙得民心者的天下这个道理。他充分了解无产阶级的特点，再好好利用无产阶级的特点提出科学社会主义。不像空想主义者只将无产阶级划分为贫苦百姓然后制定制度，有那么点何不食肉糜的味道。</a:t>
            </a:r>
          </a:p>
        </p:txBody>
      </p:sp>
    </p:spTree>
    <p:extLst>
      <p:ext uri="{BB962C8B-B14F-4D97-AF65-F5344CB8AC3E}">
        <p14:creationId xmlns:p14="http://schemas.microsoft.com/office/powerpoint/2010/main" val="31406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60197" y="1350644"/>
            <a:ext cx="5419185" cy="895350"/>
          </a:xfrm>
        </p:spPr>
        <p:txBody>
          <a:bodyPr>
            <a:normAutofit fontScale="90000"/>
          </a:bodyPr>
          <a:lstStyle/>
          <a:p>
            <a:pPr lvl="0"/>
            <a:r>
              <a:rPr lang="zh-CN" altLang="zh-CN" dirty="0"/>
              <a:t>用正确的哲学理念作为理论根基</a:t>
            </a:r>
            <a:br>
              <a:rPr lang="zh-CN" altLang="zh-CN" dirty="0"/>
            </a:br>
            <a:r>
              <a:rPr lang="zh-CN" altLang="zh-CN" dirty="0"/>
              <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3026755"/>
            <a:ext cx="11775440" cy="4657899"/>
          </a:xfrm>
        </p:spPr>
        <p:txBody>
          <a:bodyPr>
            <a:noAutofit/>
          </a:bodyPr>
          <a:lstStyle/>
          <a:p>
            <a:r>
              <a:rPr lang="zh-CN" altLang="zh-CN" sz="2000" dirty="0"/>
              <a:t>马克思认为，社会主义是运动的，发展的。他更注重社会主义的发展过程而非制度的制定。不仅完全符合实践是理论的基础，也符合哲学中的运动理论，使得社会主义会慢慢的健壮发展。空想主义却只从社会观念看法出发，埋头制定制度，不去注重实践，就像一个不去订正自己有错误的作业，只顾着埋头完成</a:t>
            </a:r>
            <a:r>
              <a:rPr lang="zh-CN" altLang="zh-CN" sz="2000" dirty="0" smtClean="0"/>
              <a:t>作业</a:t>
            </a:r>
            <a:r>
              <a:rPr lang="zh-CN" altLang="zh-CN" sz="2000" dirty="0"/>
              <a:t>的学生一样，非但不会有长进，还会越走越茬。</a:t>
            </a:r>
          </a:p>
        </p:txBody>
      </p:sp>
    </p:spTree>
    <p:extLst>
      <p:ext uri="{BB962C8B-B14F-4D97-AF65-F5344CB8AC3E}">
        <p14:creationId xmlns:p14="http://schemas.microsoft.com/office/powerpoint/2010/main" val="233762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60197" y="1350644"/>
            <a:ext cx="5419185" cy="895350"/>
          </a:xfrm>
        </p:spPr>
        <p:txBody>
          <a:bodyPr>
            <a:normAutofit fontScale="90000"/>
          </a:bodyPr>
          <a:lstStyle/>
          <a:p>
            <a:r>
              <a:rPr lang="zh-CN" altLang="zh-CN" dirty="0"/>
              <a:t>更注重解决阶级间的矛盾而不是参与阶级斗争</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3026755"/>
            <a:ext cx="11775440" cy="4657899"/>
          </a:xfrm>
        </p:spPr>
        <p:txBody>
          <a:bodyPr>
            <a:noAutofit/>
          </a:bodyPr>
          <a:lstStyle/>
          <a:p>
            <a:r>
              <a:rPr lang="zh-CN" altLang="zh-CN" sz="2000" dirty="0"/>
              <a:t>自从马克思的科学社会主义横空出世，空想社会主义便成了社会主义发展的绊脚石。这时的空想社会主义致力于阶级斗争，导致空想主义被夹击，处于一个非常不利的境地，甚至称为了社会主义发展的绊脚石。科学社会主义是在解放阶级间的剥削矛盾，而非满眼斗争。</a:t>
            </a:r>
          </a:p>
        </p:txBody>
      </p:sp>
    </p:spTree>
    <p:extLst>
      <p:ext uri="{BB962C8B-B14F-4D97-AF65-F5344CB8AC3E}">
        <p14:creationId xmlns:p14="http://schemas.microsoft.com/office/powerpoint/2010/main" val="3488182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对原书的直接感受</a:t>
            </a:r>
            <a:br>
              <a:rPr lang="zh-CN" altLang="zh-CN" dirty="0"/>
            </a:b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grpSp>
        <p:nvGrpSpPr>
          <p:cNvPr id="5" name="2725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03800"/>
            <a:chOff x="660400" y="1130300"/>
            <a:chExt cx="10858500" cy="5003800"/>
          </a:xfrm>
        </p:grpSpPr>
        <p:sp>
          <p:nvSpPr>
            <p:cNvPr id="6" name="ïṩliḋê"/>
            <p:cNvSpPr/>
            <p:nvPr/>
          </p:nvSpPr>
          <p:spPr>
            <a:xfrm>
              <a:off x="2335934" y="1130300"/>
              <a:ext cx="180000" cy="5003800"/>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7" name="ïṥḷíḋé"/>
            <p:cNvGrpSpPr/>
            <p:nvPr/>
          </p:nvGrpSpPr>
          <p:grpSpPr>
            <a:xfrm>
              <a:off x="660400" y="1276832"/>
              <a:ext cx="10858500" cy="1202347"/>
              <a:chOff x="660400" y="1130300"/>
              <a:chExt cx="10858500" cy="1202347"/>
            </a:xfrm>
          </p:grpSpPr>
          <p:sp>
            <p:nvSpPr>
              <p:cNvPr id="24" name="í$ľîdè"/>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25" name="îṣlïďé"/>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dirty="0">
                  <a:solidFill>
                    <a:schemeClr val="bg1"/>
                  </a:solidFill>
                </a:endParaRPr>
              </a:p>
            </p:txBody>
          </p:sp>
          <p:sp>
            <p:nvSpPr>
              <p:cNvPr id="26" name="ïSľíḓê"/>
              <p:cNvSpPr/>
              <p:nvPr/>
            </p:nvSpPr>
            <p:spPr>
              <a:xfrm>
                <a:off x="3024573" y="1248306"/>
                <a:ext cx="966334" cy="966334"/>
              </a:xfrm>
              <a:prstGeom prst="ellipse">
                <a:avLst/>
              </a:prstGeom>
              <a:pattFill prst="pct5">
                <a:fgClr>
                  <a:srgbClr val="E4E6EA"/>
                </a:fgClr>
                <a:bgClr>
                  <a:srgbClr val="ADB5BF"/>
                </a:bgClr>
              </a:patt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7" name="í$1îḋê"/>
              <p:cNvGrpSpPr/>
              <p:nvPr/>
            </p:nvGrpSpPr>
            <p:grpSpPr>
              <a:xfrm>
                <a:off x="4159582" y="1130300"/>
                <a:ext cx="7359318" cy="1202347"/>
                <a:chOff x="1296567" y="1835355"/>
                <a:chExt cx="6293555" cy="1202347"/>
              </a:xfrm>
            </p:grpSpPr>
            <p:sp>
              <p:nvSpPr>
                <p:cNvPr id="28" name="işļïḑè">
                  <a:extLst>
                    <a:ext uri="{FF2B5EF4-FFF2-40B4-BE49-F238E27FC236}">
                      <a16:creationId xmlns:a16="http://schemas.microsoft.com/office/drawing/2014/main" id="{921D2456-A6A6-43F5-AD86-0A010D24A2F0}"/>
                    </a:ext>
                  </a:extLst>
                </p:cNvPr>
                <p:cNvSpPr txBox="1"/>
                <p:nvPr/>
              </p:nvSpPr>
              <p:spPr>
                <a:xfrm>
                  <a:off x="1296567" y="183535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译者有着强烈的主观色彩</a:t>
                  </a:r>
                </a:p>
              </p:txBody>
            </p:sp>
            <p:sp>
              <p:nvSpPr>
                <p:cNvPr id="29" name="ïṡľîḑè">
                  <a:extLst>
                    <a:ext uri="{FF2B5EF4-FFF2-40B4-BE49-F238E27FC236}">
                      <a16:creationId xmlns:a16="http://schemas.microsoft.com/office/drawing/2014/main" id="{F8E07573-A8E5-42F7-B445-E2E8E3B47ABD}"/>
                    </a:ext>
                  </a:extLst>
                </p:cNvPr>
                <p:cNvSpPr/>
                <p:nvPr/>
              </p:nvSpPr>
              <p:spPr bwMode="auto">
                <a:xfrm>
                  <a:off x="1296567" y="222478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t>虽然经过阅读，我也对马克思怀有崇高敬意，对其伟大的功绩没有什么怀疑。问题就出在译者，在马克思前一定要加个天才这个头衔。我自认为不要加为好。</a:t>
                  </a:r>
                </a:p>
                <a:p>
                  <a:r>
                    <a:rPr lang="zh-CN" altLang="zh-CN" dirty="0"/>
                    <a:t>我的理由很简单，这么用词有失客观性。即使马克思真的是个很天才的人，这也是一本书，论述其思想的一本书。我想看到的是较为客观的论述，他是不是天才不是由你反复强调来决定的。</a:t>
                  </a:r>
                </a:p>
              </p:txBody>
            </p:sp>
          </p:grpSp>
        </p:grpSp>
        <p:grpSp>
          <p:nvGrpSpPr>
            <p:cNvPr id="8" name="íşḷíḓè"/>
            <p:cNvGrpSpPr/>
            <p:nvPr/>
          </p:nvGrpSpPr>
          <p:grpSpPr>
            <a:xfrm>
              <a:off x="660400" y="3031027"/>
              <a:ext cx="10858500" cy="1202347"/>
              <a:chOff x="660400" y="1130300"/>
              <a:chExt cx="10858500" cy="1202347"/>
            </a:xfrm>
          </p:grpSpPr>
          <p:sp>
            <p:nvSpPr>
              <p:cNvPr id="18" name="í$ļiďè"/>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19" name="îṩ1iḑé"/>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dirty="0">
                  <a:solidFill>
                    <a:schemeClr val="bg1"/>
                  </a:solidFill>
                </a:endParaRPr>
              </a:p>
            </p:txBody>
          </p:sp>
          <p:sp>
            <p:nvSpPr>
              <p:cNvPr id="20" name="iṧľiḓè"/>
              <p:cNvSpPr/>
              <p:nvPr/>
            </p:nvSpPr>
            <p:spPr>
              <a:xfrm>
                <a:off x="3024573" y="1248306"/>
                <a:ext cx="966334" cy="966334"/>
              </a:xfrm>
              <a:prstGeom prst="ellipse">
                <a:avLst/>
              </a:prstGeom>
              <a:pattFill prst="pct5">
                <a:fgClr>
                  <a:srgbClr val="E4E6EA"/>
                </a:fgClr>
                <a:bgClr>
                  <a:srgbClr val="ADB5BF"/>
                </a:bgClr>
              </a:patt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1" name="ïṡľîde"/>
              <p:cNvGrpSpPr/>
              <p:nvPr/>
            </p:nvGrpSpPr>
            <p:grpSpPr>
              <a:xfrm>
                <a:off x="4159582" y="1130300"/>
                <a:ext cx="7359318" cy="1202347"/>
                <a:chOff x="1296567" y="1835355"/>
                <a:chExt cx="6293555" cy="1202347"/>
              </a:xfrm>
            </p:grpSpPr>
            <p:sp>
              <p:nvSpPr>
                <p:cNvPr id="22" name="ïṣḷídè">
                  <a:extLst>
                    <a:ext uri="{FF2B5EF4-FFF2-40B4-BE49-F238E27FC236}">
                      <a16:creationId xmlns:a16="http://schemas.microsoft.com/office/drawing/2014/main" id="{921D2456-A6A6-43F5-AD86-0A010D24A2F0}"/>
                    </a:ext>
                  </a:extLst>
                </p:cNvPr>
                <p:cNvSpPr txBox="1"/>
                <p:nvPr/>
              </p:nvSpPr>
              <p:spPr>
                <a:xfrm>
                  <a:off x="1296567" y="183535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解决了马原课一直讲哲学的疑问</a:t>
                  </a:r>
                </a:p>
              </p:txBody>
            </p:sp>
            <p:sp>
              <p:nvSpPr>
                <p:cNvPr id="23" name="íṡļiḓê">
                  <a:extLst>
                    <a:ext uri="{FF2B5EF4-FFF2-40B4-BE49-F238E27FC236}">
                      <a16:creationId xmlns:a16="http://schemas.microsoft.com/office/drawing/2014/main" id="{F8E07573-A8E5-42F7-B445-E2E8E3B47ABD}"/>
                    </a:ext>
                  </a:extLst>
                </p:cNvPr>
                <p:cNvSpPr/>
                <p:nvPr/>
              </p:nvSpPr>
              <p:spPr bwMode="auto">
                <a:xfrm>
                  <a:off x="1296567" y="222478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t>我是一直不能理解，马原课为啥老师会一直和我们谈论哲学，以至于我们根本无法回答上老师的问题。现在我明白了。马克思的理论，大部分扎根于哲学，哲学为马克思的理论打好了非常坚实的基础。马克思的智慧离不开哲学。</a:t>
                  </a:r>
                </a:p>
                <a:p>
                  <a:r>
                    <a:rPr lang="zh-CN" altLang="zh-CN" dirty="0"/>
                    <a:t>马克思遵从着客观规律，发挥着自己的主观能动，提出自己的思想，整个过程形成了一个哲学闭环。我甚至开始这样认为：没有哲学，就没有马克思主义。</a:t>
                  </a:r>
                </a:p>
              </p:txBody>
            </p:sp>
          </p:grpSp>
        </p:grpSp>
        <p:grpSp>
          <p:nvGrpSpPr>
            <p:cNvPr id="9" name="işlidê"/>
            <p:cNvGrpSpPr/>
            <p:nvPr/>
          </p:nvGrpSpPr>
          <p:grpSpPr>
            <a:xfrm>
              <a:off x="660400" y="4785221"/>
              <a:ext cx="10858500" cy="1202347"/>
              <a:chOff x="660400" y="1130300"/>
              <a:chExt cx="10858500" cy="1202347"/>
            </a:xfrm>
          </p:grpSpPr>
          <p:sp>
            <p:nvSpPr>
              <p:cNvPr id="12" name="ïş1ïḓé"/>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13" name="iš1iḓè"/>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dirty="0">
                  <a:solidFill>
                    <a:schemeClr val="bg1"/>
                  </a:solidFill>
                </a:endParaRPr>
              </a:p>
            </p:txBody>
          </p:sp>
          <p:sp>
            <p:nvSpPr>
              <p:cNvPr id="14" name="îšľïďê"/>
              <p:cNvSpPr/>
              <p:nvPr/>
            </p:nvSpPr>
            <p:spPr>
              <a:xfrm>
                <a:off x="3024573" y="1248306"/>
                <a:ext cx="966334" cy="966334"/>
              </a:xfrm>
              <a:prstGeom prst="ellipse">
                <a:avLst/>
              </a:prstGeom>
              <a:pattFill prst="pct5">
                <a:fgClr>
                  <a:srgbClr val="E4E6EA"/>
                </a:fgClr>
                <a:bgClr>
                  <a:srgbClr val="ADB5BF"/>
                </a:bgClr>
              </a:patt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5" name="îṧ1îḋè"/>
              <p:cNvGrpSpPr/>
              <p:nvPr/>
            </p:nvGrpSpPr>
            <p:grpSpPr>
              <a:xfrm>
                <a:off x="4159582" y="1130300"/>
                <a:ext cx="7359318" cy="1202347"/>
                <a:chOff x="1296567" y="1835355"/>
                <a:chExt cx="6293555" cy="1202347"/>
              </a:xfrm>
            </p:grpSpPr>
            <p:sp>
              <p:nvSpPr>
                <p:cNvPr id="16" name="iŝļiḓê">
                  <a:extLst>
                    <a:ext uri="{FF2B5EF4-FFF2-40B4-BE49-F238E27FC236}">
                      <a16:creationId xmlns:a16="http://schemas.microsoft.com/office/drawing/2014/main" id="{921D2456-A6A6-43F5-AD86-0A010D24A2F0}"/>
                    </a:ext>
                  </a:extLst>
                </p:cNvPr>
                <p:cNvSpPr txBox="1"/>
                <p:nvPr/>
              </p:nvSpPr>
              <p:spPr>
                <a:xfrm>
                  <a:off x="1296567" y="183535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哲学能为我们的发展指明正确方向</a:t>
                  </a:r>
                </a:p>
              </p:txBody>
            </p:sp>
            <p:sp>
              <p:nvSpPr>
                <p:cNvPr id="17" name="îš1iḓé">
                  <a:extLst>
                    <a:ext uri="{FF2B5EF4-FFF2-40B4-BE49-F238E27FC236}">
                      <a16:creationId xmlns:a16="http://schemas.microsoft.com/office/drawing/2014/main" id="{F8E07573-A8E5-42F7-B445-E2E8E3B47ABD}"/>
                    </a:ext>
                  </a:extLst>
                </p:cNvPr>
                <p:cNvSpPr/>
                <p:nvPr/>
              </p:nvSpPr>
              <p:spPr bwMode="auto">
                <a:xfrm>
                  <a:off x="1296567" y="222478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t>这是我阅读之后，更加认同的道理。从马克思的科学社会主义，我们不难发现，建立在哲学基础的科学社会主义不仅更正确，并且还会不断发展壮大，成为一个不仅能适应现在，更能适应未来的理论。而脱离哲学基础的空想主义，则是迅速消失掉了</a:t>
                  </a:r>
                  <a:r>
                    <a:rPr lang="zh-CN" altLang="zh-CN" dirty="0" smtClean="0"/>
                    <a:t>。</a:t>
                  </a:r>
                  <a:endParaRPr lang="zh-CN" altLang="zh-CN" dirty="0"/>
                </a:p>
                <a:p>
                  <a:r>
                    <a:rPr lang="zh-CN" altLang="zh-CN" dirty="0"/>
                    <a:t>因此我认为，马克思他不能称之为天才，称之为“聪慧”会更加合适。马克思的确很聪明，但是我认为他更闪亮的地方是他的智慧。</a:t>
                  </a:r>
                </a:p>
                <a:p>
                  <a:endParaRPr lang="zh-CN" altLang="zh-CN" dirty="0"/>
                </a:p>
              </p:txBody>
            </p:sp>
          </p:grpSp>
        </p:grpSp>
        <p:cxnSp>
          <p:nvCxnSpPr>
            <p:cNvPr id="10" name="直接连接符 9"/>
            <p:cNvCxnSpPr/>
            <p:nvPr/>
          </p:nvCxnSpPr>
          <p:spPr>
            <a:xfrm>
              <a:off x="4243526" y="2755103"/>
              <a:ext cx="727537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43526" y="4509298"/>
              <a:ext cx="727537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7091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5" name="18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
            <a:ext cx="12192000" cy="6858002"/>
            <a:chOff x="0" y="-1"/>
            <a:chExt cx="12192000" cy="6858002"/>
          </a:xfrm>
        </p:grpSpPr>
        <p:sp>
          <p:nvSpPr>
            <p:cNvPr id="6" name="îśḷîḍé"/>
            <p:cNvSpPr/>
            <p:nvPr/>
          </p:nvSpPr>
          <p:spPr bwMode="auto">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0" y="0"/>
                  </a:moveTo>
                  <a:lnTo>
                    <a:pt x="12192000" y="0"/>
                  </a:lnTo>
                  <a:lnTo>
                    <a:pt x="12192000" y="6858000"/>
                  </a:lnTo>
                  <a:close/>
                </a:path>
              </a:pathLst>
            </a:cu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ṡľîḓê"/>
            <p:cNvSpPr/>
            <p:nvPr/>
          </p:nvSpPr>
          <p:spPr bwMode="auto">
            <a:xfrm>
              <a:off x="2" y="1"/>
              <a:ext cx="10056439" cy="6857999"/>
            </a:xfrm>
            <a:custGeom>
              <a:avLst/>
              <a:gdLst>
                <a:gd name="connsiteX0" fmla="*/ 0 w 10056439"/>
                <a:gd name="connsiteY0" fmla="*/ 0 h 6857999"/>
                <a:gd name="connsiteX1" fmla="*/ 1015097 w 10056439"/>
                <a:gd name="connsiteY1" fmla="*/ 1 h 6857999"/>
                <a:gd name="connsiteX2" fmla="*/ 10056439 w 10056439"/>
                <a:gd name="connsiteY2" fmla="*/ 4113076 h 6857999"/>
                <a:gd name="connsiteX3" fmla="*/ 5213457 w 10056439"/>
                <a:gd name="connsiteY3" fmla="*/ 6857999 h 6857999"/>
                <a:gd name="connsiteX4" fmla="*/ 1672112 w 10056439"/>
                <a:gd name="connsiteY4" fmla="*/ 6857999 h 6857999"/>
                <a:gd name="connsiteX5" fmla="*/ 0 w 10056439"/>
                <a:gd name="connsiteY5" fmla="*/ 39078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6439" h="6857999">
                  <a:moveTo>
                    <a:pt x="0" y="0"/>
                  </a:moveTo>
                  <a:lnTo>
                    <a:pt x="1015097" y="1"/>
                  </a:lnTo>
                  <a:lnTo>
                    <a:pt x="10056439" y="4113076"/>
                  </a:lnTo>
                  <a:lnTo>
                    <a:pt x="5213457" y="6857999"/>
                  </a:lnTo>
                  <a:lnTo>
                    <a:pt x="1672112" y="6857999"/>
                  </a:lnTo>
                  <a:lnTo>
                    <a:pt x="0" y="3907822"/>
                  </a:lnTo>
                  <a:close/>
                </a:path>
              </a:pathLst>
            </a:custGeom>
            <a:solidFill>
              <a:schemeClr val="accent1"/>
            </a:solidFill>
            <a:ln w="19050">
              <a:noFill/>
              <a:round/>
              <a:headEnd/>
              <a:tailEnd/>
            </a:ln>
          </p:spPr>
          <p:txBody>
            <a:bodyPr anchor="ctr"/>
            <a:lstStyle/>
            <a:p>
              <a:pPr algn="ctr"/>
              <a:endParaRPr/>
            </a:p>
          </p:txBody>
        </p:sp>
        <p:sp>
          <p:nvSpPr>
            <p:cNvPr id="8" name="iṡ1ïḋè"/>
            <p:cNvSpPr/>
            <p:nvPr/>
          </p:nvSpPr>
          <p:spPr bwMode="auto">
            <a:xfrm>
              <a:off x="5288837" y="5023586"/>
              <a:ext cx="2574915" cy="1834415"/>
            </a:xfrm>
            <a:custGeom>
              <a:avLst/>
              <a:gdLst>
                <a:gd name="connsiteX0" fmla="*/ 0 w 2574915"/>
                <a:gd name="connsiteY0" fmla="*/ 0 h 1834415"/>
                <a:gd name="connsiteX1" fmla="*/ 2574915 w 2574915"/>
                <a:gd name="connsiteY1" fmla="*/ 1834415 h 1834415"/>
                <a:gd name="connsiteX2" fmla="*/ 1733481 w 2574915"/>
                <a:gd name="connsiteY2" fmla="*/ 1834415 h 1834415"/>
              </a:gdLst>
              <a:ahLst/>
              <a:cxnLst>
                <a:cxn ang="0">
                  <a:pos x="connsiteX0" y="connsiteY0"/>
                </a:cxn>
                <a:cxn ang="0">
                  <a:pos x="connsiteX1" y="connsiteY1"/>
                </a:cxn>
                <a:cxn ang="0">
                  <a:pos x="connsiteX2" y="connsiteY2"/>
                </a:cxn>
              </a:cxnLst>
              <a:rect l="l" t="t" r="r" b="b"/>
              <a:pathLst>
                <a:path w="2574915" h="1834415">
                  <a:moveTo>
                    <a:pt x="0" y="0"/>
                  </a:moveTo>
                  <a:lnTo>
                    <a:pt x="2574915" y="1834415"/>
                  </a:lnTo>
                  <a:lnTo>
                    <a:pt x="1733481" y="1834415"/>
                  </a:lnTo>
                  <a:close/>
                </a:path>
              </a:pathLst>
            </a:custGeom>
            <a:solidFill>
              <a:schemeClr val="accent1">
                <a:lumMod val="20000"/>
                <a:lumOff val="80000"/>
              </a:schemeClr>
            </a:solidFill>
            <a:ln w="19050">
              <a:noFill/>
              <a:round/>
              <a:headEnd/>
              <a:tailEnd/>
            </a:ln>
          </p:spPr>
          <p:txBody>
            <a:bodyPr anchor="ctr"/>
            <a:lstStyle/>
            <a:p>
              <a:pPr algn="ctr"/>
              <a:endParaRPr/>
            </a:p>
          </p:txBody>
        </p:sp>
        <p:sp>
          <p:nvSpPr>
            <p:cNvPr id="9" name="iSļîḋè"/>
            <p:cNvSpPr/>
            <p:nvPr/>
          </p:nvSpPr>
          <p:spPr bwMode="auto">
            <a:xfrm>
              <a:off x="1" y="200124"/>
              <a:ext cx="3048002" cy="2922927"/>
            </a:xfrm>
            <a:custGeom>
              <a:avLst/>
              <a:gdLst>
                <a:gd name="connsiteX0" fmla="*/ 3048002 w 3048002"/>
                <a:gd name="connsiteY0" fmla="*/ 0 h 2922927"/>
                <a:gd name="connsiteX1" fmla="*/ 0 w 3048002"/>
                <a:gd name="connsiteY1" fmla="*/ 2922927 h 2922927"/>
                <a:gd name="connsiteX2" fmla="*/ 0 w 3048002"/>
                <a:gd name="connsiteY2" fmla="*/ 1952751 h 2922927"/>
              </a:gdLst>
              <a:ahLst/>
              <a:cxnLst>
                <a:cxn ang="0">
                  <a:pos x="connsiteX0" y="connsiteY0"/>
                </a:cxn>
                <a:cxn ang="0">
                  <a:pos x="connsiteX1" y="connsiteY1"/>
                </a:cxn>
                <a:cxn ang="0">
                  <a:pos x="connsiteX2" y="connsiteY2"/>
                </a:cxn>
              </a:cxnLst>
              <a:rect l="l" t="t" r="r" b="b"/>
              <a:pathLst>
                <a:path w="3048002" h="2922927">
                  <a:moveTo>
                    <a:pt x="3048002" y="0"/>
                  </a:moveTo>
                  <a:lnTo>
                    <a:pt x="0" y="2922927"/>
                  </a:lnTo>
                  <a:lnTo>
                    <a:pt x="0" y="1952751"/>
                  </a:lnTo>
                  <a:close/>
                </a:path>
              </a:pathLst>
            </a:custGeom>
            <a:solidFill>
              <a:schemeClr val="accent1">
                <a:lumMod val="20000"/>
                <a:lumOff val="80000"/>
              </a:schemeClr>
            </a:solidFill>
            <a:ln w="19050">
              <a:noFill/>
              <a:round/>
              <a:headEnd/>
              <a:tailEnd/>
            </a:ln>
          </p:spPr>
          <p:txBody>
            <a:bodyPr anchor="ctr"/>
            <a:lstStyle/>
            <a:p>
              <a:pPr algn="ctr"/>
              <a:endParaRPr/>
            </a:p>
          </p:txBody>
        </p:sp>
        <p:sp>
          <p:nvSpPr>
            <p:cNvPr id="10" name="îś1ídè">
              <a:extLst>
                <a:ext uri="{FF2B5EF4-FFF2-40B4-BE49-F238E27FC236}">
                  <a16:creationId xmlns:a16="http://schemas.microsoft.com/office/drawing/2014/main" id="{0EEAB81C-4911-434D-B745-D01AEAFD1096}"/>
                </a:ext>
              </a:extLst>
            </p:cNvPr>
            <p:cNvSpPr/>
            <p:nvPr/>
          </p:nvSpPr>
          <p:spPr>
            <a:xfrm>
              <a:off x="2176422" y="3245939"/>
              <a:ext cx="8740960" cy="10157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r>
                <a:rPr lang="zh-CN" altLang="zh-CN" sz="2000" dirty="0">
                  <a:solidFill>
                    <a:schemeClr val="bg1"/>
                  </a:solidFill>
                </a:rPr>
                <a:t>很庆幸能进一步了解马克思。本篇文章一定会有很多纰漏，因为我的知识储备实在是有限，对哲学的了解只有课上老师的讲授，仅仅靠读一本只有</a:t>
              </a:r>
              <a:r>
                <a:rPr lang="en-US" altLang="zh-CN" sz="2000" dirty="0">
                  <a:solidFill>
                    <a:schemeClr val="bg1"/>
                  </a:solidFill>
                </a:rPr>
                <a:t>16</a:t>
              </a:r>
              <a:r>
                <a:rPr lang="zh-CN" altLang="zh-CN" sz="2000" dirty="0">
                  <a:solidFill>
                    <a:schemeClr val="bg1"/>
                  </a:solidFill>
                </a:rPr>
                <a:t>页的书就能得出相对正确的结论，显然是不可能的。</a:t>
              </a:r>
            </a:p>
            <a:p>
              <a:r>
                <a:rPr lang="zh-CN" altLang="zh-CN" sz="2000" dirty="0">
                  <a:solidFill>
                    <a:schemeClr val="bg1"/>
                  </a:solidFill>
                </a:rPr>
                <a:t>但是我从中的确有所收获。有一些以前不怎么理解的概念，得到了更深刻的理解，课上的疑惑，也得到了一些解答，哲学的奥妙，在我脑袋里变得形象了起来。更重要的是，我更加了解马克思这位有趣的哲学家。</a:t>
              </a:r>
            </a:p>
            <a:p>
              <a:r>
                <a:rPr lang="zh-CN" altLang="zh-CN" sz="2000" dirty="0">
                  <a:solidFill>
                    <a:schemeClr val="bg1"/>
                  </a:solidFill>
                </a:rPr>
                <a:t>实在是佩服。即使人已经死了，他留下的东西还能一直流传，甚至于不断壮大，成为一个更为完善的体系，他为什么能做到呢？</a:t>
              </a:r>
            </a:p>
            <a:p>
              <a:r>
                <a:rPr lang="zh-CN" altLang="zh-CN" sz="2000" dirty="0">
                  <a:solidFill>
                    <a:schemeClr val="bg1"/>
                  </a:solidFill>
                </a:rPr>
                <a:t>可能只有马克思自己知道了吧。哈哈。</a:t>
              </a:r>
            </a:p>
          </p:txBody>
        </p:sp>
        <p:sp>
          <p:nvSpPr>
            <p:cNvPr id="11" name="ïŝļîḓè">
              <a:extLst>
                <a:ext uri="{FF2B5EF4-FFF2-40B4-BE49-F238E27FC236}">
                  <a16:creationId xmlns:a16="http://schemas.microsoft.com/office/drawing/2014/main" id="{227EAFA7-6BD8-421F-8FAF-A543E0A1C3A7}"/>
                </a:ext>
              </a:extLst>
            </p:cNvPr>
            <p:cNvSpPr txBox="1"/>
            <p:nvPr/>
          </p:nvSpPr>
          <p:spPr bwMode="auto">
            <a:xfrm>
              <a:off x="2176422" y="2804134"/>
              <a:ext cx="387872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smtClean="0">
                  <a:solidFill>
                    <a:schemeClr val="bg1"/>
                  </a:solidFill>
                </a:rPr>
                <a:t>结语</a:t>
              </a:r>
              <a:endParaRPr lang="en-US" altLang="zh-CN" sz="2000" b="1" dirty="0">
                <a:solidFill>
                  <a:schemeClr val="bg1"/>
                </a:solidFill>
              </a:endParaRPr>
            </a:p>
          </p:txBody>
        </p:sp>
      </p:grpSp>
    </p:spTree>
    <p:extLst>
      <p:ext uri="{BB962C8B-B14F-4D97-AF65-F5344CB8AC3E}">
        <p14:creationId xmlns:p14="http://schemas.microsoft.com/office/powerpoint/2010/main" val="290122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mn-lt"/>
                <a:ea typeface="+mn-ea"/>
                <a:cs typeface="+mn-ea"/>
                <a:sym typeface="+mn-lt"/>
              </a:rPr>
              <a:t>Thanks</a:t>
            </a:r>
            <a:br>
              <a:rPr lang="en-US" altLang="zh-CN" dirty="0" smtClean="0">
                <a:latin typeface="+mn-lt"/>
                <a:ea typeface="+mn-ea"/>
                <a:cs typeface="+mn-ea"/>
                <a:sym typeface="+mn-lt"/>
              </a:rPr>
            </a:br>
            <a:r>
              <a:rPr lang="en-US" altLang="zh-CN" dirty="0" smtClean="0">
                <a:latin typeface="+mn-lt"/>
                <a:ea typeface="+mn-ea"/>
                <a:cs typeface="+mn-ea"/>
                <a:sym typeface="+mn-lt"/>
              </a:rPr>
              <a:t>And Your Slogan Here</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latin typeface="+mn-lt"/>
                    <a:ea typeface="+mn-ea"/>
                    <a:sym typeface="+mn-lt"/>
                  </a:rPr>
                  <a:t>摘要 </a:t>
                </a:r>
                <a:endParaRPr lang="en-US" altLang="zh-CN" b="0" dirty="0" smtClean="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a:t>
                </a:r>
                <a:r>
                  <a:rPr lang="zh-CN" altLang="en-US" b="0" dirty="0">
                    <a:latin typeface="+mn-lt"/>
                    <a:ea typeface="+mn-ea"/>
                    <a:sym typeface="+mn-lt"/>
                  </a:rPr>
                  <a:t>社会主义是怎么从空想成为科学的？</a:t>
                </a:r>
                <a:r>
                  <a:rPr lang="en-US" altLang="zh-CN" b="0" dirty="0">
                    <a:latin typeface="+mn-lt"/>
                    <a:ea typeface="+mn-ea"/>
                    <a:sym typeface="+mn-lt"/>
                  </a:rPr>
                  <a:t>》</a:t>
                </a:r>
                <a:r>
                  <a:rPr lang="zh-CN" altLang="en-US" b="0" dirty="0">
                    <a:latin typeface="+mn-lt"/>
                    <a:ea typeface="+mn-ea"/>
                    <a:sym typeface="+mn-lt"/>
                  </a:rPr>
                  <a:t>读后感 </a:t>
                </a:r>
                <a:endParaRPr lang="en-US" altLang="zh-CN"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 </a:t>
                </a:r>
                <a:r>
                  <a:rPr lang="zh-CN" altLang="en-US" b="0" dirty="0">
                    <a:latin typeface="+mn-lt"/>
                    <a:ea typeface="+mn-ea"/>
                    <a:sym typeface="+mn-lt"/>
                  </a:rPr>
                  <a:t>空想主义 </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科学社会主义 </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为什么科学社会主义比空想社会主义更占优 </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对原书的直接感受 </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1268729"/>
            <a:ext cx="5419185" cy="895350"/>
          </a:xfrm>
        </p:spPr>
        <p:txBody>
          <a:bodyPr/>
          <a:lstStyle/>
          <a:p>
            <a:r>
              <a:rPr lang="zh-CN" altLang="en-US" sz="3600" dirty="0">
                <a:latin typeface="+mn-lt"/>
                <a:ea typeface="+mn-ea"/>
                <a:cs typeface="+mn-ea"/>
                <a:sym typeface="+mn-lt"/>
              </a:rPr>
              <a:t>摘要</a:t>
            </a:r>
            <a:r>
              <a:rPr lang="zh-CN" altLang="en-US" b="0" dirty="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3559714" y="2255519"/>
            <a:ext cx="5419185" cy="1127761"/>
          </a:xfrm>
        </p:spPr>
        <p:txBody>
          <a:bodyPr>
            <a:noAutofit/>
          </a:bodyPr>
          <a:lstStyle/>
          <a:p>
            <a:r>
              <a:rPr lang="zh-CN" altLang="en-US" sz="2000" dirty="0">
                <a:cs typeface="+mn-ea"/>
                <a:sym typeface="+mn-lt"/>
              </a:rPr>
              <a:t>本文是关于</a:t>
            </a:r>
            <a:r>
              <a:rPr lang="en-US" altLang="zh-CN" sz="2000" dirty="0">
                <a:cs typeface="+mn-ea"/>
                <a:sym typeface="+mn-lt"/>
              </a:rPr>
              <a:t>《</a:t>
            </a:r>
            <a:r>
              <a:rPr lang="zh-CN" altLang="en-US" sz="2000" dirty="0">
                <a:cs typeface="+mn-ea"/>
                <a:sym typeface="+mn-lt"/>
              </a:rPr>
              <a:t>社会主义是怎么从空想成为科学的？</a:t>
            </a:r>
            <a:r>
              <a:rPr lang="en-US" altLang="zh-CN" sz="2000" dirty="0">
                <a:cs typeface="+mn-ea"/>
                <a:sym typeface="+mn-lt"/>
              </a:rPr>
              <a:t>》</a:t>
            </a:r>
            <a:r>
              <a:rPr lang="zh-CN" altLang="en-US" sz="2000" dirty="0">
                <a:cs typeface="+mn-ea"/>
                <a:sym typeface="+mn-lt"/>
              </a:rPr>
              <a:t>的读后感。文中的一部分会有作者对空想社会主义以及马克思的科学社会科学主义做一定程度的概括，对两个不同的主义做浅层次的分析，并且总结他们失败以及成功的原因。另外一部分则是直接对原文的评价，我的读文感受，以及阅读本书之后我解决的困惑。 </a:t>
            </a:r>
          </a:p>
          <a:p>
            <a:r>
              <a:rPr lang="zh-CN" altLang="en-US" sz="2000" dirty="0">
                <a:cs typeface="+mn-ea"/>
                <a:sym typeface="+mn-lt"/>
              </a:rPr>
              <a:t>关键字：社会主义 空想 科学 马克思列宁 </a:t>
            </a: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en-US" altLang="zh-CN" b="0" dirty="0">
                <a:latin typeface="+mn-lt"/>
                <a:ea typeface="+mn-ea"/>
                <a:cs typeface="+mn-ea"/>
                <a:sym typeface="+mn-lt"/>
              </a:rPr>
              <a:t>《</a:t>
            </a:r>
            <a:r>
              <a:rPr lang="zh-CN" altLang="en-US" b="0" dirty="0">
                <a:latin typeface="+mn-lt"/>
                <a:ea typeface="+mn-ea"/>
                <a:cs typeface="+mn-ea"/>
                <a:sym typeface="+mn-lt"/>
              </a:rPr>
              <a:t>社会主义是怎么从空想成为科学的？</a:t>
            </a:r>
            <a:r>
              <a:rPr lang="en-US" altLang="zh-CN" b="0" dirty="0">
                <a:latin typeface="+mn-lt"/>
                <a:ea typeface="+mn-ea"/>
                <a:cs typeface="+mn-ea"/>
                <a:sym typeface="+mn-lt"/>
              </a:rPr>
              <a:t>》</a:t>
            </a:r>
            <a:r>
              <a:rPr lang="zh-CN" altLang="en-US" b="0" dirty="0">
                <a:latin typeface="+mn-lt"/>
                <a:ea typeface="+mn-ea"/>
                <a:cs typeface="+mn-ea"/>
                <a:sym typeface="+mn-lt"/>
              </a:rPr>
              <a:t>读后感 </a:t>
            </a:r>
            <a:endParaRPr lang="en-US" altLang="zh-CN" sz="4000" b="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sp>
        <p:nvSpPr>
          <p:cNvPr id="5" name="文本框 4"/>
          <p:cNvSpPr txBox="1"/>
          <p:nvPr/>
        </p:nvSpPr>
        <p:spPr>
          <a:xfrm>
            <a:off x="1493521" y="1625600"/>
            <a:ext cx="9143999" cy="4154984"/>
          </a:xfrm>
          <a:prstGeom prst="rect">
            <a:avLst/>
          </a:prstGeom>
          <a:noFill/>
        </p:spPr>
        <p:txBody>
          <a:bodyPr wrap="square" rtlCol="0">
            <a:spAutoFit/>
          </a:bodyPr>
          <a:lstStyle/>
          <a:p>
            <a:r>
              <a:rPr lang="zh-CN" altLang="en-US" sz="2400" dirty="0" smtClean="0">
                <a:cs typeface="+mn-ea"/>
                <a:sym typeface="+mn-lt"/>
              </a:rPr>
              <a:t>       本文</a:t>
            </a:r>
            <a:r>
              <a:rPr lang="zh-CN" altLang="en-US" sz="2400" dirty="0">
                <a:cs typeface="+mn-ea"/>
                <a:sym typeface="+mn-lt"/>
              </a:rPr>
              <a:t>是为了完成马原课上布置的作业而撰写的。原本我是对马原这类的书不太感兴趣，一开始就不大愿意阅读此类书籍。并且我在课上对老师讲的课程也有点疑问，认为自己可能无法很好完成这篇论文。庆幸的是，通过此次阅读以及对该论文的撰写，我对课程上的概念有了更为深刻的理解，对课上的疑问也有了一定程度的解决。并且，我对社会主义的理解也有了深一层的理解。即使此次论文依然写的不尽人意，我也是非常感谢此次阅读给我带来的收获。 </a:t>
            </a:r>
          </a:p>
          <a:p>
            <a:r>
              <a:rPr lang="zh-CN" altLang="en-US" sz="2400" dirty="0">
                <a:cs typeface="+mn-ea"/>
                <a:sym typeface="+mn-lt"/>
              </a:rPr>
              <a:t>这篇读后感将会对空想社会主义以及马克思的科学社会科学主义做一定程度的概括，对两个不同的主义做浅层次的分析，并且总结他们失败以及成功的原因。另外一部分则是直接对原文的评价，我的读文感受，以及阅读本书之后我解决的困惑。 </a:t>
            </a:r>
          </a:p>
        </p:txBody>
      </p:sp>
    </p:spTree>
    <p:extLst>
      <p:ext uri="{BB962C8B-B14F-4D97-AF65-F5344CB8AC3E}">
        <p14:creationId xmlns:p14="http://schemas.microsoft.com/office/powerpoint/2010/main" val="1141808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mn-lt"/>
                <a:ea typeface="+mn-ea"/>
                <a:cs typeface="+mn-ea"/>
                <a:sym typeface="+mn-lt"/>
              </a:rPr>
              <a:t>空想主义 </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grpSp>
        <p:nvGrpSpPr>
          <p:cNvPr id="5" name="258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1000" y="1405833"/>
            <a:ext cx="5219700" cy="4003167"/>
            <a:chOff x="3531000" y="1405833"/>
            <a:chExt cx="5219700" cy="4003167"/>
          </a:xfrm>
        </p:grpSpPr>
        <p:sp>
          <p:nvSpPr>
            <p:cNvPr id="6" name="islïḑê"/>
            <p:cNvSpPr txBox="1"/>
            <p:nvPr/>
          </p:nvSpPr>
          <p:spPr>
            <a:xfrm>
              <a:off x="4836000" y="1405833"/>
              <a:ext cx="2520000" cy="927008"/>
            </a:xfrm>
            <a:prstGeom prst="rect">
              <a:avLst/>
            </a:prstGeom>
            <a:noFill/>
          </p:spPr>
          <p:txBody>
            <a:bodyPr wrap="square" lIns="90000" tIns="46800" rIns="90000" bIns="46800" anchor="ctr" anchorCtr="0">
              <a:normAutofit/>
            </a:bodyPr>
            <a:lstStyle/>
            <a:p>
              <a:pPr algn="dist"/>
              <a:r>
                <a:rPr lang="en-US" altLang="zh-CN" sz="2600" b="1" dirty="0">
                  <a:solidFill>
                    <a:schemeClr val="tx2"/>
                  </a:solidFill>
                  <a:cs typeface="+mn-ea"/>
                  <a:sym typeface="+mn-lt"/>
                </a:rPr>
                <a:t>CONTENTS</a:t>
              </a:r>
              <a:endParaRPr lang="zh-CN" altLang="en-US" sz="4000" b="1" dirty="0">
                <a:solidFill>
                  <a:schemeClr val="tx2"/>
                </a:solidFill>
                <a:cs typeface="+mn-ea"/>
                <a:sym typeface="+mn-lt"/>
              </a:endParaRPr>
            </a:p>
          </p:txBody>
        </p:sp>
        <p:sp>
          <p:nvSpPr>
            <p:cNvPr id="10" name="iś1ïďé"/>
            <p:cNvSpPr/>
            <p:nvPr/>
          </p:nvSpPr>
          <p:spPr bwMode="auto">
            <a:xfrm>
              <a:off x="4337310" y="3092839"/>
              <a:ext cx="944084" cy="806408"/>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accent2">
                <a:lumMod val="100000"/>
              </a:schemeClr>
            </a:solidFill>
            <a:ln>
              <a:noFill/>
            </a:ln>
          </p:spPr>
          <p:txBody>
            <a:bodyPr anchor="ctr"/>
            <a:lstStyle/>
            <a:p>
              <a:pPr algn="ctr"/>
              <a:endParaRPr>
                <a:cs typeface="+mn-ea"/>
                <a:sym typeface="+mn-lt"/>
              </a:endParaRPr>
            </a:p>
          </p:txBody>
        </p:sp>
        <p:sp>
          <p:nvSpPr>
            <p:cNvPr id="11" name="îṥlîḋe"/>
            <p:cNvSpPr txBox="1"/>
            <p:nvPr/>
          </p:nvSpPr>
          <p:spPr bwMode="auto">
            <a:xfrm>
              <a:off x="3702781"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p>
              <a:pPr marL="0" lvl="1" algn="ctr"/>
              <a:r>
                <a:rPr lang="zh-CN" altLang="en-US" dirty="0">
                  <a:cs typeface="+mn-ea"/>
                  <a:sym typeface="+mn-lt"/>
                </a:rPr>
                <a:t>空想主义概括 </a:t>
              </a:r>
              <a:endParaRPr lang="zh-CN" altLang="en-US" b="1" dirty="0">
                <a:cs typeface="+mn-ea"/>
                <a:sym typeface="+mn-lt"/>
              </a:endParaRPr>
            </a:p>
          </p:txBody>
        </p:sp>
        <p:sp>
          <p:nvSpPr>
            <p:cNvPr id="13" name="ïşḻiḓe"/>
            <p:cNvSpPr/>
            <p:nvPr/>
          </p:nvSpPr>
          <p:spPr bwMode="auto">
            <a:xfrm>
              <a:off x="6923485" y="3031241"/>
              <a:ext cx="987780" cy="929604"/>
            </a:xfrm>
            <a:custGeom>
              <a:avLst/>
              <a:gdLst>
                <a:gd name="connsiteX0" fmla="*/ 69646 w 508000"/>
                <a:gd name="connsiteY0" fmla="*/ 394096 h 478080"/>
                <a:gd name="connsiteX1" fmla="*/ 438355 w 508000"/>
                <a:gd name="connsiteY1" fmla="*/ 394096 h 478080"/>
                <a:gd name="connsiteX2" fmla="*/ 438355 w 508000"/>
                <a:gd name="connsiteY2" fmla="*/ 422773 h 478080"/>
                <a:gd name="connsiteX3" fmla="*/ 473178 w 508000"/>
                <a:gd name="connsiteY3" fmla="*/ 422773 h 478080"/>
                <a:gd name="connsiteX4" fmla="*/ 473178 w 508000"/>
                <a:gd name="connsiteY4" fmla="*/ 447354 h 478080"/>
                <a:gd name="connsiteX5" fmla="*/ 497758 w 508000"/>
                <a:gd name="connsiteY5" fmla="*/ 447354 h 478080"/>
                <a:gd name="connsiteX6" fmla="*/ 497758 w 508000"/>
                <a:gd name="connsiteY6" fmla="*/ 478080 h 478080"/>
                <a:gd name="connsiteX7" fmla="*/ 14339 w 508000"/>
                <a:gd name="connsiteY7" fmla="*/ 478080 h 478080"/>
                <a:gd name="connsiteX8" fmla="*/ 14339 w 508000"/>
                <a:gd name="connsiteY8" fmla="*/ 447354 h 478080"/>
                <a:gd name="connsiteX9" fmla="*/ 38920 w 508000"/>
                <a:gd name="connsiteY9" fmla="*/ 447354 h 478080"/>
                <a:gd name="connsiteX10" fmla="*/ 38920 w 508000"/>
                <a:gd name="connsiteY10" fmla="*/ 422773 h 478080"/>
                <a:gd name="connsiteX11" fmla="*/ 69646 w 508000"/>
                <a:gd name="connsiteY11" fmla="*/ 422773 h 478080"/>
                <a:gd name="connsiteX12" fmla="*/ 362031 w 508000"/>
                <a:gd name="connsiteY12" fmla="*/ 193354 h 478080"/>
                <a:gd name="connsiteX13" fmla="*/ 436842 w 508000"/>
                <a:gd name="connsiteY13" fmla="*/ 193354 h 478080"/>
                <a:gd name="connsiteX14" fmla="*/ 456791 w 508000"/>
                <a:gd name="connsiteY14" fmla="*/ 213383 h 478080"/>
                <a:gd name="connsiteX15" fmla="*/ 456791 w 508000"/>
                <a:gd name="connsiteY15" fmla="*/ 233411 h 478080"/>
                <a:gd name="connsiteX16" fmla="*/ 436842 w 508000"/>
                <a:gd name="connsiteY16" fmla="*/ 233411 h 478080"/>
                <a:gd name="connsiteX17" fmla="*/ 436842 w 508000"/>
                <a:gd name="connsiteY17" fmla="*/ 373612 h 478080"/>
                <a:gd name="connsiteX18" fmla="*/ 362031 w 508000"/>
                <a:gd name="connsiteY18" fmla="*/ 373612 h 478080"/>
                <a:gd name="connsiteX19" fmla="*/ 362031 w 508000"/>
                <a:gd name="connsiteY19" fmla="*/ 233411 h 478080"/>
                <a:gd name="connsiteX20" fmla="*/ 342081 w 508000"/>
                <a:gd name="connsiteY20" fmla="*/ 233411 h 478080"/>
                <a:gd name="connsiteX21" fmla="*/ 342081 w 508000"/>
                <a:gd name="connsiteY21" fmla="*/ 213383 h 478080"/>
                <a:gd name="connsiteX22" fmla="*/ 362031 w 508000"/>
                <a:gd name="connsiteY22" fmla="*/ 193354 h 478080"/>
                <a:gd name="connsiteX23" fmla="*/ 218644 w 508000"/>
                <a:gd name="connsiteY23" fmla="*/ 193354 h 478080"/>
                <a:gd name="connsiteX24" fmla="*/ 293455 w 508000"/>
                <a:gd name="connsiteY24" fmla="*/ 193354 h 478080"/>
                <a:gd name="connsiteX25" fmla="*/ 313404 w 508000"/>
                <a:gd name="connsiteY25" fmla="*/ 213383 h 478080"/>
                <a:gd name="connsiteX26" fmla="*/ 313404 w 508000"/>
                <a:gd name="connsiteY26" fmla="*/ 233411 h 478080"/>
                <a:gd name="connsiteX27" fmla="*/ 293455 w 508000"/>
                <a:gd name="connsiteY27" fmla="*/ 233411 h 478080"/>
                <a:gd name="connsiteX28" fmla="*/ 293455 w 508000"/>
                <a:gd name="connsiteY28" fmla="*/ 373612 h 478080"/>
                <a:gd name="connsiteX29" fmla="*/ 213656 w 508000"/>
                <a:gd name="connsiteY29" fmla="*/ 373612 h 478080"/>
                <a:gd name="connsiteX30" fmla="*/ 213656 w 508000"/>
                <a:gd name="connsiteY30" fmla="*/ 233411 h 478080"/>
                <a:gd name="connsiteX31" fmla="*/ 198694 w 508000"/>
                <a:gd name="connsiteY31" fmla="*/ 233411 h 478080"/>
                <a:gd name="connsiteX32" fmla="*/ 198694 w 508000"/>
                <a:gd name="connsiteY32" fmla="*/ 213383 h 478080"/>
                <a:gd name="connsiteX33" fmla="*/ 218644 w 508000"/>
                <a:gd name="connsiteY33" fmla="*/ 193354 h 478080"/>
                <a:gd name="connsiteX34" fmla="*/ 73208 w 508000"/>
                <a:gd name="connsiteY34" fmla="*/ 193354 h 478080"/>
                <a:gd name="connsiteX35" fmla="*/ 148019 w 508000"/>
                <a:gd name="connsiteY35" fmla="*/ 193354 h 478080"/>
                <a:gd name="connsiteX36" fmla="*/ 167968 w 508000"/>
                <a:gd name="connsiteY36" fmla="*/ 213383 h 478080"/>
                <a:gd name="connsiteX37" fmla="*/ 167968 w 508000"/>
                <a:gd name="connsiteY37" fmla="*/ 233411 h 478080"/>
                <a:gd name="connsiteX38" fmla="*/ 148019 w 508000"/>
                <a:gd name="connsiteY38" fmla="*/ 233411 h 478080"/>
                <a:gd name="connsiteX39" fmla="*/ 148019 w 508000"/>
                <a:gd name="connsiteY39" fmla="*/ 373612 h 478080"/>
                <a:gd name="connsiteX40" fmla="*/ 73208 w 508000"/>
                <a:gd name="connsiteY40" fmla="*/ 373612 h 478080"/>
                <a:gd name="connsiteX41" fmla="*/ 73208 w 508000"/>
                <a:gd name="connsiteY41" fmla="*/ 233411 h 478080"/>
                <a:gd name="connsiteX42" fmla="*/ 53258 w 508000"/>
                <a:gd name="connsiteY42" fmla="*/ 233411 h 478080"/>
                <a:gd name="connsiteX43" fmla="*/ 53258 w 508000"/>
                <a:gd name="connsiteY43" fmla="*/ 213383 h 478080"/>
                <a:gd name="connsiteX44" fmla="*/ 73208 w 508000"/>
                <a:gd name="connsiteY44" fmla="*/ 193354 h 478080"/>
                <a:gd name="connsiteX45" fmla="*/ 234079 w 508000"/>
                <a:gd name="connsiteY45" fmla="*/ 68402 h 478080"/>
                <a:gd name="connsiteX46" fmla="*/ 169334 w 508000"/>
                <a:gd name="connsiteY46" fmla="*/ 108199 h 478080"/>
                <a:gd name="connsiteX47" fmla="*/ 169334 w 508000"/>
                <a:gd name="connsiteY47" fmla="*/ 113174 h 478080"/>
                <a:gd name="connsiteX48" fmla="*/ 174314 w 508000"/>
                <a:gd name="connsiteY48" fmla="*/ 113174 h 478080"/>
                <a:gd name="connsiteX49" fmla="*/ 333687 w 508000"/>
                <a:gd name="connsiteY49" fmla="*/ 113174 h 478080"/>
                <a:gd name="connsiteX50" fmla="*/ 338667 w 508000"/>
                <a:gd name="connsiteY50" fmla="*/ 113174 h 478080"/>
                <a:gd name="connsiteX51" fmla="*/ 338667 w 508000"/>
                <a:gd name="connsiteY51" fmla="*/ 108199 h 478080"/>
                <a:gd name="connsiteX52" fmla="*/ 273922 w 508000"/>
                <a:gd name="connsiteY52" fmla="*/ 68402 h 478080"/>
                <a:gd name="connsiteX53" fmla="*/ 234079 w 508000"/>
                <a:gd name="connsiteY53" fmla="*/ 68402 h 478080"/>
                <a:gd name="connsiteX54" fmla="*/ 234079 w 508000"/>
                <a:gd name="connsiteY54" fmla="*/ 3732 h 478080"/>
                <a:gd name="connsiteX55" fmla="*/ 273922 w 508000"/>
                <a:gd name="connsiteY55" fmla="*/ 3732 h 478080"/>
                <a:gd name="connsiteX56" fmla="*/ 488079 w 508000"/>
                <a:gd name="connsiteY56" fmla="*/ 123123 h 478080"/>
                <a:gd name="connsiteX57" fmla="*/ 508000 w 508000"/>
                <a:gd name="connsiteY57" fmla="*/ 157946 h 478080"/>
                <a:gd name="connsiteX58" fmla="*/ 508000 w 508000"/>
                <a:gd name="connsiteY58" fmla="*/ 172870 h 478080"/>
                <a:gd name="connsiteX59" fmla="*/ 0 w 508000"/>
                <a:gd name="connsiteY59" fmla="*/ 172870 h 478080"/>
                <a:gd name="connsiteX60" fmla="*/ 0 w 508000"/>
                <a:gd name="connsiteY60" fmla="*/ 157946 h 478080"/>
                <a:gd name="connsiteX61" fmla="*/ 19922 w 508000"/>
                <a:gd name="connsiteY61" fmla="*/ 123123 h 478080"/>
                <a:gd name="connsiteX62" fmla="*/ 234079 w 508000"/>
                <a:gd name="connsiteY62" fmla="*/ 3732 h 4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478080">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accent3">
                <a:lumMod val="100000"/>
              </a:schemeClr>
            </a:solidFill>
            <a:ln>
              <a:noFill/>
            </a:ln>
            <a:extLst/>
          </p:spPr>
          <p:txBody>
            <a:bodyPr anchor="ctr"/>
            <a:lstStyle/>
            <a:p>
              <a:pPr algn="ctr"/>
              <a:endParaRPr>
                <a:cs typeface="+mn-ea"/>
                <a:sym typeface="+mn-lt"/>
              </a:endParaRPr>
            </a:p>
          </p:txBody>
        </p:sp>
        <p:sp>
          <p:nvSpPr>
            <p:cNvPr id="14" name="íşļíḓe"/>
            <p:cNvSpPr txBox="1"/>
            <p:nvPr/>
          </p:nvSpPr>
          <p:spPr bwMode="auto">
            <a:xfrm>
              <a:off x="6310804"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p>
              <a:pPr lvl="0"/>
              <a:r>
                <a:rPr lang="zh-CN" altLang="zh-CN" dirty="0">
                  <a:cs typeface="+mn-ea"/>
                  <a:sym typeface="+mn-lt"/>
                </a:rPr>
                <a:t>我对空想主义的分析</a:t>
              </a:r>
            </a:p>
          </p:txBody>
        </p:sp>
        <p:cxnSp>
          <p:nvCxnSpPr>
            <p:cNvPr id="19" name="直接连接符 18">
              <a:extLst>
                <a:ext uri="{FF2B5EF4-FFF2-40B4-BE49-F238E27FC236}">
                  <a16:creationId xmlns:a16="http://schemas.microsoft.com/office/drawing/2014/main" id="{EEC46745-521A-440A-AABA-5F2746D3551E}"/>
                </a:ext>
              </a:extLst>
            </p:cNvPr>
            <p:cNvCxnSpPr/>
            <p:nvPr/>
          </p:nvCxnSpPr>
          <p:spPr>
            <a:xfrm>
              <a:off x="35310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CE85D44-B9DB-480E-9637-0683EF1E4E89}"/>
                </a:ext>
              </a:extLst>
            </p:cNvPr>
            <p:cNvCxnSpPr/>
            <p:nvPr/>
          </p:nvCxnSpPr>
          <p:spPr>
            <a:xfrm>
              <a:off x="61218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876966C-C8D6-4D6B-8101-026210FD183F}"/>
                </a:ext>
              </a:extLst>
            </p:cNvPr>
            <p:cNvCxnSpPr/>
            <p:nvPr/>
          </p:nvCxnSpPr>
          <p:spPr>
            <a:xfrm>
              <a:off x="87507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8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1268729"/>
            <a:ext cx="5419185" cy="895350"/>
          </a:xfrm>
        </p:spPr>
        <p:txBody>
          <a:bodyPr/>
          <a:lstStyle/>
          <a:p>
            <a:pPr lvl="0"/>
            <a:r>
              <a:rPr lang="zh-CN" altLang="zh-CN" dirty="0">
                <a:latin typeface="+mn-lt"/>
                <a:ea typeface="+mn-ea"/>
                <a:cs typeface="+mn-ea"/>
                <a:sym typeface="+mn-lt"/>
              </a:rPr>
              <a:t>空想主义概括</a:t>
            </a:r>
          </a:p>
        </p:txBody>
      </p:sp>
      <p:sp>
        <p:nvSpPr>
          <p:cNvPr id="6" name="文本占位符 5"/>
          <p:cNvSpPr>
            <a:spLocks noGrp="1"/>
          </p:cNvSpPr>
          <p:nvPr>
            <p:ph type="body" idx="1"/>
          </p:nvPr>
        </p:nvSpPr>
        <p:spPr>
          <a:xfrm>
            <a:off x="802640" y="2255519"/>
            <a:ext cx="10962640" cy="1127761"/>
          </a:xfrm>
        </p:spPr>
        <p:txBody>
          <a:bodyPr>
            <a:noAutofit/>
          </a:bodyPr>
          <a:lstStyle/>
          <a:p>
            <a:pPr algn="l"/>
            <a:r>
              <a:rPr lang="zh-CN" altLang="zh-CN" sz="2000" dirty="0">
                <a:cs typeface="+mn-ea"/>
                <a:sym typeface="+mn-lt"/>
              </a:rPr>
              <a:t>空想主义的希腊名翻译过来意思为 “没有 ”，“不存在的 ”， 我们即可以理解为世外桃源。</a:t>
            </a:r>
          </a:p>
          <a:p>
            <a:pPr algn="l"/>
            <a:r>
              <a:rPr lang="zh-CN" altLang="zh-CN" sz="2000" dirty="0">
                <a:cs typeface="+mn-ea"/>
                <a:sym typeface="+mn-lt"/>
              </a:rPr>
              <a:t>空想社会主义是发生在资本主义开始发展的阶段，资产阶级和无产阶级正发生各种矛盾。空想主义者们认为，想抹除现在的社会制度，只需要制订更人性化，更完善的制度，就可以达到他们所想的世外桃源。</a:t>
            </a:r>
          </a:p>
          <a:p>
            <a:pPr algn="l"/>
            <a:r>
              <a:rPr lang="zh-CN" altLang="zh-CN" sz="2000" dirty="0">
                <a:cs typeface="+mn-ea"/>
                <a:sym typeface="+mn-lt"/>
              </a:rPr>
              <a:t>空想主义有一定的正确性。马克思指出，即使空想主义有一定的幻想性质，他们所提出的状况的正确性也可以用科学来进行证明。</a:t>
            </a:r>
          </a:p>
          <a:p>
            <a:pPr algn="l"/>
            <a:r>
              <a:rPr lang="zh-CN" altLang="zh-CN" sz="2000" dirty="0">
                <a:cs typeface="+mn-ea"/>
                <a:sym typeface="+mn-lt"/>
              </a:rPr>
              <a:t>但空想主义是幼稚且不彻底的。这终究只是一个善意的计划，过于理想，难以实施，最终难逃失败。</a:t>
            </a:r>
          </a:p>
          <a:p>
            <a:pPr algn="l"/>
            <a:r>
              <a:rPr lang="zh-CN" altLang="zh-CN" sz="2000" dirty="0">
                <a:cs typeface="+mn-ea"/>
                <a:sym typeface="+mn-lt"/>
              </a:rPr>
              <a:t>空想主义者认为只需要向仍在现有的生活制度的人去了解他们提出的制度的优越性，大部分人尤其是受过教育的人会趋之若鹜。</a:t>
            </a:r>
          </a:p>
          <a:p>
            <a:pPr algn="l"/>
            <a:r>
              <a:rPr lang="zh-CN" altLang="zh-CN" sz="2000" dirty="0">
                <a:cs typeface="+mn-ea"/>
                <a:sym typeface="+mn-lt"/>
              </a:rPr>
              <a:t>而马克思则认为，这是不可能的。空想主义之所以会失败，是因为它们的计划脱离了客观的实际规律，只单单的追求理想化而不结合客观规律，最后只会带来失败。</a:t>
            </a:r>
          </a:p>
        </p:txBody>
      </p:sp>
    </p:spTree>
    <p:extLst>
      <p:ext uri="{BB962C8B-B14F-4D97-AF65-F5344CB8AC3E}">
        <p14:creationId xmlns:p14="http://schemas.microsoft.com/office/powerpoint/2010/main" val="953414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334009"/>
            <a:ext cx="5419185" cy="895350"/>
          </a:xfrm>
        </p:spPr>
        <p:txBody>
          <a:bodyPr/>
          <a:lstStyle/>
          <a:p>
            <a:pPr lvl="0"/>
            <a:r>
              <a:rPr lang="zh-CN" altLang="zh-CN" dirty="0">
                <a:latin typeface="+mn-lt"/>
                <a:ea typeface="+mn-ea"/>
                <a:cs typeface="+mn-ea"/>
                <a:sym typeface="+mn-lt"/>
              </a:rPr>
              <a:t>我对空想主义的分析</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1391919"/>
            <a:ext cx="11775440" cy="1127761"/>
          </a:xfrm>
        </p:spPr>
        <p:txBody>
          <a:bodyPr>
            <a:noAutofit/>
          </a:bodyPr>
          <a:lstStyle/>
          <a:p>
            <a:r>
              <a:rPr lang="zh-CN" altLang="zh-CN" sz="2000" dirty="0">
                <a:cs typeface="+mn-ea"/>
                <a:sym typeface="+mn-lt"/>
              </a:rPr>
              <a:t>空想主义脱离客观规律，大部分制度的制定都建立在了不切实际的基础上，过于理想化。</a:t>
            </a:r>
          </a:p>
          <a:p>
            <a:r>
              <a:rPr lang="zh-CN" altLang="zh-CN" sz="2000" dirty="0">
                <a:cs typeface="+mn-ea"/>
                <a:sym typeface="+mn-lt"/>
              </a:rPr>
              <a:t>我记得书中曾经提到过，在他们的认知里，无产阶级就只是最穷苦的阶级。而作为不是无产阶级的空想主义者们就基于这一基础设定，开始制定所谓的理想的制度。诚然，无产阶级的确是当时最穷苦的阶级，但是仅仅如此吗？</a:t>
            </a:r>
          </a:p>
          <a:p>
            <a:r>
              <a:rPr lang="zh-CN" altLang="zh-CN" sz="2000" dirty="0">
                <a:cs typeface="+mn-ea"/>
                <a:sym typeface="+mn-lt"/>
              </a:rPr>
              <a:t>我的回答是否定的。我根据二八原则推理出这样一个结论：一支革命队伍里，会有</a:t>
            </a:r>
            <a:r>
              <a:rPr lang="en-US" altLang="zh-CN" sz="2000" dirty="0">
                <a:cs typeface="+mn-ea"/>
                <a:sym typeface="+mn-lt"/>
              </a:rPr>
              <a:t>20%</a:t>
            </a:r>
            <a:r>
              <a:rPr lang="zh-CN" altLang="zh-CN" sz="2000" dirty="0">
                <a:cs typeface="+mn-ea"/>
                <a:sym typeface="+mn-lt"/>
              </a:rPr>
              <a:t>的将军和</a:t>
            </a:r>
            <a:r>
              <a:rPr lang="en-US" altLang="zh-CN" sz="2000" dirty="0">
                <a:cs typeface="+mn-ea"/>
                <a:sym typeface="+mn-lt"/>
              </a:rPr>
              <a:t>80%</a:t>
            </a:r>
            <a:r>
              <a:rPr lang="zh-CN" altLang="zh-CN" sz="2000" dirty="0">
                <a:cs typeface="+mn-ea"/>
                <a:sym typeface="+mn-lt"/>
              </a:rPr>
              <a:t>的士兵。在战场上能不能赢，看的是</a:t>
            </a:r>
            <a:r>
              <a:rPr lang="en-US" altLang="zh-CN" sz="2000" dirty="0">
                <a:cs typeface="+mn-ea"/>
                <a:sym typeface="+mn-lt"/>
              </a:rPr>
              <a:t>80%</a:t>
            </a:r>
            <a:r>
              <a:rPr lang="zh-CN" altLang="zh-CN" sz="2000" dirty="0">
                <a:cs typeface="+mn-ea"/>
                <a:sym typeface="+mn-lt"/>
              </a:rPr>
              <a:t>士兵的贡献大小，看的不是将军们的杀敌多少。</a:t>
            </a:r>
            <a:r>
              <a:rPr lang="en-US" altLang="zh-CN" sz="2000" dirty="0">
                <a:cs typeface="+mn-ea"/>
                <a:sym typeface="+mn-lt"/>
              </a:rPr>
              <a:t>80%</a:t>
            </a:r>
            <a:r>
              <a:rPr lang="zh-CN" altLang="zh-CN" sz="2000" dirty="0">
                <a:cs typeface="+mn-ea"/>
                <a:sym typeface="+mn-lt"/>
              </a:rPr>
              <a:t>的士兵才是真正的革命力量，</a:t>
            </a:r>
            <a:r>
              <a:rPr lang="en-US" altLang="zh-CN" sz="2000" dirty="0">
                <a:cs typeface="+mn-ea"/>
                <a:sym typeface="+mn-lt"/>
              </a:rPr>
              <a:t>20%</a:t>
            </a:r>
            <a:r>
              <a:rPr lang="zh-CN" altLang="zh-CN" sz="2000" dirty="0">
                <a:cs typeface="+mn-ea"/>
                <a:sym typeface="+mn-lt"/>
              </a:rPr>
              <a:t>的将军起到作用应该是运筹帷幄的谋略，怎么好好运用自己手上强大的革命力量。在这个场景中，空想主义者们就是那</a:t>
            </a:r>
            <a:r>
              <a:rPr lang="en-US" altLang="zh-CN" sz="2000" dirty="0">
                <a:cs typeface="+mn-ea"/>
                <a:sym typeface="+mn-lt"/>
              </a:rPr>
              <a:t>20%</a:t>
            </a:r>
            <a:r>
              <a:rPr lang="zh-CN" altLang="zh-CN" sz="2000" dirty="0">
                <a:cs typeface="+mn-ea"/>
                <a:sym typeface="+mn-lt"/>
              </a:rPr>
              <a:t>的将军，而无产阶级就是那</a:t>
            </a:r>
            <a:r>
              <a:rPr lang="en-US" altLang="zh-CN" sz="2000" dirty="0">
                <a:cs typeface="+mn-ea"/>
                <a:sym typeface="+mn-lt"/>
              </a:rPr>
              <a:t>80%</a:t>
            </a:r>
            <a:r>
              <a:rPr lang="zh-CN" altLang="zh-CN" sz="2000" dirty="0">
                <a:cs typeface="+mn-ea"/>
                <a:sym typeface="+mn-lt"/>
              </a:rPr>
              <a:t>的士兵，很明显就是一股强大的革命力量。空想主义者们忽略了这一点，无视无产阶级的独立性与其拥有的强大的力量，仅仅认为他们是穷苦阶级。在错误的基础中必然只能制定错误的制度。</a:t>
            </a:r>
          </a:p>
          <a:p>
            <a:r>
              <a:rPr lang="zh-CN" altLang="zh-CN" sz="2000" dirty="0">
                <a:cs typeface="+mn-ea"/>
                <a:sym typeface="+mn-lt"/>
              </a:rPr>
              <a:t>换个角度，我们纵观历史。起来造反革命推翻统治的主力军，都是底层人民，那些领导人干的只是引导他们。革命几乎都伴随着暴力，而非和平解决。空想主义者们则想极力对抗这些规律，他们缺少唯物历史观。将革命理想化，想极力对抗规律，把各种制度都建立在了虚无缥缈的假设上，注定是走向失败的。</a:t>
            </a:r>
          </a:p>
          <a:p>
            <a:r>
              <a:rPr lang="zh-CN" altLang="zh-CN" sz="2000" dirty="0">
                <a:cs typeface="+mn-ea"/>
                <a:sym typeface="+mn-lt"/>
              </a:rPr>
              <a:t>空想主义并非一无是处，他们的做法是由一定的正确性。但试图去违背客观规律的做法，终将注定失败。潮流永远只能顺势而下而不能逆势而上。</a:t>
            </a:r>
            <a:endParaRPr lang="zh-CN" altLang="en-US" sz="2000" dirty="0">
              <a:cs typeface="+mn-ea"/>
              <a:sym typeface="+mn-lt"/>
            </a:endParaRPr>
          </a:p>
        </p:txBody>
      </p:sp>
    </p:spTree>
    <p:extLst>
      <p:ext uri="{BB962C8B-B14F-4D97-AF65-F5344CB8AC3E}">
        <p14:creationId xmlns:p14="http://schemas.microsoft.com/office/powerpoint/2010/main" val="303700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社会科学主义</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5" name="2718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64396" y="2026226"/>
            <a:ext cx="8660035" cy="3224648"/>
            <a:chOff x="1764396" y="2026226"/>
            <a:chExt cx="8660035" cy="3224648"/>
          </a:xfrm>
        </p:grpSpPr>
        <p:sp>
          <p:nvSpPr>
            <p:cNvPr id="7" name="iSḻïḍe">
              <a:extLst>
                <a:ext uri="{FF2B5EF4-FFF2-40B4-BE49-F238E27FC236}">
                  <a16:creationId xmlns:a16="http://schemas.microsoft.com/office/drawing/2014/main" id="{2C500E83-2154-48BF-A839-16EB1119F8DA}"/>
                </a:ext>
              </a:extLst>
            </p:cNvPr>
            <p:cNvSpPr/>
            <p:nvPr/>
          </p:nvSpPr>
          <p:spPr bwMode="auto">
            <a:xfrm>
              <a:off x="3452549"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ID"/>
            </a:p>
          </p:txBody>
        </p:sp>
        <p:sp>
          <p:nvSpPr>
            <p:cNvPr id="8" name="i$ḻíḋê">
              <a:extLst>
                <a:ext uri="{FF2B5EF4-FFF2-40B4-BE49-F238E27FC236}">
                  <a16:creationId xmlns:a16="http://schemas.microsoft.com/office/drawing/2014/main" id="{54BE57C4-7E55-482D-B08E-B68BF3057E8D}"/>
                </a:ext>
              </a:extLst>
            </p:cNvPr>
            <p:cNvSpPr/>
            <p:nvPr/>
          </p:nvSpPr>
          <p:spPr bwMode="auto">
            <a:xfrm>
              <a:off x="6235173"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ID"/>
            </a:p>
          </p:txBody>
        </p:sp>
        <p:sp>
          <p:nvSpPr>
            <p:cNvPr id="33" name="îṡ1iďé">
              <a:extLst>
                <a:ext uri="{FF2B5EF4-FFF2-40B4-BE49-F238E27FC236}">
                  <a16:creationId xmlns:a16="http://schemas.microsoft.com/office/drawing/2014/main" id="{7A699E6C-8AA7-43E2-9D10-090D77600C73}"/>
                </a:ext>
              </a:extLst>
            </p:cNvPr>
            <p:cNvSpPr/>
            <p:nvPr/>
          </p:nvSpPr>
          <p:spPr bwMode="auto">
            <a:xfrm>
              <a:off x="1764396" y="2629599"/>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nvGrpSpPr>
            <p:cNvPr id="11" name="ï$líďé">
              <a:extLst>
                <a:ext uri="{FF2B5EF4-FFF2-40B4-BE49-F238E27FC236}">
                  <a16:creationId xmlns:a16="http://schemas.microsoft.com/office/drawing/2014/main" id="{67725D80-7EFA-4EEF-8D48-20B7612ECED1}"/>
                </a:ext>
              </a:extLst>
            </p:cNvPr>
            <p:cNvGrpSpPr/>
            <p:nvPr/>
          </p:nvGrpSpPr>
          <p:grpSpPr>
            <a:xfrm>
              <a:off x="3505474" y="2455780"/>
              <a:ext cx="2395254" cy="1349801"/>
              <a:chOff x="722850" y="2329993"/>
              <a:chExt cx="2395254" cy="1349801"/>
            </a:xfrm>
          </p:grpSpPr>
          <p:grpSp>
            <p:nvGrpSpPr>
              <p:cNvPr id="24" name="ísḷîḋé">
                <a:extLst>
                  <a:ext uri="{FF2B5EF4-FFF2-40B4-BE49-F238E27FC236}">
                    <a16:creationId xmlns:a16="http://schemas.microsoft.com/office/drawing/2014/main" id="{7AC2C625-6DF4-4A38-BCB8-F8C2E9B95387}"/>
                  </a:ext>
                </a:extLst>
              </p:cNvPr>
              <p:cNvGrpSpPr/>
              <p:nvPr/>
            </p:nvGrpSpPr>
            <p:grpSpPr>
              <a:xfrm>
                <a:off x="1586811" y="2329993"/>
                <a:ext cx="667332" cy="667330"/>
                <a:chOff x="1753961" y="2890922"/>
                <a:chExt cx="667332" cy="667330"/>
              </a:xfrm>
            </p:grpSpPr>
            <p:sp>
              <p:nvSpPr>
                <p:cNvPr id="27" name="íṣḷiďè">
                  <a:extLst>
                    <a:ext uri="{FF2B5EF4-FFF2-40B4-BE49-F238E27FC236}">
                      <a16:creationId xmlns:a16="http://schemas.microsoft.com/office/drawing/2014/main" id="{AAAE99A1-89B9-491E-B7B4-1F02B46113D9}"/>
                    </a:ext>
                  </a:extLst>
                </p:cNvPr>
                <p:cNvSpPr/>
                <p:nvPr/>
              </p:nvSpPr>
              <p:spPr>
                <a:xfrm>
                  <a:off x="1753961" y="2890922"/>
                  <a:ext cx="667332" cy="66733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10000"/>
                </a:bodyPr>
                <a:lstStyle/>
                <a:p>
                  <a:pPr algn="ctr"/>
                  <a:endParaRPr lang="en-US" sz="2800" b="1" dirty="0">
                    <a:solidFill>
                      <a:schemeClr val="bg1"/>
                    </a:solidFill>
                  </a:endParaRPr>
                </a:p>
              </p:txBody>
            </p:sp>
            <p:sp>
              <p:nvSpPr>
                <p:cNvPr id="28" name="ïṥḻîḍè">
                  <a:extLst>
                    <a:ext uri="{FF2B5EF4-FFF2-40B4-BE49-F238E27FC236}">
                      <a16:creationId xmlns:a16="http://schemas.microsoft.com/office/drawing/2014/main" id="{15ADECC6-3DEE-4DD7-A961-343857920B4E}"/>
                    </a:ext>
                  </a:extLst>
                </p:cNvPr>
                <p:cNvSpPr/>
                <p:nvPr/>
              </p:nvSpPr>
              <p:spPr bwMode="auto">
                <a:xfrm>
                  <a:off x="1931546" y="3064741"/>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sp>
            <p:nvSpPr>
              <p:cNvPr id="25" name="îşḷide">
                <a:extLst>
                  <a:ext uri="{FF2B5EF4-FFF2-40B4-BE49-F238E27FC236}">
                    <a16:creationId xmlns:a16="http://schemas.microsoft.com/office/drawing/2014/main" id="{5C0572A3-9038-4BA0-BC9B-EAED33240F27}"/>
                  </a:ext>
                </a:extLst>
              </p:cNvPr>
              <p:cNvSpPr txBox="1"/>
              <p:nvPr/>
            </p:nvSpPr>
            <p:spPr>
              <a:xfrm>
                <a:off x="722850" y="3152737"/>
                <a:ext cx="2395254" cy="527057"/>
              </a:xfrm>
              <a:prstGeom prst="rect">
                <a:avLst/>
              </a:prstGeom>
              <a:noFill/>
            </p:spPr>
            <p:txBody>
              <a:bodyPr wrap="square" lIns="91440" tIns="45720" rIns="91440" bIns="45720" rtlCol="0" anchor="ctr" anchorCtr="0">
                <a:normAutofit/>
              </a:bodyPr>
              <a:lstStyle/>
              <a:p>
                <a:pPr algn="ctr">
                  <a:lnSpc>
                    <a:spcPct val="150000"/>
                  </a:lnSpc>
                </a:pPr>
                <a:r>
                  <a:rPr lang="zh-CN" altLang="en-US" sz="1600" b="1" dirty="0" smtClean="0"/>
                  <a:t>科学社会主义</a:t>
                </a:r>
                <a:endParaRPr lang="vi-VN" sz="1600" b="1" dirty="0"/>
              </a:p>
            </p:txBody>
          </p:sp>
        </p:grpSp>
        <p:grpSp>
          <p:nvGrpSpPr>
            <p:cNvPr id="12" name="ïŝļíďè">
              <a:extLst>
                <a:ext uri="{FF2B5EF4-FFF2-40B4-BE49-F238E27FC236}">
                  <a16:creationId xmlns:a16="http://schemas.microsoft.com/office/drawing/2014/main" id="{5EE181BD-A7AA-4741-8DF3-5D3D76B1C113}"/>
                </a:ext>
              </a:extLst>
            </p:cNvPr>
            <p:cNvGrpSpPr/>
            <p:nvPr/>
          </p:nvGrpSpPr>
          <p:grpSpPr>
            <a:xfrm>
              <a:off x="6288098" y="2455780"/>
              <a:ext cx="2395254" cy="1349801"/>
              <a:chOff x="722850" y="2329993"/>
              <a:chExt cx="2395254" cy="1349801"/>
            </a:xfrm>
          </p:grpSpPr>
          <p:grpSp>
            <p:nvGrpSpPr>
              <p:cNvPr id="19" name="iṣ1íḋe">
                <a:extLst>
                  <a:ext uri="{FF2B5EF4-FFF2-40B4-BE49-F238E27FC236}">
                    <a16:creationId xmlns:a16="http://schemas.microsoft.com/office/drawing/2014/main" id="{1CA5CAD7-274B-4436-A579-0991AA1CDBE6}"/>
                  </a:ext>
                </a:extLst>
              </p:cNvPr>
              <p:cNvGrpSpPr/>
              <p:nvPr/>
            </p:nvGrpSpPr>
            <p:grpSpPr>
              <a:xfrm>
                <a:off x="1586811" y="2329993"/>
                <a:ext cx="667332" cy="667330"/>
                <a:chOff x="1753961" y="2890922"/>
                <a:chExt cx="667332" cy="667330"/>
              </a:xfrm>
            </p:grpSpPr>
            <p:sp>
              <p:nvSpPr>
                <p:cNvPr id="22" name="íSḻíďê">
                  <a:extLst>
                    <a:ext uri="{FF2B5EF4-FFF2-40B4-BE49-F238E27FC236}">
                      <a16:creationId xmlns:a16="http://schemas.microsoft.com/office/drawing/2014/main" id="{338111B4-00DE-4D13-8C9E-BAADA1F30F76}"/>
                    </a:ext>
                  </a:extLst>
                </p:cNvPr>
                <p:cNvSpPr/>
                <p:nvPr/>
              </p:nvSpPr>
              <p:spPr>
                <a:xfrm>
                  <a:off x="1753961" y="2890922"/>
                  <a:ext cx="667332" cy="66733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10000"/>
                </a:bodyPr>
                <a:lstStyle/>
                <a:p>
                  <a:pPr algn="ctr"/>
                  <a:endParaRPr lang="en-US" sz="2800" b="1" dirty="0">
                    <a:solidFill>
                      <a:schemeClr val="bg1"/>
                    </a:solidFill>
                  </a:endParaRPr>
                </a:p>
              </p:txBody>
            </p:sp>
            <p:sp>
              <p:nvSpPr>
                <p:cNvPr id="23" name="iṣliḓé">
                  <a:extLst>
                    <a:ext uri="{FF2B5EF4-FFF2-40B4-BE49-F238E27FC236}">
                      <a16:creationId xmlns:a16="http://schemas.microsoft.com/office/drawing/2014/main" id="{5C5FD103-0B91-43DE-8655-5AE06ADF4E18}"/>
                    </a:ext>
                  </a:extLst>
                </p:cNvPr>
                <p:cNvSpPr/>
                <p:nvPr/>
              </p:nvSpPr>
              <p:spPr bwMode="auto">
                <a:xfrm>
                  <a:off x="1931546" y="3064741"/>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sp>
            <p:nvSpPr>
              <p:cNvPr id="20" name="iṥļîdè">
                <a:extLst>
                  <a:ext uri="{FF2B5EF4-FFF2-40B4-BE49-F238E27FC236}">
                    <a16:creationId xmlns:a16="http://schemas.microsoft.com/office/drawing/2014/main" id="{0217EA6E-6445-4069-BBDF-CD98655CF44C}"/>
                  </a:ext>
                </a:extLst>
              </p:cNvPr>
              <p:cNvSpPr txBox="1"/>
              <p:nvPr/>
            </p:nvSpPr>
            <p:spPr>
              <a:xfrm>
                <a:off x="722850" y="3152737"/>
                <a:ext cx="2395254" cy="527057"/>
              </a:xfrm>
              <a:prstGeom prst="rect">
                <a:avLst/>
              </a:prstGeom>
              <a:noFill/>
            </p:spPr>
            <p:txBody>
              <a:bodyPr wrap="square" lIns="91440" tIns="45720" rIns="91440" bIns="45720" rtlCol="0" anchor="ctr" anchorCtr="0">
                <a:normAutofit fontScale="92500"/>
              </a:bodyPr>
              <a:lstStyle/>
              <a:p>
                <a:pPr algn="ctr">
                  <a:lnSpc>
                    <a:spcPct val="150000"/>
                  </a:lnSpc>
                </a:pPr>
                <a:r>
                  <a:rPr lang="zh-CN" altLang="en-US" sz="1600" b="1" dirty="0" smtClean="0"/>
                  <a:t>我对社会科学主义的分析</a:t>
                </a:r>
                <a:endParaRPr lang="vi-VN" sz="1600" b="1" dirty="0"/>
              </a:p>
            </p:txBody>
          </p:sp>
        </p:grpSp>
        <p:sp>
          <p:nvSpPr>
            <p:cNvPr id="18" name="ís1ïḓê">
              <a:extLst>
                <a:ext uri="{FF2B5EF4-FFF2-40B4-BE49-F238E27FC236}">
                  <a16:creationId xmlns:a16="http://schemas.microsoft.com/office/drawing/2014/main" id="{5B8096E9-5946-4135-875D-2934BEE6C735}"/>
                </a:ext>
              </a:extLst>
            </p:cNvPr>
            <p:cNvSpPr/>
            <p:nvPr/>
          </p:nvSpPr>
          <p:spPr bwMode="auto">
            <a:xfrm>
              <a:off x="10112268" y="2629599"/>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spTree>
    <p:extLst>
      <p:ext uri="{BB962C8B-B14F-4D97-AF65-F5344CB8AC3E}">
        <p14:creationId xmlns:p14="http://schemas.microsoft.com/office/powerpoint/2010/main" val="17127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795827"/>
            <a:ext cx="5419185" cy="895350"/>
          </a:xfrm>
        </p:spPr>
        <p:txBody>
          <a:bodyPr>
            <a:normAutofit fontScale="90000"/>
          </a:bodyPr>
          <a:lstStyle/>
          <a:p>
            <a:r>
              <a:rPr lang="zh-CN" altLang="zh-CN" dirty="0" smtClean="0"/>
              <a:t>科学社会主义</a:t>
            </a:r>
            <a:r>
              <a:rPr lang="zh-CN" altLang="en-US" dirty="0" smtClean="0"/>
              <a:t>概括</a:t>
            </a:r>
            <a:r>
              <a:rPr lang="zh-CN" altLang="zh-CN" dirty="0"/>
              <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1391919"/>
            <a:ext cx="11775440" cy="4657899"/>
          </a:xfrm>
        </p:spPr>
        <p:txBody>
          <a:bodyPr>
            <a:noAutofit/>
          </a:bodyPr>
          <a:lstStyle/>
          <a:p>
            <a:r>
              <a:rPr lang="zh-CN" altLang="zh-CN" sz="2000" dirty="0"/>
              <a:t>科学革命家马克思提出了科学社会主义，建立相对合适的社会主义制度。他提出的社会制度是结合社会发展法则作为科学依据的。</a:t>
            </a:r>
          </a:p>
          <a:p>
            <a:r>
              <a:rPr lang="zh-CN" altLang="zh-CN" sz="2000" dirty="0"/>
              <a:t>当学说提出之时，无产阶级已经是一股强大的革命力量，工人运动此起彼伏。但是工人运动一般是不太强的，它属于自发性质的运动，目的性不强，没有长远规划，也没有属于自己政治引导。</a:t>
            </a:r>
          </a:p>
          <a:p>
            <a:r>
              <a:rPr lang="zh-CN" altLang="zh-CN" sz="2000" dirty="0"/>
              <a:t>马克思站了出来，提出科学社会主义，为其进行长远的规划，担当工人阶级的政治思想启蒙者，改变了无产阶级运动的性质。</a:t>
            </a:r>
          </a:p>
          <a:p>
            <a:r>
              <a:rPr lang="zh-CN" altLang="zh-CN" sz="2000" dirty="0"/>
              <a:t>相较于空想主义的理论，马克思的学说结合了客观的唯物规律，正确迎合的发展潮流，这是他们成功的原因之一。</a:t>
            </a:r>
          </a:p>
          <a:p>
            <a:r>
              <a:rPr lang="zh-CN" altLang="zh-CN" sz="2000" dirty="0"/>
              <a:t>马克思认为，只有在推翻资产阶级的基础上，以无产阶级为基础的领导政权才能确立。暴力是迎来新社会诞生的接生婆。</a:t>
            </a:r>
          </a:p>
          <a:p>
            <a:r>
              <a:rPr lang="zh-CN" altLang="zh-CN" sz="2000" dirty="0"/>
              <a:t>他们和空想主义不同的是，他们不注重制度的制定，而更关注的是实际的发展过程。</a:t>
            </a:r>
          </a:p>
          <a:p>
            <a:r>
              <a:rPr lang="zh-CN" altLang="zh-CN" sz="2000" dirty="0"/>
              <a:t>马克思认为社会主义不是绝对的一成不变的。社会主义应该是运动的，发展的。</a:t>
            </a:r>
          </a:p>
        </p:txBody>
      </p:sp>
    </p:spTree>
    <p:extLst>
      <p:ext uri="{BB962C8B-B14F-4D97-AF65-F5344CB8AC3E}">
        <p14:creationId xmlns:p14="http://schemas.microsoft.com/office/powerpoint/2010/main" val="31704478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fd9f3a4-8b1b-4c3c-92cb-e265b2fc39dc"/>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ISLIDE.DIAGRAM" val="2589"/>
</p:tagLst>
</file>

<file path=ppt/tags/tag4.xml><?xml version="1.0" encoding="utf-8"?>
<p:tagLst xmlns:a="http://schemas.openxmlformats.org/drawingml/2006/main" xmlns:r="http://schemas.openxmlformats.org/officeDocument/2006/relationships" xmlns:p="http://schemas.openxmlformats.org/presentationml/2006/main">
  <p:tag name="ISLIDE.DIAGRAM" val="271894"/>
</p:tagLst>
</file>

<file path=ppt/tags/tag5.xml><?xml version="1.0" encoding="utf-8"?>
<p:tagLst xmlns:a="http://schemas.openxmlformats.org/drawingml/2006/main" xmlns:r="http://schemas.openxmlformats.org/officeDocument/2006/relationships" xmlns:p="http://schemas.openxmlformats.org/presentationml/2006/main">
  <p:tag name="ISLIDE.DIAGRAM" val="272458"/>
</p:tagLst>
</file>

<file path=ppt/tags/tag6.xml><?xml version="1.0" encoding="utf-8"?>
<p:tagLst xmlns:a="http://schemas.openxmlformats.org/drawingml/2006/main" xmlns:r="http://schemas.openxmlformats.org/officeDocument/2006/relationships" xmlns:p="http://schemas.openxmlformats.org/presentationml/2006/main">
  <p:tag name="ISLIDE.DIAGRAM" val="272506"/>
</p:tagLst>
</file>

<file path=ppt/tags/tag7.xml><?xml version="1.0" encoding="utf-8"?>
<p:tagLst xmlns:a="http://schemas.openxmlformats.org/drawingml/2006/main" xmlns:r="http://schemas.openxmlformats.org/officeDocument/2006/relationships" xmlns:p="http://schemas.openxmlformats.org/presentationml/2006/main">
  <p:tag name="ISLIDE.DIAGRAM" val="1816"/>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fontScheme name="zrhgj3u4">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54</TotalTime>
  <Words>2278</Words>
  <Application>Microsoft Office PowerPoint</Application>
  <PresentationFormat>宽屏</PresentationFormat>
  <Paragraphs>84</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微软雅黑</vt:lpstr>
      <vt:lpstr>Arial</vt:lpstr>
      <vt:lpstr>Calibri</vt:lpstr>
      <vt:lpstr>主题5</vt:lpstr>
      <vt:lpstr>《社会主义是怎么从空想成为科学的？》读后感 </vt:lpstr>
      <vt:lpstr>PowerPoint 演示文稿</vt:lpstr>
      <vt:lpstr>摘要 </vt:lpstr>
      <vt:lpstr>《社会主义是怎么从空想成为科学的？》读后感 </vt:lpstr>
      <vt:lpstr>空想主义 </vt:lpstr>
      <vt:lpstr>空想主义概括</vt:lpstr>
      <vt:lpstr>我对空想主义的分析  </vt:lpstr>
      <vt:lpstr>社会科学主义</vt:lpstr>
      <vt:lpstr>科学社会主义概括   </vt:lpstr>
      <vt:lpstr>我对科学社会主义的分析    </vt:lpstr>
      <vt:lpstr>为什么科学社会主义比空想社会主义更占优 </vt:lpstr>
      <vt:lpstr>顺从客观唯物规律   </vt:lpstr>
      <vt:lpstr>用正确的哲学理念作为理论根基    </vt:lpstr>
      <vt:lpstr>更注重解决阶级间的矛盾而不是参与阶级斗争   </vt:lpstr>
      <vt:lpstr>对原书的直接感受 </vt:lpstr>
      <vt:lpstr>PowerPoint 演示文稿</vt:lpstr>
      <vt:lpstr>Thanks And Your Slogan Here</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洪 勇</cp:lastModifiedBy>
  <cp:revision>9</cp:revision>
  <cp:lastPrinted>2018-05-28T16:00:00Z</cp:lastPrinted>
  <dcterms:created xsi:type="dcterms:W3CDTF">2018-05-28T16:00:00Z</dcterms:created>
  <dcterms:modified xsi:type="dcterms:W3CDTF">2019-11-06T03:45:09Z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