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0" r:id="rId24"/>
    <p:sldId id="279" r:id="rId25"/>
    <p:sldId id="280" r:id="rId26"/>
    <p:sldId id="281" r:id="rId27"/>
    <p:sldId id="282" r:id="rId28"/>
    <p:sldId id="283" r:id="rId29"/>
    <p:sldId id="286" r:id="rId30"/>
    <p:sldId id="287" r:id="rId31"/>
    <p:sldId id="288" r:id="rId32"/>
    <p:sldId id="289" r:id="rId33"/>
    <p:sldId id="290" r:id="rId34"/>
    <p:sldId id="284" r:id="rId35"/>
    <p:sldId id="291" r:id="rId36"/>
    <p:sldId id="29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8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471CB-5C7B-1317-2078-FD77B5108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670CF9-1E95-C0E3-1583-0A964F1D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51BB6-6534-2922-861C-F4731CB0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00E-D4B9-4608-8354-007E446B5CA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C9965-BEA3-B506-F656-56AF17C5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8B936-5C5F-514D-A74D-C8E23707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B390-0F3C-4789-A2C5-6E2C545E6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26C07-9094-B325-300A-0BE461F0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C5F814-5665-8B50-21B4-496548D3A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43FEB-0AD4-6EDF-450F-D3E17E93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00E-D4B9-4608-8354-007E446B5CA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DCCBE-4EC1-D022-F6EA-C97BC54E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98270-EEF2-FA5E-CDC2-9275B21B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B390-0F3C-4789-A2C5-6E2C545E6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62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DC736D-C4A8-37E7-B48C-1341B7961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F5A751-8700-F0C7-C1B5-E974F5A70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19A8A-DF85-AE12-8984-600F1255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00E-D4B9-4608-8354-007E446B5CA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537CF-38D3-2826-B696-7469CD51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0D464-4AFE-9412-A934-02401197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B390-0F3C-4789-A2C5-6E2C545E6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65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18D5B-9A57-2266-D1D2-5C4D0464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5C40A-4A42-0942-EF68-7B099625B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8FB11-88E7-61F7-D118-1EAB560A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00E-D4B9-4608-8354-007E446B5CA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7F22A-7562-7D85-99D1-CEC3E2B7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7C395-B068-DA14-19D0-502ECBD1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B390-0F3C-4789-A2C5-6E2C545E6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8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8C742-7ED4-35C7-B7F7-C0E00F6A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8080A-C241-5A16-F76C-FA9504A75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A8D70-C086-DFF2-A517-B91FEB9C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00E-D4B9-4608-8354-007E446B5CA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029B3-C42D-4640-059B-8ECA257B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970E6-2133-B64A-63D2-81512A0D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B390-0F3C-4789-A2C5-6E2C545E6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9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5FC43-7E7D-92F9-6366-4DB21020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21CC8-FF37-CE6D-49F7-A72927302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83787-C952-FCDD-4B87-8AB1D1012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449C8D-4052-65C5-FE89-E1162221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00E-D4B9-4608-8354-007E446B5CA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D14844-0CBA-EEAA-A7E3-6C7C04D4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97EB11-406F-43BA-1BEF-2B27B596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B390-0F3C-4789-A2C5-6E2C545E6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0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3A3F8-CB99-32BB-4C86-DF9617A9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78F1C-0437-90C0-9988-3FB3813A4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331CD0-A930-29FD-5B9A-F300B69E3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06AFC3-929B-F258-280D-DE989BDFF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9A018F-2FFA-B14B-BE31-EA5A9B4F4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998E24-8E82-5F1F-A345-92F5E9FF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00E-D4B9-4608-8354-007E446B5CA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751E10-005C-8A34-F43A-4B28CBCB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82A604-003C-5438-6C67-C413FFB5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B390-0F3C-4789-A2C5-6E2C545E6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8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93E52-CD11-FC5B-5FF7-E4B420DC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B57DC3-0C09-259F-E402-3D7E10E3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00E-D4B9-4608-8354-007E446B5CA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5B5CC3-6512-F949-4CDE-BE2CEB7F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BA4050-DBA0-5B7F-493D-0E53F548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B390-0F3C-4789-A2C5-6E2C545E6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6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A3EF8F-8C4F-488E-623B-3D111DE7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00E-D4B9-4608-8354-007E446B5CA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0AA514-414E-CA50-A9B6-8627B82D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5F1065-121A-4D85-8400-6954CFD8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B390-0F3C-4789-A2C5-6E2C545E6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1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F5841-247B-0147-F4B3-8547EFCB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3D914-6924-B81C-4E0F-CA239D2D3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D3F330-B557-A076-73C5-8D013F074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D4B420-9128-F796-7B51-EA241945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00E-D4B9-4608-8354-007E446B5CA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24A8A2-5ECD-03F4-4BD9-664805BC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04319C-6B2B-AFDF-086B-00C935A6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B390-0F3C-4789-A2C5-6E2C545E6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6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693CA-1659-CEEB-CD87-931CCEE79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DADFE5-4FC7-EFE6-E2AD-4FBC5E71E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5F4413-DBC2-460C-EE3B-DB3460F65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E79C04-A17C-745E-8BF5-593B9A48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00E-D4B9-4608-8354-007E446B5CA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2CEC9-D42C-177F-9A96-CEDA2ED7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BA3AF0-4FC7-A15D-2A4C-9D5B8E5A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B390-0F3C-4789-A2C5-6E2C545E6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6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769696-5F80-1F83-34D4-3D55BE29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2DD17-706C-4244-1552-D7070B7FD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AE0E8-2773-7845-F43F-E60CFCA8E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0800E-D4B9-4608-8354-007E446B5CA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4DF5C-F7D8-1AF2-D639-17DF5E129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8F6FC-0F87-758E-C299-0AF5423B8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6B390-0F3C-4789-A2C5-6E2C545E6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1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chaishen10000/article/details/12831925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E0AFC-79E4-ED12-6416-5EC917CA1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神经网络编码实现中注意点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06972B-7B21-262C-9496-DC3DDEBC8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zzq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47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1395D-71BB-C7F6-D804-377231E6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其余模型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14BF8-8798-50FB-002C-A79E03B2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0" dirty="0">
                <a:solidFill>
                  <a:srgbClr val="222226"/>
                </a:solidFill>
                <a:effectLst/>
              </a:rPr>
              <a:t>VGG-16</a:t>
            </a:r>
          </a:p>
          <a:p>
            <a:r>
              <a:rPr lang="en-US" altLang="zh-CN" i="0" dirty="0">
                <a:solidFill>
                  <a:srgbClr val="374151"/>
                </a:solidFill>
                <a:effectLst/>
                <a:ea typeface="Microsoft Yahei" panose="020B0503020204020204" pitchFamily="34" charset="-122"/>
              </a:rPr>
              <a:t>Inception</a:t>
            </a:r>
            <a:r>
              <a:rPr lang="zh-CN" altLang="en-US" i="0" dirty="0">
                <a:solidFill>
                  <a:srgbClr val="374151"/>
                </a:solidFill>
                <a:effectLst/>
                <a:ea typeface="Microsoft Yahei" panose="020B0503020204020204" pitchFamily="34" charset="-122"/>
              </a:rPr>
              <a:t>网络</a:t>
            </a:r>
            <a:endParaRPr lang="en-US" altLang="zh-CN" i="0" dirty="0">
              <a:solidFill>
                <a:srgbClr val="374151"/>
              </a:solidFill>
              <a:effectLst/>
              <a:ea typeface="Microsoft Yahei" panose="020B0503020204020204" pitchFamily="34" charset="-122"/>
            </a:endParaRPr>
          </a:p>
          <a:p>
            <a:r>
              <a:rPr lang="en-US" altLang="zh-CN" i="0" dirty="0" err="1">
                <a:solidFill>
                  <a:srgbClr val="374151"/>
                </a:solidFill>
                <a:effectLst/>
                <a:ea typeface="Microsoft Yahei" panose="020B0503020204020204" pitchFamily="34" charset="-122"/>
              </a:rPr>
              <a:t>ResNet</a:t>
            </a:r>
            <a:endParaRPr lang="en-US" altLang="zh-CN" i="0" dirty="0">
              <a:solidFill>
                <a:srgbClr val="374151"/>
              </a:solidFill>
              <a:effectLst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374151"/>
                </a:solidFill>
                <a:ea typeface="Microsoft Yahei" panose="020B0503020204020204" pitchFamily="34" charset="-122"/>
              </a:rPr>
              <a:t>启发：</a:t>
            </a:r>
            <a:endParaRPr lang="en-US" altLang="zh-CN" dirty="0">
              <a:solidFill>
                <a:srgbClr val="374151"/>
              </a:solidFill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374151"/>
                </a:solidFill>
                <a:ea typeface="Microsoft Yahei" panose="020B0503020204020204" pitchFamily="34" charset="-122"/>
              </a:rPr>
              <a:t>VGG-16</a:t>
            </a:r>
            <a:r>
              <a:rPr lang="zh-CN" altLang="en-US" dirty="0">
                <a:solidFill>
                  <a:srgbClr val="374151"/>
                </a:solidFill>
                <a:ea typeface="Microsoft Yahei" panose="020B0503020204020204" pitchFamily="34" charset="-122"/>
              </a:rPr>
              <a:t>：增加神经网络深度比增加宽度更加划算。</a:t>
            </a:r>
            <a:endParaRPr lang="en-US" altLang="zh-CN" dirty="0">
              <a:solidFill>
                <a:srgbClr val="374151"/>
              </a:solidFill>
              <a:ea typeface="Microsoft Yahei" panose="020B0503020204020204" pitchFamily="34" charset="-122"/>
            </a:endParaRPr>
          </a:p>
          <a:p>
            <a:r>
              <a:rPr lang="en-US" altLang="zh-CN" i="0" dirty="0">
                <a:solidFill>
                  <a:srgbClr val="374151"/>
                </a:solidFill>
                <a:effectLst/>
                <a:ea typeface="Microsoft Yahei" panose="020B0503020204020204" pitchFamily="34" charset="-122"/>
              </a:rPr>
              <a:t>Inception</a:t>
            </a:r>
            <a:r>
              <a:rPr lang="zh-CN" altLang="en-US" i="0" dirty="0">
                <a:solidFill>
                  <a:srgbClr val="374151"/>
                </a:solidFill>
                <a:effectLst/>
                <a:ea typeface="Microsoft Yahei" panose="020B0503020204020204" pitchFamily="34" charset="-122"/>
              </a:rPr>
              <a:t>网络：输入图像并行采集，卷积以及池化时</a:t>
            </a:r>
            <a:r>
              <a:rPr lang="zh-CN" altLang="en-US" dirty="0">
                <a:solidFill>
                  <a:srgbClr val="374151"/>
                </a:solidFill>
                <a:ea typeface="Microsoft Yahei" panose="020B0503020204020204" pitchFamily="34" charset="-122"/>
              </a:rPr>
              <a:t>添加</a:t>
            </a:r>
            <a:r>
              <a:rPr lang="en-US" altLang="zh-CN" dirty="0">
                <a:solidFill>
                  <a:srgbClr val="374151"/>
                </a:solidFill>
                <a:ea typeface="Microsoft Yahei" panose="020B0503020204020204" pitchFamily="34" charset="-122"/>
              </a:rPr>
              <a:t>1*1</a:t>
            </a:r>
            <a:r>
              <a:rPr lang="zh-CN" altLang="en-US" dirty="0">
                <a:solidFill>
                  <a:srgbClr val="374151"/>
                </a:solidFill>
                <a:ea typeface="Microsoft Yahei" panose="020B0503020204020204" pitchFamily="34" charset="-122"/>
              </a:rPr>
              <a:t>卷积核降低厚度。</a:t>
            </a:r>
            <a:endParaRPr lang="en-US" altLang="zh-CN" dirty="0">
              <a:solidFill>
                <a:srgbClr val="374151"/>
              </a:solidFill>
              <a:ea typeface="Microsoft Yahei" panose="020B0503020204020204" pitchFamily="34" charset="-122"/>
            </a:endParaRPr>
          </a:p>
          <a:p>
            <a:r>
              <a:rPr lang="zh-CN" altLang="en-US" i="0" dirty="0">
                <a:solidFill>
                  <a:srgbClr val="374151"/>
                </a:solidFill>
                <a:effectLst/>
                <a:ea typeface="Microsoft Yahei" panose="020B0503020204020204" pitchFamily="34" charset="-122"/>
              </a:rPr>
              <a:t>添加残差层避免过拟合</a:t>
            </a:r>
            <a:endParaRPr lang="en-US" altLang="zh-CN" i="0" dirty="0">
              <a:solidFill>
                <a:srgbClr val="374151"/>
              </a:solidFill>
              <a:effectLst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532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82D06-67B1-CFB0-7C4E-C77E90A8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其余模型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3D634-1F07-EED3-7B5E-69F2A4B60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对于常见的预测模型，回归模型等等其内部模型架构的优化可以通过与</a:t>
            </a:r>
            <a:r>
              <a:rPr lang="en-US" altLang="zh-CN" dirty="0"/>
              <a:t>CNN</a:t>
            </a:r>
            <a:r>
              <a:rPr lang="zh-CN" altLang="en-US" dirty="0"/>
              <a:t>相似的方法进行优化，如增加层数，添加</a:t>
            </a:r>
            <a:r>
              <a:rPr lang="en-US" altLang="zh-CN" dirty="0"/>
              <a:t>dropout</a:t>
            </a:r>
            <a:r>
              <a:rPr lang="zh-CN" altLang="en-US" dirty="0"/>
              <a:t>等，在此不再叙述。</a:t>
            </a:r>
          </a:p>
        </p:txBody>
      </p:sp>
    </p:spTree>
    <p:extLst>
      <p:ext uri="{BB962C8B-B14F-4D97-AF65-F5344CB8AC3E}">
        <p14:creationId xmlns:p14="http://schemas.microsoft.com/office/powerpoint/2010/main" val="333171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56778CC-2886-7311-A978-47C9A559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参数处理以及特征扩充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D7261E-5501-EC06-5797-D58DD6B52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让我们正式开始吧。</a:t>
            </a:r>
          </a:p>
        </p:txBody>
      </p:sp>
    </p:spTree>
    <p:extLst>
      <p:ext uri="{BB962C8B-B14F-4D97-AF65-F5344CB8AC3E}">
        <p14:creationId xmlns:p14="http://schemas.microsoft.com/office/powerpoint/2010/main" val="4197742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729D8E3-F157-5CFD-C546-A10CB172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AlexNet</a:t>
            </a:r>
            <a:r>
              <a:rPr lang="zh-CN" altLang="en-US" dirty="0"/>
              <a:t>（卷积神经网络，以</a:t>
            </a:r>
            <a:r>
              <a:rPr lang="en-US" altLang="zh-CN" dirty="0" err="1"/>
              <a:t>AlexNet</a:t>
            </a:r>
            <a:r>
              <a:rPr lang="zh-CN" altLang="en-US" dirty="0"/>
              <a:t>为例）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39990EF-7D4A-17E4-666B-92408C08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缩小区域范围，随机从图像中进行截取，从而扩充有效区域的权重</a:t>
            </a:r>
            <a:endParaRPr lang="en-US" altLang="zh-CN" dirty="0"/>
          </a:p>
          <a:p>
            <a:r>
              <a:rPr lang="zh-CN" altLang="en-US" dirty="0"/>
              <a:t>对图片进行水平移动，对称反转等操作，扩充特征数。</a:t>
            </a:r>
            <a:endParaRPr lang="en-US" altLang="zh-CN" dirty="0"/>
          </a:p>
          <a:p>
            <a:r>
              <a:rPr lang="zh-CN" altLang="en-US" dirty="0"/>
              <a:t>添加光照变换，色彩变换，亮度变换，对比度变换。。。</a:t>
            </a:r>
            <a:endParaRPr lang="en-US" altLang="zh-CN" dirty="0"/>
          </a:p>
          <a:p>
            <a:r>
              <a:rPr lang="zh-CN" altLang="en-US" dirty="0"/>
              <a:t>添加随机噪音</a:t>
            </a:r>
            <a:endParaRPr lang="en-US" altLang="zh-CN" dirty="0"/>
          </a:p>
          <a:p>
            <a:r>
              <a:rPr lang="zh-CN" altLang="en-US" dirty="0"/>
              <a:t>随机覆盖，图像裁剪。。。</a:t>
            </a:r>
            <a:endParaRPr lang="en-US" altLang="zh-CN" dirty="0"/>
          </a:p>
          <a:p>
            <a:r>
              <a:rPr lang="zh-CN" altLang="en-US" dirty="0"/>
              <a:t>减少过拟合，提高可靠性。</a:t>
            </a:r>
          </a:p>
        </p:txBody>
      </p:sp>
    </p:spTree>
    <p:extLst>
      <p:ext uri="{BB962C8B-B14F-4D97-AF65-F5344CB8AC3E}">
        <p14:creationId xmlns:p14="http://schemas.microsoft.com/office/powerpoint/2010/main" val="1047199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93F19-7E50-4DCF-15F5-A0F95129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数据处理以及特征工程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91EA4-994D-ABFA-201E-E4F310B8E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基本概念</a:t>
            </a:r>
            <a:endParaRPr lang="en-US" altLang="zh-CN" i="0" dirty="0">
              <a:solidFill>
                <a:srgbClr val="4F4F4F"/>
              </a:solidFill>
              <a:effectLst/>
              <a:latin typeface="PingFang SC"/>
            </a:endParaRPr>
          </a:p>
          <a:p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缺失值处理</a:t>
            </a:r>
          </a:p>
          <a:p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异常值处理</a:t>
            </a:r>
            <a:endParaRPr lang="en-US" altLang="zh-CN" i="0" dirty="0">
              <a:solidFill>
                <a:srgbClr val="4F4F4F"/>
              </a:solidFill>
              <a:effectLst/>
              <a:latin typeface="PingFang SC"/>
            </a:endParaRPr>
          </a:p>
          <a:p>
            <a:r>
              <a:rPr lang="zh-CN" altLang="en-US" dirty="0">
                <a:solidFill>
                  <a:srgbClr val="4F4F4F"/>
                </a:solidFill>
                <a:latin typeface="PingFang SC"/>
              </a:rPr>
              <a:t>离散特征编码</a:t>
            </a:r>
            <a:endParaRPr lang="en-US" altLang="zh-CN" dirty="0">
              <a:solidFill>
                <a:srgbClr val="4F4F4F"/>
              </a:solidFill>
              <a:latin typeface="PingFang SC"/>
            </a:endParaRPr>
          </a:p>
          <a:p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日期特征编码</a:t>
            </a:r>
            <a:endParaRPr lang="en-US" altLang="zh-CN" i="0" dirty="0">
              <a:solidFill>
                <a:srgbClr val="4F4F4F"/>
              </a:solidFill>
              <a:effectLst/>
              <a:latin typeface="PingFang SC"/>
            </a:endParaRPr>
          </a:p>
          <a:p>
            <a:r>
              <a:rPr lang="zh-CN" altLang="en-US" dirty="0">
                <a:solidFill>
                  <a:srgbClr val="4F4F4F"/>
                </a:solidFill>
                <a:latin typeface="PingFang SC"/>
              </a:rPr>
              <a:t>构建新特征</a:t>
            </a:r>
            <a:endParaRPr lang="en-US" altLang="zh-CN" dirty="0">
              <a:solidFill>
                <a:srgbClr val="4F4F4F"/>
              </a:solidFill>
              <a:latin typeface="PingFang SC"/>
            </a:endParaRPr>
          </a:p>
          <a:p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数据分桶</a:t>
            </a:r>
            <a:endParaRPr lang="en-US" altLang="zh-CN" i="0" dirty="0">
              <a:solidFill>
                <a:srgbClr val="4F4F4F"/>
              </a:solidFill>
              <a:effectLst/>
              <a:latin typeface="PingFang SC"/>
            </a:endParaRPr>
          </a:p>
          <a:p>
            <a:r>
              <a:rPr lang="zh-CN" altLang="en-US" dirty="0">
                <a:solidFill>
                  <a:srgbClr val="4F4F4F"/>
                </a:solidFill>
                <a:latin typeface="PingFang SC"/>
              </a:rPr>
              <a:t>特征扩充</a:t>
            </a:r>
            <a:r>
              <a:rPr lang="en-US" altLang="zh-CN" dirty="0">
                <a:solidFill>
                  <a:srgbClr val="4F4F4F"/>
                </a:solidFill>
                <a:latin typeface="PingFang SC"/>
              </a:rPr>
              <a:t>/</a:t>
            </a:r>
            <a:r>
              <a:rPr lang="zh-CN" altLang="en-US" dirty="0">
                <a:solidFill>
                  <a:srgbClr val="4F4F4F"/>
                </a:solidFill>
                <a:latin typeface="PingFang SC"/>
              </a:rPr>
              <a:t>特征交叉</a:t>
            </a:r>
            <a:endParaRPr lang="en-US" altLang="zh-CN" dirty="0">
              <a:solidFill>
                <a:srgbClr val="4F4F4F"/>
              </a:solidFill>
              <a:latin typeface="PingFang SC"/>
            </a:endParaRPr>
          </a:p>
          <a:p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平均数编码，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k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折目标编码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781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519FF-9393-38CE-7009-10E60F23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D2C43-C4F0-DB68-0EAE-4B64A925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数据特征有限性</a:t>
            </a:r>
            <a:endParaRPr lang="en-US" altLang="zh-CN" dirty="0"/>
          </a:p>
          <a:p>
            <a:r>
              <a:rPr lang="zh-CN" altLang="en-US" dirty="0"/>
              <a:t>数据不完整，产生缺失</a:t>
            </a:r>
            <a:endParaRPr lang="en-US" altLang="zh-CN" dirty="0"/>
          </a:p>
          <a:p>
            <a:r>
              <a:rPr lang="zh-CN" altLang="en-US" dirty="0"/>
              <a:t>匿名变量以及非匿名变量</a:t>
            </a:r>
            <a:endParaRPr lang="en-US" altLang="zh-CN" dirty="0"/>
          </a:p>
          <a:p>
            <a:r>
              <a:rPr lang="zh-CN" altLang="en-US" dirty="0"/>
              <a:t>到底什么特征会更大的决定我们预测的答案？</a:t>
            </a:r>
            <a:endParaRPr lang="en-US" altLang="zh-CN" dirty="0"/>
          </a:p>
          <a:p>
            <a:r>
              <a:rPr lang="zh-CN" altLang="en-US" dirty="0"/>
              <a:t>特征工程！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3575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1E8E1-95BB-AC38-1A05-4B62C29A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缺失值</a:t>
            </a:r>
            <a:r>
              <a:rPr lang="en-US" altLang="zh-CN" dirty="0"/>
              <a:t>/</a:t>
            </a:r>
            <a:r>
              <a:rPr lang="zh-CN" altLang="en-US" dirty="0"/>
              <a:t>异常值处理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C430E-0F29-31EE-EED4-2F825E2BB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获得数据后确认数据维数</a:t>
            </a:r>
            <a:endParaRPr lang="en-US" altLang="zh-CN" dirty="0"/>
          </a:p>
          <a:p>
            <a:r>
              <a:rPr lang="zh-CN" altLang="en-US" dirty="0"/>
              <a:t>统计所有数据中为空的列</a:t>
            </a:r>
            <a:endParaRPr lang="en-US" altLang="zh-CN" dirty="0"/>
          </a:p>
          <a:p>
            <a:r>
              <a:rPr lang="zh-CN" altLang="en-US" dirty="0"/>
              <a:t>对于空位多的数据，其损失值太高，无法提供有效数据，建议舍去</a:t>
            </a:r>
            <a:endParaRPr lang="en-US" altLang="zh-CN" dirty="0"/>
          </a:p>
          <a:p>
            <a:r>
              <a:rPr lang="zh-CN" altLang="en-US" dirty="0"/>
              <a:t>对于空位不多的数据，可以通过中位数，众数，前一个数据的值来填写该行数据的值。</a:t>
            </a:r>
            <a:endParaRPr lang="en-US" altLang="zh-CN" dirty="0"/>
          </a:p>
          <a:p>
            <a:r>
              <a:rPr lang="zh-CN" altLang="en-US" dirty="0"/>
              <a:t>异常数据特殊处理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F33E85-74D0-256A-6161-E32FE106A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859" y="698811"/>
            <a:ext cx="136207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360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0AF6-B8B9-30CF-F5DD-8E738244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离散特征编码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0A154-9583-ADEA-F41D-7168B84A0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原因：数量特征导致其对结果产生一定影响，需要消除其数量特征。</a:t>
            </a:r>
            <a:endParaRPr lang="en-US" altLang="zh-CN" dirty="0"/>
          </a:p>
          <a:p>
            <a:r>
              <a:rPr lang="zh-CN" altLang="en-US" dirty="0"/>
              <a:t>举例：手写数字识别中会对答案进行独热编码。</a:t>
            </a:r>
            <a:endParaRPr lang="en-US" altLang="zh-CN" dirty="0"/>
          </a:p>
          <a:p>
            <a:r>
              <a:rPr lang="zh-CN" altLang="en-US" dirty="0"/>
              <a:t>对某些编号类的特征进行编码，更加合理。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One-hot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编码：独热编码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564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1B050-BA4A-25EF-621B-68C418A6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日期特征编码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A231C-3976-9061-3F0D-10ABE2F8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很简单，将日期化作日期的标准格式，就可以提取其中的年份，月，日，周几等特征信息。</a:t>
            </a:r>
            <a:endParaRPr lang="en-US" altLang="zh-CN" dirty="0"/>
          </a:p>
          <a:p>
            <a:r>
              <a:rPr lang="zh-CN" altLang="en-US" dirty="0"/>
              <a:t>这些信息可以加入到我们的特征中，为预测结果做出贡献。</a:t>
            </a:r>
          </a:p>
        </p:txBody>
      </p:sp>
    </p:spTree>
    <p:extLst>
      <p:ext uri="{BB962C8B-B14F-4D97-AF65-F5344CB8AC3E}">
        <p14:creationId xmlns:p14="http://schemas.microsoft.com/office/powerpoint/2010/main" val="127764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6C1AE-AB1E-EF0C-0B99-CB5CBCCB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构建新特征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A28AE-F07A-B234-D262-0BF1982A8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从现有数据中提取出我们需要的特征，如目前日期与生产日期的差值等信息，从某些东西的三维数据中分开算其中的每一维数据。</a:t>
            </a:r>
            <a:endParaRPr lang="en-US" altLang="zh-CN" dirty="0"/>
          </a:p>
          <a:p>
            <a:r>
              <a:rPr lang="zh-CN" altLang="en-US" dirty="0"/>
              <a:t>总之从现有数据中找到更多的特征。</a:t>
            </a:r>
          </a:p>
        </p:txBody>
      </p:sp>
    </p:spTree>
    <p:extLst>
      <p:ext uri="{BB962C8B-B14F-4D97-AF65-F5344CB8AC3E}">
        <p14:creationId xmlns:p14="http://schemas.microsoft.com/office/powerpoint/2010/main" val="212528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5A8F8-7E1B-F8DE-6725-079EAC32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60779-5B80-EA5B-AAA6-ECD8EDC8D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常见模型</a:t>
            </a:r>
            <a:endParaRPr lang="en-US" altLang="zh-CN" dirty="0"/>
          </a:p>
          <a:p>
            <a:r>
              <a:rPr lang="zh-CN" altLang="en-US" dirty="0"/>
              <a:t>参数处理以及特征扩充</a:t>
            </a:r>
            <a:endParaRPr lang="en-US" altLang="zh-CN" dirty="0"/>
          </a:p>
          <a:p>
            <a:r>
              <a:rPr lang="zh-CN" altLang="en-US" dirty="0"/>
              <a:t>模型参数选择及其优化</a:t>
            </a:r>
            <a:endParaRPr lang="en-US" altLang="zh-CN" dirty="0"/>
          </a:p>
          <a:p>
            <a:r>
              <a:rPr lang="zh-CN" altLang="en-US" dirty="0"/>
              <a:t>结果与参数关系分析</a:t>
            </a:r>
          </a:p>
        </p:txBody>
      </p:sp>
    </p:spTree>
    <p:extLst>
      <p:ext uri="{BB962C8B-B14F-4D97-AF65-F5344CB8AC3E}">
        <p14:creationId xmlns:p14="http://schemas.microsoft.com/office/powerpoint/2010/main" val="2610687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6A1FA-5B21-957C-CB2D-A9B591D3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6B536-3BC3-03C8-11B1-1C04F0E84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 数据分桶是一种将多个连续值分组为较少数量的“桶”的方法，也就是将连续的多个值分成区间的方法，可以减小数据量。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498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DAF0B-B39A-78B9-F6DC-F6DB7134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特征扩充，特征交叉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02200F-38F0-9B2F-6232-EAAA60BF1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将匿名特征之间相加，非匿名特征与匿名特征相乘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该操作是使匿名特征的作用最大化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交叉时先分析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匿名变量和非匿名变量与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price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的相关性，然后，我们挑选与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price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相关性较大的匿名变量和非匿名变量，让它们进行特征交叉，从而得到更复杂的非线性特征。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824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4A01F-3713-3DD1-D4FB-E91AFC28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平均数编码，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k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折目标编码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0960C-DDBE-9A2E-2C7A-AA11E1042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和独热编码一样的目的。</a:t>
            </a:r>
            <a:endParaRPr lang="en-US" altLang="zh-CN" dirty="0"/>
          </a:p>
          <a:p>
            <a:r>
              <a:rPr lang="zh-CN" altLang="en-US" dirty="0"/>
              <a:t>不同的特征工程技巧可以从不同角度来丰富特征。当数据中，某些分类变量的不数量不是很多时，独热编码</a:t>
            </a:r>
            <a:r>
              <a:rPr lang="en-US" altLang="zh-CN" dirty="0"/>
              <a:t>(One Hot encoder)</a:t>
            </a:r>
            <a:r>
              <a:rPr lang="zh-CN" altLang="en-US" dirty="0"/>
              <a:t>或伪编码</a:t>
            </a:r>
            <a:r>
              <a:rPr lang="en-US" altLang="zh-CN" dirty="0"/>
              <a:t>(Dummy Encoder)</a:t>
            </a:r>
            <a:r>
              <a:rPr lang="zh-CN" altLang="en-US" dirty="0"/>
              <a:t>是一种不错的方法。但是，当要数据中分类变量的数量增加时，它可能会失效，因为这种编码方式导致数据集的维度急剧增加。此外，类别编码</a:t>
            </a:r>
            <a:r>
              <a:rPr lang="en-US" altLang="zh-CN" dirty="0"/>
              <a:t>(Label Encoder)</a:t>
            </a:r>
            <a:r>
              <a:rPr lang="zh-CN" altLang="en-US" dirty="0"/>
              <a:t>也具有局限性，因为可能导致特征的顺序变得随机，并且，标签编码和目标之间没有相关性。</a:t>
            </a:r>
            <a:endParaRPr lang="en-US" altLang="zh-CN" dirty="0"/>
          </a:p>
          <a:p>
            <a:r>
              <a:rPr lang="zh-CN" altLang="en-US" dirty="0"/>
              <a:t>于是出现了目标编码。</a:t>
            </a:r>
          </a:p>
        </p:txBody>
      </p:sp>
    </p:spTree>
    <p:extLst>
      <p:ext uri="{BB962C8B-B14F-4D97-AF65-F5344CB8AC3E}">
        <p14:creationId xmlns:p14="http://schemas.microsoft.com/office/powerpoint/2010/main" val="3158486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968BF-3C71-47D2-27DB-D2E6057B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降维（减少工程量）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D41E0-3A71-F243-02F4-44B09173E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  <a:endParaRPr lang="en-US" altLang="zh-CN" dirty="0"/>
          </a:p>
          <a:p>
            <a:r>
              <a:rPr lang="en-US" altLang="zh-CN" dirty="0"/>
              <a:t>PCA</a:t>
            </a:r>
          </a:p>
          <a:p>
            <a:r>
              <a:rPr lang="zh-CN" altLang="en-US" dirty="0"/>
              <a:t>等距映射</a:t>
            </a:r>
            <a:endParaRPr lang="en-US" altLang="zh-CN" dirty="0"/>
          </a:p>
          <a:p>
            <a:r>
              <a:rPr lang="zh-CN" altLang="en-US" dirty="0"/>
              <a:t>局部线性嵌入</a:t>
            </a:r>
          </a:p>
        </p:txBody>
      </p:sp>
    </p:spTree>
    <p:extLst>
      <p:ext uri="{BB962C8B-B14F-4D97-AF65-F5344CB8AC3E}">
        <p14:creationId xmlns:p14="http://schemas.microsoft.com/office/powerpoint/2010/main" val="1532477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44ACE-A750-29BC-56E6-60C2A5AF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C4796-E603-0869-CA50-CC70D97AF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维度太大？</a:t>
            </a:r>
            <a:endParaRPr lang="en-US" altLang="zh-CN" dirty="0"/>
          </a:p>
          <a:p>
            <a:r>
              <a:rPr lang="zh-CN" altLang="en-US" dirty="0"/>
              <a:t>我的</a:t>
            </a:r>
            <a:r>
              <a:rPr lang="en-US" altLang="zh-CN" dirty="0"/>
              <a:t>4060</a:t>
            </a:r>
            <a:r>
              <a:rPr lang="zh-CN" altLang="en-US" dirty="0"/>
              <a:t>跑不了一点！</a:t>
            </a:r>
            <a:endParaRPr lang="en-US" altLang="zh-CN" dirty="0"/>
          </a:p>
          <a:p>
            <a:r>
              <a:rPr lang="zh-CN" altLang="en-US" dirty="0"/>
              <a:t>一晚上跑不了一组数据的痛谁懂啊家人们</a:t>
            </a:r>
            <a:endParaRPr lang="en-US" altLang="zh-CN" dirty="0"/>
          </a:p>
          <a:p>
            <a:r>
              <a:rPr lang="zh-CN" altLang="en-US" dirty="0"/>
              <a:t>于是就有了</a:t>
            </a:r>
            <a:r>
              <a:rPr lang="en-US" altLang="zh-CN" dirty="0"/>
              <a:t>——</a:t>
            </a:r>
            <a:r>
              <a:rPr lang="zh-CN" altLang="en-US" dirty="0"/>
              <a:t>降维！</a:t>
            </a:r>
            <a:endParaRPr lang="en-US" altLang="zh-CN" dirty="0"/>
          </a:p>
          <a:p>
            <a:r>
              <a:rPr lang="zh-CN" altLang="en-US" dirty="0"/>
              <a:t>降低维度，使需要计算的变量变少！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9654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C33AA-3E5C-D63F-870A-7F06BA81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67C24-1B18-1050-E277-5EB61A08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降维是将高维度的数据保留下最重要的一些特征，去除噪声和不重要的特征，从而实现提升数据处理速度的目的。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在实际的生产和应用中，降维在一定的信息损失范围内，可以节省大量的时间和成本。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812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D0899-7FC1-DCCE-5041-D100438F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776F9-B32B-0139-60F6-0D2314B29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PCA </a:t>
            </a:r>
            <a:r>
              <a:rPr lang="zh-CN" altLang="en-US" dirty="0"/>
              <a:t>的核心思想是通过矩阵线性变换，找到特征向量和特征值，利用特征值计算方差贡献度决定采用哪几个主成分。主要思考过程如下：</a:t>
            </a:r>
            <a:endParaRPr lang="en-US" altLang="zh-CN" dirty="0"/>
          </a:p>
          <a:p>
            <a:r>
              <a:rPr lang="zh-CN" altLang="en-US" dirty="0"/>
              <a:t>去除平均值</a:t>
            </a:r>
            <a:endParaRPr lang="en-US" altLang="zh-CN" dirty="0"/>
          </a:p>
          <a:p>
            <a:r>
              <a:rPr lang="zh-CN" altLang="en-US" dirty="0"/>
              <a:t>计算协方差矩阵</a:t>
            </a:r>
            <a:endParaRPr lang="en-US" altLang="zh-CN" dirty="0"/>
          </a:p>
          <a:p>
            <a:r>
              <a:rPr lang="zh-CN" altLang="en-US" dirty="0"/>
              <a:t>计算协方差矩阵的特征值和特征向量</a:t>
            </a:r>
            <a:endParaRPr lang="en-US" altLang="zh-CN" dirty="0"/>
          </a:p>
          <a:p>
            <a:r>
              <a:rPr lang="zh-CN" altLang="en-US" dirty="0"/>
              <a:t>将特征值排序</a:t>
            </a:r>
            <a:endParaRPr lang="en-US" altLang="zh-CN" dirty="0"/>
          </a:p>
          <a:p>
            <a:r>
              <a:rPr lang="zh-CN" altLang="en-US" dirty="0"/>
              <a:t>保留前</a:t>
            </a:r>
            <a:r>
              <a:rPr lang="en-US" altLang="zh-CN" dirty="0"/>
              <a:t>N</a:t>
            </a:r>
            <a:r>
              <a:rPr lang="zh-CN" altLang="en-US" dirty="0"/>
              <a:t>个最大的特征值对应的特征向量</a:t>
            </a:r>
            <a:endParaRPr lang="en-US" altLang="zh-CN" dirty="0"/>
          </a:p>
          <a:p>
            <a:r>
              <a:rPr lang="zh-CN" altLang="en-US" dirty="0"/>
              <a:t>将原数据转换到上一步得到的</a:t>
            </a:r>
            <a:r>
              <a:rPr lang="en-US" altLang="zh-CN" dirty="0"/>
              <a:t>N</a:t>
            </a:r>
            <a:r>
              <a:rPr lang="zh-CN" altLang="en-US" dirty="0"/>
              <a:t>个特征向量构建的新空间中（即实现降维）</a:t>
            </a:r>
          </a:p>
        </p:txBody>
      </p:sp>
    </p:spTree>
    <p:extLst>
      <p:ext uri="{BB962C8B-B14F-4D97-AF65-F5344CB8AC3E}">
        <p14:creationId xmlns:p14="http://schemas.microsoft.com/office/powerpoint/2010/main" val="899631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D13D3-A7B1-7E91-5D75-9DAF16B1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等距映射</a:t>
            </a:r>
            <a:br>
              <a:rPr lang="en-US" altLang="zh-CN" dirty="0"/>
            </a:br>
            <a:r>
              <a:rPr lang="zh-CN" altLang="en-US" dirty="0"/>
              <a:t>局部线性嵌入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F2CF1-1D1E-D022-5C9F-83FFEC0A1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以上两项不讲（</a:t>
            </a:r>
            <a:endParaRPr lang="en-US" altLang="zh-CN" dirty="0"/>
          </a:p>
          <a:p>
            <a:r>
              <a:rPr lang="zh-CN" altLang="en-US" dirty="0"/>
              <a:t>我也不会，感兴趣可以自学，一般来说</a:t>
            </a:r>
            <a:r>
              <a:rPr lang="en-US" altLang="zh-CN" dirty="0"/>
              <a:t>PCA</a:t>
            </a:r>
            <a:r>
              <a:rPr lang="zh-CN" altLang="en-US" dirty="0"/>
              <a:t>已经够用了</a:t>
            </a:r>
            <a:endParaRPr lang="en-US" altLang="zh-CN" dirty="0"/>
          </a:p>
          <a:p>
            <a:r>
              <a:rPr lang="zh-CN" altLang="en-US" dirty="0"/>
              <a:t>会了的同学可以回来教教我</a:t>
            </a:r>
          </a:p>
        </p:txBody>
      </p:sp>
    </p:spTree>
    <p:extLst>
      <p:ext uri="{BB962C8B-B14F-4D97-AF65-F5344CB8AC3E}">
        <p14:creationId xmlns:p14="http://schemas.microsoft.com/office/powerpoint/2010/main" val="127595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FD7097F-21B8-D341-E54F-32356CAE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模型参数选择及其优化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A3EE56-1225-D324-C3EC-725FF4CE7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要开始了吗？</a:t>
            </a:r>
          </a:p>
        </p:txBody>
      </p:sp>
    </p:spTree>
    <p:extLst>
      <p:ext uri="{BB962C8B-B14F-4D97-AF65-F5344CB8AC3E}">
        <p14:creationId xmlns:p14="http://schemas.microsoft.com/office/powerpoint/2010/main" val="1323160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93F19-7E50-4DCF-15F5-A0F95129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模型参数选择优化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91EA4-994D-ABFA-201E-E4F310B8E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基本概念</a:t>
            </a:r>
            <a:endParaRPr lang="en-US" altLang="zh-CN" i="0" dirty="0">
              <a:solidFill>
                <a:srgbClr val="4F4F4F"/>
              </a:solidFill>
              <a:effectLst/>
              <a:latin typeface="PingFang SC"/>
            </a:endParaRPr>
          </a:p>
          <a:p>
            <a:r>
              <a:rPr lang="zh-CN" altLang="en-US" dirty="0"/>
              <a:t>网络参数</a:t>
            </a:r>
            <a:endParaRPr lang="en-US" altLang="zh-CN" dirty="0"/>
          </a:p>
          <a:p>
            <a:r>
              <a:rPr lang="zh-CN" altLang="en-US" dirty="0"/>
              <a:t>优化参数</a:t>
            </a:r>
            <a:endParaRPr lang="en-US" altLang="zh-CN" dirty="0"/>
          </a:p>
          <a:p>
            <a:r>
              <a:rPr lang="zh-CN" altLang="en-US" dirty="0"/>
              <a:t>正则化参数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934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869F1-09DA-00C8-1905-670EBCED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经典模型讲解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FAB3EC-984C-58FD-3FC8-F7440E8EB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模型需要借鉴</a:t>
            </a:r>
          </a:p>
        </p:txBody>
      </p:sp>
    </p:spTree>
    <p:extLst>
      <p:ext uri="{BB962C8B-B14F-4D97-AF65-F5344CB8AC3E}">
        <p14:creationId xmlns:p14="http://schemas.microsoft.com/office/powerpoint/2010/main" val="2833019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59E1C-FF1A-B6DD-3EB4-73B7EB02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EB443-F132-270B-AA3E-C83E3C3B3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优化器：</a:t>
            </a:r>
            <a:r>
              <a:rPr lang="zh-CN" altLang="en-US" i="0" dirty="0">
                <a:effectLst/>
              </a:rPr>
              <a:t>随机梯度下降法，</a:t>
            </a:r>
            <a:r>
              <a:rPr lang="en-US" altLang="zh-CN" i="0" dirty="0">
                <a:effectLst/>
              </a:rPr>
              <a:t>Momentum</a:t>
            </a:r>
            <a:r>
              <a:rPr lang="zh-CN" altLang="en-US" i="0" dirty="0">
                <a:effectLst/>
              </a:rPr>
              <a:t>，</a:t>
            </a:r>
            <a:r>
              <a:rPr lang="en-US" altLang="zh-CN" i="0" dirty="0" err="1">
                <a:effectLst/>
              </a:rPr>
              <a:t>AdaGrad</a:t>
            </a:r>
            <a:r>
              <a:rPr lang="zh-CN" altLang="en-US" i="0" dirty="0">
                <a:effectLst/>
              </a:rPr>
              <a:t>，</a:t>
            </a:r>
            <a:r>
              <a:rPr lang="en-US" altLang="zh-CN" i="0" dirty="0" err="1">
                <a:effectLst/>
              </a:rPr>
              <a:t>RMSProp</a:t>
            </a:r>
            <a:r>
              <a:rPr lang="zh-CN" altLang="en-US" dirty="0"/>
              <a:t>，</a:t>
            </a:r>
            <a:r>
              <a:rPr lang="en-US" altLang="zh-CN" i="0" dirty="0">
                <a:solidFill>
                  <a:srgbClr val="C00000"/>
                </a:solidFill>
                <a:effectLst/>
              </a:rPr>
              <a:t>Adam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激活函数：</a:t>
            </a:r>
            <a:r>
              <a:rPr lang="en-US" altLang="zh-CN" dirty="0" err="1"/>
              <a:t>relu</a:t>
            </a:r>
            <a:r>
              <a:rPr lang="zh-CN" altLang="en-US" dirty="0"/>
              <a:t>，</a:t>
            </a:r>
            <a:r>
              <a:rPr lang="en-US" altLang="zh-CN" dirty="0"/>
              <a:t>sigmoid</a:t>
            </a:r>
            <a:r>
              <a:rPr lang="zh-CN" altLang="en-US" dirty="0"/>
              <a:t>，</a:t>
            </a:r>
            <a:r>
              <a:rPr lang="en-US" altLang="zh-CN" dirty="0" err="1"/>
              <a:t>softmax</a:t>
            </a:r>
            <a:endParaRPr lang="en-US" altLang="zh-CN" dirty="0"/>
          </a:p>
          <a:p>
            <a:r>
              <a:rPr lang="zh-CN" altLang="en-US" dirty="0"/>
              <a:t>损失函数：</a:t>
            </a:r>
            <a:r>
              <a:rPr lang="en-US" altLang="zh-CN" b="0" i="0" dirty="0" err="1">
                <a:effectLst/>
              </a:rPr>
              <a:t>binary_crossentropy</a:t>
            </a:r>
            <a:r>
              <a:rPr lang="zh-CN" altLang="en-US" b="0" i="0" dirty="0">
                <a:effectLst/>
              </a:rPr>
              <a:t>，</a:t>
            </a:r>
            <a:r>
              <a:rPr lang="en-US" altLang="zh-CN" b="0" i="0" dirty="0" err="1">
                <a:effectLst/>
              </a:rPr>
              <a:t>categorical_crossentropy</a:t>
            </a:r>
            <a:r>
              <a:rPr lang="zh-CN" altLang="en-US" b="0" i="0" dirty="0">
                <a:effectLst/>
              </a:rPr>
              <a:t>，</a:t>
            </a:r>
            <a:r>
              <a:rPr lang="en-US" altLang="zh-CN" b="0" i="0" dirty="0" err="1">
                <a:effectLst/>
              </a:rPr>
              <a:t>mean_squared_error</a:t>
            </a:r>
            <a:endParaRPr lang="en-US" altLang="zh-CN" dirty="0"/>
          </a:p>
          <a:p>
            <a:r>
              <a:rPr lang="zh-CN" altLang="en-US" dirty="0"/>
              <a:t>模型观测函数：</a:t>
            </a:r>
            <a:r>
              <a:rPr lang="en-US" altLang="zh-CN" b="0" i="0" dirty="0">
                <a:effectLst/>
              </a:rPr>
              <a:t>accuracy</a:t>
            </a:r>
            <a:r>
              <a:rPr lang="zh-CN" altLang="en-US" b="0" i="0" dirty="0">
                <a:effectLst/>
              </a:rPr>
              <a:t>，</a:t>
            </a:r>
            <a:r>
              <a:rPr lang="en-US" altLang="zh-CN" b="0" i="0" dirty="0" err="1">
                <a:effectLst/>
              </a:rPr>
              <a:t>mean_absolute_error</a:t>
            </a:r>
            <a:endParaRPr lang="en-US" altLang="zh-CN" dirty="0"/>
          </a:p>
          <a:p>
            <a:r>
              <a:rPr lang="zh-CN" altLang="en-US" dirty="0"/>
              <a:t>。。。其他</a:t>
            </a:r>
          </a:p>
        </p:txBody>
      </p:sp>
    </p:spTree>
    <p:extLst>
      <p:ext uri="{BB962C8B-B14F-4D97-AF65-F5344CB8AC3E}">
        <p14:creationId xmlns:p14="http://schemas.microsoft.com/office/powerpoint/2010/main" val="2382267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299C5-CA0B-D4BC-7CC9-A4A211ED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1F1F8-D1D0-41FA-9614-505100B25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学习率</a:t>
            </a:r>
            <a:r>
              <a:rPr lang="en-US" altLang="zh-CN" dirty="0"/>
              <a:t>α</a:t>
            </a:r>
          </a:p>
          <a:p>
            <a:pPr algn="l"/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批样本数量（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batch size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）</a:t>
            </a:r>
          </a:p>
          <a:p>
            <a:r>
              <a:rPr lang="en-US" altLang="zh-CN" dirty="0"/>
              <a:t>Adam</a:t>
            </a:r>
            <a:r>
              <a:rPr lang="zh-CN" altLang="en-US" dirty="0"/>
              <a:t>算法参数：</a:t>
            </a:r>
            <a:r>
              <a:rPr lang="el-GR" altLang="zh-CN" dirty="0"/>
              <a:t>β 1​ </a:t>
            </a:r>
            <a:r>
              <a:rPr lang="zh-CN" altLang="el-GR" dirty="0"/>
              <a:t>，</a:t>
            </a:r>
            <a:r>
              <a:rPr lang="el-GR" altLang="zh-CN" dirty="0"/>
              <a:t>β 2​ </a:t>
            </a:r>
            <a:r>
              <a:rPr lang="zh-CN" altLang="el-GR" dirty="0"/>
              <a:t>，</a:t>
            </a:r>
            <a:r>
              <a:rPr lang="el-GR" altLang="zh-CN" dirty="0"/>
              <a:t>ε</a:t>
            </a:r>
            <a:endParaRPr lang="en-US" altLang="zh-CN" dirty="0"/>
          </a:p>
          <a:p>
            <a:r>
              <a:rPr lang="zh-CN" altLang="en-US" dirty="0"/>
              <a:t>迭代次数</a:t>
            </a:r>
            <a:r>
              <a:rPr lang="en-US" altLang="zh-CN" dirty="0"/>
              <a:t>epoch</a:t>
            </a:r>
          </a:p>
          <a:p>
            <a:endParaRPr lang="el-GR" altLang="zh-CN" dirty="0"/>
          </a:p>
        </p:txBody>
      </p:sp>
    </p:spTree>
    <p:extLst>
      <p:ext uri="{BB962C8B-B14F-4D97-AF65-F5344CB8AC3E}">
        <p14:creationId xmlns:p14="http://schemas.microsoft.com/office/powerpoint/2010/main" val="3601202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F1D0E-754E-E8B3-9186-BE31F5C6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正则化参数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AF6BA-8884-000C-46E2-0AF31C38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丢弃法比率（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dropout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382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A0443-C4E3-485B-01F8-F3E4396B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常见优化策略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7A3A7-3E87-554A-A50C-CBBE8D3E2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照看（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babysitting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，又叫试错）</a:t>
            </a:r>
          </a:p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网格搜索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/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穷举搜索（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grid search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）</a:t>
            </a: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随机搜索</a:t>
            </a:r>
          </a:p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微调（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fine-turn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）</a:t>
            </a:r>
          </a:p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贝叶斯优化</a:t>
            </a:r>
          </a:p>
          <a:p>
            <a:endParaRPr lang="zh-CN" altLang="en-US" b="1" i="0" dirty="0">
              <a:solidFill>
                <a:srgbClr val="4F4F4F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322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147D9C4-4318-B9B5-C008-9E127D82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结果与参数结果分析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5A7581-E863-35F6-788B-2F92CDD7D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已经结束啦！</a:t>
            </a:r>
          </a:p>
        </p:txBody>
      </p:sp>
    </p:spTree>
    <p:extLst>
      <p:ext uri="{BB962C8B-B14F-4D97-AF65-F5344CB8AC3E}">
        <p14:creationId xmlns:p14="http://schemas.microsoft.com/office/powerpoint/2010/main" val="3815898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5FEDEA9-0858-8214-6633-A21671F3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一个非常好用的东西！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3A4D792-D712-B8DB-F5EA-835C064E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SHAP</a:t>
            </a:r>
          </a:p>
          <a:p>
            <a:r>
              <a:rPr lang="zh-CN" altLang="en-US" dirty="0"/>
              <a:t>讲不完了，见参考文献：</a:t>
            </a:r>
            <a:r>
              <a:rPr lang="en-US" altLang="zh-CN" dirty="0">
                <a:hlinkClick r:id="rId2"/>
              </a:rPr>
              <a:t>https://blog.csdn.net/chaishen10000/article/details/128319250</a:t>
            </a:r>
            <a:endParaRPr lang="en-US" altLang="zh-CN" dirty="0"/>
          </a:p>
          <a:p>
            <a:r>
              <a:rPr lang="zh-CN" altLang="en-US" dirty="0"/>
              <a:t>有任何问题欢迎再讨论</a:t>
            </a:r>
          </a:p>
        </p:txBody>
      </p:sp>
    </p:spTree>
    <p:extLst>
      <p:ext uri="{BB962C8B-B14F-4D97-AF65-F5344CB8AC3E}">
        <p14:creationId xmlns:p14="http://schemas.microsoft.com/office/powerpoint/2010/main" val="1035681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5E7717-9F02-580B-F1DC-4A3670CA3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结束！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580E241-833B-D6F7-AF4A-658ED67F8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zzq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82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3739458-54D5-F757-DA66-0B861FD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LeNet-5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4B71B5-A6A9-BE68-9CD2-730F830A72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72544"/>
            <a:ext cx="990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66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628B5-1C9C-767C-6710-106469A8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LeNet-5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43B16-3157-5D5B-8D04-A3A17C69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缺点：</a:t>
            </a:r>
            <a:r>
              <a:rPr lang="en-US" altLang="zh-CN" dirty="0"/>
              <a:t>LeNet-5 </a:t>
            </a:r>
            <a:r>
              <a:rPr lang="zh-CN" altLang="en-US" dirty="0"/>
              <a:t>与现在通用的卷积神经网络在某些细节结构上还是有差异的，例如 </a:t>
            </a:r>
            <a:r>
              <a:rPr lang="en-US" altLang="zh-CN" dirty="0"/>
              <a:t>LeNet-5 </a:t>
            </a:r>
            <a:r>
              <a:rPr lang="zh-CN" altLang="en-US" dirty="0"/>
              <a:t>采用的激活函数是 </a:t>
            </a:r>
            <a:r>
              <a:rPr lang="en-US" altLang="zh-CN" dirty="0"/>
              <a:t>sigmoid</a:t>
            </a:r>
            <a:r>
              <a:rPr lang="zh-CN" altLang="en-US" dirty="0"/>
              <a:t>，而目前图像一般用 </a:t>
            </a:r>
            <a:r>
              <a:rPr lang="en-US" altLang="zh-CN" dirty="0"/>
              <a:t>tanh</a:t>
            </a:r>
            <a:r>
              <a:rPr lang="zh-CN" altLang="en-US" dirty="0"/>
              <a:t>，</a:t>
            </a:r>
            <a:r>
              <a:rPr lang="en-US" altLang="zh-CN" dirty="0" err="1"/>
              <a:t>relu</a:t>
            </a:r>
            <a:r>
              <a:rPr lang="zh-CN" altLang="en-US" dirty="0"/>
              <a:t>，</a:t>
            </a:r>
            <a:r>
              <a:rPr lang="en-US" altLang="zh-CN" dirty="0" err="1"/>
              <a:t>leakly</a:t>
            </a:r>
            <a:r>
              <a:rPr lang="en-US" altLang="zh-CN" dirty="0"/>
              <a:t> </a:t>
            </a:r>
            <a:r>
              <a:rPr lang="en-US" altLang="zh-CN" dirty="0" err="1"/>
              <a:t>relu</a:t>
            </a:r>
            <a:r>
              <a:rPr lang="en-US" altLang="zh-CN" dirty="0"/>
              <a:t> </a:t>
            </a:r>
            <a:r>
              <a:rPr lang="zh-CN" altLang="en-US" dirty="0"/>
              <a:t>较多；</a:t>
            </a:r>
            <a:r>
              <a:rPr lang="en-US" altLang="zh-CN" dirty="0"/>
              <a:t>LeNet-5 </a:t>
            </a:r>
            <a:r>
              <a:rPr lang="zh-CN" altLang="en-US" dirty="0"/>
              <a:t>池化层处理与现在也不同；多分类最后的输出层一般用 </a:t>
            </a:r>
            <a:r>
              <a:rPr lang="en-US" altLang="zh-CN" dirty="0" err="1"/>
              <a:t>softmax</a:t>
            </a:r>
            <a:r>
              <a:rPr lang="zh-CN" altLang="en-US" dirty="0"/>
              <a:t>，与 </a:t>
            </a:r>
            <a:r>
              <a:rPr lang="en-US" altLang="zh-CN" dirty="0"/>
              <a:t>LeNet-5 </a:t>
            </a:r>
            <a:r>
              <a:rPr lang="zh-CN" altLang="en-US" dirty="0"/>
              <a:t>不太相同。这些差异导致其对复杂问题的处理结果不理想。</a:t>
            </a:r>
            <a:endParaRPr lang="en-US" altLang="zh-CN" dirty="0"/>
          </a:p>
          <a:p>
            <a:r>
              <a:rPr lang="zh-CN" altLang="en-US" dirty="0"/>
              <a:t>优点：</a:t>
            </a:r>
            <a:r>
              <a:rPr lang="en-US" altLang="zh-CN" dirty="0"/>
              <a:t> LeNet-5</a:t>
            </a:r>
            <a:r>
              <a:rPr lang="zh-CN" altLang="en-US" dirty="0"/>
              <a:t>在当时已经是非常高效的算法，提供了神经网络解决问题的基本思路，在手写数字检测领域有很好的表现。</a:t>
            </a:r>
            <a:endParaRPr lang="en-US" altLang="zh-CN" dirty="0"/>
          </a:p>
          <a:p>
            <a:r>
              <a:rPr lang="zh-CN" altLang="en-US" dirty="0"/>
              <a:t>启发：多通道卷积的可行性。</a:t>
            </a:r>
          </a:p>
        </p:txBody>
      </p:sp>
    </p:spTree>
    <p:extLst>
      <p:ext uri="{BB962C8B-B14F-4D97-AF65-F5344CB8AC3E}">
        <p14:creationId xmlns:p14="http://schemas.microsoft.com/office/powerpoint/2010/main" val="57170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3CB7F-8B9A-805F-73C6-6185CE6F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AlexNet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21FB8-E0EA-8EB2-B8D7-D57A458B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5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个卷积层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Convolution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24292E"/>
                </a:solidFill>
                <a:effectLst/>
                <a:latin typeface="-apple-system"/>
              </a:rPr>
              <a:t>ReLU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LRN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Pooling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)+3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个全连接层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en-US" altLang="zh-CN" b="0" i="0" dirty="0" err="1">
                <a:solidFill>
                  <a:srgbClr val="24292E"/>
                </a:solidFill>
                <a:effectLst/>
                <a:latin typeface="-apple-system"/>
              </a:rPr>
              <a:t>InnerProduct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24292E"/>
                </a:solidFill>
                <a:effectLst/>
                <a:latin typeface="-apple-system"/>
              </a:rPr>
              <a:t>ReLU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Dropout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  <a:endParaRPr lang="zh-CN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E1799C7-236D-3F4C-477F-42DA3C739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919413"/>
            <a:ext cx="70485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77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56995-3223-125A-D00E-CAF5A75A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AlexNet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59C8A-0A09-AD8C-8F14-3242ACDA5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启发：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激活函数使用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ReLU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；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训练时使用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Dropout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随机忽略一部分神经元；使用重叠最大池化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(Overlapping Max Pooling)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，让步长比池化核的尺寸小，提升特征丰富性；使用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LRN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对局部神经元的活动创建竞争机制（被其余方法代替）；数据扩充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(Data Augmentation)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（下节将会进行讲解）；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943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A18A5-A9F9-CA31-6A1F-49B41A90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ZFNet</a:t>
            </a:r>
            <a:endParaRPr lang="zh-CN" altLang="en-US" dirty="0"/>
          </a:p>
        </p:txBody>
      </p:sp>
      <p:pic>
        <p:nvPicPr>
          <p:cNvPr id="4100" name="Picture 4" descr="在这里插入图片描述">
            <a:extLst>
              <a:ext uri="{FF2B5EF4-FFF2-40B4-BE49-F238E27FC236}">
                <a16:creationId xmlns:a16="http://schemas.microsoft.com/office/drawing/2014/main" id="{51A43F97-7D9E-886A-8B0F-9C1A9A1DAB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167" y="383716"/>
            <a:ext cx="5197086" cy="610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56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50953-3142-5D77-04F7-B6C69057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ZFNet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A7C42-5220-961E-2F8C-E21D062E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启发：根据可视化结果判断模型的效果，并可以确定一定的优化调参方向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。根据</a:t>
            </a:r>
            <a:r>
              <a:rPr lang="zh-CN" altLang="en-US" dirty="0"/>
              <a:t>遮挡图像的局部对分类结果的影响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来探讨对分类任务而言到底</a:t>
            </a:r>
            <a:r>
              <a:rPr lang="zh-CN" altLang="en-US" dirty="0"/>
              <a:t>哪部分输入信息更重要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。（数学建模用不到）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295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1427</Words>
  <Application>Microsoft Office PowerPoint</Application>
  <PresentationFormat>宽屏</PresentationFormat>
  <Paragraphs>144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-apple-system</vt:lpstr>
      <vt:lpstr>PingFang SC</vt:lpstr>
      <vt:lpstr>等线</vt:lpstr>
      <vt:lpstr>等线 Light</vt:lpstr>
      <vt:lpstr>Arial</vt:lpstr>
      <vt:lpstr>Office 主题​​</vt:lpstr>
      <vt:lpstr>神经网络编码实现中注意点</vt:lpstr>
      <vt:lpstr>目录</vt:lpstr>
      <vt:lpstr>经典模型讲解</vt:lpstr>
      <vt:lpstr>LeNet-5</vt:lpstr>
      <vt:lpstr>LeNet-5</vt:lpstr>
      <vt:lpstr>AlexNet</vt:lpstr>
      <vt:lpstr>AlexNet</vt:lpstr>
      <vt:lpstr>ZFNet</vt:lpstr>
      <vt:lpstr>ZFNet</vt:lpstr>
      <vt:lpstr>其余模型</vt:lpstr>
      <vt:lpstr>其余模型</vt:lpstr>
      <vt:lpstr>参数处理以及特征扩充</vt:lpstr>
      <vt:lpstr>AlexNet（卷积神经网络，以AlexNet为例）</vt:lpstr>
      <vt:lpstr>数据处理以及特征工程</vt:lpstr>
      <vt:lpstr>基本概念</vt:lpstr>
      <vt:lpstr>缺失值/异常值处理</vt:lpstr>
      <vt:lpstr>离散特征编码</vt:lpstr>
      <vt:lpstr>日期特征编码</vt:lpstr>
      <vt:lpstr>构建新特征</vt:lpstr>
      <vt:lpstr>数据分桶</vt:lpstr>
      <vt:lpstr>特征扩充，特征交叉</vt:lpstr>
      <vt:lpstr>平均数编码，k折目标编码</vt:lpstr>
      <vt:lpstr>降维（减少工程量）</vt:lpstr>
      <vt:lpstr>基本概念</vt:lpstr>
      <vt:lpstr>PCA</vt:lpstr>
      <vt:lpstr>PCA</vt:lpstr>
      <vt:lpstr>等距映射 局部线性嵌入</vt:lpstr>
      <vt:lpstr>模型参数选择及其优化</vt:lpstr>
      <vt:lpstr>模型参数选择优化</vt:lpstr>
      <vt:lpstr>基本概念</vt:lpstr>
      <vt:lpstr>网络参数</vt:lpstr>
      <vt:lpstr>正则化参数</vt:lpstr>
      <vt:lpstr>常见优化策略</vt:lpstr>
      <vt:lpstr>结果与参数结果分析</vt:lpstr>
      <vt:lpstr>一个非常好用的东西！</vt:lpstr>
      <vt:lpstr>结束！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神经网络编码实现中注意点</dc:title>
  <dc:creator>zq z</dc:creator>
  <cp:lastModifiedBy>zq z</cp:lastModifiedBy>
  <cp:revision>9</cp:revision>
  <dcterms:created xsi:type="dcterms:W3CDTF">2023-07-23T05:49:34Z</dcterms:created>
  <dcterms:modified xsi:type="dcterms:W3CDTF">2023-07-24T13:28:58Z</dcterms:modified>
</cp:coreProperties>
</file>