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700000"/>
    <a:srgbClr val="F5E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CESYILMAZ\Desktop\question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CESYILMAZ\Downloads\result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CESYILMAZ\Desktop\question1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stack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36635536"/>
        <c:axId val="336645520"/>
      </c:barChart>
      <c:catAx>
        <c:axId val="33663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645520"/>
        <c:crosses val="autoZero"/>
        <c:auto val="1"/>
        <c:lblAlgn val="ctr"/>
        <c:lblOffset val="100"/>
        <c:noMultiLvlLbl val="0"/>
      </c:catAx>
      <c:valAx>
        <c:axId val="336645520"/>
        <c:scaling>
          <c:orientation val="minMax"/>
          <c:max val="1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635536"/>
        <c:crosses val="autoZero"/>
        <c:crossBetween val="between"/>
        <c:majorUnit val="10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results!$C$1</c:f>
              <c:strCache>
                <c:ptCount val="1"/>
                <c:pt idx="0">
                  <c:v>rental_duration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  <a:alpha val="85000"/>
              </a:schemeClr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innerShdw dist="12700" dir="16200000">
                <a:schemeClr val="lt1"/>
              </a:innerShdw>
            </a:effectLst>
          </c:spPr>
          <c:val>
            <c:numRef>
              <c:f>results!$C$2:$C$362</c:f>
              <c:numCache>
                <c:formatCode>General</c:formatCode>
                <c:ptCount val="361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4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4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5</c:v>
                </c:pt>
                <c:pt idx="140">
                  <c:v>5</c:v>
                </c:pt>
                <c:pt idx="141">
                  <c:v>5</c:v>
                </c:pt>
                <c:pt idx="142">
                  <c:v>5</c:v>
                </c:pt>
                <c:pt idx="143">
                  <c:v>5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5</c:v>
                </c:pt>
                <c:pt idx="149">
                  <c:v>5</c:v>
                </c:pt>
                <c:pt idx="150">
                  <c:v>5</c:v>
                </c:pt>
                <c:pt idx="151">
                  <c:v>5</c:v>
                </c:pt>
                <c:pt idx="152">
                  <c:v>5</c:v>
                </c:pt>
                <c:pt idx="153">
                  <c:v>5</c:v>
                </c:pt>
                <c:pt idx="154">
                  <c:v>5</c:v>
                </c:pt>
                <c:pt idx="155">
                  <c:v>5</c:v>
                </c:pt>
                <c:pt idx="156">
                  <c:v>5</c:v>
                </c:pt>
                <c:pt idx="157">
                  <c:v>5</c:v>
                </c:pt>
                <c:pt idx="158">
                  <c:v>5</c:v>
                </c:pt>
                <c:pt idx="159">
                  <c:v>5</c:v>
                </c:pt>
                <c:pt idx="160">
                  <c:v>5</c:v>
                </c:pt>
                <c:pt idx="161">
                  <c:v>5</c:v>
                </c:pt>
                <c:pt idx="162">
                  <c:v>5</c:v>
                </c:pt>
                <c:pt idx="163">
                  <c:v>5</c:v>
                </c:pt>
                <c:pt idx="164">
                  <c:v>5</c:v>
                </c:pt>
                <c:pt idx="165">
                  <c:v>5</c:v>
                </c:pt>
                <c:pt idx="166">
                  <c:v>5</c:v>
                </c:pt>
                <c:pt idx="167">
                  <c:v>5</c:v>
                </c:pt>
                <c:pt idx="168">
                  <c:v>5</c:v>
                </c:pt>
                <c:pt idx="169">
                  <c:v>5</c:v>
                </c:pt>
                <c:pt idx="170">
                  <c:v>5</c:v>
                </c:pt>
                <c:pt idx="171">
                  <c:v>5</c:v>
                </c:pt>
                <c:pt idx="172">
                  <c:v>5</c:v>
                </c:pt>
                <c:pt idx="173">
                  <c:v>5</c:v>
                </c:pt>
                <c:pt idx="174">
                  <c:v>5</c:v>
                </c:pt>
                <c:pt idx="175">
                  <c:v>5</c:v>
                </c:pt>
                <c:pt idx="176">
                  <c:v>5</c:v>
                </c:pt>
                <c:pt idx="177">
                  <c:v>5</c:v>
                </c:pt>
                <c:pt idx="178">
                  <c:v>5</c:v>
                </c:pt>
                <c:pt idx="179">
                  <c:v>5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5</c:v>
                </c:pt>
                <c:pt idx="185">
                  <c:v>5</c:v>
                </c:pt>
                <c:pt idx="186">
                  <c:v>5</c:v>
                </c:pt>
                <c:pt idx="187">
                  <c:v>5</c:v>
                </c:pt>
                <c:pt idx="188">
                  <c:v>5</c:v>
                </c:pt>
                <c:pt idx="189">
                  <c:v>5</c:v>
                </c:pt>
                <c:pt idx="190">
                  <c:v>5</c:v>
                </c:pt>
                <c:pt idx="191">
                  <c:v>5</c:v>
                </c:pt>
                <c:pt idx="192">
                  <c:v>5</c:v>
                </c:pt>
                <c:pt idx="193">
                  <c:v>5</c:v>
                </c:pt>
                <c:pt idx="194">
                  <c:v>5</c:v>
                </c:pt>
                <c:pt idx="195">
                  <c:v>5</c:v>
                </c:pt>
                <c:pt idx="196">
                  <c:v>5</c:v>
                </c:pt>
                <c:pt idx="197">
                  <c:v>5</c:v>
                </c:pt>
                <c:pt idx="198">
                  <c:v>5</c:v>
                </c:pt>
                <c:pt idx="199">
                  <c:v>5</c:v>
                </c:pt>
                <c:pt idx="200">
                  <c:v>5</c:v>
                </c:pt>
                <c:pt idx="201">
                  <c:v>5</c:v>
                </c:pt>
                <c:pt idx="202">
                  <c:v>5</c:v>
                </c:pt>
                <c:pt idx="203">
                  <c:v>5</c:v>
                </c:pt>
                <c:pt idx="204">
                  <c:v>5</c:v>
                </c:pt>
                <c:pt idx="205">
                  <c:v>5</c:v>
                </c:pt>
                <c:pt idx="206">
                  <c:v>5</c:v>
                </c:pt>
                <c:pt idx="207">
                  <c:v>5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7</c:v>
                </c:pt>
                <c:pt idx="285">
                  <c:v>7</c:v>
                </c:pt>
                <c:pt idx="286">
                  <c:v>7</c:v>
                </c:pt>
                <c:pt idx="287">
                  <c:v>7</c:v>
                </c:pt>
                <c:pt idx="288">
                  <c:v>7</c:v>
                </c:pt>
                <c:pt idx="289">
                  <c:v>7</c:v>
                </c:pt>
                <c:pt idx="290">
                  <c:v>7</c:v>
                </c:pt>
                <c:pt idx="291">
                  <c:v>7</c:v>
                </c:pt>
                <c:pt idx="292">
                  <c:v>7</c:v>
                </c:pt>
                <c:pt idx="293">
                  <c:v>7</c:v>
                </c:pt>
                <c:pt idx="294">
                  <c:v>7</c:v>
                </c:pt>
                <c:pt idx="295">
                  <c:v>7</c:v>
                </c:pt>
                <c:pt idx="296">
                  <c:v>7</c:v>
                </c:pt>
                <c:pt idx="297">
                  <c:v>7</c:v>
                </c:pt>
                <c:pt idx="298">
                  <c:v>7</c:v>
                </c:pt>
                <c:pt idx="299">
                  <c:v>7</c:v>
                </c:pt>
                <c:pt idx="300">
                  <c:v>7</c:v>
                </c:pt>
                <c:pt idx="301">
                  <c:v>7</c:v>
                </c:pt>
                <c:pt idx="302">
                  <c:v>7</c:v>
                </c:pt>
                <c:pt idx="303">
                  <c:v>7</c:v>
                </c:pt>
                <c:pt idx="304">
                  <c:v>7</c:v>
                </c:pt>
                <c:pt idx="305">
                  <c:v>7</c:v>
                </c:pt>
                <c:pt idx="306">
                  <c:v>7</c:v>
                </c:pt>
                <c:pt idx="307">
                  <c:v>7</c:v>
                </c:pt>
                <c:pt idx="308">
                  <c:v>7</c:v>
                </c:pt>
                <c:pt idx="309">
                  <c:v>7</c:v>
                </c:pt>
                <c:pt idx="310">
                  <c:v>7</c:v>
                </c:pt>
                <c:pt idx="311">
                  <c:v>7</c:v>
                </c:pt>
                <c:pt idx="312">
                  <c:v>7</c:v>
                </c:pt>
                <c:pt idx="313">
                  <c:v>7</c:v>
                </c:pt>
                <c:pt idx="314">
                  <c:v>7</c:v>
                </c:pt>
                <c:pt idx="315">
                  <c:v>7</c:v>
                </c:pt>
                <c:pt idx="316">
                  <c:v>7</c:v>
                </c:pt>
                <c:pt idx="317">
                  <c:v>7</c:v>
                </c:pt>
                <c:pt idx="318">
                  <c:v>7</c:v>
                </c:pt>
                <c:pt idx="319">
                  <c:v>7</c:v>
                </c:pt>
                <c:pt idx="320">
                  <c:v>7</c:v>
                </c:pt>
                <c:pt idx="321">
                  <c:v>7</c:v>
                </c:pt>
                <c:pt idx="322">
                  <c:v>7</c:v>
                </c:pt>
                <c:pt idx="323">
                  <c:v>7</c:v>
                </c:pt>
                <c:pt idx="324">
                  <c:v>7</c:v>
                </c:pt>
                <c:pt idx="325">
                  <c:v>7</c:v>
                </c:pt>
                <c:pt idx="326">
                  <c:v>7</c:v>
                </c:pt>
                <c:pt idx="327">
                  <c:v>7</c:v>
                </c:pt>
                <c:pt idx="328">
                  <c:v>7</c:v>
                </c:pt>
                <c:pt idx="329">
                  <c:v>7</c:v>
                </c:pt>
                <c:pt idx="330">
                  <c:v>7</c:v>
                </c:pt>
                <c:pt idx="331">
                  <c:v>7</c:v>
                </c:pt>
                <c:pt idx="332">
                  <c:v>7</c:v>
                </c:pt>
                <c:pt idx="333">
                  <c:v>7</c:v>
                </c:pt>
                <c:pt idx="334">
                  <c:v>7</c:v>
                </c:pt>
                <c:pt idx="335">
                  <c:v>7</c:v>
                </c:pt>
                <c:pt idx="336">
                  <c:v>7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7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7</c:v>
                </c:pt>
                <c:pt idx="349">
                  <c:v>7</c:v>
                </c:pt>
                <c:pt idx="350">
                  <c:v>7</c:v>
                </c:pt>
                <c:pt idx="351">
                  <c:v>7</c:v>
                </c:pt>
                <c:pt idx="352">
                  <c:v>7</c:v>
                </c:pt>
                <c:pt idx="353">
                  <c:v>7</c:v>
                </c:pt>
                <c:pt idx="354">
                  <c:v>7</c:v>
                </c:pt>
                <c:pt idx="355">
                  <c:v>7</c:v>
                </c:pt>
                <c:pt idx="356">
                  <c:v>7</c:v>
                </c:pt>
                <c:pt idx="357">
                  <c:v>7</c:v>
                </c:pt>
                <c:pt idx="358">
                  <c:v>7</c:v>
                </c:pt>
                <c:pt idx="359">
                  <c:v>7</c:v>
                </c:pt>
                <c:pt idx="36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EF-44E7-A75A-24E18BBEE44E}"/>
            </c:ext>
          </c:extLst>
        </c:ser>
        <c:ser>
          <c:idx val="1"/>
          <c:order val="1"/>
          <c:tx>
            <c:strRef>
              <c:f>results!$D$1</c:f>
              <c:strCache>
                <c:ptCount val="1"/>
                <c:pt idx="0">
                  <c:v>quartile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  <a:alpha val="85000"/>
              </a:schemeClr>
            </a:solidFill>
            <a:ln>
              <a:solidFill>
                <a:schemeClr val="tx1">
                  <a:lumMod val="15000"/>
                  <a:lumOff val="85000"/>
                </a:schemeClr>
              </a:solidFill>
            </a:ln>
            <a:effectLst>
              <a:innerShdw dist="12700" dir="16200000">
                <a:schemeClr val="lt1"/>
              </a:innerShdw>
            </a:effectLst>
          </c:spPr>
          <c:val>
            <c:numRef>
              <c:f>results!$D$2:$D$362</c:f>
              <c:numCache>
                <c:formatCode>General</c:formatCode>
                <c:ptCount val="36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3</c:v>
                </c:pt>
                <c:pt idx="182">
                  <c:v>3</c:v>
                </c:pt>
                <c:pt idx="183">
                  <c:v>3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0">
                  <c:v>3</c:v>
                </c:pt>
                <c:pt idx="191">
                  <c:v>3</c:v>
                </c:pt>
                <c:pt idx="192">
                  <c:v>3</c:v>
                </c:pt>
                <c:pt idx="193">
                  <c:v>3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3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3</c:v>
                </c:pt>
                <c:pt idx="209">
                  <c:v>3</c:v>
                </c:pt>
                <c:pt idx="210">
                  <c:v>3</c:v>
                </c:pt>
                <c:pt idx="211">
                  <c:v>3</c:v>
                </c:pt>
                <c:pt idx="212">
                  <c:v>3</c:v>
                </c:pt>
                <c:pt idx="213">
                  <c:v>3</c:v>
                </c:pt>
                <c:pt idx="214">
                  <c:v>3</c:v>
                </c:pt>
                <c:pt idx="215">
                  <c:v>3</c:v>
                </c:pt>
                <c:pt idx="216">
                  <c:v>3</c:v>
                </c:pt>
                <c:pt idx="217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3</c:v>
                </c:pt>
                <c:pt idx="223">
                  <c:v>3</c:v>
                </c:pt>
                <c:pt idx="224">
                  <c:v>3</c:v>
                </c:pt>
                <c:pt idx="225">
                  <c:v>3</c:v>
                </c:pt>
                <c:pt idx="226">
                  <c:v>3</c:v>
                </c:pt>
                <c:pt idx="227">
                  <c:v>3</c:v>
                </c:pt>
                <c:pt idx="228">
                  <c:v>3</c:v>
                </c:pt>
                <c:pt idx="229">
                  <c:v>3</c:v>
                </c:pt>
                <c:pt idx="230">
                  <c:v>3</c:v>
                </c:pt>
                <c:pt idx="231">
                  <c:v>3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3</c:v>
                </c:pt>
                <c:pt idx="241">
                  <c:v>3</c:v>
                </c:pt>
                <c:pt idx="242">
                  <c:v>3</c:v>
                </c:pt>
                <c:pt idx="243">
                  <c:v>3</c:v>
                </c:pt>
                <c:pt idx="244">
                  <c:v>3</c:v>
                </c:pt>
                <c:pt idx="245">
                  <c:v>3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4</c:v>
                </c:pt>
                <c:pt idx="275">
                  <c:v>4</c:v>
                </c:pt>
                <c:pt idx="276">
                  <c:v>4</c:v>
                </c:pt>
                <c:pt idx="277">
                  <c:v>4</c:v>
                </c:pt>
                <c:pt idx="278">
                  <c:v>4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4</c:v>
                </c:pt>
                <c:pt idx="285">
                  <c:v>4</c:v>
                </c:pt>
                <c:pt idx="286">
                  <c:v>4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4</c:v>
                </c:pt>
                <c:pt idx="292">
                  <c:v>4</c:v>
                </c:pt>
                <c:pt idx="293">
                  <c:v>4</c:v>
                </c:pt>
                <c:pt idx="294">
                  <c:v>4</c:v>
                </c:pt>
                <c:pt idx="295">
                  <c:v>4</c:v>
                </c:pt>
                <c:pt idx="296">
                  <c:v>4</c:v>
                </c:pt>
                <c:pt idx="297">
                  <c:v>4</c:v>
                </c:pt>
                <c:pt idx="298">
                  <c:v>4</c:v>
                </c:pt>
                <c:pt idx="299">
                  <c:v>4</c:v>
                </c:pt>
                <c:pt idx="300">
                  <c:v>4</c:v>
                </c:pt>
                <c:pt idx="301">
                  <c:v>4</c:v>
                </c:pt>
                <c:pt idx="302">
                  <c:v>4</c:v>
                </c:pt>
                <c:pt idx="303">
                  <c:v>4</c:v>
                </c:pt>
                <c:pt idx="304">
                  <c:v>4</c:v>
                </c:pt>
                <c:pt idx="305">
                  <c:v>4</c:v>
                </c:pt>
                <c:pt idx="306">
                  <c:v>4</c:v>
                </c:pt>
                <c:pt idx="307">
                  <c:v>4</c:v>
                </c:pt>
                <c:pt idx="308">
                  <c:v>4</c:v>
                </c:pt>
                <c:pt idx="309">
                  <c:v>4</c:v>
                </c:pt>
                <c:pt idx="310">
                  <c:v>4</c:v>
                </c:pt>
                <c:pt idx="311">
                  <c:v>4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4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4</c:v>
                </c:pt>
                <c:pt idx="321">
                  <c:v>4</c:v>
                </c:pt>
                <c:pt idx="322">
                  <c:v>4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4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4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4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EF-44E7-A75A-24E18BBEE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3340128"/>
        <c:axId val="443350112"/>
      </c:areaChart>
      <c:catAx>
        <c:axId val="4433401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350112"/>
        <c:crosses val="autoZero"/>
        <c:auto val="1"/>
        <c:lblAlgn val="ctr"/>
        <c:lblOffset val="100"/>
        <c:noMultiLvlLbl val="0"/>
      </c:catAx>
      <c:valAx>
        <c:axId val="4433501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340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12700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question2!$I$1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question2!$H$2:$H$7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question2!$I$2:$I$7</c:f>
              <c:numCache>
                <c:formatCode>General</c:formatCode>
                <c:ptCount val="6"/>
                <c:pt idx="0">
                  <c:v>22</c:v>
                </c:pt>
                <c:pt idx="1">
                  <c:v>14</c:v>
                </c:pt>
                <c:pt idx="2">
                  <c:v>14</c:v>
                </c:pt>
                <c:pt idx="3">
                  <c:v>17</c:v>
                </c:pt>
                <c:pt idx="4">
                  <c:v>15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9F-4695-AE10-83C2FE1C70F9}"/>
            </c:ext>
          </c:extLst>
        </c:ser>
        <c:ser>
          <c:idx val="1"/>
          <c:order val="1"/>
          <c:tx>
            <c:strRef>
              <c:f>question2!$J$1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question2!$H$2:$H$7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question2!$J$2:$J$7</c:f>
              <c:numCache>
                <c:formatCode>General</c:formatCode>
                <c:ptCount val="6"/>
                <c:pt idx="0">
                  <c:v>12</c:v>
                </c:pt>
                <c:pt idx="1">
                  <c:v>18</c:v>
                </c:pt>
                <c:pt idx="2">
                  <c:v>15</c:v>
                </c:pt>
                <c:pt idx="3">
                  <c:v>15</c:v>
                </c:pt>
                <c:pt idx="4">
                  <c:v>17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9F-4695-AE10-83C2FE1C70F9}"/>
            </c:ext>
          </c:extLst>
        </c:ser>
        <c:ser>
          <c:idx val="2"/>
          <c:order val="2"/>
          <c:tx>
            <c:strRef>
              <c:f>question2!$K$1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question2!$H$2:$H$7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question2!$K$2:$K$7</c:f>
              <c:numCache>
                <c:formatCode>General</c:formatCode>
                <c:ptCount val="6"/>
                <c:pt idx="0">
                  <c:v>15</c:v>
                </c:pt>
                <c:pt idx="1">
                  <c:v>14</c:v>
                </c:pt>
                <c:pt idx="2">
                  <c:v>12</c:v>
                </c:pt>
                <c:pt idx="3">
                  <c:v>13</c:v>
                </c:pt>
                <c:pt idx="4">
                  <c:v>20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9F-4695-AE10-83C2FE1C70F9}"/>
            </c:ext>
          </c:extLst>
        </c:ser>
        <c:ser>
          <c:idx val="3"/>
          <c:order val="3"/>
          <c:tx>
            <c:strRef>
              <c:f>question2!$L$1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question2!$H$2:$H$7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question2!$L$2:$L$7</c:f>
              <c:numCache>
                <c:formatCode>General</c:formatCode>
                <c:ptCount val="6"/>
                <c:pt idx="0">
                  <c:v>17</c:v>
                </c:pt>
                <c:pt idx="1">
                  <c:v>14</c:v>
                </c:pt>
                <c:pt idx="2">
                  <c:v>16</c:v>
                </c:pt>
                <c:pt idx="3">
                  <c:v>13</c:v>
                </c:pt>
                <c:pt idx="4">
                  <c:v>17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9F-4695-AE10-83C2FE1C70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820800"/>
        <c:axId val="444821216"/>
      </c:barChart>
      <c:catAx>
        <c:axId val="44482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821216"/>
        <c:crosses val="autoZero"/>
        <c:auto val="1"/>
        <c:lblAlgn val="ctr"/>
        <c:lblOffset val="100"/>
        <c:noMultiLvlLbl val="0"/>
      </c:catAx>
      <c:valAx>
        <c:axId val="44482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82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79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effectLst>
        <a:innerShdw dist="12700" dir="16200000">
          <a:schemeClr val="lt1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effectLst>
        <a:innerShdw dist="12700" dir="16200000">
          <a:schemeClr val="lt1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70274-601B-4741-8841-044809FCCF54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13967-EDB1-4BBA-81D0-14A7E738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9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4C60-D14F-434B-BFAA-A69EF7EF93EC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43AD-BB2A-4705-9D22-A589E36C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7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645F-E48A-4267-9810-3AB3EA9B8F6C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43AD-BB2A-4705-9D22-A589E36C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3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866F-16FF-4CC1-9D1B-01058383EF53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43AD-BB2A-4705-9D22-A589E36C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0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8F6A-B5A7-4A01-AE6B-006DFC1A1E68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43AD-BB2A-4705-9D22-A589E36C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E144-8CE1-48A8-939C-3622EDBB8E0C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43AD-BB2A-4705-9D22-A589E36C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0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7210-0950-4F3A-8FE9-750AE1DB6F80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43AD-BB2A-4705-9D22-A589E36C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0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EDB5-3BCA-4142-9440-074756241962}" type="datetime1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43AD-BB2A-4705-9D22-A589E36C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9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DE7F-137A-42D4-A252-047418C83F11}" type="datetime1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43AD-BB2A-4705-9D22-A589E36C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934F-EFEE-4B42-90A4-82FDA8E3DA5E}" type="datetime1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43AD-BB2A-4705-9D22-A589E36C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4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E82B-A7FF-4C4A-8089-EDF614C6AB6D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43AD-BB2A-4705-9D22-A589E36C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6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C3C7-BE50-46AE-86A8-1CF96A0FBDD0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43AD-BB2A-4705-9D22-A589E36C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4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5AB23-D0DF-4A16-9E66-C57618406683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543AD-BB2A-4705-9D22-A589E36C4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5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24809"/>
            <a:ext cx="12065540" cy="1089498"/>
          </a:xfrm>
          <a:prstGeom prst="rect">
            <a:avLst/>
          </a:prstGeom>
          <a:solidFill>
            <a:srgbClr val="7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6137" y="326715"/>
            <a:ext cx="9696063" cy="879163"/>
          </a:xfr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tr-TR" sz="2800" b="1" i="1" u="sng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Q1: </a:t>
            </a:r>
            <a:r>
              <a:rPr lang="en-US" sz="22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Create </a:t>
            </a:r>
            <a:r>
              <a:rPr lang="en-US" sz="2200" dirty="0">
                <a:solidFill>
                  <a:schemeClr val="bg1"/>
                </a:solidFill>
                <a:latin typeface="Cooper Black" panose="0208090404030B020404" pitchFamily="18" charset="0"/>
              </a:rPr>
              <a:t>a query that lists </a:t>
            </a:r>
            <a:r>
              <a:rPr lang="en-US" sz="22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each</a:t>
            </a:r>
            <a:r>
              <a:rPr lang="tr-TR" sz="22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tr-TR" sz="2200" dirty="0" err="1" smtClean="0">
                <a:solidFill>
                  <a:schemeClr val="bg1"/>
                </a:solidFill>
                <a:latin typeface="Cooper Black" panose="0208090404030B020404" pitchFamily="18" charset="0"/>
              </a:rPr>
              <a:t>family</a:t>
            </a:r>
            <a:r>
              <a:rPr lang="en-US" sz="22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oper Black" panose="0208090404030B020404" pitchFamily="18" charset="0"/>
              </a:rPr>
              <a:t>movie, the film category it is classified in, and the number of times it has been rented </a:t>
            </a:r>
            <a:r>
              <a:rPr lang="en-US" sz="22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out</a:t>
            </a:r>
            <a:r>
              <a:rPr lang="tr-TR" sz="22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.</a:t>
            </a:r>
            <a:endParaRPr lang="en-US" sz="22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01150329"/>
              </p:ext>
            </p:extLst>
          </p:nvPr>
        </p:nvGraphicFramePr>
        <p:xfrm>
          <a:off x="5439747" y="1733550"/>
          <a:ext cx="6171227" cy="3961925"/>
        </p:xfrm>
        <a:graphic>
          <a:graphicData uri="http://schemas.openxmlformats.org/drawingml/2006/table">
            <a:tbl>
              <a:tblPr/>
              <a:tblGrid>
                <a:gridCol w="3278464">
                  <a:extLst>
                    <a:ext uri="{9D8B030D-6E8A-4147-A177-3AD203B41FA5}">
                      <a16:colId xmlns:a16="http://schemas.microsoft.com/office/drawing/2014/main" val="3556306306"/>
                    </a:ext>
                  </a:extLst>
                </a:gridCol>
                <a:gridCol w="2038709">
                  <a:extLst>
                    <a:ext uri="{9D8B030D-6E8A-4147-A177-3AD203B41FA5}">
                      <a16:colId xmlns:a16="http://schemas.microsoft.com/office/drawing/2014/main" val="3088219602"/>
                    </a:ext>
                  </a:extLst>
                </a:gridCol>
                <a:gridCol w="854054">
                  <a:extLst>
                    <a:ext uri="{9D8B030D-6E8A-4147-A177-3AD203B41FA5}">
                      <a16:colId xmlns:a16="http://schemas.microsoft.com/office/drawing/2014/main" val="3611788223"/>
                    </a:ext>
                  </a:extLst>
                </a:gridCol>
              </a:tblGrid>
              <a:tr h="360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movie_title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category_name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663420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 Victory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780137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Anaconda Confessions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510628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Bikini Borrowers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48953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Blackout Private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144953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Borrowers Bedazzled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013699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Canyon Stock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45720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Carol Texas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054604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 Flatliners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357231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Clash Freddy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75566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Club Graffiti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801862"/>
                  </a:ext>
                </a:extLst>
              </a:tr>
            </a:tbl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286137" y="2600086"/>
            <a:ext cx="4674637" cy="2514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Since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table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has 350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rows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only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first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10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rows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are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shown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on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side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tr-TR" sz="2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Each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movie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in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each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category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can be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seen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their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rental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count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in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table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43AD-BB2A-4705-9D22-A589E36C4C5A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07003" y="160644"/>
            <a:ext cx="1433734" cy="1211303"/>
          </a:xfrm>
          <a:prstGeom prst="ellipse">
            <a:avLst/>
          </a:prstGeom>
          <a:ln w="63500" cap="rnd">
            <a:noFill/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5439747" y="5861544"/>
            <a:ext cx="5218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Table</a:t>
            </a:r>
            <a:r>
              <a:rPr lang="tr-TR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1: First 10 </a:t>
            </a:r>
            <a:r>
              <a:rPr lang="tr-TR" sz="1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rows</a:t>
            </a:r>
            <a:r>
              <a:rPr lang="tr-TR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of </a:t>
            </a:r>
            <a:r>
              <a:rPr lang="tr-TR" sz="1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tr-TR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result</a:t>
            </a:r>
            <a:r>
              <a:rPr lang="tr-TR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table</a:t>
            </a:r>
            <a:r>
              <a:rPr lang="tr-TR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(Query #1)</a:t>
            </a:r>
            <a:endParaRPr lang="en-US" sz="1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22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24809"/>
            <a:ext cx="12065540" cy="1089498"/>
          </a:xfrm>
          <a:prstGeom prst="rect">
            <a:avLst/>
          </a:prstGeom>
          <a:solidFill>
            <a:srgbClr val="7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6137" y="326715"/>
            <a:ext cx="9696063" cy="879163"/>
          </a:xfrm>
          <a:noFill/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tr-TR" sz="2400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Q2: </a:t>
            </a:r>
            <a:r>
              <a:rPr lang="tr-TR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Provide</a:t>
            </a:r>
            <a:r>
              <a:rPr lang="tr-T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 a </a:t>
            </a:r>
            <a:r>
              <a:rPr lang="tr-TR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query</a:t>
            </a:r>
            <a:r>
              <a:rPr lang="tr-T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tr-TR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that</a:t>
            </a:r>
            <a:r>
              <a:rPr lang="tr-T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tr-TR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shows</a:t>
            </a:r>
            <a:r>
              <a:rPr lang="tr-T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how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the length of rental duration of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family-friendly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movies compares to the duration that all movies are rented for.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515567" y="1556426"/>
          <a:ext cx="6510384" cy="4799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15567" y="2040048"/>
            <a:ext cx="4674637" cy="3832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graph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shows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that</a:t>
            </a:r>
            <a:endParaRPr lang="tr-TR" sz="2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tr-TR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Shortest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rental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duration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tr-T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tr-TR" sz="20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days</a:t>
            </a:r>
            <a:endParaRPr lang="tr-TR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Rental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duration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that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falls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into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both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Open Sans"/>
                <a:sym typeface="Open Sans"/>
              </a:rPr>
              <a:t>1</a:t>
            </a:r>
            <a:r>
              <a:rPr lang="en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Open Sans"/>
                <a:sym typeface="Open Sans"/>
              </a:rPr>
              <a:t>st</a:t>
            </a:r>
            <a:r>
              <a:rPr lang="en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Open Sans"/>
                <a:sym typeface="Open Sans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Open Sans"/>
                <a:sym typeface="Open Sans"/>
              </a:rPr>
              <a:t>and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Open Sans"/>
                <a:sym typeface="Open Sans"/>
              </a:rPr>
              <a:t> </a:t>
            </a:r>
            <a:r>
              <a:rPr lang="en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Open Sans"/>
                <a:sym typeface="Open Sans"/>
              </a:rPr>
              <a:t>2</a:t>
            </a:r>
            <a:r>
              <a:rPr lang="en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Open Sans"/>
                <a:sym typeface="Open Sans"/>
              </a:rPr>
              <a:t>nd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quartile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tr-TR" sz="20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4 </a:t>
            </a:r>
            <a:r>
              <a:rPr lang="tr-TR" sz="2000" b="1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days</a:t>
            </a:r>
            <a:endParaRPr lang="tr-TR" sz="2000" b="1" dirty="0" smtClean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Rental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duration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that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falls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into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both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Open Sans"/>
                <a:sym typeface="Open Sans"/>
              </a:rPr>
              <a:t>2</a:t>
            </a:r>
            <a:r>
              <a:rPr lang="tr-TR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Open Sans"/>
                <a:sym typeface="Open Sans"/>
              </a:rPr>
              <a:t>nd</a:t>
            </a:r>
            <a:r>
              <a:rPr lang="en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Open Sans"/>
                <a:sym typeface="Open Sans"/>
              </a:rPr>
              <a:t> or 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Open Sans"/>
                <a:sym typeface="Open Sans"/>
              </a:rPr>
              <a:t>3</a:t>
            </a:r>
            <a:r>
              <a:rPr lang="tr-TR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Open Sans"/>
                <a:sym typeface="Open Sans"/>
              </a:rPr>
              <a:t>r</a:t>
            </a:r>
            <a:r>
              <a:rPr lang="en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Open Sans"/>
                <a:sym typeface="Open Sans"/>
              </a:rPr>
              <a:t>d</a:t>
            </a:r>
            <a:r>
              <a:rPr lang="en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Open Sans"/>
                <a:sym typeface="Open Sans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quartile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tr-TR" sz="20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5 </a:t>
            </a:r>
            <a:r>
              <a:rPr lang="tr-TR" sz="2000" b="1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days</a:t>
            </a:r>
            <a:endParaRPr lang="tr-TR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Rental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duration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that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falls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into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both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  <a:cs typeface="Open Sans"/>
                <a:sym typeface="Open Sans"/>
              </a:rPr>
              <a:t>3</a:t>
            </a:r>
            <a:r>
              <a:rPr lang="tr-TR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Open Sans"/>
                <a:sym typeface="Open Sans"/>
              </a:rPr>
              <a:t>r</a:t>
            </a:r>
            <a:r>
              <a:rPr lang="en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Open Sans"/>
                <a:sym typeface="Open Sans"/>
              </a:rPr>
              <a:t>d</a:t>
            </a:r>
            <a:r>
              <a:rPr lang="tr-TR" sz="2000" dirty="0">
                <a:latin typeface="Cambria Math" panose="02040503050406030204" pitchFamily="18" charset="0"/>
                <a:ea typeface="Cambria Math" panose="02040503050406030204" pitchFamily="18" charset="0"/>
                <a:cs typeface="Open Sans"/>
                <a:sym typeface="Open Sans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>
                <a:latin typeface="Cambria Math" panose="02040503050406030204" pitchFamily="18" charset="0"/>
                <a:ea typeface="Cambria Math" panose="02040503050406030204" pitchFamily="18" charset="0"/>
                <a:cs typeface="Open Sans"/>
                <a:sym typeface="Open Sans"/>
              </a:rPr>
              <a:t>4</a:t>
            </a:r>
            <a:r>
              <a:rPr lang="tr-TR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cs typeface="Open Sans"/>
                <a:sym typeface="Open Sans"/>
              </a:rPr>
              <a:t>th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quartile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tr-TR" sz="20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6 </a:t>
            </a:r>
            <a:r>
              <a:rPr lang="tr-TR" sz="2000" b="1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days</a:t>
            </a:r>
            <a:endParaRPr lang="tr-TR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Longest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rental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duration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tr-TR" sz="20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7 </a:t>
            </a:r>
            <a:r>
              <a:rPr lang="tr-TR" sz="20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days</a:t>
            </a:r>
            <a:endParaRPr lang="tr-TR" sz="20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tr-TR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43AD-BB2A-4705-9D22-A589E36C4C5A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615" y="127401"/>
            <a:ext cx="1277789" cy="1277789"/>
          </a:xfrm>
          <a:prstGeom prst="ellipse">
            <a:avLst/>
          </a:prstGeom>
          <a:solidFill>
            <a:schemeClr val="bg1"/>
          </a:solidFill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451871"/>
              </p:ext>
            </p:extLst>
          </p:nvPr>
        </p:nvGraphicFramePr>
        <p:xfrm>
          <a:off x="5134168" y="1979618"/>
          <a:ext cx="6137910" cy="4014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34167" y="6051577"/>
            <a:ext cx="512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Graph</a:t>
            </a:r>
            <a:r>
              <a:rPr lang="tr-TR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1:  </a:t>
            </a:r>
            <a:r>
              <a:rPr lang="tr-TR" sz="1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Rental</a:t>
            </a:r>
            <a:r>
              <a:rPr lang="tr-TR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durations</a:t>
            </a:r>
            <a:r>
              <a:rPr lang="tr-TR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in </a:t>
            </a:r>
            <a:r>
              <a:rPr lang="tr-TR" sz="1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each</a:t>
            </a:r>
            <a:r>
              <a:rPr lang="tr-TR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quartile</a:t>
            </a:r>
            <a:r>
              <a:rPr lang="tr-TR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(Query #2)</a:t>
            </a:r>
            <a:endParaRPr lang="en-US" sz="1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09900" y="1430394"/>
            <a:ext cx="12485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00" dirty="0" err="1" smtClean="0"/>
              <a:t>Rental</a:t>
            </a:r>
            <a:endParaRPr lang="tr-TR" sz="1000" dirty="0" smtClean="0"/>
          </a:p>
          <a:p>
            <a:pPr algn="ctr"/>
            <a:r>
              <a:rPr lang="tr-TR" sz="1000" dirty="0" err="1" smtClean="0"/>
              <a:t>Duration</a:t>
            </a:r>
            <a:endParaRPr lang="tr-TR" sz="1000" dirty="0" smtClean="0"/>
          </a:p>
          <a:p>
            <a:pPr algn="ctr"/>
            <a:r>
              <a:rPr lang="tr-TR" sz="1000" dirty="0" smtClean="0"/>
              <a:t>(</a:t>
            </a:r>
            <a:r>
              <a:rPr lang="tr-TR" sz="1000" dirty="0" err="1" smtClean="0"/>
              <a:t>Number</a:t>
            </a:r>
            <a:r>
              <a:rPr lang="tr-TR" sz="1000" dirty="0" smtClean="0"/>
              <a:t> of </a:t>
            </a:r>
            <a:r>
              <a:rPr lang="tr-TR" sz="1000" dirty="0" err="1" smtClean="0"/>
              <a:t>Days</a:t>
            </a:r>
            <a:r>
              <a:rPr lang="tr-TR" sz="1000" dirty="0" smtClean="0"/>
              <a:t>)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1266456" y="5286375"/>
            <a:ext cx="9210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Movie </a:t>
            </a:r>
            <a:r>
              <a:rPr lang="tr-TR" sz="1000" dirty="0" err="1" smtClean="0"/>
              <a:t>Count</a:t>
            </a:r>
            <a:endParaRPr lang="tr-TR" sz="1000" dirty="0" smtClean="0"/>
          </a:p>
          <a:p>
            <a:r>
              <a:rPr lang="tr-TR" sz="1000" dirty="0" smtClean="0"/>
              <a:t>(</a:t>
            </a:r>
            <a:r>
              <a:rPr lang="tr-TR" sz="1000" dirty="0" err="1" smtClean="0"/>
              <a:t>Number</a:t>
            </a:r>
            <a:r>
              <a:rPr lang="tr-TR" sz="1000" dirty="0" smtClean="0"/>
              <a:t> of </a:t>
            </a:r>
            <a:r>
              <a:rPr lang="tr-TR" sz="1000" dirty="0" err="1" smtClean="0"/>
              <a:t>Rows</a:t>
            </a:r>
            <a:r>
              <a:rPr lang="tr-TR" sz="1000" dirty="0" smtClean="0"/>
              <a:t>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1348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24809"/>
            <a:ext cx="12065540" cy="1089498"/>
          </a:xfrm>
          <a:prstGeom prst="rect">
            <a:avLst/>
          </a:prstGeom>
          <a:solidFill>
            <a:srgbClr val="7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6137" y="326715"/>
            <a:ext cx="9696063" cy="879163"/>
          </a:xfrm>
          <a:noFill/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tr-TR" sz="2400" i="1" u="sng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Q3: </a:t>
            </a:r>
            <a:r>
              <a:rPr lang="tr-TR" sz="20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C</a:t>
            </a:r>
            <a:r>
              <a:rPr lang="en-US" sz="20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an </a:t>
            </a:r>
            <a:r>
              <a:rPr lang="en-US" sz="2000" dirty="0">
                <a:solidFill>
                  <a:schemeClr val="bg1"/>
                </a:solidFill>
                <a:latin typeface="Cooper Black" panose="0208090404030B020404" pitchFamily="18" charset="0"/>
              </a:rPr>
              <a:t>you write a query to capture the customer name, month and year of payment, and total payment amount for each month by these top 10 paying customers?</a:t>
            </a:r>
            <a:endParaRPr lang="en-US" sz="2000" i="1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55473" y="3372268"/>
            <a:ext cx="4196446" cy="1167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Table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2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shows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top 10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paying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their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payment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amounts</a:t>
            </a:r>
            <a:r>
              <a:rPr lang="tr-T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counts</a:t>
            </a:r>
            <a:r>
              <a:rPr lang="tr-TR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43AD-BB2A-4705-9D22-A589E36C4C5A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19"/>
          <a:stretch/>
        </p:blipFill>
        <p:spPr>
          <a:xfrm>
            <a:off x="10516400" y="224809"/>
            <a:ext cx="1264047" cy="117478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4869147"/>
              </p:ext>
            </p:extLst>
          </p:nvPr>
        </p:nvGraphicFramePr>
        <p:xfrm>
          <a:off x="5551715" y="2024738"/>
          <a:ext cx="6228732" cy="3862881"/>
        </p:xfrm>
        <a:graphic>
          <a:graphicData uri="http://schemas.openxmlformats.org/drawingml/2006/table">
            <a:tbl>
              <a:tblPr/>
              <a:tblGrid>
                <a:gridCol w="2011135">
                  <a:extLst>
                    <a:ext uri="{9D8B030D-6E8A-4147-A177-3AD203B41FA5}">
                      <a16:colId xmlns:a16="http://schemas.microsoft.com/office/drawing/2014/main" val="1633452850"/>
                    </a:ext>
                  </a:extLst>
                </a:gridCol>
                <a:gridCol w="1315204">
                  <a:extLst>
                    <a:ext uri="{9D8B030D-6E8A-4147-A177-3AD203B41FA5}">
                      <a16:colId xmlns:a16="http://schemas.microsoft.com/office/drawing/2014/main" val="3614581230"/>
                    </a:ext>
                  </a:extLst>
                </a:gridCol>
                <a:gridCol w="1304446">
                  <a:extLst>
                    <a:ext uri="{9D8B030D-6E8A-4147-A177-3AD203B41FA5}">
                      <a16:colId xmlns:a16="http://schemas.microsoft.com/office/drawing/2014/main" val="144844894"/>
                    </a:ext>
                  </a:extLst>
                </a:gridCol>
                <a:gridCol w="1597947">
                  <a:extLst>
                    <a:ext uri="{9D8B030D-6E8A-4147-A177-3AD203B41FA5}">
                      <a16:colId xmlns:a16="http://schemas.microsoft.com/office/drawing/2014/main" val="3247698044"/>
                    </a:ext>
                  </a:extLst>
                </a:gridCol>
              </a:tblGrid>
              <a:tr h="351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payment_month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full_name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count_permonth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payment_permonth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907556"/>
                  </a:ext>
                </a:extLst>
              </a:tr>
              <a:tr h="351171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04/2007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Eleanor Hunt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61999"/>
                  </a:ext>
                </a:extLst>
              </a:tr>
              <a:tr h="351171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04/2007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Arnold Havens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107830"/>
                  </a:ext>
                </a:extLst>
              </a:tr>
              <a:tr h="351171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04/2007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Gordon Allard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652867"/>
                  </a:ext>
                </a:extLst>
              </a:tr>
              <a:tr h="351171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04/2007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Rhonda Kennedy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654017"/>
                  </a:ext>
                </a:extLst>
              </a:tr>
              <a:tr h="351171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04/2007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Clara Shaw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42392"/>
                  </a:ext>
                </a:extLst>
              </a:tr>
              <a:tr h="351171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04/2007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Tommy Collazo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850101"/>
                  </a:ext>
                </a:extLst>
              </a:tr>
              <a:tr h="351171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04/2007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 Seal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28699"/>
                  </a:ext>
                </a:extLst>
              </a:tr>
              <a:tr h="351171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04/2007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Marsha Douglas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52461"/>
                  </a:ext>
                </a:extLst>
              </a:tr>
              <a:tr h="351171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04/2007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Daisy Bates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42067"/>
                  </a:ext>
                </a:extLst>
              </a:tr>
              <a:tr h="351171">
                <a:tc>
                  <a:txBody>
                    <a:bodyPr/>
                    <a:lstStyle/>
                    <a:p>
                      <a:pPr algn="l" fontAlgn="b"/>
                      <a:r>
                        <a:rPr lang="tr-T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03/2007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Eleanor Hunt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4179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49077" y="5968096"/>
            <a:ext cx="446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Table</a:t>
            </a:r>
            <a:r>
              <a:rPr lang="tr-TR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2: Top 10 </a:t>
            </a:r>
            <a:r>
              <a:rPr lang="tr-TR" sz="1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tr-TR" sz="1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aying</a:t>
            </a:r>
            <a:r>
              <a:rPr lang="tr-TR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Customers</a:t>
            </a:r>
            <a:r>
              <a:rPr lang="tr-TR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(Query #3)</a:t>
            </a:r>
            <a:endParaRPr lang="en-US" sz="1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44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24809"/>
            <a:ext cx="12065540" cy="1089498"/>
          </a:xfrm>
          <a:prstGeom prst="rect">
            <a:avLst/>
          </a:prstGeom>
          <a:solidFill>
            <a:srgbClr val="7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6137" y="326715"/>
            <a:ext cx="9696063" cy="879163"/>
          </a:xfr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tr-TR" sz="1800" b="1" i="1" u="sng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Q4: </a:t>
            </a:r>
            <a:r>
              <a:rPr lang="tr-TR" sz="18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P</a:t>
            </a:r>
            <a:r>
              <a:rPr lang="en-US" sz="1800" dirty="0" err="1" smtClean="0">
                <a:solidFill>
                  <a:schemeClr val="bg1"/>
                </a:solidFill>
                <a:latin typeface="Cooper Black" panose="0208090404030B020404" pitchFamily="18" charset="0"/>
              </a:rPr>
              <a:t>rovide</a:t>
            </a:r>
            <a:r>
              <a:rPr lang="en-US" sz="18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oper Black" panose="0208090404030B020404" pitchFamily="18" charset="0"/>
              </a:rPr>
              <a:t>a table with the family-friendly film category, each of the quartiles, and the corresponding count of movies within each combination of film category for each corresponding rental duration category.</a:t>
            </a:r>
            <a:endParaRPr lang="en-US" sz="1800" i="1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797766" y="2523672"/>
            <a:ext cx="4674637" cy="3832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Category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type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each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quartile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count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can be in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graph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2.</a:t>
            </a:r>
          </a:p>
          <a:p>
            <a:pPr marL="0" indent="0">
              <a:buNone/>
            </a:pPr>
            <a:endParaRPr lang="tr-T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Highest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Count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22 (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Animation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in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Quartile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1)</a:t>
            </a:r>
          </a:p>
          <a:p>
            <a:pPr>
              <a:buFont typeface="Courier New" panose="02070309020205020404" pitchFamily="49" charset="0"/>
              <a:buChar char="o"/>
            </a:pPr>
            <a:endParaRPr lang="tr-TR" sz="2000" dirty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Lowest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Count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 9 (Music in </a:t>
            </a:r>
            <a:r>
              <a:rPr lang="tr-TR" sz="2000" dirty="0" err="1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Quartile</a:t>
            </a:r>
            <a:r>
              <a:rPr lang="tr-TR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1)</a:t>
            </a:r>
            <a:endPara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43AD-BB2A-4705-9D22-A589E36C4C5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08481060"/>
              </p:ext>
            </p:extLst>
          </p:nvPr>
        </p:nvGraphicFramePr>
        <p:xfrm>
          <a:off x="5598367" y="1730375"/>
          <a:ext cx="589830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50294" y="6048573"/>
            <a:ext cx="4012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Graph</a:t>
            </a:r>
            <a:r>
              <a:rPr lang="tr-TR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2: </a:t>
            </a:r>
            <a:r>
              <a:rPr lang="tr-TR" sz="1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Counts</a:t>
            </a:r>
            <a:r>
              <a:rPr lang="tr-TR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in </a:t>
            </a:r>
            <a:r>
              <a:rPr lang="tr-TR" sz="1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Each</a:t>
            </a:r>
            <a:r>
              <a:rPr lang="tr-TR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tr-TR" sz="1400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Quartile</a:t>
            </a:r>
            <a:r>
              <a:rPr lang="tr-TR" sz="1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(Query #4)</a:t>
            </a:r>
            <a:endParaRPr lang="en-US" sz="1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5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337" y="224809"/>
            <a:ext cx="1376417" cy="1164145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5388331" y="1547299"/>
            <a:ext cx="923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 smtClean="0"/>
              <a:t>Rental</a:t>
            </a:r>
            <a:r>
              <a:rPr lang="tr-TR" sz="1000" dirty="0" smtClean="0"/>
              <a:t> </a:t>
            </a:r>
            <a:r>
              <a:rPr lang="tr-TR" sz="1000" dirty="0" err="1" smtClean="0"/>
              <a:t>Count</a:t>
            </a:r>
            <a:endParaRPr lang="tr-TR" sz="1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353800" y="5295900"/>
            <a:ext cx="69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00" dirty="0" smtClean="0"/>
              <a:t>Movie </a:t>
            </a:r>
            <a:r>
              <a:rPr lang="tr-TR" sz="1000" dirty="0" err="1" smtClean="0"/>
              <a:t>Category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7139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</TotalTime>
  <Words>440</Words>
  <Application>Microsoft Office PowerPoint</Application>
  <PresentationFormat>Widescreen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Cooper Black</vt:lpstr>
      <vt:lpstr>Courier New</vt:lpstr>
      <vt:lpstr>Open Sans</vt:lpstr>
      <vt:lpstr>Wingdings</vt:lpstr>
      <vt:lpstr>Office Theme</vt:lpstr>
      <vt:lpstr>Q1: Create a query that lists each family movie, the film category it is classified in, and the number of times it has been rented out.</vt:lpstr>
      <vt:lpstr>Q2: Provide a query that shows how the length of rental duration of family-friendly movies compares to the duration that all movies are rented for.</vt:lpstr>
      <vt:lpstr>Q3: Can you write a query to capture the customer name, month and year of payment, and total payment amount for each month by these top 10 paying customers?</vt:lpstr>
      <vt:lpstr>Q4: Provide a table with the family-friendly film category, each of the quartiles, and the corresponding count of movies within each combination of film category for each corresponding rental duration category.</vt:lpstr>
    </vt:vector>
  </TitlesOfParts>
  <Company>Turkcell Iletisim Hizmetleri A.S.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ESRA YILMAZ</dc:creator>
  <cp:lastModifiedBy>ESRA YILMAZ</cp:lastModifiedBy>
  <cp:revision>34</cp:revision>
  <dcterms:created xsi:type="dcterms:W3CDTF">2020-04-18T13:00:28Z</dcterms:created>
  <dcterms:modified xsi:type="dcterms:W3CDTF">2020-04-23T18:31:15Z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e228b952-aa7e-40de-87e3-cf2000710816</vt:lpwstr>
  </property>
</Properties>
</file>