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1" r:id="rId4"/>
    <p:sldId id="262" r:id="rId5"/>
    <p:sldId id="260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0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5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08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40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40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69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45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64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09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02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03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E1E3DE"/>
          </a:fgClr>
          <a:bgClr>
            <a:srgbClr val="F4F6F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양쪽 모서리가 둥근 사각형 50"/>
          <p:cNvSpPr/>
          <p:nvPr/>
        </p:nvSpPr>
        <p:spPr>
          <a:xfrm rot="5400000">
            <a:off x="9855768" y="225996"/>
            <a:ext cx="510037" cy="4162425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5B4E55"/>
          </a:solidFill>
          <a:ln w="2540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1035370" y="3476438"/>
            <a:ext cx="628118" cy="269885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B4E55"/>
          </a:solidFill>
          <a:ln w="2540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prstClr val="white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070739" y="4417138"/>
            <a:ext cx="8086617" cy="810780"/>
            <a:chOff x="2337439" y="4417138"/>
            <a:chExt cx="8086617" cy="810780"/>
          </a:xfrm>
        </p:grpSpPr>
        <p:grpSp>
          <p:nvGrpSpPr>
            <p:cNvPr id="25" name="그룹 24"/>
            <p:cNvGrpSpPr/>
            <p:nvPr/>
          </p:nvGrpSpPr>
          <p:grpSpPr>
            <a:xfrm>
              <a:off x="2337439" y="4511808"/>
              <a:ext cx="628118" cy="628118"/>
              <a:chOff x="1651388" y="2172798"/>
              <a:chExt cx="1083168" cy="1083168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6B5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</p:spPr>
          </p:pic>
        </p:grpSp>
        <p:grpSp>
          <p:nvGrpSpPr>
            <p:cNvPr id="26" name="그룹 25"/>
            <p:cNvGrpSpPr/>
            <p:nvPr/>
          </p:nvGrpSpPr>
          <p:grpSpPr>
            <a:xfrm>
              <a:off x="8690961" y="4511808"/>
              <a:ext cx="628118" cy="628118"/>
              <a:chOff x="8846116" y="4168827"/>
              <a:chExt cx="1083168" cy="1083168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8846116" y="4168827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6B5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6131" y="4358843"/>
                <a:ext cx="703135" cy="703135"/>
              </a:xfrm>
              <a:prstGeom prst="rect">
                <a:avLst/>
              </a:prstGeom>
            </p:spPr>
          </p:pic>
        </p:grpSp>
        <p:grpSp>
          <p:nvGrpSpPr>
            <p:cNvPr id="27" name="그룹 26"/>
            <p:cNvGrpSpPr/>
            <p:nvPr/>
          </p:nvGrpSpPr>
          <p:grpSpPr>
            <a:xfrm>
              <a:off x="6528438" y="4511808"/>
              <a:ext cx="628118" cy="628118"/>
              <a:chOff x="8723358" y="1778931"/>
              <a:chExt cx="1083168" cy="1083168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8723358" y="1778931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6B5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6567" y="1952140"/>
                <a:ext cx="736749" cy="736749"/>
              </a:xfrm>
              <a:prstGeom prst="rect">
                <a:avLst/>
              </a:prstGeom>
            </p:spPr>
          </p:pic>
        </p:grpSp>
        <p:grpSp>
          <p:nvGrpSpPr>
            <p:cNvPr id="28" name="그룹 27"/>
            <p:cNvGrpSpPr/>
            <p:nvPr/>
          </p:nvGrpSpPr>
          <p:grpSpPr>
            <a:xfrm>
              <a:off x="4499961" y="4511808"/>
              <a:ext cx="628118" cy="628118"/>
              <a:chOff x="2899657" y="4303429"/>
              <a:chExt cx="1083168" cy="1083168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2899657" y="4303429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6B5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5175" y="4478947"/>
                <a:ext cx="732133" cy="732133"/>
              </a:xfrm>
              <a:prstGeom prst="rect">
                <a:avLst/>
              </a:prstGeom>
            </p:spPr>
          </p:pic>
        </p:grpSp>
        <p:sp>
          <p:nvSpPr>
            <p:cNvPr id="29" name="직사각형 28"/>
            <p:cNvSpPr/>
            <p:nvPr/>
          </p:nvSpPr>
          <p:spPr>
            <a:xfrm>
              <a:off x="5197122" y="4418492"/>
              <a:ext cx="1035934" cy="765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B454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김혜진</a:t>
              </a:r>
              <a:endParaRPr lang="en-US" altLang="ko-KR" sz="1200" b="1" dirty="0">
                <a:solidFill>
                  <a:srgbClr val="4B454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solidFill>
                    <a:srgbClr val="4B454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자료조사</a:t>
              </a:r>
              <a:endParaRPr lang="en-US" altLang="ko-KR" sz="900" dirty="0">
                <a:solidFill>
                  <a:srgbClr val="4B454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solidFill>
                    <a:srgbClr val="4B454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전략기획</a:t>
              </a:r>
              <a:r>
                <a:rPr lang="en-US" altLang="ko-KR" sz="900" dirty="0">
                  <a:solidFill>
                    <a:srgbClr val="4B454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388122" y="4443088"/>
              <a:ext cx="1035934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B454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정기호</a:t>
              </a:r>
              <a:endParaRPr lang="en-US" altLang="ko-KR" sz="1200" b="1" dirty="0">
                <a:solidFill>
                  <a:srgbClr val="4B454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solidFill>
                    <a:srgbClr val="4B454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경쟁사 분석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900" dirty="0">
                  <a:solidFill>
                    <a:srgbClr val="4B454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PPT </a:t>
              </a:r>
              <a:r>
                <a:rPr lang="ko-KR" altLang="en-US" sz="900" dirty="0">
                  <a:solidFill>
                    <a:srgbClr val="4B454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디자인</a:t>
              </a:r>
              <a:endParaRPr lang="en-US" altLang="ko-KR" sz="900" dirty="0">
                <a:solidFill>
                  <a:srgbClr val="4B454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377998" y="4417815"/>
              <a:ext cx="1035934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err="1">
                  <a:solidFill>
                    <a:srgbClr val="4B454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송승한</a:t>
              </a:r>
              <a:endParaRPr lang="ko-KR" altLang="en-US" sz="1200" b="1" dirty="0">
                <a:solidFill>
                  <a:srgbClr val="4B454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900" dirty="0">
                  <a:solidFill>
                    <a:srgbClr val="4B454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SWOT </a:t>
              </a:r>
              <a:r>
                <a:rPr lang="ko-KR" altLang="en-US" sz="900" dirty="0">
                  <a:solidFill>
                    <a:srgbClr val="4B454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분석</a:t>
              </a:r>
              <a:endParaRPr lang="en-US" altLang="ko-KR" sz="900" dirty="0">
                <a:solidFill>
                  <a:srgbClr val="4B454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900" dirty="0">
                  <a:solidFill>
                    <a:srgbClr val="4B454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IMC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31458" y="4417138"/>
              <a:ext cx="1513595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B454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이재헌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solidFill>
                    <a:srgbClr val="4B454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팀장</a:t>
              </a:r>
              <a:endParaRPr lang="en-US" altLang="ko-KR" sz="900" dirty="0">
                <a:solidFill>
                  <a:srgbClr val="4B454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solidFill>
                    <a:srgbClr val="4B454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프레젠테이션</a:t>
              </a:r>
              <a:r>
                <a:rPr lang="en-US" altLang="ko-KR" sz="900" dirty="0">
                  <a:solidFill>
                    <a:srgbClr val="4B454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, 4MIX </a:t>
              </a: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2156750" y="1758405"/>
            <a:ext cx="800060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0" dirty="0">
                <a:solidFill>
                  <a:srgbClr val="5B4E55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r>
              <a:rPr lang="ko-KR" altLang="en-US" sz="6000" dirty="0">
                <a:solidFill>
                  <a:srgbClr val="5B4E55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조</a:t>
            </a:r>
            <a:r>
              <a:rPr lang="en-US" altLang="ko-KR" sz="6000" dirty="0">
                <a:solidFill>
                  <a:srgbClr val="5B4E55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</a:p>
          <a:p>
            <a:pPr algn="ctr"/>
            <a:r>
              <a:rPr lang="ko-KR" altLang="en-US" sz="6000" dirty="0">
                <a:solidFill>
                  <a:srgbClr val="5B4E55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신용카드 매출 예측</a:t>
            </a:r>
            <a:endParaRPr lang="en-US" altLang="ko-KR" sz="1200" dirty="0">
              <a:solidFill>
                <a:srgbClr val="5B4E55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en-US" altLang="ko-KR" sz="1200" dirty="0">
              <a:solidFill>
                <a:srgbClr val="5B4E55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5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E1E3DE"/>
          </a:fgClr>
          <a:bgClr>
            <a:srgbClr val="F4F6F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889250" y="514392"/>
            <a:ext cx="6413500" cy="800058"/>
          </a:xfrm>
          <a:prstGeom prst="roundRect">
            <a:avLst>
              <a:gd name="adj" fmla="val 50000"/>
            </a:avLst>
          </a:prstGeom>
          <a:solidFill>
            <a:srgbClr val="8AB3DF"/>
          </a:solidFill>
          <a:ln w="2540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진행과정</a:t>
            </a:r>
            <a:endParaRPr lang="en-US" altLang="ko-KR" sz="3200" b="1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Enjoy your stylish business and campus life with BIZCAM 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57288" y="2136947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 flipH="1">
            <a:off x="1232819" y="2378488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E1E3DE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91675" y="2177311"/>
            <a:ext cx="3302662" cy="713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등 코드 참고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시계열 매출 예측의 전반적인 과정을 학습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36892" y="249440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5B4E55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</a:t>
            </a:r>
            <a:endParaRPr lang="ko-KR" altLang="en-US" dirty="0">
              <a:solidFill>
                <a:srgbClr val="5B4E55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457288" y="3781543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 rot="16200000" flipH="1">
            <a:off x="1232819" y="4023084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E1E3DE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291675" y="3821907"/>
            <a:ext cx="3276967" cy="990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</a:t>
            </a: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전처리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중점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시계열 매출 예측 모델에 알맞게 데이터 전처리를 진행하겠습니다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536892" y="4158050"/>
            <a:ext cx="4459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5B4E55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</a:t>
            </a:r>
            <a:endParaRPr lang="ko-KR" altLang="en-US" dirty="0">
              <a:solidFill>
                <a:srgbClr val="5B4E55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528928" y="2136947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 rot="16200000" flipH="1">
            <a:off x="6299697" y="2378488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E1E3DE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63315" y="2177311"/>
            <a:ext cx="3276967" cy="1351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EDA (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중점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시계열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매출 데이터의 특징을 살펴보고 이를 효과적으로 살펴볼 수 있는 작업을 하겠습니다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608532" y="2494404"/>
            <a:ext cx="447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5B4E55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</a:t>
            </a:r>
            <a:endParaRPr lang="ko-KR" altLang="en-US" dirty="0">
              <a:solidFill>
                <a:srgbClr val="5B4E55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528928" y="3781543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 rot="16200000" flipH="1">
            <a:off x="6299697" y="4023084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E1E3DE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363315" y="3821907"/>
            <a:ext cx="3276967" cy="990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모델링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시퀀셜한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데이터 예측에 사용되는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RNN, SARIMA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같은 모델 사용 예정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08532" y="4158050"/>
            <a:ext cx="4587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5B4E55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04</a:t>
            </a:r>
            <a:endParaRPr lang="ko-KR" altLang="en-US" dirty="0">
              <a:solidFill>
                <a:srgbClr val="5B4E55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58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889250" y="514392"/>
            <a:ext cx="6413500" cy="800058"/>
          </a:xfrm>
          <a:prstGeom prst="roundRect">
            <a:avLst>
              <a:gd name="adj" fmla="val 50000"/>
            </a:avLst>
          </a:prstGeom>
          <a:solidFill>
            <a:srgbClr val="8AB3DF"/>
          </a:solidFill>
          <a:ln w="2540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EDA</a:t>
            </a:r>
          </a:p>
          <a:p>
            <a:pPr algn="ctr"/>
            <a:r>
              <a:rPr lang="en-US" altLang="ko-KR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46FD15-A9CF-4F11-9C2E-7F9AF4371E5A}"/>
              </a:ext>
            </a:extLst>
          </p:cNvPr>
          <p:cNvSpPr txBox="1"/>
          <p:nvPr/>
        </p:nvSpPr>
        <p:spPr>
          <a:xfrm>
            <a:off x="2050473" y="1847273"/>
            <a:ext cx="831272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분석 전 데이터를 이해하는 과정이 필요하다고 판단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Describe </a:t>
            </a:r>
            <a:r>
              <a:rPr lang="ko-KR" altLang="en-US" sz="28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매서드를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통해 통계적 지표를 살핌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Plotly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통한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Interactive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시각화 실시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202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889250" y="514392"/>
            <a:ext cx="6413500" cy="800058"/>
          </a:xfrm>
          <a:prstGeom prst="roundRect">
            <a:avLst>
              <a:gd name="adj" fmla="val 50000"/>
            </a:avLst>
          </a:prstGeom>
          <a:solidFill>
            <a:srgbClr val="8AB3DF"/>
          </a:solidFill>
          <a:ln w="2540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</a:t>
            </a:r>
            <a:r>
              <a:rPr lang="ko-KR" altLang="en-US" sz="3200" dirty="0" err="1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전처리</a:t>
            </a:r>
            <a:endParaRPr lang="en-US" altLang="ko-KR" sz="32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D7C67-F96B-4E9B-B8DE-FEEDEE9B9928}"/>
              </a:ext>
            </a:extLst>
          </p:cNvPr>
          <p:cNvSpPr txBox="1"/>
          <p:nvPr/>
        </p:nvSpPr>
        <p:spPr>
          <a:xfrm>
            <a:off x="1717964" y="2050473"/>
            <a:ext cx="892232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분석 과정 중 가장 많은 시간을 차지하는 부분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시계열 데이터 예측에 필요한 시퀀스 설정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이상치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8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결측지를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처리하는 작업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이외에도 모델링을 하려면 다방면의 </a:t>
            </a:r>
            <a:r>
              <a:rPr lang="ko-KR" altLang="en-US" sz="28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전처리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필요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59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E1E3DE"/>
          </a:fgClr>
          <a:bgClr>
            <a:srgbClr val="F4F6F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889250" y="514392"/>
            <a:ext cx="6413500" cy="800058"/>
          </a:xfrm>
          <a:prstGeom prst="roundRect">
            <a:avLst>
              <a:gd name="adj" fmla="val 50000"/>
            </a:avLst>
          </a:prstGeom>
          <a:solidFill>
            <a:srgbClr val="8AB3DF"/>
          </a:solidFill>
          <a:ln w="2540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활용 도구</a:t>
            </a:r>
            <a:endParaRPr lang="en-US" altLang="ko-KR" sz="32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FD5A7B-3759-465F-AAD7-FCBD2122FB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535" y="2991235"/>
            <a:ext cx="3280930" cy="137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2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889250" y="514392"/>
            <a:ext cx="6413500" cy="800058"/>
          </a:xfrm>
          <a:prstGeom prst="roundRect">
            <a:avLst>
              <a:gd name="adj" fmla="val 50000"/>
            </a:avLst>
          </a:prstGeom>
          <a:solidFill>
            <a:srgbClr val="8AB3DF"/>
          </a:solidFill>
          <a:ln w="2540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Q&amp;A</a:t>
            </a:r>
          </a:p>
          <a:p>
            <a:pPr algn="ctr"/>
            <a:r>
              <a:rPr lang="en-US" altLang="ko-KR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4C62D-5781-46CB-8BF1-483EF8A8E2D9}"/>
              </a:ext>
            </a:extLst>
          </p:cNvPr>
          <p:cNvSpPr txBox="1"/>
          <p:nvPr/>
        </p:nvSpPr>
        <p:spPr>
          <a:xfrm>
            <a:off x="4553528" y="3075057"/>
            <a:ext cx="5190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질문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받겠습니다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156798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185</Words>
  <Application>Microsoft Office PowerPoint</Application>
  <PresentationFormat>와이드스크린</PresentationFormat>
  <Paragraphs>49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메이플스토리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JH</cp:lastModifiedBy>
  <cp:revision>2</cp:revision>
  <dcterms:created xsi:type="dcterms:W3CDTF">2020-08-20T02:46:20Z</dcterms:created>
  <dcterms:modified xsi:type="dcterms:W3CDTF">2021-10-05T07:42:08Z</dcterms:modified>
</cp:coreProperties>
</file>