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3" r:id="rId4"/>
    <p:sldId id="258" r:id="rId5"/>
    <p:sldId id="262" r:id="rId7"/>
    <p:sldId id="259" r:id="rId8"/>
    <p:sldId id="266" r:id="rId9"/>
    <p:sldId id="261" r:id="rId10"/>
    <p:sldId id="260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39F"/>
    <a:srgbClr val="EDEDED"/>
    <a:srgbClr val="3B3E47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74" y="96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2"/>
          <a:srcRect t="27778" b="8333"/>
          <a:stretch>
            <a:fillRect/>
          </a:stretch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www.crazy-photoshop.com/41476.html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>
            <a:fillRect/>
          </a:stretch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235516" y="1832727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-1" fmla="*/ 0 w 1768262"/>
              <a:gd name="connsiteY0-2" fmla="*/ 0 h 9571727"/>
              <a:gd name="connsiteX1-3" fmla="*/ 1768262 w 1768262"/>
              <a:gd name="connsiteY1-4" fmla="*/ 1224538 h 9571727"/>
              <a:gd name="connsiteX2-5" fmla="*/ 1762124 w 1768262"/>
              <a:gd name="connsiteY2-6" fmla="*/ 9571727 h 9571727"/>
              <a:gd name="connsiteX3-7" fmla="*/ 0 w 1768262"/>
              <a:gd name="connsiteY3-8" fmla="*/ 9571727 h 9571727"/>
              <a:gd name="connsiteX4-9" fmla="*/ 0 w 1768262"/>
              <a:gd name="connsiteY4-10" fmla="*/ 0 h 9571727"/>
              <a:gd name="connsiteX0-11" fmla="*/ 0 w 1768815"/>
              <a:gd name="connsiteY0-12" fmla="*/ 2539968 h 8347189"/>
              <a:gd name="connsiteX1-13" fmla="*/ 1768815 w 1768815"/>
              <a:gd name="connsiteY1-14" fmla="*/ 0 h 8347189"/>
              <a:gd name="connsiteX2-15" fmla="*/ 1762677 w 1768815"/>
              <a:gd name="connsiteY2-16" fmla="*/ 8347189 h 8347189"/>
              <a:gd name="connsiteX3-17" fmla="*/ 553 w 1768815"/>
              <a:gd name="connsiteY3-18" fmla="*/ 8347189 h 8347189"/>
              <a:gd name="connsiteX4-19" fmla="*/ 0 w 1768815"/>
              <a:gd name="connsiteY4-20" fmla="*/ 2539968 h 8347189"/>
              <a:gd name="connsiteX0-21" fmla="*/ 0 w 1768815"/>
              <a:gd name="connsiteY0-22" fmla="*/ 2539968 h 8347189"/>
              <a:gd name="connsiteX1-23" fmla="*/ 1768815 w 1768815"/>
              <a:gd name="connsiteY1-24" fmla="*/ 0 h 8347189"/>
              <a:gd name="connsiteX2-25" fmla="*/ 1762677 w 1768815"/>
              <a:gd name="connsiteY2-26" fmla="*/ 8347189 h 8347189"/>
              <a:gd name="connsiteX3-27" fmla="*/ 9730 w 1768815"/>
              <a:gd name="connsiteY3-28" fmla="*/ 6772505 h 8347189"/>
              <a:gd name="connsiteX4-29" fmla="*/ 0 w 1768815"/>
              <a:gd name="connsiteY4-30" fmla="*/ 2539968 h 8347189"/>
              <a:gd name="connsiteX0-31" fmla="*/ 0 w 1776677"/>
              <a:gd name="connsiteY0-32" fmla="*/ 2539968 h 7961711"/>
              <a:gd name="connsiteX1-33" fmla="*/ 1768815 w 1776677"/>
              <a:gd name="connsiteY1-34" fmla="*/ 0 h 7961711"/>
              <a:gd name="connsiteX2-35" fmla="*/ 1776677 w 1776677"/>
              <a:gd name="connsiteY2-36" fmla="*/ 7961711 h 7961711"/>
              <a:gd name="connsiteX3-37" fmla="*/ 9730 w 1776677"/>
              <a:gd name="connsiteY3-38" fmla="*/ 6772505 h 7961711"/>
              <a:gd name="connsiteX4-39" fmla="*/ 0 w 1776677"/>
              <a:gd name="connsiteY4-40" fmla="*/ 2539968 h 79617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-1" fmla="*/ 0 w 1762124"/>
              <a:gd name="connsiteY0-2" fmla="*/ 0 h 9571727"/>
              <a:gd name="connsiteX1-3" fmla="*/ 1762124 w 1762124"/>
              <a:gd name="connsiteY1-4" fmla="*/ 0 h 9571727"/>
              <a:gd name="connsiteX2-5" fmla="*/ 1762124 w 1762124"/>
              <a:gd name="connsiteY2-6" fmla="*/ 9571727 h 9571727"/>
              <a:gd name="connsiteX3-7" fmla="*/ 406771 w 1762124"/>
              <a:gd name="connsiteY3-8" fmla="*/ 8638071 h 9571727"/>
              <a:gd name="connsiteX4-9" fmla="*/ 0 w 1762124"/>
              <a:gd name="connsiteY4-10" fmla="*/ 0 h 9571727"/>
              <a:gd name="connsiteX0-11" fmla="*/ 0 w 1762124"/>
              <a:gd name="connsiteY0-12" fmla="*/ 0 h 9368897"/>
              <a:gd name="connsiteX1-13" fmla="*/ 1762124 w 1762124"/>
              <a:gd name="connsiteY1-14" fmla="*/ 0 h 9368897"/>
              <a:gd name="connsiteX2-15" fmla="*/ 1756211 w 1762124"/>
              <a:gd name="connsiteY2-16" fmla="*/ 9368897 h 9368897"/>
              <a:gd name="connsiteX3-17" fmla="*/ 406771 w 1762124"/>
              <a:gd name="connsiteY3-18" fmla="*/ 8638071 h 9368897"/>
              <a:gd name="connsiteX4-19" fmla="*/ 0 w 1762124"/>
              <a:gd name="connsiteY4-20" fmla="*/ 0 h 9368897"/>
              <a:gd name="connsiteX0-21" fmla="*/ 0 w 1762124"/>
              <a:gd name="connsiteY0-22" fmla="*/ 0 h 9368897"/>
              <a:gd name="connsiteX1-23" fmla="*/ 1762124 w 1762124"/>
              <a:gd name="connsiteY1-24" fmla="*/ 0 h 9368897"/>
              <a:gd name="connsiteX2-25" fmla="*/ 1756211 w 1762124"/>
              <a:gd name="connsiteY2-26" fmla="*/ 9368897 h 9368897"/>
              <a:gd name="connsiteX3-27" fmla="*/ 413188 w 1762124"/>
              <a:gd name="connsiteY3-28" fmla="*/ 8556537 h 9368897"/>
              <a:gd name="connsiteX4-29" fmla="*/ 0 w 1762124"/>
              <a:gd name="connsiteY4-30" fmla="*/ 0 h 9368897"/>
              <a:gd name="connsiteX0-31" fmla="*/ 0 w 1762124"/>
              <a:gd name="connsiteY0-32" fmla="*/ 0 h 9368897"/>
              <a:gd name="connsiteX1-33" fmla="*/ 1762124 w 1762124"/>
              <a:gd name="connsiteY1-34" fmla="*/ 0 h 9368897"/>
              <a:gd name="connsiteX2-35" fmla="*/ 1756211 w 1762124"/>
              <a:gd name="connsiteY2-36" fmla="*/ 9368897 h 9368897"/>
              <a:gd name="connsiteX3-37" fmla="*/ 390163 w 1762124"/>
              <a:gd name="connsiteY3-38" fmla="*/ 8571132 h 9368897"/>
              <a:gd name="connsiteX4-39" fmla="*/ 0 w 1762124"/>
              <a:gd name="connsiteY4-40" fmla="*/ 0 h 9368897"/>
              <a:gd name="connsiteX0-41" fmla="*/ 0 w 1627254"/>
              <a:gd name="connsiteY0-42" fmla="*/ 2942155 h 9368897"/>
              <a:gd name="connsiteX1-43" fmla="*/ 1627254 w 1627254"/>
              <a:gd name="connsiteY1-44" fmla="*/ 0 h 9368897"/>
              <a:gd name="connsiteX2-45" fmla="*/ 1621341 w 1627254"/>
              <a:gd name="connsiteY2-46" fmla="*/ 9368897 h 9368897"/>
              <a:gd name="connsiteX3-47" fmla="*/ 255293 w 1627254"/>
              <a:gd name="connsiteY3-48" fmla="*/ 8571132 h 9368897"/>
              <a:gd name="connsiteX4-49" fmla="*/ 0 w 1627254"/>
              <a:gd name="connsiteY4-50" fmla="*/ 2942155 h 9368897"/>
              <a:gd name="connsiteX0-51" fmla="*/ 0 w 1622598"/>
              <a:gd name="connsiteY0-52" fmla="*/ 2674526 h 9101268"/>
              <a:gd name="connsiteX1-53" fmla="*/ 1622598 w 1622598"/>
              <a:gd name="connsiteY1-54" fmla="*/ 0 h 9101268"/>
              <a:gd name="connsiteX2-55" fmla="*/ 1621341 w 1622598"/>
              <a:gd name="connsiteY2-56" fmla="*/ 9101268 h 9101268"/>
              <a:gd name="connsiteX3-57" fmla="*/ 255293 w 1622598"/>
              <a:gd name="connsiteY3-58" fmla="*/ 8303503 h 9101268"/>
              <a:gd name="connsiteX4-59" fmla="*/ 0 w 1622598"/>
              <a:gd name="connsiteY4-60" fmla="*/ 2674526 h 9101268"/>
              <a:gd name="connsiteX0-61" fmla="*/ 0 w 1528632"/>
              <a:gd name="connsiteY0-62" fmla="*/ 4955096 h 9101268"/>
              <a:gd name="connsiteX1-63" fmla="*/ 1528632 w 1528632"/>
              <a:gd name="connsiteY1-64" fmla="*/ 0 h 9101268"/>
              <a:gd name="connsiteX2-65" fmla="*/ 1527375 w 1528632"/>
              <a:gd name="connsiteY2-66" fmla="*/ 9101268 h 9101268"/>
              <a:gd name="connsiteX3-67" fmla="*/ 161327 w 1528632"/>
              <a:gd name="connsiteY3-68" fmla="*/ 8303503 h 9101268"/>
              <a:gd name="connsiteX4-69" fmla="*/ 0 w 1528632"/>
              <a:gd name="connsiteY4-70" fmla="*/ 4955096 h 9101268"/>
              <a:gd name="connsiteX0-71" fmla="*/ 0 w 1532947"/>
              <a:gd name="connsiteY0-72" fmla="*/ 2476484 h 6622656"/>
              <a:gd name="connsiteX1-73" fmla="*/ 1532947 w 1532947"/>
              <a:gd name="connsiteY1-74" fmla="*/ 0 h 6622656"/>
              <a:gd name="connsiteX2-75" fmla="*/ 1527375 w 1532947"/>
              <a:gd name="connsiteY2-76" fmla="*/ 6622656 h 6622656"/>
              <a:gd name="connsiteX3-77" fmla="*/ 161327 w 1532947"/>
              <a:gd name="connsiteY3-78" fmla="*/ 5824891 h 6622656"/>
              <a:gd name="connsiteX4-79" fmla="*/ 0 w 1532947"/>
              <a:gd name="connsiteY4-80" fmla="*/ 2476484 h 6622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8460" y="1724476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云印平台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628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团队：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Eight party to gain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Cloud print platform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3" y="-1877358"/>
            <a:ext cx="12349281" cy="9266172"/>
          </a:xfrm>
          <a:prstGeom prst="rect">
            <a:avLst/>
          </a:prstGeom>
        </p:spPr>
      </p:pic>
      <p:sp>
        <p:nvSpPr>
          <p:cNvPr id="4" name="六边形 3"/>
          <p:cNvSpPr/>
          <p:nvPr/>
        </p:nvSpPr>
        <p:spPr>
          <a:xfrm rot="900000">
            <a:off x="-1955546" y="-1121822"/>
            <a:ext cx="9431586" cy="7573269"/>
          </a:xfrm>
          <a:prstGeom prst="hexagon">
            <a:avLst/>
          </a:prstGeom>
          <a:solidFill>
            <a:srgbClr val="4D939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 rot="900000">
            <a:off x="-1251288" y="-754082"/>
            <a:ext cx="7768848" cy="6697283"/>
          </a:xfrm>
          <a:prstGeom prst="hexagon">
            <a:avLst/>
          </a:prstGeom>
          <a:solidFill>
            <a:srgbClr val="4D939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900000">
            <a:off x="-558416" y="72416"/>
            <a:ext cx="6118423" cy="5274502"/>
          </a:xfrm>
          <a:prstGeom prst="hexagon">
            <a:avLst/>
          </a:prstGeom>
          <a:solidFill>
            <a:srgbClr val="4D9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005117"/>
            <a:ext cx="866321" cy="7796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6748" y="189113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团队简介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111" y="3140373"/>
            <a:ext cx="4143983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Eight party to gain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（八方来财），团队由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个人组成，男女均衡，朝气蓬勃，富有幻想，虽都是行业新手，但我们的成员不断学习，共同进步，将会共同打造一个优秀的团队。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5022851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5022848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5022851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5022851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5022851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762500" y="-1181148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>
            <a:fillRect/>
          </a:stretch>
        </p:blipFill>
        <p:spPr>
          <a:xfrm>
            <a:off x="5010150" y="0"/>
            <a:ext cx="9569681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  录</a:t>
            </a:r>
            <a:endParaRPr lang="zh-CN" altLang="en-US" sz="54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47343" y="1514183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3342582" cy="2944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产品介绍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项目优势</a:t>
            </a:r>
            <a:endParaRPr lang="zh-CN" altLang="en-US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市场及前景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8410" y="5723335"/>
            <a:ext cx="3145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>
            <a:fillRect/>
          </a:stretch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24192" y="6922525"/>
            <a:ext cx="5715000" cy="230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900">
                <a:hlinkClick r:id="rId2" tooltip="http://www.crazy-photoshop.com/41476.html"/>
              </a:rPr>
              <a:t>此照片</a:t>
            </a:r>
            <a:r>
              <a:rPr lang="zh-CN" altLang="en-US" sz="900"/>
              <a:t>，作者: 未知作者，许可证: </a:t>
            </a:r>
            <a:r>
              <a:rPr lang="zh-CN" altLang="en-US" sz="900">
                <a:hlinkClick r:id="rId3" tooltip="https://creativecommons.org/licenses/by-sa/3.0/"/>
              </a:rPr>
              <a:t>CC BY-SA</a:t>
            </a:r>
            <a:endParaRPr lang="zh-CN" altLang="en-US" sz="900"/>
          </a:p>
        </p:txBody>
      </p:sp>
      <p:sp>
        <p:nvSpPr>
          <p:cNvPr id="8" name="文本框 7"/>
          <p:cNvSpPr txBox="1"/>
          <p:nvPr/>
        </p:nvSpPr>
        <p:spPr>
          <a:xfrm>
            <a:off x="228601" y="2694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产品介绍及特色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/>
          <p:cNvSpPr/>
          <p:nvPr/>
        </p:nvSpPr>
        <p:spPr>
          <a:xfrm rot="900000">
            <a:off x="5193217" y="694663"/>
            <a:ext cx="6118423" cy="5274502"/>
          </a:xfrm>
          <a:prstGeom prst="hexagon">
            <a:avLst/>
          </a:prstGeom>
          <a:solidFill>
            <a:srgbClr val="4D93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574482" y="1137074"/>
            <a:ext cx="5212124" cy="1242392"/>
            <a:chOff x="6574482" y="946574"/>
            <a:chExt cx="5212124" cy="1242392"/>
          </a:xfrm>
        </p:grpSpPr>
        <p:grpSp>
          <p:nvGrpSpPr>
            <p:cNvPr id="15" name="组合 14"/>
            <p:cNvGrpSpPr/>
            <p:nvPr/>
          </p:nvGrpSpPr>
          <p:grpSpPr>
            <a:xfrm>
              <a:off x="6574482" y="946574"/>
              <a:ext cx="819150" cy="819150"/>
              <a:chOff x="7819014" y="1263598"/>
              <a:chExt cx="819150" cy="81915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7390654" y="946574"/>
              <a:ext cx="4395952" cy="1242392"/>
              <a:chOff x="9087623" y="1208904"/>
              <a:chExt cx="2971027" cy="124239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095364" y="1672365"/>
                <a:ext cx="296328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顾客通过在云印平台线上下单打印服务，商家可提供线下配送服务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线上预约</a:t>
                </a:r>
                <a:endPara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574482" y="2426355"/>
            <a:ext cx="5212124" cy="885500"/>
            <a:chOff x="6574482" y="2141995"/>
            <a:chExt cx="5212124" cy="885500"/>
          </a:xfrm>
        </p:grpSpPr>
        <p:grpSp>
          <p:nvGrpSpPr>
            <p:cNvPr id="16" name="组合 15"/>
            <p:cNvGrpSpPr/>
            <p:nvPr/>
          </p:nvGrpSpPr>
          <p:grpSpPr>
            <a:xfrm>
              <a:off x="6574482" y="2141995"/>
              <a:ext cx="819150" cy="819150"/>
              <a:chOff x="7819014" y="1263598"/>
              <a:chExt cx="819150" cy="81915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>
              <a:off x="7390654" y="2141995"/>
              <a:ext cx="4395952" cy="885500"/>
              <a:chOff x="9087623" y="1208904"/>
              <a:chExt cx="2971027" cy="8855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基于微信小程序实现，免注册，免登录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087623" y="1208904"/>
                <a:ext cx="1164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简便的使用</a:t>
                </a:r>
                <a:endPara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574482" y="3715636"/>
            <a:ext cx="5212124" cy="1242392"/>
            <a:chOff x="6574482" y="3656949"/>
            <a:chExt cx="5212124" cy="1242392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1242392"/>
              <a:chOff x="9087623" y="1208904"/>
              <a:chExt cx="2971027" cy="124239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提供了一个共享平台，供用户实现资源共享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资源共享</a:t>
                </a:r>
                <a:endPara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574482" y="5004918"/>
            <a:ext cx="5212124" cy="1242392"/>
            <a:chOff x="6585936" y="4814418"/>
            <a:chExt cx="5212124" cy="1242392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1242392"/>
              <a:chOff x="9087623" y="1208904"/>
              <a:chExt cx="2971027" cy="124239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有需求的用户可在小程序中个性化定制服务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拓展功能</a:t>
                </a:r>
                <a:endPara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69651" y="1556438"/>
            <a:ext cx="53891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云印平台是一个为在校大学生提供线上打印服务、共享资料以及广告设计的平台，它借助于微信小程序实现。</a:t>
            </a:r>
            <a:r>
              <a:rPr lang="zh-CN" altLang="zh-CN" sz="2000" dirty="0">
                <a:solidFill>
                  <a:schemeClr val="bg1"/>
                </a:solidFill>
              </a:rPr>
              <a:t>将互联网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zh-CN" altLang="zh-CN" sz="2000" dirty="0">
                <a:solidFill>
                  <a:schemeClr val="bg1"/>
                </a:solidFill>
              </a:rPr>
              <a:t>线下终端为一体的立体化信息服务的提供与制作相结合，为在校大学生提供一个基于线上打印服务为主，共享资料以及广告设计为辅的云印平台。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3668135" y="1263598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819014" y="1263598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68135" y="476867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7799964" y="476867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22" y="4988538"/>
            <a:ext cx="497463" cy="368122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73" y="1464804"/>
            <a:ext cx="461248" cy="415123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88" y="4944996"/>
            <a:ext cx="318695" cy="531159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72" y="1401047"/>
            <a:ext cx="437256" cy="563830"/>
          </a:xfrm>
          <a:prstGeom prst="rect">
            <a:avLst/>
          </a:prstGeom>
        </p:spPr>
      </p:pic>
      <p:grpSp>
        <p:nvGrpSpPr>
          <p:cNvPr id="103" name="组合 102"/>
          <p:cNvGrpSpPr/>
          <p:nvPr/>
        </p:nvGrpSpPr>
        <p:grpSpPr>
          <a:xfrm>
            <a:off x="8630423" y="1208904"/>
            <a:ext cx="2971027" cy="1633766"/>
            <a:chOff x="9087623" y="1208904"/>
            <a:chExt cx="2971027" cy="1633766"/>
          </a:xfrm>
        </p:grpSpPr>
        <p:sp>
          <p:nvSpPr>
            <p:cNvPr id="101" name="矩形 100"/>
            <p:cNvSpPr/>
            <p:nvPr/>
          </p:nvSpPr>
          <p:spPr>
            <a:xfrm>
              <a:off x="9095364" y="1672365"/>
              <a:ext cx="2963286" cy="1170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简化了线下打印店的功能，让小白用户也可以方便自如的解决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087623" y="120890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使用简便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630423" y="4718664"/>
            <a:ext cx="2971027" cy="1245598"/>
            <a:chOff x="9087623" y="1208904"/>
            <a:chExt cx="2971027" cy="1245598"/>
          </a:xfrm>
        </p:grpSpPr>
        <p:sp>
          <p:nvSpPr>
            <p:cNvPr id="105" name="矩形 104"/>
            <p:cNvSpPr/>
            <p:nvPr/>
          </p:nvSpPr>
          <p:spPr>
            <a:xfrm>
              <a:off x="9095364" y="1672365"/>
              <a:ext cx="2963286" cy="782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可以逐步拓展功能，进一步满足用户需求。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087623" y="120890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功能多样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8601" y="1205694"/>
            <a:ext cx="3570208" cy="1622462"/>
            <a:chOff x="8713845" y="1292778"/>
            <a:chExt cx="3570208" cy="1622462"/>
          </a:xfrm>
        </p:grpSpPr>
        <p:sp>
          <p:nvSpPr>
            <p:cNvPr id="108" name="矩形 107"/>
            <p:cNvSpPr/>
            <p:nvPr/>
          </p:nvSpPr>
          <p:spPr>
            <a:xfrm>
              <a:off x="9057264" y="1744935"/>
              <a:ext cx="2963286" cy="1170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线上提交文档打印可以避免打印机上课阶段空闲问题，进而杜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绝高峰期的出现</a:t>
              </a:r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8713845" y="1292778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提高传统打印服务的效率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79856" y="4488976"/>
            <a:ext cx="3334279" cy="2353986"/>
            <a:chOff x="8695796" y="1280709"/>
            <a:chExt cx="3334279" cy="2353986"/>
          </a:xfrm>
        </p:grpSpPr>
        <p:sp>
          <p:nvSpPr>
            <p:cNvPr id="111" name="矩形 110"/>
            <p:cNvSpPr/>
            <p:nvPr/>
          </p:nvSpPr>
          <p:spPr>
            <a:xfrm>
              <a:off x="9066789" y="1744935"/>
              <a:ext cx="2963286" cy="1889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互联网中的资源多如牛毛，而我们真正需要的可能很少，基于平台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的打印功能，我们可以收集很多有价值的资源实现精品资源共享</a:t>
              </a:r>
              <a:endParaRPr lang="zh-CN" altLang="en-US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695796" y="1280709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实现资源的共享利用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228601" y="2694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产品优势</a:t>
            </a:r>
            <a:endParaRPr lang="zh-CN" altLang="en-US" sz="32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8537" r="884" b="11791"/>
          <a:stretch>
            <a:fillRect/>
          </a:stretch>
        </p:blipFill>
        <p:spPr>
          <a:xfrm flipH="1">
            <a:off x="3419910" y="2086652"/>
            <a:ext cx="5199204" cy="2826982"/>
          </a:xfrm>
          <a:custGeom>
            <a:avLst/>
            <a:gdLst>
              <a:gd name="connsiteX0" fmla="*/ 2779762 w 5199204"/>
              <a:gd name="connsiteY0" fmla="*/ 0 h 2826982"/>
              <a:gd name="connsiteX1" fmla="*/ 3272672 w 5199204"/>
              <a:gd name="connsiteY1" fmla="*/ 159100 h 2826982"/>
              <a:gd name="connsiteX2" fmla="*/ 3281164 w 5199204"/>
              <a:gd name="connsiteY2" fmla="*/ 167120 h 2826982"/>
              <a:gd name="connsiteX3" fmla="*/ 3340249 w 5199204"/>
              <a:gd name="connsiteY3" fmla="*/ 140804 h 2826982"/>
              <a:gd name="connsiteX4" fmla="*/ 3655663 w 5199204"/>
              <a:gd name="connsiteY4" fmla="*/ 88798 h 2826982"/>
              <a:gd name="connsiteX5" fmla="*/ 4219800 w 5199204"/>
              <a:gd name="connsiteY5" fmla="*/ 393316 h 2826982"/>
              <a:gd name="connsiteX6" fmla="*/ 4208339 w 5199204"/>
              <a:gd name="connsiteY6" fmla="*/ 454686 h 2826982"/>
              <a:gd name="connsiteX7" fmla="*/ 4188931 w 5199204"/>
              <a:gd name="connsiteY7" fmla="*/ 488435 h 2826982"/>
              <a:gd name="connsiteX8" fmla="*/ 4212276 w 5199204"/>
              <a:gd name="connsiteY8" fmla="*/ 500719 h 2826982"/>
              <a:gd name="connsiteX9" fmla="*/ 4338023 w 5199204"/>
              <a:gd name="connsiteY9" fmla="*/ 492724 h 2826982"/>
              <a:gd name="connsiteX10" fmla="*/ 5199204 w 5199204"/>
              <a:gd name="connsiteY10" fmla="*/ 1035923 h 2826982"/>
              <a:gd name="connsiteX11" fmla="*/ 4946970 w 5199204"/>
              <a:gd name="connsiteY11" fmla="*/ 1420024 h 2826982"/>
              <a:gd name="connsiteX12" fmla="*/ 4913484 w 5199204"/>
              <a:gd name="connsiteY12" fmla="*/ 1437450 h 2826982"/>
              <a:gd name="connsiteX13" fmla="*/ 4904046 w 5199204"/>
              <a:gd name="connsiteY13" fmla="*/ 1545664 h 2826982"/>
              <a:gd name="connsiteX14" fmla="*/ 4833687 w 5199204"/>
              <a:gd name="connsiteY14" fmla="*/ 1758854 h 2826982"/>
              <a:gd name="connsiteX15" fmla="*/ 4792152 w 5199204"/>
              <a:gd name="connsiteY15" fmla="*/ 1831413 h 2826982"/>
              <a:gd name="connsiteX16" fmla="*/ 4800713 w 5199204"/>
              <a:gd name="connsiteY16" fmla="*/ 1884983 h 2826982"/>
              <a:gd name="connsiteX17" fmla="*/ 4421027 w 5199204"/>
              <a:gd name="connsiteY17" fmla="*/ 2335414 h 2826982"/>
              <a:gd name="connsiteX18" fmla="*/ 4331571 w 5199204"/>
              <a:gd name="connsiteY18" fmla="*/ 2366040 h 2826982"/>
              <a:gd name="connsiteX19" fmla="*/ 4342844 w 5199204"/>
              <a:gd name="connsiteY19" fmla="*/ 2379047 h 2826982"/>
              <a:gd name="connsiteX20" fmla="*/ 4360119 w 5199204"/>
              <a:gd name="connsiteY20" fmla="*/ 2440418 h 2826982"/>
              <a:gd name="connsiteX21" fmla="*/ 3509831 w 5199204"/>
              <a:gd name="connsiteY21" fmla="*/ 2744935 h 2826982"/>
              <a:gd name="connsiteX22" fmla="*/ 3034427 w 5199204"/>
              <a:gd name="connsiteY22" fmla="*/ 2692929 h 2826982"/>
              <a:gd name="connsiteX23" fmla="*/ 2979582 w 5199204"/>
              <a:gd name="connsiteY23" fmla="*/ 2676723 h 2826982"/>
              <a:gd name="connsiteX24" fmla="*/ 2963492 w 5199204"/>
              <a:gd name="connsiteY24" fmla="*/ 2692723 h 2826982"/>
              <a:gd name="connsiteX25" fmla="*/ 2495701 w 5199204"/>
              <a:gd name="connsiteY25" fmla="*/ 2826982 h 2826982"/>
              <a:gd name="connsiteX26" fmla="*/ 2027910 w 5199204"/>
              <a:gd name="connsiteY26" fmla="*/ 2692723 h 2826982"/>
              <a:gd name="connsiteX27" fmla="*/ 2000776 w 5199204"/>
              <a:gd name="connsiteY27" fmla="*/ 2665739 h 2826982"/>
              <a:gd name="connsiteX28" fmla="*/ 1948702 w 5199204"/>
              <a:gd name="connsiteY28" fmla="*/ 2681728 h 2826982"/>
              <a:gd name="connsiteX29" fmla="*/ 1741412 w 5199204"/>
              <a:gd name="connsiteY29" fmla="*/ 2706148 h 2826982"/>
              <a:gd name="connsiteX30" fmla="*/ 1099112 w 5199204"/>
              <a:gd name="connsiteY30" fmla="*/ 2374387 h 2826982"/>
              <a:gd name="connsiteX31" fmla="*/ 1094602 w 5199204"/>
              <a:gd name="connsiteY31" fmla="*/ 2363065 h 2826982"/>
              <a:gd name="connsiteX32" fmla="*/ 982562 w 5199204"/>
              <a:gd name="connsiteY32" fmla="*/ 2390167 h 2826982"/>
              <a:gd name="connsiteX33" fmla="*/ 842076 w 5199204"/>
              <a:gd name="connsiteY33" fmla="*/ 2401202 h 2826982"/>
              <a:gd name="connsiteX34" fmla="*/ 144996 w 5199204"/>
              <a:gd name="connsiteY34" fmla="*/ 1858002 h 2826982"/>
              <a:gd name="connsiteX35" fmla="*/ 264046 w 5199204"/>
              <a:gd name="connsiteY35" fmla="*/ 1554294 h 2826982"/>
              <a:gd name="connsiteX36" fmla="*/ 268128 w 5199204"/>
              <a:gd name="connsiteY36" fmla="*/ 1550439 h 2826982"/>
              <a:gd name="connsiteX37" fmla="*/ 223720 w 5199204"/>
              <a:gd name="connsiteY37" fmla="*/ 1523734 h 2826982"/>
              <a:gd name="connsiteX38" fmla="*/ 0 w 5199204"/>
              <a:gd name="connsiteY38" fmla="*/ 1158498 h 2826982"/>
              <a:gd name="connsiteX39" fmla="*/ 525971 w 5199204"/>
              <a:gd name="connsiteY39" fmla="*/ 657986 h 2826982"/>
              <a:gd name="connsiteX40" fmla="*/ 539397 w 5199204"/>
              <a:gd name="connsiteY40" fmla="*/ 655357 h 2826982"/>
              <a:gd name="connsiteX41" fmla="*/ 546686 w 5199204"/>
              <a:gd name="connsiteY41" fmla="*/ 592915 h 2826982"/>
              <a:gd name="connsiteX42" fmla="*/ 1162921 w 5199204"/>
              <a:gd name="connsiteY42" fmla="*/ 159189 h 2826982"/>
              <a:gd name="connsiteX43" fmla="*/ 1407762 w 5199204"/>
              <a:gd name="connsiteY43" fmla="*/ 201876 h 2826982"/>
              <a:gd name="connsiteX44" fmla="*/ 1462371 w 5199204"/>
              <a:gd name="connsiteY44" fmla="*/ 227474 h 2826982"/>
              <a:gd name="connsiteX45" fmla="*/ 1467130 w 5199204"/>
              <a:gd name="connsiteY45" fmla="*/ 222979 h 2826982"/>
              <a:gd name="connsiteX46" fmla="*/ 1960040 w 5199204"/>
              <a:gd name="connsiteY46" fmla="*/ 63879 h 2826982"/>
              <a:gd name="connsiteX47" fmla="*/ 2262253 w 5199204"/>
              <a:gd name="connsiteY47" fmla="*/ 117445 h 2826982"/>
              <a:gd name="connsiteX48" fmla="*/ 2314938 w 5199204"/>
              <a:gd name="connsiteY48" fmla="*/ 141041 h 2826982"/>
              <a:gd name="connsiteX49" fmla="*/ 2390018 w 5199204"/>
              <a:gd name="connsiteY49" fmla="*/ 92771 h 2826982"/>
              <a:gd name="connsiteX50" fmla="*/ 2779762 w 5199204"/>
              <a:gd name="connsiteY50" fmla="*/ 0 h 282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199204" h="2826982">
                <a:moveTo>
                  <a:pt x="2779762" y="0"/>
                </a:moveTo>
                <a:cubicBezTo>
                  <a:pt x="2972256" y="0"/>
                  <a:pt x="3146526" y="60800"/>
                  <a:pt x="3272672" y="159100"/>
                </a:cubicBezTo>
                <a:lnTo>
                  <a:pt x="3281164" y="167120"/>
                </a:lnTo>
                <a:lnTo>
                  <a:pt x="3340249" y="140804"/>
                </a:lnTo>
                <a:cubicBezTo>
                  <a:pt x="3430286" y="107970"/>
                  <a:pt x="3538827" y="88798"/>
                  <a:pt x="3655663" y="88798"/>
                </a:cubicBezTo>
                <a:cubicBezTo>
                  <a:pt x="3967227" y="88798"/>
                  <a:pt x="4219800" y="225135"/>
                  <a:pt x="4219800" y="393316"/>
                </a:cubicBezTo>
                <a:cubicBezTo>
                  <a:pt x="4219800" y="414338"/>
                  <a:pt x="4215854" y="434863"/>
                  <a:pt x="4208339" y="454686"/>
                </a:cubicBezTo>
                <a:lnTo>
                  <a:pt x="4188931" y="488435"/>
                </a:lnTo>
                <a:lnTo>
                  <a:pt x="4212276" y="500719"/>
                </a:lnTo>
                <a:lnTo>
                  <a:pt x="4338023" y="492724"/>
                </a:lnTo>
                <a:cubicBezTo>
                  <a:pt x="4813640" y="492724"/>
                  <a:pt x="5199204" y="735922"/>
                  <a:pt x="5199204" y="1035923"/>
                </a:cubicBezTo>
                <a:cubicBezTo>
                  <a:pt x="5199204" y="1185924"/>
                  <a:pt x="5102813" y="1321724"/>
                  <a:pt x="4946970" y="1420024"/>
                </a:cubicBezTo>
                <a:lnTo>
                  <a:pt x="4913484" y="1437450"/>
                </a:lnTo>
                <a:lnTo>
                  <a:pt x="4904046" y="1545664"/>
                </a:lnTo>
                <a:cubicBezTo>
                  <a:pt x="4891220" y="1618787"/>
                  <a:pt x="4867445" y="1690036"/>
                  <a:pt x="4833687" y="1758854"/>
                </a:cubicBezTo>
                <a:lnTo>
                  <a:pt x="4792152" y="1831413"/>
                </a:lnTo>
                <a:lnTo>
                  <a:pt x="4800713" y="1884983"/>
                </a:lnTo>
                <a:cubicBezTo>
                  <a:pt x="4800713" y="2072484"/>
                  <a:pt x="4650102" y="2237796"/>
                  <a:pt x="4421027" y="2335414"/>
                </a:cubicBezTo>
                <a:lnTo>
                  <a:pt x="4331571" y="2366040"/>
                </a:lnTo>
                <a:lnTo>
                  <a:pt x="4342844" y="2379047"/>
                </a:lnTo>
                <a:cubicBezTo>
                  <a:pt x="4354171" y="2398870"/>
                  <a:pt x="4360119" y="2419395"/>
                  <a:pt x="4360119" y="2440418"/>
                </a:cubicBezTo>
                <a:cubicBezTo>
                  <a:pt x="4360119" y="2608598"/>
                  <a:pt x="3979432" y="2744935"/>
                  <a:pt x="3509831" y="2744935"/>
                </a:cubicBezTo>
                <a:cubicBezTo>
                  <a:pt x="3333731" y="2744935"/>
                  <a:pt x="3170134" y="2725763"/>
                  <a:pt x="3034427" y="2692929"/>
                </a:cubicBezTo>
                <a:lnTo>
                  <a:pt x="2979582" y="2676723"/>
                </a:lnTo>
                <a:lnTo>
                  <a:pt x="2963492" y="2692723"/>
                </a:lnTo>
                <a:cubicBezTo>
                  <a:pt x="2862113" y="2773726"/>
                  <a:pt x="2690429" y="2826982"/>
                  <a:pt x="2495701" y="2826982"/>
                </a:cubicBezTo>
                <a:cubicBezTo>
                  <a:pt x="2300973" y="2826982"/>
                  <a:pt x="2129289" y="2773726"/>
                  <a:pt x="2027910" y="2692723"/>
                </a:cubicBezTo>
                <a:lnTo>
                  <a:pt x="2000776" y="2665739"/>
                </a:lnTo>
                <a:lnTo>
                  <a:pt x="1948702" y="2681728"/>
                </a:lnTo>
                <a:cubicBezTo>
                  <a:pt x="1883219" y="2697598"/>
                  <a:pt x="1813597" y="2706148"/>
                  <a:pt x="1741412" y="2706148"/>
                </a:cubicBezTo>
                <a:cubicBezTo>
                  <a:pt x="1452672" y="2706148"/>
                  <a:pt x="1204934" y="2569349"/>
                  <a:pt x="1099112" y="2374387"/>
                </a:cubicBezTo>
                <a:lnTo>
                  <a:pt x="1094602" y="2363065"/>
                </a:lnTo>
                <a:lnTo>
                  <a:pt x="982562" y="2390167"/>
                </a:lnTo>
                <a:cubicBezTo>
                  <a:pt x="937184" y="2397402"/>
                  <a:pt x="890199" y="2401202"/>
                  <a:pt x="842076" y="2401202"/>
                </a:cubicBezTo>
                <a:cubicBezTo>
                  <a:pt x="457089" y="2401202"/>
                  <a:pt x="144996" y="2158004"/>
                  <a:pt x="144996" y="1858002"/>
                </a:cubicBezTo>
                <a:cubicBezTo>
                  <a:pt x="144996" y="1745502"/>
                  <a:pt x="188884" y="1640990"/>
                  <a:pt x="264046" y="1554294"/>
                </a:cubicBezTo>
                <a:lnTo>
                  <a:pt x="268128" y="1550439"/>
                </a:lnTo>
                <a:lnTo>
                  <a:pt x="223720" y="1523734"/>
                </a:lnTo>
                <a:cubicBezTo>
                  <a:pt x="84719" y="1427268"/>
                  <a:pt x="0" y="1299124"/>
                  <a:pt x="0" y="1158498"/>
                </a:cubicBezTo>
                <a:cubicBezTo>
                  <a:pt x="0" y="933497"/>
                  <a:pt x="216880" y="740448"/>
                  <a:pt x="525971" y="657986"/>
                </a:cubicBezTo>
                <a:lnTo>
                  <a:pt x="539397" y="655357"/>
                </a:lnTo>
                <a:lnTo>
                  <a:pt x="546686" y="592915"/>
                </a:lnTo>
                <a:cubicBezTo>
                  <a:pt x="605340" y="345388"/>
                  <a:pt x="858950" y="159189"/>
                  <a:pt x="1162921" y="159189"/>
                </a:cubicBezTo>
                <a:cubicBezTo>
                  <a:pt x="1249770" y="159189"/>
                  <a:pt x="1332508" y="174389"/>
                  <a:pt x="1407762" y="201876"/>
                </a:cubicBezTo>
                <a:lnTo>
                  <a:pt x="1462371" y="227474"/>
                </a:lnTo>
                <a:lnTo>
                  <a:pt x="1467130" y="222979"/>
                </a:lnTo>
                <a:cubicBezTo>
                  <a:pt x="1593277" y="124678"/>
                  <a:pt x="1767546" y="63879"/>
                  <a:pt x="1960040" y="63879"/>
                </a:cubicBezTo>
                <a:cubicBezTo>
                  <a:pt x="2068317" y="63879"/>
                  <a:pt x="2170829" y="83116"/>
                  <a:pt x="2262253" y="117445"/>
                </a:cubicBezTo>
                <a:lnTo>
                  <a:pt x="2314938" y="141041"/>
                </a:lnTo>
                <a:lnTo>
                  <a:pt x="2390018" y="92771"/>
                </a:lnTo>
                <a:cubicBezTo>
                  <a:pt x="2501272" y="34200"/>
                  <a:pt x="2635392" y="0"/>
                  <a:pt x="2779762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19250" y="1695450"/>
            <a:ext cx="4343400" cy="1962150"/>
          </a:xfrm>
          <a:prstGeom prst="round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189662" y="3962400"/>
            <a:ext cx="4343400" cy="1962150"/>
          </a:xfrm>
          <a:prstGeom prst="round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89662" y="1695450"/>
            <a:ext cx="4343400" cy="1962150"/>
          </a:xfrm>
          <a:prstGeom prst="round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19250" y="3962400"/>
            <a:ext cx="4343400" cy="1962150"/>
          </a:xfrm>
          <a:prstGeom prst="round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601" y="2694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市场分析</a:t>
            </a:r>
            <a:endParaRPr lang="zh-CN" altLang="en-US" sz="32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27314" y="1860001"/>
            <a:ext cx="3219386" cy="1603901"/>
            <a:chOff x="9095364" y="1210700"/>
            <a:chExt cx="2640617" cy="1603901"/>
          </a:xfrm>
        </p:grpSpPr>
        <p:sp>
          <p:nvSpPr>
            <p:cNvPr id="15" name="矩形 14"/>
            <p:cNvSpPr/>
            <p:nvPr/>
          </p:nvSpPr>
          <p:spPr>
            <a:xfrm>
              <a:off x="9095364" y="1672365"/>
              <a:ext cx="2640617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模式是未来每个行业的趋势，用户愿意尝试，传统打印模式的弊端也很明显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102551" y="1210700"/>
              <a:ext cx="1161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市场需求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8" y="1860769"/>
            <a:ext cx="358026" cy="46166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2068805" y="4178423"/>
            <a:ext cx="3219386" cy="1541197"/>
            <a:chOff x="9040187" y="1210700"/>
            <a:chExt cx="2640617" cy="1541197"/>
          </a:xfrm>
        </p:grpSpPr>
        <p:sp>
          <p:nvSpPr>
            <p:cNvPr id="28" name="矩形 27"/>
            <p:cNvSpPr/>
            <p:nvPr/>
          </p:nvSpPr>
          <p:spPr>
            <a:xfrm>
              <a:off x="9040187" y="1609661"/>
              <a:ext cx="2640617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本产品以方便大众为宗旨，旨在减少不必要时间的浪费，以及实现资源的共享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102551" y="1210700"/>
              <a:ext cx="1161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经营目标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50" y="4179191"/>
            <a:ext cx="358026" cy="461665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7004102" y="1889474"/>
            <a:ext cx="3219386" cy="1586769"/>
            <a:chOff x="8906652" y="1210700"/>
            <a:chExt cx="2640617" cy="1586769"/>
          </a:xfrm>
        </p:grpSpPr>
        <p:sp>
          <p:nvSpPr>
            <p:cNvPr id="32" name="矩形 31"/>
            <p:cNvSpPr/>
            <p:nvPr/>
          </p:nvSpPr>
          <p:spPr>
            <a:xfrm>
              <a:off x="8906652" y="1655233"/>
              <a:ext cx="2640617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所有有打印等需求的顾客与线下打印店商家。尤其是那些时间稀缺的大学生群体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58826" y="1210700"/>
              <a:ext cx="1161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客户群体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0" y="1875757"/>
            <a:ext cx="358026" cy="46166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573209" y="4204134"/>
            <a:ext cx="3379041" cy="1539672"/>
            <a:chOff x="8548506" y="1210700"/>
            <a:chExt cx="2771570" cy="1539672"/>
          </a:xfrm>
        </p:grpSpPr>
        <p:sp>
          <p:nvSpPr>
            <p:cNvPr id="40" name="矩形 39"/>
            <p:cNvSpPr/>
            <p:nvPr/>
          </p:nvSpPr>
          <p:spPr>
            <a:xfrm>
              <a:off x="8548506" y="1608136"/>
              <a:ext cx="2640617" cy="1142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风险主要集中于控制成本，平台不以盈利为目标，但会接收少量广告以维持平台正常运行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8826" y="1210700"/>
              <a:ext cx="1161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风险控制</a:t>
              </a:r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52" y="4190417"/>
            <a:ext cx="358026" cy="46166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018763" y="305190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关键点</a:t>
            </a:r>
            <a:endParaRPr lang="zh-CN" altLang="en-US" sz="48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51323" y="373603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KEYPOINT</a:t>
            </a:r>
            <a:endParaRPr lang="zh-CN" altLang="en-US" sz="28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>
            <a:fillRect/>
          </a:stretch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8601" y="2694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市场推广</a:t>
            </a:r>
            <a:endParaRPr lang="zh-CN" altLang="en-US" sz="32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43345" y="907923"/>
            <a:ext cx="2963286" cy="1237746"/>
            <a:chOff x="8978945" y="1073962"/>
            <a:chExt cx="2963286" cy="1237746"/>
          </a:xfrm>
        </p:grpSpPr>
        <p:sp>
          <p:nvSpPr>
            <p:cNvPr id="25" name="矩形 24"/>
            <p:cNvSpPr/>
            <p:nvPr/>
          </p:nvSpPr>
          <p:spPr>
            <a:xfrm>
              <a:off x="8978945" y="1499178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与学校公众号合作进行宣传，提高平台知名度。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9928767" y="1073962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1276" y="3324557"/>
            <a:ext cx="2963286" cy="1170305"/>
            <a:chOff x="9022861" y="1290067"/>
            <a:chExt cx="2963286" cy="1170305"/>
          </a:xfrm>
        </p:grpSpPr>
        <p:sp>
          <p:nvSpPr>
            <p:cNvPr id="28" name="矩形 27"/>
            <p:cNvSpPr/>
            <p:nvPr/>
          </p:nvSpPr>
          <p:spPr>
            <a:xfrm>
              <a:off x="9022861" y="1290067"/>
              <a:ext cx="2963286" cy="1170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利用团队成员的人力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资源在朋友圈、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进行宣传和推广。</a:t>
              </a:r>
              <a:endParaRPr lang="zh-CN" altLang="en-US" dirty="0">
                <a:solidFill>
                  <a:srgbClr val="3B3E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04546" y="1290067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76046" y="5216989"/>
            <a:ext cx="2963286" cy="1499128"/>
            <a:chOff x="9030043" y="1180777"/>
            <a:chExt cx="2963286" cy="1499128"/>
          </a:xfrm>
        </p:grpSpPr>
        <p:sp>
          <p:nvSpPr>
            <p:cNvPr id="31" name="矩形 30"/>
            <p:cNvSpPr/>
            <p:nvPr/>
          </p:nvSpPr>
          <p:spPr>
            <a:xfrm>
              <a:off x="9030043" y="1180777"/>
              <a:ext cx="2963286" cy="1499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在校内论坛、学校贴吧、发帖两种方式发帖推广，联系来论坛管理员做一些活动推广。</a:t>
              </a:r>
              <a:endParaRPr lang="zh-CN" altLang="en-US" dirty="0">
                <a:solidFill>
                  <a:srgbClr val="3B3E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004546" y="1290067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2971027" cy="1275991"/>
            <a:chOff x="9087623" y="1208904"/>
            <a:chExt cx="2971027" cy="1275991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通过横幅、展板、海报或传单等方式进行宣传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885500"/>
            <a:chOff x="9087623" y="1208904"/>
            <a:chExt cx="2971027" cy="885500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与校内社团或学生会合作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2971027" cy="885500"/>
            <a:chOff x="9087623" y="1208904"/>
            <a:chExt cx="2971027" cy="885500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与校内线下打印店合作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9456" y="2256614"/>
            <a:ext cx="12192000" cy="4087036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76588"/>
            <a:ext cx="5353050" cy="3038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3" y="2437301"/>
            <a:ext cx="2868410" cy="1912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75" y="2435457"/>
            <a:ext cx="2873944" cy="1915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26098" b="12951"/>
          <a:stretch>
            <a:fillRect/>
          </a:stretch>
        </p:blipFill>
        <p:spPr>
          <a:xfrm>
            <a:off x="7292769" y="4420705"/>
            <a:ext cx="4268028" cy="17346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25283" y="4399316"/>
            <a:ext cx="2574719" cy="1756045"/>
          </a:xfrm>
          <a:prstGeom prst="rect">
            <a:avLst/>
          </a:prstGeom>
          <a:solidFill>
            <a:srgbClr val="4D93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30558" y="2413785"/>
            <a:ext cx="1030238" cy="1933247"/>
          </a:xfrm>
          <a:prstGeom prst="rect">
            <a:avLst/>
          </a:prstGeom>
          <a:solidFill>
            <a:srgbClr val="4D93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44713" y="2694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B3E4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未来前景</a:t>
            </a:r>
            <a:endParaRPr lang="zh-CN" altLang="en-US" sz="3200" dirty="0">
              <a:solidFill>
                <a:srgbClr val="3B3E4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9076" y="903814"/>
            <a:ext cx="11318574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457200" algn="just">
              <a:lnSpc>
                <a:spcPct val="130000"/>
              </a:lnSpc>
            </a:pPr>
            <a:r>
              <a:rPr lang="zh-CN" altLang="en-US" sz="2000" dirty="0">
                <a:solidFill>
                  <a:srgbClr val="3B3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目前为止，还未出现一个能将线下打印店的多项服务同步到线上完成的平台，所以急需一个这样的平台来将线下打印业转化为</a:t>
            </a:r>
            <a:r>
              <a:rPr lang="en-US" altLang="zh-CN" sz="2000" dirty="0">
                <a:solidFill>
                  <a:srgbClr val="3B3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2000" dirty="0">
                <a:solidFill>
                  <a:srgbClr val="3B3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zh-CN" altLang="en-US" sz="2000" dirty="0">
              <a:solidFill>
                <a:srgbClr val="3B3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186" y="2435458"/>
            <a:ext cx="43963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随着</a:t>
            </a:r>
            <a:r>
              <a:rPr lang="en-US" altLang="zh-CN" dirty="0">
                <a:solidFill>
                  <a:schemeClr val="bg1"/>
                </a:solidFill>
              </a:rPr>
              <a:t>O2O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OnlineToOffine</a:t>
            </a:r>
            <a:r>
              <a:rPr lang="zh-CN" altLang="en-US" dirty="0">
                <a:solidFill>
                  <a:schemeClr val="bg1"/>
                </a:solidFill>
              </a:rPr>
              <a:t>）模式的迅速发展，许多传统产业都将换发第二春。在当今这个信息繁杂，日新月异的社会，传统的打字复印店日益被数码文店淘汰，未来文店将会有更大的发展。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</a:t>
            </a:r>
            <a:r>
              <a:rPr lang="zh-CN" altLang="en-US" dirty="0">
                <a:solidFill>
                  <a:schemeClr val="bg1"/>
                </a:solidFill>
              </a:rPr>
              <a:t>随着经济的发展，各个行业都需要扩大广告宣传，需要大规模的宣传手册、投标书、请柬、汇报资料、培训手册、菜谱、个性化名片等等，这需要快印数码文店来完成，因而给了线上数码文店提供巨大的市场空间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/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02076" y="5502502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倾 听！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29340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14194" y="5214224"/>
            <a:ext cx="16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华康俪金黑W8(P)" panose="020B0800000000000000"/>
              </a:rPr>
              <a:t>未来会更好</a:t>
            </a:r>
            <a:endParaRPr lang="zh-CN" altLang="en-US" dirty="0">
              <a:ea typeface="华康俪金黑W8(P)" panose="020B08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116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华康俪金黑W8(P)</vt:lpstr>
      <vt:lpstr>黑体</vt:lpstr>
      <vt:lpstr>华文细黑</vt:lpstr>
      <vt:lpstr>Aharoni</vt:lpstr>
      <vt:lpstr>微软雅黑</vt:lpstr>
      <vt:lpstr>Impact</vt:lpstr>
      <vt:lpstr>华康俪金黑W8(P)</vt:lpstr>
      <vt:lpstr>Calibri</vt:lpstr>
      <vt:lpstr>Arial Unicode MS</vt:lpstr>
      <vt:lpstr>Yu Gothic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17597</dc:creator>
  <dc:description>http://www.ypppt.com/</dc:description>
  <cp:lastModifiedBy>HYH%E4%BA%9A</cp:lastModifiedBy>
  <cp:revision>67</cp:revision>
  <dcterms:created xsi:type="dcterms:W3CDTF">2015-11-17T07:12:00Z</dcterms:created>
  <dcterms:modified xsi:type="dcterms:W3CDTF">2019-04-26T05:40:55Z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