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1" r:id="rId6"/>
    <p:sldId id="4769" r:id="rId7"/>
    <p:sldId id="4771" r:id="rId8"/>
    <p:sldId id="4784" r:id="rId9"/>
    <p:sldId id="4777" r:id="rId10"/>
    <p:sldId id="4774" r:id="rId11"/>
    <p:sldId id="4772" r:id="rId12"/>
    <p:sldId id="4785" r:id="rId13"/>
    <p:sldId id="4779" r:id="rId14"/>
    <p:sldId id="4776" r:id="rId15"/>
    <p:sldId id="4778" r:id="rId16"/>
    <p:sldId id="4786" r:id="rId17"/>
    <p:sldId id="4798" r:id="rId18"/>
    <p:sldId id="4780" r:id="rId19"/>
    <p:sldId id="4781" r:id="rId20"/>
    <p:sldId id="4782" r:id="rId21"/>
    <p:sldId id="4787" r:id="rId22"/>
    <p:sldId id="4788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0e9a7d-b089-4581-b89c-72ff92e837a1}">
          <p14:sldIdLst>
            <p14:sldId id="257"/>
            <p14:sldId id="259"/>
            <p14:sldId id="281"/>
            <p14:sldId id="4769"/>
            <p14:sldId id="4771"/>
            <p14:sldId id="4784"/>
            <p14:sldId id="4777"/>
            <p14:sldId id="4774"/>
            <p14:sldId id="4772"/>
            <p14:sldId id="4785"/>
            <p14:sldId id="4779"/>
            <p14:sldId id="4776"/>
            <p14:sldId id="4778"/>
          </p14:sldIdLst>
        </p14:section>
        <p14:section name="无标题节" id="{c980ca94-f878-4de6-a077-f8e283135ab1}">
          <p14:sldIdLst>
            <p14:sldId id="4786"/>
            <p14:sldId id="4798"/>
            <p14:sldId id="4780"/>
            <p14:sldId id="4781"/>
            <p14:sldId id="4782"/>
            <p14:sldId id="4787"/>
            <p14:sldId id="47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39337A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rgbClr val="EE3978"/>
              </a:solidFill>
              <a:ln>
                <a:noFill/>
              </a:ln>
            </c:spPr>
          </c:dPt>
          <c:dPt>
            <c:idx val="2"/>
            <c:bubble3D val="0"/>
            <c:spPr>
              <a:solidFill>
                <a:srgbClr val="00A1D2"/>
              </a:solidFill>
              <a:ln>
                <a:noFill/>
              </a:ln>
            </c:spPr>
          </c:dPt>
          <c:dPt>
            <c:idx val="3"/>
            <c:bubble3D val="0"/>
            <c:spPr>
              <a:solidFill>
                <a:srgbClr val="7E397A"/>
              </a:solidFill>
              <a:ln>
                <a:noFill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</c:plotArea>
    <c:plotVisOnly val="1"/>
    <c:dispBlanksAs val="zero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2"/>
            </p:custDataLst>
          </p:nvPr>
        </p:nvSpPr>
        <p:spPr>
          <a:xfrm>
            <a:off x="3412881" y="3249885"/>
            <a:ext cx="5454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Requirements specifications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云印平台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0501" y="4800600"/>
            <a:ext cx="35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项目团队：</a:t>
            </a:r>
            <a:r>
              <a:rPr lang="en-US" altLang="zh-CN" dirty="0">
                <a:solidFill>
                  <a:schemeClr val="bg1"/>
                </a:solidFill>
              </a:rPr>
              <a:t>Eight party to gain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4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2" y="2501116"/>
            <a:ext cx="4140416" cy="1574311"/>
            <a:chOff x="9251596" y="1579106"/>
            <a:chExt cx="4140416" cy="1574311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第三部分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This part includes the functional requirements, performance requirements, design constraints, and external interface requirements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</a:t>
              </a: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三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功能需求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Group 5"/>
          <p:cNvGrpSpPr/>
          <p:nvPr/>
        </p:nvGrpSpPr>
        <p:grpSpPr bwMode="auto">
          <a:xfrm>
            <a:off x="1880583" y="3614767"/>
            <a:ext cx="1269835" cy="1271421"/>
            <a:chOff x="0" y="0"/>
            <a:chExt cx="1080120" cy="1080120"/>
          </a:xfrm>
          <a:solidFill>
            <a:srgbClr val="EE3978"/>
          </a:solidFill>
        </p:grpSpPr>
        <p:sp>
          <p:nvSpPr>
            <p:cNvPr id="11" name="椭圆 6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2" name="文本框 10"/>
            <p:cNvSpPr>
              <a:spLocks noChangeArrowheads="1"/>
            </p:cNvSpPr>
            <p:nvPr/>
          </p:nvSpPr>
          <p:spPr bwMode="auto">
            <a:xfrm>
              <a:off x="138057" y="365759"/>
              <a:ext cx="798370" cy="339864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标题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13" name="Group 10"/>
          <p:cNvGrpSpPr/>
          <p:nvPr/>
        </p:nvGrpSpPr>
        <p:grpSpPr bwMode="auto">
          <a:xfrm>
            <a:off x="3162902" y="2041239"/>
            <a:ext cx="1741261" cy="1741261"/>
            <a:chOff x="0" y="0"/>
            <a:chExt cx="1080120" cy="1080120"/>
          </a:xfrm>
          <a:solidFill>
            <a:srgbClr val="7E397A"/>
          </a:solidFill>
        </p:grpSpPr>
        <p:sp>
          <p:nvSpPr>
            <p:cNvPr id="14" name="椭圆 27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5" name="文本框 26"/>
            <p:cNvSpPr>
              <a:spLocks noChangeArrowheads="1"/>
            </p:cNvSpPr>
            <p:nvPr/>
          </p:nvSpPr>
          <p:spPr bwMode="auto">
            <a:xfrm>
              <a:off x="213163" y="400115"/>
              <a:ext cx="653804" cy="27679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 标题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 bwMode="auto">
          <a:xfrm>
            <a:off x="6183824" y="3413485"/>
            <a:ext cx="1560310" cy="1560309"/>
            <a:chOff x="0" y="0"/>
            <a:chExt cx="1080120" cy="1080120"/>
          </a:xfrm>
          <a:solidFill>
            <a:srgbClr val="EE3978"/>
          </a:solidFill>
        </p:grpSpPr>
        <p:sp>
          <p:nvSpPr>
            <p:cNvPr id="17" name="椭圆 32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8" name="文本框 31"/>
            <p:cNvSpPr>
              <a:spLocks noChangeArrowheads="1"/>
            </p:cNvSpPr>
            <p:nvPr/>
          </p:nvSpPr>
          <p:spPr bwMode="auto">
            <a:xfrm>
              <a:off x="175247" y="398075"/>
              <a:ext cx="729627" cy="30889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 标题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19" name="Group 20"/>
          <p:cNvGrpSpPr/>
          <p:nvPr/>
        </p:nvGrpSpPr>
        <p:grpSpPr bwMode="auto">
          <a:xfrm>
            <a:off x="8318896" y="1648650"/>
            <a:ext cx="2287289" cy="2285702"/>
            <a:chOff x="0" y="0"/>
            <a:chExt cx="1080120" cy="1080120"/>
          </a:xfrm>
          <a:solidFill>
            <a:srgbClr val="7E397A"/>
          </a:solidFill>
        </p:grpSpPr>
        <p:sp>
          <p:nvSpPr>
            <p:cNvPr id="20" name="椭圆 38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1" name="文本框 37"/>
            <p:cNvSpPr>
              <a:spLocks noChangeArrowheads="1"/>
            </p:cNvSpPr>
            <p:nvPr/>
          </p:nvSpPr>
          <p:spPr bwMode="auto">
            <a:xfrm>
              <a:off x="245783" y="414093"/>
              <a:ext cx="588553" cy="24721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28" tIns="45714" rIns="91428" bIns="45714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rPr>
                <a:t>  标题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cxnSp>
        <p:nvCxnSpPr>
          <p:cNvPr id="22" name="直接连接符 13"/>
          <p:cNvCxnSpPr>
            <a:cxnSpLocks noChangeShapeType="1"/>
            <a:stCxn id="11" idx="7"/>
          </p:cNvCxnSpPr>
          <p:nvPr/>
        </p:nvCxnSpPr>
        <p:spPr bwMode="auto">
          <a:xfrm flipV="1">
            <a:off x="2964705" y="3410005"/>
            <a:ext cx="480949" cy="390474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直接连接符 22"/>
          <p:cNvSpPr>
            <a:spLocks noChangeShapeType="1"/>
          </p:cNvSpPr>
          <p:nvPr/>
        </p:nvSpPr>
        <p:spPr bwMode="auto">
          <a:xfrm>
            <a:off x="4788291" y="3306311"/>
            <a:ext cx="907932" cy="653966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cxnSp>
        <p:nvCxnSpPr>
          <p:cNvPr id="24" name="直接连接符 20"/>
          <p:cNvCxnSpPr>
            <a:cxnSpLocks noChangeShapeType="1"/>
          </p:cNvCxnSpPr>
          <p:nvPr/>
        </p:nvCxnSpPr>
        <p:spPr bwMode="auto">
          <a:xfrm flipV="1">
            <a:off x="6797804" y="3230123"/>
            <a:ext cx="831742" cy="731742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3"/>
          <p:cNvCxnSpPr>
            <a:cxnSpLocks noChangeShapeType="1"/>
            <a:stCxn id="29" idx="5"/>
            <a:endCxn id="11" idx="1"/>
          </p:cNvCxnSpPr>
          <p:nvPr/>
        </p:nvCxnSpPr>
        <p:spPr bwMode="auto">
          <a:xfrm>
            <a:off x="1639442" y="3633328"/>
            <a:ext cx="427104" cy="167634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43"/>
          <p:cNvCxnSpPr>
            <a:cxnSpLocks noChangeShapeType="1"/>
            <a:stCxn id="30" idx="7"/>
          </p:cNvCxnSpPr>
          <p:nvPr/>
        </p:nvCxnSpPr>
        <p:spPr bwMode="auto">
          <a:xfrm flipV="1">
            <a:off x="5934045" y="4639187"/>
            <a:ext cx="401585" cy="371426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72"/>
          <p:cNvCxnSpPr>
            <a:cxnSpLocks noChangeShapeType="1"/>
            <a:endCxn id="31" idx="1"/>
          </p:cNvCxnSpPr>
          <p:nvPr/>
        </p:nvCxnSpPr>
        <p:spPr bwMode="auto">
          <a:xfrm>
            <a:off x="9581917" y="2422189"/>
            <a:ext cx="557141" cy="374602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椭圆 56"/>
          <p:cNvSpPr>
            <a:spLocks noChangeArrowheads="1"/>
          </p:cNvSpPr>
          <p:nvPr/>
        </p:nvSpPr>
        <p:spPr bwMode="auto">
          <a:xfrm rot="21019160">
            <a:off x="1174024" y="3230124"/>
            <a:ext cx="512696" cy="511108"/>
          </a:xfrm>
          <a:prstGeom prst="ellipse">
            <a:avLst/>
          </a:prstGeom>
          <a:solidFill>
            <a:srgbClr val="7E397A"/>
          </a:solidFill>
          <a:ln>
            <a:noFill/>
          </a:ln>
          <a:effectLst/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0" name="椭圆 58"/>
          <p:cNvSpPr>
            <a:spLocks noChangeArrowheads="1"/>
          </p:cNvSpPr>
          <p:nvPr/>
        </p:nvSpPr>
        <p:spPr bwMode="auto">
          <a:xfrm>
            <a:off x="5372144" y="4913789"/>
            <a:ext cx="657140" cy="658726"/>
          </a:xfrm>
          <a:prstGeom prst="ellipse">
            <a:avLst/>
          </a:prstGeom>
          <a:solidFill>
            <a:srgbClr val="7E397A"/>
          </a:solidFill>
          <a:ln>
            <a:noFill/>
          </a:ln>
          <a:effectLst/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1" name="椭圆 70"/>
          <p:cNvSpPr>
            <a:spLocks noChangeArrowheads="1"/>
          </p:cNvSpPr>
          <p:nvPr/>
        </p:nvSpPr>
        <p:spPr bwMode="auto">
          <a:xfrm>
            <a:off x="10027947" y="2685681"/>
            <a:ext cx="760313" cy="760314"/>
          </a:xfrm>
          <a:prstGeom prst="ellipse">
            <a:avLst/>
          </a:prstGeom>
          <a:solidFill>
            <a:srgbClr val="EE3978"/>
          </a:solidFill>
          <a:ln>
            <a:noFill/>
          </a:ln>
          <a:effectLst/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9B78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2" name="Text Placeholder 9"/>
          <p:cNvSpPr txBox="1"/>
          <p:nvPr/>
        </p:nvSpPr>
        <p:spPr>
          <a:xfrm>
            <a:off x="1176835" y="5151267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200">
              <a:lnSpc>
                <a:spcPts val="1800"/>
              </a:lnSpc>
              <a:buNone/>
            </a:pP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8" name="Text Placeholder 9"/>
          <p:cNvSpPr txBox="1"/>
          <p:nvPr/>
        </p:nvSpPr>
        <p:spPr>
          <a:xfrm>
            <a:off x="5538106" y="5425248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200">
              <a:lnSpc>
                <a:spcPts val="1800"/>
              </a:lnSpc>
              <a:buNone/>
            </a:pP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9" name="Text Placeholder 9"/>
          <p:cNvSpPr txBox="1"/>
          <p:nvPr/>
        </p:nvSpPr>
        <p:spPr>
          <a:xfrm>
            <a:off x="7707325" y="3628838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200">
              <a:lnSpc>
                <a:spcPts val="1800"/>
              </a:lnSpc>
              <a:buNone/>
            </a:pP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40" name="Text Placeholder 9"/>
          <p:cNvSpPr txBox="1"/>
          <p:nvPr/>
        </p:nvSpPr>
        <p:spPr>
          <a:xfrm>
            <a:off x="3105398" y="3778014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200">
              <a:lnSpc>
                <a:spcPts val="1800"/>
              </a:lnSpc>
              <a:buNone/>
            </a:pPr>
            <a:endParaRPr lang="en-US" altLang="zh-CN" sz="105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771484" y="2422952"/>
          <a:ext cx="10515599" cy="2049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83"/>
                <a:gridCol w="493883"/>
                <a:gridCol w="1347890"/>
                <a:gridCol w="1605121"/>
                <a:gridCol w="2376814"/>
                <a:gridCol w="1183262"/>
                <a:gridCol w="3014746"/>
              </a:tblGrid>
              <a:tr h="3642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功能名称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功 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描 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处理描述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输出项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界面要求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</a:tr>
              <a:tr h="5432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在线打印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接收用户的订单信息并将信息反馈给商家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用户提交的打印要求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系统接收来自用户的订单信息，在用户完成支付操作后生成最终订单并将订单信息反馈给商家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店家接收的打印订单信息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该界面应与主界面的风格保持一致，并与</a:t>
                      </a:r>
                      <a:r>
                        <a:rPr lang="en-US" altLang="zh-CN" sz="1100" u="none" strike="noStrike">
                          <a:effectLst/>
                        </a:rPr>
                        <a:t>Logo</a:t>
                      </a:r>
                      <a:r>
                        <a:rPr lang="zh-CN" altLang="en-US" sz="1100" u="none" strike="noStrike">
                          <a:effectLst/>
                        </a:rPr>
                        <a:t>保持一定的协调性；内容简洁但要展现文件上传、打印方式、配送的信息，做到界面友好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</a:tr>
              <a:tr h="6173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资料查询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用户在系统内查询所需资料并按需下载打印，同时可以上传资料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所需文件名称或关键词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用户在系统内查询所需资料并按需打印，同时可以上传资料到系统内以获得免费下载系统内资料的权限。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用户查询的资料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该界面应与主界面的风格保持一致，并与</a:t>
                      </a:r>
                      <a:r>
                        <a:rPr lang="en-US" altLang="zh-CN" sz="1100" u="none" strike="noStrike">
                          <a:effectLst/>
                        </a:rPr>
                        <a:t>Logo</a:t>
                      </a:r>
                      <a:r>
                        <a:rPr lang="zh-CN" altLang="en-US" sz="1100" u="none" strike="noStrike">
                          <a:effectLst/>
                        </a:rPr>
                        <a:t>保持一定的协调性；结构明朗，要体现具体功能的表达，将查询的资料合理的展现在界面上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</a:tr>
              <a:tr h="5247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广告设计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系统接收提交的广告设计需求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广告设计需求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用户提交所需的广告需求，，系统将信息及时反馈给商家，由商家安排设计师与用户去的联系进行详谈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>
                          <a:effectLst/>
                        </a:rPr>
                        <a:t>商家安排的接洽人员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100" u="none" strike="noStrike" dirty="0">
                          <a:effectLst/>
                        </a:rPr>
                        <a:t>该界面应与主界面的风格保持一致，并与</a:t>
                      </a:r>
                      <a:r>
                        <a:rPr lang="en-US" altLang="zh-CN" sz="1100" u="none" strike="noStrike" dirty="0">
                          <a:effectLst/>
                        </a:rPr>
                        <a:t>Logo</a:t>
                      </a:r>
                      <a:r>
                        <a:rPr lang="zh-CN" altLang="en-US" sz="1100" u="none" strike="noStrike" dirty="0">
                          <a:effectLst/>
                        </a:rPr>
                        <a:t>保持一定的协调性；色调清新，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174" marR="6174" marT="6174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6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4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6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>
                                      <p:cBhvr>
                                        <p:cTn id="6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>
                                      <p:cBhvr>
                                        <p:cTn id="6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>
                                      <p:cBhvr>
                                        <p:cTn id="6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 bldLvl="0" animBg="1" autoUpdateAnimBg="0"/>
      <p:bldP spid="30" grpId="0" bldLvl="0" animBg="1" autoUpdateAnimBg="0"/>
      <p:bldP spid="31" grpId="0" bldLvl="0" animBg="1" autoUpdateAnimBg="0"/>
      <p:bldP spid="32" grpId="0" build="p"/>
      <p:bldP spid="38" grpId="0" build="p"/>
      <p:bldP spid="39" grpId="0" build="p"/>
      <p:bldP spid="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168" y="-81366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</a:t>
              </a: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三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性能需求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39711" y="2191185"/>
            <a:ext cx="2050808" cy="11768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5" tIns="22853" rIns="45705" bIns="22853">
            <a:spAutoFit/>
          </a:bodyPr>
          <a:lstStyle/>
          <a:p>
            <a:pPr defTabSz="121920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系统具有快速响应的特性，用户打开界面和提交订单的平均响应时间抵御</a:t>
            </a:r>
            <a:r>
              <a:rPr lang="en-US" altLang="zh-CN" sz="1000" dirty="0">
                <a:latin typeface="+mn-ea"/>
                <a:sym typeface="Arial" panose="020B0604020202020204" pitchFamily="34" charset="0"/>
              </a:rPr>
              <a:t>5</a:t>
            </a: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秒，用户进行在线实时查询业务操作的数据处理时间应低于</a:t>
            </a:r>
            <a:r>
              <a:rPr lang="en-US" altLang="zh-CN" sz="1000" dirty="0">
                <a:latin typeface="+mn-ea"/>
                <a:sym typeface="Arial" panose="020B0604020202020204" pitchFamily="34" charset="0"/>
              </a:rPr>
              <a:t>5</a:t>
            </a: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秒。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grpSp>
        <p:nvGrpSpPr>
          <p:cNvPr id="14" name="组合 2"/>
          <p:cNvGrpSpPr/>
          <p:nvPr/>
        </p:nvGrpSpPr>
        <p:grpSpPr>
          <a:xfrm>
            <a:off x="4200038" y="2606209"/>
            <a:ext cx="3580916" cy="2667001"/>
            <a:chOff x="4692692" y="2532274"/>
            <a:chExt cx="3581400" cy="2667000"/>
          </a:xfrm>
        </p:grpSpPr>
        <p:graphicFrame>
          <p:nvGraphicFramePr>
            <p:cNvPr id="15" name="Chart 2"/>
            <p:cNvGraphicFramePr/>
            <p:nvPr/>
          </p:nvGraphicFramePr>
          <p:xfrm>
            <a:off x="4692692" y="2676048"/>
            <a:ext cx="3581400" cy="238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6" name="Oval 3"/>
            <p:cNvSpPr/>
            <p:nvPr/>
          </p:nvSpPr>
          <p:spPr>
            <a:xfrm>
              <a:off x="5149892" y="2532274"/>
              <a:ext cx="2667000" cy="2667000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24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067327" y="3598436"/>
              <a:ext cx="935028" cy="307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755"/>
              <a:r>
                <a:rPr lang="zh-CN" altLang="en-US" sz="1600" b="1" dirty="0">
                  <a:solidFill>
                    <a:prstClr val="black"/>
                  </a:solidFill>
                  <a:latin typeface="+mn-ea"/>
                  <a:cs typeface="Open Sans" panose="020B0606030504020204" pitchFamily="34" charset="0"/>
                </a:rPr>
                <a:t>性能需求</a:t>
              </a:r>
              <a:endParaRPr lang="en-US" sz="1600" b="1" dirty="0">
                <a:solidFill>
                  <a:prstClr val="black"/>
                </a:solidFill>
                <a:latin typeface="+mn-ea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组合 3"/>
          <p:cNvGrpSpPr/>
          <p:nvPr/>
        </p:nvGrpSpPr>
        <p:grpSpPr>
          <a:xfrm>
            <a:off x="3638705" y="2343587"/>
            <a:ext cx="1386704" cy="1328784"/>
            <a:chOff x="4131285" y="2269648"/>
            <a:chExt cx="1386891" cy="1328785"/>
          </a:xfrm>
        </p:grpSpPr>
        <p:sp>
          <p:nvSpPr>
            <p:cNvPr id="19" name="Oval 4"/>
            <p:cNvSpPr/>
            <p:nvPr/>
          </p:nvSpPr>
          <p:spPr>
            <a:xfrm>
              <a:off x="4923526" y="3031361"/>
              <a:ext cx="586024" cy="567072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0" name="Oval 9"/>
            <p:cNvSpPr/>
            <p:nvPr/>
          </p:nvSpPr>
          <p:spPr>
            <a:xfrm>
              <a:off x="4131285" y="2269648"/>
              <a:ext cx="594227" cy="597637"/>
            </a:xfrm>
            <a:prstGeom prst="ellipse">
              <a:avLst/>
            </a:prstGeom>
            <a:solidFill>
              <a:srgbClr val="7E397A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21" name="Group 10"/>
            <p:cNvGrpSpPr/>
            <p:nvPr/>
          </p:nvGrpSpPr>
          <p:grpSpPr>
            <a:xfrm>
              <a:off x="4239552" y="2398666"/>
              <a:ext cx="381854" cy="310725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6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932152" y="3154995"/>
              <a:ext cx="586024" cy="307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755"/>
              <a:endParaRPr lang="en-US" sz="1600" b="1" dirty="0">
                <a:solidFill>
                  <a:prstClr val="white"/>
                </a:solidFill>
                <a:latin typeface="+mn-ea"/>
                <a:cs typeface="Open Sans" panose="020B0606030504020204" pitchFamily="34" charset="0"/>
              </a:endParaRPr>
            </a:p>
          </p:txBody>
        </p:sp>
        <p:cxnSp>
          <p:nvCxnSpPr>
            <p:cNvPr id="23" name="Straight Arrow Connector 55"/>
            <p:cNvCxnSpPr>
              <a:stCxn id="19" idx="1"/>
              <a:endCxn id="20" idx="5"/>
            </p:cNvCxnSpPr>
            <p:nvPr/>
          </p:nvCxnSpPr>
          <p:spPr>
            <a:xfrm flipH="1" flipV="1">
              <a:off x="4638489" y="2779763"/>
              <a:ext cx="370858" cy="334644"/>
            </a:xfrm>
            <a:prstGeom prst="straightConnector1">
              <a:avLst/>
            </a:prstGeom>
            <a:ln w="19050">
              <a:solidFill>
                <a:srgbClr val="7E397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6"/>
          <p:cNvGrpSpPr/>
          <p:nvPr/>
        </p:nvGrpSpPr>
        <p:grpSpPr>
          <a:xfrm>
            <a:off x="6716533" y="2543666"/>
            <a:ext cx="1609680" cy="795331"/>
            <a:chOff x="7209526" y="2469728"/>
            <a:chExt cx="1609897" cy="795330"/>
          </a:xfrm>
        </p:grpSpPr>
        <p:sp>
          <p:nvSpPr>
            <p:cNvPr id="28" name="Oval 5"/>
            <p:cNvSpPr/>
            <p:nvPr/>
          </p:nvSpPr>
          <p:spPr>
            <a:xfrm>
              <a:off x="7209526" y="2697986"/>
              <a:ext cx="586024" cy="567072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9" name="Oval 21"/>
            <p:cNvSpPr/>
            <p:nvPr/>
          </p:nvSpPr>
          <p:spPr>
            <a:xfrm>
              <a:off x="8225196" y="2469728"/>
              <a:ext cx="594227" cy="597637"/>
            </a:xfrm>
            <a:prstGeom prst="ellipse">
              <a:avLst/>
            </a:prstGeom>
            <a:solidFill>
              <a:srgbClr val="39337A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30" name="Group 22"/>
            <p:cNvGrpSpPr/>
            <p:nvPr/>
          </p:nvGrpSpPr>
          <p:grpSpPr>
            <a:xfrm>
              <a:off x="8346345" y="2631940"/>
              <a:ext cx="353172" cy="262091"/>
              <a:chOff x="5129089" y="3156352"/>
              <a:chExt cx="474198" cy="351905"/>
            </a:xfrm>
            <a:solidFill>
              <a:schemeClr val="bg1"/>
            </a:solidFill>
          </p:grpSpPr>
          <p:sp>
            <p:nvSpPr>
              <p:cNvPr id="33" name="Freeform 66"/>
              <p:cNvSpPr>
                <a:spLocks noEditPoints="1"/>
              </p:cNvSpPr>
              <p:nvPr/>
            </p:nvSpPr>
            <p:spPr bwMode="auto">
              <a:xfrm>
                <a:off x="5139073" y="3156352"/>
                <a:ext cx="459224" cy="279527"/>
              </a:xfrm>
              <a:custGeom>
                <a:avLst/>
                <a:gdLst>
                  <a:gd name="T0" fmla="*/ 184 w 184"/>
                  <a:gd name="T1" fmla="*/ 0 h 112"/>
                  <a:gd name="T2" fmla="*/ 0 w 184"/>
                  <a:gd name="T3" fmla="*/ 0 h 112"/>
                  <a:gd name="T4" fmla="*/ 0 w 184"/>
                  <a:gd name="T5" fmla="*/ 112 h 112"/>
                  <a:gd name="T6" fmla="*/ 184 w 184"/>
                  <a:gd name="T7" fmla="*/ 112 h 112"/>
                  <a:gd name="T8" fmla="*/ 184 w 184"/>
                  <a:gd name="T9" fmla="*/ 0 h 112"/>
                  <a:gd name="T10" fmla="*/ 176 w 184"/>
                  <a:gd name="T11" fmla="*/ 102 h 112"/>
                  <a:gd name="T12" fmla="*/ 8 w 184"/>
                  <a:gd name="T13" fmla="*/ 102 h 112"/>
                  <a:gd name="T14" fmla="*/ 8 w 184"/>
                  <a:gd name="T15" fmla="*/ 8 h 112"/>
                  <a:gd name="T16" fmla="*/ 176 w 184"/>
                  <a:gd name="T17" fmla="*/ 8 h 112"/>
                  <a:gd name="T18" fmla="*/ 176 w 184"/>
                  <a:gd name="T1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112">
                    <a:moveTo>
                      <a:pt x="184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84" y="112"/>
                    </a:lnTo>
                    <a:lnTo>
                      <a:pt x="184" y="0"/>
                    </a:lnTo>
                    <a:close/>
                    <a:moveTo>
                      <a:pt x="176" y="102"/>
                    </a:moveTo>
                    <a:lnTo>
                      <a:pt x="8" y="102"/>
                    </a:lnTo>
                    <a:lnTo>
                      <a:pt x="8" y="8"/>
                    </a:lnTo>
                    <a:lnTo>
                      <a:pt x="176" y="8"/>
                    </a:lnTo>
                    <a:lnTo>
                      <a:pt x="176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4" name="Freeform 67"/>
              <p:cNvSpPr/>
              <p:nvPr/>
            </p:nvSpPr>
            <p:spPr bwMode="auto">
              <a:xfrm>
                <a:off x="5129089" y="3448358"/>
                <a:ext cx="474198" cy="59899"/>
              </a:xfrm>
              <a:custGeom>
                <a:avLst/>
                <a:gdLst>
                  <a:gd name="T0" fmla="*/ 190 w 190"/>
                  <a:gd name="T1" fmla="*/ 16 h 24"/>
                  <a:gd name="T2" fmla="*/ 188 w 190"/>
                  <a:gd name="T3" fmla="*/ 0 h 24"/>
                  <a:gd name="T4" fmla="*/ 3 w 190"/>
                  <a:gd name="T5" fmla="*/ 0 h 24"/>
                  <a:gd name="T6" fmla="*/ 0 w 190"/>
                  <a:gd name="T7" fmla="*/ 16 h 24"/>
                  <a:gd name="T8" fmla="*/ 0 w 190"/>
                  <a:gd name="T9" fmla="*/ 16 h 24"/>
                  <a:gd name="T10" fmla="*/ 0 w 190"/>
                  <a:gd name="T11" fmla="*/ 24 h 24"/>
                  <a:gd name="T12" fmla="*/ 190 w 190"/>
                  <a:gd name="T13" fmla="*/ 24 h 24"/>
                  <a:gd name="T14" fmla="*/ 190 w 190"/>
                  <a:gd name="T15" fmla="*/ 16 h 24"/>
                  <a:gd name="T16" fmla="*/ 190 w 190"/>
                  <a:gd name="T1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24">
                    <a:moveTo>
                      <a:pt x="190" y="16"/>
                    </a:moveTo>
                    <a:lnTo>
                      <a:pt x="188" y="0"/>
                    </a:lnTo>
                    <a:lnTo>
                      <a:pt x="3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190" y="24"/>
                    </a:lnTo>
                    <a:lnTo>
                      <a:pt x="190" y="16"/>
                    </a:lnTo>
                    <a:lnTo>
                      <a:pt x="19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7226778" y="2810978"/>
              <a:ext cx="586024" cy="307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755"/>
              <a:endParaRPr lang="en-US" sz="1600" b="1" dirty="0">
                <a:solidFill>
                  <a:prstClr val="white"/>
                </a:solidFill>
                <a:latin typeface="+mn-ea"/>
                <a:cs typeface="Open Sans" panose="020B0606030504020204" pitchFamily="34" charset="0"/>
              </a:endParaRPr>
            </a:p>
          </p:txBody>
        </p:sp>
        <p:cxnSp>
          <p:nvCxnSpPr>
            <p:cNvPr id="32" name="Straight Arrow Connector 58"/>
            <p:cNvCxnSpPr>
              <a:endCxn id="29" idx="2"/>
            </p:cNvCxnSpPr>
            <p:nvPr/>
          </p:nvCxnSpPr>
          <p:spPr>
            <a:xfrm flipV="1">
              <a:off x="7740692" y="2768547"/>
              <a:ext cx="484504" cy="183726"/>
            </a:xfrm>
            <a:prstGeom prst="straightConnector1">
              <a:avLst/>
            </a:prstGeom>
            <a:ln w="19050">
              <a:solidFill>
                <a:srgbClr val="39337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5"/>
          <p:cNvGrpSpPr/>
          <p:nvPr/>
        </p:nvGrpSpPr>
        <p:grpSpPr>
          <a:xfrm>
            <a:off x="6871871" y="4415749"/>
            <a:ext cx="1375871" cy="1152993"/>
            <a:chOff x="7364886" y="4341813"/>
            <a:chExt cx="1376056" cy="1152994"/>
          </a:xfrm>
        </p:grpSpPr>
        <p:sp>
          <p:nvSpPr>
            <p:cNvPr id="36" name="Oval 7"/>
            <p:cNvSpPr/>
            <p:nvPr/>
          </p:nvSpPr>
          <p:spPr>
            <a:xfrm>
              <a:off x="7365388" y="4341813"/>
              <a:ext cx="586024" cy="567072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7" name="Oval 26"/>
            <p:cNvSpPr/>
            <p:nvPr/>
          </p:nvSpPr>
          <p:spPr>
            <a:xfrm>
              <a:off x="8146715" y="4897170"/>
              <a:ext cx="594227" cy="597637"/>
            </a:xfrm>
            <a:prstGeom prst="ellipse">
              <a:avLst/>
            </a:prstGeom>
            <a:solidFill>
              <a:srgbClr val="EE3978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38" name="Group 34"/>
            <p:cNvGrpSpPr/>
            <p:nvPr/>
          </p:nvGrpSpPr>
          <p:grpSpPr>
            <a:xfrm>
              <a:off x="8268361" y="5040081"/>
              <a:ext cx="385440" cy="269394"/>
              <a:chOff x="7999238" y="1399322"/>
              <a:chExt cx="464215" cy="324452"/>
            </a:xfrm>
            <a:solidFill>
              <a:schemeClr val="bg1"/>
            </a:solidFill>
          </p:grpSpPr>
          <p:sp>
            <p:nvSpPr>
              <p:cNvPr id="41" name="Freeform 57"/>
              <p:cNvSpPr>
                <a:spLocks noEditPoints="1"/>
              </p:cNvSpPr>
              <p:nvPr/>
            </p:nvSpPr>
            <p:spPr bwMode="auto">
              <a:xfrm>
                <a:off x="7999238" y="1399322"/>
                <a:ext cx="331940" cy="324452"/>
              </a:xfrm>
              <a:custGeom>
                <a:avLst/>
                <a:gdLst>
                  <a:gd name="T0" fmla="*/ 86 w 100"/>
                  <a:gd name="T1" fmla="*/ 60 h 97"/>
                  <a:gd name="T2" fmla="*/ 100 w 100"/>
                  <a:gd name="T3" fmla="*/ 54 h 97"/>
                  <a:gd name="T4" fmla="*/ 100 w 100"/>
                  <a:gd name="T5" fmla="*/ 43 h 97"/>
                  <a:gd name="T6" fmla="*/ 86 w 100"/>
                  <a:gd name="T7" fmla="*/ 38 h 97"/>
                  <a:gd name="T8" fmla="*/ 83 w 100"/>
                  <a:gd name="T9" fmla="*/ 32 h 97"/>
                  <a:gd name="T10" fmla="*/ 89 w 100"/>
                  <a:gd name="T11" fmla="*/ 18 h 97"/>
                  <a:gd name="T12" fmla="*/ 81 w 100"/>
                  <a:gd name="T13" fmla="*/ 11 h 97"/>
                  <a:gd name="T14" fmla="*/ 67 w 100"/>
                  <a:gd name="T15" fmla="*/ 16 h 97"/>
                  <a:gd name="T16" fmla="*/ 61 w 100"/>
                  <a:gd name="T17" fmla="*/ 14 h 97"/>
                  <a:gd name="T18" fmla="*/ 55 w 100"/>
                  <a:gd name="T19" fmla="*/ 0 h 97"/>
                  <a:gd name="T20" fmla="*/ 44 w 100"/>
                  <a:gd name="T21" fmla="*/ 0 h 97"/>
                  <a:gd name="T22" fmla="*/ 39 w 100"/>
                  <a:gd name="T23" fmla="*/ 14 h 97"/>
                  <a:gd name="T24" fmla="*/ 33 w 100"/>
                  <a:gd name="T25" fmla="*/ 16 h 97"/>
                  <a:gd name="T26" fmla="*/ 19 w 100"/>
                  <a:gd name="T27" fmla="*/ 11 h 97"/>
                  <a:gd name="T28" fmla="*/ 11 w 100"/>
                  <a:gd name="T29" fmla="*/ 19 h 97"/>
                  <a:gd name="T30" fmla="*/ 17 w 100"/>
                  <a:gd name="T31" fmla="*/ 32 h 97"/>
                  <a:gd name="T32" fmla="*/ 14 w 100"/>
                  <a:gd name="T33" fmla="*/ 38 h 97"/>
                  <a:gd name="T34" fmla="*/ 0 w 100"/>
                  <a:gd name="T35" fmla="*/ 44 h 97"/>
                  <a:gd name="T36" fmla="*/ 0 w 100"/>
                  <a:gd name="T37" fmla="*/ 54 h 97"/>
                  <a:gd name="T38" fmla="*/ 14 w 100"/>
                  <a:gd name="T39" fmla="*/ 60 h 97"/>
                  <a:gd name="T40" fmla="*/ 17 w 100"/>
                  <a:gd name="T41" fmla="*/ 66 h 97"/>
                  <a:gd name="T42" fmla="*/ 11 w 100"/>
                  <a:gd name="T43" fmla="*/ 80 h 97"/>
                  <a:gd name="T44" fmla="*/ 19 w 100"/>
                  <a:gd name="T45" fmla="*/ 87 h 97"/>
                  <a:gd name="T46" fmla="*/ 33 w 100"/>
                  <a:gd name="T47" fmla="*/ 82 h 97"/>
                  <a:gd name="T48" fmla="*/ 39 w 100"/>
                  <a:gd name="T49" fmla="*/ 84 h 97"/>
                  <a:gd name="T50" fmla="*/ 45 w 100"/>
                  <a:gd name="T51" fmla="*/ 97 h 97"/>
                  <a:gd name="T52" fmla="*/ 56 w 100"/>
                  <a:gd name="T53" fmla="*/ 97 h 97"/>
                  <a:gd name="T54" fmla="*/ 61 w 100"/>
                  <a:gd name="T55" fmla="*/ 84 h 97"/>
                  <a:gd name="T56" fmla="*/ 67 w 100"/>
                  <a:gd name="T57" fmla="*/ 82 h 97"/>
                  <a:gd name="T58" fmla="*/ 81 w 100"/>
                  <a:gd name="T59" fmla="*/ 87 h 97"/>
                  <a:gd name="T60" fmla="*/ 89 w 100"/>
                  <a:gd name="T61" fmla="*/ 79 h 97"/>
                  <a:gd name="T62" fmla="*/ 83 w 100"/>
                  <a:gd name="T63" fmla="*/ 66 h 97"/>
                  <a:gd name="T64" fmla="*/ 86 w 100"/>
                  <a:gd name="T65" fmla="*/ 60 h 97"/>
                  <a:gd name="T66" fmla="*/ 50 w 100"/>
                  <a:gd name="T67" fmla="*/ 64 h 97"/>
                  <a:gd name="T68" fmla="*/ 34 w 100"/>
                  <a:gd name="T69" fmla="*/ 49 h 97"/>
                  <a:gd name="T70" fmla="*/ 50 w 100"/>
                  <a:gd name="T71" fmla="*/ 33 h 97"/>
                  <a:gd name="T72" fmla="*/ 66 w 100"/>
                  <a:gd name="T73" fmla="*/ 49 h 97"/>
                  <a:gd name="T74" fmla="*/ 50 w 100"/>
                  <a:gd name="T75" fmla="*/ 6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97">
                    <a:moveTo>
                      <a:pt x="86" y="60"/>
                    </a:moveTo>
                    <a:cubicBezTo>
                      <a:pt x="86" y="60"/>
                      <a:pt x="100" y="55"/>
                      <a:pt x="100" y="54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86" y="38"/>
                      <a:pt x="86" y="38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3" y="32"/>
                      <a:pt x="89" y="19"/>
                      <a:pt x="89" y="1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0"/>
                      <a:pt x="67" y="16"/>
                      <a:pt x="67" y="16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4"/>
                      <a:pt x="56" y="0"/>
                      <a:pt x="5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9" y="14"/>
                      <a:pt x="39" y="14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19" y="10"/>
                      <a:pt x="19" y="1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7" y="32"/>
                      <a:pt x="17" y="32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0" y="43"/>
                      <a:pt x="0" y="4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14" y="60"/>
                      <a:pt x="14" y="60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1" y="79"/>
                      <a:pt x="11" y="80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20" y="88"/>
                      <a:pt x="33" y="82"/>
                      <a:pt x="33" y="82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9" y="84"/>
                      <a:pt x="44" y="97"/>
                      <a:pt x="45" y="97"/>
                    </a:cubicBezTo>
                    <a:cubicBezTo>
                      <a:pt x="56" y="97"/>
                      <a:pt x="56" y="97"/>
                      <a:pt x="56" y="97"/>
                    </a:cubicBezTo>
                    <a:cubicBezTo>
                      <a:pt x="56" y="97"/>
                      <a:pt x="61" y="84"/>
                      <a:pt x="61" y="84"/>
                    </a:cubicBezTo>
                    <a:cubicBezTo>
                      <a:pt x="67" y="82"/>
                      <a:pt x="67" y="82"/>
                      <a:pt x="67" y="82"/>
                    </a:cubicBezTo>
                    <a:cubicBezTo>
                      <a:pt x="67" y="82"/>
                      <a:pt x="81" y="87"/>
                      <a:pt x="81" y="87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83" y="66"/>
                      <a:pt x="83" y="66"/>
                    </a:cubicBezTo>
                    <a:lnTo>
                      <a:pt x="86" y="60"/>
                    </a:lnTo>
                    <a:close/>
                    <a:moveTo>
                      <a:pt x="50" y="64"/>
                    </a:moveTo>
                    <a:cubicBezTo>
                      <a:pt x="41" y="64"/>
                      <a:pt x="34" y="57"/>
                      <a:pt x="34" y="49"/>
                    </a:cubicBezTo>
                    <a:cubicBezTo>
                      <a:pt x="34" y="40"/>
                      <a:pt x="41" y="33"/>
                      <a:pt x="50" y="33"/>
                    </a:cubicBezTo>
                    <a:cubicBezTo>
                      <a:pt x="59" y="33"/>
                      <a:pt x="66" y="40"/>
                      <a:pt x="66" y="49"/>
                    </a:cubicBezTo>
                    <a:cubicBezTo>
                      <a:pt x="66" y="57"/>
                      <a:pt x="59" y="64"/>
                      <a:pt x="50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42" name="Freeform 58"/>
              <p:cNvSpPr>
                <a:spLocks noEditPoints="1"/>
              </p:cNvSpPr>
              <p:nvPr/>
            </p:nvSpPr>
            <p:spPr bwMode="auto">
              <a:xfrm>
                <a:off x="8308715" y="1564044"/>
                <a:ext cx="154738" cy="154738"/>
              </a:xfrm>
              <a:custGeom>
                <a:avLst/>
                <a:gdLst>
                  <a:gd name="T0" fmla="*/ 41 w 47"/>
                  <a:gd name="T1" fmla="*/ 22 h 47"/>
                  <a:gd name="T2" fmla="*/ 41 w 47"/>
                  <a:gd name="T3" fmla="*/ 19 h 47"/>
                  <a:gd name="T4" fmla="*/ 45 w 47"/>
                  <a:gd name="T5" fmla="*/ 13 h 47"/>
                  <a:gd name="T6" fmla="*/ 42 w 47"/>
                  <a:gd name="T7" fmla="*/ 9 h 47"/>
                  <a:gd name="T8" fmla="*/ 35 w 47"/>
                  <a:gd name="T9" fmla="*/ 10 h 47"/>
                  <a:gd name="T10" fmla="*/ 33 w 47"/>
                  <a:gd name="T11" fmla="*/ 8 h 47"/>
                  <a:gd name="T12" fmla="*/ 32 w 47"/>
                  <a:gd name="T13" fmla="*/ 1 h 47"/>
                  <a:gd name="T14" fmla="*/ 27 w 47"/>
                  <a:gd name="T15" fmla="*/ 0 h 47"/>
                  <a:gd name="T16" fmla="*/ 23 w 47"/>
                  <a:gd name="T17" fmla="*/ 6 h 47"/>
                  <a:gd name="T18" fmla="*/ 20 w 47"/>
                  <a:gd name="T19" fmla="*/ 6 h 47"/>
                  <a:gd name="T20" fmla="*/ 14 w 47"/>
                  <a:gd name="T21" fmla="*/ 2 h 47"/>
                  <a:gd name="T22" fmla="*/ 9 w 47"/>
                  <a:gd name="T23" fmla="*/ 5 h 47"/>
                  <a:gd name="T24" fmla="*/ 10 w 47"/>
                  <a:gd name="T25" fmla="*/ 12 h 47"/>
                  <a:gd name="T26" fmla="*/ 9 w 47"/>
                  <a:gd name="T27" fmla="*/ 14 h 47"/>
                  <a:gd name="T28" fmla="*/ 2 w 47"/>
                  <a:gd name="T29" fmla="*/ 16 h 47"/>
                  <a:gd name="T30" fmla="*/ 1 w 47"/>
                  <a:gd name="T31" fmla="*/ 21 h 47"/>
                  <a:gd name="T32" fmla="*/ 6 w 47"/>
                  <a:gd name="T33" fmla="*/ 25 h 47"/>
                  <a:gd name="T34" fmla="*/ 7 w 47"/>
                  <a:gd name="T35" fmla="*/ 28 h 47"/>
                  <a:gd name="T36" fmla="*/ 3 w 47"/>
                  <a:gd name="T37" fmla="*/ 34 h 47"/>
                  <a:gd name="T38" fmla="*/ 5 w 47"/>
                  <a:gd name="T39" fmla="*/ 38 h 47"/>
                  <a:gd name="T40" fmla="*/ 12 w 47"/>
                  <a:gd name="T41" fmla="*/ 37 h 47"/>
                  <a:gd name="T42" fmla="*/ 14 w 47"/>
                  <a:gd name="T43" fmla="*/ 39 h 47"/>
                  <a:gd name="T44" fmla="*/ 16 w 47"/>
                  <a:gd name="T45" fmla="*/ 46 h 47"/>
                  <a:gd name="T46" fmla="*/ 21 w 47"/>
                  <a:gd name="T47" fmla="*/ 47 h 47"/>
                  <a:gd name="T48" fmla="*/ 25 w 47"/>
                  <a:gd name="T49" fmla="*/ 41 h 47"/>
                  <a:gd name="T50" fmla="*/ 28 w 47"/>
                  <a:gd name="T51" fmla="*/ 41 h 47"/>
                  <a:gd name="T52" fmla="*/ 33 w 47"/>
                  <a:gd name="T53" fmla="*/ 45 h 47"/>
                  <a:gd name="T54" fmla="*/ 38 w 47"/>
                  <a:gd name="T55" fmla="*/ 42 h 47"/>
                  <a:gd name="T56" fmla="*/ 37 w 47"/>
                  <a:gd name="T57" fmla="*/ 35 h 47"/>
                  <a:gd name="T58" fmla="*/ 39 w 47"/>
                  <a:gd name="T59" fmla="*/ 33 h 47"/>
                  <a:gd name="T60" fmla="*/ 46 w 47"/>
                  <a:gd name="T61" fmla="*/ 31 h 47"/>
                  <a:gd name="T62" fmla="*/ 47 w 47"/>
                  <a:gd name="T63" fmla="*/ 26 h 47"/>
                  <a:gd name="T64" fmla="*/ 41 w 47"/>
                  <a:gd name="T65" fmla="*/ 22 h 47"/>
                  <a:gd name="T66" fmla="*/ 31 w 47"/>
                  <a:gd name="T67" fmla="*/ 25 h 47"/>
                  <a:gd name="T68" fmla="*/ 22 w 47"/>
                  <a:gd name="T69" fmla="*/ 31 h 47"/>
                  <a:gd name="T70" fmla="*/ 16 w 47"/>
                  <a:gd name="T71" fmla="*/ 22 h 47"/>
                  <a:gd name="T72" fmla="*/ 25 w 47"/>
                  <a:gd name="T73" fmla="*/ 16 h 47"/>
                  <a:gd name="T74" fmla="*/ 31 w 47"/>
                  <a:gd name="T75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47">
                    <a:moveTo>
                      <a:pt x="41" y="22"/>
                    </a:move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19"/>
                      <a:pt x="45" y="14"/>
                      <a:pt x="45" y="1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35" y="10"/>
                      <a:pt x="35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1"/>
                      <a:pt x="32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3" y="6"/>
                      <a:pt x="23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4" y="2"/>
                      <a:pt x="14" y="2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2" y="15"/>
                      <a:pt x="2" y="16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1"/>
                      <a:pt x="6" y="25"/>
                      <a:pt x="6" y="2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2" y="33"/>
                      <a:pt x="3" y="3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12" y="37"/>
                      <a:pt x="12" y="3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46"/>
                      <a:pt x="16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5" y="41"/>
                      <a:pt x="25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33" y="45"/>
                      <a:pt x="33" y="45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2"/>
                      <a:pt x="37" y="35"/>
                      <a:pt x="37" y="35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45" y="32"/>
                      <a:pt x="46" y="31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1" y="22"/>
                      <a:pt x="41" y="22"/>
                    </a:cubicBezTo>
                    <a:close/>
                    <a:moveTo>
                      <a:pt x="31" y="25"/>
                    </a:moveTo>
                    <a:cubicBezTo>
                      <a:pt x="30" y="29"/>
                      <a:pt x="26" y="32"/>
                      <a:pt x="22" y="31"/>
                    </a:cubicBezTo>
                    <a:cubicBezTo>
                      <a:pt x="18" y="30"/>
                      <a:pt x="15" y="26"/>
                      <a:pt x="16" y="22"/>
                    </a:cubicBezTo>
                    <a:cubicBezTo>
                      <a:pt x="17" y="18"/>
                      <a:pt x="22" y="15"/>
                      <a:pt x="25" y="16"/>
                    </a:cubicBezTo>
                    <a:cubicBezTo>
                      <a:pt x="29" y="17"/>
                      <a:pt x="32" y="21"/>
                      <a:pt x="3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364886" y="4468590"/>
              <a:ext cx="586023" cy="307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755"/>
              <a:endParaRPr lang="en-US" sz="1600" b="1" dirty="0">
                <a:solidFill>
                  <a:prstClr val="white"/>
                </a:solidFill>
                <a:latin typeface="+mn-ea"/>
                <a:cs typeface="Open Sans" panose="020B0606030504020204" pitchFamily="34" charset="0"/>
              </a:endParaRPr>
            </a:p>
          </p:txBody>
        </p:sp>
        <p:cxnSp>
          <p:nvCxnSpPr>
            <p:cNvPr id="40" name="Straight Arrow Connector 60"/>
            <p:cNvCxnSpPr>
              <a:stCxn id="36" idx="5"/>
              <a:endCxn id="37" idx="1"/>
            </p:cNvCxnSpPr>
            <p:nvPr/>
          </p:nvCxnSpPr>
          <p:spPr>
            <a:xfrm>
              <a:off x="7865591" y="4825839"/>
              <a:ext cx="368147" cy="158853"/>
            </a:xfrm>
            <a:prstGeom prst="straightConnector1">
              <a:avLst/>
            </a:prstGeom>
            <a:solidFill>
              <a:srgbClr val="EE3978"/>
            </a:solidFill>
            <a:ln w="19050">
              <a:solidFill>
                <a:srgbClr val="EE397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"/>
          <p:cNvGrpSpPr/>
          <p:nvPr/>
        </p:nvGrpSpPr>
        <p:grpSpPr>
          <a:xfrm>
            <a:off x="3688689" y="5010302"/>
            <a:ext cx="2356656" cy="734070"/>
            <a:chOff x="4181276" y="4936361"/>
            <a:chExt cx="2356974" cy="734069"/>
          </a:xfrm>
        </p:grpSpPr>
        <p:sp>
          <p:nvSpPr>
            <p:cNvPr id="44" name="Oval 6"/>
            <p:cNvSpPr/>
            <p:nvPr/>
          </p:nvSpPr>
          <p:spPr>
            <a:xfrm>
              <a:off x="5952226" y="4936361"/>
              <a:ext cx="586024" cy="567072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5" name="Oval 15"/>
            <p:cNvSpPr/>
            <p:nvPr/>
          </p:nvSpPr>
          <p:spPr>
            <a:xfrm>
              <a:off x="4181276" y="5072793"/>
              <a:ext cx="594227" cy="597637"/>
            </a:xfrm>
            <a:prstGeom prst="ellipse">
              <a:avLst/>
            </a:prstGeom>
            <a:solidFill>
              <a:srgbClr val="00A1D2"/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en-US" sz="160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46" name="Group 30"/>
            <p:cNvGrpSpPr/>
            <p:nvPr/>
          </p:nvGrpSpPr>
          <p:grpSpPr>
            <a:xfrm>
              <a:off x="4315369" y="5231695"/>
              <a:ext cx="341924" cy="312911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49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0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51" name="Freeform 54"/>
              <p:cNvSpPr/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3" tIns="60941" rIns="121883" bIns="60941" numCol="1" anchor="t" anchorCtr="0" compatLnSpc="1"/>
              <a:lstStyle/>
              <a:p>
                <a:pPr defTabSz="1219200"/>
                <a:endParaRPr 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5960851" y="5055494"/>
              <a:ext cx="573991" cy="307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41" tIns="30471" rIns="60941" bIns="30471">
              <a:spAutoFit/>
            </a:bodyPr>
            <a:lstStyle/>
            <a:p>
              <a:pPr algn="ctr" defTabSz="1087755"/>
              <a:endParaRPr lang="en-US" sz="1600" b="1" dirty="0">
                <a:solidFill>
                  <a:prstClr val="white"/>
                </a:solidFill>
                <a:latin typeface="+mn-ea"/>
                <a:cs typeface="Open Sans" panose="020B0606030504020204" pitchFamily="34" charset="0"/>
              </a:endParaRPr>
            </a:p>
          </p:txBody>
        </p:sp>
        <p:cxnSp>
          <p:nvCxnSpPr>
            <p:cNvPr id="48" name="Straight Arrow Connector 62"/>
            <p:cNvCxnSpPr>
              <a:stCxn id="44" idx="3"/>
              <a:endCxn id="45" idx="6"/>
            </p:cNvCxnSpPr>
            <p:nvPr/>
          </p:nvCxnSpPr>
          <p:spPr>
            <a:xfrm flipH="1" flipV="1">
              <a:off x="4775503" y="5371612"/>
              <a:ext cx="1262544" cy="48775"/>
            </a:xfrm>
            <a:prstGeom prst="straightConnector1">
              <a:avLst/>
            </a:prstGeom>
            <a:ln w="19050">
              <a:solidFill>
                <a:srgbClr val="00A1D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8484774" y="2354753"/>
            <a:ext cx="2050808" cy="484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5" tIns="22853" rIns="45705" bIns="22853">
            <a:spAutoFit/>
          </a:bodyPr>
          <a:lstStyle/>
          <a:p>
            <a:pPr defTabSz="121920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系统具有较高稳定性，能支持</a:t>
            </a:r>
            <a:r>
              <a:rPr lang="en-US" altLang="zh-CN" sz="1000" dirty="0">
                <a:latin typeface="+mn-ea"/>
                <a:sym typeface="Arial" panose="020B0604020202020204" pitchFamily="34" charset="0"/>
              </a:rPr>
              <a:t>100</a:t>
            </a: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人同时在线。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53" name="Text Box 10"/>
          <p:cNvSpPr txBox="1">
            <a:spLocks noChangeArrowheads="1"/>
          </p:cNvSpPr>
          <p:nvPr/>
        </p:nvSpPr>
        <p:spPr bwMode="auto">
          <a:xfrm>
            <a:off x="8345825" y="4933006"/>
            <a:ext cx="2050808" cy="484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5" tIns="22853" rIns="45705" bIns="22853">
            <a:spAutoFit/>
          </a:bodyPr>
          <a:lstStyle/>
          <a:p>
            <a:pPr defTabSz="121920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系统可根据用户的需求不断周期性更新。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1492098" y="5070747"/>
            <a:ext cx="2050808" cy="946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05" tIns="22853" rIns="45705" bIns="22853">
            <a:spAutoFit/>
          </a:bodyPr>
          <a:lstStyle/>
          <a:p>
            <a:pPr defTabSz="1219200">
              <a:lnSpc>
                <a:spcPts val="1800"/>
              </a:lnSpc>
            </a:pP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目标系统用户界面应操作简洁、易用、灵活</a:t>
            </a:r>
            <a:r>
              <a:rPr lang="en-US" altLang="zh-CN" sz="1000" dirty="0"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风格统一易学。系统的用户帮助文档要求齐备</a:t>
            </a:r>
            <a:r>
              <a:rPr lang="en-US" altLang="zh-CN" sz="1000" dirty="0"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 sz="1000" dirty="0">
                <a:latin typeface="+mn-ea"/>
                <a:sym typeface="Arial" panose="020B0604020202020204" pitchFamily="34" charset="0"/>
              </a:rPr>
              <a:t>易于进行小程序使用。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659" y="-186316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第三部分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设计约束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EE3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Freeform 15"/>
          <p:cNvSpPr/>
          <p:nvPr/>
        </p:nvSpPr>
        <p:spPr bwMode="auto">
          <a:xfrm>
            <a:off x="5539777" y="4862820"/>
            <a:ext cx="1303004" cy="563544"/>
          </a:xfrm>
          <a:custGeom>
            <a:avLst/>
            <a:gdLst>
              <a:gd name="T0" fmla="*/ 63 w 537"/>
              <a:gd name="T1" fmla="*/ 120 h 233"/>
              <a:gd name="T2" fmla="*/ 448 w 537"/>
              <a:gd name="T3" fmla="*/ 17 h 233"/>
              <a:gd name="T4" fmla="*/ 473 w 537"/>
              <a:gd name="T5" fmla="*/ 113 h 233"/>
              <a:gd name="T6" fmla="*/ 89 w 537"/>
              <a:gd name="T7" fmla="*/ 216 h 233"/>
              <a:gd name="T8" fmla="*/ 63 w 537"/>
              <a:gd name="T9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233">
                <a:moveTo>
                  <a:pt x="63" y="120"/>
                </a:moveTo>
                <a:cubicBezTo>
                  <a:pt x="448" y="17"/>
                  <a:pt x="448" y="17"/>
                  <a:pt x="448" y="17"/>
                </a:cubicBezTo>
                <a:cubicBezTo>
                  <a:pt x="511" y="0"/>
                  <a:pt x="537" y="96"/>
                  <a:pt x="473" y="113"/>
                </a:cubicBezTo>
                <a:cubicBezTo>
                  <a:pt x="89" y="216"/>
                  <a:pt x="89" y="216"/>
                  <a:pt x="89" y="216"/>
                </a:cubicBezTo>
                <a:cubicBezTo>
                  <a:pt x="25" y="233"/>
                  <a:pt x="0" y="137"/>
                  <a:pt x="63" y="120"/>
                </a:cubicBezTo>
                <a:close/>
              </a:path>
            </a:pathLst>
          </a:custGeom>
          <a:solidFill>
            <a:srgbClr val="3933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1" name="Freeform 16"/>
          <p:cNvSpPr/>
          <p:nvPr/>
        </p:nvSpPr>
        <p:spPr bwMode="auto">
          <a:xfrm>
            <a:off x="5539777" y="5170672"/>
            <a:ext cx="1303004" cy="563544"/>
          </a:xfrm>
          <a:custGeom>
            <a:avLst/>
            <a:gdLst>
              <a:gd name="T0" fmla="*/ 63 w 537"/>
              <a:gd name="T1" fmla="*/ 120 h 233"/>
              <a:gd name="T2" fmla="*/ 89 w 537"/>
              <a:gd name="T3" fmla="*/ 216 h 233"/>
              <a:gd name="T4" fmla="*/ 473 w 537"/>
              <a:gd name="T5" fmla="*/ 113 h 233"/>
              <a:gd name="T6" fmla="*/ 448 w 537"/>
              <a:gd name="T7" fmla="*/ 17 h 233"/>
              <a:gd name="T8" fmla="*/ 63 w 537"/>
              <a:gd name="T9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233">
                <a:moveTo>
                  <a:pt x="63" y="120"/>
                </a:moveTo>
                <a:cubicBezTo>
                  <a:pt x="0" y="137"/>
                  <a:pt x="25" y="233"/>
                  <a:pt x="89" y="216"/>
                </a:cubicBezTo>
                <a:cubicBezTo>
                  <a:pt x="473" y="113"/>
                  <a:pt x="473" y="113"/>
                  <a:pt x="473" y="113"/>
                </a:cubicBezTo>
                <a:cubicBezTo>
                  <a:pt x="537" y="96"/>
                  <a:pt x="511" y="0"/>
                  <a:pt x="448" y="17"/>
                </a:cubicBezTo>
                <a:cubicBezTo>
                  <a:pt x="63" y="120"/>
                  <a:pt x="63" y="120"/>
                  <a:pt x="63" y="120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2" name="Freeform 17"/>
          <p:cNvSpPr/>
          <p:nvPr/>
        </p:nvSpPr>
        <p:spPr bwMode="auto">
          <a:xfrm>
            <a:off x="5539777" y="4560081"/>
            <a:ext cx="1303004" cy="564567"/>
          </a:xfrm>
          <a:custGeom>
            <a:avLst/>
            <a:gdLst>
              <a:gd name="T0" fmla="*/ 63 w 537"/>
              <a:gd name="T1" fmla="*/ 120 h 233"/>
              <a:gd name="T2" fmla="*/ 89 w 537"/>
              <a:gd name="T3" fmla="*/ 216 h 233"/>
              <a:gd name="T4" fmla="*/ 473 w 537"/>
              <a:gd name="T5" fmla="*/ 113 h 233"/>
              <a:gd name="T6" fmla="*/ 448 w 537"/>
              <a:gd name="T7" fmla="*/ 17 h 233"/>
              <a:gd name="T8" fmla="*/ 63 w 537"/>
              <a:gd name="T9" fmla="*/ 1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233">
                <a:moveTo>
                  <a:pt x="63" y="120"/>
                </a:moveTo>
                <a:cubicBezTo>
                  <a:pt x="0" y="137"/>
                  <a:pt x="25" y="233"/>
                  <a:pt x="89" y="216"/>
                </a:cubicBezTo>
                <a:cubicBezTo>
                  <a:pt x="473" y="113"/>
                  <a:pt x="473" y="113"/>
                  <a:pt x="473" y="113"/>
                </a:cubicBezTo>
                <a:cubicBezTo>
                  <a:pt x="537" y="96"/>
                  <a:pt x="511" y="0"/>
                  <a:pt x="448" y="17"/>
                </a:cubicBezTo>
                <a:cubicBezTo>
                  <a:pt x="63" y="120"/>
                  <a:pt x="63" y="120"/>
                  <a:pt x="63" y="120"/>
                </a:cubicBezTo>
                <a:close/>
              </a:path>
            </a:pathLst>
          </a:custGeom>
          <a:solidFill>
            <a:srgbClr val="EE397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3" name="Freeform 18"/>
          <p:cNvSpPr/>
          <p:nvPr/>
        </p:nvSpPr>
        <p:spPr bwMode="auto">
          <a:xfrm>
            <a:off x="5550005" y="4202113"/>
            <a:ext cx="909239" cy="496042"/>
          </a:xfrm>
          <a:custGeom>
            <a:avLst/>
            <a:gdLst>
              <a:gd name="T0" fmla="*/ 166 w 375"/>
              <a:gd name="T1" fmla="*/ 36 h 205"/>
              <a:gd name="T2" fmla="*/ 375 w 375"/>
              <a:gd name="T3" fmla="*/ 160 h 205"/>
              <a:gd name="T4" fmla="*/ 202 w 375"/>
              <a:gd name="T5" fmla="*/ 205 h 205"/>
              <a:gd name="T6" fmla="*/ 0 w 375"/>
              <a:gd name="T7" fmla="*/ 81 h 205"/>
              <a:gd name="T8" fmla="*/ 166 w 375"/>
              <a:gd name="T9" fmla="*/ 3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205">
                <a:moveTo>
                  <a:pt x="166" y="36"/>
                </a:moveTo>
                <a:cubicBezTo>
                  <a:pt x="287" y="0"/>
                  <a:pt x="334" y="75"/>
                  <a:pt x="375" y="160"/>
                </a:cubicBezTo>
                <a:cubicBezTo>
                  <a:pt x="318" y="175"/>
                  <a:pt x="260" y="190"/>
                  <a:pt x="202" y="205"/>
                </a:cubicBezTo>
                <a:cubicBezTo>
                  <a:pt x="156" y="56"/>
                  <a:pt x="61" y="73"/>
                  <a:pt x="0" y="81"/>
                </a:cubicBezTo>
                <a:cubicBezTo>
                  <a:pt x="56" y="66"/>
                  <a:pt x="111" y="51"/>
                  <a:pt x="166" y="36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14" name="Group 2"/>
          <p:cNvGrpSpPr/>
          <p:nvPr/>
        </p:nvGrpSpPr>
        <p:grpSpPr>
          <a:xfrm>
            <a:off x="5802627" y="5514322"/>
            <a:ext cx="831509" cy="740482"/>
            <a:chOff x="5708371" y="5136354"/>
            <a:chExt cx="831509" cy="740482"/>
          </a:xfrm>
          <a:solidFill>
            <a:srgbClr val="00A1D2"/>
          </a:solidFill>
        </p:grpSpPr>
        <p:sp>
          <p:nvSpPr>
            <p:cNvPr id="15" name="Freeform 19"/>
            <p:cNvSpPr/>
            <p:nvPr/>
          </p:nvSpPr>
          <p:spPr bwMode="auto">
            <a:xfrm>
              <a:off x="5708371" y="5136354"/>
              <a:ext cx="831509" cy="563544"/>
            </a:xfrm>
            <a:custGeom>
              <a:avLst/>
              <a:gdLst>
                <a:gd name="T0" fmla="*/ 813 w 813"/>
                <a:gd name="T1" fmla="*/ 0 h 551"/>
                <a:gd name="T2" fmla="*/ 524 w 813"/>
                <a:gd name="T3" fmla="*/ 551 h 551"/>
                <a:gd name="T4" fmla="*/ 256 w 813"/>
                <a:gd name="T5" fmla="*/ 551 h 551"/>
                <a:gd name="T6" fmla="*/ 0 w 813"/>
                <a:gd name="T7" fmla="*/ 215 h 551"/>
                <a:gd name="T8" fmla="*/ 0 w 813"/>
                <a:gd name="T9" fmla="*/ 215 h 551"/>
                <a:gd name="T10" fmla="*/ 813 w 813"/>
                <a:gd name="T1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3" h="551">
                  <a:moveTo>
                    <a:pt x="813" y="0"/>
                  </a:moveTo>
                  <a:lnTo>
                    <a:pt x="524" y="551"/>
                  </a:lnTo>
                  <a:lnTo>
                    <a:pt x="256" y="55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8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grpSp>
          <p:nvGrpSpPr>
            <p:cNvPr id="16" name="Group 1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7" name="Freeform 20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18" name="Freeform 21"/>
              <p:cNvSpPr/>
              <p:nvPr/>
            </p:nvSpPr>
            <p:spPr bwMode="auto">
              <a:xfrm>
                <a:off x="5967131" y="5733649"/>
                <a:ext cx="279215" cy="143187"/>
              </a:xfrm>
              <a:custGeom>
                <a:avLst/>
                <a:gdLst>
                  <a:gd name="T0" fmla="*/ 115 w 115"/>
                  <a:gd name="T1" fmla="*/ 0 h 59"/>
                  <a:gd name="T2" fmla="*/ 115 w 115"/>
                  <a:gd name="T3" fmla="*/ 2 h 59"/>
                  <a:gd name="T4" fmla="*/ 57 w 115"/>
                  <a:gd name="T5" fmla="*/ 59 h 59"/>
                  <a:gd name="T6" fmla="*/ 0 w 115"/>
                  <a:gd name="T7" fmla="*/ 2 h 59"/>
                  <a:gd name="T8" fmla="*/ 0 w 115"/>
                  <a:gd name="T9" fmla="*/ 0 h 59"/>
                  <a:gd name="T10" fmla="*/ 1 w 115"/>
                  <a:gd name="T11" fmla="*/ 2 h 59"/>
                  <a:gd name="T12" fmla="*/ 114 w 115"/>
                  <a:gd name="T13" fmla="*/ 2 h 59"/>
                  <a:gd name="T14" fmla="*/ 115 w 115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59">
                    <a:moveTo>
                      <a:pt x="115" y="0"/>
                    </a:moveTo>
                    <a:cubicBezTo>
                      <a:pt x="115" y="0"/>
                      <a:pt x="115" y="1"/>
                      <a:pt x="115" y="2"/>
                    </a:cubicBezTo>
                    <a:cubicBezTo>
                      <a:pt x="115" y="33"/>
                      <a:pt x="89" y="59"/>
                      <a:pt x="57" y="59"/>
                    </a:cubicBezTo>
                    <a:cubicBezTo>
                      <a:pt x="26" y="59"/>
                      <a:pt x="0" y="3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5" y="0"/>
                      <a:pt x="115" y="0"/>
                      <a:pt x="1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19" name="Freeform 22"/>
          <p:cNvSpPr/>
          <p:nvPr/>
        </p:nvSpPr>
        <p:spPr bwMode="auto">
          <a:xfrm>
            <a:off x="5336246" y="2358066"/>
            <a:ext cx="1048335" cy="411152"/>
          </a:xfrm>
          <a:custGeom>
            <a:avLst/>
            <a:gdLst>
              <a:gd name="T0" fmla="*/ 85 w 432"/>
              <a:gd name="T1" fmla="*/ 0 h 170"/>
              <a:gd name="T2" fmla="*/ 106 w 432"/>
              <a:gd name="T3" fmla="*/ 3 h 170"/>
              <a:gd name="T4" fmla="*/ 106 w 432"/>
              <a:gd name="T5" fmla="*/ 3 h 170"/>
              <a:gd name="T6" fmla="*/ 432 w 432"/>
              <a:gd name="T7" fmla="*/ 86 h 170"/>
              <a:gd name="T8" fmla="*/ 112 w 432"/>
              <a:gd name="T9" fmla="*/ 166 h 170"/>
              <a:gd name="T10" fmla="*/ 112 w 432"/>
              <a:gd name="T11" fmla="*/ 166 h 170"/>
              <a:gd name="T12" fmla="*/ 85 w 432"/>
              <a:gd name="T13" fmla="*/ 170 h 170"/>
              <a:gd name="T14" fmla="*/ 0 w 432"/>
              <a:gd name="T15" fmla="*/ 85 h 170"/>
              <a:gd name="T16" fmla="*/ 85 w 432"/>
              <a:gd name="T1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170">
                <a:moveTo>
                  <a:pt x="85" y="0"/>
                </a:moveTo>
                <a:cubicBezTo>
                  <a:pt x="92" y="0"/>
                  <a:pt x="99" y="1"/>
                  <a:pt x="106" y="3"/>
                </a:cubicBezTo>
                <a:cubicBezTo>
                  <a:pt x="106" y="3"/>
                  <a:pt x="106" y="3"/>
                  <a:pt x="106" y="3"/>
                </a:cubicBezTo>
                <a:cubicBezTo>
                  <a:pt x="432" y="86"/>
                  <a:pt x="432" y="86"/>
                  <a:pt x="432" y="86"/>
                </a:cubicBezTo>
                <a:cubicBezTo>
                  <a:pt x="112" y="166"/>
                  <a:pt x="112" y="166"/>
                  <a:pt x="112" y="166"/>
                </a:cubicBezTo>
                <a:cubicBezTo>
                  <a:pt x="112" y="166"/>
                  <a:pt x="112" y="166"/>
                  <a:pt x="112" y="166"/>
                </a:cubicBezTo>
                <a:cubicBezTo>
                  <a:pt x="103" y="169"/>
                  <a:pt x="94" y="170"/>
                  <a:pt x="85" y="170"/>
                </a:cubicBezTo>
                <a:cubicBezTo>
                  <a:pt x="38" y="170"/>
                  <a:pt x="0" y="132"/>
                  <a:pt x="0" y="85"/>
                </a:cubicBezTo>
                <a:cubicBezTo>
                  <a:pt x="0" y="38"/>
                  <a:pt x="38" y="0"/>
                  <a:pt x="85" y="0"/>
                </a:cubicBezTo>
                <a:close/>
              </a:path>
            </a:pathLst>
          </a:custGeom>
          <a:solidFill>
            <a:srgbClr val="39337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0" name="Freeform 29"/>
          <p:cNvSpPr/>
          <p:nvPr/>
        </p:nvSpPr>
        <p:spPr bwMode="auto">
          <a:xfrm>
            <a:off x="5179002" y="2485477"/>
            <a:ext cx="2022667" cy="846697"/>
          </a:xfrm>
          <a:custGeom>
            <a:avLst/>
            <a:gdLst>
              <a:gd name="connsiteX0" fmla="*/ 982060 w 2022667"/>
              <a:gd name="connsiteY0" fmla="*/ 271936 h 846697"/>
              <a:gd name="connsiteX1" fmla="*/ 123436 w 2022667"/>
              <a:gd name="connsiteY1" fmla="*/ 504080 h 846697"/>
              <a:gd name="connsiteX2" fmla="*/ 140415 w 2022667"/>
              <a:gd name="connsiteY2" fmla="*/ 564534 h 846697"/>
              <a:gd name="connsiteX3" fmla="*/ 999038 w 2022667"/>
              <a:gd name="connsiteY3" fmla="*/ 332390 h 846697"/>
              <a:gd name="connsiteX4" fmla="*/ 982060 w 2022667"/>
              <a:gd name="connsiteY4" fmla="*/ 271936 h 846697"/>
              <a:gd name="connsiteX5" fmla="*/ 1810824 w 2022667"/>
              <a:gd name="connsiteY5" fmla="*/ 386 h 846697"/>
              <a:gd name="connsiteX6" fmla="*/ 1869874 w 2022667"/>
              <a:gd name="connsiteY6" fmla="*/ 407616 h 846697"/>
              <a:gd name="connsiteX7" fmla="*/ 261781 w 2022667"/>
              <a:gd name="connsiteY7" fmla="*/ 838458 h 846697"/>
              <a:gd name="connsiteX8" fmla="*/ 152634 w 2022667"/>
              <a:gd name="connsiteY8" fmla="*/ 439082 h 846697"/>
              <a:gd name="connsiteX9" fmla="*/ 1763153 w 2022667"/>
              <a:gd name="connsiteY9" fmla="*/ 8239 h 846697"/>
              <a:gd name="connsiteX10" fmla="*/ 1810824 w 2022667"/>
              <a:gd name="connsiteY10" fmla="*/ 386 h 84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2667" h="846697">
                <a:moveTo>
                  <a:pt x="982060" y="271936"/>
                </a:moveTo>
                <a:cubicBezTo>
                  <a:pt x="123436" y="504080"/>
                  <a:pt x="123436" y="504080"/>
                  <a:pt x="123436" y="504080"/>
                </a:cubicBezTo>
                <a:cubicBezTo>
                  <a:pt x="84628" y="513753"/>
                  <a:pt x="101607" y="574207"/>
                  <a:pt x="140415" y="564534"/>
                </a:cubicBezTo>
                <a:cubicBezTo>
                  <a:pt x="999038" y="332390"/>
                  <a:pt x="999038" y="332390"/>
                  <a:pt x="999038" y="332390"/>
                </a:cubicBezTo>
                <a:cubicBezTo>
                  <a:pt x="1037846" y="320299"/>
                  <a:pt x="1020868" y="262263"/>
                  <a:pt x="982060" y="271936"/>
                </a:cubicBezTo>
                <a:close/>
                <a:moveTo>
                  <a:pt x="1810824" y="386"/>
                </a:moveTo>
                <a:cubicBezTo>
                  <a:pt x="2039421" y="-13318"/>
                  <a:pt x="2117728" y="341809"/>
                  <a:pt x="1869874" y="407616"/>
                </a:cubicBezTo>
                <a:cubicBezTo>
                  <a:pt x="1869874" y="407616"/>
                  <a:pt x="1869874" y="407616"/>
                  <a:pt x="261781" y="838458"/>
                </a:cubicBezTo>
                <a:cubicBezTo>
                  <a:pt x="-5022" y="908651"/>
                  <a:pt x="-111743" y="509275"/>
                  <a:pt x="152634" y="439082"/>
                </a:cubicBezTo>
                <a:cubicBezTo>
                  <a:pt x="152634" y="439082"/>
                  <a:pt x="152634" y="439082"/>
                  <a:pt x="1763153" y="8239"/>
                </a:cubicBezTo>
                <a:cubicBezTo>
                  <a:pt x="1779676" y="3852"/>
                  <a:pt x="1795584" y="1299"/>
                  <a:pt x="1810824" y="386"/>
                </a:cubicBezTo>
                <a:close/>
              </a:path>
            </a:pathLst>
          </a:custGeom>
          <a:solidFill>
            <a:srgbClr val="393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1" name="Freeform 30"/>
          <p:cNvSpPr/>
          <p:nvPr/>
        </p:nvSpPr>
        <p:spPr bwMode="auto">
          <a:xfrm>
            <a:off x="5179002" y="3008131"/>
            <a:ext cx="2022667" cy="848703"/>
          </a:xfrm>
          <a:custGeom>
            <a:avLst/>
            <a:gdLst>
              <a:gd name="connsiteX0" fmla="*/ 982060 w 2022667"/>
              <a:gd name="connsiteY0" fmla="*/ 266822 h 848703"/>
              <a:gd name="connsiteX1" fmla="*/ 123436 w 2022667"/>
              <a:gd name="connsiteY1" fmla="*/ 499446 h 848703"/>
              <a:gd name="connsiteX2" fmla="*/ 140415 w 2022667"/>
              <a:gd name="connsiteY2" fmla="*/ 560025 h 848703"/>
              <a:gd name="connsiteX3" fmla="*/ 999038 w 2022667"/>
              <a:gd name="connsiteY3" fmla="*/ 327401 h 848703"/>
              <a:gd name="connsiteX4" fmla="*/ 982060 w 2022667"/>
              <a:gd name="connsiteY4" fmla="*/ 266822 h 848703"/>
              <a:gd name="connsiteX5" fmla="*/ 1810824 w 2022667"/>
              <a:gd name="connsiteY5" fmla="*/ 369 h 848703"/>
              <a:gd name="connsiteX6" fmla="*/ 1869874 w 2022667"/>
              <a:gd name="connsiteY6" fmla="*/ 409834 h 848703"/>
              <a:gd name="connsiteX7" fmla="*/ 261781 w 2022667"/>
              <a:gd name="connsiteY7" fmla="*/ 840511 h 848703"/>
              <a:gd name="connsiteX8" fmla="*/ 152634 w 2022667"/>
              <a:gd name="connsiteY8" fmla="*/ 438869 h 848703"/>
              <a:gd name="connsiteX9" fmla="*/ 1763153 w 2022667"/>
              <a:gd name="connsiteY9" fmla="*/ 8192 h 848703"/>
              <a:gd name="connsiteX10" fmla="*/ 1810824 w 2022667"/>
              <a:gd name="connsiteY10" fmla="*/ 369 h 84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2667" h="848703">
                <a:moveTo>
                  <a:pt x="982060" y="266822"/>
                </a:moveTo>
                <a:cubicBezTo>
                  <a:pt x="123436" y="499446"/>
                  <a:pt x="123436" y="499446"/>
                  <a:pt x="123436" y="499446"/>
                </a:cubicBezTo>
                <a:cubicBezTo>
                  <a:pt x="84628" y="511562"/>
                  <a:pt x="101607" y="572141"/>
                  <a:pt x="140415" y="560025"/>
                </a:cubicBezTo>
                <a:cubicBezTo>
                  <a:pt x="999038" y="327401"/>
                  <a:pt x="999038" y="327401"/>
                  <a:pt x="999038" y="327401"/>
                </a:cubicBezTo>
                <a:cubicBezTo>
                  <a:pt x="1037846" y="317708"/>
                  <a:pt x="1020868" y="257129"/>
                  <a:pt x="982060" y="266822"/>
                </a:cubicBezTo>
                <a:close/>
                <a:moveTo>
                  <a:pt x="1810824" y="369"/>
                </a:moveTo>
                <a:cubicBezTo>
                  <a:pt x="2039421" y="-13064"/>
                  <a:pt x="2117728" y="344054"/>
                  <a:pt x="1869874" y="409834"/>
                </a:cubicBezTo>
                <a:cubicBezTo>
                  <a:pt x="261781" y="840511"/>
                  <a:pt x="261781" y="840511"/>
                  <a:pt x="261781" y="840511"/>
                </a:cubicBezTo>
                <a:cubicBezTo>
                  <a:pt x="-5022" y="910677"/>
                  <a:pt x="-111743" y="509035"/>
                  <a:pt x="152634" y="438869"/>
                </a:cubicBezTo>
                <a:cubicBezTo>
                  <a:pt x="1763153" y="8192"/>
                  <a:pt x="1763153" y="8192"/>
                  <a:pt x="1763153" y="8192"/>
                </a:cubicBezTo>
                <a:cubicBezTo>
                  <a:pt x="1779676" y="3807"/>
                  <a:pt x="1795584" y="1264"/>
                  <a:pt x="1810824" y="369"/>
                </a:cubicBezTo>
                <a:close/>
              </a:path>
            </a:pathLst>
          </a:custGeom>
          <a:solidFill>
            <a:srgbClr val="00A1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2" name="Freeform 31"/>
          <p:cNvSpPr/>
          <p:nvPr/>
        </p:nvSpPr>
        <p:spPr bwMode="auto">
          <a:xfrm>
            <a:off x="5179002" y="3537880"/>
            <a:ext cx="2022667" cy="846868"/>
          </a:xfrm>
          <a:custGeom>
            <a:avLst/>
            <a:gdLst>
              <a:gd name="connsiteX0" fmla="*/ 982060 w 2022667"/>
              <a:gd name="connsiteY0" fmla="*/ 272356 h 846868"/>
              <a:gd name="connsiteX1" fmla="*/ 123436 w 2022667"/>
              <a:gd name="connsiteY1" fmla="*/ 504980 h 846868"/>
              <a:gd name="connsiteX2" fmla="*/ 140415 w 2022667"/>
              <a:gd name="connsiteY2" fmla="*/ 565559 h 846868"/>
              <a:gd name="connsiteX3" fmla="*/ 999038 w 2022667"/>
              <a:gd name="connsiteY3" fmla="*/ 332935 h 846868"/>
              <a:gd name="connsiteX4" fmla="*/ 982060 w 2022667"/>
              <a:gd name="connsiteY4" fmla="*/ 272356 h 846868"/>
              <a:gd name="connsiteX5" fmla="*/ 1810824 w 2022667"/>
              <a:gd name="connsiteY5" fmla="*/ 385 h 846868"/>
              <a:gd name="connsiteX6" fmla="*/ 1869874 w 2022667"/>
              <a:gd name="connsiteY6" fmla="*/ 409877 h 846868"/>
              <a:gd name="connsiteX7" fmla="*/ 261781 w 2022667"/>
              <a:gd name="connsiteY7" fmla="*/ 838134 h 846868"/>
              <a:gd name="connsiteX8" fmla="*/ 152634 w 2022667"/>
              <a:gd name="connsiteY8" fmla="*/ 438912 h 846868"/>
              <a:gd name="connsiteX9" fmla="*/ 1763153 w 2022667"/>
              <a:gd name="connsiteY9" fmla="*/ 8235 h 846868"/>
              <a:gd name="connsiteX10" fmla="*/ 1810824 w 2022667"/>
              <a:gd name="connsiteY10" fmla="*/ 385 h 84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2667" h="846868">
                <a:moveTo>
                  <a:pt x="982060" y="272356"/>
                </a:moveTo>
                <a:lnTo>
                  <a:pt x="123436" y="504980"/>
                </a:lnTo>
                <a:cubicBezTo>
                  <a:pt x="84628" y="514673"/>
                  <a:pt x="101607" y="575252"/>
                  <a:pt x="140415" y="565559"/>
                </a:cubicBezTo>
                <a:cubicBezTo>
                  <a:pt x="999038" y="332935"/>
                  <a:pt x="999038" y="332935"/>
                  <a:pt x="999038" y="332935"/>
                </a:cubicBezTo>
                <a:cubicBezTo>
                  <a:pt x="1037846" y="320819"/>
                  <a:pt x="1020868" y="260240"/>
                  <a:pt x="982060" y="272356"/>
                </a:cubicBezTo>
                <a:close/>
                <a:moveTo>
                  <a:pt x="1810824" y="385"/>
                </a:moveTo>
                <a:cubicBezTo>
                  <a:pt x="2039421" y="-13304"/>
                  <a:pt x="2117728" y="341828"/>
                  <a:pt x="1869874" y="409877"/>
                </a:cubicBezTo>
                <a:cubicBezTo>
                  <a:pt x="1869874" y="409877"/>
                  <a:pt x="1869874" y="409877"/>
                  <a:pt x="261781" y="838134"/>
                </a:cubicBezTo>
                <a:cubicBezTo>
                  <a:pt x="-5022" y="910720"/>
                  <a:pt x="-111743" y="509078"/>
                  <a:pt x="152634" y="438912"/>
                </a:cubicBezTo>
                <a:cubicBezTo>
                  <a:pt x="152634" y="438912"/>
                  <a:pt x="152634" y="438912"/>
                  <a:pt x="1763153" y="8235"/>
                </a:cubicBezTo>
                <a:cubicBezTo>
                  <a:pt x="1779676" y="3850"/>
                  <a:pt x="1795584" y="1298"/>
                  <a:pt x="1810824" y="385"/>
                </a:cubicBezTo>
                <a:close/>
              </a:path>
            </a:pathLst>
          </a:custGeom>
          <a:solidFill>
            <a:srgbClr val="EE39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92427" y="2614012"/>
            <a:ext cx="556538" cy="556683"/>
            <a:chOff x="3065478" y="1529552"/>
            <a:chExt cx="556538" cy="556683"/>
          </a:xfrm>
        </p:grpSpPr>
        <p:sp>
          <p:nvSpPr>
            <p:cNvPr id="24" name="Oval 60"/>
            <p:cNvSpPr/>
            <p:nvPr/>
          </p:nvSpPr>
          <p:spPr bwMode="auto">
            <a:xfrm>
              <a:off x="3065478" y="1529552"/>
              <a:ext cx="556538" cy="556683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" name="AutoShape 115"/>
            <p:cNvSpPr>
              <a:spLocks noChangeAspect="1"/>
            </p:cNvSpPr>
            <p:nvPr/>
          </p:nvSpPr>
          <p:spPr bwMode="auto">
            <a:xfrm>
              <a:off x="3201607" y="1670708"/>
              <a:ext cx="284539" cy="2839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789" tIns="50789" rIns="50789" bIns="50789" anchor="ctr"/>
            <a:lstStyle/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Gill Sans" charset="0"/>
                <a:sym typeface="FZHei-B01S" panose="02010601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27574" y="4367237"/>
            <a:ext cx="556538" cy="556683"/>
            <a:chOff x="2276630" y="3134523"/>
            <a:chExt cx="556538" cy="556683"/>
          </a:xfrm>
        </p:grpSpPr>
        <p:sp>
          <p:nvSpPr>
            <p:cNvPr id="30" name="Oval 64"/>
            <p:cNvSpPr/>
            <p:nvPr/>
          </p:nvSpPr>
          <p:spPr bwMode="auto">
            <a:xfrm>
              <a:off x="2276630" y="3134523"/>
              <a:ext cx="556538" cy="556683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31" name="Freeform 102"/>
            <p:cNvSpPr>
              <a:spLocks noChangeAspect="1" noChangeArrowheads="1"/>
            </p:cNvSpPr>
            <p:nvPr/>
          </p:nvSpPr>
          <p:spPr bwMode="auto">
            <a:xfrm>
              <a:off x="2377992" y="3259802"/>
              <a:ext cx="342497" cy="306124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891063" y="2587526"/>
            <a:ext cx="556538" cy="556683"/>
            <a:chOff x="8778756" y="1535947"/>
            <a:chExt cx="556538" cy="556683"/>
          </a:xfrm>
        </p:grpSpPr>
        <p:sp>
          <p:nvSpPr>
            <p:cNvPr id="40" name="Oval 62"/>
            <p:cNvSpPr/>
            <p:nvPr/>
          </p:nvSpPr>
          <p:spPr bwMode="auto">
            <a:xfrm>
              <a:off x="8778756" y="1535947"/>
              <a:ext cx="556538" cy="556683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grpSp>
          <p:nvGrpSpPr>
            <p:cNvPr id="41" name="Group 75"/>
            <p:cNvGrpSpPr/>
            <p:nvPr/>
          </p:nvGrpSpPr>
          <p:grpSpPr>
            <a:xfrm>
              <a:off x="8897908" y="1634811"/>
              <a:ext cx="318234" cy="318234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2" name="Freeform 5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43" name="Freeform 5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Freeform 5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7985408" y="4146132"/>
            <a:ext cx="556538" cy="556683"/>
            <a:chOff x="9316040" y="3140914"/>
            <a:chExt cx="556538" cy="556683"/>
          </a:xfrm>
        </p:grpSpPr>
        <p:sp>
          <p:nvSpPr>
            <p:cNvPr id="47" name="Oval 65"/>
            <p:cNvSpPr/>
            <p:nvPr/>
          </p:nvSpPr>
          <p:spPr bwMode="auto">
            <a:xfrm>
              <a:off x="9316040" y="3140914"/>
              <a:ext cx="556538" cy="556683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59" tIns="30479" rIns="60959" bIns="30479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48" name="Freeform 21"/>
            <p:cNvSpPr>
              <a:spLocks noEditPoints="1"/>
            </p:cNvSpPr>
            <p:nvPr/>
          </p:nvSpPr>
          <p:spPr bwMode="auto">
            <a:xfrm>
              <a:off x="9445819" y="3247556"/>
              <a:ext cx="296544" cy="338714"/>
            </a:xfrm>
            <a:custGeom>
              <a:avLst/>
              <a:gdLst>
                <a:gd name="T0" fmla="*/ 432 w 504"/>
                <a:gd name="T1" fmla="*/ 541 h 577"/>
                <a:gd name="T2" fmla="*/ 407 w 504"/>
                <a:gd name="T3" fmla="*/ 541 h 577"/>
                <a:gd name="T4" fmla="*/ 504 w 504"/>
                <a:gd name="T5" fmla="*/ 361 h 577"/>
                <a:gd name="T6" fmla="*/ 341 w 504"/>
                <a:gd name="T7" fmla="*/ 152 h 577"/>
                <a:gd name="T8" fmla="*/ 382 w 504"/>
                <a:gd name="T9" fmla="*/ 75 h 577"/>
                <a:gd name="T10" fmla="*/ 374 w 504"/>
                <a:gd name="T11" fmla="*/ 50 h 577"/>
                <a:gd name="T12" fmla="*/ 277 w 504"/>
                <a:gd name="T13" fmla="*/ 3 h 577"/>
                <a:gd name="T14" fmla="*/ 263 w 504"/>
                <a:gd name="T15" fmla="*/ 2 h 577"/>
                <a:gd name="T16" fmla="*/ 252 w 504"/>
                <a:gd name="T17" fmla="*/ 12 h 577"/>
                <a:gd name="T18" fmla="*/ 137 w 504"/>
                <a:gd name="T19" fmla="*/ 230 h 577"/>
                <a:gd name="T20" fmla="*/ 153 w 504"/>
                <a:gd name="T21" fmla="*/ 280 h 577"/>
                <a:gd name="T22" fmla="*/ 137 w 504"/>
                <a:gd name="T23" fmla="*/ 313 h 577"/>
                <a:gd name="T24" fmla="*/ 202 w 504"/>
                <a:gd name="T25" fmla="*/ 344 h 577"/>
                <a:gd name="T26" fmla="*/ 217 w 504"/>
                <a:gd name="T27" fmla="*/ 312 h 577"/>
                <a:gd name="T28" fmla="*/ 217 w 504"/>
                <a:gd name="T29" fmla="*/ 312 h 577"/>
                <a:gd name="T30" fmla="*/ 267 w 504"/>
                <a:gd name="T31" fmla="*/ 293 h 577"/>
                <a:gd name="T32" fmla="*/ 306 w 504"/>
                <a:gd name="T33" fmla="*/ 219 h 577"/>
                <a:gd name="T34" fmla="*/ 432 w 504"/>
                <a:gd name="T35" fmla="*/ 361 h 577"/>
                <a:gd name="T36" fmla="*/ 288 w 504"/>
                <a:gd name="T37" fmla="*/ 505 h 577"/>
                <a:gd name="T38" fmla="*/ 180 w 504"/>
                <a:gd name="T39" fmla="*/ 469 h 577"/>
                <a:gd name="T40" fmla="*/ 180 w 504"/>
                <a:gd name="T41" fmla="*/ 451 h 577"/>
                <a:gd name="T42" fmla="*/ 198 w 504"/>
                <a:gd name="T43" fmla="*/ 433 h 577"/>
                <a:gd name="T44" fmla="*/ 288 w 504"/>
                <a:gd name="T45" fmla="*/ 433 h 577"/>
                <a:gd name="T46" fmla="*/ 288 w 504"/>
                <a:gd name="T47" fmla="*/ 397 h 577"/>
                <a:gd name="T48" fmla="*/ 149 w 504"/>
                <a:gd name="T49" fmla="*/ 397 h 577"/>
                <a:gd name="T50" fmla="*/ 75 w 504"/>
                <a:gd name="T51" fmla="*/ 397 h 577"/>
                <a:gd name="T52" fmla="*/ 0 w 504"/>
                <a:gd name="T53" fmla="*/ 397 h 577"/>
                <a:gd name="T54" fmla="*/ 0 w 504"/>
                <a:gd name="T55" fmla="*/ 433 h 577"/>
                <a:gd name="T56" fmla="*/ 85 w 504"/>
                <a:gd name="T57" fmla="*/ 433 h 577"/>
                <a:gd name="T58" fmla="*/ 90 w 504"/>
                <a:gd name="T59" fmla="*/ 433 h 577"/>
                <a:gd name="T60" fmla="*/ 108 w 504"/>
                <a:gd name="T61" fmla="*/ 451 h 577"/>
                <a:gd name="T62" fmla="*/ 108 w 504"/>
                <a:gd name="T63" fmla="*/ 469 h 577"/>
                <a:gd name="T64" fmla="*/ 108 w 504"/>
                <a:gd name="T65" fmla="*/ 541 h 577"/>
                <a:gd name="T66" fmla="*/ 36 w 504"/>
                <a:gd name="T67" fmla="*/ 577 h 577"/>
                <a:gd name="T68" fmla="*/ 504 w 504"/>
                <a:gd name="T69" fmla="*/ 577 h 577"/>
                <a:gd name="T70" fmla="*/ 432 w 504"/>
                <a:gd name="T71" fmla="*/ 541 h 577"/>
                <a:gd name="T72" fmla="*/ 306 w 504"/>
                <a:gd name="T73" fmla="*/ 49 h 577"/>
                <a:gd name="T74" fmla="*/ 294 w 504"/>
                <a:gd name="T75" fmla="*/ 61 h 577"/>
                <a:gd name="T76" fmla="*/ 212 w 504"/>
                <a:gd name="T77" fmla="*/ 217 h 577"/>
                <a:gd name="T78" fmla="*/ 180 w 504"/>
                <a:gd name="T79" fmla="*/ 202 h 577"/>
                <a:gd name="T80" fmla="*/ 182 w 504"/>
                <a:gd name="T81" fmla="*/ 195 h 577"/>
                <a:gd name="T82" fmla="*/ 261 w 504"/>
                <a:gd name="T83" fmla="*/ 48 h 577"/>
                <a:gd name="T84" fmla="*/ 272 w 504"/>
                <a:gd name="T85" fmla="*/ 38 h 577"/>
                <a:gd name="T86" fmla="*/ 286 w 504"/>
                <a:gd name="T87" fmla="*/ 39 h 577"/>
                <a:gd name="T88" fmla="*/ 306 w 504"/>
                <a:gd name="T89" fmla="*/ 49 h 577"/>
                <a:gd name="T90" fmla="*/ 306 w 504"/>
                <a:gd name="T91" fmla="*/ 49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4" h="577">
                  <a:moveTo>
                    <a:pt x="432" y="541"/>
                  </a:moveTo>
                  <a:cubicBezTo>
                    <a:pt x="407" y="541"/>
                    <a:pt x="407" y="541"/>
                    <a:pt x="407" y="541"/>
                  </a:cubicBezTo>
                  <a:cubicBezTo>
                    <a:pt x="466" y="502"/>
                    <a:pt x="504" y="436"/>
                    <a:pt x="504" y="361"/>
                  </a:cubicBezTo>
                  <a:cubicBezTo>
                    <a:pt x="504" y="260"/>
                    <a:pt x="435" y="175"/>
                    <a:pt x="341" y="152"/>
                  </a:cubicBezTo>
                  <a:cubicBezTo>
                    <a:pt x="382" y="75"/>
                    <a:pt x="382" y="75"/>
                    <a:pt x="382" y="75"/>
                  </a:cubicBezTo>
                  <a:cubicBezTo>
                    <a:pt x="386" y="65"/>
                    <a:pt x="383" y="54"/>
                    <a:pt x="374" y="50"/>
                  </a:cubicBezTo>
                  <a:cubicBezTo>
                    <a:pt x="277" y="3"/>
                    <a:pt x="277" y="3"/>
                    <a:pt x="277" y="3"/>
                  </a:cubicBezTo>
                  <a:cubicBezTo>
                    <a:pt x="272" y="1"/>
                    <a:pt x="267" y="0"/>
                    <a:pt x="263" y="2"/>
                  </a:cubicBezTo>
                  <a:cubicBezTo>
                    <a:pt x="258" y="4"/>
                    <a:pt x="254" y="7"/>
                    <a:pt x="252" y="12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128" y="249"/>
                    <a:pt x="135" y="272"/>
                    <a:pt x="153" y="280"/>
                  </a:cubicBezTo>
                  <a:cubicBezTo>
                    <a:pt x="137" y="313"/>
                    <a:pt x="137" y="313"/>
                    <a:pt x="137" y="313"/>
                  </a:cubicBezTo>
                  <a:cubicBezTo>
                    <a:pt x="202" y="344"/>
                    <a:pt x="202" y="344"/>
                    <a:pt x="202" y="344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17" y="312"/>
                    <a:pt x="217" y="312"/>
                    <a:pt x="217" y="312"/>
                  </a:cubicBezTo>
                  <a:cubicBezTo>
                    <a:pt x="235" y="320"/>
                    <a:pt x="257" y="312"/>
                    <a:pt x="267" y="293"/>
                  </a:cubicBezTo>
                  <a:cubicBezTo>
                    <a:pt x="306" y="219"/>
                    <a:pt x="306" y="219"/>
                    <a:pt x="306" y="219"/>
                  </a:cubicBezTo>
                  <a:cubicBezTo>
                    <a:pt x="377" y="228"/>
                    <a:pt x="432" y="288"/>
                    <a:pt x="432" y="361"/>
                  </a:cubicBezTo>
                  <a:cubicBezTo>
                    <a:pt x="432" y="440"/>
                    <a:pt x="367" y="505"/>
                    <a:pt x="288" y="505"/>
                  </a:cubicBezTo>
                  <a:cubicBezTo>
                    <a:pt x="252" y="505"/>
                    <a:pt x="205" y="491"/>
                    <a:pt x="180" y="469"/>
                  </a:cubicBezTo>
                  <a:cubicBezTo>
                    <a:pt x="180" y="451"/>
                    <a:pt x="180" y="451"/>
                    <a:pt x="180" y="451"/>
                  </a:cubicBezTo>
                  <a:cubicBezTo>
                    <a:pt x="180" y="441"/>
                    <a:pt x="188" y="433"/>
                    <a:pt x="198" y="433"/>
                  </a:cubicBezTo>
                  <a:cubicBezTo>
                    <a:pt x="288" y="433"/>
                    <a:pt x="288" y="433"/>
                    <a:pt x="288" y="433"/>
                  </a:cubicBezTo>
                  <a:cubicBezTo>
                    <a:pt x="288" y="397"/>
                    <a:pt x="288" y="397"/>
                    <a:pt x="288" y="397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75" y="397"/>
                    <a:pt x="75" y="397"/>
                    <a:pt x="75" y="397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85" y="433"/>
                    <a:pt x="85" y="433"/>
                    <a:pt x="85" y="433"/>
                  </a:cubicBezTo>
                  <a:cubicBezTo>
                    <a:pt x="90" y="433"/>
                    <a:pt x="90" y="433"/>
                    <a:pt x="90" y="433"/>
                  </a:cubicBezTo>
                  <a:cubicBezTo>
                    <a:pt x="100" y="433"/>
                    <a:pt x="108" y="441"/>
                    <a:pt x="108" y="451"/>
                  </a:cubicBezTo>
                  <a:cubicBezTo>
                    <a:pt x="108" y="469"/>
                    <a:pt x="108" y="469"/>
                    <a:pt x="108" y="469"/>
                  </a:cubicBezTo>
                  <a:cubicBezTo>
                    <a:pt x="108" y="541"/>
                    <a:pt x="108" y="541"/>
                    <a:pt x="108" y="541"/>
                  </a:cubicBezTo>
                  <a:cubicBezTo>
                    <a:pt x="68" y="541"/>
                    <a:pt x="36" y="537"/>
                    <a:pt x="36" y="577"/>
                  </a:cubicBezTo>
                  <a:cubicBezTo>
                    <a:pt x="504" y="577"/>
                    <a:pt x="504" y="577"/>
                    <a:pt x="504" y="577"/>
                  </a:cubicBezTo>
                  <a:cubicBezTo>
                    <a:pt x="504" y="537"/>
                    <a:pt x="472" y="541"/>
                    <a:pt x="432" y="541"/>
                  </a:cubicBezTo>
                  <a:close/>
                  <a:moveTo>
                    <a:pt x="306" y="49"/>
                  </a:moveTo>
                  <a:cubicBezTo>
                    <a:pt x="301" y="51"/>
                    <a:pt x="297" y="55"/>
                    <a:pt x="294" y="61"/>
                  </a:cubicBezTo>
                  <a:cubicBezTo>
                    <a:pt x="212" y="217"/>
                    <a:pt x="212" y="217"/>
                    <a:pt x="212" y="217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81" y="199"/>
                    <a:pt x="181" y="197"/>
                    <a:pt x="182" y="195"/>
                  </a:cubicBezTo>
                  <a:cubicBezTo>
                    <a:pt x="261" y="48"/>
                    <a:pt x="261" y="48"/>
                    <a:pt x="261" y="48"/>
                  </a:cubicBezTo>
                  <a:cubicBezTo>
                    <a:pt x="263" y="43"/>
                    <a:pt x="267" y="40"/>
                    <a:pt x="272" y="38"/>
                  </a:cubicBezTo>
                  <a:cubicBezTo>
                    <a:pt x="276" y="36"/>
                    <a:pt x="281" y="37"/>
                    <a:pt x="286" y="39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06" y="49"/>
                    <a:pt x="306" y="49"/>
                    <a:pt x="306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584638" y="2722345"/>
            <a:ext cx="1934520" cy="37932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just">
              <a:defRPr/>
            </a:pPr>
            <a:r>
              <a:rPr lang="zh-CN" altLang="en-US" sz="1865" b="1" dirty="0">
                <a:solidFill>
                  <a:prstClr val="black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用户接口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0" name="TextBox 32"/>
          <p:cNvSpPr txBox="1">
            <a:spLocks noChangeArrowheads="1"/>
          </p:cNvSpPr>
          <p:nvPr/>
        </p:nvSpPr>
        <p:spPr bwMode="auto">
          <a:xfrm>
            <a:off x="1698595" y="3297615"/>
            <a:ext cx="2722638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9606" tIns="24804" rIns="49606" bIns="24804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直接在微信小程序中打开，进入操作界面，用户按照自身需求进行功能选择，方便快捷，易于操作。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726110" y="4492516"/>
            <a:ext cx="1934520" cy="37932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just">
              <a:defRPr/>
            </a:pPr>
            <a:r>
              <a:rPr lang="zh-CN" altLang="en-US" sz="1865" b="1" dirty="0">
                <a:solidFill>
                  <a:prstClr val="black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软件接口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2" name="TextBox 32"/>
          <p:cNvSpPr txBox="1">
            <a:spLocks noChangeArrowheads="1"/>
          </p:cNvSpPr>
          <p:nvPr/>
        </p:nvSpPr>
        <p:spPr bwMode="auto">
          <a:xfrm>
            <a:off x="1711567" y="5029917"/>
            <a:ext cx="2722638" cy="2599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9606" tIns="24804" rIns="49606" bIns="24804">
            <a:spAutoFit/>
          </a:bodyPr>
          <a:lstStyle/>
          <a:p>
            <a:pPr algn="ctr"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基于微信运行。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41946" y="2650782"/>
            <a:ext cx="1934520" cy="37932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just">
              <a:defRPr/>
            </a:pPr>
            <a:r>
              <a:rPr lang="zh-CN" altLang="en-US" sz="1865" b="1" dirty="0">
                <a:solidFill>
                  <a:prstClr val="black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硬件接口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6" name="TextBox 32"/>
          <p:cNvSpPr txBox="1">
            <a:spLocks noChangeArrowheads="1"/>
          </p:cNvSpPr>
          <p:nvPr/>
        </p:nvSpPr>
        <p:spPr bwMode="auto">
          <a:xfrm>
            <a:off x="7905432" y="3275855"/>
            <a:ext cx="2722638" cy="7203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9606" tIns="24804" rIns="49606" bIns="24804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本小程序不需要特定的硬件或硬件接口支撑对每一硬件，只需要手机配备微信即可使用。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626214" y="4192746"/>
            <a:ext cx="1934520" cy="379327"/>
          </a:xfrm>
          <a:prstGeom prst="rect">
            <a:avLst/>
          </a:prstGeom>
        </p:spPr>
        <p:txBody>
          <a:bodyPr wrap="square" lIns="91433" tIns="45716" rIns="91433" bIns="45716">
            <a:spAutoFit/>
          </a:bodyPr>
          <a:lstStyle/>
          <a:p>
            <a:pPr lvl="0" algn="just">
              <a:defRPr/>
            </a:pPr>
            <a:r>
              <a:rPr lang="zh-CN" altLang="en-US" sz="1865" b="1" dirty="0">
                <a:solidFill>
                  <a:prstClr val="black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通信接口</a:t>
            </a:r>
            <a:endParaRPr kumimoji="0" lang="zh-CN" altLang="en-US" sz="1865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58" name="TextBox 32"/>
          <p:cNvSpPr txBox="1">
            <a:spLocks noChangeArrowheads="1"/>
          </p:cNvSpPr>
          <p:nvPr/>
        </p:nvSpPr>
        <p:spPr bwMode="auto">
          <a:xfrm>
            <a:off x="7938671" y="4829749"/>
            <a:ext cx="2722638" cy="2580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9606" tIns="24804" rIns="49606" bIns="24804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并行接口、串行接口、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SCSI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接口。 </a:t>
            </a:r>
            <a:endParaRPr lang="zh-CN" altLang="en-US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萝莉体 第二版" panose="02000500000000000000" pitchFamily="2" charset="-122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2" y="2501116"/>
            <a:ext cx="4140416" cy="1574311"/>
            <a:chOff x="9251596" y="1579106"/>
            <a:chExt cx="4140416" cy="1574311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Our online printing software to meet the students' real time, a large number of printing needs, solve the user in the problems encountered in the process of printing.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8625" y="626745"/>
            <a:ext cx="1808480" cy="6819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b="1" kern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第四部分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4100" y="737870"/>
            <a:ext cx="64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04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11020" y="13087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模型展示</a:t>
            </a:r>
            <a:endParaRPr lang="zh-CN" altLang="en-US"/>
          </a:p>
        </p:txBody>
      </p:sp>
      <p:pic>
        <p:nvPicPr>
          <p:cNvPr id="12" name="图片 11" descr=")7QR`F@]%E[BT`@]5NR$O_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815465"/>
            <a:ext cx="10057765" cy="38773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附录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51" y="1198503"/>
            <a:ext cx="2244169" cy="38344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69" y="2440400"/>
            <a:ext cx="2244169" cy="38344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09" y="2277232"/>
            <a:ext cx="8093276" cy="338226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02873" y="2424636"/>
            <a:ext cx="692877" cy="3291840"/>
            <a:chOff x="3280410" y="1623060"/>
            <a:chExt cx="519658" cy="246888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611880" y="1623060"/>
              <a:ext cx="0" cy="24688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280410" y="211455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280410" y="283464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3280410" y="355473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185401" y="2424636"/>
            <a:ext cx="692877" cy="3291840"/>
            <a:chOff x="5442306" y="1623060"/>
            <a:chExt cx="519658" cy="246888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612130" y="1623060"/>
              <a:ext cx="0" cy="24688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442306" y="212598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442306" y="284607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5442306" y="3566160"/>
              <a:ext cx="51965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58" y="2058701"/>
            <a:ext cx="2244169" cy="38344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87" y="3190372"/>
            <a:ext cx="4671465" cy="169940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320" y="2889353"/>
            <a:ext cx="4755292" cy="2362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1059073"/>
            <a:chOff x="9322481" y="1977453"/>
            <a:chExt cx="4069531" cy="1059073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5294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The man who has made up his mind to win will never say "impossible ". I can make it through the rain. I can stand up once again on my own. 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E3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24032" y="2336100"/>
            <a:ext cx="2426990" cy="3449195"/>
            <a:chOff x="4494510" y="1894599"/>
            <a:chExt cx="3177585" cy="4515927"/>
          </a:xfrm>
        </p:grpSpPr>
        <p:grpSp>
          <p:nvGrpSpPr>
            <p:cNvPr id="10" name="Group 2"/>
            <p:cNvGrpSpPr/>
            <p:nvPr/>
          </p:nvGrpSpPr>
          <p:grpSpPr>
            <a:xfrm>
              <a:off x="5756542" y="3825805"/>
              <a:ext cx="342412" cy="342413"/>
              <a:chOff x="4326855" y="2690011"/>
              <a:chExt cx="256888" cy="256889"/>
            </a:xfrm>
            <a:solidFill>
              <a:srgbClr val="7E397A"/>
            </a:solidFill>
          </p:grpSpPr>
          <p:sp>
            <p:nvSpPr>
              <p:cNvPr id="11" name="Oval 735"/>
              <p:cNvSpPr>
                <a:spLocks noChangeArrowheads="1"/>
              </p:cNvSpPr>
              <p:nvPr/>
            </p:nvSpPr>
            <p:spPr bwMode="auto">
              <a:xfrm>
                <a:off x="4326855" y="2690011"/>
                <a:ext cx="256888" cy="25688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12" name="Freeform 736"/>
              <p:cNvSpPr/>
              <p:nvPr/>
            </p:nvSpPr>
            <p:spPr bwMode="auto">
              <a:xfrm>
                <a:off x="4464841" y="2722306"/>
                <a:ext cx="107159" cy="124775"/>
              </a:xfrm>
              <a:custGeom>
                <a:avLst/>
                <a:gdLst>
                  <a:gd name="T0" fmla="*/ 0 w 17"/>
                  <a:gd name="T1" fmla="*/ 0 h 20"/>
                  <a:gd name="T2" fmla="*/ 13 w 17"/>
                  <a:gd name="T3" fmla="*/ 20 h 20"/>
                  <a:gd name="T4" fmla="*/ 0 w 1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0">
                    <a:moveTo>
                      <a:pt x="0" y="0"/>
                    </a:moveTo>
                    <a:cubicBezTo>
                      <a:pt x="0" y="0"/>
                      <a:pt x="17" y="3"/>
                      <a:pt x="13" y="20"/>
                    </a:cubicBezTo>
                    <a:cubicBezTo>
                      <a:pt x="13" y="20"/>
                      <a:pt x="9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13" name="Freeform 738"/>
            <p:cNvSpPr/>
            <p:nvPr/>
          </p:nvSpPr>
          <p:spPr bwMode="auto">
            <a:xfrm>
              <a:off x="6292663" y="1894599"/>
              <a:ext cx="500900" cy="1639664"/>
            </a:xfrm>
            <a:custGeom>
              <a:avLst/>
              <a:gdLst>
                <a:gd name="T0" fmla="*/ 16 w 60"/>
                <a:gd name="T1" fmla="*/ 196 h 196"/>
                <a:gd name="T2" fmla="*/ 0 w 60"/>
                <a:gd name="T3" fmla="*/ 180 h 196"/>
                <a:gd name="T4" fmla="*/ 0 w 60"/>
                <a:gd name="T5" fmla="*/ 15 h 196"/>
                <a:gd name="T6" fmla="*/ 16 w 60"/>
                <a:gd name="T7" fmla="*/ 0 h 196"/>
                <a:gd name="T8" fmla="*/ 45 w 60"/>
                <a:gd name="T9" fmla="*/ 0 h 196"/>
                <a:gd name="T10" fmla="*/ 60 w 60"/>
                <a:gd name="T11" fmla="*/ 15 h 196"/>
                <a:gd name="T12" fmla="*/ 45 w 60"/>
                <a:gd name="T13" fmla="*/ 30 h 196"/>
                <a:gd name="T14" fmla="*/ 31 w 60"/>
                <a:gd name="T15" fmla="*/ 30 h 196"/>
                <a:gd name="T16" fmla="*/ 31 w 60"/>
                <a:gd name="T17" fmla="*/ 180 h 196"/>
                <a:gd name="T18" fmla="*/ 16 w 60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96">
                  <a:moveTo>
                    <a:pt x="16" y="196"/>
                  </a:moveTo>
                  <a:cubicBezTo>
                    <a:pt x="7" y="196"/>
                    <a:pt x="0" y="189"/>
                    <a:pt x="0" y="18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3" y="0"/>
                    <a:pt x="60" y="7"/>
                    <a:pt x="60" y="15"/>
                  </a:cubicBezTo>
                  <a:cubicBezTo>
                    <a:pt x="60" y="23"/>
                    <a:pt x="53" y="30"/>
                    <a:pt x="45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9"/>
                    <a:pt x="24" y="196"/>
                    <a:pt x="16" y="196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4" name="Freeform 739"/>
            <p:cNvSpPr/>
            <p:nvPr/>
          </p:nvSpPr>
          <p:spPr bwMode="auto">
            <a:xfrm>
              <a:off x="6282879" y="3258380"/>
              <a:ext cx="1389213" cy="1688581"/>
            </a:xfrm>
            <a:custGeom>
              <a:avLst/>
              <a:gdLst>
                <a:gd name="T0" fmla="*/ 151 w 166"/>
                <a:gd name="T1" fmla="*/ 202 h 202"/>
                <a:gd name="T2" fmla="*/ 135 w 166"/>
                <a:gd name="T3" fmla="*/ 187 h 202"/>
                <a:gd name="T4" fmla="*/ 13 w 166"/>
                <a:gd name="T5" fmla="*/ 32 h 202"/>
                <a:gd name="T6" fmla="*/ 2 w 166"/>
                <a:gd name="T7" fmla="*/ 14 h 202"/>
                <a:gd name="T8" fmla="*/ 20 w 166"/>
                <a:gd name="T9" fmla="*/ 2 h 202"/>
                <a:gd name="T10" fmla="*/ 166 w 166"/>
                <a:gd name="T11" fmla="*/ 187 h 202"/>
                <a:gd name="T12" fmla="*/ 151 w 166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02">
                  <a:moveTo>
                    <a:pt x="151" y="202"/>
                  </a:moveTo>
                  <a:cubicBezTo>
                    <a:pt x="142" y="202"/>
                    <a:pt x="135" y="196"/>
                    <a:pt x="135" y="187"/>
                  </a:cubicBezTo>
                  <a:cubicBezTo>
                    <a:pt x="135" y="113"/>
                    <a:pt x="85" y="49"/>
                    <a:pt x="13" y="32"/>
                  </a:cubicBezTo>
                  <a:cubicBezTo>
                    <a:pt x="5" y="30"/>
                    <a:pt x="0" y="22"/>
                    <a:pt x="2" y="14"/>
                  </a:cubicBezTo>
                  <a:cubicBezTo>
                    <a:pt x="4" y="5"/>
                    <a:pt x="12" y="0"/>
                    <a:pt x="20" y="2"/>
                  </a:cubicBezTo>
                  <a:cubicBezTo>
                    <a:pt x="106" y="23"/>
                    <a:pt x="166" y="99"/>
                    <a:pt x="166" y="187"/>
                  </a:cubicBezTo>
                  <a:cubicBezTo>
                    <a:pt x="166" y="196"/>
                    <a:pt x="159" y="202"/>
                    <a:pt x="151" y="202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5" name="Freeform 740"/>
            <p:cNvSpPr/>
            <p:nvPr/>
          </p:nvSpPr>
          <p:spPr bwMode="auto">
            <a:xfrm>
              <a:off x="5958079" y="4696510"/>
              <a:ext cx="1714016" cy="1714016"/>
            </a:xfrm>
            <a:custGeom>
              <a:avLst/>
              <a:gdLst>
                <a:gd name="T0" fmla="*/ 15 w 205"/>
                <a:gd name="T1" fmla="*/ 205 h 205"/>
                <a:gd name="T2" fmla="*/ 0 w 205"/>
                <a:gd name="T3" fmla="*/ 190 h 205"/>
                <a:gd name="T4" fmla="*/ 15 w 205"/>
                <a:gd name="T5" fmla="*/ 174 h 205"/>
                <a:gd name="T6" fmla="*/ 174 w 205"/>
                <a:gd name="T7" fmla="*/ 15 h 205"/>
                <a:gd name="T8" fmla="*/ 190 w 205"/>
                <a:gd name="T9" fmla="*/ 0 h 205"/>
                <a:gd name="T10" fmla="*/ 205 w 205"/>
                <a:gd name="T11" fmla="*/ 15 h 205"/>
                <a:gd name="T12" fmla="*/ 15 w 20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5">
                  <a:moveTo>
                    <a:pt x="15" y="205"/>
                  </a:moveTo>
                  <a:cubicBezTo>
                    <a:pt x="6" y="205"/>
                    <a:pt x="0" y="198"/>
                    <a:pt x="0" y="190"/>
                  </a:cubicBezTo>
                  <a:cubicBezTo>
                    <a:pt x="0" y="181"/>
                    <a:pt x="6" y="174"/>
                    <a:pt x="15" y="174"/>
                  </a:cubicBezTo>
                  <a:cubicBezTo>
                    <a:pt x="103" y="174"/>
                    <a:pt x="174" y="103"/>
                    <a:pt x="174" y="15"/>
                  </a:cubicBezTo>
                  <a:cubicBezTo>
                    <a:pt x="174" y="7"/>
                    <a:pt x="181" y="0"/>
                    <a:pt x="190" y="0"/>
                  </a:cubicBezTo>
                  <a:cubicBezTo>
                    <a:pt x="198" y="0"/>
                    <a:pt x="205" y="7"/>
                    <a:pt x="205" y="15"/>
                  </a:cubicBezTo>
                  <a:cubicBezTo>
                    <a:pt x="205" y="120"/>
                    <a:pt x="120" y="205"/>
                    <a:pt x="15" y="205"/>
                  </a:cubicBezTo>
                </a:path>
              </a:pathLst>
            </a:custGeom>
            <a:solidFill>
              <a:srgbClr val="39337A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6" name="Freeform 741"/>
            <p:cNvSpPr/>
            <p:nvPr/>
          </p:nvSpPr>
          <p:spPr bwMode="auto">
            <a:xfrm>
              <a:off x="4494511" y="4696510"/>
              <a:ext cx="1714016" cy="1714016"/>
            </a:xfrm>
            <a:custGeom>
              <a:avLst/>
              <a:gdLst>
                <a:gd name="T0" fmla="*/ 190 w 205"/>
                <a:gd name="T1" fmla="*/ 205 h 205"/>
                <a:gd name="T2" fmla="*/ 0 w 205"/>
                <a:gd name="T3" fmla="*/ 15 h 205"/>
                <a:gd name="T4" fmla="*/ 15 w 205"/>
                <a:gd name="T5" fmla="*/ 0 h 205"/>
                <a:gd name="T6" fmla="*/ 31 w 205"/>
                <a:gd name="T7" fmla="*/ 15 h 205"/>
                <a:gd name="T8" fmla="*/ 190 w 205"/>
                <a:gd name="T9" fmla="*/ 174 h 205"/>
                <a:gd name="T10" fmla="*/ 205 w 205"/>
                <a:gd name="T11" fmla="*/ 190 h 205"/>
                <a:gd name="T12" fmla="*/ 190 w 20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5">
                  <a:moveTo>
                    <a:pt x="190" y="205"/>
                  </a:moveTo>
                  <a:cubicBezTo>
                    <a:pt x="85" y="205"/>
                    <a:pt x="0" y="12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103"/>
                    <a:pt x="102" y="174"/>
                    <a:pt x="190" y="174"/>
                  </a:cubicBezTo>
                  <a:cubicBezTo>
                    <a:pt x="198" y="174"/>
                    <a:pt x="205" y="181"/>
                    <a:pt x="205" y="190"/>
                  </a:cubicBezTo>
                  <a:cubicBezTo>
                    <a:pt x="205" y="198"/>
                    <a:pt x="198" y="205"/>
                    <a:pt x="190" y="205"/>
                  </a:cubicBezTo>
                </a:path>
              </a:pathLst>
            </a:custGeom>
            <a:solidFill>
              <a:srgbClr val="EE3978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7" name="Freeform 742"/>
            <p:cNvSpPr/>
            <p:nvPr/>
          </p:nvSpPr>
          <p:spPr bwMode="auto">
            <a:xfrm>
              <a:off x="4494510" y="3258380"/>
              <a:ext cx="1387257" cy="1688581"/>
            </a:xfrm>
            <a:custGeom>
              <a:avLst/>
              <a:gdLst>
                <a:gd name="T0" fmla="*/ 15 w 166"/>
                <a:gd name="T1" fmla="*/ 202 h 202"/>
                <a:gd name="T2" fmla="*/ 0 w 166"/>
                <a:gd name="T3" fmla="*/ 187 h 202"/>
                <a:gd name="T4" fmla="*/ 146 w 166"/>
                <a:gd name="T5" fmla="*/ 2 h 202"/>
                <a:gd name="T6" fmla="*/ 164 w 166"/>
                <a:gd name="T7" fmla="*/ 14 h 202"/>
                <a:gd name="T8" fmla="*/ 153 w 166"/>
                <a:gd name="T9" fmla="*/ 32 h 202"/>
                <a:gd name="T10" fmla="*/ 31 w 166"/>
                <a:gd name="T11" fmla="*/ 187 h 202"/>
                <a:gd name="T12" fmla="*/ 15 w 166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02">
                  <a:moveTo>
                    <a:pt x="15" y="202"/>
                  </a:moveTo>
                  <a:cubicBezTo>
                    <a:pt x="7" y="202"/>
                    <a:pt x="0" y="196"/>
                    <a:pt x="0" y="187"/>
                  </a:cubicBezTo>
                  <a:cubicBezTo>
                    <a:pt x="0" y="99"/>
                    <a:pt x="60" y="23"/>
                    <a:pt x="146" y="2"/>
                  </a:cubicBezTo>
                  <a:cubicBezTo>
                    <a:pt x="154" y="0"/>
                    <a:pt x="162" y="5"/>
                    <a:pt x="164" y="14"/>
                  </a:cubicBezTo>
                  <a:cubicBezTo>
                    <a:pt x="166" y="22"/>
                    <a:pt x="161" y="30"/>
                    <a:pt x="153" y="32"/>
                  </a:cubicBezTo>
                  <a:cubicBezTo>
                    <a:pt x="81" y="49"/>
                    <a:pt x="31" y="113"/>
                    <a:pt x="31" y="187"/>
                  </a:cubicBezTo>
                  <a:cubicBezTo>
                    <a:pt x="31" y="196"/>
                    <a:pt x="24" y="202"/>
                    <a:pt x="15" y="202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18" name="Freeform 743"/>
            <p:cNvSpPr/>
            <p:nvPr/>
          </p:nvSpPr>
          <p:spPr bwMode="auto">
            <a:xfrm>
              <a:off x="5355429" y="1894599"/>
              <a:ext cx="510683" cy="1639664"/>
            </a:xfrm>
            <a:custGeom>
              <a:avLst/>
              <a:gdLst>
                <a:gd name="T0" fmla="*/ 46 w 61"/>
                <a:gd name="T1" fmla="*/ 196 h 196"/>
                <a:gd name="T2" fmla="*/ 31 w 61"/>
                <a:gd name="T3" fmla="*/ 180 h 196"/>
                <a:gd name="T4" fmla="*/ 31 w 61"/>
                <a:gd name="T5" fmla="*/ 30 h 196"/>
                <a:gd name="T6" fmla="*/ 15 w 61"/>
                <a:gd name="T7" fmla="*/ 30 h 196"/>
                <a:gd name="T8" fmla="*/ 0 w 61"/>
                <a:gd name="T9" fmla="*/ 15 h 196"/>
                <a:gd name="T10" fmla="*/ 15 w 61"/>
                <a:gd name="T11" fmla="*/ 0 h 196"/>
                <a:gd name="T12" fmla="*/ 46 w 61"/>
                <a:gd name="T13" fmla="*/ 0 h 196"/>
                <a:gd name="T14" fmla="*/ 61 w 61"/>
                <a:gd name="T15" fmla="*/ 15 h 196"/>
                <a:gd name="T16" fmla="*/ 61 w 61"/>
                <a:gd name="T17" fmla="*/ 180 h 196"/>
                <a:gd name="T18" fmla="*/ 46 w 61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96">
                  <a:moveTo>
                    <a:pt x="46" y="196"/>
                  </a:moveTo>
                  <a:cubicBezTo>
                    <a:pt x="38" y="196"/>
                    <a:pt x="31" y="189"/>
                    <a:pt x="31" y="18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61" y="7"/>
                    <a:pt x="61" y="15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89"/>
                    <a:pt x="55" y="196"/>
                    <a:pt x="46" y="196"/>
                  </a:cubicBezTo>
                </a:path>
              </a:pathLst>
            </a:custGeom>
            <a:solidFill>
              <a:srgbClr val="00A1D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FZHei-B01S" panose="02010601030101010101" pitchFamily="2" charset="-122"/>
              </a:endParaRPr>
            </a:p>
          </p:txBody>
        </p:sp>
        <p:grpSp>
          <p:nvGrpSpPr>
            <p:cNvPr id="19" name="Group 1"/>
            <p:cNvGrpSpPr/>
            <p:nvPr/>
          </p:nvGrpSpPr>
          <p:grpSpPr>
            <a:xfrm>
              <a:off x="6190915" y="4193651"/>
              <a:ext cx="536120" cy="536120"/>
              <a:chOff x="4652736" y="2965983"/>
              <a:chExt cx="402214" cy="402214"/>
            </a:xfrm>
            <a:solidFill>
              <a:srgbClr val="00A1D2"/>
            </a:solidFill>
          </p:grpSpPr>
          <p:sp>
            <p:nvSpPr>
              <p:cNvPr id="20" name="Oval 744"/>
              <p:cNvSpPr>
                <a:spLocks noChangeArrowheads="1"/>
              </p:cNvSpPr>
              <p:nvPr/>
            </p:nvSpPr>
            <p:spPr bwMode="auto">
              <a:xfrm>
                <a:off x="4652736" y="2965983"/>
                <a:ext cx="402214" cy="40221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  <p:sp>
            <p:nvSpPr>
              <p:cNvPr id="21" name="Freeform 745"/>
              <p:cNvSpPr/>
              <p:nvPr/>
            </p:nvSpPr>
            <p:spPr bwMode="auto">
              <a:xfrm>
                <a:off x="4872926" y="3015892"/>
                <a:ext cx="168812" cy="195236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0 w 27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cubicBezTo>
                      <a:pt x="0" y="0"/>
                      <a:pt x="27" y="5"/>
                      <a:pt x="20" y="31"/>
                    </a:cubicBezTo>
                    <a:cubicBezTo>
                      <a:pt x="20" y="31"/>
                      <a:pt x="14" y="1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883" tIns="60941" rIns="121883" bIns="60941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22" name="Oval 746"/>
            <p:cNvSpPr>
              <a:spLocks noChangeArrowheads="1"/>
            </p:cNvSpPr>
            <p:nvPr/>
          </p:nvSpPr>
          <p:spPr bwMode="auto">
            <a:xfrm>
              <a:off x="6325925" y="3315120"/>
              <a:ext cx="183924" cy="1858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3" name="Oval 748"/>
            <p:cNvSpPr>
              <a:spLocks noChangeArrowheads="1"/>
            </p:cNvSpPr>
            <p:nvPr/>
          </p:nvSpPr>
          <p:spPr bwMode="auto">
            <a:xfrm>
              <a:off x="5639145" y="3307295"/>
              <a:ext cx="191751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4" name="Oval 750"/>
            <p:cNvSpPr>
              <a:spLocks noChangeArrowheads="1"/>
            </p:cNvSpPr>
            <p:nvPr/>
          </p:nvSpPr>
          <p:spPr bwMode="auto">
            <a:xfrm>
              <a:off x="7445123" y="4745425"/>
              <a:ext cx="183924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" name="Oval 752"/>
            <p:cNvSpPr>
              <a:spLocks noChangeArrowheads="1"/>
            </p:cNvSpPr>
            <p:nvPr/>
          </p:nvSpPr>
          <p:spPr bwMode="auto">
            <a:xfrm>
              <a:off x="5981557" y="6201165"/>
              <a:ext cx="193707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" name="Oval 750"/>
            <p:cNvSpPr>
              <a:spLocks noChangeArrowheads="1"/>
            </p:cNvSpPr>
            <p:nvPr/>
          </p:nvSpPr>
          <p:spPr bwMode="auto">
            <a:xfrm>
              <a:off x="4526249" y="3697092"/>
              <a:ext cx="183924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7" name="TextBox 31"/>
            <p:cNvSpPr txBox="1"/>
            <p:nvPr/>
          </p:nvSpPr>
          <p:spPr>
            <a:xfrm>
              <a:off x="5447787" y="5142939"/>
              <a:ext cx="1521479" cy="60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07" y="1814883"/>
            <a:ext cx="3704140" cy="202845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98" y="3941890"/>
            <a:ext cx="3099885" cy="246483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93" y="825839"/>
            <a:ext cx="2861720" cy="2290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155" y="3171312"/>
            <a:ext cx="2580164" cy="3209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54933" y="482620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819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第四部分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加工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8986" y="737642"/>
            <a:ext cx="5698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09" y="1703561"/>
            <a:ext cx="3510337" cy="42366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31" y="1687784"/>
            <a:ext cx="3536079" cy="4252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2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22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516610" y="1081376"/>
            <a:ext cx="4069531" cy="929743"/>
            <a:chOff x="9322481" y="1977453"/>
            <a:chExt cx="4069531" cy="929743"/>
          </a:xfrm>
        </p:grpSpPr>
        <p:sp>
          <p:nvSpPr>
            <p:cNvPr id="45" name="矩形 44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目的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322481" y="2507086"/>
              <a:ext cx="4069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This part mainly introduces the requirement analysis of the importance of our project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16610" y="2295063"/>
            <a:ext cx="4069531" cy="829329"/>
            <a:chOff x="9322481" y="1977453"/>
            <a:chExt cx="4069531" cy="829329"/>
          </a:xfrm>
        </p:grpSpPr>
        <p:sp>
          <p:nvSpPr>
            <p:cNvPr id="48" name="矩形 47"/>
            <p:cNvSpPr/>
            <p:nvPr/>
          </p:nvSpPr>
          <p:spPr>
            <a:xfrm>
              <a:off x="9322481" y="1977453"/>
              <a:ext cx="2833249" cy="6451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软件总体概述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322481" y="2507085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This is our overall an overview of the software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16610" y="3512855"/>
            <a:ext cx="4069531" cy="1060162"/>
            <a:chOff x="9322481" y="1977453"/>
            <a:chExt cx="4069531" cy="1060162"/>
          </a:xfrm>
        </p:grpSpPr>
        <p:sp>
          <p:nvSpPr>
            <p:cNvPr id="51" name="矩形 50"/>
            <p:cNvSpPr/>
            <p:nvPr/>
          </p:nvSpPr>
          <p:spPr>
            <a:xfrm>
              <a:off x="9322481" y="1977453"/>
              <a:ext cx="2741689" cy="6451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具体需求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322481" y="2507085"/>
              <a:ext cx="4069531" cy="530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This part includes the functional requirements, performance requirements, design constraints, and external interface requirements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16610" y="4742274"/>
            <a:ext cx="4069531" cy="1536341"/>
            <a:chOff x="9322481" y="1977453"/>
            <a:chExt cx="4069531" cy="1536341"/>
          </a:xfrm>
        </p:grpSpPr>
        <p:sp>
          <p:nvSpPr>
            <p:cNvPr id="54" name="矩形 53"/>
            <p:cNvSpPr/>
            <p:nvPr/>
          </p:nvSpPr>
          <p:spPr>
            <a:xfrm>
              <a:off x="9322482" y="1977453"/>
              <a:ext cx="2217526" cy="6451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附录 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22481" y="2521599"/>
              <a:ext cx="4069531" cy="9921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Our online printing software to meet the students' real time, a large number of printing needs, solve the user in the problems encountered in the process of printing.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 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PA_文本框 4"/>
          <p:cNvSpPr txBox="1"/>
          <p:nvPr>
            <p:custDataLst>
              <p:tags r:id="rId2"/>
            </p:custDataLst>
          </p:nvPr>
        </p:nvSpPr>
        <p:spPr>
          <a:xfrm>
            <a:off x="2306054" y="2829867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感谢您的倾听！</a:t>
            </a:r>
            <a:endParaRPr lang="zh-CN" altLang="en-US" sz="54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汇报团队：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 Eight party to gain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9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2" y="2501116"/>
            <a:ext cx="4140416" cy="1389645"/>
            <a:chOff x="9251596" y="1579106"/>
            <a:chExt cx="4140416" cy="138964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This part mainly introduces the requirement analysis of the importance of our project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目的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044779" y="2120724"/>
            <a:ext cx="2229219" cy="1098725"/>
            <a:chOff x="3210165" y="1821887"/>
            <a:chExt cx="2229617" cy="1098725"/>
          </a:xfrm>
          <a:solidFill>
            <a:srgbClr val="EE3978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3210165" y="1821887"/>
              <a:ext cx="2229617" cy="1098725"/>
              <a:chOff x="3210165" y="1821887"/>
              <a:chExt cx="2229617" cy="1098725"/>
            </a:xfrm>
            <a:grpFill/>
          </p:grpSpPr>
          <p:sp>
            <p:nvSpPr>
              <p:cNvPr id="13" name="任意多边形 5"/>
              <p:cNvSpPr/>
              <p:nvPr/>
            </p:nvSpPr>
            <p:spPr>
              <a:xfrm>
                <a:off x="3210165" y="1821887"/>
                <a:ext cx="2229617" cy="1098725"/>
              </a:xfrm>
              <a:custGeom>
                <a:avLst/>
                <a:gdLst>
                  <a:gd name="connsiteX0" fmla="*/ 1102282 w 2185862"/>
                  <a:gd name="connsiteY0" fmla="*/ 0 h 1075799"/>
                  <a:gd name="connsiteX1" fmla="*/ 1424014 w 2185862"/>
                  <a:gd name="connsiteY1" fmla="*/ 314408 h 1075799"/>
                  <a:gd name="connsiteX2" fmla="*/ 1080299 w 2185862"/>
                  <a:gd name="connsiteY2" fmla="*/ 632592 h 1075799"/>
                  <a:gd name="connsiteX3" fmla="*/ 1754062 w 2185862"/>
                  <a:gd name="connsiteY3" fmla="*/ 634226 h 1075799"/>
                  <a:gd name="connsiteX4" fmla="*/ 2185862 w 2185862"/>
                  <a:gd name="connsiteY4" fmla="*/ 1075799 h 1075799"/>
                  <a:gd name="connsiteX5" fmla="*/ 305667 w 2185862"/>
                  <a:gd name="connsiteY5" fmla="*/ 1066274 h 1075799"/>
                  <a:gd name="connsiteX6" fmla="*/ 305768 w 2185862"/>
                  <a:gd name="connsiteY6" fmla="*/ 1065959 h 1075799"/>
                  <a:gd name="connsiteX7" fmla="*/ 0 w 2185862"/>
                  <a:gd name="connsiteY7" fmla="*/ 1067499 h 1075799"/>
                  <a:gd name="connsiteX8" fmla="*/ 442976 w 2185862"/>
                  <a:gd name="connsiteY8" fmla="*/ 638502 h 1075799"/>
                  <a:gd name="connsiteX9" fmla="*/ 445367 w 2185862"/>
                  <a:gd name="connsiteY9" fmla="*/ 631051 h 1075799"/>
                  <a:gd name="connsiteX10" fmla="*/ 450656 w 2185862"/>
                  <a:gd name="connsiteY10" fmla="*/ 631064 h 107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5862" h="1075799">
                    <a:moveTo>
                      <a:pt x="1102282" y="0"/>
                    </a:moveTo>
                    <a:lnTo>
                      <a:pt x="1424014" y="314408"/>
                    </a:lnTo>
                    <a:lnTo>
                      <a:pt x="1080299" y="632592"/>
                    </a:lnTo>
                    <a:lnTo>
                      <a:pt x="1754062" y="634226"/>
                    </a:lnTo>
                    <a:lnTo>
                      <a:pt x="2185862" y="1075799"/>
                    </a:lnTo>
                    <a:lnTo>
                      <a:pt x="305667" y="1066274"/>
                    </a:lnTo>
                    <a:lnTo>
                      <a:pt x="305768" y="1065959"/>
                    </a:lnTo>
                    <a:lnTo>
                      <a:pt x="0" y="1067499"/>
                    </a:lnTo>
                    <a:lnTo>
                      <a:pt x="442976" y="638502"/>
                    </a:lnTo>
                    <a:lnTo>
                      <a:pt x="445367" y="631051"/>
                    </a:lnTo>
                    <a:lnTo>
                      <a:pt x="450656" y="6310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 defTabSz="609600">
                  <a:defRPr/>
                </a:pPr>
                <a:endParaRPr lang="zh-CN" altLang="en-US" sz="12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3687153" y="2536849"/>
                <a:ext cx="293487" cy="317202"/>
                <a:chOff x="6127750" y="1165225"/>
                <a:chExt cx="314325" cy="339725"/>
              </a:xfrm>
              <a:grpFill/>
            </p:grpSpPr>
            <p:sp>
              <p:nvSpPr>
                <p:cNvPr id="15" name="Freeform 178"/>
                <p:cNvSpPr>
                  <a:spLocks noEditPoints="1"/>
                </p:cNvSpPr>
                <p:nvPr/>
              </p:nvSpPr>
              <p:spPr bwMode="auto">
                <a:xfrm>
                  <a:off x="6127750" y="1165225"/>
                  <a:ext cx="314325" cy="339725"/>
                </a:xfrm>
                <a:custGeom>
                  <a:avLst/>
                  <a:gdLst>
                    <a:gd name="T0" fmla="*/ 303 w 312"/>
                    <a:gd name="T1" fmla="*/ 78 h 337"/>
                    <a:gd name="T2" fmla="*/ 285 w 312"/>
                    <a:gd name="T3" fmla="*/ 16 h 337"/>
                    <a:gd name="T4" fmla="*/ 273 w 312"/>
                    <a:gd name="T5" fmla="*/ 7 h 337"/>
                    <a:gd name="T6" fmla="*/ 273 w 312"/>
                    <a:gd name="T7" fmla="*/ 7 h 337"/>
                    <a:gd name="T8" fmla="*/ 261 w 312"/>
                    <a:gd name="T9" fmla="*/ 16 h 337"/>
                    <a:gd name="T10" fmla="*/ 218 w 312"/>
                    <a:gd name="T11" fmla="*/ 39 h 337"/>
                    <a:gd name="T12" fmla="*/ 167 w 312"/>
                    <a:gd name="T13" fmla="*/ 8 h 337"/>
                    <a:gd name="T14" fmla="*/ 156 w 312"/>
                    <a:gd name="T15" fmla="*/ 0 h 337"/>
                    <a:gd name="T16" fmla="*/ 156 w 312"/>
                    <a:gd name="T17" fmla="*/ 0 h 337"/>
                    <a:gd name="T18" fmla="*/ 144 w 312"/>
                    <a:gd name="T19" fmla="*/ 8 h 337"/>
                    <a:gd name="T20" fmla="*/ 93 w 312"/>
                    <a:gd name="T21" fmla="*/ 39 h 337"/>
                    <a:gd name="T22" fmla="*/ 50 w 312"/>
                    <a:gd name="T23" fmla="*/ 16 h 337"/>
                    <a:gd name="T24" fmla="*/ 38 w 312"/>
                    <a:gd name="T25" fmla="*/ 7 h 337"/>
                    <a:gd name="T26" fmla="*/ 26 w 312"/>
                    <a:gd name="T27" fmla="*/ 16 h 337"/>
                    <a:gd name="T28" fmla="*/ 8 w 312"/>
                    <a:gd name="T29" fmla="*/ 78 h 337"/>
                    <a:gd name="T30" fmla="*/ 18 w 312"/>
                    <a:gd name="T31" fmla="*/ 212 h 337"/>
                    <a:gd name="T32" fmla="*/ 151 w 312"/>
                    <a:gd name="T33" fmla="*/ 336 h 337"/>
                    <a:gd name="T34" fmla="*/ 156 w 312"/>
                    <a:gd name="T35" fmla="*/ 337 h 337"/>
                    <a:gd name="T36" fmla="*/ 160 w 312"/>
                    <a:gd name="T37" fmla="*/ 336 h 337"/>
                    <a:gd name="T38" fmla="*/ 294 w 312"/>
                    <a:gd name="T39" fmla="*/ 212 h 337"/>
                    <a:gd name="T40" fmla="*/ 303 w 312"/>
                    <a:gd name="T41" fmla="*/ 78 h 337"/>
                    <a:gd name="T42" fmla="*/ 269 w 312"/>
                    <a:gd name="T43" fmla="*/ 201 h 337"/>
                    <a:gd name="T44" fmla="*/ 156 w 312"/>
                    <a:gd name="T45" fmla="*/ 307 h 337"/>
                    <a:gd name="T46" fmla="*/ 42 w 312"/>
                    <a:gd name="T47" fmla="*/ 201 h 337"/>
                    <a:gd name="T48" fmla="*/ 34 w 312"/>
                    <a:gd name="T49" fmla="*/ 85 h 337"/>
                    <a:gd name="T50" fmla="*/ 43 w 312"/>
                    <a:gd name="T51" fmla="*/ 50 h 337"/>
                    <a:gd name="T52" fmla="*/ 93 w 312"/>
                    <a:gd name="T53" fmla="*/ 69 h 337"/>
                    <a:gd name="T54" fmla="*/ 156 w 312"/>
                    <a:gd name="T55" fmla="*/ 39 h 337"/>
                    <a:gd name="T56" fmla="*/ 218 w 312"/>
                    <a:gd name="T57" fmla="*/ 69 h 337"/>
                    <a:gd name="T58" fmla="*/ 269 w 312"/>
                    <a:gd name="T59" fmla="*/ 50 h 337"/>
                    <a:gd name="T60" fmla="*/ 269 w 312"/>
                    <a:gd name="T61" fmla="*/ 201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2" h="337">
                      <a:moveTo>
                        <a:pt x="303" y="78"/>
                      </a:moveTo>
                      <a:cubicBezTo>
                        <a:pt x="297" y="42"/>
                        <a:pt x="286" y="17"/>
                        <a:pt x="285" y="16"/>
                      </a:cubicBezTo>
                      <a:cubicBezTo>
                        <a:pt x="283" y="11"/>
                        <a:pt x="279" y="7"/>
                        <a:pt x="273" y="7"/>
                      </a:cubicBezTo>
                      <a:cubicBezTo>
                        <a:pt x="273" y="7"/>
                        <a:pt x="273" y="7"/>
                        <a:pt x="273" y="7"/>
                      </a:cubicBezTo>
                      <a:cubicBezTo>
                        <a:pt x="268" y="7"/>
                        <a:pt x="264" y="10"/>
                        <a:pt x="261" y="16"/>
                      </a:cubicBezTo>
                      <a:cubicBezTo>
                        <a:pt x="260" y="17"/>
                        <a:pt x="249" y="39"/>
                        <a:pt x="218" y="39"/>
                      </a:cubicBezTo>
                      <a:cubicBezTo>
                        <a:pt x="186" y="39"/>
                        <a:pt x="168" y="10"/>
                        <a:pt x="167" y="8"/>
                      </a:cubicBezTo>
                      <a:cubicBezTo>
                        <a:pt x="165" y="3"/>
                        <a:pt x="161" y="0"/>
                        <a:pt x="156" y="0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1" y="0"/>
                        <a:pt x="147" y="3"/>
                        <a:pt x="144" y="8"/>
                      </a:cubicBezTo>
                      <a:cubicBezTo>
                        <a:pt x="143" y="9"/>
                        <a:pt x="126" y="39"/>
                        <a:pt x="93" y="39"/>
                      </a:cubicBezTo>
                      <a:cubicBezTo>
                        <a:pt x="62" y="39"/>
                        <a:pt x="51" y="17"/>
                        <a:pt x="50" y="16"/>
                      </a:cubicBezTo>
                      <a:cubicBezTo>
                        <a:pt x="48" y="10"/>
                        <a:pt x="43" y="7"/>
                        <a:pt x="38" y="7"/>
                      </a:cubicBezTo>
                      <a:cubicBezTo>
                        <a:pt x="33" y="7"/>
                        <a:pt x="28" y="10"/>
                        <a:pt x="26" y="16"/>
                      </a:cubicBezTo>
                      <a:cubicBezTo>
                        <a:pt x="26" y="17"/>
                        <a:pt x="15" y="42"/>
                        <a:pt x="8" y="78"/>
                      </a:cubicBezTo>
                      <a:cubicBezTo>
                        <a:pt x="0" y="127"/>
                        <a:pt x="3" y="173"/>
                        <a:pt x="18" y="212"/>
                      </a:cubicBezTo>
                      <a:cubicBezTo>
                        <a:pt x="39" y="269"/>
                        <a:pt x="84" y="311"/>
                        <a:pt x="151" y="336"/>
                      </a:cubicBezTo>
                      <a:cubicBezTo>
                        <a:pt x="153" y="337"/>
                        <a:pt x="154" y="337"/>
                        <a:pt x="156" y="337"/>
                      </a:cubicBezTo>
                      <a:cubicBezTo>
                        <a:pt x="157" y="337"/>
                        <a:pt x="159" y="337"/>
                        <a:pt x="160" y="336"/>
                      </a:cubicBezTo>
                      <a:cubicBezTo>
                        <a:pt x="228" y="311"/>
                        <a:pt x="273" y="269"/>
                        <a:pt x="294" y="212"/>
                      </a:cubicBezTo>
                      <a:cubicBezTo>
                        <a:pt x="309" y="173"/>
                        <a:pt x="312" y="127"/>
                        <a:pt x="303" y="78"/>
                      </a:cubicBezTo>
                      <a:close/>
                      <a:moveTo>
                        <a:pt x="269" y="201"/>
                      </a:moveTo>
                      <a:cubicBezTo>
                        <a:pt x="251" y="248"/>
                        <a:pt x="213" y="284"/>
                        <a:pt x="156" y="307"/>
                      </a:cubicBezTo>
                      <a:cubicBezTo>
                        <a:pt x="98" y="284"/>
                        <a:pt x="60" y="248"/>
                        <a:pt x="42" y="201"/>
                      </a:cubicBezTo>
                      <a:cubicBezTo>
                        <a:pt x="26" y="159"/>
                        <a:pt x="29" y="115"/>
                        <a:pt x="34" y="85"/>
                      </a:cubicBezTo>
                      <a:cubicBezTo>
                        <a:pt x="37" y="71"/>
                        <a:pt x="40" y="60"/>
                        <a:pt x="43" y="50"/>
                      </a:cubicBezTo>
                      <a:cubicBezTo>
                        <a:pt x="53" y="60"/>
                        <a:pt x="70" y="69"/>
                        <a:pt x="93" y="69"/>
                      </a:cubicBezTo>
                      <a:cubicBezTo>
                        <a:pt x="123" y="69"/>
                        <a:pt x="144" y="52"/>
                        <a:pt x="156" y="39"/>
                      </a:cubicBezTo>
                      <a:cubicBezTo>
                        <a:pt x="168" y="52"/>
                        <a:pt x="188" y="69"/>
                        <a:pt x="218" y="69"/>
                      </a:cubicBezTo>
                      <a:cubicBezTo>
                        <a:pt x="242" y="69"/>
                        <a:pt x="258" y="60"/>
                        <a:pt x="269" y="50"/>
                      </a:cubicBezTo>
                      <a:cubicBezTo>
                        <a:pt x="278" y="82"/>
                        <a:pt x="291" y="144"/>
                        <a:pt x="269" y="2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 defTabSz="609600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6" name="Freeform 179"/>
                <p:cNvSpPr/>
                <p:nvPr/>
              </p:nvSpPr>
              <p:spPr bwMode="auto">
                <a:xfrm>
                  <a:off x="6259513" y="1247775"/>
                  <a:ext cx="50800" cy="122238"/>
                </a:xfrm>
                <a:custGeom>
                  <a:avLst/>
                  <a:gdLst>
                    <a:gd name="T0" fmla="*/ 42 w 50"/>
                    <a:gd name="T1" fmla="*/ 122 h 122"/>
                    <a:gd name="T2" fmla="*/ 50 w 50"/>
                    <a:gd name="T3" fmla="*/ 0 h 122"/>
                    <a:gd name="T4" fmla="*/ 0 w 50"/>
                    <a:gd name="T5" fmla="*/ 0 h 122"/>
                    <a:gd name="T6" fmla="*/ 8 w 50"/>
                    <a:gd name="T7" fmla="*/ 122 h 122"/>
                    <a:gd name="T8" fmla="*/ 42 w 50"/>
                    <a:gd name="T9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22">
                      <a:moveTo>
                        <a:pt x="42" y="122"/>
                      </a:moveTo>
                      <a:cubicBezTo>
                        <a:pt x="45" y="82"/>
                        <a:pt x="47" y="41"/>
                        <a:pt x="50" y="0"/>
                      </a:cubicBezTo>
                      <a:cubicBezTo>
                        <a:pt x="33" y="0"/>
                        <a:pt x="17" y="0"/>
                        <a:pt x="0" y="0"/>
                      </a:cubicBezTo>
                      <a:cubicBezTo>
                        <a:pt x="3" y="41"/>
                        <a:pt x="5" y="82"/>
                        <a:pt x="8" y="122"/>
                      </a:cubicBezTo>
                      <a:cubicBezTo>
                        <a:pt x="19" y="122"/>
                        <a:pt x="31" y="122"/>
                        <a:pt x="42" y="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 defTabSz="609600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7" name="Oval 180"/>
                <p:cNvSpPr>
                  <a:spLocks noChangeArrowheads="1"/>
                </p:cNvSpPr>
                <p:nvPr/>
              </p:nvSpPr>
              <p:spPr bwMode="auto">
                <a:xfrm>
                  <a:off x="6259513" y="1382713"/>
                  <a:ext cx="50800" cy="50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lIns="91412" tIns="45706" rIns="91412" bIns="45706"/>
                <a:lstStyle/>
                <a:p>
                  <a:pPr defTabSz="609600">
                    <a:defRPr/>
                  </a:pPr>
                  <a:endParaRPr lang="zh-CN" altLang="en-US" sz="1200" dirty="0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4574909" y="2554836"/>
              <a:ext cx="184686" cy="33839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 lIns="91402" tIns="45702" rIns="91402" bIns="45702">
              <a:spAutoFit/>
            </a:bodyPr>
            <a:lstStyle/>
            <a:p>
              <a:pPr algn="ctr" defTabSz="609600"/>
              <a:endParaRPr lang="en-US" altLang="zh-CN" sz="1600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8" name="TextBox 30"/>
          <p:cNvSpPr txBox="1">
            <a:spLocks noChangeArrowheads="1"/>
          </p:cNvSpPr>
          <p:nvPr/>
        </p:nvSpPr>
        <p:spPr bwMode="auto">
          <a:xfrm>
            <a:off x="1573019" y="3508049"/>
            <a:ext cx="2770934" cy="999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3" rIns="91424" bIns="45713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为开发该软件创立基础。对线上打印软件功能的实现作使命描述。让用户指出我们的不足，进一步了解客户的需求。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8376599" y="2743729"/>
            <a:ext cx="458707" cy="475718"/>
            <a:chOff x="9195547" y="2823010"/>
            <a:chExt cx="306551" cy="318335"/>
          </a:xfrm>
          <a:solidFill>
            <a:srgbClr val="7E397A"/>
          </a:solidFill>
        </p:grpSpPr>
        <p:sp>
          <p:nvSpPr>
            <p:cNvPr id="40" name="圆角矩形 32"/>
            <p:cNvSpPr/>
            <p:nvPr/>
          </p:nvSpPr>
          <p:spPr>
            <a:xfrm>
              <a:off x="9195547" y="2834338"/>
              <a:ext cx="306551" cy="3070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 defTabSz="609600">
                <a:defRPr/>
              </a:pPr>
              <a:endParaRPr lang="zh-CN" altLang="en-US" sz="1065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1" name="文本框 72"/>
            <p:cNvSpPr txBox="1"/>
            <p:nvPr/>
          </p:nvSpPr>
          <p:spPr>
            <a:xfrm>
              <a:off x="9217043" y="2823010"/>
              <a:ext cx="238038" cy="308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609600"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B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3841812" y="1783618"/>
            <a:ext cx="3545815" cy="35464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 bwMode="auto">
          <a:xfrm>
            <a:off x="2416810" y="2720032"/>
            <a:ext cx="457015" cy="499386"/>
            <a:chOff x="9195547" y="2807101"/>
            <a:chExt cx="306551" cy="334174"/>
          </a:xfrm>
          <a:solidFill>
            <a:srgbClr val="EE3978"/>
          </a:solidFill>
        </p:grpSpPr>
        <p:sp>
          <p:nvSpPr>
            <p:cNvPr id="47" name="圆角矩形 39"/>
            <p:cNvSpPr/>
            <p:nvPr/>
          </p:nvSpPr>
          <p:spPr>
            <a:xfrm>
              <a:off x="9195547" y="2834269"/>
              <a:ext cx="306551" cy="3070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anchor="ctr"/>
            <a:lstStyle/>
            <a:p>
              <a:pPr algn="ctr" defTabSz="609600">
                <a:defRPr/>
              </a:pPr>
              <a:endParaRPr lang="zh-CN" altLang="en-US" sz="1065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8" name="文本框 90"/>
            <p:cNvSpPr txBox="1">
              <a:spLocks noChangeArrowheads="1"/>
            </p:cNvSpPr>
            <p:nvPr/>
          </p:nvSpPr>
          <p:spPr bwMode="auto">
            <a:xfrm>
              <a:off x="9208393" y="2807101"/>
              <a:ext cx="255047" cy="3088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defTabSz="609600"/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A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67361" y="1776921"/>
            <a:ext cx="2532204" cy="1948587"/>
            <a:chOff x="5333126" y="1478086"/>
            <a:chExt cx="2532655" cy="1948586"/>
          </a:xfrm>
          <a:solidFill>
            <a:srgbClr val="7E397A"/>
          </a:solidFill>
        </p:grpSpPr>
        <p:grpSp>
          <p:nvGrpSpPr>
            <p:cNvPr id="56" name="组合 55"/>
            <p:cNvGrpSpPr/>
            <p:nvPr/>
          </p:nvGrpSpPr>
          <p:grpSpPr>
            <a:xfrm>
              <a:off x="5333126" y="1478086"/>
              <a:ext cx="2532655" cy="1948586"/>
              <a:chOff x="5333126" y="1478086"/>
              <a:chExt cx="2532655" cy="1948586"/>
            </a:xfrm>
            <a:grpFill/>
          </p:grpSpPr>
          <p:sp>
            <p:nvSpPr>
              <p:cNvPr id="58" name="任意多边形 50"/>
              <p:cNvSpPr/>
              <p:nvPr/>
            </p:nvSpPr>
            <p:spPr>
              <a:xfrm rot="19351598">
                <a:off x="5333126" y="1478086"/>
                <a:ext cx="2532655" cy="1948586"/>
              </a:xfrm>
              <a:custGeom>
                <a:avLst/>
                <a:gdLst>
                  <a:gd name="connsiteX0" fmla="*/ 0 w 2502498"/>
                  <a:gd name="connsiteY0" fmla="*/ 0 h 1927076"/>
                  <a:gd name="connsiteX1" fmla="*/ 1945080 w 2502498"/>
                  <a:gd name="connsiteY1" fmla="*/ 1496572 h 1927076"/>
                  <a:gd name="connsiteX2" fmla="*/ 2502498 w 2502498"/>
                  <a:gd name="connsiteY2" fmla="*/ 1923871 h 1927076"/>
                  <a:gd name="connsiteX3" fmla="*/ 1799499 w 2502498"/>
                  <a:gd name="connsiteY3" fmla="*/ 1920422 h 1927076"/>
                  <a:gd name="connsiteX4" fmla="*/ 1791943 w 2502498"/>
                  <a:gd name="connsiteY4" fmla="*/ 1927076 h 1927076"/>
                  <a:gd name="connsiteX5" fmla="*/ 1783159 w 2502498"/>
                  <a:gd name="connsiteY5" fmla="*/ 1920342 h 1927076"/>
                  <a:gd name="connsiteX6" fmla="*/ 270669 w 2502498"/>
                  <a:gd name="connsiteY6" fmla="*/ 1912921 h 1927076"/>
                  <a:gd name="connsiteX7" fmla="*/ 221995 w 2502498"/>
                  <a:gd name="connsiteY7" fmla="*/ 1489568 h 1927076"/>
                  <a:gd name="connsiteX8" fmla="*/ 1224971 w 2502498"/>
                  <a:gd name="connsiteY8" fmla="*/ 1492441 h 1927076"/>
                  <a:gd name="connsiteX9" fmla="*/ 97539 w 2502498"/>
                  <a:gd name="connsiteY9" fmla="*/ 628165 h 1927076"/>
                  <a:gd name="connsiteX0-1" fmla="*/ 0 w 2482718"/>
                  <a:gd name="connsiteY0-2" fmla="*/ 0 h 1905911"/>
                  <a:gd name="connsiteX1-3" fmla="*/ 1925300 w 2482718"/>
                  <a:gd name="connsiteY1-4" fmla="*/ 1475407 h 1905911"/>
                  <a:gd name="connsiteX2-5" fmla="*/ 2482718 w 2482718"/>
                  <a:gd name="connsiteY2-6" fmla="*/ 1902706 h 1905911"/>
                  <a:gd name="connsiteX3-7" fmla="*/ 1779719 w 2482718"/>
                  <a:gd name="connsiteY3-8" fmla="*/ 1899257 h 1905911"/>
                  <a:gd name="connsiteX4-9" fmla="*/ 1772163 w 2482718"/>
                  <a:gd name="connsiteY4-10" fmla="*/ 1905911 h 1905911"/>
                  <a:gd name="connsiteX5-11" fmla="*/ 1763379 w 2482718"/>
                  <a:gd name="connsiteY5-12" fmla="*/ 1899177 h 1905911"/>
                  <a:gd name="connsiteX6-13" fmla="*/ 250889 w 2482718"/>
                  <a:gd name="connsiteY6-14" fmla="*/ 1891756 h 1905911"/>
                  <a:gd name="connsiteX7-15" fmla="*/ 202215 w 2482718"/>
                  <a:gd name="connsiteY7-16" fmla="*/ 1468403 h 1905911"/>
                  <a:gd name="connsiteX8-17" fmla="*/ 1205191 w 2482718"/>
                  <a:gd name="connsiteY8-18" fmla="*/ 1471276 h 1905911"/>
                  <a:gd name="connsiteX9-19" fmla="*/ 77759 w 2482718"/>
                  <a:gd name="connsiteY9-20" fmla="*/ 607000 h 1905911"/>
                  <a:gd name="connsiteX10" fmla="*/ 0 w 2482718"/>
                  <a:gd name="connsiteY10" fmla="*/ 0 h 1905911"/>
                  <a:gd name="connsiteX0-21" fmla="*/ 0 w 2481710"/>
                  <a:gd name="connsiteY0-22" fmla="*/ 0 h 1911139"/>
                  <a:gd name="connsiteX1-23" fmla="*/ 1924292 w 2481710"/>
                  <a:gd name="connsiteY1-24" fmla="*/ 1480635 h 1911139"/>
                  <a:gd name="connsiteX2-25" fmla="*/ 2481710 w 2481710"/>
                  <a:gd name="connsiteY2-26" fmla="*/ 1907934 h 1911139"/>
                  <a:gd name="connsiteX3-27" fmla="*/ 1778711 w 2481710"/>
                  <a:gd name="connsiteY3-28" fmla="*/ 1904485 h 1911139"/>
                  <a:gd name="connsiteX4-29" fmla="*/ 1771155 w 2481710"/>
                  <a:gd name="connsiteY4-30" fmla="*/ 1911139 h 1911139"/>
                  <a:gd name="connsiteX5-31" fmla="*/ 1762371 w 2481710"/>
                  <a:gd name="connsiteY5-32" fmla="*/ 1904405 h 1911139"/>
                  <a:gd name="connsiteX6-33" fmla="*/ 249881 w 2481710"/>
                  <a:gd name="connsiteY6-34" fmla="*/ 1896984 h 1911139"/>
                  <a:gd name="connsiteX7-35" fmla="*/ 201207 w 2481710"/>
                  <a:gd name="connsiteY7-36" fmla="*/ 1473631 h 1911139"/>
                  <a:gd name="connsiteX8-37" fmla="*/ 1204183 w 2481710"/>
                  <a:gd name="connsiteY8-38" fmla="*/ 1476504 h 1911139"/>
                  <a:gd name="connsiteX9-39" fmla="*/ 76751 w 2481710"/>
                  <a:gd name="connsiteY9-40" fmla="*/ 612228 h 1911139"/>
                  <a:gd name="connsiteX10-41" fmla="*/ 0 w 2481710"/>
                  <a:gd name="connsiteY10-42" fmla="*/ 0 h 1911139"/>
                  <a:gd name="connsiteX0-43" fmla="*/ 0 w 2481710"/>
                  <a:gd name="connsiteY0-44" fmla="*/ 0 h 1911139"/>
                  <a:gd name="connsiteX1-45" fmla="*/ 1924292 w 2481710"/>
                  <a:gd name="connsiteY1-46" fmla="*/ 1480635 h 1911139"/>
                  <a:gd name="connsiteX2-47" fmla="*/ 2481710 w 2481710"/>
                  <a:gd name="connsiteY2-48" fmla="*/ 1907934 h 1911139"/>
                  <a:gd name="connsiteX3-49" fmla="*/ 1778711 w 2481710"/>
                  <a:gd name="connsiteY3-50" fmla="*/ 1904485 h 1911139"/>
                  <a:gd name="connsiteX4-51" fmla="*/ 1771155 w 2481710"/>
                  <a:gd name="connsiteY4-52" fmla="*/ 1911139 h 1911139"/>
                  <a:gd name="connsiteX5-53" fmla="*/ 1762371 w 2481710"/>
                  <a:gd name="connsiteY5-54" fmla="*/ 1904405 h 1911139"/>
                  <a:gd name="connsiteX6-55" fmla="*/ 249881 w 2481710"/>
                  <a:gd name="connsiteY6-56" fmla="*/ 1896984 h 1911139"/>
                  <a:gd name="connsiteX7-57" fmla="*/ 196860 w 2481710"/>
                  <a:gd name="connsiteY7-58" fmla="*/ 1479301 h 1911139"/>
                  <a:gd name="connsiteX8-59" fmla="*/ 1204183 w 2481710"/>
                  <a:gd name="connsiteY8-60" fmla="*/ 1476504 h 1911139"/>
                  <a:gd name="connsiteX9-61" fmla="*/ 76751 w 2481710"/>
                  <a:gd name="connsiteY9-62" fmla="*/ 612228 h 1911139"/>
                  <a:gd name="connsiteX10-63" fmla="*/ 0 w 2481710"/>
                  <a:gd name="connsiteY10-64" fmla="*/ 0 h 19111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41" y="connsiteY10-42"/>
                  </a:cxn>
                </a:cxnLst>
                <a:rect l="l" t="t" r="r" b="b"/>
                <a:pathLst>
                  <a:path w="2481710" h="1911139">
                    <a:moveTo>
                      <a:pt x="0" y="0"/>
                    </a:moveTo>
                    <a:lnTo>
                      <a:pt x="1924292" y="1480635"/>
                    </a:lnTo>
                    <a:lnTo>
                      <a:pt x="2481710" y="1907934"/>
                    </a:lnTo>
                    <a:lnTo>
                      <a:pt x="1778711" y="1904485"/>
                    </a:lnTo>
                    <a:lnTo>
                      <a:pt x="1771155" y="1911139"/>
                    </a:lnTo>
                    <a:lnTo>
                      <a:pt x="1762371" y="1904405"/>
                    </a:lnTo>
                    <a:lnTo>
                      <a:pt x="249881" y="1896984"/>
                    </a:lnTo>
                    <a:lnTo>
                      <a:pt x="196860" y="1479301"/>
                    </a:lnTo>
                    <a:lnTo>
                      <a:pt x="1204183" y="1476504"/>
                    </a:lnTo>
                    <a:lnTo>
                      <a:pt x="76751" y="612228"/>
                    </a:lnTo>
                    <a:cubicBezTo>
                      <a:pt x="44238" y="402840"/>
                      <a:pt x="32513" y="20938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2" tIns="45706" rIns="91412" bIns="45706" anchor="ctr"/>
              <a:lstStyle/>
              <a:p>
                <a:pPr algn="ctr" defTabSz="609600">
                  <a:defRPr/>
                </a:pPr>
                <a:endParaRPr lang="zh-CN" altLang="en-US" sz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59" name="Freeform 572"/>
              <p:cNvSpPr>
                <a:spLocks noEditPoints="1"/>
              </p:cNvSpPr>
              <p:nvPr/>
            </p:nvSpPr>
            <p:spPr bwMode="auto">
              <a:xfrm>
                <a:off x="5658172" y="2519383"/>
                <a:ext cx="319968" cy="311503"/>
              </a:xfrm>
              <a:custGeom>
                <a:avLst/>
                <a:gdLst>
                  <a:gd name="T0" fmla="*/ 278 w 326"/>
                  <a:gd name="T1" fmla="*/ 48 h 326"/>
                  <a:gd name="T2" fmla="*/ 163 w 326"/>
                  <a:gd name="T3" fmla="*/ 0 h 326"/>
                  <a:gd name="T4" fmla="*/ 47 w 326"/>
                  <a:gd name="T5" fmla="*/ 48 h 326"/>
                  <a:gd name="T6" fmla="*/ 0 w 326"/>
                  <a:gd name="T7" fmla="*/ 163 h 326"/>
                  <a:gd name="T8" fmla="*/ 47 w 326"/>
                  <a:gd name="T9" fmla="*/ 278 h 326"/>
                  <a:gd name="T10" fmla="*/ 163 w 326"/>
                  <a:gd name="T11" fmla="*/ 326 h 326"/>
                  <a:gd name="T12" fmla="*/ 278 w 326"/>
                  <a:gd name="T13" fmla="*/ 278 h 326"/>
                  <a:gd name="T14" fmla="*/ 326 w 326"/>
                  <a:gd name="T15" fmla="*/ 163 h 326"/>
                  <a:gd name="T16" fmla="*/ 250 w 326"/>
                  <a:gd name="T17" fmla="*/ 175 h 326"/>
                  <a:gd name="T18" fmla="*/ 293 w 326"/>
                  <a:gd name="T19" fmla="*/ 219 h 326"/>
                  <a:gd name="T20" fmla="*/ 243 w 326"/>
                  <a:gd name="T21" fmla="*/ 230 h 326"/>
                  <a:gd name="T22" fmla="*/ 250 w 326"/>
                  <a:gd name="T23" fmla="*/ 153 h 326"/>
                  <a:gd name="T24" fmla="*/ 279 w 326"/>
                  <a:gd name="T25" fmla="*/ 82 h 326"/>
                  <a:gd name="T26" fmla="*/ 304 w 326"/>
                  <a:gd name="T27" fmla="*/ 153 h 326"/>
                  <a:gd name="T28" fmla="*/ 223 w 326"/>
                  <a:gd name="T29" fmla="*/ 221 h 326"/>
                  <a:gd name="T30" fmla="*/ 175 w 326"/>
                  <a:gd name="T31" fmla="*/ 219 h 326"/>
                  <a:gd name="T32" fmla="*/ 229 w 326"/>
                  <a:gd name="T33" fmla="*/ 175 h 326"/>
                  <a:gd name="T34" fmla="*/ 229 w 326"/>
                  <a:gd name="T35" fmla="*/ 153 h 326"/>
                  <a:gd name="T36" fmla="*/ 175 w 326"/>
                  <a:gd name="T37" fmla="*/ 108 h 326"/>
                  <a:gd name="T38" fmla="*/ 223 w 326"/>
                  <a:gd name="T39" fmla="*/ 106 h 326"/>
                  <a:gd name="T40" fmla="*/ 175 w 326"/>
                  <a:gd name="T41" fmla="*/ 86 h 326"/>
                  <a:gd name="T42" fmla="*/ 185 w 326"/>
                  <a:gd name="T43" fmla="*/ 31 h 326"/>
                  <a:gd name="T44" fmla="*/ 216 w 326"/>
                  <a:gd name="T45" fmla="*/ 81 h 326"/>
                  <a:gd name="T46" fmla="*/ 215 w 326"/>
                  <a:gd name="T47" fmla="*/ 32 h 326"/>
                  <a:gd name="T48" fmla="*/ 263 w 326"/>
                  <a:gd name="T49" fmla="*/ 63 h 326"/>
                  <a:gd name="T50" fmla="*/ 237 w 326"/>
                  <a:gd name="T51" fmla="*/ 76 h 326"/>
                  <a:gd name="T52" fmla="*/ 215 w 326"/>
                  <a:gd name="T53" fmla="*/ 32 h 326"/>
                  <a:gd name="T54" fmla="*/ 207 w 326"/>
                  <a:gd name="T55" fmla="*/ 266 h 326"/>
                  <a:gd name="T56" fmla="*/ 175 w 326"/>
                  <a:gd name="T57" fmla="*/ 302 h 326"/>
                  <a:gd name="T58" fmla="*/ 216 w 326"/>
                  <a:gd name="T59" fmla="*/ 245 h 326"/>
                  <a:gd name="T60" fmla="*/ 227 w 326"/>
                  <a:gd name="T61" fmla="*/ 276 h 326"/>
                  <a:gd name="T62" fmla="*/ 265 w 326"/>
                  <a:gd name="T63" fmla="*/ 261 h 326"/>
                  <a:gd name="T64" fmla="*/ 218 w 326"/>
                  <a:gd name="T65" fmla="*/ 294 h 326"/>
                  <a:gd name="T66" fmla="*/ 102 w 326"/>
                  <a:gd name="T67" fmla="*/ 106 h 326"/>
                  <a:gd name="T68" fmla="*/ 153 w 326"/>
                  <a:gd name="T69" fmla="*/ 108 h 326"/>
                  <a:gd name="T70" fmla="*/ 97 w 326"/>
                  <a:gd name="T71" fmla="*/ 153 h 326"/>
                  <a:gd name="T72" fmla="*/ 99 w 326"/>
                  <a:gd name="T73" fmla="*/ 51 h 326"/>
                  <a:gd name="T74" fmla="*/ 64 w 326"/>
                  <a:gd name="T75" fmla="*/ 62 h 326"/>
                  <a:gd name="T76" fmla="*/ 110 w 326"/>
                  <a:gd name="T77" fmla="*/ 32 h 326"/>
                  <a:gd name="T78" fmla="*/ 97 w 326"/>
                  <a:gd name="T79" fmla="*/ 175 h 326"/>
                  <a:gd name="T80" fmla="*/ 153 w 326"/>
                  <a:gd name="T81" fmla="*/ 219 h 326"/>
                  <a:gd name="T82" fmla="*/ 102 w 326"/>
                  <a:gd name="T83" fmla="*/ 221 h 326"/>
                  <a:gd name="T84" fmla="*/ 153 w 326"/>
                  <a:gd name="T85" fmla="*/ 240 h 326"/>
                  <a:gd name="T86" fmla="*/ 140 w 326"/>
                  <a:gd name="T87" fmla="*/ 295 h 326"/>
                  <a:gd name="T88" fmla="*/ 110 w 326"/>
                  <a:gd name="T89" fmla="*/ 246 h 326"/>
                  <a:gd name="T90" fmla="*/ 89 w 326"/>
                  <a:gd name="T91" fmla="*/ 253 h 326"/>
                  <a:gd name="T92" fmla="*/ 110 w 326"/>
                  <a:gd name="T93" fmla="*/ 295 h 326"/>
                  <a:gd name="T94" fmla="*/ 64 w 326"/>
                  <a:gd name="T95" fmla="*/ 264 h 326"/>
                  <a:gd name="T96" fmla="*/ 110 w 326"/>
                  <a:gd name="T97" fmla="*/ 80 h 326"/>
                  <a:gd name="T98" fmla="*/ 140 w 326"/>
                  <a:gd name="T99" fmla="*/ 31 h 326"/>
                  <a:gd name="T100" fmla="*/ 153 w 326"/>
                  <a:gd name="T101" fmla="*/ 86 h 326"/>
                  <a:gd name="T102" fmla="*/ 32 w 326"/>
                  <a:gd name="T103" fmla="*/ 108 h 326"/>
                  <a:gd name="T104" fmla="*/ 83 w 326"/>
                  <a:gd name="T105" fmla="*/ 95 h 326"/>
                  <a:gd name="T106" fmla="*/ 22 w 326"/>
                  <a:gd name="T107" fmla="*/ 153 h 326"/>
                  <a:gd name="T108" fmla="*/ 22 w 326"/>
                  <a:gd name="T109" fmla="*/ 175 h 326"/>
                  <a:gd name="T110" fmla="*/ 83 w 326"/>
                  <a:gd name="T111" fmla="*/ 232 h 326"/>
                  <a:gd name="T112" fmla="*/ 32 w 326"/>
                  <a:gd name="T113" fmla="*/ 219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26" h="326">
                    <a:moveTo>
                      <a:pt x="313" y="100"/>
                    </a:moveTo>
                    <a:cubicBezTo>
                      <a:pt x="305" y="80"/>
                      <a:pt x="293" y="63"/>
                      <a:pt x="278" y="48"/>
                    </a:cubicBezTo>
                    <a:cubicBezTo>
                      <a:pt x="263" y="33"/>
                      <a:pt x="246" y="21"/>
                      <a:pt x="226" y="13"/>
                    </a:cubicBezTo>
                    <a:cubicBezTo>
                      <a:pt x="206" y="4"/>
                      <a:pt x="185" y="0"/>
                      <a:pt x="163" y="0"/>
                    </a:cubicBezTo>
                    <a:cubicBezTo>
                      <a:pt x="141" y="0"/>
                      <a:pt x="119" y="4"/>
                      <a:pt x="99" y="13"/>
                    </a:cubicBezTo>
                    <a:cubicBezTo>
                      <a:pt x="80" y="21"/>
                      <a:pt x="62" y="33"/>
                      <a:pt x="47" y="48"/>
                    </a:cubicBezTo>
                    <a:cubicBezTo>
                      <a:pt x="32" y="63"/>
                      <a:pt x="21" y="80"/>
                      <a:pt x="13" y="100"/>
                    </a:cubicBezTo>
                    <a:cubicBezTo>
                      <a:pt x="4" y="120"/>
                      <a:pt x="0" y="141"/>
                      <a:pt x="0" y="163"/>
                    </a:cubicBezTo>
                    <a:cubicBezTo>
                      <a:pt x="0" y="185"/>
                      <a:pt x="4" y="206"/>
                      <a:pt x="13" y="227"/>
                    </a:cubicBezTo>
                    <a:cubicBezTo>
                      <a:pt x="21" y="246"/>
                      <a:pt x="32" y="263"/>
                      <a:pt x="47" y="278"/>
                    </a:cubicBezTo>
                    <a:cubicBezTo>
                      <a:pt x="62" y="293"/>
                      <a:pt x="80" y="305"/>
                      <a:pt x="99" y="313"/>
                    </a:cubicBezTo>
                    <a:cubicBezTo>
                      <a:pt x="119" y="322"/>
                      <a:pt x="141" y="326"/>
                      <a:pt x="163" y="326"/>
                    </a:cubicBezTo>
                    <a:cubicBezTo>
                      <a:pt x="185" y="326"/>
                      <a:pt x="206" y="322"/>
                      <a:pt x="226" y="313"/>
                    </a:cubicBezTo>
                    <a:cubicBezTo>
                      <a:pt x="246" y="305"/>
                      <a:pt x="263" y="293"/>
                      <a:pt x="278" y="278"/>
                    </a:cubicBezTo>
                    <a:cubicBezTo>
                      <a:pt x="293" y="263"/>
                      <a:pt x="305" y="246"/>
                      <a:pt x="313" y="227"/>
                    </a:cubicBezTo>
                    <a:cubicBezTo>
                      <a:pt x="322" y="206"/>
                      <a:pt x="326" y="185"/>
                      <a:pt x="326" y="163"/>
                    </a:cubicBezTo>
                    <a:cubicBezTo>
                      <a:pt x="326" y="141"/>
                      <a:pt x="322" y="120"/>
                      <a:pt x="313" y="100"/>
                    </a:cubicBezTo>
                    <a:close/>
                    <a:moveTo>
                      <a:pt x="250" y="175"/>
                    </a:moveTo>
                    <a:cubicBezTo>
                      <a:pt x="304" y="175"/>
                      <a:pt x="304" y="175"/>
                      <a:pt x="304" y="175"/>
                    </a:cubicBezTo>
                    <a:cubicBezTo>
                      <a:pt x="303" y="190"/>
                      <a:pt x="299" y="205"/>
                      <a:pt x="293" y="219"/>
                    </a:cubicBezTo>
                    <a:cubicBezTo>
                      <a:pt x="289" y="228"/>
                      <a:pt x="285" y="236"/>
                      <a:pt x="279" y="245"/>
                    </a:cubicBezTo>
                    <a:cubicBezTo>
                      <a:pt x="268" y="239"/>
                      <a:pt x="256" y="234"/>
                      <a:pt x="243" y="230"/>
                    </a:cubicBezTo>
                    <a:cubicBezTo>
                      <a:pt x="247" y="213"/>
                      <a:pt x="250" y="194"/>
                      <a:pt x="250" y="175"/>
                    </a:cubicBezTo>
                    <a:close/>
                    <a:moveTo>
                      <a:pt x="250" y="153"/>
                    </a:moveTo>
                    <a:cubicBezTo>
                      <a:pt x="250" y="134"/>
                      <a:pt x="247" y="115"/>
                      <a:pt x="243" y="97"/>
                    </a:cubicBezTo>
                    <a:cubicBezTo>
                      <a:pt x="256" y="93"/>
                      <a:pt x="268" y="88"/>
                      <a:pt x="279" y="82"/>
                    </a:cubicBezTo>
                    <a:cubicBezTo>
                      <a:pt x="284" y="90"/>
                      <a:pt x="289" y="99"/>
                      <a:pt x="293" y="108"/>
                    </a:cubicBezTo>
                    <a:cubicBezTo>
                      <a:pt x="299" y="122"/>
                      <a:pt x="303" y="137"/>
                      <a:pt x="304" y="153"/>
                    </a:cubicBezTo>
                    <a:lnTo>
                      <a:pt x="250" y="153"/>
                    </a:lnTo>
                    <a:close/>
                    <a:moveTo>
                      <a:pt x="223" y="221"/>
                    </a:moveTo>
                    <a:cubicBezTo>
                      <a:pt x="223" y="222"/>
                      <a:pt x="222" y="223"/>
                      <a:pt x="222" y="224"/>
                    </a:cubicBezTo>
                    <a:cubicBezTo>
                      <a:pt x="207" y="221"/>
                      <a:pt x="191" y="219"/>
                      <a:pt x="175" y="219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229" y="175"/>
                      <a:pt x="229" y="175"/>
                      <a:pt x="229" y="175"/>
                    </a:cubicBezTo>
                    <a:cubicBezTo>
                      <a:pt x="228" y="190"/>
                      <a:pt x="226" y="206"/>
                      <a:pt x="223" y="221"/>
                    </a:cubicBezTo>
                    <a:close/>
                    <a:moveTo>
                      <a:pt x="229" y="153"/>
                    </a:move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91" y="107"/>
                      <a:pt x="207" y="105"/>
                      <a:pt x="222" y="102"/>
                    </a:cubicBezTo>
                    <a:cubicBezTo>
                      <a:pt x="222" y="103"/>
                      <a:pt x="223" y="105"/>
                      <a:pt x="223" y="106"/>
                    </a:cubicBezTo>
                    <a:cubicBezTo>
                      <a:pt x="226" y="121"/>
                      <a:pt x="228" y="137"/>
                      <a:pt x="229" y="153"/>
                    </a:cubicBezTo>
                    <a:close/>
                    <a:moveTo>
                      <a:pt x="175" y="86"/>
                    </a:moveTo>
                    <a:cubicBezTo>
                      <a:pt x="175" y="24"/>
                      <a:pt x="175" y="24"/>
                      <a:pt x="175" y="24"/>
                    </a:cubicBezTo>
                    <a:cubicBezTo>
                      <a:pt x="178" y="26"/>
                      <a:pt x="182" y="28"/>
                      <a:pt x="185" y="31"/>
                    </a:cubicBezTo>
                    <a:cubicBezTo>
                      <a:pt x="194" y="38"/>
                      <a:pt x="201" y="48"/>
                      <a:pt x="207" y="60"/>
                    </a:cubicBezTo>
                    <a:cubicBezTo>
                      <a:pt x="211" y="67"/>
                      <a:pt x="213" y="73"/>
                      <a:pt x="216" y="81"/>
                    </a:cubicBezTo>
                    <a:cubicBezTo>
                      <a:pt x="203" y="84"/>
                      <a:pt x="189" y="86"/>
                      <a:pt x="175" y="86"/>
                    </a:cubicBezTo>
                    <a:close/>
                    <a:moveTo>
                      <a:pt x="215" y="32"/>
                    </a:moveTo>
                    <a:cubicBezTo>
                      <a:pt x="216" y="32"/>
                      <a:pt x="217" y="32"/>
                      <a:pt x="218" y="33"/>
                    </a:cubicBezTo>
                    <a:cubicBezTo>
                      <a:pt x="235" y="40"/>
                      <a:pt x="250" y="50"/>
                      <a:pt x="263" y="63"/>
                    </a:cubicBezTo>
                    <a:cubicBezTo>
                      <a:pt x="264" y="64"/>
                      <a:pt x="264" y="64"/>
                      <a:pt x="265" y="65"/>
                    </a:cubicBezTo>
                    <a:cubicBezTo>
                      <a:pt x="256" y="69"/>
                      <a:pt x="247" y="73"/>
                      <a:pt x="237" y="76"/>
                    </a:cubicBezTo>
                    <a:cubicBezTo>
                      <a:pt x="234" y="67"/>
                      <a:pt x="231" y="58"/>
                      <a:pt x="227" y="51"/>
                    </a:cubicBezTo>
                    <a:cubicBezTo>
                      <a:pt x="223" y="44"/>
                      <a:pt x="220" y="37"/>
                      <a:pt x="215" y="32"/>
                    </a:cubicBezTo>
                    <a:close/>
                    <a:moveTo>
                      <a:pt x="216" y="245"/>
                    </a:moveTo>
                    <a:cubicBezTo>
                      <a:pt x="213" y="252"/>
                      <a:pt x="211" y="260"/>
                      <a:pt x="207" y="266"/>
                    </a:cubicBezTo>
                    <a:cubicBezTo>
                      <a:pt x="201" y="279"/>
                      <a:pt x="193" y="289"/>
                      <a:pt x="185" y="295"/>
                    </a:cubicBezTo>
                    <a:cubicBezTo>
                      <a:pt x="182" y="298"/>
                      <a:pt x="178" y="300"/>
                      <a:pt x="175" y="302"/>
                    </a:cubicBezTo>
                    <a:cubicBezTo>
                      <a:pt x="175" y="240"/>
                      <a:pt x="175" y="240"/>
                      <a:pt x="175" y="240"/>
                    </a:cubicBezTo>
                    <a:cubicBezTo>
                      <a:pt x="189" y="241"/>
                      <a:pt x="203" y="242"/>
                      <a:pt x="216" y="245"/>
                    </a:cubicBezTo>
                    <a:close/>
                    <a:moveTo>
                      <a:pt x="215" y="295"/>
                    </a:moveTo>
                    <a:cubicBezTo>
                      <a:pt x="220" y="289"/>
                      <a:pt x="223" y="283"/>
                      <a:pt x="227" y="276"/>
                    </a:cubicBezTo>
                    <a:cubicBezTo>
                      <a:pt x="231" y="268"/>
                      <a:pt x="234" y="259"/>
                      <a:pt x="237" y="250"/>
                    </a:cubicBezTo>
                    <a:cubicBezTo>
                      <a:pt x="247" y="253"/>
                      <a:pt x="256" y="257"/>
                      <a:pt x="265" y="261"/>
                    </a:cubicBezTo>
                    <a:cubicBezTo>
                      <a:pt x="264" y="262"/>
                      <a:pt x="264" y="263"/>
                      <a:pt x="263" y="263"/>
                    </a:cubicBezTo>
                    <a:cubicBezTo>
                      <a:pt x="250" y="276"/>
                      <a:pt x="235" y="286"/>
                      <a:pt x="218" y="294"/>
                    </a:cubicBezTo>
                    <a:cubicBezTo>
                      <a:pt x="217" y="294"/>
                      <a:pt x="216" y="294"/>
                      <a:pt x="215" y="295"/>
                    </a:cubicBezTo>
                    <a:close/>
                    <a:moveTo>
                      <a:pt x="102" y="106"/>
                    </a:moveTo>
                    <a:cubicBezTo>
                      <a:pt x="103" y="104"/>
                      <a:pt x="103" y="102"/>
                      <a:pt x="104" y="101"/>
                    </a:cubicBezTo>
                    <a:cubicBezTo>
                      <a:pt x="119" y="104"/>
                      <a:pt x="136" y="107"/>
                      <a:pt x="153" y="108"/>
                    </a:cubicBezTo>
                    <a:cubicBezTo>
                      <a:pt x="153" y="153"/>
                      <a:pt x="153" y="153"/>
                      <a:pt x="153" y="153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97" y="137"/>
                      <a:pt x="99" y="121"/>
                      <a:pt x="102" y="106"/>
                    </a:cubicBezTo>
                    <a:close/>
                    <a:moveTo>
                      <a:pt x="99" y="51"/>
                    </a:moveTo>
                    <a:cubicBezTo>
                      <a:pt x="95" y="58"/>
                      <a:pt x="92" y="65"/>
                      <a:pt x="89" y="74"/>
                    </a:cubicBezTo>
                    <a:cubicBezTo>
                      <a:pt x="80" y="70"/>
                      <a:pt x="71" y="66"/>
                      <a:pt x="64" y="62"/>
                    </a:cubicBezTo>
                    <a:cubicBezTo>
                      <a:pt x="76" y="49"/>
                      <a:pt x="91" y="40"/>
                      <a:pt x="108" y="33"/>
                    </a:cubicBezTo>
                    <a:cubicBezTo>
                      <a:pt x="109" y="32"/>
                      <a:pt x="109" y="32"/>
                      <a:pt x="110" y="32"/>
                    </a:cubicBezTo>
                    <a:cubicBezTo>
                      <a:pt x="106" y="37"/>
                      <a:pt x="102" y="44"/>
                      <a:pt x="99" y="51"/>
                    </a:cubicBezTo>
                    <a:close/>
                    <a:moveTo>
                      <a:pt x="97" y="175"/>
                    </a:moveTo>
                    <a:cubicBezTo>
                      <a:pt x="153" y="175"/>
                      <a:pt x="153" y="175"/>
                      <a:pt x="153" y="175"/>
                    </a:cubicBezTo>
                    <a:cubicBezTo>
                      <a:pt x="153" y="219"/>
                      <a:pt x="153" y="219"/>
                      <a:pt x="153" y="219"/>
                    </a:cubicBezTo>
                    <a:cubicBezTo>
                      <a:pt x="136" y="219"/>
                      <a:pt x="119" y="222"/>
                      <a:pt x="104" y="226"/>
                    </a:cubicBezTo>
                    <a:cubicBezTo>
                      <a:pt x="103" y="224"/>
                      <a:pt x="103" y="222"/>
                      <a:pt x="102" y="221"/>
                    </a:cubicBezTo>
                    <a:cubicBezTo>
                      <a:pt x="99" y="206"/>
                      <a:pt x="97" y="191"/>
                      <a:pt x="97" y="175"/>
                    </a:cubicBezTo>
                    <a:close/>
                    <a:moveTo>
                      <a:pt x="153" y="240"/>
                    </a:moveTo>
                    <a:cubicBezTo>
                      <a:pt x="153" y="303"/>
                      <a:pt x="153" y="303"/>
                      <a:pt x="153" y="303"/>
                    </a:cubicBezTo>
                    <a:cubicBezTo>
                      <a:pt x="149" y="302"/>
                      <a:pt x="144" y="299"/>
                      <a:pt x="140" y="295"/>
                    </a:cubicBezTo>
                    <a:cubicBezTo>
                      <a:pt x="131" y="288"/>
                      <a:pt x="124" y="279"/>
                      <a:pt x="118" y="266"/>
                    </a:cubicBezTo>
                    <a:cubicBezTo>
                      <a:pt x="115" y="260"/>
                      <a:pt x="112" y="254"/>
                      <a:pt x="110" y="246"/>
                    </a:cubicBezTo>
                    <a:cubicBezTo>
                      <a:pt x="124" y="243"/>
                      <a:pt x="138" y="241"/>
                      <a:pt x="153" y="240"/>
                    </a:cubicBezTo>
                    <a:close/>
                    <a:moveTo>
                      <a:pt x="89" y="253"/>
                    </a:moveTo>
                    <a:cubicBezTo>
                      <a:pt x="92" y="261"/>
                      <a:pt x="95" y="269"/>
                      <a:pt x="99" y="276"/>
                    </a:cubicBezTo>
                    <a:cubicBezTo>
                      <a:pt x="102" y="283"/>
                      <a:pt x="106" y="289"/>
                      <a:pt x="110" y="295"/>
                    </a:cubicBezTo>
                    <a:cubicBezTo>
                      <a:pt x="109" y="294"/>
                      <a:pt x="109" y="294"/>
                      <a:pt x="108" y="294"/>
                    </a:cubicBezTo>
                    <a:cubicBezTo>
                      <a:pt x="91" y="287"/>
                      <a:pt x="76" y="277"/>
                      <a:pt x="64" y="264"/>
                    </a:cubicBezTo>
                    <a:cubicBezTo>
                      <a:pt x="71" y="260"/>
                      <a:pt x="80" y="256"/>
                      <a:pt x="89" y="253"/>
                    </a:cubicBezTo>
                    <a:close/>
                    <a:moveTo>
                      <a:pt x="110" y="80"/>
                    </a:moveTo>
                    <a:cubicBezTo>
                      <a:pt x="112" y="73"/>
                      <a:pt x="115" y="66"/>
                      <a:pt x="118" y="60"/>
                    </a:cubicBezTo>
                    <a:cubicBezTo>
                      <a:pt x="124" y="48"/>
                      <a:pt x="132" y="38"/>
                      <a:pt x="140" y="31"/>
                    </a:cubicBezTo>
                    <a:cubicBezTo>
                      <a:pt x="144" y="27"/>
                      <a:pt x="149" y="24"/>
                      <a:pt x="153" y="23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38" y="85"/>
                      <a:pt x="124" y="83"/>
                      <a:pt x="110" y="80"/>
                    </a:cubicBezTo>
                    <a:close/>
                    <a:moveTo>
                      <a:pt x="32" y="108"/>
                    </a:moveTo>
                    <a:cubicBezTo>
                      <a:pt x="37" y="98"/>
                      <a:pt x="42" y="88"/>
                      <a:pt x="49" y="79"/>
                    </a:cubicBezTo>
                    <a:cubicBezTo>
                      <a:pt x="59" y="85"/>
                      <a:pt x="71" y="90"/>
                      <a:pt x="83" y="95"/>
                    </a:cubicBezTo>
                    <a:cubicBezTo>
                      <a:pt x="79" y="113"/>
                      <a:pt x="76" y="132"/>
                      <a:pt x="75" y="153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3" y="137"/>
                      <a:pt x="26" y="122"/>
                      <a:pt x="32" y="108"/>
                    </a:cubicBezTo>
                    <a:close/>
                    <a:moveTo>
                      <a:pt x="22" y="175"/>
                    </a:moveTo>
                    <a:cubicBezTo>
                      <a:pt x="75" y="175"/>
                      <a:pt x="75" y="175"/>
                      <a:pt x="75" y="175"/>
                    </a:cubicBezTo>
                    <a:cubicBezTo>
                      <a:pt x="76" y="195"/>
                      <a:pt x="79" y="214"/>
                      <a:pt x="83" y="232"/>
                    </a:cubicBezTo>
                    <a:cubicBezTo>
                      <a:pt x="71" y="237"/>
                      <a:pt x="59" y="242"/>
                      <a:pt x="49" y="248"/>
                    </a:cubicBezTo>
                    <a:cubicBezTo>
                      <a:pt x="42" y="239"/>
                      <a:pt x="37" y="229"/>
                      <a:pt x="32" y="219"/>
                    </a:cubicBezTo>
                    <a:cubicBezTo>
                      <a:pt x="26" y="205"/>
                      <a:pt x="23" y="190"/>
                      <a:pt x="22" y="1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12" tIns="45706" rIns="91412" bIns="45706"/>
              <a:lstStyle/>
              <a:p>
                <a:pPr defTabSz="609600">
                  <a:defRPr/>
                </a:pPr>
                <a:endParaRPr lang="zh-CN" altLang="en-US" sz="12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6544995" y="2554836"/>
              <a:ext cx="184686" cy="338390"/>
            </a:xfrm>
            <a:prstGeom prst="rect">
              <a:avLst/>
            </a:prstGeom>
            <a:grpFill/>
          </p:spPr>
          <p:txBody>
            <a:bodyPr wrap="none" lIns="91402" tIns="45702" rIns="91402" bIns="45702">
              <a:spAutoFit/>
            </a:bodyPr>
            <a:lstStyle/>
            <a:p>
              <a:pPr algn="ctr" defTabSz="609600">
                <a:defRPr/>
              </a:pPr>
              <a:endPara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53"/>
          <p:cNvSpPr txBox="1">
            <a:spLocks noChangeArrowheads="1"/>
          </p:cNvSpPr>
          <p:nvPr/>
        </p:nvSpPr>
        <p:spPr bwMode="auto">
          <a:xfrm>
            <a:off x="7534716" y="3428647"/>
            <a:ext cx="2770934" cy="999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3" rIns="91424" bIns="45713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200"/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Arial" panose="020B0604020202020204" pitchFamily="34" charset="0"/>
              </a:rPr>
              <a:t>根据线上打印系统的特点，对被开发软件系统的主要功能、性能进行完整描述，为软件开发者进行详细设计和编程提供基础。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43296" y="740320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第一部分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定义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箭头3"/>
          <p:cNvSpPr>
            <a:spLocks noChangeArrowheads="1"/>
          </p:cNvSpPr>
          <p:nvPr/>
        </p:nvSpPr>
        <p:spPr bwMode="auto">
          <a:xfrm flipV="1">
            <a:off x="1992873" y="4106055"/>
            <a:ext cx="1092052" cy="1521884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</a:ln>
        </p:spPr>
        <p:txBody>
          <a:bodyPr wrap="none" lIns="82815" tIns="41405" rIns="82815" bIns="41405" anchor="ctr"/>
          <a:lstStyle/>
          <a:p>
            <a:pPr defTabSz="1219200"/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箭头2"/>
          <p:cNvSpPr>
            <a:spLocks noChangeArrowheads="1"/>
          </p:cNvSpPr>
          <p:nvPr/>
        </p:nvSpPr>
        <p:spPr bwMode="auto">
          <a:xfrm rot="-5400000">
            <a:off x="2280680" y="3473259"/>
            <a:ext cx="325967" cy="1299457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A6A6A6"/>
          </a:solidFill>
          <a:ln w="9525">
            <a:noFill/>
            <a:round/>
          </a:ln>
        </p:spPr>
        <p:txBody>
          <a:bodyPr wrap="none" lIns="82815" tIns="41405" rIns="82815" bIns="41405" anchor="ctr"/>
          <a:lstStyle/>
          <a:p>
            <a:pPr defTabSz="1219200"/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箭头1"/>
          <p:cNvSpPr>
            <a:spLocks noChangeArrowheads="1"/>
          </p:cNvSpPr>
          <p:nvPr/>
        </p:nvSpPr>
        <p:spPr bwMode="auto">
          <a:xfrm>
            <a:off x="1986524" y="2444471"/>
            <a:ext cx="1092052" cy="1763183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</a:ln>
        </p:spPr>
        <p:txBody>
          <a:bodyPr wrap="none" lIns="82815" tIns="41405" rIns="82815" bIns="41405" anchor="ctr"/>
          <a:lstStyle/>
          <a:p>
            <a:pPr defTabSz="1219200"/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文本1"/>
          <p:cNvSpPr>
            <a:spLocks noChangeArrowheads="1"/>
          </p:cNvSpPr>
          <p:nvPr/>
        </p:nvSpPr>
        <p:spPr bwMode="auto">
          <a:xfrm>
            <a:off x="4454224" y="2057120"/>
            <a:ext cx="5911053" cy="1195917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系统流程图是描述物理系统的工具，所谓 物理系统，就是一个具体实现的系统，也就是描 述一个单位、一个组织的信息处理的具体实现的系统。</a:t>
            </a:r>
            <a:endParaRPr lang="en-US" altLang="zh-CN" sz="1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4" name="标题1"/>
          <p:cNvSpPr>
            <a:spLocks noChangeArrowheads="1"/>
          </p:cNvSpPr>
          <p:nvPr/>
        </p:nvSpPr>
        <p:spPr bwMode="auto">
          <a:xfrm>
            <a:off x="3211909" y="2050769"/>
            <a:ext cx="1242315" cy="1202267"/>
          </a:xfrm>
          <a:prstGeom prst="roundRect">
            <a:avLst>
              <a:gd name="adj" fmla="val 11921"/>
            </a:avLst>
          </a:prstGeom>
          <a:solidFill>
            <a:srgbClr val="39337A"/>
          </a:solidFill>
          <a:ln w="25400">
            <a:noFill/>
            <a:round/>
          </a:ln>
        </p:spPr>
        <p:txBody>
          <a:bodyPr lIns="82815" tIns="41405" rIns="82815" bIns="41405" anchor="ctr"/>
          <a:lstStyle/>
          <a:p>
            <a:pPr algn="ctr" defTabSz="1219200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latin typeface="+mn-ea"/>
              </a:rPr>
              <a:t>系统流程图</a:t>
            </a:r>
            <a:endParaRPr lang="zh-CN" altLang="zh-CN" sz="1600" b="1" dirty="0">
              <a:solidFill>
                <a:srgbClr val="F2F2F2"/>
              </a:solidFill>
              <a:latin typeface="+mn-ea"/>
            </a:endParaRPr>
          </a:p>
        </p:txBody>
      </p:sp>
      <p:sp>
        <p:nvSpPr>
          <p:cNvPr id="15" name="文本2"/>
          <p:cNvSpPr>
            <a:spLocks noChangeArrowheads="1"/>
          </p:cNvSpPr>
          <p:nvPr/>
        </p:nvSpPr>
        <p:spPr bwMode="auto">
          <a:xfrm>
            <a:off x="4454224" y="3509152"/>
            <a:ext cx="5911053" cy="11938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数据流图（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Data Flow Diagram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，简称 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DFD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），是结构化（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Structured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）方法中用于表示系统逻辑模型的一种工具，它描述系统由哪几部分组成，各部分之间有什么联系等，它以图形的方式描绘数据在系统中流动和处理的过程。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DFD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只反映系统必须完成的逻辑功能。</a:t>
            </a:r>
            <a:endParaRPr lang="en-US" altLang="zh-CN" sz="1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标题2"/>
          <p:cNvSpPr>
            <a:spLocks noChangeArrowheads="1"/>
          </p:cNvSpPr>
          <p:nvPr/>
        </p:nvSpPr>
        <p:spPr bwMode="auto">
          <a:xfrm>
            <a:off x="3211909" y="3509152"/>
            <a:ext cx="1242315" cy="1193800"/>
          </a:xfrm>
          <a:prstGeom prst="roundRect">
            <a:avLst>
              <a:gd name="adj" fmla="val 11921"/>
            </a:avLst>
          </a:prstGeom>
          <a:solidFill>
            <a:srgbClr val="7E397A"/>
          </a:solidFill>
          <a:ln w="25400">
            <a:noFill/>
            <a:round/>
          </a:ln>
        </p:spPr>
        <p:txBody>
          <a:bodyPr lIns="82815" tIns="41405" rIns="82815" bIns="41405" anchor="ctr"/>
          <a:lstStyle/>
          <a:p>
            <a:pPr algn="ctr" defTabSz="1219200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latin typeface="+mn-ea"/>
              </a:rPr>
              <a:t>数据流图</a:t>
            </a:r>
            <a:endParaRPr lang="zh-CN" altLang="zh-CN" sz="1600" b="1" dirty="0">
              <a:solidFill>
                <a:srgbClr val="F2F2F2"/>
              </a:solidFill>
              <a:latin typeface="+mn-ea"/>
            </a:endParaRPr>
          </a:p>
        </p:txBody>
      </p:sp>
      <p:sp>
        <p:nvSpPr>
          <p:cNvPr id="17" name="文本3"/>
          <p:cNvSpPr>
            <a:spLocks noChangeArrowheads="1"/>
          </p:cNvSpPr>
          <p:nvPr/>
        </p:nvSpPr>
        <p:spPr bwMode="auto">
          <a:xfrm>
            <a:off x="4454224" y="4950604"/>
            <a:ext cx="5911053" cy="118110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</a:ln>
        </p:spPr>
        <p:txBody>
          <a:bodyPr lIns="82815" tIns="41405" rIns="82815" bIns="41405" anchor="ctr"/>
          <a:lstStyle/>
          <a:p>
            <a:pPr>
              <a:lnSpc>
                <a:spcPts val="2000"/>
              </a:lnSpc>
            </a:pP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数据字典（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Data Dictionary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，简称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DD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）定义了数据流图中的数据和加工，是对各个数据流、加工及数据存储的详细说明，它包含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4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类条目</a:t>
            </a:r>
            <a:r>
              <a:rPr lang="en-US" altLang="zh-CN" sz="1100" dirty="0"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 sz="1100" dirty="0">
                <a:latin typeface="+mn-ea"/>
                <a:sym typeface="Arial" panose="020B0604020202020204" pitchFamily="34" charset="0"/>
              </a:rPr>
              <a:t>数据流条目、数据存储条目、数据项条目和加工条目。</a:t>
            </a:r>
            <a:endParaRPr lang="en-US" altLang="zh-CN" sz="1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8" name="标题3"/>
          <p:cNvSpPr>
            <a:spLocks noChangeArrowheads="1"/>
          </p:cNvSpPr>
          <p:nvPr/>
        </p:nvSpPr>
        <p:spPr bwMode="auto">
          <a:xfrm>
            <a:off x="3211909" y="4950604"/>
            <a:ext cx="1242315" cy="1181100"/>
          </a:xfrm>
          <a:prstGeom prst="roundRect">
            <a:avLst>
              <a:gd name="adj" fmla="val 11921"/>
            </a:avLst>
          </a:prstGeom>
          <a:solidFill>
            <a:srgbClr val="EE3978"/>
          </a:solidFill>
          <a:ln w="25400">
            <a:noFill/>
            <a:round/>
          </a:ln>
        </p:spPr>
        <p:txBody>
          <a:bodyPr lIns="82815" tIns="41405" rIns="82815" bIns="41405" anchor="ctr"/>
          <a:lstStyle/>
          <a:p>
            <a:pPr algn="ctr" defTabSz="1219200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latin typeface="+mn-ea"/>
              </a:rPr>
              <a:t>数据字典</a:t>
            </a:r>
            <a:endParaRPr lang="zh-CN" altLang="zh-CN" sz="1600" b="1" dirty="0">
              <a:solidFill>
                <a:srgbClr val="F2F2F2"/>
              </a:solidFill>
              <a:latin typeface="+mn-ea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1432033" y="3509152"/>
            <a:ext cx="1191523" cy="1193800"/>
          </a:xfrm>
          <a:prstGeom prst="ellipse">
            <a:avLst/>
          </a:prstGeom>
          <a:solidFill>
            <a:srgbClr val="00A1D2"/>
          </a:solidFill>
          <a:ln w="9525">
            <a:noFill/>
            <a:round/>
          </a:ln>
        </p:spPr>
        <p:txBody>
          <a:bodyPr lIns="82815" tIns="41405" rIns="82815" bIns="41405" anchor="ctr"/>
          <a:lstStyle/>
          <a:p>
            <a:pPr algn="ctr" defTabSz="1219200">
              <a:lnSpc>
                <a:spcPct val="120000"/>
              </a:lnSpc>
            </a:pPr>
            <a:r>
              <a:rPr lang="zh-CN" altLang="en-US" sz="2530" b="1" dirty="0">
                <a:solidFill>
                  <a:prstClr val="white"/>
                </a:solidFill>
                <a:latin typeface="+mn-ea"/>
              </a:rPr>
              <a:t>需求定义</a:t>
            </a:r>
            <a:endParaRPr lang="zh-CN" altLang="en-US" sz="2530" b="1" dirty="0">
              <a:solidFill>
                <a:prstClr val="whit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2" y="2501116"/>
            <a:ext cx="4140416" cy="1204979"/>
            <a:chOff x="9251596" y="1579106"/>
            <a:chExt cx="4140416" cy="1204979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This is our overall an overview of the software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用户的特点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45779" y="4789387"/>
            <a:ext cx="597809" cy="597809"/>
          </a:xfrm>
          <a:prstGeom prst="rect">
            <a:avLst/>
          </a:prstGeom>
          <a:solidFill>
            <a:srgbClr val="EE39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52411" y="4789387"/>
            <a:ext cx="597809" cy="597809"/>
          </a:xfrm>
          <a:prstGeom prst="rect">
            <a:avLst/>
          </a:prstGeom>
          <a:solidFill>
            <a:srgbClr val="EE39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9" name="Oval 13"/>
          <p:cNvSpPr/>
          <p:nvPr/>
        </p:nvSpPr>
        <p:spPr>
          <a:xfrm>
            <a:off x="1239147" y="4789387"/>
            <a:ext cx="597809" cy="597809"/>
          </a:xfrm>
          <a:prstGeom prst="rect">
            <a:avLst/>
          </a:prstGeom>
          <a:solidFill>
            <a:srgbClr val="EE39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870070" y="3331152"/>
            <a:ext cx="2878424" cy="625079"/>
            <a:chOff x="874713" y="3325188"/>
            <a:chExt cx="2878424" cy="625079"/>
          </a:xfrm>
        </p:grpSpPr>
        <p:sp>
          <p:nvSpPr>
            <p:cNvPr id="21" name="矩形 20"/>
            <p:cNvSpPr/>
            <p:nvPr/>
          </p:nvSpPr>
          <p:spPr>
            <a:xfrm>
              <a:off x="874713" y="3624472"/>
              <a:ext cx="2878424" cy="3257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2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74713" y="3325188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23" name="Oval 13"/>
          <p:cNvSpPr/>
          <p:nvPr/>
        </p:nvSpPr>
        <p:spPr>
          <a:xfrm>
            <a:off x="2483941" y="4927267"/>
            <a:ext cx="321486" cy="318409"/>
          </a:xfrm>
          <a:custGeom>
            <a:avLst/>
            <a:gdLst>
              <a:gd name="connsiteX0" fmla="*/ 242094 w 331788"/>
              <a:gd name="connsiteY0" fmla="*/ 203585 h 328613"/>
              <a:gd name="connsiteX1" fmla="*/ 214264 w 331788"/>
              <a:gd name="connsiteY1" fmla="*/ 214264 h 328613"/>
              <a:gd name="connsiteX2" fmla="*/ 214264 w 331788"/>
              <a:gd name="connsiteY2" fmla="*/ 269924 h 328613"/>
              <a:gd name="connsiteX3" fmla="*/ 269924 w 331788"/>
              <a:gd name="connsiteY3" fmla="*/ 269924 h 328613"/>
              <a:gd name="connsiteX4" fmla="*/ 269924 w 331788"/>
              <a:gd name="connsiteY4" fmla="*/ 214264 h 328613"/>
              <a:gd name="connsiteX5" fmla="*/ 242094 w 331788"/>
              <a:gd name="connsiteY5" fmla="*/ 203585 h 328613"/>
              <a:gd name="connsiteX6" fmla="*/ 85725 w 331788"/>
              <a:gd name="connsiteY6" fmla="*/ 200752 h 328613"/>
              <a:gd name="connsiteX7" fmla="*/ 136525 w 331788"/>
              <a:gd name="connsiteY7" fmla="*/ 207698 h 328613"/>
              <a:gd name="connsiteX8" fmla="*/ 132667 w 331788"/>
              <a:gd name="connsiteY8" fmla="*/ 222250 h 328613"/>
              <a:gd name="connsiteX9" fmla="*/ 38783 w 331788"/>
              <a:gd name="connsiteY9" fmla="*/ 222250 h 328613"/>
              <a:gd name="connsiteX10" fmla="*/ 34925 w 331788"/>
              <a:gd name="connsiteY10" fmla="*/ 207698 h 328613"/>
              <a:gd name="connsiteX11" fmla="*/ 85725 w 331788"/>
              <a:gd name="connsiteY11" fmla="*/ 200752 h 328613"/>
              <a:gd name="connsiteX12" fmla="*/ 86038 w 331788"/>
              <a:gd name="connsiteY12" fmla="*/ 150283 h 328613"/>
              <a:gd name="connsiteX13" fmla="*/ 136525 w 331788"/>
              <a:gd name="connsiteY13" fmla="*/ 158221 h 328613"/>
              <a:gd name="connsiteX14" fmla="*/ 132678 w 331788"/>
              <a:gd name="connsiteY14" fmla="*/ 171450 h 328613"/>
              <a:gd name="connsiteX15" fmla="*/ 39076 w 331788"/>
              <a:gd name="connsiteY15" fmla="*/ 171450 h 328613"/>
              <a:gd name="connsiteX16" fmla="*/ 36512 w 331788"/>
              <a:gd name="connsiteY16" fmla="*/ 158221 h 328613"/>
              <a:gd name="connsiteX17" fmla="*/ 86038 w 331788"/>
              <a:gd name="connsiteY17" fmla="*/ 150283 h 328613"/>
              <a:gd name="connsiteX18" fmla="*/ 243681 w 331788"/>
              <a:gd name="connsiteY18" fmla="*/ 148724 h 328613"/>
              <a:gd name="connsiteX19" fmla="*/ 295275 w 331788"/>
              <a:gd name="connsiteY19" fmla="*/ 156745 h 328613"/>
              <a:gd name="connsiteX20" fmla="*/ 292663 w 331788"/>
              <a:gd name="connsiteY20" fmla="*/ 171450 h 328613"/>
              <a:gd name="connsiteX21" fmla="*/ 197312 w 331788"/>
              <a:gd name="connsiteY21" fmla="*/ 171450 h 328613"/>
              <a:gd name="connsiteX22" fmla="*/ 192087 w 331788"/>
              <a:gd name="connsiteY22" fmla="*/ 156745 h 328613"/>
              <a:gd name="connsiteX23" fmla="*/ 243681 w 331788"/>
              <a:gd name="connsiteY23" fmla="*/ 148724 h 328613"/>
              <a:gd name="connsiteX24" fmla="*/ 86038 w 331788"/>
              <a:gd name="connsiteY24" fmla="*/ 99483 h 328613"/>
              <a:gd name="connsiteX25" fmla="*/ 136525 w 331788"/>
              <a:gd name="connsiteY25" fmla="*/ 107421 h 328613"/>
              <a:gd name="connsiteX26" fmla="*/ 132678 w 331788"/>
              <a:gd name="connsiteY26" fmla="*/ 120650 h 328613"/>
              <a:gd name="connsiteX27" fmla="*/ 39076 w 331788"/>
              <a:gd name="connsiteY27" fmla="*/ 120650 h 328613"/>
              <a:gd name="connsiteX28" fmla="*/ 36512 w 331788"/>
              <a:gd name="connsiteY28" fmla="*/ 107421 h 328613"/>
              <a:gd name="connsiteX29" fmla="*/ 86038 w 331788"/>
              <a:gd name="connsiteY29" fmla="*/ 99483 h 328613"/>
              <a:gd name="connsiteX30" fmla="*/ 243681 w 331788"/>
              <a:gd name="connsiteY30" fmla="*/ 99152 h 328613"/>
              <a:gd name="connsiteX31" fmla="*/ 295275 w 331788"/>
              <a:gd name="connsiteY31" fmla="*/ 106098 h 328613"/>
              <a:gd name="connsiteX32" fmla="*/ 292663 w 331788"/>
              <a:gd name="connsiteY32" fmla="*/ 120650 h 328613"/>
              <a:gd name="connsiteX33" fmla="*/ 196006 w 331788"/>
              <a:gd name="connsiteY33" fmla="*/ 120650 h 328613"/>
              <a:gd name="connsiteX34" fmla="*/ 192087 w 331788"/>
              <a:gd name="connsiteY34" fmla="*/ 106098 h 328613"/>
              <a:gd name="connsiteX35" fmla="*/ 243681 w 331788"/>
              <a:gd name="connsiteY35" fmla="*/ 99152 h 328613"/>
              <a:gd name="connsiteX36" fmla="*/ 243681 w 331788"/>
              <a:gd name="connsiteY36" fmla="*/ 48711 h 328613"/>
              <a:gd name="connsiteX37" fmla="*/ 295275 w 331788"/>
              <a:gd name="connsiteY37" fmla="*/ 56732 h 328613"/>
              <a:gd name="connsiteX38" fmla="*/ 292663 w 331788"/>
              <a:gd name="connsiteY38" fmla="*/ 71437 h 328613"/>
              <a:gd name="connsiteX39" fmla="*/ 197312 w 331788"/>
              <a:gd name="connsiteY39" fmla="*/ 71437 h 328613"/>
              <a:gd name="connsiteX40" fmla="*/ 192087 w 331788"/>
              <a:gd name="connsiteY40" fmla="*/ 56732 h 328613"/>
              <a:gd name="connsiteX41" fmla="*/ 243681 w 331788"/>
              <a:gd name="connsiteY41" fmla="*/ 48711 h 328613"/>
              <a:gd name="connsiteX42" fmla="*/ 85725 w 331788"/>
              <a:gd name="connsiteY42" fmla="*/ 48683 h 328613"/>
              <a:gd name="connsiteX43" fmla="*/ 136525 w 331788"/>
              <a:gd name="connsiteY43" fmla="*/ 56621 h 328613"/>
              <a:gd name="connsiteX44" fmla="*/ 132667 w 331788"/>
              <a:gd name="connsiteY44" fmla="*/ 69850 h 328613"/>
              <a:gd name="connsiteX45" fmla="*/ 38783 w 331788"/>
              <a:gd name="connsiteY45" fmla="*/ 69850 h 328613"/>
              <a:gd name="connsiteX46" fmla="*/ 34925 w 331788"/>
              <a:gd name="connsiteY46" fmla="*/ 56621 h 328613"/>
              <a:gd name="connsiteX47" fmla="*/ 85725 w 331788"/>
              <a:gd name="connsiteY47" fmla="*/ 48683 h 328613"/>
              <a:gd name="connsiteX48" fmla="*/ 245779 w 331788"/>
              <a:gd name="connsiteY48" fmla="*/ 12700 h 328613"/>
              <a:gd name="connsiteX49" fmla="*/ 171450 w 331788"/>
              <a:gd name="connsiteY49" fmla="*/ 28215 h 328613"/>
              <a:gd name="connsiteX50" fmla="*/ 171450 w 331788"/>
              <a:gd name="connsiteY50" fmla="*/ 263525 h 328613"/>
              <a:gd name="connsiteX51" fmla="*/ 192314 w 331788"/>
              <a:gd name="connsiteY51" fmla="*/ 257061 h 328613"/>
              <a:gd name="connsiteX52" fmla="*/ 205355 w 331788"/>
              <a:gd name="connsiteY52" fmla="*/ 205344 h 328613"/>
              <a:gd name="connsiteX53" fmla="*/ 279684 w 331788"/>
              <a:gd name="connsiteY53" fmla="*/ 205344 h 328613"/>
              <a:gd name="connsiteX54" fmla="*/ 294028 w 331788"/>
              <a:gd name="connsiteY54" fmla="*/ 257061 h 328613"/>
              <a:gd name="connsiteX55" fmla="*/ 317500 w 331788"/>
              <a:gd name="connsiteY55" fmla="*/ 263525 h 328613"/>
              <a:gd name="connsiteX56" fmla="*/ 317500 w 331788"/>
              <a:gd name="connsiteY56" fmla="*/ 28215 h 328613"/>
              <a:gd name="connsiteX57" fmla="*/ 245779 w 331788"/>
              <a:gd name="connsiteY57" fmla="*/ 12700 h 328613"/>
              <a:gd name="connsiteX58" fmla="*/ 84931 w 331788"/>
              <a:gd name="connsiteY58" fmla="*/ 12700 h 328613"/>
              <a:gd name="connsiteX59" fmla="*/ 12700 w 331788"/>
              <a:gd name="connsiteY59" fmla="*/ 28215 h 328613"/>
              <a:gd name="connsiteX60" fmla="*/ 12700 w 331788"/>
              <a:gd name="connsiteY60" fmla="*/ 263525 h 328613"/>
              <a:gd name="connsiteX61" fmla="*/ 84931 w 331788"/>
              <a:gd name="connsiteY61" fmla="*/ 249303 h 328613"/>
              <a:gd name="connsiteX62" fmla="*/ 157163 w 331788"/>
              <a:gd name="connsiteY62" fmla="*/ 263525 h 328613"/>
              <a:gd name="connsiteX63" fmla="*/ 157163 w 331788"/>
              <a:gd name="connsiteY63" fmla="*/ 28215 h 328613"/>
              <a:gd name="connsiteX64" fmla="*/ 84931 w 331788"/>
              <a:gd name="connsiteY64" fmla="*/ 12700 h 328613"/>
              <a:gd name="connsiteX65" fmla="*/ 86835 w 331788"/>
              <a:gd name="connsiteY65" fmla="*/ 0 h 328613"/>
              <a:gd name="connsiteX66" fmla="*/ 165894 w 331788"/>
              <a:gd name="connsiteY66" fmla="*/ 15525 h 328613"/>
              <a:gd name="connsiteX67" fmla="*/ 244953 w 331788"/>
              <a:gd name="connsiteY67" fmla="*/ 0 h 328613"/>
              <a:gd name="connsiteX68" fmla="*/ 326604 w 331788"/>
              <a:gd name="connsiteY68" fmla="*/ 16819 h 328613"/>
              <a:gd name="connsiteX69" fmla="*/ 331788 w 331788"/>
              <a:gd name="connsiteY69" fmla="*/ 23288 h 328613"/>
              <a:gd name="connsiteX70" fmla="*/ 331788 w 331788"/>
              <a:gd name="connsiteY70" fmla="*/ 274276 h 328613"/>
              <a:gd name="connsiteX71" fmla="*/ 322716 w 331788"/>
              <a:gd name="connsiteY71" fmla="*/ 280744 h 328613"/>
              <a:gd name="connsiteX72" fmla="*/ 289019 w 331788"/>
              <a:gd name="connsiteY72" fmla="*/ 269101 h 328613"/>
              <a:gd name="connsiteX73" fmla="*/ 285130 w 331788"/>
              <a:gd name="connsiteY73" fmla="*/ 274276 h 328613"/>
              <a:gd name="connsiteX74" fmla="*/ 329196 w 331788"/>
              <a:gd name="connsiteY74" fmla="*/ 318263 h 328613"/>
              <a:gd name="connsiteX75" fmla="*/ 318828 w 331788"/>
              <a:gd name="connsiteY75" fmla="*/ 328613 h 328613"/>
              <a:gd name="connsiteX76" fmla="*/ 274762 w 331788"/>
              <a:gd name="connsiteY76" fmla="*/ 284626 h 328613"/>
              <a:gd name="connsiteX77" fmla="*/ 206072 w 331788"/>
              <a:gd name="connsiteY77" fmla="*/ 279451 h 328613"/>
              <a:gd name="connsiteX78" fmla="*/ 198295 w 331788"/>
              <a:gd name="connsiteY78" fmla="*/ 270394 h 328613"/>
              <a:gd name="connsiteX79" fmla="*/ 167190 w 331788"/>
              <a:gd name="connsiteY79" fmla="*/ 280744 h 328613"/>
              <a:gd name="connsiteX80" fmla="*/ 163302 w 331788"/>
              <a:gd name="connsiteY80" fmla="*/ 280744 h 328613"/>
              <a:gd name="connsiteX81" fmla="*/ 85539 w 331788"/>
              <a:gd name="connsiteY81" fmla="*/ 263926 h 328613"/>
              <a:gd name="connsiteX82" fmla="*/ 9072 w 331788"/>
              <a:gd name="connsiteY82" fmla="*/ 280744 h 328613"/>
              <a:gd name="connsiteX83" fmla="*/ 0 w 331788"/>
              <a:gd name="connsiteY83" fmla="*/ 274276 h 328613"/>
              <a:gd name="connsiteX84" fmla="*/ 0 w 331788"/>
              <a:gd name="connsiteY84" fmla="*/ 23288 h 328613"/>
              <a:gd name="connsiteX85" fmla="*/ 5184 w 331788"/>
              <a:gd name="connsiteY85" fmla="*/ 16819 h 328613"/>
              <a:gd name="connsiteX86" fmla="*/ 86835 w 331788"/>
              <a:gd name="connsiteY8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1788" h="328613">
                <a:moveTo>
                  <a:pt x="242094" y="203585"/>
                </a:moveTo>
                <a:cubicBezTo>
                  <a:pt x="232062" y="203585"/>
                  <a:pt x="222031" y="207145"/>
                  <a:pt x="214264" y="214264"/>
                </a:cubicBezTo>
                <a:cubicBezTo>
                  <a:pt x="200025" y="229797"/>
                  <a:pt x="200025" y="254391"/>
                  <a:pt x="214264" y="269924"/>
                </a:cubicBezTo>
                <a:cubicBezTo>
                  <a:pt x="229797" y="284163"/>
                  <a:pt x="254391" y="284163"/>
                  <a:pt x="269924" y="269924"/>
                </a:cubicBezTo>
                <a:cubicBezTo>
                  <a:pt x="284163" y="254391"/>
                  <a:pt x="284163" y="229797"/>
                  <a:pt x="269924" y="214264"/>
                </a:cubicBezTo>
                <a:cubicBezTo>
                  <a:pt x="262158" y="207145"/>
                  <a:pt x="252126" y="203585"/>
                  <a:pt x="242094" y="203585"/>
                </a:cubicBezTo>
                <a:close/>
                <a:moveTo>
                  <a:pt x="85725" y="200752"/>
                </a:moveTo>
                <a:cubicBezTo>
                  <a:pt x="102122" y="200752"/>
                  <a:pt x="118520" y="203067"/>
                  <a:pt x="136525" y="207698"/>
                </a:cubicBezTo>
                <a:cubicBezTo>
                  <a:pt x="136525" y="207698"/>
                  <a:pt x="136525" y="207698"/>
                  <a:pt x="132667" y="222250"/>
                </a:cubicBezTo>
                <a:cubicBezTo>
                  <a:pt x="99229" y="211667"/>
                  <a:pt x="72221" y="211667"/>
                  <a:pt x="38783" y="222250"/>
                </a:cubicBezTo>
                <a:cubicBezTo>
                  <a:pt x="38783" y="222250"/>
                  <a:pt x="38783" y="222250"/>
                  <a:pt x="34925" y="207698"/>
                </a:cubicBezTo>
                <a:cubicBezTo>
                  <a:pt x="52930" y="203067"/>
                  <a:pt x="69327" y="200752"/>
                  <a:pt x="85725" y="200752"/>
                </a:cubicBezTo>
                <a:close/>
                <a:moveTo>
                  <a:pt x="86038" y="150283"/>
                </a:moveTo>
                <a:cubicBezTo>
                  <a:pt x="102226" y="150283"/>
                  <a:pt x="118574" y="152929"/>
                  <a:pt x="136525" y="158221"/>
                </a:cubicBezTo>
                <a:cubicBezTo>
                  <a:pt x="136525" y="158221"/>
                  <a:pt x="136525" y="158221"/>
                  <a:pt x="132678" y="171450"/>
                </a:cubicBezTo>
                <a:cubicBezTo>
                  <a:pt x="99341" y="162190"/>
                  <a:pt x="72414" y="162190"/>
                  <a:pt x="39076" y="171450"/>
                </a:cubicBezTo>
                <a:cubicBezTo>
                  <a:pt x="39076" y="171450"/>
                  <a:pt x="39076" y="171450"/>
                  <a:pt x="36512" y="158221"/>
                </a:cubicBezTo>
                <a:cubicBezTo>
                  <a:pt x="53822" y="152929"/>
                  <a:pt x="69850" y="150283"/>
                  <a:pt x="86038" y="150283"/>
                </a:cubicBezTo>
                <a:close/>
                <a:moveTo>
                  <a:pt x="243681" y="148724"/>
                </a:moveTo>
                <a:cubicBezTo>
                  <a:pt x="260335" y="148724"/>
                  <a:pt x="276989" y="151398"/>
                  <a:pt x="295275" y="156745"/>
                </a:cubicBezTo>
                <a:cubicBezTo>
                  <a:pt x="295275" y="156745"/>
                  <a:pt x="295275" y="156745"/>
                  <a:pt x="292663" y="171450"/>
                </a:cubicBezTo>
                <a:cubicBezTo>
                  <a:pt x="257396" y="162092"/>
                  <a:pt x="231272" y="162092"/>
                  <a:pt x="197312" y="171450"/>
                </a:cubicBezTo>
                <a:cubicBezTo>
                  <a:pt x="197312" y="171450"/>
                  <a:pt x="197312" y="171450"/>
                  <a:pt x="192087" y="156745"/>
                </a:cubicBezTo>
                <a:cubicBezTo>
                  <a:pt x="210374" y="151398"/>
                  <a:pt x="227027" y="148724"/>
                  <a:pt x="243681" y="148724"/>
                </a:cubicBezTo>
                <a:close/>
                <a:moveTo>
                  <a:pt x="86038" y="99483"/>
                </a:moveTo>
                <a:cubicBezTo>
                  <a:pt x="102226" y="99483"/>
                  <a:pt x="118574" y="102129"/>
                  <a:pt x="136525" y="107421"/>
                </a:cubicBezTo>
                <a:cubicBezTo>
                  <a:pt x="136525" y="107421"/>
                  <a:pt x="136525" y="107421"/>
                  <a:pt x="132678" y="120650"/>
                </a:cubicBezTo>
                <a:cubicBezTo>
                  <a:pt x="99341" y="111390"/>
                  <a:pt x="72414" y="111390"/>
                  <a:pt x="39076" y="120650"/>
                </a:cubicBezTo>
                <a:cubicBezTo>
                  <a:pt x="39076" y="120650"/>
                  <a:pt x="39076" y="120650"/>
                  <a:pt x="36512" y="107421"/>
                </a:cubicBezTo>
                <a:cubicBezTo>
                  <a:pt x="53822" y="102129"/>
                  <a:pt x="69850" y="99483"/>
                  <a:pt x="86038" y="99483"/>
                </a:cubicBezTo>
                <a:close/>
                <a:moveTo>
                  <a:pt x="243681" y="99152"/>
                </a:moveTo>
                <a:cubicBezTo>
                  <a:pt x="260335" y="99152"/>
                  <a:pt x="276989" y="101467"/>
                  <a:pt x="295275" y="106098"/>
                </a:cubicBezTo>
                <a:cubicBezTo>
                  <a:pt x="295275" y="106098"/>
                  <a:pt x="295275" y="106098"/>
                  <a:pt x="292663" y="120650"/>
                </a:cubicBezTo>
                <a:cubicBezTo>
                  <a:pt x="257396" y="111390"/>
                  <a:pt x="231272" y="111390"/>
                  <a:pt x="196006" y="120650"/>
                </a:cubicBezTo>
                <a:cubicBezTo>
                  <a:pt x="196006" y="120650"/>
                  <a:pt x="196006" y="120650"/>
                  <a:pt x="192087" y="106098"/>
                </a:cubicBezTo>
                <a:cubicBezTo>
                  <a:pt x="210374" y="101467"/>
                  <a:pt x="227027" y="99152"/>
                  <a:pt x="243681" y="99152"/>
                </a:cubicBezTo>
                <a:close/>
                <a:moveTo>
                  <a:pt x="243681" y="48711"/>
                </a:moveTo>
                <a:cubicBezTo>
                  <a:pt x="260335" y="48711"/>
                  <a:pt x="276989" y="51385"/>
                  <a:pt x="295275" y="56732"/>
                </a:cubicBezTo>
                <a:cubicBezTo>
                  <a:pt x="295275" y="56732"/>
                  <a:pt x="295275" y="56732"/>
                  <a:pt x="292663" y="71437"/>
                </a:cubicBezTo>
                <a:cubicBezTo>
                  <a:pt x="257396" y="60742"/>
                  <a:pt x="231272" y="60742"/>
                  <a:pt x="197312" y="71437"/>
                </a:cubicBezTo>
                <a:cubicBezTo>
                  <a:pt x="197312" y="71437"/>
                  <a:pt x="197312" y="71437"/>
                  <a:pt x="192087" y="56732"/>
                </a:cubicBezTo>
                <a:cubicBezTo>
                  <a:pt x="210374" y="51385"/>
                  <a:pt x="227027" y="48711"/>
                  <a:pt x="243681" y="48711"/>
                </a:cubicBezTo>
                <a:close/>
                <a:moveTo>
                  <a:pt x="85725" y="48683"/>
                </a:moveTo>
                <a:cubicBezTo>
                  <a:pt x="102122" y="48683"/>
                  <a:pt x="118520" y="51329"/>
                  <a:pt x="136525" y="56621"/>
                </a:cubicBezTo>
                <a:cubicBezTo>
                  <a:pt x="136525" y="56621"/>
                  <a:pt x="136525" y="56621"/>
                  <a:pt x="132667" y="69850"/>
                </a:cubicBezTo>
                <a:cubicBezTo>
                  <a:pt x="99229" y="60590"/>
                  <a:pt x="72221" y="60590"/>
                  <a:pt x="38783" y="69850"/>
                </a:cubicBezTo>
                <a:lnTo>
                  <a:pt x="34925" y="56621"/>
                </a:lnTo>
                <a:cubicBezTo>
                  <a:pt x="52930" y="51329"/>
                  <a:pt x="69327" y="48683"/>
                  <a:pt x="85725" y="48683"/>
                </a:cubicBezTo>
                <a:close/>
                <a:moveTo>
                  <a:pt x="245779" y="12700"/>
                </a:moveTo>
                <a:cubicBezTo>
                  <a:pt x="224915" y="12700"/>
                  <a:pt x="201443" y="16579"/>
                  <a:pt x="171450" y="28215"/>
                </a:cubicBezTo>
                <a:cubicBezTo>
                  <a:pt x="171450" y="28215"/>
                  <a:pt x="171450" y="28215"/>
                  <a:pt x="171450" y="263525"/>
                </a:cubicBezTo>
                <a:cubicBezTo>
                  <a:pt x="176666" y="262232"/>
                  <a:pt x="185794" y="259646"/>
                  <a:pt x="192314" y="257061"/>
                </a:cubicBezTo>
                <a:cubicBezTo>
                  <a:pt x="185794" y="238960"/>
                  <a:pt x="191010" y="219566"/>
                  <a:pt x="205355" y="205344"/>
                </a:cubicBezTo>
                <a:cubicBezTo>
                  <a:pt x="226219" y="184657"/>
                  <a:pt x="258819" y="184657"/>
                  <a:pt x="279684" y="205344"/>
                </a:cubicBezTo>
                <a:cubicBezTo>
                  <a:pt x="294028" y="218273"/>
                  <a:pt x="299244" y="238960"/>
                  <a:pt x="294028" y="257061"/>
                </a:cubicBezTo>
                <a:cubicBezTo>
                  <a:pt x="301852" y="258353"/>
                  <a:pt x="312284" y="262232"/>
                  <a:pt x="317500" y="263525"/>
                </a:cubicBezTo>
                <a:lnTo>
                  <a:pt x="317500" y="28215"/>
                </a:lnTo>
                <a:cubicBezTo>
                  <a:pt x="288812" y="17872"/>
                  <a:pt x="266643" y="12700"/>
                  <a:pt x="245779" y="12700"/>
                </a:cubicBezTo>
                <a:close/>
                <a:moveTo>
                  <a:pt x="84931" y="12700"/>
                </a:moveTo>
                <a:cubicBezTo>
                  <a:pt x="63004" y="12700"/>
                  <a:pt x="42366" y="17872"/>
                  <a:pt x="12700" y="28215"/>
                </a:cubicBezTo>
                <a:cubicBezTo>
                  <a:pt x="12700" y="28215"/>
                  <a:pt x="12700" y="28215"/>
                  <a:pt x="12700" y="263525"/>
                </a:cubicBezTo>
                <a:cubicBezTo>
                  <a:pt x="41077" y="254475"/>
                  <a:pt x="63004" y="249303"/>
                  <a:pt x="84931" y="249303"/>
                </a:cubicBezTo>
                <a:cubicBezTo>
                  <a:pt x="106859" y="249303"/>
                  <a:pt x="128786" y="254475"/>
                  <a:pt x="157163" y="263525"/>
                </a:cubicBezTo>
                <a:lnTo>
                  <a:pt x="157163" y="28215"/>
                </a:lnTo>
                <a:cubicBezTo>
                  <a:pt x="128786" y="17872"/>
                  <a:pt x="106859" y="12700"/>
                  <a:pt x="84931" y="12700"/>
                </a:cubicBezTo>
                <a:close/>
                <a:moveTo>
                  <a:pt x="86835" y="0"/>
                </a:moveTo>
                <a:cubicBezTo>
                  <a:pt x="110164" y="0"/>
                  <a:pt x="133493" y="5175"/>
                  <a:pt x="165894" y="15525"/>
                </a:cubicBezTo>
                <a:cubicBezTo>
                  <a:pt x="198295" y="5175"/>
                  <a:pt x="221624" y="0"/>
                  <a:pt x="244953" y="0"/>
                </a:cubicBezTo>
                <a:cubicBezTo>
                  <a:pt x="269578" y="0"/>
                  <a:pt x="294203" y="5175"/>
                  <a:pt x="326604" y="16819"/>
                </a:cubicBezTo>
                <a:cubicBezTo>
                  <a:pt x="329196" y="18113"/>
                  <a:pt x="331788" y="20700"/>
                  <a:pt x="331788" y="23288"/>
                </a:cubicBezTo>
                <a:cubicBezTo>
                  <a:pt x="331788" y="23288"/>
                  <a:pt x="331788" y="23288"/>
                  <a:pt x="331788" y="274276"/>
                </a:cubicBezTo>
                <a:cubicBezTo>
                  <a:pt x="331788" y="280744"/>
                  <a:pt x="325308" y="280744"/>
                  <a:pt x="322716" y="280744"/>
                </a:cubicBezTo>
                <a:cubicBezTo>
                  <a:pt x="313643" y="276863"/>
                  <a:pt x="299387" y="272982"/>
                  <a:pt x="289019" y="269101"/>
                </a:cubicBezTo>
                <a:cubicBezTo>
                  <a:pt x="287723" y="271688"/>
                  <a:pt x="286427" y="272982"/>
                  <a:pt x="285130" y="274276"/>
                </a:cubicBezTo>
                <a:cubicBezTo>
                  <a:pt x="285130" y="274276"/>
                  <a:pt x="285130" y="274276"/>
                  <a:pt x="329196" y="318263"/>
                </a:cubicBezTo>
                <a:cubicBezTo>
                  <a:pt x="329196" y="318263"/>
                  <a:pt x="329196" y="318263"/>
                  <a:pt x="318828" y="328613"/>
                </a:cubicBezTo>
                <a:cubicBezTo>
                  <a:pt x="318828" y="328613"/>
                  <a:pt x="318828" y="328613"/>
                  <a:pt x="274762" y="284626"/>
                </a:cubicBezTo>
                <a:cubicBezTo>
                  <a:pt x="254025" y="300151"/>
                  <a:pt x="224216" y="298857"/>
                  <a:pt x="206072" y="279451"/>
                </a:cubicBezTo>
                <a:cubicBezTo>
                  <a:pt x="202183" y="276863"/>
                  <a:pt x="200887" y="274276"/>
                  <a:pt x="198295" y="270394"/>
                </a:cubicBezTo>
                <a:cubicBezTo>
                  <a:pt x="189223" y="272982"/>
                  <a:pt x="174966" y="278157"/>
                  <a:pt x="167190" y="280744"/>
                </a:cubicBezTo>
                <a:cubicBezTo>
                  <a:pt x="165894" y="280744"/>
                  <a:pt x="164598" y="280744"/>
                  <a:pt x="163302" y="280744"/>
                </a:cubicBezTo>
                <a:cubicBezTo>
                  <a:pt x="130901" y="269101"/>
                  <a:pt x="108868" y="263926"/>
                  <a:pt x="85539" y="263926"/>
                </a:cubicBezTo>
                <a:cubicBezTo>
                  <a:pt x="63506" y="263926"/>
                  <a:pt x="40177" y="269101"/>
                  <a:pt x="9072" y="280744"/>
                </a:cubicBezTo>
                <a:cubicBezTo>
                  <a:pt x="6480" y="280744"/>
                  <a:pt x="0" y="280744"/>
                  <a:pt x="0" y="274276"/>
                </a:cubicBezTo>
                <a:cubicBezTo>
                  <a:pt x="0" y="274276"/>
                  <a:pt x="0" y="274276"/>
                  <a:pt x="0" y="23288"/>
                </a:cubicBezTo>
                <a:cubicBezTo>
                  <a:pt x="0" y="20700"/>
                  <a:pt x="2592" y="18113"/>
                  <a:pt x="5184" y="16819"/>
                </a:cubicBezTo>
                <a:cubicBezTo>
                  <a:pt x="37585" y="5175"/>
                  <a:pt x="62210" y="0"/>
                  <a:pt x="86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4" name="Oval 14"/>
          <p:cNvSpPr/>
          <p:nvPr/>
        </p:nvSpPr>
        <p:spPr>
          <a:xfrm>
            <a:off x="3590573" y="4956493"/>
            <a:ext cx="321486" cy="25995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5" name="Oval 15"/>
          <p:cNvSpPr/>
          <p:nvPr/>
        </p:nvSpPr>
        <p:spPr>
          <a:xfrm>
            <a:off x="8114402" y="4925728"/>
            <a:ext cx="269252" cy="321486"/>
          </a:xfrm>
          <a:custGeom>
            <a:avLst/>
            <a:gdLst>
              <a:gd name="connsiteX0" fmla="*/ 206816 w 281869"/>
              <a:gd name="connsiteY0" fmla="*/ 79120 h 336550"/>
              <a:gd name="connsiteX1" fmla="*/ 201524 w 281869"/>
              <a:gd name="connsiteY1" fmla="*/ 85782 h 336550"/>
              <a:gd name="connsiteX2" fmla="*/ 201524 w 281869"/>
              <a:gd name="connsiteY2" fmla="*/ 92444 h 336550"/>
              <a:gd name="connsiteX3" fmla="*/ 205493 w 281869"/>
              <a:gd name="connsiteY3" fmla="*/ 96441 h 336550"/>
              <a:gd name="connsiteX4" fmla="*/ 198878 w 281869"/>
              <a:gd name="connsiteY4" fmla="*/ 133748 h 336550"/>
              <a:gd name="connsiteX5" fmla="*/ 198878 w 281869"/>
              <a:gd name="connsiteY5" fmla="*/ 137745 h 336550"/>
              <a:gd name="connsiteX6" fmla="*/ 206816 w 281869"/>
              <a:gd name="connsiteY6" fmla="*/ 149736 h 336550"/>
              <a:gd name="connsiteX7" fmla="*/ 213430 w 281869"/>
              <a:gd name="connsiteY7" fmla="*/ 149736 h 336550"/>
              <a:gd name="connsiteX8" fmla="*/ 221368 w 281869"/>
              <a:gd name="connsiteY8" fmla="*/ 137745 h 336550"/>
              <a:gd name="connsiteX9" fmla="*/ 221368 w 281869"/>
              <a:gd name="connsiteY9" fmla="*/ 133748 h 336550"/>
              <a:gd name="connsiteX10" fmla="*/ 214753 w 281869"/>
              <a:gd name="connsiteY10" fmla="*/ 96441 h 336550"/>
              <a:gd name="connsiteX11" fmla="*/ 220045 w 281869"/>
              <a:gd name="connsiteY11" fmla="*/ 92444 h 336550"/>
              <a:gd name="connsiteX12" fmla="*/ 220045 w 281869"/>
              <a:gd name="connsiteY12" fmla="*/ 85782 h 336550"/>
              <a:gd name="connsiteX13" fmla="*/ 213430 w 281869"/>
              <a:gd name="connsiteY13" fmla="*/ 79120 h 336550"/>
              <a:gd name="connsiteX14" fmla="*/ 206816 w 281869"/>
              <a:gd name="connsiteY14" fmla="*/ 79120 h 336550"/>
              <a:gd name="connsiteX15" fmla="*/ 68439 w 281869"/>
              <a:gd name="connsiteY15" fmla="*/ 79120 h 336550"/>
              <a:gd name="connsiteX16" fmla="*/ 61824 w 281869"/>
              <a:gd name="connsiteY16" fmla="*/ 85782 h 336550"/>
              <a:gd name="connsiteX17" fmla="*/ 61824 w 281869"/>
              <a:gd name="connsiteY17" fmla="*/ 92444 h 336550"/>
              <a:gd name="connsiteX18" fmla="*/ 67116 w 281869"/>
              <a:gd name="connsiteY18" fmla="*/ 96441 h 336550"/>
              <a:gd name="connsiteX19" fmla="*/ 60501 w 281869"/>
              <a:gd name="connsiteY19" fmla="*/ 133748 h 336550"/>
              <a:gd name="connsiteX20" fmla="*/ 60501 w 281869"/>
              <a:gd name="connsiteY20" fmla="*/ 137745 h 336550"/>
              <a:gd name="connsiteX21" fmla="*/ 68439 w 281869"/>
              <a:gd name="connsiteY21" fmla="*/ 149736 h 336550"/>
              <a:gd name="connsiteX22" fmla="*/ 75053 w 281869"/>
              <a:gd name="connsiteY22" fmla="*/ 149736 h 336550"/>
              <a:gd name="connsiteX23" fmla="*/ 82991 w 281869"/>
              <a:gd name="connsiteY23" fmla="*/ 137745 h 336550"/>
              <a:gd name="connsiteX24" fmla="*/ 82991 w 281869"/>
              <a:gd name="connsiteY24" fmla="*/ 133748 h 336550"/>
              <a:gd name="connsiteX25" fmla="*/ 76376 w 281869"/>
              <a:gd name="connsiteY25" fmla="*/ 96441 h 336550"/>
              <a:gd name="connsiteX26" fmla="*/ 80345 w 281869"/>
              <a:gd name="connsiteY26" fmla="*/ 92444 h 336550"/>
              <a:gd name="connsiteX27" fmla="*/ 80345 w 281869"/>
              <a:gd name="connsiteY27" fmla="*/ 85782 h 336550"/>
              <a:gd name="connsiteX28" fmla="*/ 75053 w 281869"/>
              <a:gd name="connsiteY28" fmla="*/ 79120 h 336550"/>
              <a:gd name="connsiteX29" fmla="*/ 68439 w 281869"/>
              <a:gd name="connsiteY29" fmla="*/ 79120 h 336550"/>
              <a:gd name="connsiteX30" fmla="*/ 21218 w 281869"/>
              <a:gd name="connsiteY30" fmla="*/ 69850 h 336550"/>
              <a:gd name="connsiteX31" fmla="*/ 121201 w 281869"/>
              <a:gd name="connsiteY31" fmla="*/ 69850 h 336550"/>
              <a:gd name="connsiteX32" fmla="*/ 135672 w 281869"/>
              <a:gd name="connsiteY32" fmla="*/ 83053 h 336550"/>
              <a:gd name="connsiteX33" fmla="*/ 140934 w 281869"/>
              <a:gd name="connsiteY33" fmla="*/ 113420 h 336550"/>
              <a:gd name="connsiteX34" fmla="*/ 146197 w 281869"/>
              <a:gd name="connsiteY34" fmla="*/ 83053 h 336550"/>
              <a:gd name="connsiteX35" fmla="*/ 160668 w 281869"/>
              <a:gd name="connsiteY35" fmla="*/ 69850 h 336550"/>
              <a:gd name="connsiteX36" fmla="*/ 260651 w 281869"/>
              <a:gd name="connsiteY36" fmla="*/ 69850 h 336550"/>
              <a:gd name="connsiteX37" fmla="*/ 275123 w 281869"/>
              <a:gd name="connsiteY37" fmla="*/ 83053 h 336550"/>
              <a:gd name="connsiteX38" fmla="*/ 281700 w 281869"/>
              <a:gd name="connsiteY38" fmla="*/ 196599 h 336550"/>
              <a:gd name="connsiteX39" fmla="*/ 269860 w 281869"/>
              <a:gd name="connsiteY39" fmla="*/ 211122 h 336550"/>
              <a:gd name="connsiteX40" fmla="*/ 254073 w 281869"/>
              <a:gd name="connsiteY40" fmla="*/ 199239 h 336550"/>
              <a:gd name="connsiteX41" fmla="*/ 250127 w 281869"/>
              <a:gd name="connsiteY41" fmla="*/ 125303 h 336550"/>
              <a:gd name="connsiteX42" fmla="*/ 248811 w 281869"/>
              <a:gd name="connsiteY42" fmla="*/ 319386 h 336550"/>
              <a:gd name="connsiteX43" fmla="*/ 231709 w 281869"/>
              <a:gd name="connsiteY43" fmla="*/ 336550 h 336550"/>
              <a:gd name="connsiteX44" fmla="*/ 215922 w 281869"/>
              <a:gd name="connsiteY44" fmla="*/ 319386 h 336550"/>
              <a:gd name="connsiteX45" fmla="*/ 215922 w 281869"/>
              <a:gd name="connsiteY45" fmla="*/ 213762 h 336550"/>
              <a:gd name="connsiteX46" fmla="*/ 210660 w 281869"/>
              <a:gd name="connsiteY46" fmla="*/ 208481 h 336550"/>
              <a:gd name="connsiteX47" fmla="*/ 204082 w 281869"/>
              <a:gd name="connsiteY47" fmla="*/ 213762 h 336550"/>
              <a:gd name="connsiteX48" fmla="*/ 204082 w 281869"/>
              <a:gd name="connsiteY48" fmla="*/ 319386 h 336550"/>
              <a:gd name="connsiteX49" fmla="*/ 186979 w 281869"/>
              <a:gd name="connsiteY49" fmla="*/ 336550 h 336550"/>
              <a:gd name="connsiteX50" fmla="*/ 171193 w 281869"/>
              <a:gd name="connsiteY50" fmla="*/ 319386 h 336550"/>
              <a:gd name="connsiteX51" fmla="*/ 171193 w 281869"/>
              <a:gd name="connsiteY51" fmla="*/ 121342 h 336550"/>
              <a:gd name="connsiteX52" fmla="*/ 155406 w 281869"/>
              <a:gd name="connsiteY52" fmla="*/ 199239 h 336550"/>
              <a:gd name="connsiteX53" fmla="*/ 140934 w 281869"/>
              <a:gd name="connsiteY53" fmla="*/ 211122 h 336550"/>
              <a:gd name="connsiteX54" fmla="*/ 126463 w 281869"/>
              <a:gd name="connsiteY54" fmla="*/ 199239 h 336550"/>
              <a:gd name="connsiteX55" fmla="*/ 110676 w 281869"/>
              <a:gd name="connsiteY55" fmla="*/ 125303 h 336550"/>
              <a:gd name="connsiteX56" fmla="*/ 110676 w 281869"/>
              <a:gd name="connsiteY56" fmla="*/ 319386 h 336550"/>
              <a:gd name="connsiteX57" fmla="*/ 93574 w 281869"/>
              <a:gd name="connsiteY57" fmla="*/ 336550 h 336550"/>
              <a:gd name="connsiteX58" fmla="*/ 77787 w 281869"/>
              <a:gd name="connsiteY58" fmla="*/ 319386 h 336550"/>
              <a:gd name="connsiteX59" fmla="*/ 77787 w 281869"/>
              <a:gd name="connsiteY59" fmla="*/ 213762 h 336550"/>
              <a:gd name="connsiteX60" fmla="*/ 71209 w 281869"/>
              <a:gd name="connsiteY60" fmla="*/ 208481 h 336550"/>
              <a:gd name="connsiteX61" fmla="*/ 65947 w 281869"/>
              <a:gd name="connsiteY61" fmla="*/ 213762 h 336550"/>
              <a:gd name="connsiteX62" fmla="*/ 65947 w 281869"/>
              <a:gd name="connsiteY62" fmla="*/ 319386 h 336550"/>
              <a:gd name="connsiteX63" fmla="*/ 48845 w 281869"/>
              <a:gd name="connsiteY63" fmla="*/ 336550 h 336550"/>
              <a:gd name="connsiteX64" fmla="*/ 33058 w 281869"/>
              <a:gd name="connsiteY64" fmla="*/ 319386 h 336550"/>
              <a:gd name="connsiteX65" fmla="*/ 33058 w 281869"/>
              <a:gd name="connsiteY65" fmla="*/ 121342 h 336550"/>
              <a:gd name="connsiteX66" fmla="*/ 27796 w 281869"/>
              <a:gd name="connsiteY66" fmla="*/ 199239 h 336550"/>
              <a:gd name="connsiteX67" fmla="*/ 12009 w 281869"/>
              <a:gd name="connsiteY67" fmla="*/ 211122 h 336550"/>
              <a:gd name="connsiteX68" fmla="*/ 169 w 281869"/>
              <a:gd name="connsiteY68" fmla="*/ 196599 h 336550"/>
              <a:gd name="connsiteX69" fmla="*/ 6746 w 281869"/>
              <a:gd name="connsiteY69" fmla="*/ 83053 h 336550"/>
              <a:gd name="connsiteX70" fmla="*/ 21218 w 281869"/>
              <a:gd name="connsiteY70" fmla="*/ 69850 h 336550"/>
              <a:gd name="connsiteX71" fmla="*/ 210785 w 281869"/>
              <a:gd name="connsiteY71" fmla="*/ 0 h 336550"/>
              <a:gd name="connsiteX72" fmla="*/ 241742 w 281869"/>
              <a:gd name="connsiteY72" fmla="*/ 30163 h 336550"/>
              <a:gd name="connsiteX73" fmla="*/ 210785 w 281869"/>
              <a:gd name="connsiteY73" fmla="*/ 60326 h 336550"/>
              <a:gd name="connsiteX74" fmla="*/ 179828 w 281869"/>
              <a:gd name="connsiteY74" fmla="*/ 30163 h 336550"/>
              <a:gd name="connsiteX75" fmla="*/ 210785 w 281869"/>
              <a:gd name="connsiteY75" fmla="*/ 0 h 336550"/>
              <a:gd name="connsiteX76" fmla="*/ 71085 w 281869"/>
              <a:gd name="connsiteY76" fmla="*/ 0 h 336550"/>
              <a:gd name="connsiteX77" fmla="*/ 102042 w 281869"/>
              <a:gd name="connsiteY77" fmla="*/ 30163 h 336550"/>
              <a:gd name="connsiteX78" fmla="*/ 71085 w 281869"/>
              <a:gd name="connsiteY78" fmla="*/ 60326 h 336550"/>
              <a:gd name="connsiteX79" fmla="*/ 40128 w 281869"/>
              <a:gd name="connsiteY79" fmla="*/ 30163 h 336550"/>
              <a:gd name="connsiteX80" fmla="*/ 71085 w 281869"/>
              <a:gd name="connsiteY80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1869" h="336550">
                <a:moveTo>
                  <a:pt x="206816" y="79120"/>
                </a:moveTo>
                <a:cubicBezTo>
                  <a:pt x="206816" y="79120"/>
                  <a:pt x="206816" y="79120"/>
                  <a:pt x="201524" y="85782"/>
                </a:cubicBezTo>
                <a:cubicBezTo>
                  <a:pt x="198878" y="88447"/>
                  <a:pt x="198878" y="89779"/>
                  <a:pt x="201524" y="92444"/>
                </a:cubicBezTo>
                <a:cubicBezTo>
                  <a:pt x="201524" y="92444"/>
                  <a:pt x="201524" y="92444"/>
                  <a:pt x="205493" y="96441"/>
                </a:cubicBezTo>
                <a:cubicBezTo>
                  <a:pt x="205493" y="96441"/>
                  <a:pt x="205493" y="96441"/>
                  <a:pt x="198878" y="133748"/>
                </a:cubicBezTo>
                <a:cubicBezTo>
                  <a:pt x="198878" y="135080"/>
                  <a:pt x="198878" y="136413"/>
                  <a:pt x="198878" y="137745"/>
                </a:cubicBezTo>
                <a:cubicBezTo>
                  <a:pt x="198878" y="137745"/>
                  <a:pt x="198878" y="137745"/>
                  <a:pt x="206816" y="149736"/>
                </a:cubicBezTo>
                <a:cubicBezTo>
                  <a:pt x="208139" y="152401"/>
                  <a:pt x="212107" y="152401"/>
                  <a:pt x="213430" y="149736"/>
                </a:cubicBezTo>
                <a:cubicBezTo>
                  <a:pt x="213430" y="149736"/>
                  <a:pt x="213430" y="149736"/>
                  <a:pt x="221368" y="137745"/>
                </a:cubicBezTo>
                <a:cubicBezTo>
                  <a:pt x="222691" y="136413"/>
                  <a:pt x="222691" y="135080"/>
                  <a:pt x="221368" y="133748"/>
                </a:cubicBezTo>
                <a:cubicBezTo>
                  <a:pt x="221368" y="133748"/>
                  <a:pt x="221368" y="133748"/>
                  <a:pt x="214753" y="96441"/>
                </a:cubicBezTo>
                <a:cubicBezTo>
                  <a:pt x="214753" y="96441"/>
                  <a:pt x="214753" y="96441"/>
                  <a:pt x="220045" y="92444"/>
                </a:cubicBezTo>
                <a:cubicBezTo>
                  <a:pt x="221368" y="89779"/>
                  <a:pt x="221368" y="88447"/>
                  <a:pt x="220045" y="85782"/>
                </a:cubicBezTo>
                <a:cubicBezTo>
                  <a:pt x="220045" y="85782"/>
                  <a:pt x="220045" y="85782"/>
                  <a:pt x="213430" y="79120"/>
                </a:cubicBezTo>
                <a:cubicBezTo>
                  <a:pt x="212107" y="77788"/>
                  <a:pt x="209462" y="77788"/>
                  <a:pt x="206816" y="79120"/>
                </a:cubicBezTo>
                <a:close/>
                <a:moveTo>
                  <a:pt x="68439" y="79120"/>
                </a:moveTo>
                <a:cubicBezTo>
                  <a:pt x="68439" y="79120"/>
                  <a:pt x="68439" y="79120"/>
                  <a:pt x="61824" y="85782"/>
                </a:cubicBezTo>
                <a:cubicBezTo>
                  <a:pt x="60501" y="88447"/>
                  <a:pt x="60501" y="89779"/>
                  <a:pt x="61824" y="92444"/>
                </a:cubicBezTo>
                <a:cubicBezTo>
                  <a:pt x="61824" y="92444"/>
                  <a:pt x="61824" y="92444"/>
                  <a:pt x="67116" y="96441"/>
                </a:cubicBezTo>
                <a:cubicBezTo>
                  <a:pt x="67116" y="96441"/>
                  <a:pt x="67116" y="96441"/>
                  <a:pt x="60501" y="133748"/>
                </a:cubicBezTo>
                <a:cubicBezTo>
                  <a:pt x="59178" y="135080"/>
                  <a:pt x="59178" y="136413"/>
                  <a:pt x="60501" y="137745"/>
                </a:cubicBezTo>
                <a:cubicBezTo>
                  <a:pt x="60501" y="137745"/>
                  <a:pt x="60501" y="137745"/>
                  <a:pt x="68439" y="149736"/>
                </a:cubicBezTo>
                <a:cubicBezTo>
                  <a:pt x="69762" y="152401"/>
                  <a:pt x="73730" y="152401"/>
                  <a:pt x="75053" y="149736"/>
                </a:cubicBezTo>
                <a:cubicBezTo>
                  <a:pt x="75053" y="149736"/>
                  <a:pt x="75053" y="149736"/>
                  <a:pt x="82991" y="137745"/>
                </a:cubicBezTo>
                <a:cubicBezTo>
                  <a:pt x="82991" y="136413"/>
                  <a:pt x="82991" y="135080"/>
                  <a:pt x="82991" y="133748"/>
                </a:cubicBezTo>
                <a:cubicBezTo>
                  <a:pt x="82991" y="133748"/>
                  <a:pt x="82991" y="133748"/>
                  <a:pt x="76376" y="96441"/>
                </a:cubicBezTo>
                <a:cubicBezTo>
                  <a:pt x="76376" y="96441"/>
                  <a:pt x="76376" y="96441"/>
                  <a:pt x="80345" y="92444"/>
                </a:cubicBezTo>
                <a:cubicBezTo>
                  <a:pt x="82991" y="89779"/>
                  <a:pt x="82991" y="88447"/>
                  <a:pt x="80345" y="85782"/>
                </a:cubicBezTo>
                <a:cubicBezTo>
                  <a:pt x="80345" y="85782"/>
                  <a:pt x="80345" y="85782"/>
                  <a:pt x="75053" y="79120"/>
                </a:cubicBezTo>
                <a:cubicBezTo>
                  <a:pt x="72407" y="77788"/>
                  <a:pt x="69762" y="77788"/>
                  <a:pt x="68439" y="79120"/>
                </a:cubicBezTo>
                <a:close/>
                <a:moveTo>
                  <a:pt x="21218" y="69850"/>
                </a:moveTo>
                <a:cubicBezTo>
                  <a:pt x="21218" y="69850"/>
                  <a:pt x="21218" y="69850"/>
                  <a:pt x="121201" y="69850"/>
                </a:cubicBezTo>
                <a:cubicBezTo>
                  <a:pt x="129094" y="69850"/>
                  <a:pt x="135672" y="76451"/>
                  <a:pt x="135672" y="83053"/>
                </a:cubicBezTo>
                <a:cubicBezTo>
                  <a:pt x="135672" y="83053"/>
                  <a:pt x="135672" y="83053"/>
                  <a:pt x="140934" y="113420"/>
                </a:cubicBezTo>
                <a:cubicBezTo>
                  <a:pt x="140934" y="113420"/>
                  <a:pt x="140934" y="113420"/>
                  <a:pt x="146197" y="83053"/>
                </a:cubicBezTo>
                <a:cubicBezTo>
                  <a:pt x="146197" y="76451"/>
                  <a:pt x="152775" y="69850"/>
                  <a:pt x="160668" y="69850"/>
                </a:cubicBezTo>
                <a:cubicBezTo>
                  <a:pt x="160668" y="69850"/>
                  <a:pt x="160668" y="69850"/>
                  <a:pt x="260651" y="69850"/>
                </a:cubicBezTo>
                <a:cubicBezTo>
                  <a:pt x="267229" y="69850"/>
                  <a:pt x="273807" y="76451"/>
                  <a:pt x="275123" y="83053"/>
                </a:cubicBezTo>
                <a:cubicBezTo>
                  <a:pt x="275123" y="83053"/>
                  <a:pt x="275123" y="83053"/>
                  <a:pt x="281700" y="196599"/>
                </a:cubicBezTo>
                <a:cubicBezTo>
                  <a:pt x="283016" y="204520"/>
                  <a:pt x="276438" y="211122"/>
                  <a:pt x="269860" y="211122"/>
                </a:cubicBezTo>
                <a:cubicBezTo>
                  <a:pt x="261967" y="212442"/>
                  <a:pt x="255389" y="205841"/>
                  <a:pt x="254073" y="199239"/>
                </a:cubicBezTo>
                <a:cubicBezTo>
                  <a:pt x="254073" y="199239"/>
                  <a:pt x="254073" y="199239"/>
                  <a:pt x="250127" y="125303"/>
                </a:cubicBezTo>
                <a:cubicBezTo>
                  <a:pt x="250127" y="125303"/>
                  <a:pt x="250127" y="125303"/>
                  <a:pt x="248811" y="319386"/>
                </a:cubicBezTo>
                <a:cubicBezTo>
                  <a:pt x="248811" y="329949"/>
                  <a:pt x="240918" y="336550"/>
                  <a:pt x="231709" y="336550"/>
                </a:cubicBezTo>
                <a:cubicBezTo>
                  <a:pt x="222500" y="336550"/>
                  <a:pt x="215922" y="328628"/>
                  <a:pt x="215922" y="319386"/>
                </a:cubicBezTo>
                <a:cubicBezTo>
                  <a:pt x="215922" y="319386"/>
                  <a:pt x="215922" y="319386"/>
                  <a:pt x="215922" y="213762"/>
                </a:cubicBezTo>
                <a:cubicBezTo>
                  <a:pt x="215922" y="211122"/>
                  <a:pt x="213291" y="208481"/>
                  <a:pt x="210660" y="208481"/>
                </a:cubicBezTo>
                <a:cubicBezTo>
                  <a:pt x="206713" y="208481"/>
                  <a:pt x="204082" y="211122"/>
                  <a:pt x="204082" y="213762"/>
                </a:cubicBezTo>
                <a:cubicBezTo>
                  <a:pt x="204082" y="213762"/>
                  <a:pt x="204082" y="213762"/>
                  <a:pt x="204082" y="319386"/>
                </a:cubicBezTo>
                <a:cubicBezTo>
                  <a:pt x="204082" y="329949"/>
                  <a:pt x="196188" y="336550"/>
                  <a:pt x="186979" y="336550"/>
                </a:cubicBezTo>
                <a:cubicBezTo>
                  <a:pt x="177770" y="336550"/>
                  <a:pt x="171193" y="328628"/>
                  <a:pt x="171193" y="319386"/>
                </a:cubicBezTo>
                <a:cubicBezTo>
                  <a:pt x="171193" y="319386"/>
                  <a:pt x="171193" y="319386"/>
                  <a:pt x="171193" y="121342"/>
                </a:cubicBezTo>
                <a:cubicBezTo>
                  <a:pt x="171193" y="121342"/>
                  <a:pt x="171193" y="121342"/>
                  <a:pt x="155406" y="199239"/>
                </a:cubicBezTo>
                <a:cubicBezTo>
                  <a:pt x="154090" y="205841"/>
                  <a:pt x="148828" y="212442"/>
                  <a:pt x="140934" y="211122"/>
                </a:cubicBezTo>
                <a:cubicBezTo>
                  <a:pt x="133041" y="212442"/>
                  <a:pt x="127779" y="205841"/>
                  <a:pt x="126463" y="199239"/>
                </a:cubicBezTo>
                <a:cubicBezTo>
                  <a:pt x="126463" y="199239"/>
                  <a:pt x="126463" y="199239"/>
                  <a:pt x="110676" y="125303"/>
                </a:cubicBezTo>
                <a:cubicBezTo>
                  <a:pt x="110676" y="125303"/>
                  <a:pt x="110676" y="125303"/>
                  <a:pt x="110676" y="319386"/>
                </a:cubicBezTo>
                <a:cubicBezTo>
                  <a:pt x="110676" y="329949"/>
                  <a:pt x="102783" y="336550"/>
                  <a:pt x="93574" y="336550"/>
                </a:cubicBezTo>
                <a:cubicBezTo>
                  <a:pt x="84365" y="336550"/>
                  <a:pt x="77787" y="328628"/>
                  <a:pt x="77787" y="319386"/>
                </a:cubicBezTo>
                <a:cubicBezTo>
                  <a:pt x="77787" y="319386"/>
                  <a:pt x="77787" y="319386"/>
                  <a:pt x="77787" y="213762"/>
                </a:cubicBezTo>
                <a:cubicBezTo>
                  <a:pt x="77787" y="211122"/>
                  <a:pt x="75156" y="208481"/>
                  <a:pt x="71209" y="208481"/>
                </a:cubicBezTo>
                <a:cubicBezTo>
                  <a:pt x="68578" y="208481"/>
                  <a:pt x="65947" y="211122"/>
                  <a:pt x="65947" y="213762"/>
                </a:cubicBezTo>
                <a:cubicBezTo>
                  <a:pt x="65947" y="213762"/>
                  <a:pt x="65947" y="213762"/>
                  <a:pt x="65947" y="319386"/>
                </a:cubicBezTo>
                <a:cubicBezTo>
                  <a:pt x="65947" y="329949"/>
                  <a:pt x="58054" y="336550"/>
                  <a:pt x="48845" y="336550"/>
                </a:cubicBezTo>
                <a:cubicBezTo>
                  <a:pt x="39636" y="336550"/>
                  <a:pt x="33058" y="328628"/>
                  <a:pt x="33058" y="319386"/>
                </a:cubicBezTo>
                <a:cubicBezTo>
                  <a:pt x="33058" y="319386"/>
                  <a:pt x="33058" y="319386"/>
                  <a:pt x="33058" y="121342"/>
                </a:cubicBezTo>
                <a:cubicBezTo>
                  <a:pt x="33058" y="121342"/>
                  <a:pt x="33058" y="121342"/>
                  <a:pt x="27796" y="199239"/>
                </a:cubicBezTo>
                <a:cubicBezTo>
                  <a:pt x="26480" y="205841"/>
                  <a:pt x="19902" y="212442"/>
                  <a:pt x="12009" y="211122"/>
                </a:cubicBezTo>
                <a:cubicBezTo>
                  <a:pt x="5431" y="211122"/>
                  <a:pt x="-1147" y="204520"/>
                  <a:pt x="169" y="196599"/>
                </a:cubicBezTo>
                <a:cubicBezTo>
                  <a:pt x="169" y="196599"/>
                  <a:pt x="169" y="196599"/>
                  <a:pt x="6746" y="83053"/>
                </a:cubicBezTo>
                <a:cubicBezTo>
                  <a:pt x="8062" y="76451"/>
                  <a:pt x="14640" y="69850"/>
                  <a:pt x="21218" y="69850"/>
                </a:cubicBezTo>
                <a:close/>
                <a:moveTo>
                  <a:pt x="210785" y="0"/>
                </a:moveTo>
                <a:cubicBezTo>
                  <a:pt x="227882" y="0"/>
                  <a:pt x="241742" y="13504"/>
                  <a:pt x="241742" y="30163"/>
                </a:cubicBezTo>
                <a:cubicBezTo>
                  <a:pt x="241742" y="46822"/>
                  <a:pt x="227882" y="60326"/>
                  <a:pt x="210785" y="60326"/>
                </a:cubicBezTo>
                <a:cubicBezTo>
                  <a:pt x="193688" y="60326"/>
                  <a:pt x="179828" y="46822"/>
                  <a:pt x="179828" y="30163"/>
                </a:cubicBezTo>
                <a:cubicBezTo>
                  <a:pt x="179828" y="13504"/>
                  <a:pt x="193688" y="0"/>
                  <a:pt x="210785" y="0"/>
                </a:cubicBezTo>
                <a:close/>
                <a:moveTo>
                  <a:pt x="71085" y="0"/>
                </a:moveTo>
                <a:cubicBezTo>
                  <a:pt x="88182" y="0"/>
                  <a:pt x="102042" y="13504"/>
                  <a:pt x="102042" y="30163"/>
                </a:cubicBezTo>
                <a:cubicBezTo>
                  <a:pt x="102042" y="46822"/>
                  <a:pt x="88182" y="60326"/>
                  <a:pt x="71085" y="60326"/>
                </a:cubicBezTo>
                <a:cubicBezTo>
                  <a:pt x="53988" y="60326"/>
                  <a:pt x="40128" y="46822"/>
                  <a:pt x="40128" y="30163"/>
                </a:cubicBezTo>
                <a:cubicBezTo>
                  <a:pt x="40128" y="13504"/>
                  <a:pt x="53988" y="0"/>
                  <a:pt x="71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6" name="Oval 16"/>
          <p:cNvSpPr/>
          <p:nvPr/>
        </p:nvSpPr>
        <p:spPr>
          <a:xfrm>
            <a:off x="9194916" y="4937283"/>
            <a:ext cx="321486" cy="298376"/>
          </a:xfrm>
          <a:custGeom>
            <a:avLst/>
            <a:gdLst>
              <a:gd name="connsiteX0" fmla="*/ 288132 w 338138"/>
              <a:gd name="connsiteY0" fmla="*/ 223343 h 313831"/>
              <a:gd name="connsiteX1" fmla="*/ 279400 w 338138"/>
              <a:gd name="connsiteY1" fmla="*/ 231281 h 313831"/>
              <a:gd name="connsiteX2" fmla="*/ 288132 w 338138"/>
              <a:gd name="connsiteY2" fmla="*/ 239219 h 313831"/>
              <a:gd name="connsiteX3" fmla="*/ 296864 w 338138"/>
              <a:gd name="connsiteY3" fmla="*/ 231281 h 313831"/>
              <a:gd name="connsiteX4" fmla="*/ 288132 w 338138"/>
              <a:gd name="connsiteY4" fmla="*/ 223343 h 313831"/>
              <a:gd name="connsiteX5" fmla="*/ 261938 w 338138"/>
              <a:gd name="connsiteY5" fmla="*/ 223343 h 313831"/>
              <a:gd name="connsiteX6" fmla="*/ 254000 w 338138"/>
              <a:gd name="connsiteY6" fmla="*/ 231281 h 313831"/>
              <a:gd name="connsiteX7" fmla="*/ 261938 w 338138"/>
              <a:gd name="connsiteY7" fmla="*/ 239219 h 313831"/>
              <a:gd name="connsiteX8" fmla="*/ 269876 w 338138"/>
              <a:gd name="connsiteY8" fmla="*/ 231281 h 313831"/>
              <a:gd name="connsiteX9" fmla="*/ 261938 w 338138"/>
              <a:gd name="connsiteY9" fmla="*/ 223343 h 313831"/>
              <a:gd name="connsiteX10" fmla="*/ 116535 w 338138"/>
              <a:gd name="connsiteY10" fmla="*/ 45543 h 313831"/>
              <a:gd name="connsiteX11" fmla="*/ 141773 w 338138"/>
              <a:gd name="connsiteY11" fmla="*/ 88073 h 313831"/>
              <a:gd name="connsiteX12" fmla="*/ 108565 w 338138"/>
              <a:gd name="connsiteY12" fmla="*/ 102693 h 313831"/>
              <a:gd name="connsiteX13" fmla="*/ 87312 w 338138"/>
              <a:gd name="connsiteY13" fmla="*/ 74783 h 313831"/>
              <a:gd name="connsiteX14" fmla="*/ 116535 w 338138"/>
              <a:gd name="connsiteY14" fmla="*/ 45543 h 313831"/>
              <a:gd name="connsiteX15" fmla="*/ 254349 w 338138"/>
              <a:gd name="connsiteY15" fmla="*/ 30428 h 313831"/>
              <a:gd name="connsiteX16" fmla="*/ 275361 w 338138"/>
              <a:gd name="connsiteY16" fmla="*/ 48787 h 313831"/>
              <a:gd name="connsiteX17" fmla="*/ 255662 w 338138"/>
              <a:gd name="connsiteY17" fmla="*/ 85507 h 313831"/>
              <a:gd name="connsiteX18" fmla="*/ 266168 w 338138"/>
              <a:gd name="connsiteY18" fmla="*/ 89441 h 313831"/>
              <a:gd name="connsiteX19" fmla="*/ 289806 w 338138"/>
              <a:gd name="connsiteY19" fmla="*/ 80261 h 313831"/>
              <a:gd name="connsiteX20" fmla="*/ 287180 w 338138"/>
              <a:gd name="connsiteY20" fmla="*/ 109113 h 313831"/>
              <a:gd name="connsiteX21" fmla="*/ 225458 w 338138"/>
              <a:gd name="connsiteY21" fmla="*/ 111735 h 313831"/>
              <a:gd name="connsiteX22" fmla="*/ 92823 w 338138"/>
              <a:gd name="connsiteY22" fmla="*/ 166815 h 313831"/>
              <a:gd name="connsiteX23" fmla="*/ 75751 w 338138"/>
              <a:gd name="connsiteY23" fmla="*/ 127472 h 313831"/>
              <a:gd name="connsiteX24" fmla="*/ 208386 w 338138"/>
              <a:gd name="connsiteY24" fmla="*/ 72393 h 313831"/>
              <a:gd name="connsiteX25" fmla="*/ 242530 w 338138"/>
              <a:gd name="connsiteY25" fmla="*/ 33050 h 313831"/>
              <a:gd name="connsiteX26" fmla="*/ 254349 w 338138"/>
              <a:gd name="connsiteY26" fmla="*/ 30428 h 313831"/>
              <a:gd name="connsiteX27" fmla="*/ 186871 w 338138"/>
              <a:gd name="connsiteY27" fmla="*/ 24906 h 313831"/>
              <a:gd name="connsiteX28" fmla="*/ 231775 w 338138"/>
              <a:gd name="connsiteY28" fmla="*/ 24906 h 313831"/>
              <a:gd name="connsiteX29" fmla="*/ 207282 w 338138"/>
              <a:gd name="connsiteY29" fmla="*/ 48190 h 313831"/>
              <a:gd name="connsiteX30" fmla="*/ 201839 w 338138"/>
              <a:gd name="connsiteY30" fmla="*/ 59831 h 313831"/>
              <a:gd name="connsiteX31" fmla="*/ 184150 w 338138"/>
              <a:gd name="connsiteY31" fmla="*/ 45603 h 313831"/>
              <a:gd name="connsiteX32" fmla="*/ 186871 w 338138"/>
              <a:gd name="connsiteY32" fmla="*/ 24906 h 313831"/>
              <a:gd name="connsiteX33" fmla="*/ 18492 w 338138"/>
              <a:gd name="connsiteY33" fmla="*/ 24906 h 313831"/>
              <a:gd name="connsiteX34" fmla="*/ 43588 w 338138"/>
              <a:gd name="connsiteY34" fmla="*/ 24906 h 313831"/>
              <a:gd name="connsiteX35" fmla="*/ 46230 w 338138"/>
              <a:gd name="connsiteY35" fmla="*/ 46015 h 313831"/>
              <a:gd name="connsiteX36" fmla="*/ 29059 w 338138"/>
              <a:gd name="connsiteY36" fmla="*/ 63166 h 313831"/>
              <a:gd name="connsiteX37" fmla="*/ 31700 w 338138"/>
              <a:gd name="connsiteY37" fmla="*/ 96148 h 313831"/>
              <a:gd name="connsiteX38" fmla="*/ 31700 w 338138"/>
              <a:gd name="connsiteY38" fmla="*/ 206969 h 313831"/>
              <a:gd name="connsiteX39" fmla="*/ 39626 w 338138"/>
              <a:gd name="connsiteY39" fmla="*/ 214884 h 313831"/>
              <a:gd name="connsiteX40" fmla="*/ 298512 w 338138"/>
              <a:gd name="connsiteY40" fmla="*/ 214884 h 313831"/>
              <a:gd name="connsiteX41" fmla="*/ 306438 w 338138"/>
              <a:gd name="connsiteY41" fmla="*/ 206969 h 313831"/>
              <a:gd name="connsiteX42" fmla="*/ 306438 w 338138"/>
              <a:gd name="connsiteY42" fmla="*/ 104064 h 313831"/>
              <a:gd name="connsiteX43" fmla="*/ 306438 w 338138"/>
              <a:gd name="connsiteY43" fmla="*/ 77678 h 313831"/>
              <a:gd name="connsiteX44" fmla="*/ 274737 w 338138"/>
              <a:gd name="connsiteY44" fmla="*/ 61846 h 313831"/>
              <a:gd name="connsiteX45" fmla="*/ 281341 w 338138"/>
              <a:gd name="connsiteY45" fmla="*/ 59208 h 313831"/>
              <a:gd name="connsiteX46" fmla="*/ 280021 w 338138"/>
              <a:gd name="connsiteY46" fmla="*/ 24906 h 313831"/>
              <a:gd name="connsiteX47" fmla="*/ 319646 w 338138"/>
              <a:gd name="connsiteY47" fmla="*/ 24906 h 313831"/>
              <a:gd name="connsiteX48" fmla="*/ 338138 w 338138"/>
              <a:gd name="connsiteY48" fmla="*/ 43376 h 313831"/>
              <a:gd name="connsiteX49" fmla="*/ 338138 w 338138"/>
              <a:gd name="connsiteY49" fmla="*/ 234674 h 313831"/>
              <a:gd name="connsiteX50" fmla="*/ 319646 w 338138"/>
              <a:gd name="connsiteY50" fmla="*/ 251825 h 313831"/>
              <a:gd name="connsiteX51" fmla="*/ 200769 w 338138"/>
              <a:gd name="connsiteY51" fmla="*/ 251825 h 313831"/>
              <a:gd name="connsiteX52" fmla="*/ 216620 w 338138"/>
              <a:gd name="connsiteY52" fmla="*/ 290084 h 313831"/>
              <a:gd name="connsiteX53" fmla="*/ 224545 w 338138"/>
              <a:gd name="connsiteY53" fmla="*/ 290084 h 313831"/>
              <a:gd name="connsiteX54" fmla="*/ 235112 w 338138"/>
              <a:gd name="connsiteY54" fmla="*/ 301958 h 313831"/>
              <a:gd name="connsiteX55" fmla="*/ 224545 w 338138"/>
              <a:gd name="connsiteY55" fmla="*/ 313831 h 313831"/>
              <a:gd name="connsiteX56" fmla="*/ 113593 w 338138"/>
              <a:gd name="connsiteY56" fmla="*/ 313831 h 313831"/>
              <a:gd name="connsiteX57" fmla="*/ 103026 w 338138"/>
              <a:gd name="connsiteY57" fmla="*/ 301958 h 313831"/>
              <a:gd name="connsiteX58" fmla="*/ 113593 w 338138"/>
              <a:gd name="connsiteY58" fmla="*/ 290084 h 313831"/>
              <a:gd name="connsiteX59" fmla="*/ 121518 w 338138"/>
              <a:gd name="connsiteY59" fmla="*/ 290084 h 313831"/>
              <a:gd name="connsiteX60" fmla="*/ 137369 w 338138"/>
              <a:gd name="connsiteY60" fmla="*/ 251825 h 313831"/>
              <a:gd name="connsiteX61" fmla="*/ 18492 w 338138"/>
              <a:gd name="connsiteY61" fmla="*/ 251825 h 313831"/>
              <a:gd name="connsiteX62" fmla="*/ 0 w 338138"/>
              <a:gd name="connsiteY62" fmla="*/ 234674 h 313831"/>
              <a:gd name="connsiteX63" fmla="*/ 0 w 338138"/>
              <a:gd name="connsiteY63" fmla="*/ 43376 h 313831"/>
              <a:gd name="connsiteX64" fmla="*/ 18492 w 338138"/>
              <a:gd name="connsiteY64" fmla="*/ 24906 h 313831"/>
              <a:gd name="connsiteX65" fmla="*/ 109666 w 338138"/>
              <a:gd name="connsiteY65" fmla="*/ 1 h 313831"/>
              <a:gd name="connsiteX66" fmla="*/ 126932 w 338138"/>
              <a:gd name="connsiteY66" fmla="*/ 267 h 313831"/>
              <a:gd name="connsiteX67" fmla="*/ 133580 w 338138"/>
              <a:gd name="connsiteY67" fmla="*/ 18637 h 313831"/>
              <a:gd name="connsiteX68" fmla="*/ 144218 w 338138"/>
              <a:gd name="connsiteY68" fmla="*/ 22573 h 313831"/>
              <a:gd name="connsiteX69" fmla="*/ 177460 w 338138"/>
              <a:gd name="connsiteY69" fmla="*/ 29134 h 313831"/>
              <a:gd name="connsiteX70" fmla="*/ 168152 w 338138"/>
              <a:gd name="connsiteY70" fmla="*/ 47504 h 313831"/>
              <a:gd name="connsiteX71" fmla="*/ 173471 w 338138"/>
              <a:gd name="connsiteY71" fmla="*/ 58001 h 313831"/>
              <a:gd name="connsiteX72" fmla="*/ 192087 w 338138"/>
              <a:gd name="connsiteY72" fmla="*/ 67186 h 313831"/>
              <a:gd name="connsiteX73" fmla="*/ 154855 w 338138"/>
              <a:gd name="connsiteY73" fmla="*/ 82931 h 313831"/>
              <a:gd name="connsiteX74" fmla="*/ 116294 w 338138"/>
              <a:gd name="connsiteY74" fmla="*/ 35695 h 313831"/>
              <a:gd name="connsiteX75" fmla="*/ 76403 w 338138"/>
              <a:gd name="connsiteY75" fmla="*/ 75059 h 313831"/>
              <a:gd name="connsiteX76" fmla="*/ 93689 w 338138"/>
              <a:gd name="connsiteY76" fmla="*/ 107862 h 313831"/>
              <a:gd name="connsiteX77" fmla="*/ 59117 w 338138"/>
              <a:gd name="connsiteY77" fmla="*/ 124919 h 313831"/>
              <a:gd name="connsiteX78" fmla="*/ 63106 w 338138"/>
              <a:gd name="connsiteY78" fmla="*/ 102613 h 313831"/>
              <a:gd name="connsiteX79" fmla="*/ 59117 w 338138"/>
              <a:gd name="connsiteY79" fmla="*/ 92116 h 313831"/>
              <a:gd name="connsiteX80" fmla="*/ 40501 w 338138"/>
              <a:gd name="connsiteY80" fmla="*/ 63249 h 313831"/>
              <a:gd name="connsiteX81" fmla="*/ 59117 w 338138"/>
              <a:gd name="connsiteY81" fmla="*/ 58001 h 313831"/>
              <a:gd name="connsiteX82" fmla="*/ 63106 w 338138"/>
              <a:gd name="connsiteY82" fmla="*/ 47504 h 313831"/>
              <a:gd name="connsiteX83" fmla="*/ 69755 w 338138"/>
              <a:gd name="connsiteY83" fmla="*/ 14700 h 313831"/>
              <a:gd name="connsiteX84" fmla="*/ 88370 w 338138"/>
              <a:gd name="connsiteY84" fmla="*/ 22573 h 313831"/>
              <a:gd name="connsiteX85" fmla="*/ 99008 w 338138"/>
              <a:gd name="connsiteY85" fmla="*/ 18637 h 313831"/>
              <a:gd name="connsiteX86" fmla="*/ 109666 w 338138"/>
              <a:gd name="connsiteY86" fmla="*/ 1 h 31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8138" h="313831">
                <a:moveTo>
                  <a:pt x="288132" y="223343"/>
                </a:moveTo>
                <a:cubicBezTo>
                  <a:pt x="283309" y="223343"/>
                  <a:pt x="279400" y="226897"/>
                  <a:pt x="279400" y="231281"/>
                </a:cubicBezTo>
                <a:cubicBezTo>
                  <a:pt x="279400" y="235665"/>
                  <a:pt x="283309" y="239219"/>
                  <a:pt x="288132" y="239219"/>
                </a:cubicBezTo>
                <a:cubicBezTo>
                  <a:pt x="292955" y="239219"/>
                  <a:pt x="296864" y="235665"/>
                  <a:pt x="296864" y="231281"/>
                </a:cubicBezTo>
                <a:cubicBezTo>
                  <a:pt x="296864" y="226897"/>
                  <a:pt x="292955" y="223343"/>
                  <a:pt x="288132" y="223343"/>
                </a:cubicBezTo>
                <a:close/>
                <a:moveTo>
                  <a:pt x="261938" y="223343"/>
                </a:moveTo>
                <a:cubicBezTo>
                  <a:pt x="257554" y="223343"/>
                  <a:pt x="254000" y="226897"/>
                  <a:pt x="254000" y="231281"/>
                </a:cubicBezTo>
                <a:cubicBezTo>
                  <a:pt x="254000" y="235665"/>
                  <a:pt x="257554" y="239219"/>
                  <a:pt x="261938" y="239219"/>
                </a:cubicBezTo>
                <a:cubicBezTo>
                  <a:pt x="266322" y="239219"/>
                  <a:pt x="269876" y="235665"/>
                  <a:pt x="269876" y="231281"/>
                </a:cubicBezTo>
                <a:cubicBezTo>
                  <a:pt x="269876" y="226897"/>
                  <a:pt x="266322" y="223343"/>
                  <a:pt x="261938" y="223343"/>
                </a:cubicBezTo>
                <a:close/>
                <a:moveTo>
                  <a:pt x="116535" y="45543"/>
                </a:moveTo>
                <a:cubicBezTo>
                  <a:pt x="137788" y="45543"/>
                  <a:pt x="152400" y="68137"/>
                  <a:pt x="141773" y="88073"/>
                </a:cubicBezTo>
                <a:cubicBezTo>
                  <a:pt x="141773" y="88073"/>
                  <a:pt x="141773" y="88073"/>
                  <a:pt x="108565" y="102693"/>
                </a:cubicBezTo>
                <a:cubicBezTo>
                  <a:pt x="96610" y="98706"/>
                  <a:pt x="87312" y="88073"/>
                  <a:pt x="87312" y="74783"/>
                </a:cubicBezTo>
                <a:cubicBezTo>
                  <a:pt x="87312" y="58834"/>
                  <a:pt x="100595" y="45543"/>
                  <a:pt x="116535" y="45543"/>
                </a:cubicBezTo>
                <a:close/>
                <a:moveTo>
                  <a:pt x="254349" y="30428"/>
                </a:moveTo>
                <a:cubicBezTo>
                  <a:pt x="271421" y="26493"/>
                  <a:pt x="284553" y="44853"/>
                  <a:pt x="275361" y="48787"/>
                </a:cubicBezTo>
                <a:cubicBezTo>
                  <a:pt x="242530" y="63213"/>
                  <a:pt x="243843" y="57967"/>
                  <a:pt x="255662" y="85507"/>
                </a:cubicBezTo>
                <a:cubicBezTo>
                  <a:pt x="256976" y="89441"/>
                  <a:pt x="262228" y="92064"/>
                  <a:pt x="266168" y="89441"/>
                </a:cubicBezTo>
                <a:cubicBezTo>
                  <a:pt x="266168" y="89441"/>
                  <a:pt x="266168" y="89441"/>
                  <a:pt x="289806" y="80261"/>
                </a:cubicBezTo>
                <a:cubicBezTo>
                  <a:pt x="297685" y="76327"/>
                  <a:pt x="301625" y="99933"/>
                  <a:pt x="287180" y="109113"/>
                </a:cubicBezTo>
                <a:cubicBezTo>
                  <a:pt x="260915" y="124850"/>
                  <a:pt x="259602" y="123538"/>
                  <a:pt x="225458" y="111735"/>
                </a:cubicBezTo>
                <a:cubicBezTo>
                  <a:pt x="225458" y="111735"/>
                  <a:pt x="225458" y="111735"/>
                  <a:pt x="92823" y="166815"/>
                </a:cubicBezTo>
                <a:cubicBezTo>
                  <a:pt x="66559" y="177306"/>
                  <a:pt x="50800" y="137964"/>
                  <a:pt x="75751" y="127472"/>
                </a:cubicBezTo>
                <a:cubicBezTo>
                  <a:pt x="75751" y="127472"/>
                  <a:pt x="75751" y="127472"/>
                  <a:pt x="208386" y="72393"/>
                </a:cubicBezTo>
                <a:cubicBezTo>
                  <a:pt x="217579" y="54033"/>
                  <a:pt x="222832" y="38296"/>
                  <a:pt x="242530" y="33050"/>
                </a:cubicBezTo>
                <a:cubicBezTo>
                  <a:pt x="242530" y="33050"/>
                  <a:pt x="242530" y="33050"/>
                  <a:pt x="254349" y="30428"/>
                </a:cubicBezTo>
                <a:close/>
                <a:moveTo>
                  <a:pt x="186871" y="24906"/>
                </a:moveTo>
                <a:cubicBezTo>
                  <a:pt x="186871" y="24906"/>
                  <a:pt x="186871" y="24906"/>
                  <a:pt x="231775" y="24906"/>
                </a:cubicBezTo>
                <a:cubicBezTo>
                  <a:pt x="220889" y="30080"/>
                  <a:pt x="212725" y="37841"/>
                  <a:pt x="207282" y="48190"/>
                </a:cubicBezTo>
                <a:cubicBezTo>
                  <a:pt x="207282" y="48190"/>
                  <a:pt x="207282" y="48190"/>
                  <a:pt x="201839" y="59831"/>
                </a:cubicBezTo>
                <a:cubicBezTo>
                  <a:pt x="200479" y="52070"/>
                  <a:pt x="193675" y="45603"/>
                  <a:pt x="184150" y="45603"/>
                </a:cubicBezTo>
                <a:cubicBezTo>
                  <a:pt x="190954" y="39135"/>
                  <a:pt x="190954" y="31374"/>
                  <a:pt x="186871" y="24906"/>
                </a:cubicBezTo>
                <a:close/>
                <a:moveTo>
                  <a:pt x="18492" y="24906"/>
                </a:moveTo>
                <a:cubicBezTo>
                  <a:pt x="18492" y="24906"/>
                  <a:pt x="18492" y="24906"/>
                  <a:pt x="43588" y="24906"/>
                </a:cubicBezTo>
                <a:cubicBezTo>
                  <a:pt x="39626" y="32822"/>
                  <a:pt x="40946" y="40738"/>
                  <a:pt x="46230" y="46015"/>
                </a:cubicBezTo>
                <a:cubicBezTo>
                  <a:pt x="36984" y="46015"/>
                  <a:pt x="29059" y="53931"/>
                  <a:pt x="29059" y="63166"/>
                </a:cubicBezTo>
                <a:cubicBezTo>
                  <a:pt x="29059" y="82955"/>
                  <a:pt x="27738" y="89552"/>
                  <a:pt x="31700" y="96148"/>
                </a:cubicBezTo>
                <a:cubicBezTo>
                  <a:pt x="31700" y="96148"/>
                  <a:pt x="31700" y="96148"/>
                  <a:pt x="31700" y="206969"/>
                </a:cubicBezTo>
                <a:cubicBezTo>
                  <a:pt x="31700" y="210926"/>
                  <a:pt x="35663" y="214884"/>
                  <a:pt x="39626" y="214884"/>
                </a:cubicBezTo>
                <a:cubicBezTo>
                  <a:pt x="39626" y="214884"/>
                  <a:pt x="39626" y="214884"/>
                  <a:pt x="298512" y="214884"/>
                </a:cubicBezTo>
                <a:cubicBezTo>
                  <a:pt x="302475" y="214884"/>
                  <a:pt x="306438" y="210926"/>
                  <a:pt x="306438" y="206969"/>
                </a:cubicBezTo>
                <a:cubicBezTo>
                  <a:pt x="306438" y="206969"/>
                  <a:pt x="306438" y="206969"/>
                  <a:pt x="306438" y="104064"/>
                </a:cubicBezTo>
                <a:cubicBezTo>
                  <a:pt x="309079" y="96148"/>
                  <a:pt x="310400" y="86913"/>
                  <a:pt x="306438" y="77678"/>
                </a:cubicBezTo>
                <a:cubicBezTo>
                  <a:pt x="306438" y="59208"/>
                  <a:pt x="306438" y="61846"/>
                  <a:pt x="274737" y="61846"/>
                </a:cubicBezTo>
                <a:cubicBezTo>
                  <a:pt x="274737" y="61846"/>
                  <a:pt x="274737" y="61846"/>
                  <a:pt x="281341" y="59208"/>
                </a:cubicBezTo>
                <a:cubicBezTo>
                  <a:pt x="293229" y="53931"/>
                  <a:pt x="294550" y="38099"/>
                  <a:pt x="280021" y="24906"/>
                </a:cubicBezTo>
                <a:cubicBezTo>
                  <a:pt x="280021" y="24906"/>
                  <a:pt x="280021" y="24906"/>
                  <a:pt x="319646" y="24906"/>
                </a:cubicBezTo>
                <a:cubicBezTo>
                  <a:pt x="330213" y="24906"/>
                  <a:pt x="338138" y="34141"/>
                  <a:pt x="338138" y="43376"/>
                </a:cubicBezTo>
                <a:cubicBezTo>
                  <a:pt x="338138" y="43376"/>
                  <a:pt x="338138" y="43376"/>
                  <a:pt x="338138" y="234674"/>
                </a:cubicBezTo>
                <a:cubicBezTo>
                  <a:pt x="338138" y="243909"/>
                  <a:pt x="330213" y="251825"/>
                  <a:pt x="319646" y="251825"/>
                </a:cubicBezTo>
                <a:cubicBezTo>
                  <a:pt x="319646" y="251825"/>
                  <a:pt x="319646" y="251825"/>
                  <a:pt x="200769" y="251825"/>
                </a:cubicBezTo>
                <a:cubicBezTo>
                  <a:pt x="200769" y="251825"/>
                  <a:pt x="200769" y="251825"/>
                  <a:pt x="216620" y="290084"/>
                </a:cubicBezTo>
                <a:cubicBezTo>
                  <a:pt x="216620" y="290084"/>
                  <a:pt x="216620" y="290084"/>
                  <a:pt x="224545" y="290084"/>
                </a:cubicBezTo>
                <a:cubicBezTo>
                  <a:pt x="229828" y="290084"/>
                  <a:pt x="235112" y="295361"/>
                  <a:pt x="235112" y="301958"/>
                </a:cubicBezTo>
                <a:cubicBezTo>
                  <a:pt x="235112" y="308554"/>
                  <a:pt x="229828" y="313831"/>
                  <a:pt x="224545" y="313831"/>
                </a:cubicBezTo>
                <a:cubicBezTo>
                  <a:pt x="224545" y="313831"/>
                  <a:pt x="224545" y="313831"/>
                  <a:pt x="113593" y="313831"/>
                </a:cubicBezTo>
                <a:cubicBezTo>
                  <a:pt x="108310" y="313831"/>
                  <a:pt x="103026" y="308554"/>
                  <a:pt x="103026" y="301958"/>
                </a:cubicBezTo>
                <a:cubicBezTo>
                  <a:pt x="103026" y="295361"/>
                  <a:pt x="108310" y="290084"/>
                  <a:pt x="113593" y="290084"/>
                </a:cubicBezTo>
                <a:cubicBezTo>
                  <a:pt x="113593" y="290084"/>
                  <a:pt x="113593" y="290084"/>
                  <a:pt x="121518" y="290084"/>
                </a:cubicBezTo>
                <a:cubicBezTo>
                  <a:pt x="121518" y="290084"/>
                  <a:pt x="121518" y="290084"/>
                  <a:pt x="137369" y="251825"/>
                </a:cubicBezTo>
                <a:cubicBezTo>
                  <a:pt x="137369" y="251825"/>
                  <a:pt x="137369" y="251825"/>
                  <a:pt x="18492" y="251825"/>
                </a:cubicBezTo>
                <a:cubicBezTo>
                  <a:pt x="7925" y="251825"/>
                  <a:pt x="0" y="243909"/>
                  <a:pt x="0" y="234674"/>
                </a:cubicBezTo>
                <a:cubicBezTo>
                  <a:pt x="0" y="234674"/>
                  <a:pt x="0" y="234674"/>
                  <a:pt x="0" y="43376"/>
                </a:cubicBezTo>
                <a:cubicBezTo>
                  <a:pt x="0" y="34141"/>
                  <a:pt x="7925" y="24906"/>
                  <a:pt x="18492" y="24906"/>
                </a:cubicBezTo>
                <a:close/>
                <a:moveTo>
                  <a:pt x="109666" y="1"/>
                </a:moveTo>
                <a:cubicBezTo>
                  <a:pt x="113718" y="21"/>
                  <a:pt x="119286" y="267"/>
                  <a:pt x="126932" y="267"/>
                </a:cubicBezTo>
                <a:cubicBezTo>
                  <a:pt x="134910" y="267"/>
                  <a:pt x="133580" y="10764"/>
                  <a:pt x="133580" y="18637"/>
                </a:cubicBezTo>
                <a:cubicBezTo>
                  <a:pt x="137569" y="19949"/>
                  <a:pt x="140229" y="21261"/>
                  <a:pt x="144218" y="22573"/>
                </a:cubicBezTo>
                <a:cubicBezTo>
                  <a:pt x="158845" y="6828"/>
                  <a:pt x="154855" y="8140"/>
                  <a:pt x="177460" y="29134"/>
                </a:cubicBezTo>
                <a:cubicBezTo>
                  <a:pt x="182779" y="35695"/>
                  <a:pt x="174801" y="40943"/>
                  <a:pt x="168152" y="47504"/>
                </a:cubicBezTo>
                <a:cubicBezTo>
                  <a:pt x="170812" y="50128"/>
                  <a:pt x="172142" y="54065"/>
                  <a:pt x="173471" y="58001"/>
                </a:cubicBezTo>
                <a:cubicBezTo>
                  <a:pt x="188098" y="58001"/>
                  <a:pt x="192087" y="55377"/>
                  <a:pt x="192087" y="67186"/>
                </a:cubicBezTo>
                <a:cubicBezTo>
                  <a:pt x="192087" y="67186"/>
                  <a:pt x="192087" y="67186"/>
                  <a:pt x="154855" y="82931"/>
                </a:cubicBezTo>
                <a:cubicBezTo>
                  <a:pt x="160174" y="58001"/>
                  <a:pt x="140229" y="35695"/>
                  <a:pt x="116294" y="35695"/>
                </a:cubicBezTo>
                <a:cubicBezTo>
                  <a:pt x="93689" y="35695"/>
                  <a:pt x="76403" y="52753"/>
                  <a:pt x="76403" y="75059"/>
                </a:cubicBezTo>
                <a:cubicBezTo>
                  <a:pt x="76403" y="88180"/>
                  <a:pt x="83052" y="101301"/>
                  <a:pt x="93689" y="107862"/>
                </a:cubicBezTo>
                <a:cubicBezTo>
                  <a:pt x="73744" y="117047"/>
                  <a:pt x="67095" y="118359"/>
                  <a:pt x="59117" y="124919"/>
                </a:cubicBezTo>
                <a:cubicBezTo>
                  <a:pt x="48479" y="114422"/>
                  <a:pt x="49809" y="115734"/>
                  <a:pt x="63106" y="102613"/>
                </a:cubicBezTo>
                <a:cubicBezTo>
                  <a:pt x="61776" y="98677"/>
                  <a:pt x="60447" y="96053"/>
                  <a:pt x="59117" y="92116"/>
                </a:cubicBezTo>
                <a:cubicBezTo>
                  <a:pt x="36512" y="92116"/>
                  <a:pt x="40501" y="94740"/>
                  <a:pt x="40501" y="63249"/>
                </a:cubicBezTo>
                <a:cubicBezTo>
                  <a:pt x="40501" y="55377"/>
                  <a:pt x="51139" y="58001"/>
                  <a:pt x="59117" y="58001"/>
                </a:cubicBezTo>
                <a:cubicBezTo>
                  <a:pt x="60447" y="54065"/>
                  <a:pt x="61776" y="50128"/>
                  <a:pt x="63106" y="47504"/>
                </a:cubicBezTo>
                <a:cubicBezTo>
                  <a:pt x="47150" y="31759"/>
                  <a:pt x="48479" y="35695"/>
                  <a:pt x="69755" y="14700"/>
                </a:cubicBezTo>
                <a:cubicBezTo>
                  <a:pt x="76403" y="8140"/>
                  <a:pt x="81722" y="17325"/>
                  <a:pt x="88370" y="22573"/>
                </a:cubicBezTo>
                <a:cubicBezTo>
                  <a:pt x="91030" y="21261"/>
                  <a:pt x="95019" y="19949"/>
                  <a:pt x="99008" y="18637"/>
                </a:cubicBezTo>
                <a:cubicBezTo>
                  <a:pt x="99008" y="1907"/>
                  <a:pt x="97512" y="-61"/>
                  <a:pt x="10966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7" name="Oval 16"/>
          <p:cNvSpPr/>
          <p:nvPr/>
        </p:nvSpPr>
        <p:spPr>
          <a:xfrm>
            <a:off x="10301547" y="4940023"/>
            <a:ext cx="321486" cy="292897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8" name="Oval 13"/>
          <p:cNvSpPr/>
          <p:nvPr/>
        </p:nvSpPr>
        <p:spPr>
          <a:xfrm>
            <a:off x="1377309" y="4932046"/>
            <a:ext cx="321486" cy="308850"/>
          </a:xfrm>
          <a:custGeom>
            <a:avLst/>
            <a:gdLst>
              <a:gd name="T0" fmla="*/ 114 w 276"/>
              <a:gd name="T1" fmla="*/ 257 h 265"/>
              <a:gd name="T2" fmla="*/ 143 w 276"/>
              <a:gd name="T3" fmla="*/ 249 h 265"/>
              <a:gd name="T4" fmla="*/ 263 w 276"/>
              <a:gd name="T5" fmla="*/ 35 h 265"/>
              <a:gd name="T6" fmla="*/ 234 w 276"/>
              <a:gd name="T7" fmla="*/ 17 h 265"/>
              <a:gd name="T8" fmla="*/ 117 w 276"/>
              <a:gd name="T9" fmla="*/ 210 h 265"/>
              <a:gd name="T10" fmla="*/ 42 w 276"/>
              <a:gd name="T11" fmla="*/ 140 h 265"/>
              <a:gd name="T12" fmla="*/ 18 w 276"/>
              <a:gd name="T13" fmla="*/ 164 h 265"/>
              <a:gd name="T14" fmla="*/ 114 w 276"/>
              <a:gd name="T15" fmla="*/ 25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6" h="265">
                <a:moveTo>
                  <a:pt x="114" y="257"/>
                </a:moveTo>
                <a:cubicBezTo>
                  <a:pt x="123" y="265"/>
                  <a:pt x="141" y="262"/>
                  <a:pt x="143" y="249"/>
                </a:cubicBezTo>
                <a:cubicBezTo>
                  <a:pt x="155" y="168"/>
                  <a:pt x="217" y="99"/>
                  <a:pt x="263" y="35"/>
                </a:cubicBezTo>
                <a:cubicBezTo>
                  <a:pt x="276" y="17"/>
                  <a:pt x="246" y="0"/>
                  <a:pt x="234" y="17"/>
                </a:cubicBezTo>
                <a:cubicBezTo>
                  <a:pt x="191" y="77"/>
                  <a:pt x="138" y="139"/>
                  <a:pt x="117" y="210"/>
                </a:cubicBezTo>
                <a:cubicBezTo>
                  <a:pt x="93" y="186"/>
                  <a:pt x="69" y="162"/>
                  <a:pt x="42" y="140"/>
                </a:cubicBezTo>
                <a:cubicBezTo>
                  <a:pt x="25" y="126"/>
                  <a:pt x="0" y="150"/>
                  <a:pt x="18" y="164"/>
                </a:cubicBezTo>
                <a:cubicBezTo>
                  <a:pt x="53" y="192"/>
                  <a:pt x="83" y="225"/>
                  <a:pt x="114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25500" dist="5588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16032" y="2857231"/>
            <a:ext cx="2878424" cy="1907481"/>
            <a:chOff x="874713" y="3325188"/>
            <a:chExt cx="2878424" cy="1907481"/>
          </a:xfrm>
        </p:grpSpPr>
        <p:sp>
          <p:nvSpPr>
            <p:cNvPr id="30" name="矩形 29"/>
            <p:cNvSpPr/>
            <p:nvPr/>
          </p:nvSpPr>
          <p:spPr>
            <a:xfrm>
              <a:off x="874713" y="3624472"/>
              <a:ext cx="2878424" cy="16081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Arial" panose="020B0604020202020204" pitchFamily="34" charset="0"/>
                </a:rPr>
                <a:t>该项目主要针对在校大学生，他们对于新事物具有强烈的好奇心，并且易于接受并快速掌握其操作形式；在学校特定的环境下，他们在学习生活中也有着极大的打印需求；同时，他们也乐于追求更加快捷便利的生活方式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02585" y="3325188"/>
              <a:ext cx="2050552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cs typeface="+mn-cs"/>
                  <a:sym typeface="FZHei-B01S" panose="02010601030101010101" pitchFamily="2" charset="-122"/>
                </a:rPr>
                <a:t>用户的特点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  <a:sym typeface="FZHei-B01S" panose="02010601030101010101" pitchFamily="2" charset="-122"/>
              </a:endParaRPr>
            </a:p>
          </p:txBody>
        </p:sp>
      </p:grpSp>
      <p:pic>
        <p:nvPicPr>
          <p:cNvPr id="32" name="图片占位符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1" r="16781"/>
          <a:stretch>
            <a:fillRect/>
          </a:stretch>
        </p:blipFill>
        <p:spPr>
          <a:xfrm>
            <a:off x="5097953" y="1366512"/>
            <a:ext cx="5179440" cy="5179437"/>
          </a:xfrm>
          <a:custGeom>
            <a:avLst/>
            <a:gdLst>
              <a:gd name="connsiteX0" fmla="*/ 1490632 w 2981263"/>
              <a:gd name="connsiteY0" fmla="*/ 0 h 2981261"/>
              <a:gd name="connsiteX1" fmla="*/ 2981263 w 2981263"/>
              <a:gd name="connsiteY1" fmla="*/ 1490631 h 2981261"/>
              <a:gd name="connsiteX2" fmla="*/ 1490632 w 2981263"/>
              <a:gd name="connsiteY2" fmla="*/ 2981261 h 2981261"/>
              <a:gd name="connsiteX3" fmla="*/ 0 w 2981263"/>
              <a:gd name="connsiteY3" fmla="*/ 1490631 h 2981261"/>
              <a:gd name="connsiteX4" fmla="*/ 1490632 w 2981263"/>
              <a:gd name="connsiteY4" fmla="*/ 0 h 298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63" h="2981261">
                <a:moveTo>
                  <a:pt x="1490632" y="0"/>
                </a:moveTo>
                <a:cubicBezTo>
                  <a:pt x="2313885" y="0"/>
                  <a:pt x="2981263" y="667378"/>
                  <a:pt x="2981263" y="1490631"/>
                </a:cubicBezTo>
                <a:cubicBezTo>
                  <a:pt x="2981263" y="2313884"/>
                  <a:pt x="2313885" y="2981261"/>
                  <a:pt x="1490632" y="2981261"/>
                </a:cubicBezTo>
                <a:cubicBezTo>
                  <a:pt x="667379" y="2981261"/>
                  <a:pt x="0" y="2313884"/>
                  <a:pt x="0" y="1490631"/>
                </a:cubicBezTo>
                <a:cubicBezTo>
                  <a:pt x="0" y="667378"/>
                  <a:pt x="667379" y="0"/>
                  <a:pt x="1490632" y="0"/>
                </a:cubicBezTo>
                <a:close/>
              </a:path>
            </a:pathLst>
          </a:custGeom>
          <a:ln w="381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软件功能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pSp>
        <p:nvGrpSpPr>
          <p:cNvPr id="10" name="组合 2"/>
          <p:cNvGrpSpPr/>
          <p:nvPr/>
        </p:nvGrpSpPr>
        <p:grpSpPr>
          <a:xfrm>
            <a:off x="2849790" y="3055058"/>
            <a:ext cx="2162431" cy="1948835"/>
            <a:chOff x="2975573" y="2990925"/>
            <a:chExt cx="2162723" cy="1948834"/>
          </a:xfrm>
        </p:grpSpPr>
        <p:sp>
          <p:nvSpPr>
            <p:cNvPr id="11" name="Oval 21"/>
            <p:cNvSpPr>
              <a:spLocks noChangeArrowheads="1"/>
            </p:cNvSpPr>
            <p:nvPr/>
          </p:nvSpPr>
          <p:spPr bwMode="auto">
            <a:xfrm rot="17150482">
              <a:off x="2976315" y="3437573"/>
              <a:ext cx="1501444" cy="1502927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Freeform 22"/>
            <p:cNvSpPr>
              <a:spLocks noChangeArrowheads="1"/>
            </p:cNvSpPr>
            <p:nvPr/>
          </p:nvSpPr>
          <p:spPr bwMode="auto">
            <a:xfrm rot="17150482">
              <a:off x="4052090" y="3000787"/>
              <a:ext cx="1096068" cy="1076344"/>
            </a:xfrm>
            <a:custGeom>
              <a:avLst/>
              <a:gdLst>
                <a:gd name="T0" fmla="*/ 175 w 453"/>
                <a:gd name="T1" fmla="*/ 0 h 445"/>
                <a:gd name="T2" fmla="*/ 453 w 453"/>
                <a:gd name="T3" fmla="*/ 200 h 445"/>
                <a:gd name="T4" fmla="*/ 266 w 453"/>
                <a:gd name="T5" fmla="*/ 445 h 445"/>
                <a:gd name="T6" fmla="*/ 0 w 453"/>
                <a:gd name="T7" fmla="*/ 230 h 445"/>
                <a:gd name="T8" fmla="*/ 175 w 453"/>
                <a:gd name="T9" fmla="*/ 0 h 4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3"/>
                <a:gd name="T16" fmla="*/ 0 h 445"/>
                <a:gd name="T17" fmla="*/ 453 w 453"/>
                <a:gd name="T18" fmla="*/ 445 h 4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3" h="445">
                  <a:moveTo>
                    <a:pt x="175" y="0"/>
                  </a:moveTo>
                  <a:cubicBezTo>
                    <a:pt x="148" y="159"/>
                    <a:pt x="291" y="280"/>
                    <a:pt x="453" y="200"/>
                  </a:cubicBezTo>
                  <a:cubicBezTo>
                    <a:pt x="266" y="445"/>
                    <a:pt x="266" y="445"/>
                    <a:pt x="266" y="445"/>
                  </a:cubicBezTo>
                  <a:cubicBezTo>
                    <a:pt x="300" y="268"/>
                    <a:pt x="146" y="162"/>
                    <a:pt x="0" y="230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393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 rot="17150482">
              <a:off x="3082597" y="3545384"/>
              <a:ext cx="1286750" cy="128963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3"/>
          <p:cNvGrpSpPr/>
          <p:nvPr/>
        </p:nvGrpSpPr>
        <p:grpSpPr>
          <a:xfrm rot="20127213">
            <a:off x="4721672" y="1985967"/>
            <a:ext cx="1880713" cy="2594279"/>
            <a:chOff x="4683845" y="2001050"/>
            <a:chExt cx="1880966" cy="2594278"/>
          </a:xfrm>
        </p:grpSpPr>
        <p:sp>
          <p:nvSpPr>
            <p:cNvPr id="15" name="Freeform 23"/>
            <p:cNvSpPr>
              <a:spLocks noChangeArrowheads="1"/>
            </p:cNvSpPr>
            <p:nvPr/>
          </p:nvSpPr>
          <p:spPr bwMode="auto">
            <a:xfrm rot="17150482">
              <a:off x="5353600" y="3384116"/>
              <a:ext cx="1224602" cy="1197821"/>
            </a:xfrm>
            <a:custGeom>
              <a:avLst/>
              <a:gdLst>
                <a:gd name="T0" fmla="*/ 506 w 506"/>
                <a:gd name="T1" fmla="*/ 258 h 495"/>
                <a:gd name="T2" fmla="*/ 204 w 506"/>
                <a:gd name="T3" fmla="*/ 495 h 495"/>
                <a:gd name="T4" fmla="*/ 0 w 506"/>
                <a:gd name="T5" fmla="*/ 222 h 495"/>
                <a:gd name="T6" fmla="*/ 313 w 506"/>
                <a:gd name="T7" fmla="*/ 0 h 495"/>
                <a:gd name="T8" fmla="*/ 506 w 506"/>
                <a:gd name="T9" fmla="*/ 258 h 4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6"/>
                <a:gd name="T16" fmla="*/ 0 h 495"/>
                <a:gd name="T17" fmla="*/ 506 w 506"/>
                <a:gd name="T18" fmla="*/ 495 h 4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6" h="495">
                  <a:moveTo>
                    <a:pt x="506" y="258"/>
                  </a:moveTo>
                  <a:cubicBezTo>
                    <a:pt x="341" y="178"/>
                    <a:pt x="168" y="297"/>
                    <a:pt x="204" y="49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79" y="313"/>
                    <a:pt x="342" y="180"/>
                    <a:pt x="313" y="0"/>
                  </a:cubicBezTo>
                  <a:lnTo>
                    <a:pt x="506" y="258"/>
                  </a:lnTo>
                  <a:close/>
                </a:path>
              </a:pathLst>
            </a:custGeom>
            <a:solidFill>
              <a:srgbClr val="EE3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 rot="17150482">
              <a:off x="4683178" y="2001717"/>
              <a:ext cx="1685063" cy="1683730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 rot="17150482">
              <a:off x="4801878" y="2121396"/>
              <a:ext cx="1444945" cy="14436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" name="组合 5"/>
          <p:cNvGrpSpPr/>
          <p:nvPr/>
        </p:nvGrpSpPr>
        <p:grpSpPr>
          <a:xfrm>
            <a:off x="6209027" y="3668588"/>
            <a:ext cx="2172171" cy="2172361"/>
            <a:chOff x="7526776" y="2380159"/>
            <a:chExt cx="2172464" cy="2172361"/>
          </a:xfrm>
        </p:grpSpPr>
        <p:sp>
          <p:nvSpPr>
            <p:cNvPr id="23" name="Oval 27"/>
            <p:cNvSpPr>
              <a:spLocks noChangeArrowheads="1"/>
            </p:cNvSpPr>
            <p:nvPr/>
          </p:nvSpPr>
          <p:spPr bwMode="auto">
            <a:xfrm rot="17150482">
              <a:off x="7526827" y="2380108"/>
              <a:ext cx="2172361" cy="2172464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 rot="17150482">
              <a:off x="7681978" y="2535651"/>
              <a:ext cx="1863033" cy="18631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5" name="组合 6"/>
          <p:cNvGrpSpPr/>
          <p:nvPr/>
        </p:nvGrpSpPr>
        <p:grpSpPr>
          <a:xfrm>
            <a:off x="3084408" y="3785113"/>
            <a:ext cx="1005403" cy="871353"/>
            <a:chOff x="3210222" y="3720976"/>
            <a:chExt cx="1005540" cy="871353"/>
          </a:xfrm>
        </p:grpSpPr>
        <p:sp>
          <p:nvSpPr>
            <p:cNvPr id="26" name="TextBox 8"/>
            <p:cNvSpPr>
              <a:spLocks noChangeArrowheads="1"/>
            </p:cNvSpPr>
            <p:nvPr/>
          </p:nvSpPr>
          <p:spPr bwMode="auto">
            <a:xfrm>
              <a:off x="3210222" y="4253775"/>
              <a:ext cx="10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200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在线打印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38"/>
            <p:cNvSpPr>
              <a:spLocks noChangeArrowheads="1"/>
            </p:cNvSpPr>
            <p:nvPr/>
          </p:nvSpPr>
          <p:spPr bwMode="auto">
            <a:xfrm>
              <a:off x="3359668" y="3720976"/>
              <a:ext cx="658988" cy="646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en-US" sz="3600" spc="-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01</a:t>
              </a:r>
              <a:endParaRPr lang="zh-CN" altLang="en-US" sz="3600" spc="-15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28" name="组合 7"/>
          <p:cNvGrpSpPr/>
          <p:nvPr/>
        </p:nvGrpSpPr>
        <p:grpSpPr>
          <a:xfrm>
            <a:off x="4837537" y="2407442"/>
            <a:ext cx="1197337" cy="912750"/>
            <a:chOff x="4963588" y="2343309"/>
            <a:chExt cx="1197499" cy="912748"/>
          </a:xfrm>
        </p:grpSpPr>
        <p:sp>
          <p:nvSpPr>
            <p:cNvPr id="29" name="TextBox 8"/>
            <p:cNvSpPr>
              <a:spLocks noChangeArrowheads="1"/>
            </p:cNvSpPr>
            <p:nvPr/>
          </p:nvSpPr>
          <p:spPr bwMode="auto">
            <a:xfrm>
              <a:off x="4963588" y="2917504"/>
              <a:ext cx="1197499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1219200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资料查询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0" name="TextBox 39"/>
            <p:cNvSpPr>
              <a:spLocks noChangeArrowheads="1"/>
            </p:cNvSpPr>
            <p:nvPr/>
          </p:nvSpPr>
          <p:spPr bwMode="auto">
            <a:xfrm>
              <a:off x="5162468" y="2343309"/>
              <a:ext cx="697721" cy="646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02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31" name="组合 8"/>
          <p:cNvGrpSpPr/>
          <p:nvPr/>
        </p:nvGrpSpPr>
        <p:grpSpPr>
          <a:xfrm>
            <a:off x="6747750" y="4324636"/>
            <a:ext cx="1005403" cy="922069"/>
            <a:chOff x="5917580" y="4735561"/>
            <a:chExt cx="1005540" cy="922069"/>
          </a:xfrm>
        </p:grpSpPr>
        <p:sp>
          <p:nvSpPr>
            <p:cNvPr id="32" name="TextBox 8"/>
            <p:cNvSpPr>
              <a:spLocks noChangeArrowheads="1"/>
            </p:cNvSpPr>
            <p:nvPr/>
          </p:nvSpPr>
          <p:spPr bwMode="auto">
            <a:xfrm>
              <a:off x="5917580" y="5319076"/>
              <a:ext cx="1005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219200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广告设计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40"/>
            <p:cNvSpPr>
              <a:spLocks noChangeArrowheads="1"/>
            </p:cNvSpPr>
            <p:nvPr/>
          </p:nvSpPr>
          <p:spPr bwMode="auto">
            <a:xfrm>
              <a:off x="6030913" y="4735561"/>
              <a:ext cx="697722" cy="646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方正黑体简体" pitchFamily="2" charset="-122"/>
                </a:rPr>
                <a:t>03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方正黑体简体" pitchFamily="2" charset="-122"/>
              </a:endParaRPr>
            </a:p>
          </p:txBody>
        </p:sp>
      </p:grpSp>
      <p:grpSp>
        <p:nvGrpSpPr>
          <p:cNvPr id="37" name="组合 54"/>
          <p:cNvGrpSpPr/>
          <p:nvPr/>
        </p:nvGrpSpPr>
        <p:grpSpPr bwMode="auto">
          <a:xfrm>
            <a:off x="873101" y="5171201"/>
            <a:ext cx="3410924" cy="812824"/>
            <a:chOff x="0" y="-73227"/>
            <a:chExt cx="3411378" cy="813350"/>
          </a:xfrm>
        </p:grpSpPr>
        <p:sp>
          <p:nvSpPr>
            <p:cNvPr id="38" name="TextBox 55"/>
            <p:cNvSpPr>
              <a:spLocks noChangeArrowheads="1"/>
            </p:cNvSpPr>
            <p:nvPr/>
          </p:nvSpPr>
          <p:spPr bwMode="auto">
            <a:xfrm>
              <a:off x="0" y="419251"/>
              <a:ext cx="3354009" cy="320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050" dirty="0">
                  <a:sym typeface="Arial" panose="020B0604020202020204" pitchFamily="34" charset="0"/>
                </a:rPr>
                <a:t>接收用户上传的文件并按用户要求进行打印和配送</a:t>
              </a:r>
              <a:endParaRPr lang="en-US" altLang="zh-CN" sz="1050" dirty="0"/>
            </a:p>
          </p:txBody>
        </p:sp>
        <p:grpSp>
          <p:nvGrpSpPr>
            <p:cNvPr id="39" name="组合 56"/>
            <p:cNvGrpSpPr/>
            <p:nvPr/>
          </p:nvGrpSpPr>
          <p:grpSpPr bwMode="auto">
            <a:xfrm>
              <a:off x="2741364" y="-73227"/>
              <a:ext cx="670014" cy="470738"/>
              <a:chOff x="-612645" y="-174098"/>
              <a:chExt cx="670014" cy="470738"/>
            </a:xfrm>
          </p:grpSpPr>
          <p:sp>
            <p:nvSpPr>
              <p:cNvPr id="40" name="矩形 57"/>
              <p:cNvSpPr>
                <a:spLocks noChangeArrowheads="1"/>
              </p:cNvSpPr>
              <p:nvPr/>
            </p:nvSpPr>
            <p:spPr bwMode="auto">
              <a:xfrm>
                <a:off x="-537457" y="-174098"/>
                <a:ext cx="454398" cy="454354"/>
              </a:xfrm>
              <a:prstGeom prst="rect">
                <a:avLst/>
              </a:prstGeom>
              <a:solidFill>
                <a:srgbClr val="393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defTabSz="1219200"/>
                <a:endParaRPr lang="zh-CN" altLang="zh-CN" sz="2000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1" name="TextBox 58"/>
              <p:cNvSpPr>
                <a:spLocks noChangeArrowheads="1"/>
              </p:cNvSpPr>
              <p:nvPr/>
            </p:nvSpPr>
            <p:spPr bwMode="auto">
              <a:xfrm>
                <a:off x="-612645" y="-164033"/>
                <a:ext cx="670014" cy="460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defTabSz="1219200"/>
                <a:r>
                  <a:rPr lang="en-US" sz="2400" dirty="0">
                    <a:solidFill>
                      <a:prstClr val="white"/>
                    </a:solidFill>
                    <a:latin typeface="Cassannet Bold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01</a:t>
                </a:r>
                <a:endParaRPr lang="zh-CN" altLang="en-US" sz="2400" dirty="0">
                  <a:solidFill>
                    <a:prstClr val="white"/>
                  </a:solidFill>
                  <a:latin typeface="Cassannet Bold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2" name="组合 10"/>
          <p:cNvGrpSpPr/>
          <p:nvPr/>
        </p:nvGrpSpPr>
        <p:grpSpPr>
          <a:xfrm>
            <a:off x="8101943" y="2981101"/>
            <a:ext cx="3288236" cy="1105140"/>
            <a:chOff x="8017316" y="1375190"/>
            <a:chExt cx="3288680" cy="1105140"/>
          </a:xfrm>
        </p:grpSpPr>
        <p:sp>
          <p:nvSpPr>
            <p:cNvPr id="43" name="TextBox 60"/>
            <p:cNvSpPr>
              <a:spLocks noChangeArrowheads="1"/>
            </p:cNvSpPr>
            <p:nvPr/>
          </p:nvSpPr>
          <p:spPr bwMode="auto">
            <a:xfrm>
              <a:off x="8017316" y="1901517"/>
              <a:ext cx="3288680" cy="57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100" dirty="0">
                  <a:sym typeface="Arial" panose="020B0604020202020204" pitchFamily="34" charset="0"/>
                </a:rPr>
                <a:t>为用户提供优质广告设计服务，增添更多拓展功能，实现平台的多元化发展</a:t>
              </a:r>
              <a:endParaRPr lang="en-US" altLang="zh-CN" sz="1100" dirty="0"/>
            </a:p>
          </p:txBody>
        </p:sp>
        <p:grpSp>
          <p:nvGrpSpPr>
            <p:cNvPr id="44" name="组合 61"/>
            <p:cNvGrpSpPr/>
            <p:nvPr/>
          </p:nvGrpSpPr>
          <p:grpSpPr bwMode="auto">
            <a:xfrm>
              <a:off x="8076550" y="1375190"/>
              <a:ext cx="647958" cy="476637"/>
              <a:chOff x="613820" y="-497559"/>
              <a:chExt cx="648074" cy="476944"/>
            </a:xfrm>
          </p:grpSpPr>
          <p:sp>
            <p:nvSpPr>
              <p:cNvPr id="45" name="矩形 62"/>
              <p:cNvSpPr>
                <a:spLocks noChangeArrowheads="1"/>
              </p:cNvSpPr>
              <p:nvPr/>
            </p:nvSpPr>
            <p:spPr bwMode="auto">
              <a:xfrm>
                <a:off x="702139" y="-474969"/>
                <a:ext cx="471363" cy="454354"/>
              </a:xfrm>
              <a:prstGeom prst="rect">
                <a:avLst/>
              </a:prstGeom>
              <a:solidFill>
                <a:srgbClr val="7E3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defTabSz="1219200"/>
                <a:endParaRPr lang="zh-CN" altLang="zh-CN" sz="2000" dirty="0">
                  <a:solidFill>
                    <a:srgbClr val="7F7F7F">
                      <a:lumMod val="10000"/>
                    </a:srgbClr>
                  </a:solidFill>
                  <a:latin typeface="Calibri" panose="020F0502020204030204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6" name="TextBox 63"/>
              <p:cNvSpPr>
                <a:spLocks noChangeArrowheads="1"/>
              </p:cNvSpPr>
              <p:nvPr/>
            </p:nvSpPr>
            <p:spPr bwMode="auto">
              <a:xfrm>
                <a:off x="613820" y="-497559"/>
                <a:ext cx="648074" cy="461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defTabSz="1219200"/>
                <a:r>
                  <a:rPr lang="en-US" sz="2400" dirty="0">
                    <a:solidFill>
                      <a:prstClr val="white"/>
                    </a:solidFill>
                    <a:latin typeface="Cassannet Bold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03</a:t>
                </a:r>
                <a:endParaRPr lang="zh-CN" altLang="en-US" sz="2400" dirty="0">
                  <a:solidFill>
                    <a:prstClr val="white"/>
                  </a:solidFill>
                  <a:latin typeface="Cassannet Bold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7" name="组合 64"/>
          <p:cNvGrpSpPr/>
          <p:nvPr/>
        </p:nvGrpSpPr>
        <p:grpSpPr bwMode="auto">
          <a:xfrm>
            <a:off x="1166504" y="2315466"/>
            <a:ext cx="3158620" cy="844963"/>
            <a:chOff x="378327" y="18695"/>
            <a:chExt cx="3159401" cy="846063"/>
          </a:xfrm>
        </p:grpSpPr>
        <p:sp>
          <p:nvSpPr>
            <p:cNvPr id="48" name="TextBox 65"/>
            <p:cNvSpPr>
              <a:spLocks noChangeArrowheads="1"/>
            </p:cNvSpPr>
            <p:nvPr/>
          </p:nvSpPr>
          <p:spPr bwMode="auto">
            <a:xfrm>
              <a:off x="378327" y="544511"/>
              <a:ext cx="3159401" cy="320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050" dirty="0">
                  <a:sym typeface="Arial" panose="020B0604020202020204" pitchFamily="34" charset="0"/>
                </a:rPr>
                <a:t>为用户提供资料查询和资料上传的功能</a:t>
              </a:r>
              <a:endParaRPr lang="zh-CN" altLang="en-US" sz="1465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矩形 66"/>
            <p:cNvSpPr>
              <a:spLocks noChangeArrowheads="1"/>
            </p:cNvSpPr>
            <p:nvPr/>
          </p:nvSpPr>
          <p:spPr bwMode="auto">
            <a:xfrm>
              <a:off x="2933996" y="18695"/>
              <a:ext cx="454398" cy="454354"/>
            </a:xfrm>
            <a:prstGeom prst="rect">
              <a:avLst/>
            </a:prstGeom>
            <a:solidFill>
              <a:srgbClr val="CB1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zh-CN" sz="2000" dirty="0">
                <a:solidFill>
                  <a:srgbClr val="7F7F7F">
                    <a:lumMod val="10000"/>
                  </a:srgbClr>
                </a:solidFill>
                <a:latin typeface="Calibri" panose="020F0502020204030204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TextBox 67"/>
            <p:cNvSpPr>
              <a:spLocks noChangeArrowheads="1"/>
            </p:cNvSpPr>
            <p:nvPr/>
          </p:nvSpPr>
          <p:spPr bwMode="auto">
            <a:xfrm>
              <a:off x="2776680" y="18695"/>
              <a:ext cx="662469" cy="460974"/>
            </a:xfrm>
            <a:prstGeom prst="rect">
              <a:avLst/>
            </a:prstGeom>
            <a:solidFill>
              <a:srgbClr val="EE3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1219200"/>
              <a:r>
                <a:rPr lang="en-US" sz="2400" dirty="0">
                  <a:solidFill>
                    <a:prstClr val="white"/>
                  </a:solidFill>
                  <a:latin typeface="Cassannet Bold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Cassannet Bold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26723" y="583995"/>
            <a:ext cx="4069531" cy="829330"/>
            <a:chOff x="9322481" y="1977453"/>
            <a:chExt cx="4069531" cy="829330"/>
          </a:xfrm>
        </p:grpSpPr>
        <p:sp>
          <p:nvSpPr>
            <p:cNvPr id="6" name="矩形 5"/>
            <p:cNvSpPr/>
            <p:nvPr/>
          </p:nvSpPr>
          <p:spPr>
            <a:xfrm>
              <a:off x="9322481" y="1977453"/>
              <a:ext cx="2920831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第二部分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322481" y="2507086"/>
              <a:ext cx="4069531" cy="299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限制与约束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2"/>
          <p:cNvSpPr/>
          <p:nvPr/>
        </p:nvSpPr>
        <p:spPr>
          <a:xfrm>
            <a:off x="1139493" y="2887524"/>
            <a:ext cx="2292508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Shape 1454"/>
          <p:cNvSpPr/>
          <p:nvPr/>
        </p:nvSpPr>
        <p:spPr>
          <a:xfrm>
            <a:off x="3686476" y="2887524"/>
            <a:ext cx="2292509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Shape 1456"/>
          <p:cNvSpPr/>
          <p:nvPr/>
        </p:nvSpPr>
        <p:spPr>
          <a:xfrm>
            <a:off x="6213018" y="2887524"/>
            <a:ext cx="2292509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Shape 1458"/>
          <p:cNvSpPr/>
          <p:nvPr/>
        </p:nvSpPr>
        <p:spPr>
          <a:xfrm>
            <a:off x="8760003" y="2887524"/>
            <a:ext cx="2292509" cy="261220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Shape 1460"/>
          <p:cNvSpPr/>
          <p:nvPr/>
        </p:nvSpPr>
        <p:spPr>
          <a:xfrm>
            <a:off x="1441953" y="2048503"/>
            <a:ext cx="1687584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1D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5" name="Shape 1465"/>
          <p:cNvSpPr/>
          <p:nvPr/>
        </p:nvSpPr>
        <p:spPr>
          <a:xfrm>
            <a:off x="3988940" y="2048503"/>
            <a:ext cx="1687584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337A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Shape 1468"/>
          <p:cNvSpPr/>
          <p:nvPr/>
        </p:nvSpPr>
        <p:spPr>
          <a:xfrm>
            <a:off x="6533347" y="2048639"/>
            <a:ext cx="1684127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A1D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Shape 1471"/>
          <p:cNvSpPr/>
          <p:nvPr/>
        </p:nvSpPr>
        <p:spPr>
          <a:xfrm>
            <a:off x="9084643" y="2050229"/>
            <a:ext cx="1684127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9337A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defTabSz="1219200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Text Placeholder 5"/>
          <p:cNvSpPr txBox="1"/>
          <p:nvPr/>
        </p:nvSpPr>
        <p:spPr>
          <a:xfrm>
            <a:off x="1404362" y="2603467"/>
            <a:ext cx="1698591" cy="577887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200">
              <a:buNone/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</a:rPr>
              <a:t>经费限制</a:t>
            </a:r>
            <a:endParaRPr lang="zh-CN" altLang="en-US" sz="16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9" name="Text Placeholder 6"/>
          <p:cNvSpPr txBox="1"/>
          <p:nvPr/>
        </p:nvSpPr>
        <p:spPr>
          <a:xfrm>
            <a:off x="1416649" y="4050925"/>
            <a:ext cx="177417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200">
              <a:lnSpc>
                <a:spcPts val="1800"/>
              </a:lnSpc>
              <a:buNone/>
            </a:pPr>
            <a:r>
              <a:rPr lang="zh-CN" altLang="en-US" sz="1050" dirty="0">
                <a:latin typeface="+mn-ea"/>
                <a:sym typeface="Arial" panose="020B0604020202020204" pitchFamily="34" charset="0"/>
              </a:rPr>
              <a:t>无经费</a:t>
            </a:r>
            <a:endParaRPr lang="en-US" altLang="zh-CN" sz="1065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20" name="Text Placeholder 5"/>
          <p:cNvSpPr txBox="1"/>
          <p:nvPr/>
        </p:nvSpPr>
        <p:spPr>
          <a:xfrm>
            <a:off x="4076715" y="2603467"/>
            <a:ext cx="157976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>
              <a:spcBef>
                <a:spcPts val="1335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  <a:ea typeface="+mn-ea"/>
              </a:rPr>
              <a:t>开发期限</a:t>
            </a:r>
            <a:endParaRPr lang="zh-CN" altLang="en-US" sz="16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1" name="Text Placeholder 5"/>
          <p:cNvSpPr txBox="1"/>
          <p:nvPr/>
        </p:nvSpPr>
        <p:spPr>
          <a:xfrm>
            <a:off x="9170685" y="2603467"/>
            <a:ext cx="157976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>
              <a:spcBef>
                <a:spcPts val="1335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  <a:ea typeface="+mn-ea"/>
              </a:rPr>
              <a:t>遵守标准</a:t>
            </a:r>
            <a:endParaRPr lang="zh-CN" altLang="en-US" sz="16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2" name="Text Placeholder 6"/>
          <p:cNvSpPr txBox="1"/>
          <p:nvPr/>
        </p:nvSpPr>
        <p:spPr>
          <a:xfrm>
            <a:off x="3925229" y="4008239"/>
            <a:ext cx="181500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defPPr>
              <a:defRPr lang="zh-CN"/>
            </a:defPPr>
            <a:lvl1pPr indent="0" algn="just" defTabSz="1219200">
              <a:lnSpc>
                <a:spcPts val="1800"/>
              </a:lnSpc>
              <a:spcBef>
                <a:spcPct val="20000"/>
              </a:spcBef>
              <a:buFont typeface="Arial" panose="020B0604020202020204" pitchFamily="34" charset="0"/>
              <a:buNone/>
              <a:defRPr sz="105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zh-CN" altLang="zh-CN" dirty="0"/>
              <a:t>七周</a:t>
            </a:r>
            <a:endParaRPr lang="en-US" altLang="zh-CN" dirty="0"/>
          </a:p>
        </p:txBody>
      </p:sp>
      <p:sp>
        <p:nvSpPr>
          <p:cNvPr id="23" name="Text Placeholder 6"/>
          <p:cNvSpPr txBox="1"/>
          <p:nvPr/>
        </p:nvSpPr>
        <p:spPr>
          <a:xfrm>
            <a:off x="6462933" y="4008239"/>
            <a:ext cx="181500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defPPr>
              <a:defRPr lang="zh-CN"/>
            </a:defPPr>
            <a:lvl1pPr indent="0" algn="just" defTabSz="1219200">
              <a:lnSpc>
                <a:spcPts val="1800"/>
              </a:lnSpc>
              <a:spcBef>
                <a:spcPct val="20000"/>
              </a:spcBef>
              <a:buFont typeface="Arial" panose="020B0604020202020204" pitchFamily="34" charset="0"/>
              <a:buNone/>
              <a:defRPr sz="105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SQL</a:t>
            </a:r>
            <a:r>
              <a:rPr lang="zh-CN" altLang="en-US" dirty="0"/>
              <a:t>，</a:t>
            </a:r>
            <a:r>
              <a:rPr lang="en-US" altLang="zh-CN" dirty="0"/>
              <a:t>C/C++,WEB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24" name="Text Placeholder 6"/>
          <p:cNvSpPr txBox="1"/>
          <p:nvPr/>
        </p:nvSpPr>
        <p:spPr>
          <a:xfrm>
            <a:off x="9019203" y="4008239"/>
            <a:ext cx="1815000" cy="1134191"/>
          </a:xfrm>
          <a:prstGeom prst="rect">
            <a:avLst/>
          </a:prstGeom>
        </p:spPr>
        <p:txBody>
          <a:bodyPr lIns="121907" tIns="60953" rIns="121907" bIns="60953" anchor="ctr">
            <a:noAutofit/>
          </a:bodyPr>
          <a:lstStyle>
            <a:defPPr>
              <a:defRPr lang="zh-CN"/>
            </a:defPPr>
            <a:lvl1pPr indent="0" algn="just" defTabSz="1219200">
              <a:lnSpc>
                <a:spcPts val="1800"/>
              </a:lnSpc>
              <a:spcBef>
                <a:spcPct val="20000"/>
              </a:spcBef>
              <a:buFont typeface="Arial" panose="020B0604020202020204" pitchFamily="34" charset="0"/>
              <a:buNone/>
              <a:defRPr sz="105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algn="ctr"/>
            <a:r>
              <a:rPr lang="en-US" altLang="zh-CN" dirty="0"/>
              <a:t>IEEE</a:t>
            </a:r>
            <a:r>
              <a:rPr lang="zh-CN" altLang="en-US" dirty="0"/>
              <a:t>国际标准</a:t>
            </a:r>
            <a:endParaRPr lang="en-US" altLang="zh-CN" dirty="0"/>
          </a:p>
        </p:txBody>
      </p:sp>
      <p:sp>
        <p:nvSpPr>
          <p:cNvPr id="25" name="Text Placeholder 5"/>
          <p:cNvSpPr txBox="1"/>
          <p:nvPr/>
        </p:nvSpPr>
        <p:spPr>
          <a:xfrm>
            <a:off x="6614415" y="2603467"/>
            <a:ext cx="1579768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>
              <a:spcBef>
                <a:spcPts val="1335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+mn-ea"/>
                <a:ea typeface="+mn-ea"/>
              </a:rPr>
              <a:t>编程语言</a:t>
            </a:r>
            <a:endParaRPr lang="zh-CN" altLang="en-US" sz="16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uild="p"/>
      <p:bldP spid="19" grpId="0" build="p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ISPRING_PRESENTATION_TITLE" val="水彩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2848</Words>
  <Application>WPS 演示</Application>
  <PresentationFormat>宽屏</PresentationFormat>
  <Paragraphs>298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FZHei-B01S</vt:lpstr>
      <vt:lpstr>Calibri</vt:lpstr>
      <vt:lpstr>等线</vt:lpstr>
      <vt:lpstr>Calibri</vt:lpstr>
      <vt:lpstr>方正黑体简体</vt:lpstr>
      <vt:lpstr>Cassannet Bold</vt:lpstr>
      <vt:lpstr>Open Sans</vt:lpstr>
      <vt:lpstr>Open Sans</vt:lpstr>
      <vt:lpstr>Arial Unicode MS</vt:lpstr>
      <vt:lpstr>等线 Light</vt:lpstr>
      <vt:lpstr>Gill Sans</vt:lpstr>
      <vt:lpstr>萝莉体 第二版</vt:lpstr>
      <vt:lpstr>Segoe Print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HYH%E4%BA%9A</cp:lastModifiedBy>
  <cp:revision>44</cp:revision>
  <dcterms:created xsi:type="dcterms:W3CDTF">2018-09-05T05:55:00Z</dcterms:created>
  <dcterms:modified xsi:type="dcterms:W3CDTF">2019-04-26T04:41:34Z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