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1319" r:id="rId3"/>
    <p:sldId id="1642" r:id="rId5"/>
    <p:sldId id="1643" r:id="rId6"/>
    <p:sldId id="1596" r:id="rId7"/>
    <p:sldId id="1626" r:id="rId8"/>
    <p:sldId id="1595" r:id="rId9"/>
    <p:sldId id="1602" r:id="rId10"/>
    <p:sldId id="1644" r:id="rId11"/>
    <p:sldId id="1616" r:id="rId12"/>
    <p:sldId id="1666" r:id="rId13"/>
    <p:sldId id="1603" r:id="rId14"/>
    <p:sldId id="1612" r:id="rId15"/>
    <p:sldId id="1609" r:id="rId16"/>
    <p:sldId id="1610" r:id="rId17"/>
    <p:sldId id="1611" r:id="rId18"/>
    <p:sldId id="1614" r:id="rId19"/>
    <p:sldId id="1615" r:id="rId20"/>
    <p:sldId id="1662" r:id="rId21"/>
    <p:sldId id="1664" r:id="rId22"/>
    <p:sldId id="1204" r:id="rId23"/>
  </p:sldIdLst>
  <p:sldSz cx="12192000" cy="6858000"/>
  <p:notesSz cx="7099300" cy="10234295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BDAFB"/>
    <a:srgbClr val="2D89CA"/>
    <a:srgbClr val="FFFFFF"/>
    <a:srgbClr val="FBFBFB"/>
    <a:srgbClr val="49AEC9"/>
    <a:srgbClr val="58EDFC"/>
    <a:srgbClr val="C00000"/>
    <a:srgbClr val="990000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5205" autoAdjust="0"/>
  </p:normalViewPr>
  <p:slideViewPr>
    <p:cSldViewPr showGuides="1">
      <p:cViewPr varScale="1">
        <p:scale>
          <a:sx n="81" d="100"/>
          <a:sy n="81" d="100"/>
        </p:scale>
        <p:origin x="643" y="29"/>
      </p:cViewPr>
      <p:guideLst>
        <p:guide pos="3901"/>
        <p:guide orient="horz"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2928" y="78"/>
      </p:cViewPr>
      <p:guideLst>
        <p:guide orient="horz" pos="456"/>
        <p:guide orient="horz" pos="3000"/>
        <p:guide orient="horz" pos="5975"/>
        <p:guide pos="2456"/>
        <p:guide pos="385"/>
        <p:guide pos="4019"/>
        <p:guide pos="634"/>
        <p:guide pos="386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130" b="0" i="0" u="none" strike="noStrike" kern="1200" cap="none" spc="50" normalizeH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 Light" panose="020F0302020204030204" charset="0"/>
              <a:ea typeface="宋体" panose="02010600030101010101" pitchFamily="2" charset="-122"/>
              <a:cs typeface="+mn-ea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IT行业及运维岗位平均工资</c:v>
                </c:pt>
              </c:strCache>
            </c:strRef>
          </c:tx>
          <c:spPr>
            <a:solidFill>
              <a:srgbClr val="0070C0">
                <a:alpha val="70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>
                  <a:alpha val="70000"/>
                </a:srgb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0070C0">
                  <a:alpha val="70000"/>
                </a:srgb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0070C0">
                  <a:alpha val="70000"/>
                </a:srgb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  <c:spPr>
              <a:solidFill>
                <a:srgbClr val="0070C0">
                  <a:alpha val="70000"/>
                </a:srgb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0070C0">
                  <a:alpha val="70000"/>
                </a:srgb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Calibri" panose="020F0502020204030204" charset="0"/>
                    <a:ea typeface="宋体" panose="02010600030101010101" pitchFamily="2" charset="-122"/>
                    <a:cs typeface="+mn-ea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ysClr val="windowText" lastClr="000000">
                          <a:lumMod val="35000"/>
                          <a:lumOff val="65000"/>
                        </a:sys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系统管理员</c:v>
                </c:pt>
                <c:pt idx="1">
                  <c:v>初级Linux运维</c:v>
                </c:pt>
                <c:pt idx="2">
                  <c:v>中级Linux运维</c:v>
                </c:pt>
                <c:pt idx="3">
                  <c:v>高级Linux运维</c:v>
                </c:pt>
                <c:pt idx="4">
                  <c:v>Linux大数据架构师</c:v>
                </c:pt>
              </c:strCache>
            </c:strRef>
          </c:cat>
          <c:val>
            <c:numRef>
              <c:f>Sheet1!$B$2:$B$7</c:f>
              <c:numCache>
                <c:formatCode>\¥#,##0.00_);[Red]\(\¥#,##0.00\)</c:formatCode>
                <c:ptCount val="6"/>
                <c:pt idx="0">
                  <c:v>3000</c:v>
                </c:pt>
                <c:pt idx="1">
                  <c:v>5000</c:v>
                </c:pt>
                <c:pt idx="2">
                  <c:v>7000</c:v>
                </c:pt>
                <c:pt idx="3">
                  <c:v>12000</c:v>
                </c:pt>
                <c:pt idx="4">
                  <c:v>20000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"/>
        <c:overlap val="50"/>
        <c:axId val="1437369120"/>
        <c:axId val="1437361504"/>
      </c:barChart>
      <c:catAx>
        <c:axId val="143736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ysClr val="windowText" lastClr="000000">
                <a:lumMod val="25000"/>
                <a:lumOff val="7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cap="none" spc="2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</a:p>
        </c:txPr>
        <c:crossAx val="1437361504"/>
        <c:crosses val="autoZero"/>
        <c:auto val="1"/>
        <c:lblAlgn val="ctr"/>
        <c:lblOffset val="100"/>
        <c:noMultiLvlLbl val="0"/>
      </c:catAx>
      <c:valAx>
        <c:axId val="143736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ysClr val="windowText" lastClr="000000">
                  <a:lumMod val="5000"/>
                  <a:lumOff val="95000"/>
                </a:sysClr>
              </a:solidFill>
              <a:round/>
            </a:ln>
            <a:effectLst/>
          </c:spPr>
        </c:majorGridlines>
        <c:numFmt formatCode="\¥#,##0.00_);[Red]\(\¥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spc="2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</a:p>
        </c:txPr>
        <c:crossAx val="1437369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195" kern="1200" cap="all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15875" cap="flat" cmpd="sng" algn="ctr">
        <a:solidFill>
          <a:sysClr val="windowText" lastClr="000000">
            <a:lumMod val="25000"/>
            <a:lumOff val="75000"/>
          </a:sysClr>
        </a:solidFill>
        <a:round/>
      </a:ln>
    </cs:spPr>
    <cs:defRPr sz="1195" kern="1200" cap="none" spc="20" normalizeH="0" baseline="0"/>
  </cs:categoryAxis>
  <cs:chartArea mods="allowNoFillOverride allowNoLineOverride"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1195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1195" kern="1200"/>
  </cs:dataLabel>
  <cs:dataLabelCallout>
    <cs:lnRef idx="0"/>
    <cs:fillRef idx="0"/>
    <cs:effectRef idx="0"/>
    <cs:fontRef idx="minor">
      <a:sysClr val="window" lastClr="FFFFFF"/>
    </cs:fontRef>
    <cs:spPr>
      <a:solidFill>
        <a:sysClr val="windowText" lastClr="000000">
          <a:lumMod val="50000"/>
          <a:lumOff val="50000"/>
        </a:sys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ysClr val="windowText" lastClr="000000"/>
    </cs:fontRef>
    <cs:spPr>
      <a:solidFill>
        <a:srgbClr val="FFFFFF">
          <a:alpha val="70000"/>
        </a:srgbClr>
      </a:solidFill>
    </cs:spPr>
  </cs:dataPoint>
  <cs:dataPoint3D>
    <cs:lnRef idx="0"/>
    <cs:fillRef idx="0">
      <cs:styleClr val="auto"/>
    </cs:fillRef>
    <cs:effectRef idx="0"/>
    <cs:fontRef idx="minor">
      <a:sysClr val="windowText" lastClr="000000"/>
    </cs:fontRef>
    <cs:spPr>
      <a:solidFill>
        <a:srgbClr val="FFFFFF">
          <a:alpha val="70000"/>
        </a:srgbClr>
      </a:solidFill>
    </cs:spPr>
  </cs:dataPoint3D>
  <cs:dataPointLine>
    <cs:lnRef idx="0">
      <cs:styleClr val="auto"/>
    </cs:lnRef>
    <cs:fillRef idx="0"/>
    <cs:effectRef idx="0"/>
    <cs:fontRef idx="minor">
      <a:sysClr val="windowText" lastClr="000000"/>
    </cs:fontRef>
    <cs:spPr>
      <a:ln w="28575" cap="rnd">
        <a:solidFill>
          <a:srgbClr val="FFFFFF">
            <a:alpha val="70000"/>
          </a:srgb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ysClr val="windowText" lastClr="000000"/>
    </cs:fontRef>
    <cs:spPr>
      <a:solidFill>
        <a:srgbClr val="FFFFFF">
          <a:alpha val="70000"/>
        </a:srgb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>
        <a:solidFill>
          <a:sysClr val="windowText" lastClr="000000">
            <a:lumMod val="15000"/>
            <a:lumOff val="85000"/>
          </a:sysClr>
        </a:solidFill>
      </a:ln>
    </cs:spPr>
    <cs:defRPr sz="1195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75000"/>
          <a:lumOff val="25000"/>
        </a:sysClr>
      </a:solidFill>
      <a:ln w="9525">
        <a:solidFill>
          <a:sysClr val="windowText" lastClr="000000">
            <a:lumMod val="65000"/>
            <a:lumOff val="35000"/>
          </a:sysClr>
        </a:solidFill>
      </a:ln>
    </cs:spPr>
  </cs:downBar>
  <cs:dropLine>
    <cs:lnRef idx="0"/>
    <cs:fillRef idx="0"/>
    <cs:effectRef idx="0"/>
    <cs:fontRef idx="minor">
      <a:sysClr val="windowText" lastClr="000000"/>
    </cs:fontRef>
    <cs:spPr>
      <a:ln w="9525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>
        <a:solidFill>
          <a:sysClr val="windowText" lastClr="000000">
            <a:lumMod val="65000"/>
            <a:lumOff val="35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>
        <a:solidFill>
          <a:sysClr val="windowText" lastClr="000000">
            <a:lumMod val="5000"/>
            <a:lumOff val="95000"/>
          </a:sysClr>
        </a:solidFill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>
        <a:solidFill>
          <a:sysClr val="windowText" lastClr="000000">
            <a:lumMod val="35000"/>
            <a:lumOff val="65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>
        <a:solidFill>
          <a:sysClr val="windowText" lastClr="000000">
            <a:lumMod val="35000"/>
            <a:lumOff val="65000"/>
          </a:sysClr>
        </a:solidFill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195" kern="1200" baseline="0"/>
  </cs:legend>
  <cs:plotArea mods="allowNoFillOverride allowNoLineOverride">
    <cs:lnRef idx="0"/>
    <cs:fillRef idx="0"/>
    <cs:effectRef idx="0"/>
    <cs:fontRef idx="minor">
      <a:sysClr val="windowText" lastClr="000000"/>
    </cs:fontRef>
  </cs:plotArea>
  <cs:plotArea3D mods="allowNoFillOverride allowNoLineOverride"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195" kern="1200"/>
  </cs:seriesAxis>
  <cs:seriesLine>
    <cs:lnRef idx="0"/>
    <cs:fillRef idx="0"/>
    <cs:effectRef idx="0"/>
    <cs:fontRef idx="minor">
      <a:sysClr val="windowText" lastClr="000000"/>
    </cs:fontRef>
    <cs:spPr>
      <a:ln w="9525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ajor">
      <a:sysClr val="windowText" lastClr="000000">
        <a:lumMod val="65000"/>
        <a:lumOff val="35000"/>
      </a:sysClr>
    </cs:fontRef>
    <cs:defRPr sz="2130" b="0" i="0" kern="1200" cap="none" spc="50" normalizeH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5875" cap="rnd">
        <a:solidFill>
          <a:srgbClr val="FFFFFF"/>
        </a:solidFill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195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>
        <a:solidFill>
          <a:sysClr val="windowText" lastClr="000000">
            <a:lumMod val="65000"/>
            <a:lumOff val="35000"/>
          </a:sysClr>
        </a:solidFill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195" kern="1200" spc="20" baseline="0"/>
  </cs:valueAxis>
  <cs:wall>
    <cs:lnRef idx="0"/>
    <cs:fillRef idx="0"/>
    <cs:effectRef idx="0"/>
    <cs:fontRef idx="minor">
      <a:sysClr val="windowText" lastClr="000000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en-US" altLang="zh-CN" noProof="0" dirty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  <a:endParaRPr lang="en-US" altLang="zh-CN" noProof="0" dirty="0"/>
          </a:p>
          <a:p>
            <a:pPr lvl="2"/>
            <a:r>
              <a:rPr lang="en-US" altLang="zh-CN" noProof="0" dirty="0"/>
              <a:t>Click here to add content</a:t>
            </a:r>
            <a:endParaRPr lang="en-US" altLang="zh-CN" noProof="0" dirty="0"/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54165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2" name="备注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2639210" y="2708920"/>
            <a:ext cx="9073096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4277593" y="4968720"/>
            <a:ext cx="3636811" cy="493200"/>
          </a:xfrm>
        </p:spPr>
        <p:txBody>
          <a:bodyPr/>
          <a:lstStyle>
            <a:lvl1pPr marL="0" indent="0" algn="ctr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8184232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武汉誉天互联科技有限责任公司</a:t>
            </a:r>
            <a:endParaRPr lang="zh-CN" altLang="en-US" sz="1200" baseline="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25" y="476672"/>
            <a:ext cx="1824396" cy="43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045" y="476672"/>
            <a:ext cx="1293567" cy="4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" y="2461065"/>
            <a:ext cx="1601299" cy="1944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Ø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学习目标</a:t>
            </a:r>
            <a:endParaRPr lang="zh-CN" altLang="en-US" sz="3500" b="1" dirty="0">
              <a:solidFill>
                <a:srgbClr val="00B0F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  <a:sym typeface="+mn-ea"/>
              </a:rPr>
              <a:t>学习目标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80000"/>
              <a:buFont typeface="Wingdings" panose="05000000000000000000" charset="0"/>
              <a:buChar char="Ø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50000"/>
              <a:buFont typeface="Wingdings" panose="05000000000000000000" charset="0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>
                <a:sym typeface="+mn-ea"/>
              </a:rPr>
              <a:t>单击此处输入文字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单元小节</a:t>
            </a:r>
            <a:endParaRPr lang="zh-CN" altLang="en-US" sz="3500" b="1" dirty="0">
              <a:solidFill>
                <a:srgbClr val="00B0F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单元小结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793897" y="3582671"/>
            <a:ext cx="4604207" cy="633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www.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yutianedu</a:t>
            </a: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.com</a:t>
            </a:r>
            <a:endParaRPr lang="zh-CN" altLang="zh-CN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Arial" panose="020B0604020202020204" pitchFamily="34" charset="0"/>
              <a:sym typeface="FrutigerNext LT Regular" pitchFamily="34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28200" y="2642208"/>
            <a:ext cx="1735601" cy="91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rPr>
              <a:t>谢 谢</a:t>
            </a:r>
            <a:endParaRPr lang="zh-CN" altLang="zh-CN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sym typeface="FrutigerNext LT Regular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 flipH="1" flipV="1">
            <a:off x="0" y="332656"/>
            <a:ext cx="144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7"/>
          <p:cNvSpPr/>
          <p:nvPr userDrawn="1"/>
        </p:nvSpPr>
        <p:spPr bwMode="auto">
          <a:xfrm flipH="1" flipV="1">
            <a:off x="672000" y="332656"/>
            <a:ext cx="768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8592000" y="332656"/>
            <a:ext cx="360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592000" y="332656"/>
            <a:ext cx="720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440181" y="33303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武汉誉天互联科技有限责任公司</a:t>
            </a:r>
            <a:endParaRPr lang="zh-CN" altLang="en-US" sz="1200" baseline="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9518098" y="553331"/>
            <a:ext cx="2158522" cy="288000"/>
            <a:chOff x="9518098" y="620720"/>
            <a:chExt cx="2158522" cy="288000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098" y="620720"/>
              <a:ext cx="1216264" cy="28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242" y="620720"/>
              <a:ext cx="862378" cy="28800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" y="440656"/>
            <a:ext cx="415105" cy="50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000000"/>
        </a:buClr>
        <a:buSzPct val="60000"/>
        <a:buFont typeface="Wingdings" panose="05000000000000000000" charset="0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3480435" y="2475230"/>
            <a:ext cx="5654675" cy="1908175"/>
          </a:xfrm>
        </p:spPr>
        <p:txBody>
          <a:bodyPr/>
          <a:lstStyle/>
          <a:p>
            <a:r>
              <a:rPr lang="en-US" altLang="zh-CN" sz="4400" dirty="0"/>
              <a:t>Linux</a:t>
            </a:r>
            <a:r>
              <a:rPr sz="4400" dirty="0"/>
              <a:t>系统安装和介绍</a:t>
            </a:r>
            <a:endParaRPr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50062" y="4968473"/>
            <a:ext cx="2304256" cy="4932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00B0F0"/>
                </a:solidFill>
              </a:rPr>
              <a:t>誉天教育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B0F0"/>
                </a:solidFill>
              </a:rPr>
              <a:t>RHCE</a:t>
            </a:r>
            <a:r>
              <a:rPr lang="zh-CN" altLang="en-US">
                <a:solidFill>
                  <a:srgbClr val="00B0F0"/>
                </a:solidFill>
              </a:rPr>
              <a:t>学习方法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>
              <a:buFont typeface="Wingdings" panose="05000000000000000000" charset="0"/>
              <a:buChar char="l"/>
            </a:pPr>
            <a:r>
              <a:rPr lang="zh-CN" altLang="en-US" sz="2000"/>
              <a:t>空杯心态，从</a:t>
            </a:r>
            <a:r>
              <a:rPr lang="en-US" altLang="zh-CN" sz="2000"/>
              <a:t>0</a:t>
            </a:r>
            <a:r>
              <a:rPr lang="zh-CN" altLang="en-US" sz="2000"/>
              <a:t>开始</a:t>
            </a:r>
            <a:endParaRPr lang="zh-CN" altLang="en-US" sz="2000"/>
          </a:p>
          <a:p>
            <a:pPr>
              <a:buFont typeface="Wingdings" panose="05000000000000000000" charset="0"/>
              <a:buChar char="l"/>
            </a:pPr>
            <a:r>
              <a:rPr lang="zh-CN" altLang="en-US" sz="2000"/>
              <a:t>保证出勤</a:t>
            </a:r>
            <a:endParaRPr lang="en-US" altLang="zh-CN" sz="2000"/>
          </a:p>
          <a:p>
            <a:pPr>
              <a:buFont typeface="Wingdings" panose="05000000000000000000" charset="0"/>
              <a:buChar char="l"/>
            </a:pPr>
            <a:r>
              <a:rPr lang="zh-CN" altLang="en-US" sz="2000"/>
              <a:t>课堂笔记</a:t>
            </a:r>
            <a:endParaRPr lang="zh-CN" altLang="en-US" sz="2000"/>
          </a:p>
          <a:p>
            <a:pPr>
              <a:buFont typeface="Wingdings" panose="05000000000000000000" charset="0"/>
              <a:buChar char="l"/>
            </a:pPr>
            <a:r>
              <a:rPr lang="zh-CN" altLang="en-US" sz="2000"/>
              <a:t>课后作业</a:t>
            </a:r>
            <a:endParaRPr lang="zh-CN" altLang="en-US" sz="2000"/>
          </a:p>
          <a:p>
            <a:pPr>
              <a:buFont typeface="Wingdings" panose="05000000000000000000" charset="0"/>
              <a:buChar char="l"/>
            </a:pPr>
            <a:r>
              <a:rPr lang="zh-CN" altLang="en-US" sz="2000"/>
              <a:t>理论加实践</a:t>
            </a:r>
            <a:endParaRPr lang="zh-CN" altLang="en-US" sz="2000"/>
          </a:p>
          <a:p>
            <a:pPr>
              <a:buFont typeface="Wingdings" panose="05000000000000000000" charset="0"/>
              <a:buChar char="l"/>
            </a:pPr>
            <a:r>
              <a:rPr lang="zh-CN" altLang="en-US" sz="2000"/>
              <a:t>微信</a:t>
            </a:r>
            <a:r>
              <a:rPr lang="en-US" altLang="zh-CN" sz="2000"/>
              <a:t>qq</a:t>
            </a:r>
            <a:r>
              <a:rPr lang="zh-CN" altLang="en-US" sz="2000"/>
              <a:t>，腾信课堂和</a:t>
            </a:r>
            <a:r>
              <a:rPr lang="en-US" altLang="zh-CN" sz="2000"/>
              <a:t>webex</a:t>
            </a:r>
            <a:r>
              <a:rPr lang="zh-CN" altLang="en-US" sz="2000"/>
              <a:t>实名登录</a:t>
            </a: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729740" y="2150745"/>
            <a:ext cx="8371205" cy="1973580"/>
          </a:xfrm>
        </p:spPr>
        <p:txBody>
          <a:bodyPr/>
          <a:p>
            <a:pPr marL="0" indent="0" algn="ctr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4000" b="1" spc="1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RHEL8.0</a:t>
            </a:r>
            <a:r>
              <a:rPr lang="zh-CN" altLang="en-US" sz="4000" b="1" spc="1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操作系统的安装</a:t>
            </a:r>
            <a:endParaRPr lang="zh-CN" altLang="en-US" sz="4000" b="1" spc="1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B0F0"/>
                </a:solidFill>
              </a:rPr>
              <a:t>什么是开源软件？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>
              <a:buFont typeface="Wingdings" panose="05000000000000000000" charset="0"/>
              <a:buChar char="l"/>
            </a:pPr>
            <a:r>
              <a:rPr lang="zh-CN" altLang="en-US"/>
              <a:t>开源软件：软件的源代码共享给所有人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自由软件基金会定义了四大自由：</a:t>
            </a:r>
            <a:endParaRPr lang="zh-CN" altLang="en-US"/>
          </a:p>
          <a:p>
            <a:pPr marL="1257300" lvl="2" indent="-342900">
              <a:buNone/>
            </a:pPr>
            <a:r>
              <a:rPr lang="zh-CN" altLang="en-US" sz="2000"/>
              <a:t>允许以任何目的运行软件</a:t>
            </a:r>
            <a:endParaRPr lang="zh-CN" altLang="en-US" sz="2000"/>
          </a:p>
          <a:p>
            <a:pPr marL="914400" lvl="2" indent="0">
              <a:buNone/>
            </a:pPr>
            <a:r>
              <a:rPr lang="zh-CN" altLang="en-US" sz="2000"/>
              <a:t>允许学习和修改软件的源代码</a:t>
            </a:r>
            <a:endParaRPr lang="zh-CN" altLang="en-US" sz="2000"/>
          </a:p>
          <a:p>
            <a:pPr marL="914400" lvl="2" indent="0">
              <a:buNone/>
            </a:pPr>
            <a:r>
              <a:rPr lang="zh-CN" altLang="en-US" sz="2000"/>
              <a:t>允许重新发布软件</a:t>
            </a:r>
            <a:endParaRPr lang="zh-CN" altLang="en-US" sz="2000"/>
          </a:p>
          <a:p>
            <a:pPr marL="914400" lvl="2" indent="0">
              <a:buNone/>
            </a:pPr>
            <a:r>
              <a:rPr lang="zh-CN" altLang="en-US" sz="2000"/>
              <a:t>允许开发软件的衍生版本</a:t>
            </a: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开源软件对比闭源软件的优势</a:t>
            </a:r>
            <a:endParaRPr lang="zh-CN" altLang="en-US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695325" y="1704862"/>
            <a:ext cx="3767328" cy="0"/>
          </a:xfrm>
          <a:prstGeom prst="line">
            <a:avLst/>
          </a:prstGeom>
          <a:noFill/>
          <a:ln w="22225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sp>
        <p:nvSpPr>
          <p:cNvPr id="8" name="文本框 7"/>
          <p:cNvSpPr txBox="1"/>
          <p:nvPr/>
        </p:nvSpPr>
        <p:spPr>
          <a:xfrm>
            <a:off x="1167956" y="1289289"/>
            <a:ext cx="299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低风险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719006" y="1150507"/>
            <a:ext cx="374686" cy="521624"/>
          </a:xfrm>
          <a:custGeom>
            <a:avLst/>
            <a:gdLst>
              <a:gd name="T0" fmla="*/ 31 w 83"/>
              <a:gd name="T1" fmla="*/ 75 h 117"/>
              <a:gd name="T2" fmla="*/ 28 w 83"/>
              <a:gd name="T3" fmla="*/ 38 h 117"/>
              <a:gd name="T4" fmla="*/ 34 w 83"/>
              <a:gd name="T5" fmla="*/ 35 h 117"/>
              <a:gd name="T6" fmla="*/ 42 w 83"/>
              <a:gd name="T7" fmla="*/ 37 h 117"/>
              <a:gd name="T8" fmla="*/ 49 w 83"/>
              <a:gd name="T9" fmla="*/ 35 h 117"/>
              <a:gd name="T10" fmla="*/ 56 w 83"/>
              <a:gd name="T11" fmla="*/ 37 h 117"/>
              <a:gd name="T12" fmla="*/ 51 w 83"/>
              <a:gd name="T13" fmla="*/ 64 h 117"/>
              <a:gd name="T14" fmla="*/ 62 w 83"/>
              <a:gd name="T15" fmla="*/ 56 h 117"/>
              <a:gd name="T16" fmla="*/ 24 w 83"/>
              <a:gd name="T17" fmla="*/ 13 h 117"/>
              <a:gd name="T18" fmla="*/ 62 w 83"/>
              <a:gd name="T19" fmla="*/ 42 h 117"/>
              <a:gd name="T20" fmla="*/ 60 w 83"/>
              <a:gd name="T21" fmla="*/ 47 h 117"/>
              <a:gd name="T22" fmla="*/ 56 w 83"/>
              <a:gd name="T23" fmla="*/ 97 h 117"/>
              <a:gd name="T24" fmla="*/ 32 w 83"/>
              <a:gd name="T25" fmla="*/ 93 h 117"/>
              <a:gd name="T26" fmla="*/ 56 w 83"/>
              <a:gd name="T27" fmla="*/ 90 h 117"/>
              <a:gd name="T28" fmla="*/ 25 w 83"/>
              <a:gd name="T29" fmla="*/ 86 h 117"/>
              <a:gd name="T30" fmla="*/ 24 w 83"/>
              <a:gd name="T31" fmla="*/ 93 h 117"/>
              <a:gd name="T32" fmla="*/ 25 w 83"/>
              <a:gd name="T33" fmla="*/ 102 h 117"/>
              <a:gd name="T34" fmla="*/ 57 w 83"/>
              <a:gd name="T35" fmla="*/ 102 h 117"/>
              <a:gd name="T36" fmla="*/ 32 w 83"/>
              <a:gd name="T37" fmla="*/ 98 h 117"/>
              <a:gd name="T38" fmla="*/ 25 w 83"/>
              <a:gd name="T39" fmla="*/ 108 h 117"/>
              <a:gd name="T40" fmla="*/ 20 w 83"/>
              <a:gd name="T41" fmla="*/ 102 h 117"/>
              <a:gd name="T42" fmla="*/ 19 w 83"/>
              <a:gd name="T43" fmla="*/ 92 h 117"/>
              <a:gd name="T44" fmla="*/ 20 w 83"/>
              <a:gd name="T45" fmla="*/ 85 h 117"/>
              <a:gd name="T46" fmla="*/ 14 w 83"/>
              <a:gd name="T47" fmla="*/ 61 h 117"/>
              <a:gd name="T48" fmla="*/ 63 w 83"/>
              <a:gd name="T49" fmla="*/ 5 h 117"/>
              <a:gd name="T50" fmla="*/ 60 w 83"/>
              <a:gd name="T51" fmla="*/ 83 h 117"/>
              <a:gd name="T52" fmla="*/ 60 w 83"/>
              <a:gd name="T53" fmla="*/ 91 h 117"/>
              <a:gd name="T54" fmla="*/ 60 w 83"/>
              <a:gd name="T55" fmla="*/ 99 h 117"/>
              <a:gd name="T56" fmla="*/ 59 w 83"/>
              <a:gd name="T57" fmla="*/ 108 h 117"/>
              <a:gd name="T58" fmla="*/ 34 w 83"/>
              <a:gd name="T59" fmla="*/ 75 h 117"/>
              <a:gd name="T60" fmla="*/ 37 w 83"/>
              <a:gd name="T61" fmla="*/ 75 h 117"/>
              <a:gd name="T62" fmla="*/ 39 w 83"/>
              <a:gd name="T63" fmla="*/ 65 h 117"/>
              <a:gd name="T64" fmla="*/ 40 w 83"/>
              <a:gd name="T65" fmla="*/ 50 h 117"/>
              <a:gd name="T66" fmla="*/ 46 w 83"/>
              <a:gd name="T67" fmla="*/ 49 h 117"/>
              <a:gd name="T68" fmla="*/ 44 w 83"/>
              <a:gd name="T69" fmla="*/ 52 h 117"/>
              <a:gd name="T70" fmla="*/ 46 w 83"/>
              <a:gd name="T71" fmla="*/ 65 h 117"/>
              <a:gd name="T72" fmla="*/ 42 w 83"/>
              <a:gd name="T73" fmla="*/ 75 h 117"/>
              <a:gd name="T74" fmla="*/ 41 w 83"/>
              <a:gd name="T75" fmla="*/ 75 h 117"/>
              <a:gd name="T76" fmla="*/ 41 w 83"/>
              <a:gd name="T77" fmla="*/ 75 h 117"/>
              <a:gd name="T78" fmla="*/ 47 w 83"/>
              <a:gd name="T79" fmla="*/ 66 h 117"/>
              <a:gd name="T80" fmla="*/ 49 w 83"/>
              <a:gd name="T81" fmla="*/ 75 h 117"/>
              <a:gd name="T82" fmla="*/ 32 w 83"/>
              <a:gd name="T83" fmla="*/ 38 h 117"/>
              <a:gd name="T84" fmla="*/ 42 w 83"/>
              <a:gd name="T85" fmla="*/ 38 h 117"/>
              <a:gd name="T86" fmla="*/ 43 w 83"/>
              <a:gd name="T87" fmla="*/ 38 h 117"/>
              <a:gd name="T88" fmla="*/ 52 w 83"/>
              <a:gd name="T89" fmla="*/ 38 h 117"/>
              <a:gd name="T90" fmla="*/ 48 w 83"/>
              <a:gd name="T91" fmla="*/ 53 h 117"/>
              <a:gd name="T92" fmla="*/ 49 w 83"/>
              <a:gd name="T93" fmla="*/ 46 h 117"/>
              <a:gd name="T94" fmla="*/ 35 w 83"/>
              <a:gd name="T95" fmla="*/ 48 h 117"/>
              <a:gd name="T96" fmla="*/ 37 w 83"/>
              <a:gd name="T97" fmla="*/ 53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3" h="117">
                <a:moveTo>
                  <a:pt x="13" y="25"/>
                </a:moveTo>
                <a:cubicBezTo>
                  <a:pt x="10" y="38"/>
                  <a:pt x="15" y="47"/>
                  <a:pt x="21" y="56"/>
                </a:cubicBezTo>
                <a:cubicBezTo>
                  <a:pt x="25" y="62"/>
                  <a:pt x="29" y="68"/>
                  <a:pt x="31" y="75"/>
                </a:cubicBezTo>
                <a:cubicBezTo>
                  <a:pt x="31" y="75"/>
                  <a:pt x="31" y="75"/>
                  <a:pt x="31" y="75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67"/>
                  <a:pt x="32" y="66"/>
                  <a:pt x="33" y="64"/>
                </a:cubicBezTo>
                <a:cubicBezTo>
                  <a:pt x="34" y="64"/>
                  <a:pt x="35" y="63"/>
                  <a:pt x="36" y="63"/>
                </a:cubicBezTo>
                <a:cubicBezTo>
                  <a:pt x="28" y="38"/>
                  <a:pt x="28" y="38"/>
                  <a:pt x="28" y="38"/>
                </a:cubicBezTo>
                <a:cubicBezTo>
                  <a:pt x="27" y="37"/>
                  <a:pt x="27" y="37"/>
                  <a:pt x="27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30" y="37"/>
                  <a:pt x="31" y="37"/>
                  <a:pt x="32" y="37"/>
                </a:cubicBezTo>
                <a:cubicBezTo>
                  <a:pt x="33" y="37"/>
                  <a:pt x="34" y="36"/>
                  <a:pt x="34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6" y="36"/>
                  <a:pt x="37" y="36"/>
                  <a:pt x="38" y="36"/>
                </a:cubicBezTo>
                <a:cubicBezTo>
                  <a:pt x="39" y="37"/>
                  <a:pt x="41" y="37"/>
                  <a:pt x="42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4" y="37"/>
                  <a:pt x="45" y="37"/>
                  <a:pt x="46" y="36"/>
                </a:cubicBezTo>
                <a:cubicBezTo>
                  <a:pt x="47" y="36"/>
                  <a:pt x="48" y="36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6"/>
                  <a:pt x="51" y="37"/>
                  <a:pt x="52" y="37"/>
                </a:cubicBezTo>
                <a:cubicBezTo>
                  <a:pt x="54" y="37"/>
                  <a:pt x="55" y="37"/>
                  <a:pt x="56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57" y="38"/>
                  <a:pt x="57" y="38"/>
                  <a:pt x="57" y="38"/>
                </a:cubicBezTo>
                <a:cubicBezTo>
                  <a:pt x="48" y="63"/>
                  <a:pt x="48" y="63"/>
                  <a:pt x="48" y="63"/>
                </a:cubicBezTo>
                <a:cubicBezTo>
                  <a:pt x="49" y="63"/>
                  <a:pt x="50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2" y="66"/>
                  <a:pt x="53" y="67"/>
                  <a:pt x="53" y="69"/>
                </a:cubicBezTo>
                <a:cubicBezTo>
                  <a:pt x="53" y="74"/>
                  <a:pt x="53" y="74"/>
                  <a:pt x="53" y="74"/>
                </a:cubicBezTo>
                <a:cubicBezTo>
                  <a:pt x="54" y="68"/>
                  <a:pt x="58" y="62"/>
                  <a:pt x="62" y="56"/>
                </a:cubicBezTo>
                <a:cubicBezTo>
                  <a:pt x="67" y="47"/>
                  <a:pt x="73" y="38"/>
                  <a:pt x="70" y="25"/>
                </a:cubicBezTo>
                <a:cubicBezTo>
                  <a:pt x="68" y="20"/>
                  <a:pt x="64" y="16"/>
                  <a:pt x="59" y="13"/>
                </a:cubicBezTo>
                <a:cubicBezTo>
                  <a:pt x="54" y="11"/>
                  <a:pt x="48" y="9"/>
                  <a:pt x="41" y="9"/>
                </a:cubicBezTo>
                <a:cubicBezTo>
                  <a:pt x="35" y="9"/>
                  <a:pt x="29" y="11"/>
                  <a:pt x="24" y="13"/>
                </a:cubicBezTo>
                <a:cubicBezTo>
                  <a:pt x="18" y="16"/>
                  <a:pt x="15" y="20"/>
                  <a:pt x="13" y="25"/>
                </a:cubicBezTo>
                <a:close/>
                <a:moveTo>
                  <a:pt x="65" y="24"/>
                </a:moveTo>
                <a:cubicBezTo>
                  <a:pt x="69" y="30"/>
                  <a:pt x="69" y="38"/>
                  <a:pt x="65" y="44"/>
                </a:cubicBezTo>
                <a:cubicBezTo>
                  <a:pt x="62" y="42"/>
                  <a:pt x="62" y="42"/>
                  <a:pt x="62" y="42"/>
                </a:cubicBezTo>
                <a:cubicBezTo>
                  <a:pt x="64" y="37"/>
                  <a:pt x="65" y="31"/>
                  <a:pt x="65" y="24"/>
                </a:cubicBezTo>
                <a:close/>
                <a:moveTo>
                  <a:pt x="62" y="48"/>
                </a:moveTo>
                <a:cubicBezTo>
                  <a:pt x="61" y="50"/>
                  <a:pt x="59" y="51"/>
                  <a:pt x="57" y="52"/>
                </a:cubicBezTo>
                <a:cubicBezTo>
                  <a:pt x="58" y="50"/>
                  <a:pt x="59" y="48"/>
                  <a:pt x="60" y="47"/>
                </a:cubicBezTo>
                <a:cubicBezTo>
                  <a:pt x="62" y="48"/>
                  <a:pt x="62" y="48"/>
                  <a:pt x="62" y="48"/>
                </a:cubicBezTo>
                <a:close/>
                <a:moveTo>
                  <a:pt x="32" y="98"/>
                </a:moveTo>
                <a:cubicBezTo>
                  <a:pt x="37" y="99"/>
                  <a:pt x="41" y="99"/>
                  <a:pt x="45" y="99"/>
                </a:cubicBezTo>
                <a:cubicBezTo>
                  <a:pt x="49" y="98"/>
                  <a:pt x="52" y="98"/>
                  <a:pt x="56" y="97"/>
                </a:cubicBezTo>
                <a:cubicBezTo>
                  <a:pt x="58" y="95"/>
                  <a:pt x="58" y="95"/>
                  <a:pt x="58" y="95"/>
                </a:cubicBezTo>
                <a:cubicBezTo>
                  <a:pt x="57" y="93"/>
                  <a:pt x="57" y="93"/>
                  <a:pt x="57" y="93"/>
                </a:cubicBezTo>
                <a:cubicBezTo>
                  <a:pt x="53" y="93"/>
                  <a:pt x="49" y="94"/>
                  <a:pt x="45" y="94"/>
                </a:cubicBezTo>
                <a:cubicBezTo>
                  <a:pt x="40" y="94"/>
                  <a:pt x="36" y="94"/>
                  <a:pt x="32" y="93"/>
                </a:cubicBezTo>
                <a:cubicBezTo>
                  <a:pt x="32" y="90"/>
                  <a:pt x="32" y="90"/>
                  <a:pt x="32" y="90"/>
                </a:cubicBezTo>
                <a:cubicBezTo>
                  <a:pt x="37" y="91"/>
                  <a:pt x="41" y="91"/>
                  <a:pt x="45" y="91"/>
                </a:cubicBezTo>
                <a:cubicBezTo>
                  <a:pt x="48" y="91"/>
                  <a:pt x="52" y="91"/>
                  <a:pt x="56" y="90"/>
                </a:cubicBezTo>
                <a:cubicBezTo>
                  <a:pt x="56" y="90"/>
                  <a:pt x="56" y="90"/>
                  <a:pt x="56" y="90"/>
                </a:cubicBezTo>
                <a:cubicBezTo>
                  <a:pt x="58" y="87"/>
                  <a:pt x="58" y="87"/>
                  <a:pt x="58" y="87"/>
                </a:cubicBezTo>
                <a:cubicBezTo>
                  <a:pt x="57" y="85"/>
                  <a:pt x="57" y="85"/>
                  <a:pt x="57" y="85"/>
                </a:cubicBezTo>
                <a:cubicBezTo>
                  <a:pt x="26" y="85"/>
                  <a:pt x="26" y="85"/>
                  <a:pt x="26" y="85"/>
                </a:cubicBezTo>
                <a:cubicBezTo>
                  <a:pt x="25" y="86"/>
                  <a:pt x="25" y="86"/>
                  <a:pt x="25" y="86"/>
                </a:cubicBezTo>
                <a:cubicBezTo>
                  <a:pt x="27" y="89"/>
                  <a:pt x="27" y="89"/>
                  <a:pt x="27" y="89"/>
                </a:cubicBezTo>
                <a:cubicBezTo>
                  <a:pt x="28" y="90"/>
                  <a:pt x="28" y="90"/>
                  <a:pt x="28" y="90"/>
                </a:cubicBezTo>
                <a:cubicBezTo>
                  <a:pt x="27" y="92"/>
                  <a:pt x="27" y="92"/>
                  <a:pt x="27" y="92"/>
                </a:cubicBezTo>
                <a:cubicBezTo>
                  <a:pt x="24" y="93"/>
                  <a:pt x="24" y="93"/>
                  <a:pt x="24" y="93"/>
                </a:cubicBezTo>
                <a:cubicBezTo>
                  <a:pt x="27" y="97"/>
                  <a:pt x="27" y="97"/>
                  <a:pt x="27" y="97"/>
                </a:cubicBezTo>
                <a:cubicBezTo>
                  <a:pt x="28" y="98"/>
                  <a:pt x="28" y="98"/>
                  <a:pt x="28" y="98"/>
                </a:cubicBezTo>
                <a:cubicBezTo>
                  <a:pt x="27" y="99"/>
                  <a:pt x="27" y="99"/>
                  <a:pt x="27" y="99"/>
                </a:cubicBezTo>
                <a:cubicBezTo>
                  <a:pt x="25" y="102"/>
                  <a:pt x="25" y="102"/>
                  <a:pt x="25" y="102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31" y="107"/>
                  <a:pt x="36" y="109"/>
                  <a:pt x="41" y="108"/>
                </a:cubicBezTo>
                <a:cubicBezTo>
                  <a:pt x="46" y="108"/>
                  <a:pt x="51" y="107"/>
                  <a:pt x="56" y="105"/>
                </a:cubicBezTo>
                <a:cubicBezTo>
                  <a:pt x="57" y="102"/>
                  <a:pt x="57" y="102"/>
                  <a:pt x="57" y="102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52" y="101"/>
                  <a:pt x="49" y="101"/>
                  <a:pt x="45" y="101"/>
                </a:cubicBezTo>
                <a:cubicBezTo>
                  <a:pt x="40" y="102"/>
                  <a:pt x="36" y="101"/>
                  <a:pt x="32" y="101"/>
                </a:cubicBezTo>
                <a:cubicBezTo>
                  <a:pt x="32" y="98"/>
                  <a:pt x="32" y="98"/>
                  <a:pt x="32" y="98"/>
                </a:cubicBezTo>
                <a:close/>
                <a:moveTo>
                  <a:pt x="50" y="111"/>
                </a:moveTo>
                <a:cubicBezTo>
                  <a:pt x="49" y="115"/>
                  <a:pt x="45" y="117"/>
                  <a:pt x="41" y="117"/>
                </a:cubicBezTo>
                <a:cubicBezTo>
                  <a:pt x="37" y="117"/>
                  <a:pt x="33" y="115"/>
                  <a:pt x="32" y="111"/>
                </a:cubicBezTo>
                <a:cubicBezTo>
                  <a:pt x="30" y="111"/>
                  <a:pt x="27" y="110"/>
                  <a:pt x="25" y="108"/>
                </a:cubicBezTo>
                <a:cubicBezTo>
                  <a:pt x="24" y="108"/>
                  <a:pt x="24" y="108"/>
                  <a:pt x="24" y="108"/>
                </a:cubicBezTo>
                <a:cubicBezTo>
                  <a:pt x="24" y="108"/>
                  <a:pt x="24" y="108"/>
                  <a:pt x="24" y="108"/>
                </a:cubicBezTo>
                <a:cubicBezTo>
                  <a:pt x="21" y="103"/>
                  <a:pt x="21" y="103"/>
                  <a:pt x="21" y="103"/>
                </a:cubicBezTo>
                <a:cubicBezTo>
                  <a:pt x="20" y="102"/>
                  <a:pt x="20" y="102"/>
                  <a:pt x="20" y="102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23" y="98"/>
                  <a:pt x="23" y="98"/>
                  <a:pt x="23" y="98"/>
                </a:cubicBezTo>
                <a:cubicBezTo>
                  <a:pt x="20" y="94"/>
                  <a:pt x="20" y="94"/>
                  <a:pt x="20" y="94"/>
                </a:cubicBezTo>
                <a:cubicBezTo>
                  <a:pt x="19" y="92"/>
                  <a:pt x="19" y="92"/>
                  <a:pt x="19" y="92"/>
                </a:cubicBezTo>
                <a:cubicBezTo>
                  <a:pt x="21" y="91"/>
                  <a:pt x="21" y="91"/>
                  <a:pt x="21" y="91"/>
                </a:cubicBezTo>
                <a:cubicBezTo>
                  <a:pt x="23" y="90"/>
                  <a:pt x="23" y="90"/>
                  <a:pt x="23" y="90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5"/>
                  <a:pt x="20" y="85"/>
                  <a:pt x="20" y="85"/>
                </a:cubicBezTo>
                <a:cubicBezTo>
                  <a:pt x="21" y="84"/>
                  <a:pt x="21" y="84"/>
                  <a:pt x="21" y="84"/>
                </a:cubicBezTo>
                <a:cubicBezTo>
                  <a:pt x="23" y="83"/>
                  <a:pt x="23" y="83"/>
                  <a:pt x="23" y="83"/>
                </a:cubicBezTo>
                <a:cubicBezTo>
                  <a:pt x="23" y="80"/>
                  <a:pt x="23" y="80"/>
                  <a:pt x="23" y="80"/>
                </a:cubicBezTo>
                <a:cubicBezTo>
                  <a:pt x="21" y="73"/>
                  <a:pt x="17" y="67"/>
                  <a:pt x="14" y="61"/>
                </a:cubicBezTo>
                <a:cubicBezTo>
                  <a:pt x="7" y="50"/>
                  <a:pt x="0" y="40"/>
                  <a:pt x="4" y="23"/>
                </a:cubicBezTo>
                <a:cubicBezTo>
                  <a:pt x="7" y="15"/>
                  <a:pt x="12" y="9"/>
                  <a:pt x="20" y="5"/>
                </a:cubicBezTo>
                <a:cubicBezTo>
                  <a:pt x="26" y="2"/>
                  <a:pt x="34" y="0"/>
                  <a:pt x="41" y="0"/>
                </a:cubicBezTo>
                <a:cubicBezTo>
                  <a:pt x="49" y="0"/>
                  <a:pt x="57" y="2"/>
                  <a:pt x="63" y="5"/>
                </a:cubicBezTo>
                <a:cubicBezTo>
                  <a:pt x="71" y="9"/>
                  <a:pt x="76" y="15"/>
                  <a:pt x="79" y="23"/>
                </a:cubicBezTo>
                <a:cubicBezTo>
                  <a:pt x="83" y="40"/>
                  <a:pt x="76" y="50"/>
                  <a:pt x="69" y="61"/>
                </a:cubicBezTo>
                <a:cubicBezTo>
                  <a:pt x="66" y="67"/>
                  <a:pt x="62" y="73"/>
                  <a:pt x="60" y="80"/>
                </a:cubicBezTo>
                <a:cubicBezTo>
                  <a:pt x="60" y="83"/>
                  <a:pt x="60" y="83"/>
                  <a:pt x="60" y="83"/>
                </a:cubicBezTo>
                <a:cubicBezTo>
                  <a:pt x="62" y="86"/>
                  <a:pt x="62" y="86"/>
                  <a:pt x="62" y="86"/>
                </a:cubicBezTo>
                <a:cubicBezTo>
                  <a:pt x="62" y="87"/>
                  <a:pt x="62" y="87"/>
                  <a:pt x="62" y="87"/>
                </a:cubicBezTo>
                <a:cubicBezTo>
                  <a:pt x="62" y="88"/>
                  <a:pt x="62" y="88"/>
                  <a:pt x="62" y="88"/>
                </a:cubicBezTo>
                <a:cubicBezTo>
                  <a:pt x="60" y="91"/>
                  <a:pt x="60" y="91"/>
                  <a:pt x="60" y="91"/>
                </a:cubicBezTo>
                <a:cubicBezTo>
                  <a:pt x="62" y="93"/>
                  <a:pt x="62" y="93"/>
                  <a:pt x="62" y="93"/>
                </a:cubicBezTo>
                <a:cubicBezTo>
                  <a:pt x="63" y="94"/>
                  <a:pt x="63" y="94"/>
                  <a:pt x="63" y="94"/>
                </a:cubicBezTo>
                <a:cubicBezTo>
                  <a:pt x="62" y="95"/>
                  <a:pt x="62" y="95"/>
                  <a:pt x="62" y="95"/>
                </a:cubicBezTo>
                <a:cubicBezTo>
                  <a:pt x="60" y="99"/>
                  <a:pt x="60" y="99"/>
                  <a:pt x="60" y="99"/>
                </a:cubicBezTo>
                <a:cubicBezTo>
                  <a:pt x="61" y="101"/>
                  <a:pt x="61" y="101"/>
                  <a:pt x="61" y="101"/>
                </a:cubicBezTo>
                <a:cubicBezTo>
                  <a:pt x="62" y="102"/>
                  <a:pt x="62" y="102"/>
                  <a:pt x="62" y="102"/>
                </a:cubicBezTo>
                <a:cubicBezTo>
                  <a:pt x="61" y="103"/>
                  <a:pt x="61" y="103"/>
                  <a:pt x="61" y="103"/>
                </a:cubicBezTo>
                <a:cubicBezTo>
                  <a:pt x="59" y="108"/>
                  <a:pt x="59" y="108"/>
                  <a:pt x="59" y="108"/>
                </a:cubicBezTo>
                <a:cubicBezTo>
                  <a:pt x="59" y="108"/>
                  <a:pt x="59" y="108"/>
                  <a:pt x="59" y="108"/>
                </a:cubicBezTo>
                <a:cubicBezTo>
                  <a:pt x="58" y="108"/>
                  <a:pt x="58" y="108"/>
                  <a:pt x="58" y="108"/>
                </a:cubicBezTo>
                <a:cubicBezTo>
                  <a:pt x="56" y="110"/>
                  <a:pt x="53" y="111"/>
                  <a:pt x="50" y="111"/>
                </a:cubicBezTo>
                <a:close/>
                <a:moveTo>
                  <a:pt x="34" y="75"/>
                </a:moveTo>
                <a:cubicBezTo>
                  <a:pt x="34" y="69"/>
                  <a:pt x="34" y="69"/>
                  <a:pt x="34" y="69"/>
                </a:cubicBezTo>
                <a:cubicBezTo>
                  <a:pt x="34" y="68"/>
                  <a:pt x="35" y="67"/>
                  <a:pt x="35" y="67"/>
                </a:cubicBezTo>
                <a:cubicBezTo>
                  <a:pt x="36" y="66"/>
                  <a:pt x="36" y="66"/>
                  <a:pt x="37" y="66"/>
                </a:cubicBezTo>
                <a:cubicBezTo>
                  <a:pt x="37" y="75"/>
                  <a:pt x="37" y="75"/>
                  <a:pt x="37" y="75"/>
                </a:cubicBezTo>
                <a:cubicBezTo>
                  <a:pt x="34" y="75"/>
                  <a:pt x="34" y="75"/>
                  <a:pt x="34" y="75"/>
                </a:cubicBezTo>
                <a:close/>
                <a:moveTo>
                  <a:pt x="38" y="75"/>
                </a:moveTo>
                <a:cubicBezTo>
                  <a:pt x="38" y="65"/>
                  <a:pt x="38" y="65"/>
                  <a:pt x="38" y="65"/>
                </a:cubicBezTo>
                <a:cubicBezTo>
                  <a:pt x="39" y="65"/>
                  <a:pt x="39" y="65"/>
                  <a:pt x="39" y="65"/>
                </a:cubicBezTo>
                <a:cubicBezTo>
                  <a:pt x="40" y="65"/>
                  <a:pt x="40" y="65"/>
                  <a:pt x="40" y="65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0"/>
                  <a:pt x="40" y="50"/>
                  <a:pt x="40" y="50"/>
                </a:cubicBezTo>
                <a:cubicBezTo>
                  <a:pt x="39" y="50"/>
                  <a:pt x="39" y="50"/>
                  <a:pt x="39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49"/>
                  <a:pt x="38" y="49"/>
                  <a:pt x="38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50"/>
                  <a:pt x="44" y="50"/>
                  <a:pt x="44" y="50"/>
                </a:cubicBezTo>
                <a:cubicBezTo>
                  <a:pt x="44" y="52"/>
                  <a:pt x="44" y="52"/>
                  <a:pt x="44" y="52"/>
                </a:cubicBezTo>
                <a:cubicBezTo>
                  <a:pt x="44" y="64"/>
                  <a:pt x="44" y="64"/>
                  <a:pt x="44" y="64"/>
                </a:cubicBezTo>
                <a:cubicBezTo>
                  <a:pt x="44" y="65"/>
                  <a:pt x="44" y="65"/>
                  <a:pt x="44" y="65"/>
                </a:cubicBezTo>
                <a:cubicBezTo>
                  <a:pt x="46" y="65"/>
                  <a:pt x="46" y="65"/>
                  <a:pt x="46" y="65"/>
                </a:cubicBezTo>
                <a:cubicBezTo>
                  <a:pt x="46" y="65"/>
                  <a:pt x="46" y="65"/>
                  <a:pt x="46" y="65"/>
                </a:cubicBezTo>
                <a:cubicBezTo>
                  <a:pt x="46" y="75"/>
                  <a:pt x="46" y="75"/>
                  <a:pt x="46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38" y="75"/>
                  <a:pt x="38" y="75"/>
                  <a:pt x="38" y="75"/>
                </a:cubicBezTo>
                <a:close/>
                <a:moveTo>
                  <a:pt x="47" y="75"/>
                </a:moveTo>
                <a:cubicBezTo>
                  <a:pt x="47" y="66"/>
                  <a:pt x="47" y="66"/>
                  <a:pt x="47" y="66"/>
                </a:cubicBezTo>
                <a:cubicBezTo>
                  <a:pt x="48" y="66"/>
                  <a:pt x="48" y="66"/>
                  <a:pt x="48" y="67"/>
                </a:cubicBezTo>
                <a:cubicBezTo>
                  <a:pt x="48" y="67"/>
                  <a:pt x="48" y="67"/>
                  <a:pt x="48" y="67"/>
                </a:cubicBezTo>
                <a:cubicBezTo>
                  <a:pt x="49" y="67"/>
                  <a:pt x="49" y="68"/>
                  <a:pt x="49" y="69"/>
                </a:cubicBezTo>
                <a:cubicBezTo>
                  <a:pt x="49" y="75"/>
                  <a:pt x="49" y="75"/>
                  <a:pt x="49" y="75"/>
                </a:cubicBezTo>
                <a:cubicBezTo>
                  <a:pt x="47" y="75"/>
                  <a:pt x="47" y="75"/>
                  <a:pt x="47" y="75"/>
                </a:cubicBezTo>
                <a:close/>
                <a:moveTo>
                  <a:pt x="37" y="60"/>
                </a:moveTo>
                <a:cubicBezTo>
                  <a:pt x="29" y="39"/>
                  <a:pt x="29" y="39"/>
                  <a:pt x="29" y="39"/>
                </a:cubicBezTo>
                <a:cubicBezTo>
                  <a:pt x="30" y="39"/>
                  <a:pt x="31" y="38"/>
                  <a:pt x="32" y="38"/>
                </a:cubicBezTo>
                <a:cubicBezTo>
                  <a:pt x="33" y="38"/>
                  <a:pt x="34" y="37"/>
                  <a:pt x="35" y="37"/>
                </a:cubicBezTo>
                <a:cubicBezTo>
                  <a:pt x="36" y="37"/>
                  <a:pt x="37" y="37"/>
                  <a:pt x="38" y="38"/>
                </a:cubicBezTo>
                <a:cubicBezTo>
                  <a:pt x="39" y="38"/>
                  <a:pt x="41" y="38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8"/>
                  <a:pt x="42" y="38"/>
                  <a:pt x="43" y="38"/>
                </a:cubicBezTo>
                <a:cubicBezTo>
                  <a:pt x="43" y="38"/>
                  <a:pt x="43" y="38"/>
                  <a:pt x="43" y="38"/>
                </a:cubicBezTo>
                <a:cubicBezTo>
                  <a:pt x="43" y="38"/>
                  <a:pt x="43" y="38"/>
                  <a:pt x="43" y="38"/>
                </a:cubicBezTo>
                <a:cubicBezTo>
                  <a:pt x="44" y="38"/>
                  <a:pt x="45" y="38"/>
                  <a:pt x="46" y="38"/>
                </a:cubicBezTo>
                <a:cubicBezTo>
                  <a:pt x="47" y="37"/>
                  <a:pt x="48" y="37"/>
                  <a:pt x="49" y="37"/>
                </a:cubicBezTo>
                <a:cubicBezTo>
                  <a:pt x="50" y="37"/>
                  <a:pt x="51" y="38"/>
                  <a:pt x="52" y="38"/>
                </a:cubicBezTo>
                <a:cubicBezTo>
                  <a:pt x="53" y="38"/>
                  <a:pt x="54" y="39"/>
                  <a:pt x="55" y="39"/>
                </a:cubicBezTo>
                <a:cubicBezTo>
                  <a:pt x="47" y="60"/>
                  <a:pt x="47" y="60"/>
                  <a:pt x="47" y="60"/>
                </a:cubicBezTo>
                <a:cubicBezTo>
                  <a:pt x="47" y="53"/>
                  <a:pt x="47" y="53"/>
                  <a:pt x="47" y="53"/>
                </a:cubicBezTo>
                <a:cubicBezTo>
                  <a:pt x="48" y="53"/>
                  <a:pt x="48" y="53"/>
                  <a:pt x="48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8"/>
                  <a:pt x="49" y="48"/>
                  <a:pt x="49" y="48"/>
                </a:cubicBezTo>
                <a:cubicBezTo>
                  <a:pt x="49" y="46"/>
                  <a:pt x="49" y="46"/>
                  <a:pt x="49" y="46"/>
                </a:cubicBezTo>
                <a:cubicBezTo>
                  <a:pt x="48" y="46"/>
                  <a:pt x="48" y="46"/>
                  <a:pt x="48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8"/>
                  <a:pt x="35" y="48"/>
                  <a:pt x="35" y="48"/>
                </a:cubicBezTo>
                <a:cubicBezTo>
                  <a:pt x="35" y="52"/>
                  <a:pt x="35" y="52"/>
                  <a:pt x="35" y="52"/>
                </a:cubicBezTo>
                <a:cubicBezTo>
                  <a:pt x="35" y="53"/>
                  <a:pt x="35" y="53"/>
                  <a:pt x="35" y="53"/>
                </a:cubicBezTo>
                <a:cubicBezTo>
                  <a:pt x="36" y="53"/>
                  <a:pt x="36" y="53"/>
                  <a:pt x="36" y="53"/>
                </a:cubicBezTo>
                <a:cubicBezTo>
                  <a:pt x="37" y="53"/>
                  <a:pt x="37" y="53"/>
                  <a:pt x="37" y="53"/>
                </a:cubicBezTo>
                <a:lnTo>
                  <a:pt x="37" y="6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4" y="1715590"/>
            <a:ext cx="41802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使用闭源软件无疑把命运交付给他人，一旦封闭的源代码没有人来维护，你将进退维谷；而且相较于商业软件公司，开源社区很少存在倒闭的问题。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532321" y="1694059"/>
            <a:ext cx="3767328" cy="0"/>
          </a:xfrm>
          <a:prstGeom prst="line">
            <a:avLst/>
          </a:prstGeom>
          <a:noFill/>
          <a:ln w="22225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8004952" y="1278486"/>
            <a:ext cx="299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低成本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32321" y="1704787"/>
            <a:ext cx="418020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25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800" dirty="0"/>
              <a:t>开源工作者都是在幕后默默且无偿地付出劳动成果，为美好的世界贡献一份力量，因此使用开源社区推动的软件项目可以节省大量的人力、物力和财力。</a:t>
            </a:r>
            <a:endParaRPr lang="zh-CN" altLang="en-US" sz="1800" dirty="0"/>
          </a:p>
        </p:txBody>
      </p:sp>
      <p:sp>
        <p:nvSpPr>
          <p:cNvPr id="16" name="Freeform 9"/>
          <p:cNvSpPr>
            <a:spLocks noEditPoints="1"/>
          </p:cNvSpPr>
          <p:nvPr/>
        </p:nvSpPr>
        <p:spPr bwMode="auto">
          <a:xfrm>
            <a:off x="7554538" y="1239050"/>
            <a:ext cx="378200" cy="379634"/>
          </a:xfrm>
          <a:custGeom>
            <a:avLst/>
            <a:gdLst>
              <a:gd name="T0" fmla="*/ 17 w 109"/>
              <a:gd name="T1" fmla="*/ 0 h 109"/>
              <a:gd name="T2" fmla="*/ 93 w 109"/>
              <a:gd name="T3" fmla="*/ 0 h 109"/>
              <a:gd name="T4" fmla="*/ 109 w 109"/>
              <a:gd name="T5" fmla="*/ 17 h 109"/>
              <a:gd name="T6" fmla="*/ 109 w 109"/>
              <a:gd name="T7" fmla="*/ 93 h 109"/>
              <a:gd name="T8" fmla="*/ 93 w 109"/>
              <a:gd name="T9" fmla="*/ 109 h 109"/>
              <a:gd name="T10" fmla="*/ 17 w 109"/>
              <a:gd name="T11" fmla="*/ 109 h 109"/>
              <a:gd name="T12" fmla="*/ 0 w 109"/>
              <a:gd name="T13" fmla="*/ 93 h 109"/>
              <a:gd name="T14" fmla="*/ 0 w 109"/>
              <a:gd name="T15" fmla="*/ 17 h 109"/>
              <a:gd name="T16" fmla="*/ 17 w 109"/>
              <a:gd name="T17" fmla="*/ 0 h 109"/>
              <a:gd name="T18" fmla="*/ 33 w 109"/>
              <a:gd name="T19" fmla="*/ 69 h 109"/>
              <a:gd name="T20" fmla="*/ 22 w 109"/>
              <a:gd name="T21" fmla="*/ 80 h 109"/>
              <a:gd name="T22" fmla="*/ 33 w 109"/>
              <a:gd name="T23" fmla="*/ 90 h 109"/>
              <a:gd name="T24" fmla="*/ 43 w 109"/>
              <a:gd name="T25" fmla="*/ 80 h 109"/>
              <a:gd name="T26" fmla="*/ 33 w 109"/>
              <a:gd name="T27" fmla="*/ 69 h 109"/>
              <a:gd name="T28" fmla="*/ 27 w 109"/>
              <a:gd name="T29" fmla="*/ 19 h 109"/>
              <a:gd name="T30" fmla="*/ 27 w 109"/>
              <a:gd name="T31" fmla="*/ 30 h 109"/>
              <a:gd name="T32" fmla="*/ 33 w 109"/>
              <a:gd name="T33" fmla="*/ 30 h 109"/>
              <a:gd name="T34" fmla="*/ 64 w 109"/>
              <a:gd name="T35" fmla="*/ 43 h 109"/>
              <a:gd name="T36" fmla="*/ 80 w 109"/>
              <a:gd name="T37" fmla="*/ 77 h 109"/>
              <a:gd name="T38" fmla="*/ 81 w 109"/>
              <a:gd name="T39" fmla="*/ 86 h 109"/>
              <a:gd name="T40" fmla="*/ 92 w 109"/>
              <a:gd name="T41" fmla="*/ 86 h 109"/>
              <a:gd name="T42" fmla="*/ 92 w 109"/>
              <a:gd name="T43" fmla="*/ 76 h 109"/>
              <a:gd name="T44" fmla="*/ 72 w 109"/>
              <a:gd name="T45" fmla="*/ 35 h 109"/>
              <a:gd name="T46" fmla="*/ 34 w 109"/>
              <a:gd name="T47" fmla="*/ 18 h 109"/>
              <a:gd name="T48" fmla="*/ 27 w 109"/>
              <a:gd name="T49" fmla="*/ 19 h 109"/>
              <a:gd name="T50" fmla="*/ 27 w 109"/>
              <a:gd name="T51" fmla="*/ 42 h 109"/>
              <a:gd name="T52" fmla="*/ 27 w 109"/>
              <a:gd name="T53" fmla="*/ 54 h 109"/>
              <a:gd name="T54" fmla="*/ 32 w 109"/>
              <a:gd name="T55" fmla="*/ 54 h 109"/>
              <a:gd name="T56" fmla="*/ 50 w 109"/>
              <a:gd name="T57" fmla="*/ 62 h 109"/>
              <a:gd name="T58" fmla="*/ 57 w 109"/>
              <a:gd name="T59" fmla="*/ 80 h 109"/>
              <a:gd name="T60" fmla="*/ 57 w 109"/>
              <a:gd name="T61" fmla="*/ 86 h 109"/>
              <a:gd name="T62" fmla="*/ 68 w 109"/>
              <a:gd name="T63" fmla="*/ 86 h 109"/>
              <a:gd name="T64" fmla="*/ 68 w 109"/>
              <a:gd name="T65" fmla="*/ 80 h 109"/>
              <a:gd name="T66" fmla="*/ 59 w 109"/>
              <a:gd name="T67" fmla="*/ 55 h 109"/>
              <a:gd name="T68" fmla="*/ 33 w 109"/>
              <a:gd name="T69" fmla="*/ 43 h 109"/>
              <a:gd name="T70" fmla="*/ 27 w 109"/>
              <a:gd name="T71" fmla="*/ 42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9" h="109">
                <a:moveTo>
                  <a:pt x="17" y="0"/>
                </a:moveTo>
                <a:cubicBezTo>
                  <a:pt x="93" y="0"/>
                  <a:pt x="93" y="0"/>
                  <a:pt x="93" y="0"/>
                </a:cubicBezTo>
                <a:cubicBezTo>
                  <a:pt x="102" y="0"/>
                  <a:pt x="109" y="8"/>
                  <a:pt x="109" y="17"/>
                </a:cubicBezTo>
                <a:cubicBezTo>
                  <a:pt x="109" y="93"/>
                  <a:pt x="109" y="93"/>
                  <a:pt x="109" y="93"/>
                </a:cubicBezTo>
                <a:cubicBezTo>
                  <a:pt x="109" y="102"/>
                  <a:pt x="102" y="109"/>
                  <a:pt x="93" y="109"/>
                </a:cubicBezTo>
                <a:cubicBezTo>
                  <a:pt x="17" y="109"/>
                  <a:pt x="17" y="109"/>
                  <a:pt x="17" y="109"/>
                </a:cubicBezTo>
                <a:cubicBezTo>
                  <a:pt x="8" y="109"/>
                  <a:pt x="0" y="102"/>
                  <a:pt x="0" y="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lose/>
                <a:moveTo>
                  <a:pt x="33" y="69"/>
                </a:moveTo>
                <a:cubicBezTo>
                  <a:pt x="27" y="69"/>
                  <a:pt x="22" y="74"/>
                  <a:pt x="22" y="80"/>
                </a:cubicBezTo>
                <a:cubicBezTo>
                  <a:pt x="22" y="85"/>
                  <a:pt x="27" y="90"/>
                  <a:pt x="33" y="90"/>
                </a:cubicBezTo>
                <a:cubicBezTo>
                  <a:pt x="39" y="90"/>
                  <a:pt x="43" y="85"/>
                  <a:pt x="43" y="80"/>
                </a:cubicBezTo>
                <a:cubicBezTo>
                  <a:pt x="43" y="74"/>
                  <a:pt x="39" y="69"/>
                  <a:pt x="33" y="69"/>
                </a:cubicBezTo>
                <a:close/>
                <a:moveTo>
                  <a:pt x="27" y="19"/>
                </a:moveTo>
                <a:cubicBezTo>
                  <a:pt x="27" y="30"/>
                  <a:pt x="27" y="30"/>
                  <a:pt x="27" y="30"/>
                </a:cubicBezTo>
                <a:cubicBezTo>
                  <a:pt x="29" y="30"/>
                  <a:pt x="31" y="30"/>
                  <a:pt x="33" y="30"/>
                </a:cubicBezTo>
                <a:cubicBezTo>
                  <a:pt x="45" y="30"/>
                  <a:pt x="56" y="35"/>
                  <a:pt x="64" y="43"/>
                </a:cubicBezTo>
                <a:cubicBezTo>
                  <a:pt x="73" y="51"/>
                  <a:pt x="79" y="62"/>
                  <a:pt x="80" y="77"/>
                </a:cubicBezTo>
                <a:cubicBezTo>
                  <a:pt x="81" y="80"/>
                  <a:pt x="81" y="83"/>
                  <a:pt x="81" y="86"/>
                </a:cubicBezTo>
                <a:cubicBezTo>
                  <a:pt x="92" y="86"/>
                  <a:pt x="92" y="86"/>
                  <a:pt x="92" y="86"/>
                </a:cubicBezTo>
                <a:cubicBezTo>
                  <a:pt x="92" y="83"/>
                  <a:pt x="92" y="79"/>
                  <a:pt x="92" y="76"/>
                </a:cubicBezTo>
                <a:cubicBezTo>
                  <a:pt x="90" y="58"/>
                  <a:pt x="83" y="44"/>
                  <a:pt x="72" y="35"/>
                </a:cubicBezTo>
                <a:cubicBezTo>
                  <a:pt x="62" y="25"/>
                  <a:pt x="48" y="19"/>
                  <a:pt x="34" y="18"/>
                </a:cubicBezTo>
                <a:cubicBezTo>
                  <a:pt x="32" y="18"/>
                  <a:pt x="29" y="18"/>
                  <a:pt x="27" y="19"/>
                </a:cubicBezTo>
                <a:close/>
                <a:moveTo>
                  <a:pt x="27" y="42"/>
                </a:moveTo>
                <a:cubicBezTo>
                  <a:pt x="27" y="54"/>
                  <a:pt x="27" y="54"/>
                  <a:pt x="27" y="54"/>
                </a:cubicBezTo>
                <a:cubicBezTo>
                  <a:pt x="29" y="54"/>
                  <a:pt x="30" y="54"/>
                  <a:pt x="32" y="54"/>
                </a:cubicBezTo>
                <a:cubicBezTo>
                  <a:pt x="40" y="55"/>
                  <a:pt x="46" y="58"/>
                  <a:pt x="50" y="62"/>
                </a:cubicBezTo>
                <a:cubicBezTo>
                  <a:pt x="54" y="67"/>
                  <a:pt x="57" y="73"/>
                  <a:pt x="57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68" y="86"/>
                  <a:pt x="68" y="86"/>
                  <a:pt x="68" y="86"/>
                </a:cubicBezTo>
                <a:cubicBezTo>
                  <a:pt x="69" y="84"/>
                  <a:pt x="69" y="82"/>
                  <a:pt x="68" y="80"/>
                </a:cubicBezTo>
                <a:cubicBezTo>
                  <a:pt x="68" y="70"/>
                  <a:pt x="65" y="62"/>
                  <a:pt x="59" y="55"/>
                </a:cubicBezTo>
                <a:cubicBezTo>
                  <a:pt x="53" y="48"/>
                  <a:pt x="45" y="44"/>
                  <a:pt x="33" y="43"/>
                </a:cubicBezTo>
                <a:cubicBezTo>
                  <a:pt x="31" y="42"/>
                  <a:pt x="29" y="42"/>
                  <a:pt x="27" y="4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695325" y="4855923"/>
            <a:ext cx="3767328" cy="0"/>
          </a:xfrm>
          <a:prstGeom prst="line">
            <a:avLst/>
          </a:prstGeom>
          <a:noFill/>
          <a:ln w="22225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sp>
        <p:nvSpPr>
          <p:cNvPr id="18" name="文本框 17"/>
          <p:cNvSpPr txBox="1"/>
          <p:nvPr/>
        </p:nvSpPr>
        <p:spPr>
          <a:xfrm>
            <a:off x="1104415" y="4367730"/>
            <a:ext cx="299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高品质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5325" y="4837285"/>
            <a:ext cx="418020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25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800" dirty="0"/>
              <a:t>相较于闭源软件产品，开源项目通常是由开源社区来研发及维护的，参与编写、维护、测试的用户量众多，</a:t>
            </a:r>
            <a:r>
              <a:rPr lang="en-US" altLang="zh-CN" sz="1800" dirty="0"/>
              <a:t>bug</a:t>
            </a:r>
            <a:r>
              <a:rPr lang="zh-CN" altLang="en-US" sz="1800" dirty="0"/>
              <a:t>修复及时</a:t>
            </a:r>
            <a:r>
              <a:rPr lang="zh-CN" altLang="en-US" sz="1800" dirty="0"/>
              <a:t>。</a:t>
            </a:r>
            <a:endParaRPr lang="zh-CN" altLang="en-US" sz="1800" dirty="0"/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719006" y="4361850"/>
            <a:ext cx="331506" cy="41187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7532321" y="4927043"/>
            <a:ext cx="3767328" cy="0"/>
          </a:xfrm>
          <a:prstGeom prst="line">
            <a:avLst/>
          </a:prstGeom>
          <a:noFill/>
          <a:ln w="22225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sp>
        <p:nvSpPr>
          <p:cNvPr id="22" name="文本框 21"/>
          <p:cNvSpPr txBox="1"/>
          <p:nvPr/>
        </p:nvSpPr>
        <p:spPr>
          <a:xfrm>
            <a:off x="8004952" y="4511545"/>
            <a:ext cx="299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更透明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32320" y="4908405"/>
            <a:ext cx="4180203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25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800" dirty="0"/>
              <a:t>没有哪个会把木马、后门等放到开放的源代码中，这样无疑是把自己的罪行暴露在阳光之下。</a:t>
            </a:r>
            <a:endParaRPr lang="zh-CN" altLang="en-US" sz="1800" dirty="0"/>
          </a:p>
        </p:txBody>
      </p:sp>
      <p:sp>
        <p:nvSpPr>
          <p:cNvPr id="24" name="Freeform 28"/>
          <p:cNvSpPr>
            <a:spLocks noEditPoints="1"/>
          </p:cNvSpPr>
          <p:nvPr/>
        </p:nvSpPr>
        <p:spPr bwMode="auto">
          <a:xfrm>
            <a:off x="7569389" y="4473825"/>
            <a:ext cx="367156" cy="392434"/>
          </a:xfrm>
          <a:custGeom>
            <a:avLst/>
            <a:gdLst>
              <a:gd name="T0" fmla="*/ 34 w 170"/>
              <a:gd name="T1" fmla="*/ 0 h 233"/>
              <a:gd name="T2" fmla="*/ 54 w 170"/>
              <a:gd name="T3" fmla="*/ 20 h 233"/>
              <a:gd name="T4" fmla="*/ 34 w 170"/>
              <a:gd name="T5" fmla="*/ 40 h 233"/>
              <a:gd name="T6" fmla="*/ 14 w 170"/>
              <a:gd name="T7" fmla="*/ 20 h 233"/>
              <a:gd name="T8" fmla="*/ 34 w 170"/>
              <a:gd name="T9" fmla="*/ 0 h 233"/>
              <a:gd name="T10" fmla="*/ 135 w 170"/>
              <a:gd name="T11" fmla="*/ 0 h 233"/>
              <a:gd name="T12" fmla="*/ 155 w 170"/>
              <a:gd name="T13" fmla="*/ 20 h 233"/>
              <a:gd name="T14" fmla="*/ 135 w 170"/>
              <a:gd name="T15" fmla="*/ 40 h 233"/>
              <a:gd name="T16" fmla="*/ 115 w 170"/>
              <a:gd name="T17" fmla="*/ 20 h 233"/>
              <a:gd name="T18" fmla="*/ 135 w 170"/>
              <a:gd name="T19" fmla="*/ 0 h 233"/>
              <a:gd name="T20" fmla="*/ 127 w 170"/>
              <a:gd name="T21" fmla="*/ 47 h 233"/>
              <a:gd name="T22" fmla="*/ 144 w 170"/>
              <a:gd name="T23" fmla="*/ 47 h 233"/>
              <a:gd name="T24" fmla="*/ 170 w 170"/>
              <a:gd name="T25" fmla="*/ 72 h 233"/>
              <a:gd name="T26" fmla="*/ 170 w 170"/>
              <a:gd name="T27" fmla="*/ 124 h 233"/>
              <a:gd name="T28" fmla="*/ 160 w 170"/>
              <a:gd name="T29" fmla="*/ 133 h 233"/>
              <a:gd name="T30" fmla="*/ 156 w 170"/>
              <a:gd name="T31" fmla="*/ 133 h 233"/>
              <a:gd name="T32" fmla="*/ 146 w 170"/>
              <a:gd name="T33" fmla="*/ 233 h 233"/>
              <a:gd name="T34" fmla="*/ 124 w 170"/>
              <a:gd name="T35" fmla="*/ 233 h 233"/>
              <a:gd name="T36" fmla="*/ 115 w 170"/>
              <a:gd name="T37" fmla="*/ 141 h 233"/>
              <a:gd name="T38" fmla="*/ 128 w 170"/>
              <a:gd name="T39" fmla="*/ 124 h 233"/>
              <a:gd name="T40" fmla="*/ 128 w 170"/>
              <a:gd name="T41" fmla="*/ 72 h 233"/>
              <a:gd name="T42" fmla="*/ 118 w 170"/>
              <a:gd name="T43" fmla="*/ 48 h 233"/>
              <a:gd name="T44" fmla="*/ 127 w 170"/>
              <a:gd name="T45" fmla="*/ 47 h 233"/>
              <a:gd name="T46" fmla="*/ 85 w 170"/>
              <a:gd name="T47" fmla="*/ 0 h 233"/>
              <a:gd name="T48" fmla="*/ 105 w 170"/>
              <a:gd name="T49" fmla="*/ 20 h 233"/>
              <a:gd name="T50" fmla="*/ 85 w 170"/>
              <a:gd name="T51" fmla="*/ 40 h 233"/>
              <a:gd name="T52" fmla="*/ 65 w 170"/>
              <a:gd name="T53" fmla="*/ 20 h 233"/>
              <a:gd name="T54" fmla="*/ 85 w 170"/>
              <a:gd name="T55" fmla="*/ 0 h 233"/>
              <a:gd name="T56" fmla="*/ 76 w 170"/>
              <a:gd name="T57" fmla="*/ 47 h 233"/>
              <a:gd name="T58" fmla="*/ 50 w 170"/>
              <a:gd name="T59" fmla="*/ 72 h 233"/>
              <a:gd name="T60" fmla="*/ 50 w 170"/>
              <a:gd name="T61" fmla="*/ 124 h 233"/>
              <a:gd name="T62" fmla="*/ 60 w 170"/>
              <a:gd name="T63" fmla="*/ 133 h 233"/>
              <a:gd name="T64" fmla="*/ 64 w 170"/>
              <a:gd name="T65" fmla="*/ 133 h 233"/>
              <a:gd name="T66" fmla="*/ 73 w 170"/>
              <a:gd name="T67" fmla="*/ 233 h 233"/>
              <a:gd name="T68" fmla="*/ 96 w 170"/>
              <a:gd name="T69" fmla="*/ 233 h 233"/>
              <a:gd name="T70" fmla="*/ 106 w 170"/>
              <a:gd name="T71" fmla="*/ 133 h 233"/>
              <a:gd name="T72" fmla="*/ 110 w 170"/>
              <a:gd name="T73" fmla="*/ 133 h 233"/>
              <a:gd name="T74" fmla="*/ 119 w 170"/>
              <a:gd name="T75" fmla="*/ 124 h 233"/>
              <a:gd name="T76" fmla="*/ 119 w 170"/>
              <a:gd name="T77" fmla="*/ 72 h 233"/>
              <a:gd name="T78" fmla="*/ 94 w 170"/>
              <a:gd name="T79" fmla="*/ 47 h 233"/>
              <a:gd name="T80" fmla="*/ 76 w 170"/>
              <a:gd name="T81" fmla="*/ 47 h 233"/>
              <a:gd name="T82" fmla="*/ 25 w 170"/>
              <a:gd name="T83" fmla="*/ 47 h 233"/>
              <a:gd name="T84" fmla="*/ 43 w 170"/>
              <a:gd name="T85" fmla="*/ 47 h 233"/>
              <a:gd name="T86" fmla="*/ 52 w 170"/>
              <a:gd name="T87" fmla="*/ 48 h 233"/>
              <a:gd name="T88" fmla="*/ 42 w 170"/>
              <a:gd name="T89" fmla="*/ 72 h 233"/>
              <a:gd name="T90" fmla="*/ 42 w 170"/>
              <a:gd name="T91" fmla="*/ 124 h 233"/>
              <a:gd name="T92" fmla="*/ 54 w 170"/>
              <a:gd name="T93" fmla="*/ 141 h 233"/>
              <a:gd name="T94" fmla="*/ 45 w 170"/>
              <a:gd name="T95" fmla="*/ 233 h 233"/>
              <a:gd name="T96" fmla="*/ 23 w 170"/>
              <a:gd name="T97" fmla="*/ 233 h 233"/>
              <a:gd name="T98" fmla="*/ 13 w 170"/>
              <a:gd name="T99" fmla="*/ 133 h 233"/>
              <a:gd name="T100" fmla="*/ 9 w 170"/>
              <a:gd name="T101" fmla="*/ 133 h 233"/>
              <a:gd name="T102" fmla="*/ 0 w 170"/>
              <a:gd name="T103" fmla="*/ 124 h 233"/>
              <a:gd name="T104" fmla="*/ 0 w 170"/>
              <a:gd name="T105" fmla="*/ 72 h 233"/>
              <a:gd name="T106" fmla="*/ 25 w 170"/>
              <a:gd name="T107" fmla="*/ 47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0" h="233">
                <a:moveTo>
                  <a:pt x="34" y="0"/>
                </a:moveTo>
                <a:cubicBezTo>
                  <a:pt x="45" y="0"/>
                  <a:pt x="54" y="9"/>
                  <a:pt x="54" y="20"/>
                </a:cubicBezTo>
                <a:cubicBezTo>
                  <a:pt x="54" y="32"/>
                  <a:pt x="45" y="40"/>
                  <a:pt x="34" y="40"/>
                </a:cubicBezTo>
                <a:cubicBezTo>
                  <a:pt x="23" y="40"/>
                  <a:pt x="14" y="32"/>
                  <a:pt x="14" y="20"/>
                </a:cubicBezTo>
                <a:cubicBezTo>
                  <a:pt x="14" y="9"/>
                  <a:pt x="23" y="0"/>
                  <a:pt x="34" y="0"/>
                </a:cubicBezTo>
                <a:close/>
                <a:moveTo>
                  <a:pt x="135" y="0"/>
                </a:moveTo>
                <a:cubicBezTo>
                  <a:pt x="146" y="0"/>
                  <a:pt x="155" y="9"/>
                  <a:pt x="155" y="20"/>
                </a:cubicBezTo>
                <a:cubicBezTo>
                  <a:pt x="155" y="32"/>
                  <a:pt x="146" y="40"/>
                  <a:pt x="135" y="40"/>
                </a:cubicBezTo>
                <a:cubicBezTo>
                  <a:pt x="124" y="40"/>
                  <a:pt x="115" y="32"/>
                  <a:pt x="115" y="20"/>
                </a:cubicBezTo>
                <a:cubicBezTo>
                  <a:pt x="115" y="9"/>
                  <a:pt x="124" y="0"/>
                  <a:pt x="135" y="0"/>
                </a:cubicBezTo>
                <a:close/>
                <a:moveTo>
                  <a:pt x="127" y="47"/>
                </a:moveTo>
                <a:cubicBezTo>
                  <a:pt x="144" y="47"/>
                  <a:pt x="144" y="47"/>
                  <a:pt x="144" y="47"/>
                </a:cubicBezTo>
                <a:cubicBezTo>
                  <a:pt x="158" y="47"/>
                  <a:pt x="170" y="58"/>
                  <a:pt x="170" y="72"/>
                </a:cubicBezTo>
                <a:cubicBezTo>
                  <a:pt x="170" y="124"/>
                  <a:pt x="170" y="124"/>
                  <a:pt x="170" y="124"/>
                </a:cubicBezTo>
                <a:cubicBezTo>
                  <a:pt x="170" y="129"/>
                  <a:pt x="165" y="133"/>
                  <a:pt x="160" y="133"/>
                </a:cubicBezTo>
                <a:cubicBezTo>
                  <a:pt x="156" y="133"/>
                  <a:pt x="156" y="133"/>
                  <a:pt x="156" y="133"/>
                </a:cubicBezTo>
                <a:cubicBezTo>
                  <a:pt x="146" y="233"/>
                  <a:pt x="146" y="233"/>
                  <a:pt x="146" y="233"/>
                </a:cubicBezTo>
                <a:cubicBezTo>
                  <a:pt x="124" y="233"/>
                  <a:pt x="124" y="233"/>
                  <a:pt x="124" y="233"/>
                </a:cubicBezTo>
                <a:cubicBezTo>
                  <a:pt x="115" y="141"/>
                  <a:pt x="115" y="141"/>
                  <a:pt x="115" y="141"/>
                </a:cubicBezTo>
                <a:cubicBezTo>
                  <a:pt x="122" y="139"/>
                  <a:pt x="128" y="132"/>
                  <a:pt x="128" y="124"/>
                </a:cubicBezTo>
                <a:cubicBezTo>
                  <a:pt x="128" y="72"/>
                  <a:pt x="128" y="72"/>
                  <a:pt x="128" y="72"/>
                </a:cubicBezTo>
                <a:cubicBezTo>
                  <a:pt x="128" y="63"/>
                  <a:pt x="124" y="55"/>
                  <a:pt x="118" y="48"/>
                </a:cubicBezTo>
                <a:cubicBezTo>
                  <a:pt x="121" y="47"/>
                  <a:pt x="124" y="47"/>
                  <a:pt x="127" y="47"/>
                </a:cubicBezTo>
                <a:close/>
                <a:moveTo>
                  <a:pt x="85" y="0"/>
                </a:moveTo>
                <a:cubicBezTo>
                  <a:pt x="96" y="0"/>
                  <a:pt x="105" y="9"/>
                  <a:pt x="105" y="20"/>
                </a:cubicBezTo>
                <a:cubicBezTo>
                  <a:pt x="105" y="32"/>
                  <a:pt x="96" y="40"/>
                  <a:pt x="85" y="40"/>
                </a:cubicBezTo>
                <a:cubicBezTo>
                  <a:pt x="74" y="40"/>
                  <a:pt x="65" y="32"/>
                  <a:pt x="65" y="20"/>
                </a:cubicBezTo>
                <a:cubicBezTo>
                  <a:pt x="65" y="9"/>
                  <a:pt x="74" y="0"/>
                  <a:pt x="85" y="0"/>
                </a:cubicBezTo>
                <a:close/>
                <a:moveTo>
                  <a:pt x="76" y="47"/>
                </a:moveTo>
                <a:cubicBezTo>
                  <a:pt x="62" y="47"/>
                  <a:pt x="50" y="58"/>
                  <a:pt x="50" y="72"/>
                </a:cubicBezTo>
                <a:cubicBezTo>
                  <a:pt x="50" y="124"/>
                  <a:pt x="50" y="124"/>
                  <a:pt x="50" y="124"/>
                </a:cubicBezTo>
                <a:cubicBezTo>
                  <a:pt x="50" y="129"/>
                  <a:pt x="55" y="133"/>
                  <a:pt x="60" y="133"/>
                </a:cubicBezTo>
                <a:cubicBezTo>
                  <a:pt x="64" y="133"/>
                  <a:pt x="64" y="133"/>
                  <a:pt x="64" y="133"/>
                </a:cubicBezTo>
                <a:cubicBezTo>
                  <a:pt x="73" y="233"/>
                  <a:pt x="73" y="233"/>
                  <a:pt x="73" y="233"/>
                </a:cubicBezTo>
                <a:cubicBezTo>
                  <a:pt x="96" y="233"/>
                  <a:pt x="96" y="233"/>
                  <a:pt x="96" y="233"/>
                </a:cubicBezTo>
                <a:cubicBezTo>
                  <a:pt x="106" y="133"/>
                  <a:pt x="106" y="133"/>
                  <a:pt x="106" y="133"/>
                </a:cubicBezTo>
                <a:cubicBezTo>
                  <a:pt x="110" y="133"/>
                  <a:pt x="110" y="133"/>
                  <a:pt x="110" y="133"/>
                </a:cubicBezTo>
                <a:cubicBezTo>
                  <a:pt x="115" y="133"/>
                  <a:pt x="119" y="129"/>
                  <a:pt x="119" y="124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58"/>
                  <a:pt x="108" y="47"/>
                  <a:pt x="94" y="47"/>
                </a:cubicBezTo>
                <a:cubicBezTo>
                  <a:pt x="76" y="47"/>
                  <a:pt x="76" y="47"/>
                  <a:pt x="76" y="47"/>
                </a:cubicBezTo>
                <a:close/>
                <a:moveTo>
                  <a:pt x="25" y="47"/>
                </a:moveTo>
                <a:cubicBezTo>
                  <a:pt x="43" y="47"/>
                  <a:pt x="43" y="47"/>
                  <a:pt x="43" y="47"/>
                </a:cubicBezTo>
                <a:cubicBezTo>
                  <a:pt x="46" y="47"/>
                  <a:pt x="49" y="47"/>
                  <a:pt x="52" y="48"/>
                </a:cubicBezTo>
                <a:cubicBezTo>
                  <a:pt x="46" y="55"/>
                  <a:pt x="42" y="63"/>
                  <a:pt x="42" y="72"/>
                </a:cubicBezTo>
                <a:cubicBezTo>
                  <a:pt x="42" y="124"/>
                  <a:pt x="42" y="124"/>
                  <a:pt x="42" y="124"/>
                </a:cubicBezTo>
                <a:cubicBezTo>
                  <a:pt x="42" y="132"/>
                  <a:pt x="47" y="139"/>
                  <a:pt x="54" y="141"/>
                </a:cubicBezTo>
                <a:cubicBezTo>
                  <a:pt x="45" y="233"/>
                  <a:pt x="45" y="233"/>
                  <a:pt x="45" y="233"/>
                </a:cubicBezTo>
                <a:cubicBezTo>
                  <a:pt x="23" y="233"/>
                  <a:pt x="23" y="233"/>
                  <a:pt x="23" y="233"/>
                </a:cubicBezTo>
                <a:cubicBezTo>
                  <a:pt x="13" y="133"/>
                  <a:pt x="13" y="133"/>
                  <a:pt x="13" y="133"/>
                </a:cubicBezTo>
                <a:cubicBezTo>
                  <a:pt x="9" y="133"/>
                  <a:pt x="9" y="133"/>
                  <a:pt x="9" y="133"/>
                </a:cubicBezTo>
                <a:cubicBezTo>
                  <a:pt x="4" y="133"/>
                  <a:pt x="0" y="129"/>
                  <a:pt x="0" y="124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58"/>
                  <a:pt x="11" y="47"/>
                  <a:pt x="25" y="4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181599" y="2446505"/>
            <a:ext cx="2334640" cy="2334640"/>
          </a:xfrm>
          <a:prstGeom prst="ellipse">
            <a:avLst/>
          </a:prstGeom>
          <a:solidFill>
            <a:srgbClr val="0070C0">
              <a:alpha val="4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928680" y="2261680"/>
            <a:ext cx="2334640" cy="2334640"/>
          </a:xfrm>
          <a:prstGeom prst="ellipse">
            <a:avLst/>
          </a:prstGeom>
          <a:solidFill>
            <a:srgbClr val="0070C0">
              <a:alpha val="4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675761" y="2446505"/>
            <a:ext cx="2334640" cy="2334640"/>
          </a:xfrm>
          <a:prstGeom prst="ellipse">
            <a:avLst/>
          </a:prstGeom>
          <a:solidFill>
            <a:srgbClr val="0070C0">
              <a:alpha val="4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642288" y="2951947"/>
            <a:ext cx="907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开源软件</a:t>
            </a:r>
            <a:endParaRPr lang="zh-CN" altLang="en-US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ldLvl="0" animBg="1"/>
      <p:bldP spid="10" grpId="0"/>
      <p:bldP spid="14" grpId="0"/>
      <p:bldP spid="15" grpId="0"/>
      <p:bldP spid="16" grpId="0" bldLvl="0" animBg="1"/>
      <p:bldP spid="18" grpId="0"/>
      <p:bldP spid="19" grpId="0"/>
      <p:bldP spid="20" grpId="0" bldLvl="0" animBg="1"/>
      <p:bldP spid="22" grpId="0"/>
      <p:bldP spid="23" grpId="0"/>
      <p:bldP spid="24" grpId="0" bldLvl="0" animBg="1"/>
      <p:bldP spid="25" grpId="0" bldLvl="0" animBg="1"/>
      <p:bldP spid="26" grpId="0" bldLvl="0" animBg="1"/>
      <p:bldP spid="27" grpId="0" bldLvl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B0F0"/>
                </a:solidFill>
              </a:rPr>
              <a:t>Linux的发展史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50925"/>
            <a:ext cx="10560050" cy="4476750"/>
          </a:xfrm>
        </p:spPr>
        <p:txBody>
          <a:bodyPr/>
          <a:p>
            <a:pPr>
              <a:buFont typeface="Wingdings" panose="05000000000000000000" charset="0"/>
              <a:buChar char="u"/>
            </a:pP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1984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年，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Richard Stallman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发起了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GNU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源代码开放计划并制定了著名的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GPL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许可协议。</a:t>
            </a:r>
            <a:endParaRPr lang="zh-CN" altLang="en-US" sz="18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buFont typeface="Wingdings" panose="05000000000000000000" charset="0"/>
              <a:buChar char="u"/>
            </a:pP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1987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年，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GNU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计划获得了一项重大突破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en-US" altLang="zh-CN" sz="1800" dirty="0" err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gcc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编译器发布</a:t>
            </a:r>
            <a:endParaRPr lang="zh-CN" altLang="en-US" sz="18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buFont typeface="Wingdings" panose="05000000000000000000" charset="0"/>
              <a:buChar char="u"/>
            </a:pP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1991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月，</a:t>
            </a:r>
            <a:r>
              <a:rPr lang="zh-CN" altLang="en-US" sz="18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芬兰赫尔辛基大学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的在校生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Linus Torvalds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编写了一款名为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Linux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zh-CN" altLang="en-US" sz="18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操作系统。该系统因其较高的代码质量且基于</a:t>
            </a:r>
            <a:r>
              <a:rPr lang="en-US" altLang="zh-CN" sz="18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GNU GPL</a:t>
            </a:r>
            <a:r>
              <a:rPr lang="zh-CN" altLang="en-US" sz="18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许可协议的开放源代码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特性，迅速得到了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GNU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计划和一大批黑客程序员的支持。</a:t>
            </a:r>
            <a:endParaRPr lang="zh-CN" altLang="en-US" sz="18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buFont typeface="Wingdings" panose="05000000000000000000" charset="0"/>
              <a:buChar char="u"/>
            </a:pP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1994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月，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Bob Young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Linux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系统内核的基础之上，集成了众多的源代码和程序软件，发布了红帽系统并开始出售技术服务，这进一步推动了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Linux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系统的普及。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buFont typeface="Wingdings" panose="05000000000000000000" charset="0"/>
              <a:buChar char="u"/>
            </a:pP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2020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月，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Linux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内核已经发展到了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5.6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版本，并且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Linux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系统版本也有数百个之多，但它们依然都使用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Linus Torvalds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开发、维护的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Linux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系统内核。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RedHat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公司也成为了开源行业及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Linux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系统的带头公司。</a:t>
            </a:r>
            <a:endParaRPr lang="zh-CN" altLang="en-US" sz="1800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23240" y="5804535"/>
            <a:ext cx="10968990" cy="528320"/>
            <a:chOff x="824" y="9141"/>
            <a:chExt cx="17274" cy="832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824" y="9277"/>
              <a:ext cx="17275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grpSp>
          <p:nvGrpSpPr>
            <p:cNvPr id="17" name="组合 16"/>
            <p:cNvGrpSpPr/>
            <p:nvPr/>
          </p:nvGrpSpPr>
          <p:grpSpPr>
            <a:xfrm>
              <a:off x="2349" y="9141"/>
              <a:ext cx="14243" cy="833"/>
              <a:chOff x="2349" y="9141"/>
              <a:chExt cx="14243" cy="833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2349" y="9402"/>
                <a:ext cx="1701" cy="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</a:rPr>
                  <a:t>1984</a:t>
                </a: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</a:rPr>
                  <a:t>年</a:t>
                </a: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5473" y="9402"/>
                <a:ext cx="1701" cy="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</a:rPr>
                  <a:t>1987</a:t>
                </a: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</a:rPr>
                  <a:t>年</a:t>
                </a: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8385" y="9402"/>
                <a:ext cx="1701" cy="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</a:rPr>
                  <a:t>1991</a:t>
                </a: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</a:rPr>
                  <a:t>年</a:t>
                </a:r>
                <a:endParaRPr lang="en-US" altLang="zh-CN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1520" y="9408"/>
                <a:ext cx="1701" cy="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</a:rPr>
                  <a:t>1994</a:t>
                </a: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</a:rPr>
                  <a:t>年</a:t>
                </a: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2990" y="9141"/>
                <a:ext cx="13602" cy="647"/>
                <a:chOff x="2990" y="9141"/>
                <a:chExt cx="13602" cy="647"/>
              </a:xfrm>
            </p:grpSpPr>
            <p:sp>
              <p:nvSpPr>
                <p:cNvPr id="7" name="六边形 6"/>
                <p:cNvSpPr/>
                <p:nvPr/>
              </p:nvSpPr>
              <p:spPr>
                <a:xfrm>
                  <a:off x="2990" y="9141"/>
                  <a:ext cx="314" cy="271"/>
                </a:xfrm>
                <a:prstGeom prst="hexagon">
                  <a:avLst/>
                </a:prstGeom>
                <a:solidFill>
                  <a:srgbClr val="FF090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14892" y="9402"/>
                  <a:ext cx="1701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微软雅黑" panose="020B0503020204020204" charset="-122"/>
                      <a:ea typeface="微软雅黑" panose="020B0503020204020204" charset="-122"/>
                    </a:rPr>
                    <a:t>2020</a:t>
                  </a: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</a:rPr>
                    <a:t>年</a:t>
                  </a:r>
                  <a:endParaRPr lang="en-US" altLang="zh-CN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9" name="六边形 8"/>
                <p:cNvSpPr/>
                <p:nvPr/>
              </p:nvSpPr>
              <p:spPr>
                <a:xfrm>
                  <a:off x="15585" y="9141"/>
                  <a:ext cx="314" cy="271"/>
                </a:xfrm>
                <a:prstGeom prst="hexagon">
                  <a:avLst/>
                </a:prstGeom>
                <a:solidFill>
                  <a:srgbClr val="FF090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六边形 10"/>
                <p:cNvSpPr/>
                <p:nvPr/>
              </p:nvSpPr>
              <p:spPr>
                <a:xfrm>
                  <a:off x="6116" y="9141"/>
                  <a:ext cx="314" cy="271"/>
                </a:xfrm>
                <a:prstGeom prst="hexagon">
                  <a:avLst/>
                </a:prstGeom>
                <a:solidFill>
                  <a:srgbClr val="FF090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六边形 12"/>
                <p:cNvSpPr/>
                <p:nvPr/>
              </p:nvSpPr>
              <p:spPr>
                <a:xfrm>
                  <a:off x="8994" y="9141"/>
                  <a:ext cx="314" cy="271"/>
                </a:xfrm>
                <a:prstGeom prst="hexagon">
                  <a:avLst/>
                </a:prstGeom>
                <a:solidFill>
                  <a:srgbClr val="FF090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六边形 14"/>
                <p:cNvSpPr/>
                <p:nvPr/>
              </p:nvSpPr>
              <p:spPr>
                <a:xfrm>
                  <a:off x="12126" y="9141"/>
                  <a:ext cx="314" cy="271"/>
                </a:xfrm>
                <a:prstGeom prst="hexagon">
                  <a:avLst/>
                </a:prstGeom>
                <a:solidFill>
                  <a:srgbClr val="FF090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红帽的发行版本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50925"/>
            <a:ext cx="10560050" cy="5123180"/>
          </a:xfrm>
        </p:spPr>
        <p:txBody>
          <a:bodyPr/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1800"/>
              <a:t>Linux分发是基于linux内核的操作系统</a:t>
            </a:r>
            <a:endParaRPr lang="zh-CN" altLang="en-US" sz="1800"/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1800"/>
              <a:t>Red Hat Enterprise Linux</a:t>
            </a:r>
            <a:endParaRPr lang="zh-CN" altLang="en-US" sz="1800"/>
          </a:p>
          <a:p>
            <a:pPr marL="1200150" lvl="2" indent="-285750">
              <a:buNone/>
            </a:pPr>
            <a:r>
              <a:rPr lang="zh-CN" altLang="en-US" sz="1400"/>
              <a:t>应用程序和功能更稳定</a:t>
            </a:r>
            <a:endParaRPr lang="zh-CN" altLang="en-US" sz="1400"/>
          </a:p>
          <a:p>
            <a:pPr marL="914400" lvl="2" indent="0">
              <a:buNone/>
            </a:pPr>
            <a:r>
              <a:rPr lang="zh-CN" altLang="en-US" sz="1400"/>
              <a:t>有专业的技术支持服务</a:t>
            </a:r>
            <a:endParaRPr lang="zh-CN" altLang="en-US" sz="1400"/>
          </a:p>
          <a:p>
            <a:pPr algn="just">
              <a:lnSpc>
                <a:spcPct val="150000"/>
              </a:lnSpc>
              <a:spcBef>
                <a:spcPts val="0"/>
              </a:spcBef>
              <a:buChar char="u"/>
            </a:pPr>
            <a:r>
              <a:rPr lang="zh-CN" altLang="en-US" sz="1800"/>
              <a:t>Fedora</a:t>
            </a:r>
            <a:endParaRPr lang="zh-CN" altLang="en-US" sz="1800"/>
          </a:p>
          <a:p>
            <a:pPr marL="914400" lvl="2" indent="0">
              <a:buNone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应用更多，功能更新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社区支持(不提供Red Hat官方支持)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针对个人的操作系统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har char="u"/>
            </a:pPr>
            <a:r>
              <a:rPr lang="zh-CN" altLang="en-US" sz="1800"/>
              <a:t>Centos</a:t>
            </a:r>
            <a:endParaRPr lang="zh-CN" altLang="en-US" sz="1800"/>
          </a:p>
          <a:p>
            <a:pPr marL="914400" lvl="2" indent="0">
              <a:buNone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社区企业操作系统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基于Red Hat Enterprise Linux开发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完全免费，但不提供任何商业支持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Linux其他发行版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4" descr="timg"/>
          <p:cNvPicPr>
            <a:picLocks noChangeAspect="1"/>
          </p:cNvPicPr>
          <p:nvPr/>
        </p:nvPicPr>
        <p:blipFill>
          <a:blip r:embed="rId1"/>
          <a:srcRect b="31962"/>
          <a:stretch>
            <a:fillRect/>
          </a:stretch>
        </p:blipFill>
        <p:spPr>
          <a:xfrm>
            <a:off x="971550" y="1609725"/>
            <a:ext cx="10454640" cy="38398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729740" y="2150745"/>
            <a:ext cx="8371205" cy="1973580"/>
          </a:xfrm>
        </p:spPr>
        <p:txBody>
          <a:bodyPr/>
          <a:p>
            <a:pPr marL="0" indent="0" algn="ctr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4000" b="1" spc="1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为什么选择红帽？？</a:t>
            </a:r>
            <a:endParaRPr lang="zh-CN" altLang="en-US" sz="4000" b="1" spc="1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Linux基本准则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50925"/>
            <a:ext cx="10560050" cy="5123180"/>
          </a:xfrm>
        </p:spPr>
        <p:txBody>
          <a:bodyPr/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000"/>
              <a:t>一切都是文件(包括硬件)</a:t>
            </a:r>
            <a:endParaRPr lang="zh-CN" altLang="en-US" sz="2000"/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000"/>
              <a:t>小而功能单一的应用程序</a:t>
            </a:r>
            <a:endParaRPr lang="zh-CN" altLang="en-US" sz="2000"/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000"/>
              <a:t>组合多个程序一起执行复杂的任务</a:t>
            </a:r>
            <a:endParaRPr lang="zh-CN" altLang="en-US" sz="2000"/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000"/>
              <a:t>跟用户操作界面无关</a:t>
            </a:r>
            <a:endParaRPr lang="zh-CN" altLang="en-US" sz="2000"/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000"/>
              <a:t>以文本文件形式保存配置数据</a:t>
            </a: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RHEL8.0</a:t>
            </a:r>
            <a:r>
              <a:rPr lang="zh-CN" altLang="en-US"/>
              <a:t>系统安装</a:t>
            </a:r>
            <a:endParaRPr lang="zh-CN" altLang="en-US"/>
          </a:p>
          <a:p>
            <a:r>
              <a:rPr lang="zh-CN" altLang="en-US"/>
              <a:t>开源软件</a:t>
            </a:r>
            <a:endParaRPr lang="zh-CN" altLang="en-US"/>
          </a:p>
          <a:p>
            <a:r>
              <a:rPr lang="en-US" altLang="zh-CN"/>
              <a:t>Linux</a:t>
            </a:r>
            <a:r>
              <a:rPr lang="zh-CN" altLang="en-US"/>
              <a:t>的起源</a:t>
            </a:r>
            <a:endParaRPr lang="zh-CN" altLang="en-US"/>
          </a:p>
          <a:p>
            <a:r>
              <a:rPr lang="zh-CN" altLang="en-US"/>
              <a:t>红帽的各个发行版</a:t>
            </a:r>
            <a:endParaRPr lang="zh-CN" altLang="en-US"/>
          </a:p>
          <a:p>
            <a:r>
              <a:rPr lang="en-US" altLang="zh-CN"/>
              <a:t>Linux</a:t>
            </a:r>
            <a:r>
              <a:rPr lang="zh-CN" altLang="en-US"/>
              <a:t>的基本原则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誉天教育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 sz="2000"/>
              <a:t>华为认证授权培训考试中心</a:t>
            </a:r>
            <a:endParaRPr lang="zh-CN" altLang="en-US" sz="2000"/>
          </a:p>
          <a:p>
            <a:r>
              <a:rPr lang="zh-CN" altLang="en-US" sz="2000"/>
              <a:t>湖北独家VUE授权认证考场</a:t>
            </a:r>
            <a:endParaRPr lang="zh-CN" altLang="en-US" sz="2000"/>
          </a:p>
          <a:p>
            <a:r>
              <a:rPr lang="zh-CN" altLang="en-US" sz="2000"/>
              <a:t>湖北独家授权RHCE培训考试中心</a:t>
            </a:r>
            <a:endParaRPr lang="zh-CN" altLang="en-US" sz="2000"/>
          </a:p>
          <a:p>
            <a:r>
              <a:rPr lang="zh-CN" altLang="en-US" sz="2000"/>
              <a:t>全球首家红帽RHCA/RHCVA授权培训考试机构</a:t>
            </a:r>
            <a:endParaRPr lang="zh-CN" altLang="en-US" sz="2000"/>
          </a:p>
          <a:p>
            <a:r>
              <a:rPr lang="zh-CN" altLang="en-US" sz="2000"/>
              <a:t>红帽学院中国区推广中心</a:t>
            </a:r>
            <a:endParaRPr lang="zh-CN" altLang="en-US" sz="2000"/>
          </a:p>
          <a:p>
            <a:r>
              <a:rPr lang="zh-CN" altLang="en-US" sz="2000"/>
              <a:t>中国区授权红帽RHCE培训总代理</a:t>
            </a:r>
            <a:endParaRPr lang="zh-CN" altLang="en-US" sz="2000"/>
          </a:p>
          <a:p>
            <a:r>
              <a:rPr lang="zh-CN" altLang="en-US" sz="2000"/>
              <a:t>湖北Oracle WDP授权培训考试中心</a:t>
            </a:r>
            <a:endParaRPr lang="zh-CN" altLang="en-US" sz="2000"/>
          </a:p>
          <a:p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目前誉天在北京、广东、浙江、湖南、湖北等地设有分支机构。</a:t>
            </a: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自我介绍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RHCE7.0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8.0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（红帽认证工程师）</a:t>
            </a:r>
            <a:endParaRPr lang="zh-CN" altLang="en-US" sz="2000" b="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OCP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（甲骨文数据库认证工程师）</a:t>
            </a:r>
            <a:endParaRPr lang="zh-CN" altLang="en-US" sz="2000" b="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HCIE-Bigdata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（华为认证大数据专家）</a:t>
            </a:r>
            <a:endParaRPr lang="zh-CN" altLang="en-US" sz="2000" b="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HCIP-AI HiAI Developer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（华为终端资深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AI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开发工程师）</a:t>
            </a:r>
            <a:endParaRPr lang="zh-CN" altLang="en-US" sz="2000" b="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HCIP-AI EI Developer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（华为企业资深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AI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开发工程师）</a:t>
            </a: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系统和红帽认证的基本介绍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RHEL8.0</a:t>
            </a:r>
            <a:r>
              <a:rPr lang="zh-CN" altLang="en-US">
                <a:sym typeface="+mn-ea"/>
              </a:rPr>
              <a:t>系统的安装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掌握开源软件的本质</a:t>
            </a:r>
            <a:endParaRPr lang="zh-CN" altLang="en-US"/>
          </a:p>
          <a:p>
            <a:r>
              <a:rPr lang="zh-CN" altLang="en-US">
                <a:sym typeface="+mn-ea"/>
              </a:rPr>
              <a:t>探讨linux的起源</a:t>
            </a:r>
            <a:endParaRPr lang="zh-CN" altLang="en-US"/>
          </a:p>
          <a:p>
            <a:r>
              <a:rPr lang="zh-CN" altLang="en-US">
                <a:sym typeface="+mn-ea"/>
              </a:rPr>
              <a:t>Red Hat操作系统的发行版</a:t>
            </a:r>
            <a:endParaRPr lang="zh-CN" altLang="en-US"/>
          </a:p>
          <a:p>
            <a:r>
              <a:rPr lang="zh-CN" altLang="en-US">
                <a:sym typeface="+mn-ea"/>
              </a:rPr>
              <a:t>其他</a:t>
            </a:r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系统的发行版</a:t>
            </a:r>
            <a:endParaRPr lang="zh-CN" altLang="en-US"/>
          </a:p>
          <a:p>
            <a:r>
              <a:rPr lang="zh-CN" altLang="en-US">
                <a:sym typeface="+mn-ea"/>
              </a:rPr>
              <a:t>了解linux的基本原理</a:t>
            </a:r>
            <a:endParaRPr lang="zh-CN" altLang="en-US"/>
          </a:p>
          <a:p>
            <a:pPr indent="0">
              <a:buNone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729740" y="2150745"/>
            <a:ext cx="8371205" cy="1973580"/>
          </a:xfrm>
        </p:spPr>
        <p:txBody>
          <a:bodyPr/>
          <a:p>
            <a:pPr marL="0" indent="0" algn="ctr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4000" b="1" spc="1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 sz="4000" b="1" spc="1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是什么？</a:t>
            </a:r>
            <a:endParaRPr lang="zh-CN" altLang="en-US" sz="4000" b="1" spc="1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Linux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能做什么事情？</a:t>
            </a:r>
            <a:endParaRPr lang="zh-CN" altLang="en-US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>
            <a:off x="3352172" y="1085034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2D89C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4240" tIns="434931" rIns="394240" bIns="434931" numCol="1" spcCol="1270" anchor="ctr" anchorCtr="0">
            <a:noAutofit/>
          </a:bodyPr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/>
              <a:t>大数据</a:t>
            </a:r>
            <a:endParaRPr lang="zh-CN" altLang="en-US" sz="3200" dirty="0"/>
          </a:p>
        </p:txBody>
      </p:sp>
      <p:sp>
        <p:nvSpPr>
          <p:cNvPr id="58" name="任意多边形 57"/>
          <p:cNvSpPr/>
          <p:nvPr/>
        </p:nvSpPr>
        <p:spPr>
          <a:xfrm>
            <a:off x="1585616" y="1085034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2D89C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4240" tIns="434931" rIns="394240" bIns="434931" numCol="1" spcCol="1270" anchor="ctr" anchorCtr="0">
            <a:noAutofit/>
          </a:bodyPr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/>
              <a:t>应用</a:t>
            </a:r>
            <a:endParaRPr lang="zh-CN" altLang="en-US" sz="2400" dirty="0"/>
          </a:p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/>
              <a:t>程序</a:t>
            </a:r>
            <a:endParaRPr lang="zh-CN" altLang="en-US" sz="3200" dirty="0"/>
          </a:p>
        </p:txBody>
      </p:sp>
      <p:sp>
        <p:nvSpPr>
          <p:cNvPr id="59" name="任意多边形 58"/>
          <p:cNvSpPr/>
          <p:nvPr/>
        </p:nvSpPr>
        <p:spPr>
          <a:xfrm>
            <a:off x="2468504" y="2675658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2D89C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4240" tIns="434931" rIns="394240" bIns="434931" numCol="1" spcCol="1270" anchor="ctr" anchorCtr="0">
            <a:noAutofit/>
          </a:bodyPr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/>
              <a:t>物联网</a:t>
            </a:r>
            <a:endParaRPr lang="zh-CN" altLang="en-US" sz="3200" dirty="0"/>
          </a:p>
        </p:txBody>
      </p:sp>
      <p:sp>
        <p:nvSpPr>
          <p:cNvPr id="60" name="任意多边形 59"/>
          <p:cNvSpPr/>
          <p:nvPr/>
        </p:nvSpPr>
        <p:spPr>
          <a:xfrm>
            <a:off x="695325" y="2675658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2D89C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4240" tIns="434931" rIns="394240" bIns="434931" numCol="1" spcCol="1270" anchor="ctr" anchorCtr="0">
            <a:noAutofit/>
          </a:bodyPr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/>
              <a:t>云计算</a:t>
            </a:r>
            <a:endParaRPr lang="zh-CN" altLang="en-US" sz="2400" dirty="0"/>
          </a:p>
        </p:txBody>
      </p:sp>
      <p:sp>
        <p:nvSpPr>
          <p:cNvPr id="61" name="任意多边形 60"/>
          <p:cNvSpPr/>
          <p:nvPr/>
        </p:nvSpPr>
        <p:spPr>
          <a:xfrm>
            <a:off x="3354957" y="4266281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2D89C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4240" tIns="434931" rIns="394240" bIns="434931" numCol="1" spcCol="1270" anchor="ctr" anchorCtr="0">
            <a:noAutofit/>
          </a:bodyPr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/>
              <a:t>人工</a:t>
            </a:r>
            <a:endParaRPr lang="en-US" altLang="zh-CN" sz="2400" dirty="0"/>
          </a:p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/>
              <a:t>智能</a:t>
            </a:r>
            <a:endParaRPr lang="zh-CN" altLang="en-US" sz="3200" dirty="0"/>
          </a:p>
        </p:txBody>
      </p:sp>
      <p:sp>
        <p:nvSpPr>
          <p:cNvPr id="62" name="任意多边形 61"/>
          <p:cNvSpPr/>
          <p:nvPr/>
        </p:nvSpPr>
        <p:spPr>
          <a:xfrm>
            <a:off x="1579266" y="4259931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2D89C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4240" tIns="434931" rIns="394240" bIns="434931" numCol="1" spcCol="1270" anchor="ctr" anchorCtr="0">
            <a:noAutofit/>
          </a:bodyPr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/>
              <a:t>鲲鹏</a:t>
            </a:r>
            <a:endParaRPr lang="zh-CN" altLang="en-US" sz="2400" dirty="0"/>
          </a:p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/>
              <a:t>生态</a:t>
            </a:r>
            <a:endParaRPr lang="zh-CN" altLang="en-US" sz="2400" dirty="0"/>
          </a:p>
        </p:txBody>
      </p:sp>
      <p:cxnSp>
        <p:nvCxnSpPr>
          <p:cNvPr id="69" name="直接连接符 68"/>
          <p:cNvCxnSpPr>
            <a:stCxn id="59" idx="3"/>
            <a:endCxn id="70" idx="1"/>
          </p:cNvCxnSpPr>
          <p:nvPr/>
        </p:nvCxnSpPr>
        <p:spPr>
          <a:xfrm>
            <a:off x="4216010" y="3679972"/>
            <a:ext cx="2569755" cy="2410"/>
          </a:xfrm>
          <a:prstGeom prst="line">
            <a:avLst/>
          </a:prstGeom>
          <a:solidFill>
            <a:srgbClr val="2D89CA"/>
          </a:solidFill>
          <a:ln w="31750">
            <a:solidFill>
              <a:srgbClr val="2D89C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等腰三角形 69"/>
          <p:cNvSpPr/>
          <p:nvPr/>
        </p:nvSpPr>
        <p:spPr>
          <a:xfrm rot="19805614">
            <a:off x="6740605" y="3592355"/>
            <a:ext cx="159410" cy="140314"/>
          </a:xfrm>
          <a:prstGeom prst="triangle">
            <a:avLst/>
          </a:prstGeom>
          <a:solidFill>
            <a:srgbClr val="2D89CA"/>
          </a:solidFill>
          <a:ln>
            <a:solidFill>
              <a:srgbClr val="2D8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>
            <a:off x="6922645" y="1051219"/>
            <a:ext cx="4574030" cy="5257506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2D89C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4240" tIns="434931" rIns="394240" bIns="434931" numCol="1" spcCol="1270" anchor="ctr" anchorCtr="0">
            <a:noAutofit/>
          </a:bodyPr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kern="1200"/>
          </a:p>
        </p:txBody>
      </p:sp>
      <p:sp>
        <p:nvSpPr>
          <p:cNvPr id="72" name="Freeform 29"/>
          <p:cNvSpPr>
            <a:spLocks noEditPoints="1"/>
          </p:cNvSpPr>
          <p:nvPr/>
        </p:nvSpPr>
        <p:spPr bwMode="auto">
          <a:xfrm>
            <a:off x="8858029" y="1387623"/>
            <a:ext cx="703263" cy="904875"/>
          </a:xfrm>
          <a:custGeom>
            <a:avLst/>
            <a:gdLst>
              <a:gd name="T0" fmla="*/ 114 w 185"/>
              <a:gd name="T1" fmla="*/ 191 h 238"/>
              <a:gd name="T2" fmla="*/ 91 w 185"/>
              <a:gd name="T3" fmla="*/ 138 h 238"/>
              <a:gd name="T4" fmla="*/ 13 w 185"/>
              <a:gd name="T5" fmla="*/ 176 h 238"/>
              <a:gd name="T6" fmla="*/ 46 w 185"/>
              <a:gd name="T7" fmla="*/ 124 h 238"/>
              <a:gd name="T8" fmla="*/ 60 w 185"/>
              <a:gd name="T9" fmla="*/ 133 h 238"/>
              <a:gd name="T10" fmla="*/ 75 w 185"/>
              <a:gd name="T11" fmla="*/ 138 h 238"/>
              <a:gd name="T12" fmla="*/ 91 w 185"/>
              <a:gd name="T13" fmla="*/ 139 h 238"/>
              <a:gd name="T14" fmla="*/ 79 w 185"/>
              <a:gd name="T15" fmla="*/ 143 h 238"/>
              <a:gd name="T16" fmla="*/ 62 w 185"/>
              <a:gd name="T17" fmla="*/ 139 h 238"/>
              <a:gd name="T18" fmla="*/ 46 w 185"/>
              <a:gd name="T19" fmla="*/ 130 h 238"/>
              <a:gd name="T20" fmla="*/ 33 w 185"/>
              <a:gd name="T21" fmla="*/ 118 h 238"/>
              <a:gd name="T22" fmla="*/ 23 w 185"/>
              <a:gd name="T23" fmla="*/ 103 h 238"/>
              <a:gd name="T24" fmla="*/ 17 w 185"/>
              <a:gd name="T25" fmla="*/ 85 h 238"/>
              <a:gd name="T26" fmla="*/ 16 w 185"/>
              <a:gd name="T27" fmla="*/ 67 h 238"/>
              <a:gd name="T28" fmla="*/ 20 w 185"/>
              <a:gd name="T29" fmla="*/ 50 h 238"/>
              <a:gd name="T30" fmla="*/ 27 w 185"/>
              <a:gd name="T31" fmla="*/ 33 h 238"/>
              <a:gd name="T32" fmla="*/ 39 w 185"/>
              <a:gd name="T33" fmla="*/ 19 h 238"/>
              <a:gd name="T34" fmla="*/ 53 w 185"/>
              <a:gd name="T35" fmla="*/ 9 h 238"/>
              <a:gd name="T36" fmla="*/ 70 w 185"/>
              <a:gd name="T37" fmla="*/ 2 h 238"/>
              <a:gd name="T38" fmla="*/ 88 w 185"/>
              <a:gd name="T39" fmla="*/ 0 h 238"/>
              <a:gd name="T40" fmla="*/ 106 w 185"/>
              <a:gd name="T41" fmla="*/ 2 h 238"/>
              <a:gd name="T42" fmla="*/ 123 w 185"/>
              <a:gd name="T43" fmla="*/ 9 h 238"/>
              <a:gd name="T44" fmla="*/ 138 w 185"/>
              <a:gd name="T45" fmla="*/ 19 h 238"/>
              <a:gd name="T46" fmla="*/ 149 w 185"/>
              <a:gd name="T47" fmla="*/ 33 h 238"/>
              <a:gd name="T48" fmla="*/ 157 w 185"/>
              <a:gd name="T49" fmla="*/ 50 h 238"/>
              <a:gd name="T50" fmla="*/ 160 w 185"/>
              <a:gd name="T51" fmla="*/ 67 h 238"/>
              <a:gd name="T52" fmla="*/ 159 w 185"/>
              <a:gd name="T53" fmla="*/ 85 h 238"/>
              <a:gd name="T54" fmla="*/ 153 w 185"/>
              <a:gd name="T55" fmla="*/ 103 h 238"/>
              <a:gd name="T56" fmla="*/ 88 w 185"/>
              <a:gd name="T57" fmla="*/ 114 h 238"/>
              <a:gd name="T58" fmla="*/ 105 w 185"/>
              <a:gd name="T59" fmla="*/ 145 h 238"/>
              <a:gd name="T60" fmla="*/ 107 w 185"/>
              <a:gd name="T61" fmla="*/ 136 h 238"/>
              <a:gd name="T62" fmla="*/ 107 w 185"/>
              <a:gd name="T63" fmla="*/ 136 h 238"/>
              <a:gd name="T64" fmla="*/ 115 w 185"/>
              <a:gd name="T65" fmla="*/ 129 h 238"/>
              <a:gd name="T66" fmla="*/ 128 w 185"/>
              <a:gd name="T67" fmla="*/ 129 h 238"/>
              <a:gd name="T68" fmla="*/ 136 w 185"/>
              <a:gd name="T69" fmla="*/ 128 h 238"/>
              <a:gd name="T70" fmla="*/ 136 w 185"/>
              <a:gd name="T71" fmla="*/ 119 h 238"/>
              <a:gd name="T72" fmla="*/ 136 w 185"/>
              <a:gd name="T73" fmla="*/ 119 h 238"/>
              <a:gd name="T74" fmla="*/ 139 w 185"/>
              <a:gd name="T75" fmla="*/ 109 h 238"/>
              <a:gd name="T76" fmla="*/ 147 w 185"/>
              <a:gd name="T77" fmla="*/ 103 h 238"/>
              <a:gd name="T78" fmla="*/ 44 w 185"/>
              <a:gd name="T79" fmla="*/ 74 h 238"/>
              <a:gd name="T80" fmla="*/ 88 w 185"/>
              <a:gd name="T81" fmla="*/ 19 h 238"/>
              <a:gd name="T82" fmla="*/ 88 w 185"/>
              <a:gd name="T83" fmla="*/ 125 h 238"/>
              <a:gd name="T84" fmla="*/ 88 w 185"/>
              <a:gd name="T85" fmla="*/ 19 h 238"/>
              <a:gd name="T86" fmla="*/ 38 w 185"/>
              <a:gd name="T87" fmla="*/ 72 h 238"/>
              <a:gd name="T88" fmla="*/ 139 w 185"/>
              <a:gd name="T89" fmla="*/ 72 h 238"/>
              <a:gd name="T90" fmla="*/ 117 w 185"/>
              <a:gd name="T91" fmla="*/ 199 h 238"/>
              <a:gd name="T92" fmla="*/ 185 w 185"/>
              <a:gd name="T93" fmla="*/ 211 h 238"/>
              <a:gd name="T94" fmla="*/ 122 w 185"/>
              <a:gd name="T95" fmla="*/ 214 h 238"/>
              <a:gd name="T96" fmla="*/ 172 w 185"/>
              <a:gd name="T97" fmla="*/ 175 h 238"/>
              <a:gd name="T98" fmla="*/ 9 w 185"/>
              <a:gd name="T99" fmla="*/ 189 h 238"/>
              <a:gd name="T100" fmla="*/ 61 w 185"/>
              <a:gd name="T101" fmla="*/ 222 h 238"/>
              <a:gd name="T102" fmla="*/ 36 w 185"/>
              <a:gd name="T103" fmla="*/ 209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85" h="238">
                <a:moveTo>
                  <a:pt x="147" y="103"/>
                </a:moveTo>
                <a:cubicBezTo>
                  <a:pt x="170" y="167"/>
                  <a:pt x="170" y="167"/>
                  <a:pt x="170" y="167"/>
                </a:cubicBezTo>
                <a:cubicBezTo>
                  <a:pt x="133" y="162"/>
                  <a:pt x="133" y="162"/>
                  <a:pt x="133" y="162"/>
                </a:cubicBezTo>
                <a:cubicBezTo>
                  <a:pt x="114" y="191"/>
                  <a:pt x="114" y="191"/>
                  <a:pt x="114" y="191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92" y="135"/>
                  <a:pt x="92" y="135"/>
                  <a:pt x="92" y="135"/>
                </a:cubicBezTo>
                <a:cubicBezTo>
                  <a:pt x="91" y="138"/>
                  <a:pt x="91" y="138"/>
                  <a:pt x="91" y="138"/>
                </a:cubicBezTo>
                <a:cubicBezTo>
                  <a:pt x="69" y="199"/>
                  <a:pt x="69" y="199"/>
                  <a:pt x="69" y="199"/>
                </a:cubicBezTo>
                <a:cubicBezTo>
                  <a:pt x="50" y="170"/>
                  <a:pt x="50" y="170"/>
                  <a:pt x="50" y="170"/>
                </a:cubicBezTo>
                <a:cubicBezTo>
                  <a:pt x="14" y="175"/>
                  <a:pt x="14" y="175"/>
                  <a:pt x="14" y="175"/>
                </a:cubicBezTo>
                <a:cubicBezTo>
                  <a:pt x="13" y="176"/>
                  <a:pt x="13" y="176"/>
                  <a:pt x="13" y="176"/>
                </a:cubicBezTo>
                <a:cubicBezTo>
                  <a:pt x="33" y="121"/>
                  <a:pt x="33" y="121"/>
                  <a:pt x="33" y="121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7" y="128"/>
                  <a:pt x="37" y="128"/>
                  <a:pt x="37" y="128"/>
                </a:cubicBezTo>
                <a:cubicBezTo>
                  <a:pt x="46" y="124"/>
                  <a:pt x="46" y="124"/>
                  <a:pt x="46" y="124"/>
                </a:cubicBezTo>
                <a:cubicBezTo>
                  <a:pt x="44" y="134"/>
                  <a:pt x="44" y="134"/>
                  <a:pt x="44" y="134"/>
                </a:cubicBezTo>
                <a:cubicBezTo>
                  <a:pt x="53" y="129"/>
                  <a:pt x="53" y="129"/>
                  <a:pt x="53" y="129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60" y="133"/>
                  <a:pt x="60" y="133"/>
                  <a:pt x="60" y="133"/>
                </a:cubicBezTo>
                <a:cubicBezTo>
                  <a:pt x="60" y="142"/>
                  <a:pt x="60" y="142"/>
                  <a:pt x="60" y="142"/>
                </a:cubicBezTo>
                <a:cubicBezTo>
                  <a:pt x="67" y="136"/>
                  <a:pt x="67" y="136"/>
                  <a:pt x="67" y="136"/>
                </a:cubicBezTo>
                <a:cubicBezTo>
                  <a:pt x="69" y="145"/>
                  <a:pt x="69" y="145"/>
                  <a:pt x="69" y="145"/>
                </a:cubicBezTo>
                <a:cubicBezTo>
                  <a:pt x="75" y="138"/>
                  <a:pt x="75" y="138"/>
                  <a:pt x="75" y="138"/>
                </a:cubicBezTo>
                <a:cubicBezTo>
                  <a:pt x="78" y="147"/>
                  <a:pt x="78" y="147"/>
                  <a:pt x="78" y="147"/>
                </a:cubicBezTo>
                <a:cubicBezTo>
                  <a:pt x="83" y="139"/>
                  <a:pt x="83" y="139"/>
                  <a:pt x="83" y="139"/>
                </a:cubicBezTo>
                <a:cubicBezTo>
                  <a:pt x="87" y="147"/>
                  <a:pt x="87" y="147"/>
                  <a:pt x="87" y="147"/>
                </a:cubicBezTo>
                <a:cubicBezTo>
                  <a:pt x="91" y="139"/>
                  <a:pt x="91" y="139"/>
                  <a:pt x="91" y="139"/>
                </a:cubicBezTo>
                <a:cubicBezTo>
                  <a:pt x="91" y="138"/>
                  <a:pt x="91" y="138"/>
                  <a:pt x="91" y="138"/>
                </a:cubicBezTo>
                <a:cubicBezTo>
                  <a:pt x="88" y="144"/>
                  <a:pt x="88" y="144"/>
                  <a:pt x="88" y="144"/>
                </a:cubicBezTo>
                <a:cubicBezTo>
                  <a:pt x="84" y="135"/>
                  <a:pt x="84" y="135"/>
                  <a:pt x="84" y="135"/>
                </a:cubicBezTo>
                <a:cubicBezTo>
                  <a:pt x="79" y="143"/>
                  <a:pt x="79" y="143"/>
                  <a:pt x="79" y="143"/>
                </a:cubicBezTo>
                <a:cubicBezTo>
                  <a:pt x="76" y="134"/>
                  <a:pt x="76" y="134"/>
                  <a:pt x="76" y="134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69" y="132"/>
                  <a:pt x="69" y="132"/>
                  <a:pt x="69" y="132"/>
                </a:cubicBezTo>
                <a:cubicBezTo>
                  <a:pt x="62" y="139"/>
                  <a:pt x="62" y="139"/>
                  <a:pt x="62" y="139"/>
                </a:cubicBezTo>
                <a:cubicBezTo>
                  <a:pt x="61" y="129"/>
                  <a:pt x="61" y="129"/>
                  <a:pt x="61" y="129"/>
                </a:cubicBezTo>
                <a:cubicBezTo>
                  <a:pt x="53" y="135"/>
                  <a:pt x="53" y="135"/>
                  <a:pt x="53" y="135"/>
                </a:cubicBezTo>
                <a:cubicBezTo>
                  <a:pt x="54" y="125"/>
                  <a:pt x="54" y="125"/>
                  <a:pt x="54" y="125"/>
                </a:cubicBezTo>
                <a:cubicBezTo>
                  <a:pt x="46" y="130"/>
                  <a:pt x="46" y="130"/>
                  <a:pt x="46" y="130"/>
                </a:cubicBezTo>
                <a:cubicBezTo>
                  <a:pt x="48" y="121"/>
                  <a:pt x="48" y="121"/>
                  <a:pt x="48" y="121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42" y="115"/>
                  <a:pt x="42" y="115"/>
                  <a:pt x="42" y="115"/>
                </a:cubicBezTo>
                <a:cubicBezTo>
                  <a:pt x="33" y="118"/>
                  <a:pt x="33" y="118"/>
                  <a:pt x="33" y="118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27" y="111"/>
                  <a:pt x="27" y="111"/>
                  <a:pt x="27" y="111"/>
                </a:cubicBezTo>
                <a:cubicBezTo>
                  <a:pt x="33" y="102"/>
                  <a:pt x="33" y="102"/>
                  <a:pt x="33" y="102"/>
                </a:cubicBezTo>
                <a:cubicBezTo>
                  <a:pt x="23" y="103"/>
                  <a:pt x="23" y="103"/>
                  <a:pt x="23" y="103"/>
                </a:cubicBezTo>
                <a:cubicBezTo>
                  <a:pt x="29" y="95"/>
                  <a:pt x="29" y="95"/>
                  <a:pt x="29" y="95"/>
                </a:cubicBezTo>
                <a:cubicBezTo>
                  <a:pt x="20" y="94"/>
                  <a:pt x="20" y="94"/>
                  <a:pt x="20" y="94"/>
                </a:cubicBezTo>
                <a:cubicBezTo>
                  <a:pt x="27" y="88"/>
                  <a:pt x="27" y="88"/>
                  <a:pt x="27" y="88"/>
                </a:cubicBezTo>
                <a:cubicBezTo>
                  <a:pt x="17" y="85"/>
                  <a:pt x="17" y="85"/>
                  <a:pt x="17" y="85"/>
                </a:cubicBezTo>
                <a:cubicBezTo>
                  <a:pt x="25" y="80"/>
                  <a:pt x="25" y="80"/>
                  <a:pt x="25" y="80"/>
                </a:cubicBezTo>
                <a:cubicBezTo>
                  <a:pt x="16" y="76"/>
                  <a:pt x="16" y="76"/>
                  <a:pt x="16" y="76"/>
                </a:cubicBezTo>
                <a:cubicBezTo>
                  <a:pt x="25" y="72"/>
                  <a:pt x="25" y="72"/>
                  <a:pt x="25" y="72"/>
                </a:cubicBezTo>
                <a:cubicBezTo>
                  <a:pt x="16" y="67"/>
                  <a:pt x="16" y="67"/>
                  <a:pt x="16" y="67"/>
                </a:cubicBezTo>
                <a:cubicBezTo>
                  <a:pt x="25" y="64"/>
                  <a:pt x="25" y="64"/>
                  <a:pt x="25" y="64"/>
                </a:cubicBezTo>
                <a:cubicBezTo>
                  <a:pt x="17" y="58"/>
                  <a:pt x="17" y="58"/>
                  <a:pt x="17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9" y="49"/>
                  <a:pt x="29" y="49"/>
                  <a:pt x="29" y="49"/>
                </a:cubicBezTo>
                <a:cubicBezTo>
                  <a:pt x="23" y="41"/>
                  <a:pt x="23" y="41"/>
                  <a:pt x="23" y="41"/>
                </a:cubicBezTo>
                <a:cubicBezTo>
                  <a:pt x="33" y="41"/>
                  <a:pt x="33" y="41"/>
                  <a:pt x="33" y="41"/>
                </a:cubicBezTo>
                <a:cubicBezTo>
                  <a:pt x="27" y="33"/>
                  <a:pt x="27" y="33"/>
                  <a:pt x="27" y="33"/>
                </a:cubicBezTo>
                <a:cubicBezTo>
                  <a:pt x="37" y="35"/>
                  <a:pt x="37" y="35"/>
                  <a:pt x="37" y="35"/>
                </a:cubicBezTo>
                <a:cubicBezTo>
                  <a:pt x="33" y="26"/>
                  <a:pt x="33" y="26"/>
                  <a:pt x="33" y="26"/>
                </a:cubicBezTo>
                <a:cubicBezTo>
                  <a:pt x="42" y="29"/>
                  <a:pt x="42" y="29"/>
                  <a:pt x="42" y="29"/>
                </a:cubicBezTo>
                <a:cubicBezTo>
                  <a:pt x="39" y="19"/>
                  <a:pt x="39" y="19"/>
                  <a:pt x="39" y="19"/>
                </a:cubicBezTo>
                <a:cubicBezTo>
                  <a:pt x="48" y="23"/>
                  <a:pt x="48" y="23"/>
                  <a:pt x="48" y="23"/>
                </a:cubicBezTo>
                <a:cubicBezTo>
                  <a:pt x="46" y="14"/>
                  <a:pt x="46" y="14"/>
                  <a:pt x="46" y="14"/>
                </a:cubicBezTo>
                <a:cubicBezTo>
                  <a:pt x="54" y="19"/>
                  <a:pt x="54" y="19"/>
                  <a:pt x="54" y="19"/>
                </a:cubicBezTo>
                <a:cubicBezTo>
                  <a:pt x="53" y="9"/>
                  <a:pt x="53" y="9"/>
                  <a:pt x="53" y="9"/>
                </a:cubicBezTo>
                <a:cubicBezTo>
                  <a:pt x="61" y="15"/>
                  <a:pt x="61" y="15"/>
                  <a:pt x="61" y="15"/>
                </a:cubicBezTo>
                <a:cubicBezTo>
                  <a:pt x="62" y="5"/>
                  <a:pt x="62" y="5"/>
                  <a:pt x="62" y="5"/>
                </a:cubicBezTo>
                <a:cubicBezTo>
                  <a:pt x="69" y="12"/>
                  <a:pt x="69" y="12"/>
                  <a:pt x="69" y="12"/>
                </a:cubicBezTo>
                <a:cubicBezTo>
                  <a:pt x="70" y="2"/>
                  <a:pt x="70" y="2"/>
                  <a:pt x="70" y="2"/>
                </a:cubicBezTo>
                <a:cubicBezTo>
                  <a:pt x="76" y="10"/>
                  <a:pt x="76" y="10"/>
                  <a:pt x="76" y="10"/>
                </a:cubicBezTo>
                <a:cubicBezTo>
                  <a:pt x="79" y="0"/>
                  <a:pt x="79" y="0"/>
                  <a:pt x="79" y="0"/>
                </a:cubicBezTo>
                <a:cubicBezTo>
                  <a:pt x="84" y="9"/>
                  <a:pt x="84" y="9"/>
                  <a:pt x="84" y="9"/>
                </a:cubicBezTo>
                <a:cubicBezTo>
                  <a:pt x="88" y="0"/>
                  <a:pt x="88" y="0"/>
                  <a:pt x="88" y="0"/>
                </a:cubicBezTo>
                <a:cubicBezTo>
                  <a:pt x="92" y="9"/>
                  <a:pt x="92" y="9"/>
                  <a:pt x="92" y="9"/>
                </a:cubicBezTo>
                <a:cubicBezTo>
                  <a:pt x="97" y="0"/>
                  <a:pt x="97" y="0"/>
                  <a:pt x="97" y="0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106" y="2"/>
                  <a:pt x="106" y="2"/>
                  <a:pt x="106" y="2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115" y="5"/>
                  <a:pt x="115" y="5"/>
                  <a:pt x="115" y="5"/>
                </a:cubicBezTo>
                <a:cubicBezTo>
                  <a:pt x="115" y="15"/>
                  <a:pt x="115" y="15"/>
                  <a:pt x="115" y="15"/>
                </a:cubicBezTo>
                <a:cubicBezTo>
                  <a:pt x="123" y="9"/>
                  <a:pt x="123" y="9"/>
                  <a:pt x="123" y="9"/>
                </a:cubicBezTo>
                <a:cubicBezTo>
                  <a:pt x="122" y="19"/>
                  <a:pt x="122" y="19"/>
                  <a:pt x="122" y="19"/>
                </a:cubicBezTo>
                <a:cubicBezTo>
                  <a:pt x="131" y="14"/>
                  <a:pt x="131" y="14"/>
                  <a:pt x="131" y="14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4" y="29"/>
                  <a:pt x="134" y="29"/>
                  <a:pt x="134" y="29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9" y="33"/>
                  <a:pt x="149" y="33"/>
                  <a:pt x="149" y="33"/>
                </a:cubicBezTo>
                <a:cubicBezTo>
                  <a:pt x="144" y="41"/>
                  <a:pt x="144" y="41"/>
                  <a:pt x="144" y="41"/>
                </a:cubicBezTo>
                <a:cubicBezTo>
                  <a:pt x="153" y="41"/>
                  <a:pt x="153" y="41"/>
                  <a:pt x="153" y="41"/>
                </a:cubicBezTo>
                <a:cubicBezTo>
                  <a:pt x="147" y="49"/>
                  <a:pt x="147" y="49"/>
                  <a:pt x="147" y="49"/>
                </a:cubicBezTo>
                <a:cubicBezTo>
                  <a:pt x="157" y="50"/>
                  <a:pt x="157" y="50"/>
                  <a:pt x="157" y="50"/>
                </a:cubicBezTo>
                <a:cubicBezTo>
                  <a:pt x="149" y="56"/>
                  <a:pt x="149" y="56"/>
                  <a:pt x="149" y="56"/>
                </a:cubicBezTo>
                <a:cubicBezTo>
                  <a:pt x="159" y="58"/>
                  <a:pt x="159" y="58"/>
                  <a:pt x="159" y="58"/>
                </a:cubicBezTo>
                <a:cubicBezTo>
                  <a:pt x="151" y="64"/>
                  <a:pt x="151" y="64"/>
                  <a:pt x="151" y="64"/>
                </a:cubicBezTo>
                <a:cubicBezTo>
                  <a:pt x="160" y="67"/>
                  <a:pt x="160" y="67"/>
                  <a:pt x="160" y="67"/>
                </a:cubicBezTo>
                <a:cubicBezTo>
                  <a:pt x="151" y="72"/>
                  <a:pt x="151" y="72"/>
                  <a:pt x="151" y="72"/>
                </a:cubicBezTo>
                <a:cubicBezTo>
                  <a:pt x="160" y="76"/>
                  <a:pt x="160" y="76"/>
                  <a:pt x="160" y="76"/>
                </a:cubicBezTo>
                <a:cubicBezTo>
                  <a:pt x="151" y="80"/>
                  <a:pt x="151" y="80"/>
                  <a:pt x="151" y="80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49" y="88"/>
                  <a:pt x="149" y="88"/>
                  <a:pt x="149" y="88"/>
                </a:cubicBezTo>
                <a:cubicBezTo>
                  <a:pt x="157" y="94"/>
                  <a:pt x="157" y="94"/>
                  <a:pt x="157" y="94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53" y="103"/>
                  <a:pt x="153" y="103"/>
                  <a:pt x="153" y="103"/>
                </a:cubicBezTo>
                <a:cubicBezTo>
                  <a:pt x="147" y="103"/>
                  <a:pt x="147" y="103"/>
                  <a:pt x="147" y="103"/>
                </a:cubicBezTo>
                <a:close/>
                <a:moveTo>
                  <a:pt x="88" y="34"/>
                </a:moveTo>
                <a:cubicBezTo>
                  <a:pt x="66" y="34"/>
                  <a:pt x="48" y="52"/>
                  <a:pt x="48" y="74"/>
                </a:cubicBezTo>
                <a:cubicBezTo>
                  <a:pt x="48" y="96"/>
                  <a:pt x="66" y="114"/>
                  <a:pt x="88" y="114"/>
                </a:cubicBezTo>
                <a:cubicBezTo>
                  <a:pt x="110" y="114"/>
                  <a:pt x="128" y="96"/>
                  <a:pt x="128" y="74"/>
                </a:cubicBezTo>
                <a:cubicBezTo>
                  <a:pt x="128" y="52"/>
                  <a:pt x="110" y="34"/>
                  <a:pt x="88" y="34"/>
                </a:cubicBezTo>
                <a:close/>
                <a:moveTo>
                  <a:pt x="99" y="138"/>
                </a:moveTo>
                <a:cubicBezTo>
                  <a:pt x="105" y="145"/>
                  <a:pt x="105" y="145"/>
                  <a:pt x="105" y="145"/>
                </a:cubicBezTo>
                <a:cubicBezTo>
                  <a:pt x="105" y="141"/>
                  <a:pt x="105" y="141"/>
                  <a:pt x="105" y="141"/>
                </a:cubicBezTo>
                <a:cubicBezTo>
                  <a:pt x="100" y="134"/>
                  <a:pt x="100" y="134"/>
                  <a:pt x="100" y="134"/>
                </a:cubicBezTo>
                <a:cubicBezTo>
                  <a:pt x="99" y="138"/>
                  <a:pt x="99" y="138"/>
                  <a:pt x="99" y="138"/>
                </a:cubicBezTo>
                <a:close/>
                <a:moveTo>
                  <a:pt x="107" y="136"/>
                </a:moveTo>
                <a:cubicBezTo>
                  <a:pt x="113" y="142"/>
                  <a:pt x="113" y="142"/>
                  <a:pt x="113" y="142"/>
                </a:cubicBezTo>
                <a:cubicBezTo>
                  <a:pt x="113" y="138"/>
                  <a:pt x="113" y="138"/>
                  <a:pt x="113" y="138"/>
                </a:cubicBezTo>
                <a:cubicBezTo>
                  <a:pt x="108" y="132"/>
                  <a:pt x="108" y="132"/>
                  <a:pt x="108" y="132"/>
                </a:cubicBezTo>
                <a:cubicBezTo>
                  <a:pt x="107" y="136"/>
                  <a:pt x="107" y="136"/>
                  <a:pt x="107" y="136"/>
                </a:cubicBezTo>
                <a:close/>
                <a:moveTo>
                  <a:pt x="115" y="134"/>
                </a:moveTo>
                <a:cubicBezTo>
                  <a:pt x="121" y="139"/>
                  <a:pt x="121" y="139"/>
                  <a:pt x="121" y="139"/>
                </a:cubicBezTo>
                <a:cubicBezTo>
                  <a:pt x="121" y="134"/>
                  <a:pt x="121" y="134"/>
                  <a:pt x="121" y="134"/>
                </a:cubicBezTo>
                <a:cubicBezTo>
                  <a:pt x="115" y="129"/>
                  <a:pt x="115" y="129"/>
                  <a:pt x="115" y="129"/>
                </a:cubicBezTo>
                <a:cubicBezTo>
                  <a:pt x="115" y="134"/>
                  <a:pt x="115" y="134"/>
                  <a:pt x="115" y="134"/>
                </a:cubicBezTo>
                <a:close/>
                <a:moveTo>
                  <a:pt x="122" y="130"/>
                </a:moveTo>
                <a:cubicBezTo>
                  <a:pt x="129" y="134"/>
                  <a:pt x="129" y="134"/>
                  <a:pt x="129" y="134"/>
                </a:cubicBezTo>
                <a:cubicBezTo>
                  <a:pt x="128" y="129"/>
                  <a:pt x="128" y="129"/>
                  <a:pt x="128" y="129"/>
                </a:cubicBezTo>
                <a:cubicBezTo>
                  <a:pt x="122" y="125"/>
                  <a:pt x="122" y="125"/>
                  <a:pt x="122" y="125"/>
                </a:cubicBezTo>
                <a:cubicBezTo>
                  <a:pt x="122" y="130"/>
                  <a:pt x="122" y="130"/>
                  <a:pt x="122" y="130"/>
                </a:cubicBezTo>
                <a:close/>
                <a:moveTo>
                  <a:pt x="129" y="125"/>
                </a:moveTo>
                <a:cubicBezTo>
                  <a:pt x="136" y="128"/>
                  <a:pt x="136" y="128"/>
                  <a:pt x="136" y="128"/>
                </a:cubicBezTo>
                <a:cubicBezTo>
                  <a:pt x="134" y="123"/>
                  <a:pt x="134" y="123"/>
                  <a:pt x="134" y="123"/>
                </a:cubicBezTo>
                <a:cubicBezTo>
                  <a:pt x="129" y="121"/>
                  <a:pt x="129" y="121"/>
                  <a:pt x="129" y="121"/>
                </a:cubicBezTo>
                <a:cubicBezTo>
                  <a:pt x="129" y="125"/>
                  <a:pt x="129" y="125"/>
                  <a:pt x="129" y="125"/>
                </a:cubicBezTo>
                <a:close/>
                <a:moveTo>
                  <a:pt x="136" y="119"/>
                </a:moveTo>
                <a:cubicBezTo>
                  <a:pt x="142" y="121"/>
                  <a:pt x="142" y="121"/>
                  <a:pt x="142" y="121"/>
                </a:cubicBezTo>
                <a:cubicBezTo>
                  <a:pt x="140" y="117"/>
                  <a:pt x="140" y="117"/>
                  <a:pt x="140" y="117"/>
                </a:cubicBezTo>
                <a:cubicBezTo>
                  <a:pt x="134" y="115"/>
                  <a:pt x="134" y="115"/>
                  <a:pt x="134" y="115"/>
                </a:cubicBezTo>
                <a:cubicBezTo>
                  <a:pt x="136" y="119"/>
                  <a:pt x="136" y="119"/>
                  <a:pt x="136" y="119"/>
                </a:cubicBezTo>
                <a:close/>
                <a:moveTo>
                  <a:pt x="141" y="113"/>
                </a:moveTo>
                <a:cubicBezTo>
                  <a:pt x="148" y="114"/>
                  <a:pt x="148" y="114"/>
                  <a:pt x="148" y="114"/>
                </a:cubicBezTo>
                <a:cubicBezTo>
                  <a:pt x="145" y="110"/>
                  <a:pt x="145" y="110"/>
                  <a:pt x="145" y="110"/>
                </a:cubicBezTo>
                <a:cubicBezTo>
                  <a:pt x="139" y="109"/>
                  <a:pt x="139" y="109"/>
                  <a:pt x="139" y="109"/>
                </a:cubicBezTo>
                <a:cubicBezTo>
                  <a:pt x="141" y="113"/>
                  <a:pt x="141" y="113"/>
                  <a:pt x="141" y="113"/>
                </a:cubicBezTo>
                <a:close/>
                <a:moveTo>
                  <a:pt x="146" y="106"/>
                </a:moveTo>
                <a:cubicBezTo>
                  <a:pt x="149" y="106"/>
                  <a:pt x="149" y="106"/>
                  <a:pt x="149" y="106"/>
                </a:cubicBezTo>
                <a:cubicBezTo>
                  <a:pt x="147" y="103"/>
                  <a:pt x="147" y="103"/>
                  <a:pt x="147" y="103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6" y="106"/>
                  <a:pt x="146" y="106"/>
                  <a:pt x="146" y="106"/>
                </a:cubicBezTo>
                <a:close/>
                <a:moveTo>
                  <a:pt x="88" y="30"/>
                </a:moveTo>
                <a:cubicBezTo>
                  <a:pt x="64" y="30"/>
                  <a:pt x="44" y="50"/>
                  <a:pt x="44" y="74"/>
                </a:cubicBezTo>
                <a:cubicBezTo>
                  <a:pt x="44" y="98"/>
                  <a:pt x="64" y="117"/>
                  <a:pt x="88" y="117"/>
                </a:cubicBezTo>
                <a:cubicBezTo>
                  <a:pt x="112" y="117"/>
                  <a:pt x="132" y="98"/>
                  <a:pt x="132" y="74"/>
                </a:cubicBezTo>
                <a:cubicBezTo>
                  <a:pt x="132" y="50"/>
                  <a:pt x="112" y="30"/>
                  <a:pt x="88" y="30"/>
                </a:cubicBezTo>
                <a:close/>
                <a:moveTo>
                  <a:pt x="88" y="19"/>
                </a:moveTo>
                <a:cubicBezTo>
                  <a:pt x="73" y="19"/>
                  <a:pt x="60" y="25"/>
                  <a:pt x="50" y="34"/>
                </a:cubicBezTo>
                <a:cubicBezTo>
                  <a:pt x="41" y="44"/>
                  <a:pt x="35" y="57"/>
                  <a:pt x="35" y="72"/>
                </a:cubicBezTo>
                <a:cubicBezTo>
                  <a:pt x="35" y="87"/>
                  <a:pt x="41" y="100"/>
                  <a:pt x="50" y="110"/>
                </a:cubicBezTo>
                <a:cubicBezTo>
                  <a:pt x="60" y="119"/>
                  <a:pt x="73" y="125"/>
                  <a:pt x="88" y="125"/>
                </a:cubicBezTo>
                <a:cubicBezTo>
                  <a:pt x="103" y="125"/>
                  <a:pt x="116" y="119"/>
                  <a:pt x="126" y="110"/>
                </a:cubicBezTo>
                <a:cubicBezTo>
                  <a:pt x="136" y="100"/>
                  <a:pt x="142" y="87"/>
                  <a:pt x="142" y="72"/>
                </a:cubicBezTo>
                <a:cubicBezTo>
                  <a:pt x="142" y="57"/>
                  <a:pt x="136" y="44"/>
                  <a:pt x="126" y="34"/>
                </a:cubicBezTo>
                <a:cubicBezTo>
                  <a:pt x="116" y="25"/>
                  <a:pt x="103" y="19"/>
                  <a:pt x="88" y="19"/>
                </a:cubicBezTo>
                <a:close/>
                <a:moveTo>
                  <a:pt x="124" y="36"/>
                </a:moveTo>
                <a:cubicBezTo>
                  <a:pt x="115" y="27"/>
                  <a:pt x="102" y="21"/>
                  <a:pt x="88" y="21"/>
                </a:cubicBezTo>
                <a:cubicBezTo>
                  <a:pt x="74" y="21"/>
                  <a:pt x="62" y="27"/>
                  <a:pt x="52" y="36"/>
                </a:cubicBezTo>
                <a:cubicBezTo>
                  <a:pt x="43" y="45"/>
                  <a:pt x="38" y="58"/>
                  <a:pt x="38" y="72"/>
                </a:cubicBezTo>
                <a:cubicBezTo>
                  <a:pt x="38" y="86"/>
                  <a:pt x="43" y="99"/>
                  <a:pt x="52" y="108"/>
                </a:cubicBezTo>
                <a:cubicBezTo>
                  <a:pt x="62" y="117"/>
                  <a:pt x="74" y="123"/>
                  <a:pt x="88" y="123"/>
                </a:cubicBezTo>
                <a:cubicBezTo>
                  <a:pt x="102" y="123"/>
                  <a:pt x="115" y="117"/>
                  <a:pt x="124" y="108"/>
                </a:cubicBezTo>
                <a:cubicBezTo>
                  <a:pt x="133" y="99"/>
                  <a:pt x="139" y="86"/>
                  <a:pt x="139" y="72"/>
                </a:cubicBezTo>
                <a:cubicBezTo>
                  <a:pt x="139" y="58"/>
                  <a:pt x="133" y="45"/>
                  <a:pt x="124" y="36"/>
                </a:cubicBezTo>
                <a:close/>
                <a:moveTo>
                  <a:pt x="172" y="175"/>
                </a:moveTo>
                <a:cubicBezTo>
                  <a:pt x="137" y="170"/>
                  <a:pt x="137" y="170"/>
                  <a:pt x="137" y="170"/>
                </a:cubicBezTo>
                <a:cubicBezTo>
                  <a:pt x="117" y="199"/>
                  <a:pt x="117" y="199"/>
                  <a:pt x="117" y="199"/>
                </a:cubicBezTo>
                <a:cubicBezTo>
                  <a:pt x="116" y="195"/>
                  <a:pt x="116" y="195"/>
                  <a:pt x="116" y="195"/>
                </a:cubicBezTo>
                <a:cubicBezTo>
                  <a:pt x="129" y="234"/>
                  <a:pt x="129" y="234"/>
                  <a:pt x="129" y="234"/>
                </a:cubicBezTo>
                <a:cubicBezTo>
                  <a:pt x="150" y="205"/>
                  <a:pt x="150" y="205"/>
                  <a:pt x="150" y="205"/>
                </a:cubicBezTo>
                <a:cubicBezTo>
                  <a:pt x="185" y="211"/>
                  <a:pt x="185" y="211"/>
                  <a:pt x="185" y="211"/>
                </a:cubicBezTo>
                <a:cubicBezTo>
                  <a:pt x="177" y="190"/>
                  <a:pt x="177" y="190"/>
                  <a:pt x="177" y="190"/>
                </a:cubicBezTo>
                <a:cubicBezTo>
                  <a:pt x="177" y="190"/>
                  <a:pt x="177" y="190"/>
                  <a:pt x="177" y="190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19" y="205"/>
                  <a:pt x="119" y="205"/>
                  <a:pt x="119" y="205"/>
                </a:cubicBezTo>
                <a:cubicBezTo>
                  <a:pt x="139" y="177"/>
                  <a:pt x="139" y="177"/>
                  <a:pt x="139" y="177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2" y="175"/>
                  <a:pt x="172" y="175"/>
                  <a:pt x="172" y="175"/>
                </a:cubicBezTo>
                <a:close/>
                <a:moveTo>
                  <a:pt x="66" y="208"/>
                </a:moveTo>
                <a:cubicBezTo>
                  <a:pt x="46" y="178"/>
                  <a:pt x="46" y="178"/>
                  <a:pt x="46" y="178"/>
                </a:cubicBezTo>
                <a:cubicBezTo>
                  <a:pt x="11" y="183"/>
                  <a:pt x="11" y="183"/>
                  <a:pt x="11" y="183"/>
                </a:cubicBezTo>
                <a:cubicBezTo>
                  <a:pt x="9" y="189"/>
                  <a:pt x="9" y="189"/>
                  <a:pt x="9" y="189"/>
                </a:cubicBezTo>
                <a:cubicBezTo>
                  <a:pt x="45" y="184"/>
                  <a:pt x="45" y="184"/>
                  <a:pt x="45" y="184"/>
                </a:cubicBezTo>
                <a:cubicBezTo>
                  <a:pt x="64" y="213"/>
                  <a:pt x="64" y="213"/>
                  <a:pt x="64" y="213"/>
                </a:cubicBezTo>
                <a:cubicBezTo>
                  <a:pt x="66" y="208"/>
                  <a:pt x="66" y="208"/>
                  <a:pt x="66" y="208"/>
                </a:cubicBezTo>
                <a:close/>
                <a:moveTo>
                  <a:pt x="61" y="222"/>
                </a:moveTo>
                <a:cubicBezTo>
                  <a:pt x="41" y="192"/>
                  <a:pt x="41" y="192"/>
                  <a:pt x="41" y="192"/>
                </a:cubicBezTo>
                <a:cubicBezTo>
                  <a:pt x="6" y="197"/>
                  <a:pt x="6" y="197"/>
                  <a:pt x="6" y="197"/>
                </a:cubicBezTo>
                <a:cubicBezTo>
                  <a:pt x="0" y="214"/>
                  <a:pt x="0" y="214"/>
                  <a:pt x="0" y="214"/>
                </a:cubicBezTo>
                <a:cubicBezTo>
                  <a:pt x="36" y="209"/>
                  <a:pt x="36" y="209"/>
                  <a:pt x="36" y="209"/>
                </a:cubicBezTo>
                <a:cubicBezTo>
                  <a:pt x="55" y="238"/>
                  <a:pt x="55" y="238"/>
                  <a:pt x="55" y="238"/>
                </a:cubicBezTo>
                <a:cubicBezTo>
                  <a:pt x="61" y="222"/>
                  <a:pt x="61" y="222"/>
                  <a:pt x="61" y="2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7111102" y="2292177"/>
            <a:ext cx="4385271" cy="2784475"/>
          </a:xfrm>
          <a:prstGeom prst="rect">
            <a:avLst/>
          </a:prstGeom>
          <a:solidFill>
            <a:srgbClr val="2D89CA"/>
          </a:solidFill>
        </p:spPr>
        <p:txBody>
          <a:bodyPr wrap="square" rtlCol="0">
            <a:spAutoFit/>
          </a:bodyPr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物联网、云计算、大数据，或许你都耳熟能详，但是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可能你却感觉到有点陌生。这些未来趋势的行业使用的嵌入式、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c++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PHP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等底层应用软件都是在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操作系统上，未来国产化服务器都是安装的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操作系统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4440" y="6053455"/>
            <a:ext cx="3075305" cy="30289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anchor="t" anchorCtr="0" compatLnSpc="1">
            <a:spAutoFit/>
          </a:bodyPr>
          <a:p>
            <a:r>
              <a:rPr lang="zh-CN" altLang="en-US" sz="1400" dirty="0" smtClean="0"/>
              <a:t>https://www.netcraft.com/</a:t>
            </a:r>
            <a:endParaRPr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350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70" grpId="0" bldLvl="0" animBg="1"/>
      <p:bldP spid="71" grpId="0" bldLvl="0" animBg="1"/>
      <p:bldP spid="72" grpId="0" bldLvl="0" animBg="1"/>
      <p:bldP spid="7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红帽认证体系</a:t>
            </a:r>
            <a:endParaRPr lang="zh-CN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  <a:solidFill>
            <a:srgbClr val="FBFBFB"/>
          </a:solidFill>
        </p:grpSpPr>
        <p:sp>
          <p:nvSpPr>
            <p:cNvPr id="4" name="矩形 3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22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20" y="1464310"/>
            <a:ext cx="8290560" cy="45288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09840" y="4432935"/>
            <a:ext cx="2758440" cy="141859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</a:ln>
        </p:spPr>
        <p:txBody>
          <a:bodyPr vert="horz" wrap="none" lIns="87802" tIns="43901" rIns="87802" bIns="43901" numCol="1" anchor="ctr" anchorCtr="0" compatLnSpc="1"/>
          <a:p>
            <a:pPr marL="171450" indent="-171450" algn="l"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红帽认证系统管理员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RHCSA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系统安装</a:t>
            </a:r>
            <a:endParaRPr lang="zh-CN" alt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用户管理</a:t>
            </a:r>
            <a:endParaRPr lang="zh-CN" alt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权限管理</a:t>
            </a:r>
            <a:endParaRPr lang="zh-CN" alt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网络管理</a:t>
            </a:r>
            <a:endParaRPr lang="zh-CN" alt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基本命令使用等</a:t>
            </a:r>
            <a:endParaRPr lang="zh-CN" alt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77415" y="4334510"/>
            <a:ext cx="2758440" cy="165862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</a:ln>
        </p:spPr>
        <p:txBody>
          <a:bodyPr vert="horz" wrap="none" lIns="87802" tIns="43901" rIns="87802" bIns="43901" numCol="1" anchor="ctr" anchorCtr="0" compatLnSpc="1"/>
          <a:p>
            <a:pPr marL="171450" indent="-171450" algn="l"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红帽认证工程师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RHCE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系统日志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安全管理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存储管理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服务部署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系统安装和部署</a:t>
            </a:r>
            <a:endParaRPr lang="zh-CN" alt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故障排错</a:t>
            </a:r>
            <a:endParaRPr lang="zh-CN" alt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77415" y="1652905"/>
            <a:ext cx="2668270" cy="179641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</a:ln>
        </p:spPr>
        <p:txBody>
          <a:bodyPr vert="horz" wrap="none" lIns="87802" tIns="43901" rIns="87802" bIns="43901" numCol="1" anchor="ctr" anchorCtr="0" compatLnSpc="1">
            <a:noAutofit/>
          </a:bodyPr>
          <a:p>
            <a:pPr marL="171450" indent="-171450" algn="l"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红帽认证架构师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RHCA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系统优化</a:t>
            </a:r>
            <a:endParaRPr lang="zh-CN" alt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集群部署</a:t>
            </a:r>
            <a:endParaRPr lang="zh-CN" alt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虚拟化和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</a:t>
            </a:r>
            <a:endParaRPr lang="zh-CN" alt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分布式存储</a:t>
            </a:r>
            <a:endParaRPr lang="zh-CN" alt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自动化运维</a:t>
            </a:r>
            <a:endParaRPr lang="zh-CN" alt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endParaRPr lang="zh-CN" alt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招聘需求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13039" b="13875"/>
          <a:stretch>
            <a:fillRect/>
          </a:stretch>
        </p:blipFill>
        <p:spPr>
          <a:xfrm>
            <a:off x="188595" y="1050925"/>
            <a:ext cx="1964055" cy="25520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15306" b="12513"/>
          <a:stretch>
            <a:fillRect/>
          </a:stretch>
        </p:blipFill>
        <p:spPr>
          <a:xfrm>
            <a:off x="2152650" y="1050925"/>
            <a:ext cx="1991360" cy="25565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t="12048" b="9329"/>
          <a:stretch>
            <a:fillRect/>
          </a:stretch>
        </p:blipFill>
        <p:spPr>
          <a:xfrm>
            <a:off x="4144010" y="1005840"/>
            <a:ext cx="1888490" cy="26422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100" y="212725"/>
            <a:ext cx="2189480" cy="3359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rcRect t="56162"/>
          <a:stretch>
            <a:fillRect/>
          </a:stretch>
        </p:blipFill>
        <p:spPr>
          <a:xfrm>
            <a:off x="3981450" y="3607435"/>
            <a:ext cx="4229100" cy="32975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rcRect l="-1811" t="55766" r="18325" b="25474"/>
          <a:stretch>
            <a:fillRect/>
          </a:stretch>
        </p:blipFill>
        <p:spPr>
          <a:xfrm>
            <a:off x="97155" y="3810635"/>
            <a:ext cx="3884295" cy="15525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9830" y="410210"/>
            <a:ext cx="2545080" cy="29260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0550" y="3597275"/>
            <a:ext cx="394716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/>
          <p:nvPr>
            <p:ph type="title"/>
          </p:nvPr>
        </p:nvSpPr>
        <p:spPr/>
        <p:txBody>
          <a:bodyPr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Linux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系统方向薪资情况</a:t>
            </a:r>
            <a:endParaRPr lang="zh-CN" altLang="en-US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695325" y="1380067"/>
          <a:ext cx="5207000" cy="4097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637230" y="1677759"/>
            <a:ext cx="4446130" cy="251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百度、阿里巴巴、腾讯等国内排行前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100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位的互联网公司，全部使用的是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系统，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云计算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大数据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架构师等高端人才，而企业更是高薪难求，未来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年，我国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人才缺口将达到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120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万，经济下滑，就业难，而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这项技能会让你高薪笑傲职场。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6517038" y="1263112"/>
            <a:ext cx="4788976" cy="3425126"/>
          </a:xfrm>
          <a:prstGeom prst="flowChartAlternateProcess">
            <a:avLst/>
          </a:prstGeom>
          <a:noFill/>
          <a:ln w="25400">
            <a:solidFill>
              <a:srgbClr val="0070C0">
                <a:shade val="50000"/>
              </a:srgbClr>
            </a:solidFill>
            <a:prstDash val="sysDot"/>
          </a:ln>
        </p:spPr>
        <p:style>
          <a:lnRef idx="2">
            <a:srgbClr val="0070C0">
              <a:shade val="50000"/>
            </a:srgbClr>
          </a:lnRef>
          <a:fillRef idx="1">
            <a:srgbClr val="0070C0"/>
          </a:fillRef>
          <a:effectRef idx="0">
            <a:srgbClr val="0070C0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/>
      <p:bldP spid="8" grpId="0" bldLvl="0" animBg="1"/>
    </p:bldLst>
  </p:timing>
</p:sld>
</file>

<file path=ppt/tags/tag1.xml><?xml version="1.0" encoding="utf-8"?>
<p:tagLst xmlns:p="http://schemas.openxmlformats.org/presentationml/2006/main">
  <p:tag name="REFSHAPE" val="587178028"/>
  <p:tag name="KSO_WM_UNIT_PLACING_PICTURE_USER_VIEWPORT" val="{&quot;height&quot;:4700.3275590551184,&quot;width&quot;:8603.5228346456697}"/>
</p:tagLst>
</file>

<file path=ppt/theme/theme1.xml><?xml version="1.0" encoding="utf-8"?>
<a:theme xmlns:a="http://schemas.openxmlformats.org/drawingml/2006/main" name="1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2050</Words>
  <Application>WPS 演示</Application>
  <PresentationFormat>宽屏</PresentationFormat>
  <Paragraphs>214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FrutigerNext LT Regular</vt:lpstr>
      <vt:lpstr>微软雅黑</vt:lpstr>
      <vt:lpstr>黑体</vt:lpstr>
      <vt:lpstr>FrutigerNext LT Medium</vt:lpstr>
      <vt:lpstr>Wingdings</vt:lpstr>
      <vt:lpstr>FrutigerNext LT Light</vt:lpstr>
      <vt:lpstr>华文细黑</vt:lpstr>
      <vt:lpstr>Calibri Light</vt:lpstr>
      <vt:lpstr>Calibri</vt:lpstr>
      <vt:lpstr>Arial Unicode MS</vt:lpstr>
      <vt:lpstr>1_人才生态发展部-母版</vt:lpstr>
      <vt:lpstr>Linux系统安装和介绍</vt:lpstr>
      <vt:lpstr>誉天教育</vt:lpstr>
      <vt:lpstr>自我介绍</vt:lpstr>
      <vt:lpstr>PowerPoint 演示文稿</vt:lpstr>
      <vt:lpstr>PowerPoint 演示文稿</vt:lpstr>
      <vt:lpstr>Linux能做什么事情？</vt:lpstr>
      <vt:lpstr>红帽认证体系</vt:lpstr>
      <vt:lpstr>招聘需求</vt:lpstr>
      <vt:lpstr>Linux系统方向薪资情况</vt:lpstr>
      <vt:lpstr>RHCE学习方法</vt:lpstr>
      <vt:lpstr>PowerPoint 演示文稿</vt:lpstr>
      <vt:lpstr>什么是开源软件？</vt:lpstr>
      <vt:lpstr>开源软件对比闭源软件的优势</vt:lpstr>
      <vt:lpstr>Linux的发展史</vt:lpstr>
      <vt:lpstr>红帽的发行版本</vt:lpstr>
      <vt:lpstr>Linux其他发行版</vt:lpstr>
      <vt:lpstr>PowerPoint 演示文稿</vt:lpstr>
      <vt:lpstr>Linux基本准则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Administrator</cp:lastModifiedBy>
  <cp:revision>3038</cp:revision>
  <dcterms:created xsi:type="dcterms:W3CDTF">2003-08-21T06:48:00Z</dcterms:created>
  <dcterms:modified xsi:type="dcterms:W3CDTF">2020-04-11T00:26:32Z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(3)j9137Zgasgd5FU77kBcDqoOgslHARTBMuDvnZ0ODnhCTiNqYWNZ1jmAtPh3O0p4y4AchU80K
eQGBWx4mt8jEtdErYU+WTIuu2TMXat1zVGxWPrZ8roAeJpnfcjicluD61zBwM/Zw2sQuz3Yx
TCR2h7UNkU1VN3VBWVbVOZhtxVAOXyg5po/JPkAADp5PXdYLrcTX1+Bd5m6Q9GULaaO/Gxhl
MojaJINnpQoWWmCP8+</vt:lpwstr>
  </property>
  <property fmtid="{D5CDD505-2E9C-101B-9397-08002B2CF9AE}" pid="18" name="_2015_ms_pID_7253431">
    <vt:lpwstr>dC2bfRqWPeo1YXHY0WaJrLgw5WiCuYT+jzHemu6SBa1VNHzICZJFuH
fE0/OsI8kGvpbzB8YF29ojowxdpEihSZgmqpmYTa3XdMNDhugSTximFCW57i81WIZQ978pmJ
0iJYuMUcylFshWwG8nNEFDV8T1YTdx3pF1vMcC0xMR7/fDIj1Io7qfRlGsQLTrZh/Rx3Rw/2
9+M8hmCTiNmHWt5/uwODSP7YB2lqIKqQAmbq</vt:lpwstr>
  </property>
  <property fmtid="{D5CDD505-2E9C-101B-9397-08002B2CF9AE}" pid="19" name="_2015_ms_pID_7253432">
    <vt:lpwstr>msIRWSudbNU7gaHEcIlObprnB0wc7QFt2zw6
pywmqWvYhEG0zRRvtVQZBT6tlXS0ew==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  <property fmtid="{D5CDD505-2E9C-101B-9397-08002B2CF9AE}" pid="25" name="KSOProductBuildVer">
    <vt:lpwstr>2052-11.1.0.9584</vt:lpwstr>
  </property>
</Properties>
</file>