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319" r:id="rId2"/>
    <p:sldId id="1596" r:id="rId3"/>
    <p:sldId id="1600" r:id="rId4"/>
    <p:sldId id="1625" r:id="rId5"/>
    <p:sldId id="1617" r:id="rId6"/>
    <p:sldId id="1601" r:id="rId7"/>
    <p:sldId id="1602" r:id="rId8"/>
    <p:sldId id="1603" r:id="rId9"/>
    <p:sldId id="1613" r:id="rId10"/>
    <p:sldId id="1614" r:id="rId11"/>
    <p:sldId id="1610" r:id="rId12"/>
    <p:sldId id="1611" r:id="rId13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27">
          <p15:clr>
            <a:srgbClr val="A4A3A4"/>
          </p15:clr>
        </p15:guide>
        <p15:guide id="2" orient="horz" pos="2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2908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40">
          <p15:clr>
            <a:srgbClr val="A4A3A4"/>
          </p15:clr>
        </p15:guide>
        <p15:guide id="5" pos="431">
          <p15:clr>
            <a:srgbClr val="A4A3A4"/>
          </p15:clr>
        </p15:guide>
        <p15:guide id="6" pos="4028">
          <p15:clr>
            <a:srgbClr val="A4A3A4"/>
          </p15:clr>
        </p15:guide>
        <p15:guide id="7" pos="626">
          <p15:clr>
            <a:srgbClr val="A4A3A4"/>
          </p15:clr>
        </p15:guide>
        <p15:guide id="8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BDAFB"/>
    <a:srgbClr val="58EDFC"/>
    <a:srgbClr val="FFFFFF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5205" autoAdjust="0"/>
  </p:normalViewPr>
  <p:slideViewPr>
    <p:cSldViewPr showGuides="1">
      <p:cViewPr varScale="1">
        <p:scale>
          <a:sx n="70" d="100"/>
          <a:sy n="70" d="100"/>
        </p:scale>
        <p:origin x="696" y="66"/>
      </p:cViewPr>
      <p:guideLst>
        <p:guide pos="3827"/>
        <p:guide orient="horz" pos="21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08"/>
        <p:guide orient="horz" pos="5975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630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  <p:extLst>
      <p:ext uri="{BB962C8B-B14F-4D97-AF65-F5344CB8AC3E}">
        <p14:creationId xmlns:p14="http://schemas.microsoft.com/office/powerpoint/2010/main" val="40005263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26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05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2</a:t>
            </a:r>
            <a:r>
              <a:rPr sz="4400" dirty="0"/>
              <a:t>章  Linux的基本使用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历史记录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sz="1800" dirty="0" err="1"/>
              <a:t>history查看所有历史记录</a:t>
            </a:r>
            <a:endParaRPr sz="1800" dirty="0"/>
          </a:p>
          <a:p>
            <a:pPr>
              <a:buFont typeface="Wingdings" panose="05000000000000000000" charset="0"/>
              <a:buChar char="p"/>
            </a:pPr>
            <a:r>
              <a:rPr sz="1800" dirty="0"/>
              <a:t>history N </a:t>
            </a:r>
            <a:r>
              <a:rPr sz="1800" dirty="0" err="1"/>
              <a:t>列出最近的N条历史记录</a:t>
            </a:r>
            <a:endParaRPr sz="1800" dirty="0"/>
          </a:p>
          <a:p>
            <a:pPr lvl="1">
              <a:buSzPct val="50000"/>
              <a:buFont typeface="Wingdings" panose="05000000000000000000" charset="0"/>
              <a:buChar char="u"/>
            </a:pPr>
            <a:r>
              <a:rPr sz="1635" dirty="0"/>
              <a:t>!N </a:t>
            </a:r>
            <a:r>
              <a:rPr sz="1635" dirty="0" err="1"/>
              <a:t>调用第N条历史记录</a:t>
            </a:r>
            <a:endParaRPr sz="1635" dirty="0"/>
          </a:p>
          <a:p>
            <a:pPr lvl="1">
              <a:buSzPct val="50000"/>
              <a:buFont typeface="Wingdings" panose="05000000000000000000" charset="0"/>
              <a:buChar char="u"/>
            </a:pPr>
            <a:r>
              <a:rPr sz="1635" dirty="0"/>
              <a:t>!string </a:t>
            </a:r>
            <a:r>
              <a:rPr sz="1635" dirty="0" err="1"/>
              <a:t>调用最近一条以string开头的命令</a:t>
            </a:r>
            <a:endParaRPr sz="1635" dirty="0"/>
          </a:p>
          <a:p>
            <a:pPr lvl="1">
              <a:buSzPct val="50000"/>
              <a:buFont typeface="Wingdings" panose="05000000000000000000" charset="0"/>
              <a:buChar char="u"/>
            </a:pPr>
            <a:r>
              <a:rPr sz="1635" dirty="0"/>
              <a:t>!$ </a:t>
            </a:r>
            <a:r>
              <a:rPr sz="1635" dirty="0" err="1"/>
              <a:t>调用最后一条命令</a:t>
            </a:r>
            <a:endParaRPr sz="1635" dirty="0"/>
          </a:p>
          <a:p>
            <a:pPr lvl="1">
              <a:buSzPct val="50000"/>
              <a:buFont typeface="Wingdings" panose="05000000000000000000" charset="0"/>
              <a:buChar char="u"/>
            </a:pPr>
            <a:r>
              <a:rPr sz="1635" dirty="0" err="1"/>
              <a:t>上下键查找历史记录</a:t>
            </a:r>
            <a:endParaRPr sz="1635" dirty="0"/>
          </a:p>
          <a:p>
            <a:pPr lvl="1">
              <a:buSzPct val="50000"/>
              <a:buFont typeface="Wingdings" panose="05000000000000000000" charset="0"/>
              <a:buChar char="u"/>
            </a:pPr>
            <a:r>
              <a:rPr sz="1635" dirty="0"/>
              <a:t>ctrl-r </a:t>
            </a:r>
            <a:r>
              <a:rPr sz="1635" dirty="0" err="1"/>
              <a:t>搜索历史记录</a:t>
            </a:r>
            <a:endParaRPr sz="1635" dirty="0"/>
          </a:p>
          <a:p>
            <a:pPr lvl="1">
              <a:buSzPct val="50000"/>
              <a:buFont typeface="Wingdings" panose="05000000000000000000" charset="0"/>
              <a:buChar char="u"/>
            </a:pPr>
            <a:r>
              <a:rPr sz="1635" dirty="0"/>
              <a:t>Alt-. </a:t>
            </a:r>
            <a:r>
              <a:rPr sz="1635" dirty="0" err="1"/>
              <a:t>调用上一条命令的最后一个参数</a:t>
            </a:r>
            <a:endParaRPr sz="1635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登录操作系统</a:t>
            </a:r>
          </a:p>
          <a:p>
            <a:r>
              <a:rPr lang="zh-CN" altLang="en-US"/>
              <a:t>掌握桌面图形工具的使用</a:t>
            </a:r>
          </a:p>
          <a:p>
            <a:r>
              <a:rPr lang="en-US" altLang="zh-CN">
                <a:sym typeface="+mn-ea"/>
              </a:rPr>
              <a:t>root</a:t>
            </a:r>
            <a:r>
              <a:rPr lang="zh-CN" altLang="en-US">
                <a:sym typeface="+mn-ea"/>
              </a:rPr>
              <a:t>用户的本质</a:t>
            </a:r>
            <a:endParaRPr lang="zh-CN" altLang="en-US"/>
          </a:p>
          <a:p>
            <a:r>
              <a:rPr lang="zh-CN" altLang="en-US">
                <a:sym typeface="+mn-ea"/>
              </a:rPr>
              <a:t>一些简单命令的执行</a:t>
            </a:r>
            <a:endParaRPr lang="zh-CN" altLang="en-US"/>
          </a:p>
          <a:p>
            <a:r>
              <a:rPr lang="en-US" altLang="zh-CN"/>
              <a:t>tab</a:t>
            </a:r>
            <a:r>
              <a:rPr lang="zh-CN" altLang="en-US"/>
              <a:t>的使用</a:t>
            </a:r>
          </a:p>
          <a:p>
            <a:r>
              <a:rPr lang="zh-CN" altLang="en-US"/>
              <a:t>历史记录的调用</a:t>
            </a:r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登录Red Hat Enterprise Linux系统</a:t>
            </a:r>
          </a:p>
          <a:p>
            <a:r>
              <a:rPr lang="zh-CN" altLang="en-US"/>
              <a:t>从控制台启动图形</a:t>
            </a:r>
          </a:p>
          <a:p>
            <a:r>
              <a:rPr lang="zh-CN" altLang="en-US"/>
              <a:t>执行简单的linux命令</a:t>
            </a:r>
          </a:p>
          <a:p>
            <a:r>
              <a:rPr lang="zh-CN" altLang="en-US"/>
              <a:t>编辑纯文本文件</a:t>
            </a:r>
          </a:p>
          <a:p>
            <a:r>
              <a:rPr lang="zh-CN" altLang="en-US"/>
              <a:t>掌握root特性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三种登录方式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err="1"/>
              <a:t>图形控制台</a:t>
            </a:r>
            <a:endParaRPr dirty="0"/>
          </a:p>
          <a:p>
            <a:pPr lvl="2" indent="-302260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Window 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System提供图形框架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indent="-302260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KDE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GNOME</a:t>
            </a:r>
            <a:r>
              <a:rPr 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缺省</a:t>
            </a:r>
            <a:r>
              <a:rPr 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提供桌面环境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endParaRPr sz="1800" dirty="0"/>
          </a:p>
          <a:p>
            <a:pPr marL="0" indent="0">
              <a:buNone/>
            </a:pPr>
            <a:endParaRPr sz="1800" dirty="0"/>
          </a:p>
          <a:p>
            <a:pPr algn="just"/>
            <a:r>
              <a:rPr sz="2200" dirty="0" err="1"/>
              <a:t>虚拟控制台</a:t>
            </a:r>
            <a:r>
              <a:rPr sz="2200" dirty="0"/>
              <a:t>(</a:t>
            </a:r>
            <a:r>
              <a:rPr sz="2200" dirty="0" err="1"/>
              <a:t>文本方式</a:t>
            </a:r>
            <a:r>
              <a:rPr sz="2200" dirty="0"/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020" y="1122045"/>
            <a:ext cx="3678555" cy="219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r="24006"/>
          <a:stretch>
            <a:fillRect/>
          </a:stretch>
        </p:blipFill>
        <p:spPr>
          <a:xfrm>
            <a:off x="6256020" y="3479800"/>
            <a:ext cx="3678555" cy="2197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三种登录方式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web</a:t>
            </a:r>
            <a:r>
              <a:t>控制台</a:t>
            </a:r>
          </a:p>
          <a:p>
            <a:pPr lvl="2" indent="-302260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systemctl enable --now cockpit.socket</a:t>
            </a:r>
          </a:p>
          <a:p>
            <a:pPr lvl="2" indent="-302260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https://localhost:9090</a:t>
            </a:r>
          </a:p>
          <a:p>
            <a:pPr marL="701040" lvl="2" indent="0" latinLnBrk="0">
              <a:spcBef>
                <a:spcPts val="0"/>
              </a:spcBef>
              <a:buFont typeface="Wingdings" panose="05000000000000000000" charset="0"/>
              <a:buNone/>
            </a:pP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None/>
            </a:pPr>
            <a:endParaRPr sz="2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82545"/>
            <a:ext cx="7936230" cy="3773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在虚拟控制台和图形环境间切换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典型的Linux系统运行</a:t>
            </a:r>
            <a:r>
              <a:rPr lang="en-US" altLang="zh-CN" sz="2000" dirty="0"/>
              <a:t>4</a:t>
            </a:r>
            <a:r>
              <a:rPr lang="zh-CN" altLang="en-US" sz="2000" dirty="0"/>
              <a:t>个虚拟控制台</a:t>
            </a:r>
            <a:r>
              <a:rPr lang="zh-CN" altLang="en-US" sz="2000" dirty="0" smtClean="0"/>
              <a:t>和</a:t>
            </a:r>
            <a:r>
              <a:rPr lang="en-US" altLang="zh-CN" sz="2000" dirty="0"/>
              <a:t>2</a:t>
            </a:r>
            <a:r>
              <a:rPr lang="zh-CN" altLang="en-US" sz="2000" smtClean="0"/>
              <a:t>个</a:t>
            </a:r>
            <a:r>
              <a:rPr lang="zh-CN" altLang="en-US" sz="2000" dirty="0"/>
              <a:t>图形控制台</a:t>
            </a:r>
          </a:p>
          <a:p>
            <a:r>
              <a:rPr lang="zh-CN" altLang="en-US" sz="2000" dirty="0"/>
              <a:t>按CTRL-ALT-F</a:t>
            </a:r>
            <a:r>
              <a:rPr lang="en-US" altLang="zh-CN" sz="2000" dirty="0"/>
              <a:t>[1-2]</a:t>
            </a:r>
            <a:r>
              <a:rPr lang="zh-CN" altLang="en-US" sz="2000" dirty="0"/>
              <a:t>键可进入图形控制台</a:t>
            </a:r>
          </a:p>
          <a:p>
            <a:r>
              <a:rPr lang="zh-CN" altLang="en-US" sz="2000" dirty="0"/>
              <a:t>使用CTRL-ALT-F[</a:t>
            </a:r>
            <a:r>
              <a:rPr lang="en-US" altLang="zh-CN" sz="2000" dirty="0"/>
              <a:t>3</a:t>
            </a:r>
            <a:r>
              <a:rPr lang="zh-CN" altLang="en-US" sz="2000" dirty="0"/>
              <a:t>-6]键可切换不同虚拟控制台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1800" dirty="0"/>
              <a:t>在虚拟控制台执行startx可以运行图形，前提是装了图形界面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25" y="3835400"/>
            <a:ext cx="3137535" cy="187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r="24006"/>
          <a:stretch>
            <a:fillRect/>
          </a:stretch>
        </p:blipFill>
        <p:spPr>
          <a:xfrm>
            <a:off x="6316980" y="3839210"/>
            <a:ext cx="3131820" cy="18713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上弧形箭头 4"/>
          <p:cNvSpPr/>
          <p:nvPr/>
        </p:nvSpPr>
        <p:spPr>
          <a:xfrm>
            <a:off x="4094480" y="3515360"/>
            <a:ext cx="2792095" cy="624840"/>
          </a:xfrm>
          <a:prstGeom prst="curvedDown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下弧形箭头 7"/>
          <p:cNvSpPr/>
          <p:nvPr/>
        </p:nvSpPr>
        <p:spPr>
          <a:xfrm flipH="1">
            <a:off x="4012565" y="5328920"/>
            <a:ext cx="2706370" cy="584835"/>
          </a:xfrm>
          <a:prstGeom prst="curvedUp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41930" y="5746115"/>
            <a:ext cx="1684655" cy="61023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none" lIns="87802" tIns="43901" rIns="87802" bIns="43901" numCol="1" anchor="ctr" anchorCtr="0" compatLnSpc="1"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图形界面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41540" y="5746115"/>
            <a:ext cx="1684655" cy="61023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none" lIns="87802" tIns="43901" rIns="87802" bIns="43901" numCol="1" anchor="ctr" anchorCtr="0" compatLnSpc="1"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字符界面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gnome-terminal桌面工具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2000"/>
              <a:t>Ctrl-Shift-t  创建标签页</a:t>
            </a:r>
          </a:p>
          <a:p>
            <a:r>
              <a:rPr sz="2000"/>
              <a:t>Ctrl-PgUp/PgDn 在标签页之间切换</a:t>
            </a:r>
          </a:p>
          <a:p>
            <a:r>
              <a:rPr lang="en-US" sz="2000"/>
              <a:t>Alt+[123...] </a:t>
            </a:r>
            <a:r>
              <a:rPr sz="2000">
                <a:sym typeface="+mn-ea"/>
              </a:rPr>
              <a:t>在标签页之间切换</a:t>
            </a:r>
            <a:endParaRPr sz="2000"/>
          </a:p>
          <a:p>
            <a:r>
              <a:rPr sz="2000"/>
              <a:t>Ctrl-Shift-c 复制已选内容</a:t>
            </a:r>
          </a:p>
          <a:p>
            <a:r>
              <a:rPr sz="2000"/>
              <a:t>Ctrl-Shift-v  粘贴复制的内容</a:t>
            </a:r>
          </a:p>
          <a:p>
            <a:r>
              <a:rPr sz="2000"/>
              <a:t>Shift-PgUp/PgDn 在标签页上下滚动</a:t>
            </a:r>
          </a:p>
          <a:p>
            <a:r>
              <a:rPr sz="2000"/>
              <a:t>ctrl+l 清屏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执行简单的命令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2000"/>
              <a:t>date 显示日期</a:t>
            </a:r>
          </a:p>
          <a:p>
            <a:r>
              <a:rPr sz="2000"/>
              <a:t>cal 显示日历</a:t>
            </a:r>
          </a:p>
          <a:p>
            <a:r>
              <a:rPr sz="2000"/>
              <a:t>passwd 修改密码</a:t>
            </a:r>
          </a:p>
          <a:p>
            <a:r>
              <a:rPr sz="2000"/>
              <a:t>id命令显示当前用户信息</a:t>
            </a:r>
          </a:p>
          <a:p>
            <a:r>
              <a:rPr sz="2000"/>
              <a:t>useradd 创建用户</a:t>
            </a:r>
          </a:p>
          <a:p>
            <a:r>
              <a:rPr sz="2000"/>
              <a:t>su - 切换用户</a:t>
            </a:r>
          </a:p>
          <a:p>
            <a:r>
              <a:rPr sz="2000"/>
              <a:t>vim 文本编辑器的使用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初步了解root用户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2000"/>
              <a:t>系统管理员账号，又称超级用户</a:t>
            </a:r>
          </a:p>
          <a:p>
            <a:r>
              <a:rPr sz="2000"/>
              <a:t>root用户几乎拥有完整控制系统的权限，但同时也拥有几乎完全破坏系统能力</a:t>
            </a:r>
          </a:p>
          <a:p>
            <a:r>
              <a:rPr sz="2000"/>
              <a:t>非特殊情况不要用root用户登录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tab键的作用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sz="2000"/>
              <a:t>补齐命令</a:t>
            </a:r>
          </a:p>
          <a:p>
            <a:pPr>
              <a:buFont typeface="Wingdings" panose="05000000000000000000" charset="0"/>
              <a:buChar char="p"/>
            </a:pPr>
            <a:r>
              <a:rPr sz="2000"/>
              <a:t>补齐参数</a:t>
            </a:r>
          </a:p>
          <a:p>
            <a:pPr>
              <a:buFont typeface="Wingdings" panose="05000000000000000000" charset="0"/>
              <a:buChar char="p"/>
            </a:pPr>
            <a:r>
              <a:rPr sz="2000"/>
              <a:t>例如：</a:t>
            </a:r>
          </a:p>
          <a:p>
            <a:pPr marL="1200150" lvl="2" indent="-285750"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1630">
                <a:latin typeface="微软雅黑" panose="020B0503020204020204" charset="-122"/>
                <a:ea typeface="微软雅黑" panose="020B0503020204020204" charset="-122"/>
              </a:rPr>
              <a:t>$ xte&lt;Tab&gt;</a:t>
            </a:r>
          </a:p>
          <a:p>
            <a:pPr marL="1200150" lvl="2" indent="-285750"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1630">
                <a:latin typeface="微软雅黑" panose="020B0503020204020204" charset="-122"/>
                <a:ea typeface="微软雅黑" panose="020B0503020204020204" charset="-122"/>
              </a:rPr>
              <a:t>$ xterm</a:t>
            </a:r>
          </a:p>
          <a:p>
            <a:pPr marL="1200150" lvl="2" indent="-285750"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1630">
                <a:latin typeface="微软雅黑" panose="020B0503020204020204" charset="-122"/>
                <a:ea typeface="微软雅黑" panose="020B0503020204020204" charset="-122"/>
              </a:rPr>
              <a:t>$ ls myf&lt;Tab&gt;</a:t>
            </a:r>
          </a:p>
          <a:p>
            <a:pPr marL="1200150" lvl="2" indent="-285750"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1630">
                <a:latin typeface="微软雅黑" panose="020B0503020204020204" charset="-122"/>
                <a:ea typeface="微软雅黑" panose="020B0503020204020204" charset="-122"/>
              </a:rPr>
              <a:t>$ ls myfile.txt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251</Words>
  <Application>Microsoft Office PowerPoint</Application>
  <PresentationFormat>宽屏</PresentationFormat>
  <Paragraphs>78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FrutigerNext LT Light</vt:lpstr>
      <vt:lpstr>FrutigerNext LT Medium</vt:lpstr>
      <vt:lpstr>FrutigerNext LT Regular</vt:lpstr>
      <vt:lpstr>黑体</vt:lpstr>
      <vt:lpstr>宋体</vt:lpstr>
      <vt:lpstr>微软雅黑</vt:lpstr>
      <vt:lpstr>Arial</vt:lpstr>
      <vt:lpstr>Wingdings</vt:lpstr>
      <vt:lpstr>人才生态发展部-母版</vt:lpstr>
      <vt:lpstr>第2章  Linux的基本使用</vt:lpstr>
      <vt:lpstr>PowerPoint 演示文稿</vt:lpstr>
      <vt:lpstr>三种登录方式</vt:lpstr>
      <vt:lpstr>三种登录方式</vt:lpstr>
      <vt:lpstr>在虚拟控制台和图形环境间切换</vt:lpstr>
      <vt:lpstr>gnome-terminal桌面工具</vt:lpstr>
      <vt:lpstr>执行简单的命令</vt:lpstr>
      <vt:lpstr>初步了解root用户</vt:lpstr>
      <vt:lpstr>tab键的作用</vt:lpstr>
      <vt:lpstr>历史记录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Jokes</cp:lastModifiedBy>
  <cp:revision>3034</cp:revision>
  <dcterms:created xsi:type="dcterms:W3CDTF">2003-08-21T06:48:00Z</dcterms:created>
  <dcterms:modified xsi:type="dcterms:W3CDTF">2020-07-10T09:30:06Z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