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1319" r:id="rId3"/>
    <p:sldId id="1596" r:id="rId5"/>
    <p:sldId id="1595" r:id="rId6"/>
    <p:sldId id="1600" r:id="rId7"/>
    <p:sldId id="1601" r:id="rId8"/>
    <p:sldId id="1602" r:id="rId9"/>
    <p:sldId id="1603" r:id="rId10"/>
    <p:sldId id="1605" r:id="rId11"/>
    <p:sldId id="1607" r:id="rId12"/>
    <p:sldId id="1604" r:id="rId13"/>
    <p:sldId id="1611" r:id="rId14"/>
    <p:sldId id="1612" r:id="rId15"/>
    <p:sldId id="1613" r:id="rId16"/>
    <p:sldId id="1614" r:id="rId17"/>
    <p:sldId id="1594" r:id="rId18"/>
    <p:sldId id="1204" r:id="rId19"/>
  </p:sldIdLst>
  <p:sldSz cx="12192000" cy="6858000"/>
  <p:notesSz cx="7099300" cy="10234295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B0F0"/>
    <a:srgbClr val="5BDAFB"/>
    <a:srgbClr val="58EDFC"/>
    <a:srgbClr val="FFFFFF"/>
    <a:srgbClr val="C0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5205" autoAdjust="0"/>
  </p:normalViewPr>
  <p:slideViewPr>
    <p:cSldViewPr showGuides="1">
      <p:cViewPr varScale="1">
        <p:scale>
          <a:sx n="81" d="100"/>
          <a:sy n="81" d="100"/>
        </p:scale>
        <p:origin x="643" y="29"/>
      </p:cViewPr>
      <p:guideLst>
        <p:guide pos="3900"/>
        <p:guide orient="horz" pos="210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75"/>
        <p:guide pos="2419"/>
        <p:guide pos="431"/>
        <p:guide pos="4014"/>
        <p:guide pos="626"/>
        <p:guide pos="387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  <a:endParaRPr lang="en-US" altLang="zh-CN" noProof="0" dirty="0"/>
          </a:p>
          <a:p>
            <a:pPr lvl="2"/>
            <a:r>
              <a:rPr lang="en-US" altLang="zh-CN" noProof="0" dirty="0"/>
              <a:t>Click here to add content</a:t>
            </a:r>
            <a:endParaRPr lang="en-US" altLang="zh-CN" noProof="0" dirty="0"/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  <a:endParaRPr lang="zh-CN" altLang="en-US" sz="1200" baseline="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  <a:endParaRPr lang="zh-CN" altLang="en-US" sz="3500" b="1" dirty="0">
              <a:solidFill>
                <a:srgbClr val="00B0F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  <a:endParaRPr lang="zh-CN" altLang="en-US" sz="3500" b="1" dirty="0">
              <a:solidFill>
                <a:srgbClr val="00B0F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  <a:endParaRPr lang="zh-CN" altLang="zh-CN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Arial" panose="020B0604020202020204" pitchFamily="34" charset="0"/>
              <a:sym typeface="FrutigerNext LT Regular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  <a:endParaRPr lang="zh-CN" altLang="en-US" sz="1200" baseline="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hyperlink" Target="https://access.redhat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>
                <a:sym typeface="+mn-ea"/>
              </a:rPr>
              <a:t>3</a:t>
            </a:r>
            <a:r>
              <a:rPr sz="4400" dirty="0"/>
              <a:t>章  运行命令和获取帮助</a:t>
            </a:r>
            <a:endParaRPr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man帮助手册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位置</a:t>
            </a:r>
            <a:r>
              <a:rPr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：/usr/share/man/</a:t>
            </a:r>
            <a:endParaRPr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-30226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man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手册标准章节</a:t>
            </a:r>
            <a:endParaRPr sz="20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-30226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常用</a:t>
            </a:r>
            <a:r>
              <a:rPr lang="zh-CN"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497965" lvl="3" indent="-342900">
              <a:lnSpc>
                <a:spcPct val="100000"/>
              </a:lnSpc>
              <a:spcBef>
                <a:spcPts val="1380"/>
              </a:spcBef>
              <a:buFont typeface="Arial" panose="020B0604020202020204" pitchFamily="34" charset="0"/>
              <a:buChar char="•"/>
              <a:tabLst>
                <a:tab pos="870585" algn="l"/>
              </a:tabLst>
            </a:pPr>
            <a:r>
              <a:rPr sz="195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sz="1955" spc="34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95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用户命令</a:t>
            </a:r>
            <a:endParaRPr sz="1955">
              <a:latin typeface="微软雅黑" panose="020B0503020204020204" charset="-122"/>
              <a:cs typeface="微软雅黑" panose="020B0503020204020204" charset="-122"/>
            </a:endParaRPr>
          </a:p>
          <a:p>
            <a:pPr marL="1497965" lvl="3" indent="-342900">
              <a:lnSpc>
                <a:spcPct val="100000"/>
              </a:lnSpc>
              <a:spcBef>
                <a:spcPts val="1295"/>
              </a:spcBef>
              <a:buFont typeface="Arial" panose="020B0604020202020204" pitchFamily="34" charset="0"/>
              <a:buChar char="•"/>
              <a:tabLst>
                <a:tab pos="870585" algn="l"/>
              </a:tabLst>
            </a:pPr>
            <a:r>
              <a:rPr sz="195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1955" spc="34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95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文件格式</a:t>
            </a:r>
            <a:endParaRPr sz="1955">
              <a:latin typeface="微软雅黑" panose="020B0503020204020204" charset="-122"/>
              <a:cs typeface="微软雅黑" panose="020B0503020204020204" charset="-122"/>
            </a:endParaRPr>
          </a:p>
          <a:p>
            <a:pPr marL="1497965" lvl="3" indent="-342900">
              <a:lnSpc>
                <a:spcPct val="100000"/>
              </a:lnSpc>
              <a:spcBef>
                <a:spcPts val="1295"/>
              </a:spcBef>
              <a:buFont typeface="Arial" panose="020B0604020202020204" pitchFamily="34" charset="0"/>
              <a:buChar char="•"/>
              <a:tabLst>
                <a:tab pos="870585" algn="l"/>
              </a:tabLst>
            </a:pPr>
            <a:r>
              <a:rPr sz="195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sz="1955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95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系统管理命令</a:t>
            </a:r>
            <a:endParaRPr lang="zh-CN" altLang="en-US" sz="195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object 4"/>
          <p:cNvSpPr/>
          <p:nvPr/>
        </p:nvSpPr>
        <p:spPr>
          <a:xfrm>
            <a:off x="6595110" y="1426210"/>
            <a:ext cx="4154805" cy="38258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pinfo帮助文档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文档结构由超链接式的</a:t>
            </a:r>
            <a:r>
              <a:rPr spc="-5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info</a:t>
            </a:r>
            <a:r>
              <a:rPr spc="-4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节点组成，记录了很多复杂命令和概念说明</a:t>
            </a:r>
            <a:endParaRPr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spc="-1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RHEL</a:t>
            </a:r>
            <a:r>
              <a:rPr spc="1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中可以使用</a:t>
            </a:r>
            <a:r>
              <a:rPr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info</a:t>
            </a:r>
            <a:r>
              <a:rPr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pinfo</a:t>
            </a:r>
            <a:r>
              <a:rPr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两个命令浏览</a:t>
            </a:r>
            <a:r>
              <a:rPr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info</a:t>
            </a:r>
            <a:r>
              <a:rPr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-1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page</a:t>
            </a:r>
            <a:endParaRPr lang="zh-CN" altLang="en-US"/>
          </a:p>
          <a:p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8630" y="2371090"/>
            <a:ext cx="8267700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pinfo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使用指导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594485" y="1764030"/>
          <a:ext cx="8533130" cy="30480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24785"/>
                <a:gridCol w="58083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  <a:endParaRPr lang="zh-CN" altLang="en-US" sz="20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结果</a:t>
                      </a:r>
                      <a:endParaRPr lang="zh-CN" altLang="en-US" sz="20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PageUp或者b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向上滚动一个屏幕 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PageDown或者空格键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向下滚动一个屏幕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显示主题目录 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u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显示主题的父节点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向上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/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向下箭头键</a:t>
                      </a:r>
                      <a:endParaRPr 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向</a:t>
                      </a:r>
                      <a:r>
                        <a:rPr lang="zh-CN"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上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/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向下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滚动到下一个超链接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enter键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打开光标处的主题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q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退出程序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RPM包文</a:t>
            </a:r>
            <a:r>
              <a:rPr lang="en-US" altLang="zh-CN">
                <a:sym typeface="+mn-ea"/>
              </a:rPr>
              <a:t>档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sz="2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本地帮助文档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697865" lvl="1" indent="-342900">
              <a:lnSpc>
                <a:spcPct val="100000"/>
              </a:lnSpc>
              <a:spcBef>
                <a:spcPts val="1560"/>
              </a:spcBef>
              <a:buClr>
                <a:srgbClr val="C00000"/>
              </a:buClr>
              <a:buSzPct val="69000"/>
              <a:buFont typeface="Wingdings" panose="05000000000000000000" charset="0"/>
              <a:buChar char="u"/>
              <a:tabLst>
                <a:tab pos="5283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安装软件包后，在d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oc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目录下释放文档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697865" lvl="1" indent="-342900">
              <a:lnSpc>
                <a:spcPct val="100000"/>
              </a:lnSpc>
              <a:spcBef>
                <a:spcPts val="1475"/>
              </a:spcBef>
              <a:buClr>
                <a:srgbClr val="C00000"/>
              </a:buClr>
              <a:buSzPct val="69000"/>
              <a:buFont typeface="Wingdings" panose="05000000000000000000" charset="0"/>
              <a:buChar char="u"/>
              <a:tabLst>
                <a:tab pos="528320" algn="l"/>
              </a:tabLst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/usr/share/doc/packagename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697865" lvl="1" indent="-342900">
              <a:lnSpc>
                <a:spcPct val="100000"/>
              </a:lnSpc>
              <a:spcBef>
                <a:spcPts val="1485"/>
              </a:spcBef>
              <a:buClr>
                <a:srgbClr val="C00000"/>
              </a:buClr>
              <a:buSzPct val="69000"/>
              <a:buFont typeface="Wingdings" panose="05000000000000000000" charset="0"/>
              <a:buChar char="u"/>
              <a:tabLst>
                <a:tab pos="5283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可使用浏览器查看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endParaRPr lang="en-US" altLang="zh-CN"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9820" y="2854325"/>
            <a:ext cx="5808980" cy="3502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red hat</a:t>
            </a:r>
            <a:r>
              <a:rPr lang="zh-CN" altLang="en-US">
                <a:sym typeface="+mn-ea"/>
              </a:rPr>
              <a:t>的在线文档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5930" y="1050608"/>
            <a:ext cx="10560048" cy="4680000"/>
          </a:xfrm>
        </p:spPr>
        <p:txBody>
          <a:bodyPr/>
          <a:p>
            <a:r>
              <a:rPr sz="2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在线查找帮助，一般用于查找新技术的官方参考文档</a:t>
            </a:r>
            <a:endParaRPr sz="2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742950" lvl="2" indent="-285750" algn="just" defTabSz="802005">
              <a:lnSpc>
                <a:spcPct val="140000"/>
              </a:lnSpc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charset="0"/>
              <a:buChar char="u"/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红帽官方文档</a:t>
            </a:r>
            <a:endParaRPr sz="1800" spc="-5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742950" lvl="3" indent="-285750" algn="just" defTabSz="802005">
              <a:lnSpc>
                <a:spcPct val="140000"/>
              </a:lnSpc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charset="0"/>
              <a:buChar char="u"/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  <a:sym typeface="+mn-ea"/>
                <a:hlinkClick r:id="rId1"/>
              </a:rPr>
              <a:t>https://access.redhat.com</a:t>
            </a:r>
            <a:endParaRPr sz="1800" spc="-5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endParaRPr lang="en-US" altLang="zh-CN"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  <p:custDataLst>
              <p:tags r:id="rId2"/>
            </p:custDataLst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205" y="2725420"/>
            <a:ext cx="7466965" cy="36309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命令的语法规则</a:t>
            </a:r>
            <a:endParaRPr lang="zh-CN" altLang="en-US"/>
          </a:p>
          <a:p>
            <a:r>
              <a:rPr lang="en-US" altLang="zh-CN"/>
              <a:t>man</a:t>
            </a:r>
            <a:r>
              <a:rPr lang="zh-CN" altLang="en-US"/>
              <a:t>帮助使用</a:t>
            </a:r>
            <a:endParaRPr lang="zh-CN" altLang="en-US"/>
          </a:p>
          <a:p>
            <a:r>
              <a:rPr lang="zh-CN" altLang="en-US"/>
              <a:t>系统内其他帮助资源</a:t>
            </a:r>
            <a:endParaRPr lang="zh-CN" altLang="en-US"/>
          </a:p>
          <a:p>
            <a:r>
              <a:rPr lang="zh-CN" altLang="en-US"/>
              <a:t>红帽在线文档查阅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在提示符下执行命令</a:t>
            </a:r>
            <a:endParaRPr lang="zh-CN" altLang="en-US"/>
          </a:p>
          <a:p>
            <a:r>
              <a:rPr lang="zh-CN" altLang="en-US"/>
              <a:t>掌握命令的语法</a:t>
            </a:r>
            <a:endParaRPr lang="zh-CN" altLang="en-US"/>
          </a:p>
          <a:p>
            <a:r>
              <a:rPr lang="zh-CN" altLang="en-US"/>
              <a:t>学习使用一些简单命令</a:t>
            </a:r>
            <a:endParaRPr lang="zh-CN" altLang="en-US"/>
          </a:p>
          <a:p>
            <a:r>
              <a:rPr lang="zh-CN" altLang="en-US"/>
              <a:t>学会使用系统内部的一些帮助</a:t>
            </a:r>
            <a:endParaRPr lang="zh-CN" altLang="en-US"/>
          </a:p>
          <a:p>
            <a:r>
              <a:rPr lang="zh-CN" altLang="en-US"/>
              <a:t>学会使用</a:t>
            </a:r>
            <a:r>
              <a:rPr lang="en-US" altLang="zh-CN"/>
              <a:t>red hat</a:t>
            </a:r>
            <a:r>
              <a:rPr lang="zh-CN" altLang="en-US"/>
              <a:t>的在线文档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命令的语法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命令有着如下的语法：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1800"/>
              <a:t>command options arguments</a:t>
            </a:r>
            <a:endParaRPr lang="zh-CN" altLang="en-US"/>
          </a:p>
          <a:p>
            <a:r>
              <a:rPr lang="zh-CN" altLang="en-US"/>
              <a:t>项与项之间以</a:t>
            </a:r>
            <a:r>
              <a:rPr lang="zh-CN" altLang="en-US">
                <a:solidFill>
                  <a:srgbClr val="FF0000"/>
                </a:solidFill>
              </a:rPr>
              <a:t>空格</a:t>
            </a:r>
            <a:r>
              <a:rPr lang="zh-CN" altLang="en-US"/>
              <a:t>分隔开</a:t>
            </a:r>
            <a:endParaRPr lang="zh-CN" altLang="en-US"/>
          </a:p>
          <a:p>
            <a:r>
              <a:rPr lang="zh-CN" altLang="en-US"/>
              <a:t>options修饰一个命令的行为</a:t>
            </a:r>
            <a:endParaRPr lang="zh-CN" altLang="en-US"/>
          </a:p>
          <a:p>
            <a:pPr marL="0" indent="0"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单个字母作为选项前一般都带有-,例如-a,-b,-c或者-abc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单词作为选项前通常带有--,例如:--help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r>
              <a:rPr lang="zh-CN" altLang="en-US"/>
              <a:t>参数是一个文件名目录或者具体的某个对象</a:t>
            </a:r>
            <a:endParaRPr lang="zh-CN" altLang="en-US"/>
          </a:p>
          <a:p>
            <a:pPr algn="just"/>
            <a:r>
              <a:rPr lang="zh-CN" altLang="en-US"/>
              <a:t>多个命令用;分隔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获取帮助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不要尝试去记住一切</a:t>
            </a:r>
            <a:endParaRPr lang="zh-CN" altLang="en-US"/>
          </a:p>
          <a:p>
            <a:r>
              <a:rPr lang="zh-CN" altLang="en-US"/>
              <a:t>不同级别的帮助资源</a:t>
            </a:r>
            <a:endParaRPr lang="zh-CN" altLang="en-US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whatis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command --help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man和</a:t>
            </a:r>
            <a:r>
              <a:rPr lang="en-US" altLang="zh-CN" sz="1800"/>
              <a:t>p</a:t>
            </a:r>
            <a:r>
              <a:rPr lang="zh-CN" altLang="en-US" sz="1800"/>
              <a:t>info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/usr/share/doc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红帽官方产品文档</a:t>
            </a:r>
            <a:endParaRPr lang="zh-CN" altLang="en-US"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whatis命令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显示命令的简短描述</a:t>
            </a:r>
            <a:endParaRPr lang="zh-CN" altLang="en-US"/>
          </a:p>
          <a:p>
            <a:r>
              <a:rPr lang="zh-CN" altLang="en-US"/>
              <a:t>基于数据库的查询，定时更新</a:t>
            </a:r>
            <a:endParaRPr lang="zh-CN" altLang="en-US"/>
          </a:p>
          <a:p>
            <a:r>
              <a:rPr lang="zh-CN" altLang="en-US"/>
              <a:t>在安装完后并不能马上使用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$ whatis cal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cal      (1)  - displays a calendar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--help选项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列出命令常用的语法和参数</a:t>
            </a:r>
            <a:endParaRPr lang="zh-CN" altLang="en-US"/>
          </a:p>
          <a:p>
            <a:r>
              <a:rPr lang="zh-CN" altLang="en-US"/>
              <a:t>大部分命令支持该选项</a:t>
            </a:r>
            <a:endParaRPr lang="zh-CN" altLang="en-US"/>
          </a:p>
          <a:p>
            <a:r>
              <a:rPr lang="zh-CN" altLang="en-US"/>
              <a:t>特殊符号解读</a:t>
            </a:r>
            <a:endParaRPr lang="zh-CN" altLang="en-US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在[]中的参数是可选的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大写的参数或者在&lt;&gt;中都表示变量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文本后面跟随…表示一个列表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x|y|z表示”x 或者y或者z”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-abc表示”任意-a,-b或者-c的任意组合”</a:t>
            </a:r>
            <a:endParaRPr lang="zh-CN" altLang="en-US" sz="1800"/>
          </a:p>
          <a:p>
            <a:pPr algn="just"/>
            <a:r>
              <a:rPr lang="zh-CN" altLang="en-US" sz="2200"/>
              <a:t>例如：date --help</a:t>
            </a:r>
            <a:endParaRPr lang="zh-CN" altLang="en-US" sz="2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--help选项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列出命令常用的语法和参数</a:t>
            </a:r>
            <a:endParaRPr lang="zh-CN" altLang="en-US"/>
          </a:p>
          <a:p>
            <a:r>
              <a:rPr lang="zh-CN" altLang="en-US"/>
              <a:t>大部分命令支持该选项</a:t>
            </a:r>
            <a:endParaRPr lang="zh-CN" altLang="en-US"/>
          </a:p>
          <a:p>
            <a:r>
              <a:rPr lang="zh-CN" altLang="en-US"/>
              <a:t>特殊符号解读</a:t>
            </a:r>
            <a:endParaRPr lang="zh-CN" altLang="en-US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在[]中的参数是可选的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大写的参数或者在&lt;&gt;中都表示变量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文本后面跟随…表示一个列表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x|y|z表示”x 或者y或者z”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-abc表示”任意-a,-b或者-c的任意组合”</a:t>
            </a:r>
            <a:endParaRPr lang="zh-CN" altLang="en-US" sz="1800"/>
          </a:p>
          <a:p>
            <a:pPr algn="just"/>
            <a:r>
              <a:rPr lang="zh-CN" altLang="en-US" sz="2200"/>
              <a:t>例如：date --help</a:t>
            </a:r>
            <a:endParaRPr lang="zh-CN" altLang="en-US" sz="2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man帮助手册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浏览指导</a:t>
            </a:r>
            <a:b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</a:b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sz="2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使用方法：</a:t>
            </a:r>
            <a:endParaRPr sz="2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354965" lvl="1" indent="0">
              <a:lnSpc>
                <a:spcPct val="100000"/>
              </a:lnSpc>
              <a:spcBef>
                <a:spcPts val="1255"/>
              </a:spcBef>
              <a:buClr>
                <a:srgbClr val="C00000"/>
              </a:buClr>
              <a:buSzPct val="68000"/>
              <a:buNone/>
              <a:tabLst>
                <a:tab pos="528320" algn="l"/>
                <a:tab pos="1373505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#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man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[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章节信息]</a:t>
            </a:r>
            <a:r>
              <a:rPr sz="2000" spc="42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命令或者配置文件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4965" lvl="1" indent="0">
              <a:lnSpc>
                <a:spcPct val="100000"/>
              </a:lnSpc>
              <a:spcBef>
                <a:spcPts val="1210"/>
              </a:spcBef>
              <a:buClr>
                <a:srgbClr val="C00000"/>
              </a:buClr>
              <a:buSzPct val="68000"/>
              <a:buNone/>
              <a:tabLst>
                <a:tab pos="52832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man -k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关键字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algn="just" defTabSz="802005">
              <a:lnSpc>
                <a:spcPct val="140000"/>
              </a:lnSpc>
              <a:spcBef>
                <a:spcPct val="30000"/>
              </a:spcBef>
            </a:pPr>
            <a:r>
              <a:rPr sz="2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基本操作</a:t>
            </a:r>
            <a:r>
              <a:rPr lang="zh-CN" sz="2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如下表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sz="2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just" defTabSz="802005">
              <a:lnSpc>
                <a:spcPct val="140000"/>
              </a:lnSpc>
              <a:spcBef>
                <a:spcPct val="30000"/>
              </a:spcBef>
              <a:buNone/>
            </a:pPr>
            <a:endParaRPr lang="zh-CN" altLang="en-US" sz="195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459865" y="3246755"/>
          <a:ext cx="8700770" cy="30480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158490"/>
                <a:gridCol w="55422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命令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空格键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向下翻页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PageUP/PageDown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向上向下翻页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向上向下箭头，回车键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向上和向下滚动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g/G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回到开头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末尾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/string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搜索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string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关键词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n/N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在关键词之间向下和向上查找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q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退出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man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帮助页面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an手册结构说明</a:t>
            </a:r>
            <a:endParaRPr lang="zh-CN" altLang="en-US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object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96000" y="1800000"/>
          <a:ext cx="8129905" cy="347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2985"/>
                <a:gridCol w="5836920"/>
              </a:tblGrid>
              <a:tr h="454660"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0" dirty="0">
                          <a:latin typeface="等线" panose="02010600030101010101" charset="-122"/>
                          <a:cs typeface="等线" panose="02010600030101010101" charset="-122"/>
                        </a:rPr>
                        <a:t>结构名称</a:t>
                      </a:r>
                      <a:endParaRPr sz="2000" b="0" dirty="0">
                        <a:latin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0" marR="0" marT="22860" marB="0" anchor="ctr" anchorCtr="1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>
                        <a:alpha val="36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0" dirty="0">
                          <a:latin typeface="等线" panose="02010600030101010101" charset="-122"/>
                          <a:cs typeface="等线" panose="02010600030101010101" charset="-122"/>
                        </a:rPr>
                        <a:t>描述</a:t>
                      </a:r>
                      <a:endParaRPr sz="2000" b="0" dirty="0">
                        <a:latin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0" marR="0" marT="22860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>
                        <a:alpha val="36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819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9845" marB="0" anchor="ctr" anchorCtr="1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19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名称及简要说明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26670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p>
                      <a:pPr marL="819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SYNOPSYS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9845" marB="0" anchor="ctr" anchorCtr="1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19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格式和使用方法说明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26670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110">
                <a:tc>
                  <a:txBody>
                    <a:bodyPr/>
                    <a:p>
                      <a:pPr marL="819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DESCRIPTION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9844" marB="0" anchor="ctr" anchorCtr="1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19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详细说明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26670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570">
                <a:tc>
                  <a:txBody>
                    <a:bodyPr/>
                    <a:p>
                      <a:pPr marL="819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OPTIONS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9844" marB="0" anchor="ctr" anchorCtr="1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19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可用选项及其介绍说明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26670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570">
                <a:tc>
                  <a:txBody>
                    <a:bodyPr/>
                    <a:p>
                      <a:pPr marL="819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EXAMPLES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9844" marB="0" anchor="ctr" anchorCtr="1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19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示例（附带简单说明）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26670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570">
                <a:tc>
                  <a:txBody>
                    <a:bodyPr/>
                    <a:p>
                      <a:pPr marL="819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FILES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9845" marB="0" anchor="ctr" anchorCtr="1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19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相关文件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26670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p>
                      <a:pPr marL="819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ENVIRONMENT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9845" marB="0" anchor="ctr" anchorCtr="1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19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环境变量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26670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625">
                <a:tc>
                  <a:txBody>
                    <a:bodyPr/>
                    <a:p>
                      <a:pPr marL="819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SEE</a:t>
                      </a:r>
                      <a:r>
                        <a:rPr sz="1600" spc="-1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ALSO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9845" marB="0" anchor="ctr" anchorCtr="1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19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其它帮助参考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26670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c610590-e308-4f11-8172-0edcb4c61053}"/>
</p:tagLst>
</file>

<file path=ppt/tags/tag2.xml><?xml version="1.0" encoding="utf-8"?>
<p:tagLst xmlns:p="http://schemas.openxmlformats.org/presentationml/2006/main">
  <p:tag name="KSO_WM_UNIT_TABLE_BEAUTIFY" val="smartTable{2d9d07a3-596c-4342-854b-cc59a33fbdf9}"/>
</p:tagLst>
</file>

<file path=ppt/tags/tag3.xml><?xml version="1.0" encoding="utf-8"?>
<p:tagLst xmlns:p="http://schemas.openxmlformats.org/presentationml/2006/main">
  <p:tag name="KSO_WM_UNIT_TABLE_BEAUTIFY" val="smartTable{7d0a21c4-d1fb-4628-b2d3-a0abf659bf8e}"/>
</p:tagLst>
</file>

<file path=ppt/tags/tag4.xml><?xml version="1.0" encoding="utf-8"?>
<p:tagLst xmlns:p="http://schemas.openxmlformats.org/presentationml/2006/main">
  <p:tag name="REFSHAPE" val="1240415356"/>
</p:tagLst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WPS 演示</Application>
  <PresentationFormat>宽屏</PresentationFormat>
  <Paragraphs>239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FrutigerNext LT Regular</vt:lpstr>
      <vt:lpstr>微软雅黑</vt:lpstr>
      <vt:lpstr>黑体</vt:lpstr>
      <vt:lpstr>FrutigerNext LT Medium</vt:lpstr>
      <vt:lpstr>Wingdings</vt:lpstr>
      <vt:lpstr>FrutigerNext LT Light</vt:lpstr>
      <vt:lpstr>华文细黑</vt:lpstr>
      <vt:lpstr>等线</vt:lpstr>
      <vt:lpstr>Arial</vt:lpstr>
      <vt:lpstr>Arial Unicode MS</vt:lpstr>
      <vt:lpstr>Arial Unicode MS</vt:lpstr>
      <vt:lpstr>人才生态发展部-母版</vt:lpstr>
      <vt:lpstr>第3章  运行命令和获取帮助</vt:lpstr>
      <vt:lpstr>PowerPoint 演示文稿</vt:lpstr>
      <vt:lpstr>命令的语法</vt:lpstr>
      <vt:lpstr>获取帮助</vt:lpstr>
      <vt:lpstr>whatis命令</vt:lpstr>
      <vt:lpstr>--help选项</vt:lpstr>
      <vt:lpstr>--help选项</vt:lpstr>
      <vt:lpstr>man帮助手册浏览指导 </vt:lpstr>
      <vt:lpstr>man手册结构说明</vt:lpstr>
      <vt:lpstr>man帮助手册</vt:lpstr>
      <vt:lpstr>pinfo帮助文档 </vt:lpstr>
      <vt:lpstr>pinfo使用指导</vt:lpstr>
      <vt:lpstr>RPM包文档</vt:lpstr>
      <vt:lpstr>red hat的在线文档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Administrator</cp:lastModifiedBy>
  <cp:revision>3027</cp:revision>
  <dcterms:created xsi:type="dcterms:W3CDTF">2003-08-21T06:48:00Z</dcterms:created>
  <dcterms:modified xsi:type="dcterms:W3CDTF">2020-04-12T03:14:03Z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