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1319" r:id="rId3"/>
    <p:sldId id="1596" r:id="rId5"/>
    <p:sldId id="1595" r:id="rId6"/>
    <p:sldId id="1600" r:id="rId7"/>
    <p:sldId id="1601" r:id="rId8"/>
    <p:sldId id="1602" r:id="rId9"/>
    <p:sldId id="1603" r:id="rId10"/>
    <p:sldId id="1604" r:id="rId11"/>
    <p:sldId id="1605" r:id="rId12"/>
    <p:sldId id="1606" r:id="rId13"/>
    <p:sldId id="1607" r:id="rId14"/>
    <p:sldId id="1608" r:id="rId15"/>
    <p:sldId id="1609" r:id="rId16"/>
    <p:sldId id="1610" r:id="rId17"/>
    <p:sldId id="1594" r:id="rId18"/>
    <p:sldId id="1204" r:id="rId19"/>
  </p:sldIdLst>
  <p:sldSz cx="12192000" cy="6858000"/>
  <p:notesSz cx="7099300" cy="10234295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5BDAFB"/>
    <a:srgbClr val="58EDFC"/>
    <a:srgbClr val="FFFFFF"/>
    <a:srgbClr val="C00000"/>
    <a:srgbClr val="990000"/>
    <a:srgbClr val="FF0909"/>
    <a:srgbClr val="CF6B63"/>
    <a:srgbClr val="E7CCC7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5205" autoAdjust="0"/>
  </p:normalViewPr>
  <p:slideViewPr>
    <p:cSldViewPr showGuides="1">
      <p:cViewPr varScale="1">
        <p:scale>
          <a:sx n="81" d="100"/>
          <a:sy n="81" d="100"/>
        </p:scale>
        <p:origin x="643" y="29"/>
      </p:cViewPr>
      <p:guideLst>
        <p:guide pos="3840"/>
        <p:guide orient="horz"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1" d="100"/>
          <a:sy n="51" d="100"/>
        </p:scale>
        <p:origin x="2928" y="78"/>
      </p:cViewPr>
      <p:guideLst>
        <p:guide orient="horz" pos="482"/>
        <p:guide orient="horz" pos="2908"/>
        <p:guide orient="horz" pos="5975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/>
          <a:p>
            <a:pPr lvl="0"/>
            <a:r>
              <a:rPr lang="en-US" altLang="zh-CN" noProof="0" dirty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  <a:endParaRPr lang="en-US" altLang="zh-CN" noProof="0" dirty="0"/>
          </a:p>
          <a:p>
            <a:pPr lvl="2"/>
            <a:r>
              <a:rPr lang="en-US" altLang="zh-CN" noProof="0" dirty="0"/>
              <a:t>Click here to add content</a:t>
            </a:r>
            <a:endParaRPr lang="en-US" altLang="zh-CN" noProof="0" dirty="0"/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anose="05000000000000000000" pitchFamily="2" charset="2"/>
      <a:buChar char="l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54165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p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n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12" name="备注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2639210" y="2708920"/>
            <a:ext cx="9073096" cy="831600"/>
          </a:xfrm>
          <a:ln algn="ctr"/>
        </p:spPr>
        <p:txBody>
          <a:bodyPr lIns="87802" tIns="43901" rIns="87802" bIns="43901"/>
          <a:lstStyle>
            <a:lvl1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8075528" y="5055715"/>
            <a:ext cx="3636811" cy="493200"/>
          </a:xfrm>
        </p:spPr>
        <p:txBody>
          <a:bodyPr/>
          <a:lstStyle>
            <a:lvl1pPr marL="0" indent="0" algn="ctr" defTabSz="80200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 smtClean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Rectangle 54"/>
          <p:cNvSpPr>
            <a:spLocks noChangeArrowheads="1"/>
          </p:cNvSpPr>
          <p:nvPr userDrawn="1"/>
        </p:nvSpPr>
        <p:spPr bwMode="auto">
          <a:xfrm>
            <a:off x="8184232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武汉誉天互联科技有限责任公司</a:t>
            </a:r>
            <a:endParaRPr lang="zh-CN" altLang="en-US" sz="1200" baseline="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25" y="476672"/>
            <a:ext cx="1824396" cy="43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045" y="476672"/>
            <a:ext cx="1293567" cy="43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0" y="2461065"/>
            <a:ext cx="1601299" cy="1944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Ø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学习目标</a:t>
            </a:r>
            <a:endParaRPr lang="zh-CN" altLang="en-US" sz="3500" b="1" dirty="0">
              <a:solidFill>
                <a:srgbClr val="00B0F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50000"/>
              <a:buFont typeface="Wingdings" panose="05000000000000000000" charset="0"/>
              <a:buChar char="l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单元小节</a:t>
            </a:r>
            <a:endParaRPr lang="zh-CN" altLang="en-US" sz="3500" b="1" dirty="0">
              <a:solidFill>
                <a:srgbClr val="00B0F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单元小结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793897" y="3582671"/>
            <a:ext cx="4604207" cy="6331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www.</a:t>
            </a:r>
            <a:r>
              <a:rPr lang="en-US" altLang="zh-CN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yutianedu</a:t>
            </a: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.com</a:t>
            </a:r>
            <a:endParaRPr lang="zh-CN" altLang="zh-CN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Arial" panose="020B0604020202020204" pitchFamily="34" charset="0"/>
              <a:sym typeface="FrutigerNext LT Regular" pitchFamily="34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28200" y="2642208"/>
            <a:ext cx="1735601" cy="910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rPr>
              <a:t>谢 谢</a:t>
            </a:r>
            <a:endParaRPr lang="zh-CN" altLang="zh-CN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sym typeface="FrutigerNext LT Regular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 flipH="1" flipV="1">
            <a:off x="0" y="332656"/>
            <a:ext cx="144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7"/>
          <p:cNvSpPr/>
          <p:nvPr userDrawn="1"/>
        </p:nvSpPr>
        <p:spPr bwMode="auto">
          <a:xfrm flipH="1" flipV="1">
            <a:off x="672000" y="332656"/>
            <a:ext cx="768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8592000" y="332656"/>
            <a:ext cx="360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8592000" y="332656"/>
            <a:ext cx="720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440181" y="33303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baseline="0" dirty="0" smtClean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武汉誉天互联科技有限责任公司</a:t>
            </a:r>
            <a:endParaRPr lang="zh-CN" altLang="en-US" sz="1200" baseline="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9518098" y="553331"/>
            <a:ext cx="2158522" cy="288000"/>
            <a:chOff x="9518098" y="620720"/>
            <a:chExt cx="2158522" cy="288000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098" y="620720"/>
              <a:ext cx="1216264" cy="28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242" y="620720"/>
              <a:ext cx="862378" cy="288000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2" y="440656"/>
            <a:ext cx="415105" cy="50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rgbClr val="000000"/>
        </a:buClr>
        <a:buSzPct val="50000"/>
        <a:buFont typeface="Wingdings" panose="05000000000000000000" charset="0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2639210" y="2348880"/>
            <a:ext cx="9073096" cy="1908212"/>
          </a:xfrm>
        </p:spPr>
        <p:txBody>
          <a:bodyPr/>
          <a:lstStyle/>
          <a:p>
            <a:r>
              <a:rPr sz="4400" dirty="0"/>
              <a:t>第</a:t>
            </a:r>
            <a:r>
              <a:rPr lang="en-US" altLang="zh-CN" sz="4400" dirty="0"/>
              <a:t>4</a:t>
            </a:r>
            <a:r>
              <a:rPr sz="4400" dirty="0"/>
              <a:t>章  文件系统组成和基本操作</a:t>
            </a:r>
            <a:endParaRPr sz="4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686165" y="4913630"/>
            <a:ext cx="2304415" cy="765175"/>
          </a:xfrm>
        </p:spPr>
        <p:txBody>
          <a:bodyPr/>
          <a:lstStyle/>
          <a:p>
            <a:pPr algn="ctr"/>
            <a:r>
              <a:rPr sz="2400" b="1" dirty="0"/>
              <a:t>誉天教育</a:t>
            </a:r>
            <a:endParaRPr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cp 拷贝文件和目录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252085"/>
          </a:xfrm>
        </p:spPr>
        <p:txBody>
          <a:bodyPr/>
          <a:p>
            <a:r>
              <a:rPr sz="1800"/>
              <a:t>使用:</a:t>
            </a:r>
            <a:endParaRPr sz="1800"/>
          </a:p>
          <a:p>
            <a:pPr marL="0" indent="0">
              <a:buNone/>
            </a:pPr>
            <a:r>
              <a:rPr sz="1800"/>
              <a:t>   </a:t>
            </a:r>
            <a:r>
              <a:rPr lang="en-US" sz="1800"/>
              <a:t>	</a:t>
            </a:r>
            <a:r>
              <a:rPr sz="1800"/>
              <a:t>cp [</a:t>
            </a:r>
            <a:r>
              <a:rPr lang="en-US" sz="1800"/>
              <a:t>o</a:t>
            </a:r>
            <a:r>
              <a:rPr sz="1800"/>
              <a:t>ption] file destination</a:t>
            </a:r>
            <a:endParaRPr sz="1800"/>
          </a:p>
          <a:p>
            <a:r>
              <a:rPr sz="1800"/>
              <a:t>如果destination是一个目录，可以一次拷贝多个文件到这个目录中:</a:t>
            </a:r>
            <a:endParaRPr sz="1800"/>
          </a:p>
          <a:p>
            <a:pPr marL="0" indent="0">
              <a:buNone/>
            </a:pPr>
            <a:r>
              <a:rPr sz="1800"/>
              <a:t>	cp [option] file1 file2 destination</a:t>
            </a:r>
            <a:endParaRPr sz="1800"/>
          </a:p>
          <a:p>
            <a:r>
              <a:rPr sz="1800"/>
              <a:t>destination说明：</a:t>
            </a:r>
            <a:endParaRPr sz="1800"/>
          </a:p>
          <a:p>
            <a:pPr lvl="2">
              <a:buClr>
                <a:srgbClr val="990000"/>
              </a:buClr>
              <a:buFont typeface="Wingdings" panose="05000000000000000000" charset="0"/>
              <a:buChar char="u"/>
            </a:pPr>
            <a:r>
              <a:rPr sz="1600">
                <a:latin typeface="微软雅黑" panose="020B0503020204020204" charset="-122"/>
                <a:ea typeface="微软雅黑" panose="020B0503020204020204" charset="-122"/>
              </a:rPr>
              <a:t>如果目标是一个目录，该拷贝把文件放到该目录下</a:t>
            </a:r>
            <a:endParaRPr sz="1600">
              <a:latin typeface="微软雅黑" panose="020B0503020204020204" charset="-122"/>
              <a:ea typeface="微软雅黑" panose="020B0503020204020204" charset="-122"/>
            </a:endParaRPr>
          </a:p>
          <a:p>
            <a:pPr lvl="2" algn="l">
              <a:buClr>
                <a:srgbClr val="990000"/>
              </a:buClr>
              <a:buFont typeface="Wingdings" panose="05000000000000000000" charset="0"/>
              <a:buChar char="u"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+mn-ea"/>
              </a:rPr>
              <a:t>如果目标是一个文件，该拷贝覆盖目标文件</a:t>
            </a:r>
            <a:endParaRPr sz="160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lvl="2" algn="l">
              <a:buClr>
                <a:srgbClr val="990000"/>
              </a:buClr>
              <a:buFont typeface="Wingdings" panose="05000000000000000000" charset="0"/>
              <a:buChar char="u"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cs typeface="+mn-ea"/>
              </a:rPr>
              <a:t>如果目标不存在，该拷贝被重命名</a:t>
            </a:r>
            <a:endParaRPr sz="160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mv移动、重命名文件和目录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252085"/>
          </a:xfrm>
        </p:spPr>
        <p:txBody>
          <a:bodyPr/>
          <a:p>
            <a:r>
              <a:rPr sz="1800"/>
              <a:t>使用：</a:t>
            </a:r>
            <a:endParaRPr sz="1800"/>
          </a:p>
          <a:p>
            <a:pPr marL="0" indent="0">
              <a:buNone/>
            </a:pPr>
            <a:r>
              <a:rPr lang="en-US" sz="1800"/>
              <a:t>	</a:t>
            </a:r>
            <a:r>
              <a:rPr sz="1800"/>
              <a:t>mv [options] file destination</a:t>
            </a:r>
            <a:endParaRPr sz="1800"/>
          </a:p>
          <a:p>
            <a:r>
              <a:rPr sz="1800"/>
              <a:t>如果目标是一个目录可以同时移动多个文件：</a:t>
            </a:r>
            <a:endParaRPr sz="1800"/>
          </a:p>
          <a:p>
            <a:pPr marL="0" indent="0">
              <a:buNone/>
            </a:pPr>
            <a:r>
              <a:rPr lang="en-US" sz="1800"/>
              <a:t>	</a:t>
            </a:r>
            <a:r>
              <a:rPr sz="1800"/>
              <a:t>mv [options] files file2 destination</a:t>
            </a:r>
            <a:endParaRPr sz="1800"/>
          </a:p>
          <a:p>
            <a:r>
              <a:rPr sz="1800"/>
              <a:t>destination的操作类似cp</a:t>
            </a:r>
            <a:endParaRPr sz="18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创建和删除文件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252085"/>
          </a:xfrm>
        </p:spPr>
        <p:txBody>
          <a:bodyPr/>
          <a:p>
            <a:r>
              <a:rPr sz="1800"/>
              <a:t>touch – 创建一个空文件或者更新一个文件的时间戳</a:t>
            </a:r>
            <a:endParaRPr sz="1800"/>
          </a:p>
          <a:p>
            <a:r>
              <a:rPr sz="1800"/>
              <a:t>rm – 删除文件</a:t>
            </a:r>
            <a:endParaRPr sz="1800"/>
          </a:p>
          <a:p>
            <a:r>
              <a:rPr sz="1800"/>
              <a:t>使用：</a:t>
            </a:r>
            <a:endParaRPr sz="1800"/>
          </a:p>
          <a:p>
            <a:pPr marL="0" indent="0">
              <a:buNone/>
            </a:pPr>
            <a:r>
              <a:rPr sz="1800"/>
              <a:t>      </a:t>
            </a:r>
            <a:r>
              <a:rPr lang="en-US" sz="1800"/>
              <a:t>	</a:t>
            </a:r>
            <a:r>
              <a:rPr sz="1800"/>
              <a:t> rm [options] &lt;file&gt;…</a:t>
            </a:r>
            <a:endParaRPr sz="1800"/>
          </a:p>
          <a:p>
            <a:r>
              <a:rPr sz="1800"/>
              <a:t>示例：</a:t>
            </a:r>
            <a:endParaRPr sz="1800"/>
          </a:p>
          <a:p>
            <a:pPr marL="0" indent="0">
              <a:buNone/>
            </a:pPr>
            <a:r>
              <a:rPr sz="1800"/>
              <a:t>       </a:t>
            </a:r>
            <a:r>
              <a:rPr lang="en-US" sz="1800"/>
              <a:t>	</a:t>
            </a:r>
            <a:r>
              <a:rPr sz="1800"/>
              <a:t>rm -i file(交互式）</a:t>
            </a:r>
            <a:endParaRPr sz="1800"/>
          </a:p>
          <a:p>
            <a:pPr marL="0" indent="0">
              <a:buNone/>
            </a:pPr>
            <a:r>
              <a:rPr sz="1800"/>
              <a:t>     </a:t>
            </a:r>
            <a:r>
              <a:rPr lang="en-US" sz="1800"/>
              <a:t>	</a:t>
            </a:r>
            <a:r>
              <a:rPr sz="1800"/>
              <a:t> rm -r directory(递归）</a:t>
            </a:r>
            <a:endParaRPr sz="1800"/>
          </a:p>
          <a:p>
            <a:pPr marL="0" indent="0">
              <a:buNone/>
            </a:pPr>
            <a:r>
              <a:rPr sz="1800"/>
              <a:t>      </a:t>
            </a:r>
            <a:r>
              <a:rPr lang="en-US" sz="1800"/>
              <a:t>	</a:t>
            </a:r>
            <a:r>
              <a:rPr sz="1800"/>
              <a:t> rm -f file(强制）</a:t>
            </a:r>
            <a:endParaRPr sz="18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创建和删除目录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252085"/>
          </a:xfrm>
        </p:spPr>
        <p:txBody>
          <a:bodyPr/>
          <a:p>
            <a:r>
              <a:rPr sz="1800"/>
              <a:t>mkdir 创建目录</a:t>
            </a:r>
            <a:endParaRPr sz="1800"/>
          </a:p>
          <a:p>
            <a:r>
              <a:rPr sz="1800"/>
              <a:t>rmdir 删除空目录</a:t>
            </a:r>
            <a:endParaRPr sz="1800"/>
          </a:p>
          <a:p>
            <a:r>
              <a:rPr sz="1800"/>
              <a:t>rm -r 递归删除目录树</a:t>
            </a:r>
            <a:endParaRPr sz="18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file查看文件类型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252085"/>
          </a:xfrm>
        </p:spPr>
        <p:txBody>
          <a:bodyPr/>
          <a:p>
            <a:r>
              <a:rPr sz="1800"/>
              <a:t>文件可以包含许多类型的数据</a:t>
            </a:r>
            <a:endParaRPr sz="1800"/>
          </a:p>
          <a:p>
            <a:r>
              <a:rPr sz="1800"/>
              <a:t>在文件打开之前先检查文件类型，然后再确定使用适当的命令或者应用程序</a:t>
            </a:r>
            <a:endParaRPr sz="1800"/>
          </a:p>
          <a:p>
            <a:pPr marL="0" indent="0">
              <a:buNone/>
            </a:pPr>
            <a:r>
              <a:rPr lang="en-US" sz="1800"/>
              <a:t>	</a:t>
            </a:r>
            <a:r>
              <a:rPr sz="1800"/>
              <a:t>file [options] &lt;filename&gt;…</a:t>
            </a:r>
            <a:endParaRPr sz="18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Linux 文件系统层次结构</a:t>
            </a:r>
            <a:endParaRPr lang="zh-CN" altLang="en-US"/>
          </a:p>
          <a:p>
            <a:r>
              <a:rPr lang="zh-CN" altLang="en-US"/>
              <a:t>命令行文件管理工具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描述分件系统重要的组成部分</a:t>
            </a:r>
            <a:endParaRPr lang="zh-CN" altLang="en-US"/>
          </a:p>
          <a:p>
            <a:r>
              <a:rPr lang="zh-CN" altLang="en-US"/>
              <a:t>复制，移动和删除文件</a:t>
            </a:r>
            <a:endParaRPr lang="zh-CN" altLang="en-US"/>
          </a:p>
          <a:p>
            <a:r>
              <a:rPr lang="zh-CN" altLang="en-US"/>
              <a:t>创建文件和文件夹</a:t>
            </a:r>
            <a:endParaRPr lang="zh-CN" altLang="en-US"/>
          </a:p>
          <a:p>
            <a:r>
              <a:rPr lang="zh-CN" altLang="en-US"/>
              <a:t>了解时间戳的概念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文件系统的组成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/>
              <a:t>文件和目录构成单根的倒树状结构</a:t>
            </a:r>
            <a:endParaRPr lang="zh-CN" altLang="en-US" sz="200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/>
              <a:t>文件系统从根目录开始，表示为一个单独的’/’(斜线)字符</a:t>
            </a:r>
            <a:endParaRPr lang="zh-CN" altLang="en-US" sz="200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/>
              <a:t>命名大小写敏感</a:t>
            </a:r>
            <a:endParaRPr lang="zh-CN" altLang="en-US" sz="2000"/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/>
              <a:t>路径以’/’为分隔</a:t>
            </a: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200" y="3209290"/>
            <a:ext cx="7738110" cy="25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Linux的一些重要目录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/>
              <a:t>/root：超级用户root的家目录</a:t>
            </a:r>
            <a:endParaRPr lang="zh-CN" altLang="en-US" sz="2000"/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/>
              <a:t>/home/username：普通用户的家目录</a:t>
            </a:r>
            <a:endParaRPr lang="zh-CN" altLang="en-US" sz="2000"/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/>
              <a:t>/usr：安装的软件，共享库等目录重要的子目录有</a:t>
            </a:r>
            <a:endParaRPr lang="zh-CN" altLang="en-US" sz="2000"/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/>
              <a:t>/usr/bin：用户命令</a:t>
            </a:r>
            <a:endParaRPr lang="zh-CN" altLang="en-US" sz="2000"/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/>
              <a:t>/usr/sbin：系统管理员命令</a:t>
            </a:r>
            <a:endParaRPr lang="zh-CN" altLang="en-US" sz="2000"/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/>
              <a:t>/usr/local：本地自定义软件安装目录</a:t>
            </a:r>
            <a:endParaRPr lang="zh-CN" altLang="en-US" sz="2000"/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>
                <a:sym typeface="+mn-ea"/>
              </a:rPr>
              <a:t>/etc：系统的配置文件</a:t>
            </a:r>
            <a:endParaRPr lang="zh-CN" altLang="en-US" sz="2000"/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>
                <a:sym typeface="+mn-ea"/>
              </a:rPr>
              <a:t>/var：系统服务的数据，例如数据库文件，日志文件和网站内容等</a:t>
            </a:r>
            <a:endParaRPr lang="zh-CN" altLang="en-US" sz="2000"/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>
                <a:sym typeface="+mn-ea"/>
              </a:rPr>
              <a:t>/tmp：系统临时文件目录</a:t>
            </a:r>
            <a:endParaRPr lang="zh-CN" altLang="en-US" sz="2000"/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Linux的一些重要目录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>
                <a:sym typeface="+mn-ea"/>
              </a:rPr>
              <a:t>/boot：系统启动所需要的文件</a:t>
            </a:r>
            <a:endParaRPr lang="zh-CN" altLang="en-US" sz="2000"/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>
                <a:sym typeface="+mn-ea"/>
              </a:rPr>
              <a:t>/dev：包含一些特殊的设备文件，供系统用于访问硬件</a:t>
            </a:r>
            <a:endParaRPr lang="zh-CN" altLang="en-US" sz="2000"/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>
                <a:sym typeface="+mn-ea"/>
              </a:rPr>
              <a:t>/proc和/sys：反应当前系统运行状态</a:t>
            </a:r>
            <a:endParaRPr lang="zh-CN" altLang="en-US" sz="2000"/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/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>
                <a:sym typeface="+mn-ea"/>
              </a:rPr>
              <a:t>说明：在linux 7或者更高的版本中，/bin和/usr/bin，/sbin和/usr/sbin，/lib和/usr/lib、lib64和/usr/lib64中，/中的目录是/usr/中对应目录软链接。</a:t>
            </a: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文件和目录名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名字不能多于255个字符</a:t>
            </a:r>
            <a:endParaRPr lang="zh-CN" altLang="en-US"/>
          </a:p>
          <a:p>
            <a:r>
              <a:rPr lang="zh-CN" altLang="en-US"/>
              <a:t>所有字符都要求是有效的，除斜线(/)之外</a:t>
            </a:r>
            <a:endParaRPr lang="zh-CN" altLang="en-US"/>
          </a:p>
          <a:p>
            <a:pPr marL="0" lvl="2" algn="just" latinLnBrk="0">
              <a:spcBef>
                <a:spcPct val="30000"/>
              </a:spcBef>
              <a:buClr>
                <a:srgbClr val="000000"/>
              </a:buClr>
              <a:buNone/>
            </a:pPr>
            <a:r>
              <a:rPr lang="en-US" altLang="zh-CN" sz="1800">
                <a:latin typeface="+mn-ea"/>
                <a:cs typeface="Arial" panose="020B0604020202020204" pitchFamily="34" charset="0"/>
              </a:rPr>
              <a:t>	不要使用某些特殊的字符在文件或者目录名中</a:t>
            </a:r>
            <a:endParaRPr lang="en-US" altLang="zh-CN" sz="1800">
              <a:latin typeface="+mn-ea"/>
              <a:cs typeface="Arial" panose="020B0604020202020204" pitchFamily="34" charset="0"/>
            </a:endParaRPr>
          </a:p>
          <a:p>
            <a:pPr marL="0" lvl="2" algn="just" latinLnBrk="0">
              <a:spcBef>
                <a:spcPct val="30000"/>
              </a:spcBef>
              <a:buClr>
                <a:srgbClr val="000000"/>
              </a:buClr>
              <a:buNone/>
            </a:pPr>
            <a:r>
              <a:rPr lang="en-US" altLang="zh-CN" sz="1800">
                <a:latin typeface="+mn-ea"/>
                <a:cs typeface="Arial" panose="020B0604020202020204" pitchFamily="34" charset="0"/>
              </a:rPr>
              <a:t>	当文件名中有特殊字符时应用引号保护引起来</a:t>
            </a:r>
            <a:endParaRPr lang="en-US" altLang="zh-CN" sz="1800">
              <a:latin typeface="+mn-ea"/>
              <a:cs typeface="Arial" panose="020B0604020202020204" pitchFamily="34" charset="0"/>
            </a:endParaRPr>
          </a:p>
          <a:p>
            <a:pPr algn="just"/>
            <a:r>
              <a:rPr lang="zh-CN" altLang="en-US"/>
              <a:t>命名和大小写敏感</a:t>
            </a:r>
            <a:endParaRPr lang="zh-CN" altLang="en-US"/>
          </a:p>
          <a:p>
            <a:pPr marL="0" algn="just" latinLnBrk="0">
              <a:spcBef>
                <a:spcPct val="30000"/>
              </a:spcBef>
              <a:buNone/>
            </a:pPr>
            <a:r>
              <a:rPr lang="en-US" altLang="zh-CN"/>
              <a:t>	</a:t>
            </a:r>
            <a:r>
              <a:rPr lang="en-US" altLang="zh-CN" sz="1800"/>
              <a:t>例如:MAIL,Mail,mail和mAiL</a:t>
            </a:r>
            <a:endParaRPr lang="en-US" altLang="zh-CN" sz="18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绝对路径和相对路径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绝对路径：</a:t>
            </a:r>
            <a:endParaRPr lang="zh-CN" altLang="en-US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zh-CN" altLang="en-US" sz="1800"/>
              <a:t>以根开头的路径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zh-CN" altLang="en-US" sz="1800"/>
              <a:t>文件位置的全路径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zh-CN" altLang="en-US" sz="1800"/>
              <a:t>在任何位置都可以引用</a:t>
            </a:r>
            <a:endParaRPr lang="zh-CN" altLang="en-US" sz="1800"/>
          </a:p>
          <a:p>
            <a:pPr algn="just"/>
            <a:r>
              <a:rPr lang="zh-CN" altLang="en-US"/>
              <a:t>相对路径：</a:t>
            </a:r>
            <a:endParaRPr lang="zh-CN" altLang="en-US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zh-CN" altLang="en-US" sz="1800"/>
              <a:t>不以斜线开头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zh-CN" altLang="en-US" sz="1800"/>
              <a:t>当前工作目录的相对位置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zh-CN" altLang="en-US" sz="1800"/>
              <a:t>在特定的位置才可以引用</a:t>
            </a:r>
            <a:endParaRPr lang="zh-CN" altLang="en-US" sz="18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cd 改变目录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252085"/>
          </a:xfrm>
        </p:spPr>
        <p:txBody>
          <a:bodyPr/>
          <a:p>
            <a:r>
              <a:rPr lang="en-US" altLang="zh-CN" sz="1800"/>
              <a:t>pwd</a:t>
            </a:r>
            <a:r>
              <a:rPr lang="zh-CN" altLang="en-US" sz="1800"/>
              <a:t>显示当前工作目录</a:t>
            </a:r>
            <a:endParaRPr lang="zh-CN" altLang="en-US" sz="1800"/>
          </a:p>
          <a:p>
            <a:r>
              <a:rPr lang="zh-CN" altLang="en-US" sz="1800"/>
              <a:t>改变到一个绝对或者相对路径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zh-CN" altLang="en-US" sz="1800"/>
              <a:t>cd /home/joshua/work；cd project/docs</a:t>
            </a:r>
            <a:endParaRPr lang="zh-CN" altLang="en-US" sz="1800"/>
          </a:p>
          <a:p>
            <a:pPr algn="just"/>
            <a:r>
              <a:rPr lang="zh-CN" altLang="en-US" sz="1800"/>
              <a:t>改变到上层目录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zh-CN" altLang="en-US" sz="1800"/>
              <a:t>cd ..</a:t>
            </a:r>
            <a:endParaRPr lang="zh-CN" altLang="en-US" sz="1800"/>
          </a:p>
          <a:p>
            <a:pPr algn="just"/>
            <a:r>
              <a:rPr lang="zh-CN" altLang="en-US" sz="1800"/>
              <a:t>改变目录到上一个工作目录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zh-CN" altLang="en-US" sz="1800"/>
              <a:t>cd -</a:t>
            </a:r>
            <a:endParaRPr lang="zh-CN" altLang="en-US" sz="1800"/>
          </a:p>
          <a:p>
            <a:pPr algn="just"/>
            <a:r>
              <a:rPr lang="zh-CN" altLang="en-US" sz="1800"/>
              <a:t>改变到当前用户的主目录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zh-CN" altLang="en-US" sz="1800"/>
              <a:t>cd 或者cd ~</a:t>
            </a:r>
            <a:endParaRPr lang="zh-CN" altLang="en-US" sz="1800"/>
          </a:p>
          <a:p>
            <a:pPr algn="just"/>
            <a:r>
              <a:rPr lang="zh-CN" altLang="en-US" sz="1800"/>
              <a:t>改变到某个用户的主目录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zh-CN" altLang="en-US" sz="1800"/>
              <a:t>cd  ~username</a:t>
            </a:r>
            <a:endParaRPr lang="zh-CN" altLang="en-US" sz="18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ls 列出目录内容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252085"/>
          </a:xfrm>
        </p:spPr>
        <p:txBody>
          <a:bodyPr/>
          <a:p>
            <a:r>
              <a:rPr sz="1800"/>
              <a:t>显示当前目录或者指定目录下的内容</a:t>
            </a:r>
            <a:endParaRPr sz="1800"/>
          </a:p>
          <a:p>
            <a:r>
              <a:rPr sz="1800"/>
              <a:t>使用:</a:t>
            </a:r>
            <a:endParaRPr sz="1800"/>
          </a:p>
          <a:p>
            <a:pPr marL="0" indent="0">
              <a:buNone/>
            </a:pPr>
            <a:r>
              <a:rPr sz="1800"/>
              <a:t>   </a:t>
            </a:r>
            <a:r>
              <a:rPr lang="en-US" sz="1800"/>
              <a:t>	</a:t>
            </a:r>
            <a:r>
              <a:rPr sz="1800"/>
              <a:t> ls [options] [files or dirs]</a:t>
            </a:r>
            <a:endParaRPr sz="1800"/>
          </a:p>
          <a:p>
            <a:r>
              <a:rPr sz="1800"/>
              <a:t>示例:</a:t>
            </a:r>
            <a:endParaRPr sz="1800"/>
          </a:p>
          <a:p>
            <a:pPr marL="0" indent="0">
              <a:buNone/>
            </a:pPr>
            <a:r>
              <a:rPr lang="en-US" sz="1800"/>
              <a:t>	</a:t>
            </a:r>
            <a:r>
              <a:rPr sz="1800"/>
              <a:t>ls -a (包括隐藏文件)</a:t>
            </a:r>
            <a:endParaRPr sz="1800"/>
          </a:p>
          <a:p>
            <a:pPr marL="0" indent="0">
              <a:buNone/>
            </a:pPr>
            <a:r>
              <a:rPr lang="en-US" sz="1800"/>
              <a:t>	</a:t>
            </a:r>
            <a:r>
              <a:rPr sz="1800"/>
              <a:t>ls -l (显示扩展信息)</a:t>
            </a:r>
            <a:endParaRPr sz="1800"/>
          </a:p>
          <a:p>
            <a:pPr marL="0" indent="0">
              <a:buNone/>
            </a:pPr>
            <a:r>
              <a:rPr lang="en-US" sz="1800"/>
              <a:t>	</a:t>
            </a:r>
            <a:r>
              <a:rPr sz="1800"/>
              <a:t>ls -R(递归所有的目录)</a:t>
            </a:r>
            <a:endParaRPr sz="1800"/>
          </a:p>
          <a:p>
            <a:pPr marL="0" indent="0">
              <a:buNone/>
            </a:pPr>
            <a:r>
              <a:rPr lang="en-US" sz="1800"/>
              <a:t>	</a:t>
            </a:r>
            <a:r>
              <a:rPr sz="1800"/>
              <a:t>ls -ld (显示目录和符号链接信息)</a:t>
            </a:r>
            <a:endParaRPr sz="18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1567</Words>
  <Application>WPS 演示</Application>
  <PresentationFormat>宽屏</PresentationFormat>
  <Paragraphs>155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FrutigerNext LT Regular</vt:lpstr>
      <vt:lpstr>微软雅黑</vt:lpstr>
      <vt:lpstr>黑体</vt:lpstr>
      <vt:lpstr>FrutigerNext LT Medium</vt:lpstr>
      <vt:lpstr>Wingdings</vt:lpstr>
      <vt:lpstr>FrutigerNext LT Light</vt:lpstr>
      <vt:lpstr>华文细黑</vt:lpstr>
      <vt:lpstr>Arial Unicode MS</vt:lpstr>
      <vt:lpstr>人才生态发展部-母版</vt:lpstr>
      <vt:lpstr>第4章  文件系统组成和基本操作</vt:lpstr>
      <vt:lpstr>PowerPoint 演示文稿</vt:lpstr>
      <vt:lpstr>文件系统的组成</vt:lpstr>
      <vt:lpstr>Linux的一些重要目录</vt:lpstr>
      <vt:lpstr>Linux的一些重要目录</vt:lpstr>
      <vt:lpstr>文件和目录名</vt:lpstr>
      <vt:lpstr>绝对路径和相对路径</vt:lpstr>
      <vt:lpstr>cd 改变目录</vt:lpstr>
      <vt:lpstr>ls 列出目录内容</vt:lpstr>
      <vt:lpstr>cp 拷贝文件和目录</vt:lpstr>
      <vt:lpstr>mv移动、重命名文件和目录</vt:lpstr>
      <vt:lpstr>创建和删除文件</vt:lpstr>
      <vt:lpstr>创建和删除目录</vt:lpstr>
      <vt:lpstr>file查看文件类型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Administrator</cp:lastModifiedBy>
  <cp:revision>3020</cp:revision>
  <dcterms:created xsi:type="dcterms:W3CDTF">2003-08-21T06:48:00Z</dcterms:created>
  <dcterms:modified xsi:type="dcterms:W3CDTF">2020-04-12T07:50:56Z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(3)j9137Zgasgd5FU77kBcDqoOgslHARTBMuDvnZ0ODnhCTiNqYWNZ1jmAtPh3O0p4y4AchU80K
eQGBWx4mt8jEtdErYU+WTIuu2TMXat1zVGxWPrZ8roAeJpnfcjicluD61zBwM/Zw2sQuz3Yx
TCR2h7UNkU1VN3VBWVbVOZhtxVAOXyg5po/JPkAADp5PXdYLrcTX1+Bd5m6Q9GULaaO/Gxhl
MojaJINnpQoWWmCP8+</vt:lpwstr>
  </property>
  <property fmtid="{D5CDD505-2E9C-101B-9397-08002B2CF9AE}" pid="18" name="_2015_ms_pID_7253431">
    <vt:lpwstr>dC2bfRqWPeo1YXHY0WaJrLgw5WiCuYT+jzHemu6SBa1VNHzICZJFuH
fE0/OsI8kGvpbzB8YF29ojowxdpEihSZgmqpmYTa3XdMNDhugSTximFCW57i81WIZQ978pmJ
0iJYuMUcylFshWwG8nNEFDV8T1YTdx3pF1vMcC0xMR7/fDIj1Io7qfRlGsQLTrZh/Rx3Rw/2
9+M8hmCTiNmHWt5/uwODSP7YB2lqIKqQAmbq</vt:lpwstr>
  </property>
  <property fmtid="{D5CDD505-2E9C-101B-9397-08002B2CF9AE}" pid="19" name="_2015_ms_pID_7253432">
    <vt:lpwstr>msIRWSudbNU7gaHEcIlObprnB0wc7QFt2zw6
pywmqWvYhEG0zRRvtVQZBT6tlXS0ew==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1552611009</vt:lpwstr>
  </property>
  <property fmtid="{D5CDD505-2E9C-101B-9397-08002B2CF9AE}" pid="25" name="KSOProductBuildVer">
    <vt:lpwstr>2052-11.1.0.9584</vt:lpwstr>
  </property>
</Properties>
</file>