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1319" r:id="rId3"/>
    <p:sldId id="1596" r:id="rId5"/>
    <p:sldId id="1626" r:id="rId6"/>
    <p:sldId id="1602" r:id="rId7"/>
    <p:sldId id="1645" r:id="rId8"/>
    <p:sldId id="1606" r:id="rId9"/>
    <p:sldId id="1601" r:id="rId10"/>
    <p:sldId id="1603" r:id="rId11"/>
    <p:sldId id="1609" r:id="rId12"/>
    <p:sldId id="1610" r:id="rId13"/>
    <p:sldId id="1598" r:id="rId14"/>
    <p:sldId id="1599" r:id="rId15"/>
    <p:sldId id="1611" r:id="rId16"/>
    <p:sldId id="1612" r:id="rId17"/>
    <p:sldId id="1618" r:id="rId18"/>
    <p:sldId id="1624" r:id="rId19"/>
    <p:sldId id="1661" r:id="rId20"/>
    <p:sldId id="1621" r:id="rId21"/>
    <p:sldId id="1594" r:id="rId22"/>
    <p:sldId id="1204" r:id="rId23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AFB"/>
    <a:srgbClr val="5B9898"/>
    <a:srgbClr val="00B0F0"/>
    <a:srgbClr val="58EDFC"/>
    <a:srgbClr val="FFFFFF"/>
    <a:srgbClr val="C00000"/>
    <a:srgbClr val="990000"/>
    <a:srgbClr val="FF0909"/>
    <a:srgbClr val="CF6B63"/>
    <a:srgbClr val="E7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81" d="100"/>
          <a:sy n="81" d="100"/>
        </p:scale>
        <p:origin x="643" y="29"/>
      </p:cViewPr>
      <p:guideLst>
        <p:guide pos="3900"/>
        <p:guide orient="horz" pos="206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16"/>
        <p:guide orient="horz" pos="5975"/>
        <p:guide pos="2440"/>
        <p:guide pos="488"/>
        <p:guide pos="4028"/>
        <p:guide pos="637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4277593" y="4968720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微软雅黑" panose="020B0503020204020204" charset="-122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微软雅黑" panose="020B0503020204020204" charset="-122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微软雅黑" panose="020B0503020204020204" charset="-122"/>
              </a:rPr>
              <a:t>.com</a:t>
            </a:r>
            <a:endParaRPr lang="zh-CN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微软雅黑" panose="020B0503020204020204" charset="-122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Segoe Print" panose="02000600000000000000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5</a:t>
            </a:r>
            <a:r>
              <a:rPr sz="4400" dirty="0"/>
              <a:t>章  用户组和权限管理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3625" y="4901565"/>
            <a:ext cx="2304415" cy="767080"/>
          </a:xfrm>
        </p:spPr>
        <p:txBody>
          <a:bodyPr/>
          <a:lstStyle/>
          <a:p>
            <a:pPr algn="ctr"/>
            <a:r>
              <a:rPr lang="zh-CN" altLang="en-US" sz="2400" b="1" dirty="0"/>
              <a:t>誉天教育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配置密码的期限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1068685" cy="539750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/>
              <a:t>下图显示了相关的密码期限参数，可以通过</a:t>
            </a:r>
            <a:r>
              <a:rPr lang="en-US" altLang="zh-CN"/>
              <a:t>chage</a:t>
            </a:r>
            <a:r>
              <a:rPr lang="zh-CN" altLang="en-US"/>
              <a:t>命令对其进行密码期限的调整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chage [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chage -m 0 -M 90 -W7 -I 14 user3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分别修改用户密码的最短期限，最长期限，警告周期和失效期限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#chage -d 0 user3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强制要求用户在下一次登录时更新密码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chage -l user3 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显示用户密码的的信息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chage -E 2020-10-10 user3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用户将于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2020-10-10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到期（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YYYY-MM-DD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825" y="1558925"/>
            <a:ext cx="6604000" cy="2444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Linux文件安全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265" indent="-34290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每一个文件都有一个uid和gid</a:t>
            </a:r>
            <a:endParaRPr lang="zh-CN" altLang="en-US"/>
          </a:p>
          <a:p>
            <a:pPr marL="342265" indent="-34290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任何进程运行时都带一个uid和一个或多个gid标识符</a:t>
            </a:r>
            <a:endParaRPr lang="zh-CN" altLang="en-US"/>
          </a:p>
          <a:p>
            <a:pPr marL="342265" indent="-34290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通常决定于哪个用户执行这个进程</a:t>
            </a:r>
            <a:endParaRPr lang="zh-CN" altLang="en-US"/>
          </a:p>
          <a:p>
            <a:pPr marL="342265" indent="-34290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三种访问类别：</a:t>
            </a:r>
            <a:endParaRPr lang="zh-CN" altLang="en-US"/>
          </a:p>
          <a:p>
            <a:pPr marL="1257300" lvl="2" indent="-342900" latinLnBrk="0">
              <a:lnSpc>
                <a:spcPct val="150000"/>
              </a:lnSpc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运行的进程跟文件有着同样的uid(user)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latinLnBrk="0">
              <a:lnSpc>
                <a:spcPct val="150000"/>
              </a:lnSpc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运行的进程跟文件有着同样的gid(group)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latinLnBrk="0">
              <a:lnSpc>
                <a:spcPct val="150000"/>
              </a:lnSpc>
              <a:spcBef>
                <a:spcPts val="0"/>
              </a:spcBef>
              <a:buClr>
                <a:srgbClr val="990000"/>
              </a:buClr>
              <a:buFont typeface="Wingdings" panose="05000000000000000000" charset="0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其它进程(other)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权限优先级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如果UID匹配，用户权限适用</a:t>
            </a:r>
            <a:endParaRPr lang="zh-CN" altLang="en-US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否则，如果GID匹配，组权限适用</a:t>
            </a:r>
            <a:endParaRPr lang="zh-CN" altLang="en-US"/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/>
              <a:t>如果都不匹配，其它权限适用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文件系统权限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/>
              <a:t>查看文件和目录的权限</a:t>
            </a:r>
            <a:endParaRPr lang="zh-CN" altLang="en-US"/>
          </a:p>
          <a:p>
            <a:pPr marL="354965" lvl="1" indent="0">
              <a:lnSpc>
                <a:spcPct val="100000"/>
              </a:lnSpc>
              <a:spcBef>
                <a:spcPts val="1560"/>
              </a:spcBef>
              <a:buClr>
                <a:srgbClr val="C00000"/>
              </a:buClr>
              <a:buSzPct val="69000"/>
              <a:buNone/>
              <a:tabLst>
                <a:tab pos="5283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ls -l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文件名  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#</a:t>
            </a:r>
            <a:r>
              <a:rPr sz="1800" spc="-2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ls</a:t>
            </a:r>
            <a:r>
              <a:rPr sz="1800" spc="-2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-ld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目录名  </a:t>
            </a:r>
            <a:endParaRPr lang="zh-CN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-rw-r--r--. 1 root root 2484 Mar 18 00:04 /etc/passwd</a:t>
            </a:r>
            <a:endParaRPr lang="zh-CN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文件类型  访问权限  连接数 所属人  所属组 大小  修改时间  文件名</a:t>
            </a:r>
            <a:endParaRPr lang="zh-CN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86815" y="3861435"/>
          <a:ext cx="10010775" cy="19208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382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531495">
                <a:tc>
                  <a:txBody>
                    <a:bodyPr/>
                    <a:p>
                      <a:pPr marL="1695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权限分配</a:t>
                      </a:r>
                      <a:endParaRPr sz="1800" spc="5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4450" marB="0" anchor="ctr" anchorCtr="1"/>
                </a:tc>
                <a:tc gridSpan="3">
                  <a:txBody>
                    <a:bodyPr/>
                    <a:p>
                      <a:pPr marL="38862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文件所</a:t>
                      </a:r>
                      <a:r>
                        <a:rPr lang="zh-CN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属人</a:t>
                      </a:r>
                      <a:endParaRPr lang="zh-CN" sz="1800" spc="5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44450" marB="0" anchor="ctr" anchorCtr="1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15113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文件所属组用户</a:t>
                      </a:r>
                      <a:endParaRPr sz="1800" spc="5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4450" marB="0" anchor="ctr" anchorCtr="1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48768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其他用户</a:t>
                      </a:r>
                      <a:endParaRPr sz="1800" spc="5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4450" marB="0" anchor="ctr" anchorCtr="1"/>
                </a:tc>
                <a:tc hMerge="1">
                  <a:tcPr/>
                </a:tc>
                <a:tc hMerge="1">
                  <a:tcPr/>
                </a:tc>
              </a:tr>
              <a:tr h="473710">
                <a:tc>
                  <a:txBody>
                    <a:bodyPr/>
                    <a:p>
                      <a:pPr marL="16954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字符表示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R="21272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w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21971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w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w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441325">
                <a:tc>
                  <a:txBody>
                    <a:bodyPr/>
                    <a:p>
                      <a:pPr marL="29718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权限项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读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R="19431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写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执行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读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19812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写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63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执行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读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写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执行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marL="16954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数字表示</a:t>
                      </a:r>
                      <a:endParaRPr sz="1800" spc="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4699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R="232410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23939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sz="18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B="0" anchor="ctr" anchorCtr="1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文件系统权限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342900" lvl="1" indent="-34290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Char char="p"/>
              <a:tabLst>
                <a:tab pos="870585" algn="l"/>
              </a:tabLst>
            </a:pPr>
            <a:r>
              <a:rPr lang="zh-CN"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文件类型</a:t>
            </a:r>
            <a:endParaRPr lang="zh-CN" sz="2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1" indent="-28575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	-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：代表普通文件</a:t>
            </a:r>
            <a:endParaRPr lang="zh-CN" altLang="en-US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d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：目录</a:t>
            </a:r>
            <a:endParaRPr lang="zh-CN" altLang="en-US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l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：链接文件</a:t>
            </a:r>
            <a:endParaRPr lang="zh-CN" altLang="en-US"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b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分别代表块设备和字符设备，还有其他特殊的文件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endParaRPr sz="2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1" indent="-34290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Char char="p"/>
              <a:tabLst>
                <a:tab pos="870585" algn="l"/>
              </a:tabLst>
            </a:pPr>
            <a:r>
              <a:rPr lang="zh-CN"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权限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对文件和目录的影响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 indent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9650" y="4077970"/>
          <a:ext cx="10172700" cy="191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30"/>
                <a:gridCol w="3517900"/>
                <a:gridCol w="4712970"/>
              </a:tblGrid>
              <a:tr h="546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</a:t>
                      </a:r>
                      <a:endParaRPr sz="1800" b="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9080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>
                        <a:alpha val="66000"/>
                      </a:srgb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lang="zh-CN" sz="1800" b="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</a:t>
                      </a:r>
                      <a:r>
                        <a:rPr sz="1800" b="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的影响</a:t>
                      </a:r>
                      <a:endParaRPr sz="1800" b="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9080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>
                        <a:alpha val="66000"/>
                      </a:srgb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对目录的影响</a:t>
                      </a:r>
                      <a:endParaRPr sz="1800" b="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9080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>
                        <a:alpha val="66000"/>
                      </a:srgbClr>
                    </a:solidFill>
                  </a:tcPr>
                </a:tc>
              </a:tr>
              <a:tr h="447675"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1600" b="0" spc="-2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（读）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可以读取文件的内容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可以列出目录的内容（文件名）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47040"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10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w（</a:t>
                      </a: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写）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可以更改文件的内容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可以创建或删除目录中的任一文件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x（执行）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 anchor="ctr" anchorCtr="1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可以作为命令执行文件</a:t>
                      </a:r>
                      <a:endParaRPr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90805"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可以</a:t>
                      </a:r>
                      <a:r>
                        <a:rPr lang="zh-CN"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进入</a:t>
                      </a:r>
                      <a:r>
                        <a:rPr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目录</a:t>
                      </a:r>
                      <a:r>
                        <a:rPr lang="zh-CN"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（还需要</a:t>
                      </a:r>
                      <a:r>
                        <a:rPr lang="en-US" altLang="zh-CN"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zh-CN" altLang="en-US"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权限才能读目录内容</a:t>
                      </a:r>
                      <a:r>
                        <a:rPr lang="zh-CN" sz="1600" b="0" spc="-5" dirty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600" b="0" spc="-5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0" marR="0" marT="31115" marB="0" anchor="ctr" anchorCtr="1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更改文件和目录的权限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符号方式修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改</a:t>
            </a:r>
            <a:r>
              <a:rPr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</a:t>
            </a:r>
            <a:r>
              <a:rPr spc="-1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件</a:t>
            </a:r>
            <a:r>
              <a:rPr spc="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权限</a:t>
            </a:r>
            <a:endParaRPr lang="en-US" altLang="zh-CN"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14400" lvl="3" algn="l" latinLnBrk="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altLang="zh-CN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chmod命令用于更改文件对于某类用户的操作权限</a:t>
            </a: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914400" lvl="3" algn="l" latinLnBrk="0">
              <a:lnSpc>
                <a:spcPct val="100000"/>
              </a:lnSpc>
              <a:spcBef>
                <a:spcPts val="1370"/>
              </a:spcBef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altLang="zh-CN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chmod  [-R]    whowhatwhich      FILE…</a:t>
            </a: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 flipV="1">
            <a:off x="3427730" y="2617470"/>
            <a:ext cx="473710" cy="76200"/>
          </a:xfrm>
          <a:custGeom>
            <a:avLst/>
            <a:gdLst/>
            <a:ahLst/>
            <a:cxnLst/>
            <a:rect l="l" t="t" r="r" b="b"/>
            <a:pathLst>
              <a:path w="655319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p>
            <a:endParaRPr>
              <a:latin typeface="微软雅黑" panose="020B0503020204020204" charset="-122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912495" y="4145280"/>
            <a:ext cx="2783840" cy="1195070"/>
          </a:xfrm>
          <a:prstGeom prst="rect">
            <a:avLst/>
          </a:prstGeom>
          <a:solidFill>
            <a:srgbClr val="5BDAFB"/>
          </a:solidFill>
          <a:ln w="12191"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p>
            <a:pPr marL="88900" marR="245745">
              <a:lnSpc>
                <a:spcPts val="1550"/>
              </a:lnSpc>
              <a:spcBef>
                <a:spcPts val="280"/>
              </a:spcBef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设置权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限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 可以是：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>
              <a:lnSpc>
                <a:spcPct val="100000"/>
              </a:lnSpc>
              <a:spcBef>
                <a:spcPts val="585"/>
              </a:spcBef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 （用户）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g（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组）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 marR="528955">
              <a:lnSpc>
                <a:spcPct val="130000"/>
              </a:lnSpc>
            </a:pPr>
            <a:r>
              <a:rPr sz="1600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（其他人）  </a:t>
            </a:r>
            <a:r>
              <a:rPr sz="1600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（所有人）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4306570" y="3882390"/>
            <a:ext cx="2099310" cy="1196975"/>
          </a:xfrm>
          <a:prstGeom prst="rect">
            <a:avLst/>
          </a:prstGeom>
          <a:solidFill>
            <a:srgbClr val="5BDAFB"/>
          </a:solidFill>
          <a:ln w="12192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p>
            <a:pPr marL="90170">
              <a:lnSpc>
                <a:spcPts val="1850"/>
              </a:lnSpc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属性操作符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17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+增加权限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17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-减少权限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17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=精确设置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7411720" y="3757930"/>
            <a:ext cx="3684905" cy="851535"/>
          </a:xfrm>
          <a:prstGeom prst="rect">
            <a:avLst/>
          </a:prstGeom>
          <a:solidFill>
            <a:srgbClr val="5BDAFB"/>
          </a:solidFill>
          <a:ln w="12192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p>
            <a:pPr marL="88900">
              <a:lnSpc>
                <a:spcPts val="1650"/>
              </a:lnSpc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权限内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是：r（读）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8900" marR="1062355">
              <a:lnSpc>
                <a:spcPct val="130000"/>
              </a:lnSpc>
            </a:pPr>
            <a:r>
              <a:rPr sz="1600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w（ 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 ）</a:t>
            </a:r>
            <a:r>
              <a:rPr sz="1600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（执行）</a:t>
            </a:r>
            <a:r>
              <a:rPr lang="zh-CN"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以及这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些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667120" y="2718307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>
                <a:moveTo>
                  <a:pt x="0" y="0"/>
                </a:moveTo>
                <a:lnTo>
                  <a:pt x="856488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p>
            <a:endParaRPr>
              <a:latin typeface="微软雅黑" panose="020B0503020204020204" charset="-122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7602220" y="3102610"/>
            <a:ext cx="3179445" cy="236855"/>
          </a:xfrm>
          <a:prstGeom prst="rect">
            <a:avLst/>
          </a:prstGeom>
          <a:solidFill>
            <a:srgbClr val="5BDAFB"/>
          </a:solidFill>
          <a:ln w="12192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p>
            <a:pPr marL="90170">
              <a:lnSpc>
                <a:spcPts val="1850"/>
              </a:lnSpc>
            </a:pP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</a:t>
            </a:r>
            <a:r>
              <a:rPr lang="zh-CN"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修改权限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</a:t>
            </a:r>
            <a:r>
              <a:rPr sz="16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件或目录</a:t>
            </a:r>
            <a:endParaRPr sz="16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4"/>
          <p:cNvSpPr/>
          <p:nvPr/>
        </p:nvSpPr>
        <p:spPr>
          <a:xfrm flipV="1">
            <a:off x="4001770" y="2617470"/>
            <a:ext cx="475615" cy="76200"/>
          </a:xfrm>
          <a:custGeom>
            <a:avLst/>
            <a:gdLst/>
            <a:ahLst/>
            <a:cxnLst/>
            <a:rect l="l" t="t" r="r" b="b"/>
            <a:pathLst>
              <a:path w="655319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p>
            <a:endParaRPr>
              <a:latin typeface="微软雅黑" panose="020B0503020204020204" charset="-122"/>
            </a:endParaRPr>
          </a:p>
        </p:txBody>
      </p:sp>
      <p:sp>
        <p:nvSpPr>
          <p:cNvPr id="18" name="object 4"/>
          <p:cNvSpPr/>
          <p:nvPr/>
        </p:nvSpPr>
        <p:spPr>
          <a:xfrm flipV="1">
            <a:off x="4555490" y="2602230"/>
            <a:ext cx="657860" cy="91440"/>
          </a:xfrm>
          <a:custGeom>
            <a:avLst/>
            <a:gdLst/>
            <a:ahLst/>
            <a:cxnLst/>
            <a:rect l="l" t="t" r="r" b="b"/>
            <a:pathLst>
              <a:path w="655319">
                <a:moveTo>
                  <a:pt x="0" y="0"/>
                </a:moveTo>
                <a:lnTo>
                  <a:pt x="655320" y="0"/>
                </a:lnTo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p>
            <a:endParaRPr>
              <a:latin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857750" y="2687955"/>
            <a:ext cx="2570480" cy="1209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5B9898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>
          <a:xfrm>
            <a:off x="6167755" y="2744470"/>
            <a:ext cx="1434465" cy="47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5B9898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4208780" y="2687955"/>
            <a:ext cx="483235" cy="1172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5B9898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直接箭头连接符 21"/>
          <p:cNvCxnSpPr>
            <a:endCxn id="7" idx="0"/>
          </p:cNvCxnSpPr>
          <p:nvPr/>
        </p:nvCxnSpPr>
        <p:spPr>
          <a:xfrm flipH="1">
            <a:off x="2304415" y="2718435"/>
            <a:ext cx="1336040" cy="1426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5B9898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更改文件和目录的权限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342900" lvl="1" indent="-342900" algn="just" defTabSz="802005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charset="0"/>
              <a:buChar char="l"/>
            </a:pPr>
            <a:r>
              <a:rPr lang="zh-CN" altLang="en-US">
                <a:latin typeface="+mn-ea"/>
                <a:cs typeface="Arial" panose="020B0604020202020204" pitchFamily="34" charset="0"/>
                <a:sym typeface="+mn-ea"/>
              </a:rPr>
              <a:t>数字方式修改文件权限</a:t>
            </a:r>
            <a:endParaRPr lang="zh-CN" altLang="en-US">
              <a:latin typeface="+mn-ea"/>
              <a:cs typeface="Arial" panose="020B0604020202020204" pitchFamily="34" charset="0"/>
            </a:endParaRPr>
          </a:p>
          <a:p>
            <a:pPr marL="342900" lvl="1" indent="-342900" algn="just" defTabSz="802005" latinLnBrk="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charset="0"/>
              <a:buChar char="l"/>
            </a:pPr>
            <a:r>
              <a:rPr lang="zh-CN" altLang="en-US">
                <a:latin typeface="+mn-ea"/>
                <a:cs typeface="Arial" panose="020B0604020202020204" pitchFamily="34" charset="0"/>
                <a:sym typeface="+mn-ea"/>
              </a:rPr>
              <a:t>使用三个数字（nnn）模式</a:t>
            </a:r>
            <a:endParaRPr lang="zh-CN" altLang="en-US">
              <a:latin typeface="+mn-ea"/>
              <a:cs typeface="Arial" panose="020B0604020202020204" pitchFamily="34" charset="0"/>
              <a:sym typeface="+mn-ea"/>
            </a:endParaRPr>
          </a:p>
          <a:p>
            <a:pPr marL="715645" lvl="3" indent="0" algn="l" latinLnBrk="0">
              <a:lnSpc>
                <a:spcPct val="100000"/>
              </a:lnSpc>
              <a:spcBef>
                <a:spcPts val="1370"/>
              </a:spcBef>
              <a:buSzPct val="50000"/>
              <a:buNone/>
              <a:tabLst>
                <a:tab pos="870585" algn="l"/>
              </a:tabLs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	   nnn      FILE…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1" indent="-342900" algn="just" defTabSz="802005" latinLnBrk="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charset="0"/>
              <a:buChar char="l"/>
            </a:pPr>
            <a:r>
              <a:rPr lang="zh-CN" altLang="en-US">
                <a:latin typeface="+mn-ea"/>
                <a:cs typeface="Arial" panose="020B0604020202020204" pitchFamily="34" charset="0"/>
                <a:sym typeface="+mn-ea"/>
              </a:rPr>
              <a:t>通过把数值相加来计算权限</a:t>
            </a:r>
            <a:endParaRPr lang="zh-CN" altLang="en-US">
              <a:latin typeface="+mn-ea"/>
              <a:cs typeface="Arial" panose="020B0604020202020204" pitchFamily="34" charset="0"/>
            </a:endParaRPr>
          </a:p>
          <a:p>
            <a:pPr marL="1040765" lvl="2" indent="-342900" algn="l" defTabSz="914400" latinLnBrk="0">
              <a:lnSpc>
                <a:spcPct val="150000"/>
              </a:lnSpc>
              <a:spcBef>
                <a:spcPts val="0"/>
              </a:spcBef>
              <a:buNone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第一个数字代表所属主（</a:t>
            </a:r>
            <a:r>
              <a:rPr sz="20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）的权限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97865" lvl="2" indent="0" algn="l" defTabSz="914400" latinLnBrk="0">
              <a:lnSpc>
                <a:spcPct val="150000"/>
              </a:lnSpc>
              <a:spcBef>
                <a:spcPts val="0"/>
              </a:spcBef>
              <a:buNone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第二个数字代表属组（g）的权限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97865" lvl="2" indent="0" algn="l" defTabSz="914400" latinLnBrk="0">
              <a:lnSpc>
                <a:spcPct val="150000"/>
              </a:lnSpc>
              <a:spcBef>
                <a:spcPts val="0"/>
              </a:spcBef>
              <a:buNone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第三个数字代表其它人（</a:t>
            </a:r>
            <a:r>
              <a:rPr sz="2000" spc="-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）的权限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15645" lvl="3" indent="0" algn="l" latinLnBrk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en-US" altLang="zh-CN" sz="2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2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52715" y="1690370"/>
            <a:ext cx="1977390" cy="3477260"/>
          </a:xfrm>
          <a:prstGeom prst="rect">
            <a:avLst/>
          </a:prstGeom>
          <a:solidFill>
            <a:srgbClr val="5BDAFB"/>
          </a:solidFill>
          <a:ln w="9525" algn="ctr">
            <a:noFill/>
            <a:miter lim="800000"/>
          </a:ln>
        </p:spPr>
        <p:txBody>
          <a:bodyPr vert="horz" wrap="none" lIns="87802" tIns="43901" rIns="87802" bIns="43901" numCol="1" anchor="ctr" anchorCtr="0" compatLnSpc="1"/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000=0  ---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001=1  --x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020=2  -w-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021=3  -wx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400=4  r--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401=5  r-x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420=6  rw-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421=7  rwx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更改文件和目录的权限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None/>
              <a:tabLst>
                <a:tab pos="870585" algn="l"/>
              </a:tabLst>
            </a:pPr>
            <a:r>
              <a:rPr lang="zh-CN"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举例如下</a:t>
            </a:r>
            <a:r>
              <a:rPr lang="en-US" altLang="zh-CN" sz="22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sz="22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26465" lvl="2" indent="0" algn="l" latinLnBrk="0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69000"/>
              <a:buNone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增加文件属主的执行权限（x）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69365" lvl="3" indent="0" algn="l" latinLnBrk="0">
              <a:lnSpc>
                <a:spcPct val="150000"/>
              </a:lnSpc>
              <a:spcBef>
                <a:spcPts val="1185"/>
              </a:spcBef>
              <a:buNone/>
              <a:tabLst>
                <a:tab pos="528320" algn="l"/>
              </a:tabLst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u+x test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26465" lvl="2" indent="0" algn="l" latinLnBrk="0">
              <a:lnSpc>
                <a:spcPct val="150000"/>
              </a:lnSpc>
              <a:spcBef>
                <a:spcPts val="1190"/>
              </a:spcBef>
              <a:buClr>
                <a:srgbClr val="C00000"/>
              </a:buClr>
              <a:buSzPct val="69000"/>
              <a:buNone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去除文件属主与属组的写权限（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69365" lvl="3" indent="0" algn="l" latinLnBrk="0">
              <a:lnSpc>
                <a:spcPct val="150000"/>
              </a:lnSpc>
              <a:spcBef>
                <a:spcPts val="1190"/>
              </a:spcBef>
              <a:buNone/>
              <a:tabLst>
                <a:tab pos="528320" algn="l"/>
              </a:tabLst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</a:t>
            </a:r>
            <a:r>
              <a:rPr sz="1800" spc="-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u-w,g-w</a:t>
            </a:r>
            <a:r>
              <a:rPr sz="1800" spc="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26465" marR="5080" lvl="2" indent="0" algn="l" latinLnBrk="0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SzPct val="69000"/>
              <a:buNone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设置其他用户的文件权限为可执 行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69365" lvl="3" indent="0" algn="l" latinLnBrk="0">
              <a:lnSpc>
                <a:spcPct val="150000"/>
              </a:lnSpc>
              <a:spcBef>
                <a:spcPts val="1185"/>
              </a:spcBef>
              <a:buNone/>
              <a:tabLst>
                <a:tab pos="528320" algn="l"/>
              </a:tabLst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o=x test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26465" marR="5080" lvl="2" indent="0" algn="l" latinLnBrk="0">
              <a:lnSpc>
                <a:spcPct val="150000"/>
              </a:lnSpc>
              <a:spcBef>
                <a:spcPts val="335"/>
              </a:spcBef>
              <a:buClr>
                <a:srgbClr val="C00000"/>
              </a:buClr>
              <a:buSzPct val="69000"/>
              <a:buNone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设置属主完全控制，属组和其他人读权限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69365" lvl="3" indent="0" algn="l" latinLnBrk="0">
              <a:lnSpc>
                <a:spcPct val="150000"/>
              </a:lnSpc>
              <a:spcBef>
                <a:spcPts val="1190"/>
              </a:spcBef>
              <a:buNone/>
              <a:tabLst>
                <a:tab pos="528320" algn="l"/>
              </a:tabLst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744 test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172845" lvl="4" indent="0" algn="l" latinLnBrk="0">
              <a:lnSpc>
                <a:spcPct val="100000"/>
              </a:lnSpc>
              <a:spcBef>
                <a:spcPts val="1370"/>
              </a:spcBef>
              <a:buNone/>
              <a:tabLst>
                <a:tab pos="870585" algn="l"/>
              </a:tabLst>
            </a:pP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设置文件属主和属组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551170"/>
          </a:xfrm>
        </p:spPr>
        <p:txBody>
          <a:bodyPr/>
          <a:p>
            <a:pPr marL="342900" lvl="2" indent="-342900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l"/>
              <a:tabLst>
                <a:tab pos="870585" algn="l"/>
              </a:tabLst>
            </a:pP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chown命令用于设置文件的属主和属组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命令格式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chown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[-R]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OWNER[:GROUP]  FILE...</a:t>
            </a:r>
            <a:endParaRPr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2" indent="-342900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l"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</a:t>
            </a:r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grp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命令用于设置文件属组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  <a:tabLst>
                <a:tab pos="870585" algn="l"/>
              </a:tabLst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命令格式</a:t>
            </a:r>
            <a:r>
              <a:rPr lang="zh-CN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ch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grp [-R]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GROUP  FILE...</a:t>
            </a:r>
            <a:endParaRPr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2" indent="-342900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l"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只有root可以修改文件的拥有人，</a:t>
            </a:r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root</a:t>
            </a:r>
            <a:r>
              <a:rPr lang="zh-CN" alt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和文件的拥有人可以修改文件的拥有组，前提是用户需要在组里面。</a:t>
            </a:r>
            <a:endParaRPr sz="2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40970" lvl="2" indent="-342900" algn="l" defTabSz="91440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l"/>
              <a:tabLst>
                <a:tab pos="87058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例子：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040765" lvl="2" indent="-342900" algn="l" defTabSz="914400" latinLnBrk="0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87058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 chown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user1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test 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设置文件test的属主为用户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user1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2" indent="0" algn="l" defTabSz="914400" latinLnBrk="0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87058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 chown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:it2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test 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设置文件test的属组为用户组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it2</a:t>
            </a:r>
            <a:endParaRPr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97865" lvl="2" indent="0" algn="l" defTabSz="914400" latinLnBrk="0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870585" algn="l"/>
              </a:tabLst>
            </a:pPr>
            <a:r>
              <a:rPr lang="en-US" sz="1800" dirty="0">
                <a:latin typeface="微软雅黑" panose="020B0503020204020204" charset="-122"/>
                <a:cs typeface="微软雅黑" panose="020B0503020204020204" charset="-122"/>
              </a:rPr>
              <a:t># chgrp it2 test </a:t>
            </a:r>
            <a:r>
              <a:rPr lang="zh-CN" altLang="en-US" sz="1800" dirty="0">
                <a:latin typeface="微软雅黑" panose="020B0503020204020204" charset="-122"/>
                <a:cs typeface="微软雅黑" panose="020B0503020204020204" charset="-122"/>
              </a:rPr>
              <a:t>效果同上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97865" lvl="2" indent="0" algn="l" defTabSz="914400" latinLnBrk="0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87058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# chown 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user3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it3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test 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设置文件test的属主为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user3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，并设置文件的属组为</a:t>
            </a:r>
            <a:r>
              <a:rPr lang="en-US"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it3</a:t>
            </a:r>
            <a:endParaRPr sz="18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algn="l" defTabSz="914400" latinLnBrk="0">
              <a:lnSpc>
                <a:spcPct val="150000"/>
              </a:lnSpc>
              <a:spcBef>
                <a:spcPts val="0"/>
              </a:spcBef>
              <a:buClrTx/>
              <a:buNone/>
              <a:tabLst>
                <a:tab pos="870585" algn="l"/>
              </a:tabLst>
            </a:pPr>
            <a:endParaRPr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 latinLnBrk="0">
              <a:spcBef>
                <a:spcPts val="0"/>
              </a:spcBef>
              <a:buNone/>
            </a:pPr>
            <a:endParaRPr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用户和组的管理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权限阅读和设置</a:t>
            </a:r>
            <a:endParaRPr lang="zh-CN" altLang="en-US"/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设置文件所属人和所属组的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理解Linux系统的安全模式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管理用户和组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阅读和理解文件权限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设置文件权限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任何用户被分配一个独特的用户id号(UID)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UID 0标识root用户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用户帐号通常从UID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00开始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用户名和UID信息通常存储在/etc/passwd文件中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当用户登录时它被分配一个主目录并且运行一个程序(通常是一个shell程序)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没有权限许可用户不能读取、写或者执行其它用户的文件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用户账号文件</a:t>
            </a:r>
            <a:r>
              <a:rPr lang="en-US" altLang="zh-CN"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/etc/passwd</a:t>
            </a:r>
            <a:endParaRPr lang="zh-CN" altLang="en-US" spc="-15" dirty="0">
              <a:solidFill>
                <a:srgbClr val="00B0F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用于保存用户的帐户基本信息</a:t>
            </a:r>
            <a:endParaRPr sz="24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165" lvl="1" indent="-342900">
              <a:lnSpc>
                <a:spcPct val="100000"/>
              </a:lnSpc>
              <a:spcBef>
                <a:spcPts val="104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用户名称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50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密码占位符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“x”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用户帐号的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UID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：用户的私有组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50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：用户描述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用户的主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None/>
              <a:tabLst>
                <a:tab pos="185420" algn="l"/>
              </a:tabLst>
            </a:pP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65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185420" algn="l"/>
              </a:tabLst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776730"/>
            <a:ext cx="8902065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用户必须属于一个组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每一个组被分配一个独特的组ID(gid)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gid信息保存在/etc/group中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每一个用户都有自己的私有组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可以将用户添加到别的组，该组称为用户的附加组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同一个组中的所有用户能共享属于这个组的文件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组信息文件</a:t>
            </a:r>
            <a:r>
              <a:rPr lang="en-US" altLang="zh-CN"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/etc/</a:t>
            </a:r>
            <a:r>
              <a:rPr lang="en-US" spc="-15" dirty="0">
                <a:solidFill>
                  <a:srgbClr val="00B0F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group</a:t>
            </a:r>
            <a:endParaRPr lang="en-US" spc="-15" dirty="0">
              <a:solidFill>
                <a:srgbClr val="00B0F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用于保存</a:t>
            </a:r>
            <a:r>
              <a:rPr lang="zh-CN"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组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的基本信息</a:t>
            </a:r>
            <a:endParaRPr sz="24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p"/>
              <a:tabLst>
                <a:tab pos="185420" algn="l"/>
              </a:tabLst>
            </a:pP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12165" lvl="1" indent="-342900">
              <a:lnSpc>
                <a:spcPct val="100000"/>
              </a:lnSpc>
              <a:spcBef>
                <a:spcPts val="104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1：</a:t>
            </a:r>
            <a:r>
              <a:rPr 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组的名称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50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密码占位符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“x”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3：</a:t>
            </a:r>
            <a:r>
              <a:rPr 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组的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935"/>
              </a:spcBef>
              <a:buSzPct val="70000"/>
              <a:buFont typeface="Wingdings" panose="05000000000000000000" charset="0"/>
              <a:buChar char="u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</a:t>
            </a:r>
            <a:r>
              <a:rPr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：该组是</a:t>
            </a:r>
            <a:r>
              <a:rPr lang="en-US" alt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user1</a:t>
            </a:r>
            <a:r>
              <a:rPr lang="zh-CN" altLang="en-US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user2</a:t>
            </a:r>
            <a:r>
              <a:rPr lang="zh-CN" altLang="en-US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user3</a:t>
            </a:r>
            <a:r>
              <a:rPr lang="zh-CN" altLang="en-US" sz="18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的附加组</a:t>
            </a:r>
            <a:endParaRPr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65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185420" algn="l"/>
              </a:tabLst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1807210"/>
            <a:ext cx="6435090" cy="531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useradd</a:t>
            </a:r>
            <a:r>
              <a:rPr lang="zh-CN" altLang="en-US">
                <a:sym typeface="+mn-ea"/>
              </a:rPr>
              <a:t>创建新用户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1716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其语法如下：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useradd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选项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用户名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选项说明：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-u 用户号 指定用户的用户号，如果同时有-o选项，则可以重复使用其他用户的标识号。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-g 用户组 指定用户所属的用户组。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 comment 指定一段注释性描述。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目录 指定用户主目录，如果此目录不存在，则同时使用-m选项，可以创建主目录。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 用户组，用户组 指定用户所属的附加组。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 Shell文件 指定用户的登录Shell。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# useradd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 2000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-g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user1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# useradd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/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sbin/nologin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 root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Mary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其他相关命令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42975" y="1050925"/>
            <a:ext cx="10560050" cy="55314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usermod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修改用户信息，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用法与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useradd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-aG</a:t>
            </a:r>
            <a:r>
              <a:rPr lang="zh-CN" altLang="en-US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：追加一个附加组；</a:t>
            </a:r>
            <a:r>
              <a:rPr lang="en-US" altLang="zh-CN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-L</a:t>
            </a:r>
            <a:r>
              <a:rPr lang="zh-CN" altLang="en-US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：锁定用户；</a:t>
            </a:r>
            <a:r>
              <a:rPr lang="en-US" altLang="zh-CN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-U</a:t>
            </a:r>
            <a:r>
              <a:rPr lang="zh-CN" altLang="en-US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：解锁用户；</a:t>
            </a:r>
            <a:r>
              <a:rPr lang="en-US" altLang="zh-CN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zh-CN" altLang="en-US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：移动家目录，与</a:t>
            </a:r>
            <a:r>
              <a:rPr lang="en-US" altLang="zh-CN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</a:t>
            </a:r>
            <a:r>
              <a:rPr lang="zh-CN" altLang="en-US" sz="16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一起使用</a:t>
            </a:r>
            <a:endParaRPr lang="zh-CN" altLang="en-US" sz="16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userdel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删除用户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：删除家目录和邮箱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algn="just">
              <a:buClr>
                <a:srgbClr val="000000"/>
              </a:buClr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groupadd 添加新的用户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：指定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gid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algn="just">
              <a:buClr>
                <a:srgbClr val="000000"/>
              </a:buClr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groupmod 修改组的信息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：指定新的组名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algn="just">
              <a:buClr>
                <a:srgbClr val="000000"/>
              </a:buClr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groupdel 删除组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algn="just">
              <a:buClr>
                <a:srgbClr val="000000"/>
              </a:buClr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groupmems 管理组内成员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：指定组；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-a：添加用户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-d：删除用户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-l：列出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组内的用户；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-p：清空用户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密码文件</a:t>
            </a:r>
            <a:r>
              <a:rPr lang="en-US" altLang="zh-CN"/>
              <a:t>-/etc/shadow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用于保存用户的密码信息</a:t>
            </a:r>
            <a:endParaRPr lang="zh-CN" altLang="en-US"/>
          </a:p>
          <a:p>
            <a:pPr>
              <a:buFont typeface="Wingdings" panose="05000000000000000000" charset="0"/>
              <a:buChar char="p"/>
            </a:pPr>
            <a:endParaRPr lang="zh-CN" altLang="en-US"/>
          </a:p>
          <a:p>
            <a:pPr marL="1099185" lvl="2" indent="-302260" defTabSz="802005" latinLnBrk="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字段1：用户帐号的名称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字段2：加密的密码字串信息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字段3：最近一次修改密码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时间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表示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1970.01.01至今的天数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字段4：密码的最短使用天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0，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没有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字段5：密码的最长有效天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值为99999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字段6：密码即将到期警告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数，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默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认值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字段7：在密码过期之后账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保持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活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动的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数，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指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定天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后账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被锁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，成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无效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字段8：帐号失效时间，默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认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值为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空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，以1970.01.01的天数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9185" lvl="2" indent="-302260" defTabSz="802005" latinLnBrk="0">
              <a:lnSpc>
                <a:spcPct val="100000"/>
              </a:lnSpc>
              <a:spcBef>
                <a:spcPts val="805"/>
              </a:spcBef>
              <a:buClr>
                <a:srgbClr val="990000"/>
              </a:buClr>
              <a:buFont typeface="Wingdings" panose="05000000000000000000"/>
              <a:buChar char=""/>
              <a:tabLst>
                <a:tab pos="1854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字段9：保留字段（未使用）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1840865"/>
            <a:ext cx="7589520" cy="4184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6307466-3b3f-411d-a70c-c799fd28937a}"/>
</p:tagLst>
</file>

<file path=ppt/tags/tag2.xml><?xml version="1.0" encoding="utf-8"?>
<p:tagLst xmlns:p="http://schemas.openxmlformats.org/presentationml/2006/main">
  <p:tag name="KSO_WM_UNIT_TABLE_BEAUTIFY" val="smartTable{927910ea-474a-4975-9f9e-fffc107f5467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2980</Words>
  <Application>WPS 演示</Application>
  <PresentationFormat>宽屏</PresentationFormat>
  <Paragraphs>358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FrutigerNext LT Regular</vt:lpstr>
      <vt:lpstr>微软雅黑</vt:lpstr>
      <vt:lpstr>黑体</vt:lpstr>
      <vt:lpstr>FrutigerNext LT Medium</vt:lpstr>
      <vt:lpstr>Wingdings</vt:lpstr>
      <vt:lpstr>Segoe Print</vt:lpstr>
      <vt:lpstr>华文细黑</vt:lpstr>
      <vt:lpstr>Wingdings</vt:lpstr>
      <vt:lpstr>Arial Unicode MS</vt:lpstr>
      <vt:lpstr>人才生态发展部-母版</vt:lpstr>
      <vt:lpstr>第5章  用户组和权限管理</vt:lpstr>
      <vt:lpstr>PowerPoint 演示文稿</vt:lpstr>
      <vt:lpstr>用户</vt:lpstr>
      <vt:lpstr>用户账号文件-/etc/passwd</vt:lpstr>
      <vt:lpstr>组</vt:lpstr>
      <vt:lpstr>组信息文件-/etc/group</vt:lpstr>
      <vt:lpstr>useradd创建新用户</vt:lpstr>
      <vt:lpstr>其他相关命令</vt:lpstr>
      <vt:lpstr>密码文件-/etc/shadow</vt:lpstr>
      <vt:lpstr>配置密码的期限</vt:lpstr>
      <vt:lpstr>Linux文件安全</vt:lpstr>
      <vt:lpstr>权限优先级</vt:lpstr>
      <vt:lpstr>Linux文件系统权限</vt:lpstr>
      <vt:lpstr>Linux文件系统权限</vt:lpstr>
      <vt:lpstr>更改文件和目录的权限</vt:lpstr>
      <vt:lpstr>更改文件和目录的权限</vt:lpstr>
      <vt:lpstr>更改文件和目录的权限</vt:lpstr>
      <vt:lpstr>设置文件属主和属组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3046</cp:revision>
  <dcterms:created xsi:type="dcterms:W3CDTF">2003-08-21T06:48:00Z</dcterms:created>
  <dcterms:modified xsi:type="dcterms:W3CDTF">2020-04-29T07:24:25Z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