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319" r:id="rId2"/>
    <p:sldId id="1596" r:id="rId3"/>
    <p:sldId id="1595" r:id="rId4"/>
    <p:sldId id="1603" r:id="rId5"/>
    <p:sldId id="1604" r:id="rId6"/>
    <p:sldId id="1602" r:id="rId7"/>
    <p:sldId id="1601" r:id="rId8"/>
    <p:sldId id="1605" r:id="rId9"/>
    <p:sldId id="1600" r:id="rId10"/>
    <p:sldId id="1606" r:id="rId11"/>
    <p:sldId id="1607" r:id="rId12"/>
    <p:sldId id="1594" r:id="rId13"/>
    <p:sldId id="1204" r:id="rId1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58">
          <p15:clr>
            <a:srgbClr val="A4A3A4"/>
          </p15:clr>
        </p15:guide>
        <p15:guide id="2" orient="horz" pos="22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880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41">
          <p15:clr>
            <a:srgbClr val="A4A3A4"/>
          </p15:clr>
        </p15:guide>
        <p15:guide id="7" pos="626">
          <p15:clr>
            <a:srgbClr val="A4A3A4"/>
          </p15:clr>
        </p15:guide>
        <p15:guide id="8" pos="38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70" d="100"/>
          <a:sy n="70" d="100"/>
        </p:scale>
        <p:origin x="696" y="66"/>
      </p:cViewPr>
      <p:guideLst>
        <p:guide pos="3858"/>
        <p:guide orient="horz" pos="2251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880"/>
        <p:guide orient="horz" pos="5975"/>
        <p:guide pos="2440"/>
        <p:guide pos="431"/>
        <p:guide pos="4041"/>
        <p:guide pos="626"/>
        <p:guide pos="383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527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36952445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43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44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ane@example.co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example.com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6</a:t>
            </a:r>
            <a:r>
              <a:rPr sz="4400" dirty="0"/>
              <a:t>章  标准</a:t>
            </a:r>
            <a:r>
              <a:rPr lang="en-US" altLang="zh-CN" sz="4400" dirty="0"/>
              <a:t>IO</a:t>
            </a:r>
            <a:r>
              <a:rPr sz="4400" dirty="0"/>
              <a:t>和管道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从文件重定向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STDIN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重定向标准输入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某些命令能接收数据的重定向从文件到标准输入：</a:t>
            </a:r>
            <a:endParaRPr lang="en-US" altLang="zh-CN" sz="2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-302260" latinLnBrk="0">
              <a:spcBef>
                <a:spcPts val="0"/>
              </a:spcBef>
              <a:buClr>
                <a:srgbClr val="99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`A-Z` `a-z`&lt;.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bash_profile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-302260" latinLnBrk="0">
              <a:spcBef>
                <a:spcPts val="0"/>
              </a:spcBef>
              <a:buClr>
                <a:srgbClr val="99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以上命令将把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bash_profile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文件中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的大写字符全部转换成小写字符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-302260" latinLnBrk="0">
              <a:spcBef>
                <a:spcPts val="0"/>
              </a:spcBef>
              <a:buClr>
                <a:srgbClr val="99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等效于：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cat .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bash_profile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|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'A-Z' 'a-z'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发送多行到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STDIN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-302260" latinLnBrk="0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&lt;&lt;WORD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从键盘重定向多行到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STDIN</a:t>
            </a:r>
          </a:p>
          <a:p>
            <a:pPr marL="0" indent="-302260" latinLnBrk="0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接收所有的标准输入直到输入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WORD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</a:t>
            </a:r>
          </a:p>
          <a:p>
            <a:pPr marL="0" indent="-302260" latinLnBrk="0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 latinLnBrk="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mail –s “Please Call”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/>
              </a:rPr>
              <a:t>jane@example.com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&lt;&lt;END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 latinLnBrk="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&gt;HI Jane,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 latinLnBrk="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&gt;Please give me a call when you get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in.We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may need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 latinLnBrk="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&gt;to do some maintenance on server1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 latinLnBrk="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&gt;Details when you're on-site,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 latinLnBrk="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&gt;Boris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 latinLnBrk="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&gt;END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IO</a:t>
            </a:r>
            <a:r>
              <a:rPr lang="zh-CN" altLang="en-US"/>
              <a:t>的概念</a:t>
            </a:r>
          </a:p>
          <a:p>
            <a:r>
              <a:rPr lang="zh-CN" altLang="en-US"/>
              <a:t>标准输入，标准输出和错误输出</a:t>
            </a:r>
          </a:p>
          <a:p>
            <a:r>
              <a:rPr lang="zh-CN" altLang="en-US"/>
              <a:t>管道符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重定向I/O到文件</a:t>
            </a:r>
          </a:p>
          <a:p>
            <a:r>
              <a:rPr lang="zh-CN" altLang="en-US"/>
              <a:t>使用管道连接命令</a:t>
            </a: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标准的输入和输出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方正细黑一简体" pitchFamily="2" charset="-122"/>
                <a:cs typeface="+mn-cs"/>
                <a:sym typeface="+mn-ea"/>
              </a:rPr>
              <a:t>进程</a:t>
            </a:r>
            <a:r>
              <a:rPr lang="en-US" altLang="zh-CN" dirty="0">
                <a:latin typeface="+mn-lt"/>
                <a:ea typeface="方正细黑一简体" pitchFamily="2" charset="-122"/>
                <a:cs typeface="+mn-cs"/>
                <a:sym typeface="+mn-ea"/>
              </a:rPr>
              <a:t>IO</a:t>
            </a:r>
            <a:r>
              <a:rPr lang="zh-CN" altLang="en-US" dirty="0">
                <a:latin typeface="+mn-lt"/>
                <a:ea typeface="方正细黑一简体" pitchFamily="2" charset="-122"/>
                <a:cs typeface="+mn-cs"/>
                <a:sym typeface="+mn-ea"/>
              </a:rPr>
              <a:t>通道（文件描述符）</a:t>
            </a:r>
            <a:endParaRPr lang="zh-CN" altLang="en-US" dirty="0">
              <a:latin typeface="+mn-lt"/>
              <a:ea typeface="方正细黑一简体" pitchFamily="2" charset="-122"/>
              <a:cs typeface="+mn-cs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object 3"/>
          <p:cNvSpPr/>
          <p:nvPr/>
        </p:nvSpPr>
        <p:spPr>
          <a:xfrm>
            <a:off x="2195830" y="3869055"/>
            <a:ext cx="7208520" cy="245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2301240" y="1913255"/>
          <a:ext cx="6997700" cy="19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00"/>
                <a:gridCol w="1320800"/>
                <a:gridCol w="1816100"/>
                <a:gridCol w="1346200"/>
                <a:gridCol w="1435100"/>
              </a:tblGrid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编号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DAF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通过名称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DAF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DAF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默认设备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DAF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用法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DAFB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stdin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标准输入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键盘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仅读取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stdout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标准输出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显示器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仅写入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stderr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标准错误输出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显示器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仅写入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3+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filename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其他文件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无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读取或者写入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</a:t>
            </a:r>
            <a:r>
              <a:rPr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重定向操作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474470"/>
            <a:ext cx="5439410" cy="4881880"/>
          </a:xfrm>
        </p:spPr>
        <p:txBody>
          <a:bodyPr/>
          <a:lstStyle/>
          <a:p>
            <a:pPr>
              <a:buFont typeface="Wingdings" panose="05000000000000000000" charset="0"/>
              <a:buChar char="u"/>
            </a:pPr>
            <a:r>
              <a:rPr lang="en-US" altLang="zh-CN" sz="2000"/>
              <a:t>&gt;file </a:t>
            </a:r>
            <a:r>
              <a:rPr lang="zh-CN" altLang="en-US" sz="2000"/>
              <a:t>重定向</a:t>
            </a:r>
            <a:r>
              <a:rPr lang="en-US" altLang="zh-CN" sz="2000"/>
              <a:t>stdout</a:t>
            </a:r>
            <a:r>
              <a:rPr lang="zh-CN" altLang="en-US" sz="2000"/>
              <a:t>以覆盖文件</a:t>
            </a:r>
          </a:p>
          <a:p>
            <a:pPr>
              <a:buFont typeface="Wingdings" panose="05000000000000000000" charset="0"/>
              <a:buChar char="u"/>
            </a:pPr>
            <a:endParaRPr lang="zh-CN" altLang="en-US" sz="2000"/>
          </a:p>
          <a:p>
            <a:pPr>
              <a:buFont typeface="Wingdings" panose="05000000000000000000" charset="0"/>
              <a:buChar char="u"/>
            </a:pPr>
            <a:endParaRPr lang="zh-CN" altLang="en-US" sz="2000"/>
          </a:p>
          <a:p>
            <a:pPr>
              <a:buFont typeface="Wingdings" panose="05000000000000000000" charset="0"/>
              <a:buChar char="u"/>
            </a:pPr>
            <a:r>
              <a:rPr lang="en-US" altLang="zh-CN" sz="2000"/>
              <a:t>&gt;&gt;file </a:t>
            </a:r>
            <a:r>
              <a:rPr lang="zh-CN" altLang="en-US" sz="2000">
                <a:sym typeface="+mn-ea"/>
              </a:rPr>
              <a:t>重定向</a:t>
            </a:r>
            <a:r>
              <a:rPr lang="en-US" altLang="zh-CN" sz="2000">
                <a:sym typeface="+mn-ea"/>
              </a:rPr>
              <a:t>stdout</a:t>
            </a:r>
            <a:r>
              <a:rPr lang="zh-CN" altLang="en-US" sz="2000">
                <a:sym typeface="+mn-ea"/>
              </a:rPr>
              <a:t>以追加到文件</a:t>
            </a:r>
            <a:endParaRPr lang="zh-CN" altLang="en-US" sz="2000"/>
          </a:p>
          <a:p>
            <a:pPr>
              <a:buFont typeface="Wingdings" panose="05000000000000000000" charset="0"/>
              <a:buChar char="u"/>
            </a:pPr>
            <a:endParaRPr lang="en-US" altLang="zh-CN" sz="2000"/>
          </a:p>
          <a:p>
            <a:pPr>
              <a:buFont typeface="Wingdings" panose="05000000000000000000" charset="0"/>
              <a:buChar char="u"/>
            </a:pPr>
            <a:endParaRPr lang="en-US" altLang="zh-CN" sz="2000"/>
          </a:p>
          <a:p>
            <a:pPr>
              <a:buFont typeface="Wingdings" panose="05000000000000000000" charset="0"/>
              <a:buChar char="u"/>
            </a:pPr>
            <a:r>
              <a:rPr lang="en-US" altLang="zh-CN" sz="2000">
                <a:sym typeface="+mn-ea"/>
              </a:rPr>
              <a:t>2&gt;file </a:t>
            </a:r>
            <a:r>
              <a:rPr lang="zh-CN" altLang="en-US" sz="2000">
                <a:sym typeface="+mn-ea"/>
              </a:rPr>
              <a:t>重定向</a:t>
            </a:r>
            <a:r>
              <a:rPr lang="en-US" altLang="zh-CN" sz="2000">
                <a:sym typeface="+mn-ea"/>
              </a:rPr>
              <a:t>stderr</a:t>
            </a:r>
            <a:r>
              <a:rPr lang="zh-CN" altLang="en-US" sz="2000">
                <a:sym typeface="+mn-ea"/>
              </a:rPr>
              <a:t>以覆盖文件</a:t>
            </a:r>
            <a:endParaRPr lang="zh-CN" altLang="en-US" sz="2000"/>
          </a:p>
          <a:p>
            <a:pPr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object 6"/>
          <p:cNvSpPr/>
          <p:nvPr/>
        </p:nvSpPr>
        <p:spPr>
          <a:xfrm>
            <a:off x="5671185" y="1050925"/>
            <a:ext cx="5246370" cy="506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</a:t>
            </a:r>
            <a:r>
              <a:rPr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重定向操作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474470"/>
            <a:ext cx="6383020" cy="4881880"/>
          </a:xfrm>
        </p:spPr>
        <p:txBody>
          <a:bodyPr/>
          <a:lstStyle/>
          <a:p>
            <a:pPr>
              <a:buFont typeface="Wingdings" panose="05000000000000000000" charset="0"/>
              <a:buChar char="u"/>
            </a:pPr>
            <a:r>
              <a:rPr lang="en-US" altLang="zh-CN" sz="2000"/>
              <a:t>2&gt;/dev/null </a:t>
            </a:r>
            <a:r>
              <a:rPr lang="zh-CN" altLang="en-US" sz="2000"/>
              <a:t>重定向</a:t>
            </a:r>
            <a:r>
              <a:rPr lang="en-US" altLang="zh-CN" sz="2000"/>
              <a:t>stderr</a:t>
            </a:r>
            <a:r>
              <a:rPr lang="zh-CN" altLang="en-US" sz="2000"/>
              <a:t>到</a:t>
            </a:r>
            <a:r>
              <a:rPr lang="en-US" altLang="zh-CN" sz="2000">
                <a:sym typeface="+mn-ea"/>
              </a:rPr>
              <a:t>/dev/null</a:t>
            </a:r>
            <a:endParaRPr lang="zh-CN" altLang="en-US" sz="2000"/>
          </a:p>
          <a:p>
            <a:pPr>
              <a:buFont typeface="Wingdings" panose="05000000000000000000" charset="0"/>
              <a:buChar char="u"/>
            </a:pPr>
            <a:endParaRPr lang="zh-CN" altLang="en-US" sz="2000"/>
          </a:p>
          <a:p>
            <a:pPr>
              <a:buFont typeface="Wingdings" panose="05000000000000000000" charset="0"/>
              <a:buChar char="u"/>
            </a:pPr>
            <a:endParaRPr lang="zh-CN" altLang="en-US" sz="2000"/>
          </a:p>
          <a:p>
            <a:pPr>
              <a:buFont typeface="Wingdings" panose="05000000000000000000" charset="0"/>
              <a:buChar char="u"/>
            </a:pPr>
            <a:r>
              <a:rPr lang="en-US" altLang="zh-CN" sz="2000"/>
              <a:t>&amp;&gt;file </a:t>
            </a:r>
            <a:r>
              <a:rPr lang="zh-CN" altLang="en-US" sz="2000">
                <a:sym typeface="+mn-ea"/>
              </a:rPr>
              <a:t>重定向</a:t>
            </a:r>
            <a:r>
              <a:rPr lang="en-US" altLang="zh-CN" sz="2000">
                <a:sym typeface="+mn-ea"/>
              </a:rPr>
              <a:t>stdout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stderr</a:t>
            </a:r>
            <a:r>
              <a:rPr lang="zh-CN" altLang="en-US" sz="2000">
                <a:sym typeface="+mn-ea"/>
              </a:rPr>
              <a:t>以覆盖同一个文件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等同于</a:t>
            </a:r>
            <a:r>
              <a:rPr lang="en-US" altLang="zh-CN" sz="2000"/>
              <a:t>&gt;file 2&gt;&amp;1 </a:t>
            </a:r>
            <a:endParaRPr lang="zh-CN" altLang="en-US" sz="2000"/>
          </a:p>
          <a:p>
            <a:pPr>
              <a:buFont typeface="Wingdings" panose="05000000000000000000" charset="0"/>
              <a:buChar char="u"/>
            </a:pPr>
            <a:endParaRPr lang="en-US" altLang="zh-CN" sz="2000"/>
          </a:p>
          <a:p>
            <a:pPr>
              <a:buFont typeface="Wingdings" panose="05000000000000000000" charset="0"/>
              <a:buChar char="u"/>
            </a:pPr>
            <a:r>
              <a:rPr lang="en-US" altLang="zh-CN" sz="2000">
                <a:sym typeface="+mn-ea"/>
              </a:rPr>
              <a:t>&amp;&gt;&gt;file </a:t>
            </a:r>
            <a:r>
              <a:rPr lang="zh-CN" altLang="en-US" sz="2000">
                <a:sym typeface="+mn-ea"/>
              </a:rPr>
              <a:t>重定向</a:t>
            </a:r>
            <a:r>
              <a:rPr lang="en-US" altLang="zh-CN" sz="2000">
                <a:sym typeface="+mn-ea"/>
              </a:rPr>
              <a:t>stdout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stderr</a:t>
            </a:r>
            <a:r>
              <a:rPr lang="zh-CN" altLang="en-US" sz="2000">
                <a:sym typeface="+mn-ea"/>
              </a:rPr>
              <a:t>以追加同一个文件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等同于</a:t>
            </a:r>
            <a:r>
              <a:rPr lang="en-US" altLang="zh-CN" sz="2000">
                <a:sym typeface="+mn-ea"/>
              </a:rPr>
              <a:t>&gt;&gt;file 2&gt;&amp;1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object 4"/>
          <p:cNvSpPr/>
          <p:nvPr/>
        </p:nvSpPr>
        <p:spPr>
          <a:xfrm>
            <a:off x="6850380" y="1330325"/>
            <a:ext cx="5034915" cy="437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重定向输出到文件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以下命令当不做为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root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用户运行时，产生输出和错误：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>
              <a:buSzPct val="10000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find /etc –name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passwd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可以执行以下操作保存输出和错误信息</a:t>
            </a: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$ find /etc –name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passwd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&gt;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find.out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SzPct val="10000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find /etc –name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passwd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2&gt; /dev/null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SzPct val="10000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$find /etc –name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passwd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&gt;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find.out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2&gt;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find.err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管道符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1910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管道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(|)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能连接命令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>
              <a:buSzPct val="10000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command1 | command2 | command3…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01625" lvl="0" indent="-301625" algn="just">
              <a:buFont typeface="Wingdings" panose="05000000000000000000" charset="0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将command1的标准输出作为command2的标准输入，而不输出到屏幕</a:t>
            </a:r>
          </a:p>
          <a:p>
            <a:pPr marL="301625" lvl="0" indent="-301625" algn="just">
              <a:buFont typeface="Wingdings" panose="05000000000000000000" charset="0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错误的输出不能通过管道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object 4"/>
          <p:cNvSpPr/>
          <p:nvPr/>
        </p:nvSpPr>
        <p:spPr>
          <a:xfrm>
            <a:off x="2286000" y="3695065"/>
            <a:ext cx="6878955" cy="1899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重定向标准输出到一个程序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88915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less: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一次查看一个页面的输入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ls –l /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etc|less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mail: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发送输入通过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email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echo “test email” | mail –s “test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/>
              </a:rPr>
              <a:t>user@example.com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lpr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发送输入到打印机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echo “test print” |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lpr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>
              <a:buSzPct val="10000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echo “test print” |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lpr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–P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printer_name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01625" lvl="0" indent="-301625" algn="just">
              <a:buFont typeface="Wingdings" panose="05000000000000000000" charset="0"/>
              <a:buChar char="l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():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结合多个应用程序的STDOUT</a:t>
            </a:r>
            <a:endParaRPr lang="en-US" altLang="zh-CN" sz="2000" dirty="0" err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3" indent="0" algn="just">
              <a:buClr>
                <a:srgbClr val="000000"/>
              </a:buClr>
              <a:buSzPct val="50000"/>
              <a:buNone/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$ (cal 2007 ;cal 2008)|less</a:t>
            </a:r>
            <a:endParaRPr lang="en-US" altLang="zh-CN" sz="2000" dirty="0" err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5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三通管道</a:t>
            </a:r>
            <a:endParaRPr lang="zh-CN" altLang="en-US" spc="5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用法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$ command1 | tee filename | command2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command1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stdout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filename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里，然后通过管道传给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command2</a:t>
            </a:r>
          </a:p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Example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find / -name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selinux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|tee  8.txt|cat  &gt; 9.txt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-302260" latinLnBrk="0">
              <a:spcBef>
                <a:spcPts val="0"/>
              </a:spcBef>
              <a:buClr>
                <a:srgbClr val="99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故障诊断复杂的管道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-302260" latinLnBrk="0">
              <a:spcBef>
                <a:spcPts val="0"/>
              </a:spcBef>
              <a:buClr>
                <a:srgbClr val="99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同时查看和记载输出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object 4"/>
          <p:cNvSpPr/>
          <p:nvPr/>
        </p:nvSpPr>
        <p:spPr>
          <a:xfrm>
            <a:off x="5098288" y="3476752"/>
            <a:ext cx="5030723" cy="1746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2fd2b7c-ece3-4a29-a308-3ecf98d32f63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374</Words>
  <Application>Microsoft Office PowerPoint</Application>
  <PresentationFormat>宽屏</PresentationFormat>
  <Paragraphs>111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FrutigerNext LT Light</vt:lpstr>
      <vt:lpstr>FrutigerNext LT Medium</vt:lpstr>
      <vt:lpstr>FrutigerNext LT Regular</vt:lpstr>
      <vt:lpstr>方正细黑一简体</vt:lpstr>
      <vt:lpstr>黑体</vt:lpstr>
      <vt:lpstr>宋体</vt:lpstr>
      <vt:lpstr>微软雅黑</vt:lpstr>
      <vt:lpstr>Arial</vt:lpstr>
      <vt:lpstr>Wingdings</vt:lpstr>
      <vt:lpstr>人才生态发展部-母版</vt:lpstr>
      <vt:lpstr>第6章  标准IO和管道</vt:lpstr>
      <vt:lpstr>PowerPoint 演示文稿</vt:lpstr>
      <vt:lpstr>标准的输入和输出</vt:lpstr>
      <vt:lpstr>输出重定向操作符</vt:lpstr>
      <vt:lpstr>输出重定向操作符</vt:lpstr>
      <vt:lpstr>重定向输出到文件-示例</vt:lpstr>
      <vt:lpstr>管道符</vt:lpstr>
      <vt:lpstr>重定向标准输出到一个程序-示例</vt:lpstr>
      <vt:lpstr>三通管道</vt:lpstr>
      <vt:lpstr>从文件重定向STDIN</vt:lpstr>
      <vt:lpstr>发送多行到STDIN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Jokes</cp:lastModifiedBy>
  <cp:revision>3024</cp:revision>
  <dcterms:created xsi:type="dcterms:W3CDTF">2003-08-21T06:48:00Z</dcterms:created>
  <dcterms:modified xsi:type="dcterms:W3CDTF">2020-07-17T12:37:34Z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