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319" r:id="rId2"/>
    <p:sldId id="1596" r:id="rId3"/>
    <p:sldId id="1595" r:id="rId4"/>
    <p:sldId id="1602" r:id="rId5"/>
    <p:sldId id="1601" r:id="rId6"/>
    <p:sldId id="1608" r:id="rId7"/>
    <p:sldId id="1600" r:id="rId8"/>
    <p:sldId id="1609" r:id="rId9"/>
    <p:sldId id="1610" r:id="rId10"/>
    <p:sldId id="1611" r:id="rId11"/>
    <p:sldId id="1612" r:id="rId12"/>
    <p:sldId id="1614" r:id="rId13"/>
    <p:sldId id="1615" r:id="rId14"/>
    <p:sldId id="1617" r:id="rId15"/>
    <p:sldId id="1616" r:id="rId16"/>
    <p:sldId id="1594" r:id="rId17"/>
    <p:sldId id="1204" r:id="rId18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0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82">
          <p15:clr>
            <a:srgbClr val="A4A3A4"/>
          </p15:clr>
        </p15:guide>
        <p15:guide id="2" orient="horz" pos="3005">
          <p15:clr>
            <a:srgbClr val="A4A3A4"/>
          </p15:clr>
        </p15:guide>
        <p15:guide id="3" orient="horz" pos="5975">
          <p15:clr>
            <a:srgbClr val="A4A3A4"/>
          </p15:clr>
        </p15:guide>
        <p15:guide id="4" pos="2430">
          <p15:clr>
            <a:srgbClr val="A4A3A4"/>
          </p15:clr>
        </p15:guide>
        <p15:guide id="5" pos="420">
          <p15:clr>
            <a:srgbClr val="A4A3A4"/>
          </p15:clr>
        </p15:guide>
        <p15:guide id="6" pos="4028">
          <p15:clr>
            <a:srgbClr val="A4A3A4"/>
          </p15:clr>
        </p15:guide>
        <p15:guide id="7" pos="636">
          <p15:clr>
            <a:srgbClr val="A4A3A4"/>
          </p15:clr>
        </p15:guide>
        <p15:guide id="8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AFB"/>
    <a:srgbClr val="FFFFFF"/>
    <a:srgbClr val="00B0F0"/>
    <a:srgbClr val="58EDFC"/>
    <a:srgbClr val="C00000"/>
    <a:srgbClr val="990000"/>
    <a:srgbClr val="FF0909"/>
    <a:srgbClr val="CF6B63"/>
    <a:srgbClr val="E7CCC7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5205" autoAdjust="0"/>
  </p:normalViewPr>
  <p:slideViewPr>
    <p:cSldViewPr showGuides="1">
      <p:cViewPr varScale="1">
        <p:scale>
          <a:sx n="70" d="100"/>
          <a:sy n="70" d="100"/>
        </p:scale>
        <p:origin x="696" y="66"/>
      </p:cViewPr>
      <p:guideLst>
        <p:guide pos="3900"/>
        <p:guide orient="horz"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2928" y="78"/>
      </p:cViewPr>
      <p:guideLst>
        <p:guide orient="horz" pos="482"/>
        <p:guide orient="horz" pos="3005"/>
        <p:guide orient="horz" pos="5975"/>
        <p:guide pos="2430"/>
        <p:guide pos="420"/>
        <p:guide pos="4028"/>
        <p:guide pos="63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2506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  <p:extLst>
      <p:ext uri="{BB962C8B-B14F-4D97-AF65-F5344CB8AC3E}">
        <p14:creationId xmlns:p14="http://schemas.microsoft.com/office/powerpoint/2010/main" val="13745329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54165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2" name="备注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88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3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2639210" y="2708920"/>
            <a:ext cx="9073096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8075528" y="5055715"/>
            <a:ext cx="3636811" cy="493200"/>
          </a:xfrm>
        </p:spPr>
        <p:txBody>
          <a:bodyPr/>
          <a:lstStyle>
            <a:lvl1pPr marL="0" indent="0" algn="ctr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 smtClean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8184232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25" y="476672"/>
            <a:ext cx="1824396" cy="43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045" y="476672"/>
            <a:ext cx="1293567" cy="4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" y="2461065"/>
            <a:ext cx="1601299" cy="1944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Ø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学习目标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50000"/>
              <a:buFont typeface="Wingdings" panose="05000000000000000000" charset="0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单元小节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单元小结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93897" y="3582671"/>
            <a:ext cx="4604207" cy="633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www.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yutianedu</a:t>
            </a: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.com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28200" y="2642208"/>
            <a:ext cx="1735601" cy="91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rPr>
              <a:t>谢 谢</a:t>
            </a:r>
            <a:endParaRPr lang="zh-CN" altLang="zh-CN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sym typeface="FrutigerNext LT Regular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 flipH="1" flipV="1">
            <a:off x="0" y="332656"/>
            <a:ext cx="144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7"/>
          <p:cNvSpPr/>
          <p:nvPr userDrawn="1"/>
        </p:nvSpPr>
        <p:spPr bwMode="auto">
          <a:xfrm flipH="1" flipV="1">
            <a:off x="672000" y="332656"/>
            <a:ext cx="768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8592000" y="332656"/>
            <a:ext cx="360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592000" y="332656"/>
            <a:ext cx="720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440181" y="33303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518098" y="553331"/>
            <a:ext cx="2158522" cy="288000"/>
            <a:chOff x="9518098" y="620720"/>
            <a:chExt cx="2158522" cy="288000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098" y="620720"/>
              <a:ext cx="1216264" cy="28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242" y="620720"/>
              <a:ext cx="862378" cy="28800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" y="440656"/>
            <a:ext cx="415105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00000"/>
        </a:buClr>
        <a:buSzPct val="50000"/>
        <a:buFont typeface="Wingdings" panose="05000000000000000000" charset="0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639210" y="2348880"/>
            <a:ext cx="9073096" cy="1908212"/>
          </a:xfrm>
        </p:spPr>
        <p:txBody>
          <a:bodyPr/>
          <a:lstStyle/>
          <a:p>
            <a:r>
              <a:rPr sz="4400" dirty="0"/>
              <a:t>第</a:t>
            </a:r>
            <a:r>
              <a:rPr lang="en-US" altLang="zh-CN" sz="4400" dirty="0"/>
              <a:t>7</a:t>
            </a:r>
            <a:r>
              <a:rPr sz="4400" dirty="0"/>
              <a:t>章  </a:t>
            </a:r>
            <a:r>
              <a:rPr lang="en-US" altLang="zh-CN" sz="4400" dirty="0"/>
              <a:t>vim</a:t>
            </a:r>
            <a:r>
              <a:rPr sz="4400" dirty="0"/>
              <a:t>高级文本编辑器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686165" y="4913630"/>
            <a:ext cx="2304415" cy="765175"/>
          </a:xfrm>
        </p:spPr>
        <p:txBody>
          <a:bodyPr/>
          <a:lstStyle/>
          <a:p>
            <a:pPr algn="ctr"/>
            <a:r>
              <a:rPr sz="2400" b="1" dirty="0"/>
              <a:t>誉天教育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命令模式</a:t>
            </a:r>
            <a:r>
              <a:rPr lang="en-US" altLang="zh-CN"/>
              <a:t>-</a:t>
            </a:r>
            <a:r>
              <a:rPr lang="zh-CN" altLang="en-US"/>
              <a:t>撤销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730116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87170" y="2274570"/>
          <a:ext cx="8667115" cy="2138045"/>
        </p:xfrm>
        <a:graphic>
          <a:graphicData uri="http://schemas.openxmlformats.org/drawingml/2006/table">
            <a:tbl>
              <a:tblPr/>
              <a:tblGrid>
                <a:gridCol w="1978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890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86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操作键</a:t>
                      </a:r>
                    </a:p>
                  </a:txBody>
                  <a:tcPr marL="100838" marR="100838" marT="50413" marB="50413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功能</a:t>
                      </a:r>
                    </a:p>
                  </a:txBody>
                  <a:tcPr marL="100838" marR="100838" marT="50413" marB="504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按一次取消最近的一次操作多次重复按u键，恢复已进行的多步操作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撤消光标所在行的更改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Ctrl-r</a:t>
                      </a:r>
                      <a:endParaRPr kumimoji="1" lang="en-US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取消最后一次“撤消”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重复操作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退出模式</a:t>
            </a:r>
            <a:r>
              <a:rPr lang="en-US" altLang="zh-CN"/>
              <a:t>-</a:t>
            </a:r>
            <a:r>
              <a:rPr lang="zh-CN" altLang="en-US"/>
              <a:t>保存退出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36090" y="1916674"/>
          <a:ext cx="8495953" cy="3445256"/>
        </p:xfrm>
        <a:graphic>
          <a:graphicData uri="http://schemas.openxmlformats.org/drawingml/2006/table">
            <a:tbl>
              <a:tblPr/>
              <a:tblGrid>
                <a:gridCol w="21550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9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510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216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操作类型</a:t>
                      </a:r>
                    </a:p>
                  </a:txBody>
                  <a:tcPr marL="100838" marR="100838" marT="50419" marB="50419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命令</a:t>
                      </a:r>
                    </a:p>
                  </a:txBody>
                  <a:tcPr marL="100838" marR="100838" marT="50419" marB="504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功能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100838" marR="100838" marT="50419" marB="504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335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保存文件</a:t>
                      </a:r>
                    </a:p>
                  </a:txBody>
                  <a:tcPr marL="99250" marR="99250" marT="51610" marB="51610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:w</a:t>
                      </a: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保存当前我文件</a:t>
                      </a: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335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:w /root/</a:t>
                      </a:r>
                      <a:r>
                        <a:rPr kumimoji="1" lang="en-US" altLang="zh-CN" sz="1600" dirty="0" err="1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newfile</a:t>
                      </a:r>
                      <a:endParaRPr kumimoji="1" lang="en-US" altLang="zh-CN" sz="1600" b="0" i="0" u="none" strike="noStrike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另存为其他文件</a:t>
                      </a: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38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:m,nw 文件名</a:t>
                      </a: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把m到n行内容另存到指定文件中</a:t>
                      </a: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32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退出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vim</a:t>
                      </a:r>
                    </a:p>
                  </a:txBody>
                  <a:tcPr marL="99250" marR="99250" marT="51610" marB="51610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:q</a:t>
                      </a: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未修改退出</a:t>
                      </a: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32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9250" marR="99250" marT="51610" marB="51610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:q!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放弃对文件内容的修改，并退出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vi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保存文件退出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9250" marR="99250" marT="51610" marB="51610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:wq</a:t>
                      </a: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3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强制保存文件退出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9" marB="50419" anchor="b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:</a:t>
                      </a:r>
                      <a:r>
                        <a:rPr kumimoji="1" lang="en-US" altLang="zh-CN" sz="1600" dirty="0" err="1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wq</a:t>
                      </a:r>
                      <a:r>
                        <a:rPr kumimoji="1" lang="en-US" altLang="zh-CN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!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退出模式</a:t>
            </a:r>
            <a:r>
              <a:rPr lang="en-US" altLang="zh-CN"/>
              <a:t>-</a:t>
            </a:r>
            <a:r>
              <a:rPr lang="zh-CN" altLang="en-US"/>
              <a:t>查找替换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738309" name="Group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35792" y="2192288"/>
          <a:ext cx="8378657" cy="2473341"/>
        </p:xfrm>
        <a:graphic>
          <a:graphicData uri="http://schemas.openxmlformats.org/drawingml/2006/table">
            <a:tbl>
              <a:tblPr/>
              <a:tblGrid>
                <a:gridCol w="21305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481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命令</a:t>
                      </a:r>
                    </a:p>
                  </a:txBody>
                  <a:tcPr marL="100838" marR="100838" marT="50430" marB="50430" anchor="b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功能</a:t>
                      </a:r>
                    </a:p>
                  </a:txBody>
                  <a:tcPr marL="100838" marR="100838" marT="50430" marB="5043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:s /old/new </a:t>
                      </a:r>
                    </a:p>
                  </a:txBody>
                  <a:tcPr marL="100838" marR="100838" marT="50430" marB="50430" anchor="b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将当前行中查找到的第一个字符“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old” 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串替换为“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new”</a:t>
                      </a:r>
                    </a:p>
                  </a:txBody>
                  <a:tcPr marL="100838" marR="100838" marT="50430" marB="5043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3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:s /old/new/g </a:t>
                      </a:r>
                    </a:p>
                  </a:txBody>
                  <a:tcPr marL="100838" marR="100838" marT="50430" marB="50430" anchor="b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将当前行中查找到的所有字符串“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old” 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替换为“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new”</a:t>
                      </a:r>
                    </a:p>
                  </a:txBody>
                  <a:tcPr marL="100838" marR="100838" marT="50430" marB="5043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3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:m,n s/old/new/g </a:t>
                      </a:r>
                    </a:p>
                  </a:txBody>
                  <a:tcPr marL="100838" marR="100838" marT="50430" marB="50430" anchor="b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在行号“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m,n”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范围内替换所有的字符串“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old”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为“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new”</a:t>
                      </a:r>
                    </a:p>
                  </a:txBody>
                  <a:tcPr marL="100838" marR="100838" marT="50430" marB="5043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3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:% s/old/new/gi </a:t>
                      </a:r>
                    </a:p>
                  </a:txBody>
                  <a:tcPr marL="100838" marR="100838" marT="50430" marB="50430" anchor="b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在整个文件范围内替换所有的字符串“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old”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为“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new”</a:t>
                      </a:r>
                    </a:p>
                  </a:txBody>
                  <a:tcPr marL="100838" marR="100838" marT="50430" marB="5043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:s /old/new/c </a:t>
                      </a:r>
                    </a:p>
                  </a:txBody>
                  <a:tcPr marL="100838" marR="100838" marT="50430" marB="50430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在替换命令末尾加入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命令，将对每个替换动作提示用户进行确认</a:t>
                      </a:r>
                    </a:p>
                  </a:txBody>
                  <a:tcPr marL="100838" marR="100838" marT="50430" marB="5043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可视化模式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允许选择文本块：</a:t>
            </a:r>
          </a:p>
          <a:p>
            <a:pPr marL="1080135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lang="en-US" altLang="zh-CN" sz="2000" dirty="0">
                <a:sym typeface="+mn-ea"/>
              </a:rPr>
              <a:t>v </a:t>
            </a:r>
            <a:r>
              <a:rPr lang="zh-CN" altLang="en-US" sz="2000" dirty="0">
                <a:sym typeface="+mn-ea"/>
              </a:rPr>
              <a:t>开始字符高亮选定</a:t>
            </a:r>
          </a:p>
          <a:p>
            <a:pPr marL="1080135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000" dirty="0"/>
              <a:t>V 开始行高亮选定</a:t>
            </a:r>
          </a:p>
          <a:p>
            <a:pPr marL="1080135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lang="en-US" altLang="zh-CN" sz="2000" dirty="0" err="1"/>
              <a:t>ctrl+v</a:t>
            </a:r>
            <a:r>
              <a:rPr lang="zh-CN" altLang="en-US" sz="2000" dirty="0"/>
              <a:t>列方向</a:t>
            </a:r>
            <a:r>
              <a:rPr lang="zh-CN" altLang="en-US" sz="2000" dirty="0">
                <a:sym typeface="+mn-ea"/>
              </a:rPr>
              <a:t>高亮选定</a:t>
            </a:r>
            <a:endParaRPr lang="zh-CN" altLang="en-US" sz="2000" dirty="0"/>
          </a:p>
          <a:p>
            <a:pPr algn="just" latinLnBrk="0">
              <a:spcBef>
                <a:spcPct val="30000"/>
              </a:spcBef>
              <a:buFont typeface="Wingdings" panose="05000000000000000000" charset="0"/>
              <a:buChar char="l"/>
            </a:pPr>
            <a:r>
              <a:rPr lang="zh-CN" altLang="en-US" dirty="0"/>
              <a:t>高亮显示的文本能被删除</a:t>
            </a:r>
            <a:r>
              <a:rPr lang="en-US" altLang="zh-CN" dirty="0"/>
              <a:t>d</a:t>
            </a:r>
            <a:r>
              <a:rPr lang="zh-CN" altLang="en-US" dirty="0"/>
              <a:t>，拷贝</a:t>
            </a:r>
            <a:r>
              <a:rPr lang="en-US" altLang="zh-CN" dirty="0"/>
              <a:t>y</a:t>
            </a:r>
            <a:r>
              <a:rPr lang="zh-CN" altLang="en-US" dirty="0"/>
              <a:t>，替换</a:t>
            </a:r>
            <a:r>
              <a:rPr lang="en-US" altLang="zh-CN" dirty="0"/>
              <a:t>c</a:t>
            </a:r>
            <a:r>
              <a:rPr lang="zh-CN" altLang="en-US" dirty="0"/>
              <a:t>，搜索/替换</a:t>
            </a:r>
            <a:r>
              <a:rPr lang="en-US" altLang="zh-CN" dirty="0"/>
              <a:t>:s/old/new</a:t>
            </a:r>
            <a:r>
              <a:rPr lang="zh-CN" altLang="en-US" dirty="0"/>
              <a:t>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可视化模式</a:t>
            </a:r>
            <a:r>
              <a:rPr lang="en-US" altLang="zh-CN"/>
              <a:t>-</a:t>
            </a:r>
            <a:r>
              <a:rPr lang="zh-CN" altLang="en-US"/>
              <a:t>多行注释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CN" dirty="0">
                <a:sym typeface="+mn-ea"/>
              </a:rPr>
              <a:t>1</a:t>
            </a:r>
            <a:r>
              <a:rPr lang="zh-CN" altLang="zh-CN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ctrl+v</a:t>
            </a:r>
            <a:r>
              <a:rPr lang="en-US" altLang="zh-CN" dirty="0">
                <a:sym typeface="+mn-ea"/>
              </a:rPr>
              <a:t> </a:t>
            </a:r>
            <a:r>
              <a:rPr lang="zh-CN" altLang="zh-CN" dirty="0">
                <a:sym typeface="+mn-ea"/>
              </a:rPr>
              <a:t>进入列编辑模式</a:t>
            </a:r>
            <a:endParaRPr lang="zh-CN" altLang="zh-CN" dirty="0"/>
          </a:p>
          <a:p>
            <a:pPr marL="0" indent="0">
              <a:buNone/>
              <a:defRPr/>
            </a:pP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zh-CN" dirty="0">
                <a:sym typeface="+mn-ea"/>
              </a:rPr>
              <a:t>向下或向上移动光标</a:t>
            </a:r>
            <a:endParaRPr lang="zh-CN" altLang="zh-CN" dirty="0"/>
          </a:p>
          <a:p>
            <a:pPr marL="0" indent="0">
              <a:buNone/>
              <a:defRPr/>
            </a:pP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zh-CN" dirty="0">
                <a:sym typeface="+mn-ea"/>
              </a:rPr>
              <a:t>把需要注释的行的开头标记起来</a:t>
            </a:r>
            <a:endParaRPr lang="zh-CN" altLang="zh-CN" dirty="0"/>
          </a:p>
          <a:p>
            <a:pPr marL="0" indent="0">
              <a:buNone/>
              <a:defRPr/>
            </a:pP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zh-CN" dirty="0">
                <a:sym typeface="+mn-ea"/>
              </a:rPr>
              <a:t>然后按大写的</a:t>
            </a:r>
            <a:r>
              <a:rPr lang="en-US" altLang="zh-CN" dirty="0">
                <a:sym typeface="+mn-ea"/>
              </a:rPr>
              <a:t>I</a:t>
            </a:r>
            <a:endParaRPr lang="zh-CN" altLang="zh-CN" dirty="0"/>
          </a:p>
          <a:p>
            <a:pPr marL="0" indent="0">
              <a:buNone/>
              <a:defRPr/>
            </a:pP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zh-CN" dirty="0">
                <a:sym typeface="+mn-ea"/>
              </a:rPr>
              <a:t>再插入注释符</a:t>
            </a:r>
            <a:r>
              <a:rPr lang="en-US" altLang="zh-CN" dirty="0">
                <a:sym typeface="+mn-ea"/>
              </a:rPr>
              <a:t>,</a:t>
            </a:r>
            <a:r>
              <a:rPr lang="zh-CN" altLang="zh-CN" dirty="0">
                <a:sym typeface="+mn-ea"/>
              </a:rPr>
              <a:t>比如</a:t>
            </a:r>
            <a:r>
              <a:rPr lang="en-US" altLang="zh-CN" dirty="0">
                <a:sym typeface="+mn-ea"/>
              </a:rPr>
              <a:t>"#"</a:t>
            </a:r>
            <a:r>
              <a:rPr lang="zh-CN" altLang="zh-CN" dirty="0">
                <a:sym typeface="+mn-ea"/>
              </a:rPr>
              <a:t>。</a:t>
            </a:r>
            <a:endParaRPr lang="zh-CN" altLang="zh-CN" dirty="0"/>
          </a:p>
          <a:p>
            <a:pPr marL="0" indent="0">
              <a:buNone/>
              <a:defRPr/>
            </a:pP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zh-CN" dirty="0">
                <a:sym typeface="+mn-ea"/>
              </a:rPr>
              <a:t>再按</a:t>
            </a:r>
            <a:r>
              <a:rPr lang="en-US" altLang="zh-CN" dirty="0">
                <a:sym typeface="+mn-ea"/>
              </a:rPr>
              <a:t>Esc,</a:t>
            </a:r>
            <a:r>
              <a:rPr lang="zh-CN" altLang="zh-CN" dirty="0">
                <a:sym typeface="+mn-ea"/>
              </a:rPr>
              <a:t>就会全部注释了。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多窗口模式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在单个vim屏幕中多个文档能被查看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Ctrl-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w再按s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：横向分割屏幕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Ctrl-w 再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按v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：纵向分割屏幕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Ctrl-w，方向键 ：在窗口间移动</a:t>
            </a:r>
          </a:p>
          <a:p>
            <a:pPr algn="just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退出模式的指令只影响当前窗口</a:t>
            </a:r>
          </a:p>
          <a:p>
            <a:pPr algn="just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file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在同一个窗口打开其他文件</a:t>
            </a:r>
          </a:p>
          <a:p>
            <a:pPr algn="just"/>
            <a:r>
              <a:rPr lang="en-US" altLang="zh-CN" dirty="0">
                <a:sym typeface="+mn-ea"/>
              </a:rPr>
              <a:t>:help windows </a:t>
            </a:r>
            <a:r>
              <a:rPr lang="zh-CN" altLang="en-US" dirty="0">
                <a:sym typeface="+mn-ea"/>
              </a:rPr>
              <a:t>：显示更多窗口命令</a:t>
            </a:r>
            <a:endParaRPr lang="zh-CN" altLang="en-US" dirty="0"/>
          </a:p>
          <a:p>
            <a:pPr marL="0" indent="0" algn="just"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的三种模式</a:t>
            </a:r>
          </a:p>
          <a:p>
            <a:r>
              <a:rPr lang="zh-CN" altLang="en-US" dirty="0"/>
              <a:t>编辑模式</a:t>
            </a:r>
          </a:p>
          <a:p>
            <a:r>
              <a:rPr lang="zh-CN" altLang="en-US" dirty="0"/>
              <a:t>命令模式</a:t>
            </a:r>
          </a:p>
          <a:p>
            <a:r>
              <a:rPr lang="zh-CN" altLang="en-US" dirty="0"/>
              <a:t>退出模式</a:t>
            </a:r>
          </a:p>
          <a:p>
            <a:r>
              <a:rPr lang="zh-CN" altLang="en-US" dirty="0"/>
              <a:t>可视化模式</a:t>
            </a:r>
          </a:p>
          <a:p>
            <a:r>
              <a:rPr lang="zh-CN" altLang="en-US" dirty="0"/>
              <a:t>多窗口模式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vim</a:t>
            </a:r>
            <a:r>
              <a:rPr lang="zh-CN" altLang="en-US" dirty="0">
                <a:sym typeface="+mn-ea"/>
              </a:rPr>
              <a:t>的三种工作模式</a:t>
            </a:r>
          </a:p>
          <a:p>
            <a:r>
              <a:rPr lang="zh-CN" altLang="en-US"/>
              <a:t>三种模式相互切换</a:t>
            </a:r>
          </a:p>
          <a:p>
            <a:r>
              <a:rPr lang="zh-CN" altLang="en-US"/>
              <a:t>命令模式使用</a:t>
            </a:r>
          </a:p>
          <a:p>
            <a:r>
              <a:rPr lang="zh-CN" altLang="en-US"/>
              <a:t>退出模式使用</a:t>
            </a:r>
          </a:p>
          <a:p>
            <a:r>
              <a:rPr lang="zh-CN" altLang="en-US"/>
              <a:t>可视化模式</a:t>
            </a:r>
            <a:r>
              <a:rPr lang="zh-CN" altLang="en-US">
                <a:sym typeface="+mn-ea"/>
              </a:rPr>
              <a:t>使用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vim介绍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206365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的高级版本，由vim-enhanced软件包提供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gvim：vim的图形化版本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提供在vim-x11包里</a:t>
            </a:r>
          </a:p>
          <a:p>
            <a:pPr algn="just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优点：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速度：操作键盘次数减少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简单：不依赖鼠标/图形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可用：可适应于多种类unix系统</a:t>
            </a:r>
          </a:p>
          <a:p>
            <a:pPr algn="just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缺点：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入门难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着重在于键盘的操作速度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的三种工作模式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848340" cy="1363980"/>
          </a:xfrm>
        </p:spPr>
        <p:txBody>
          <a:bodyPr/>
          <a:lstStyle/>
          <a:p>
            <a:r>
              <a:rPr lang="zh-CN" altLang="en-US" sz="2000" dirty="0"/>
              <a:t>命令模式：这种模式是用于文件的导航，剪切和粘贴，和简单的命令。</a:t>
            </a:r>
          </a:p>
          <a:p>
            <a:r>
              <a:rPr lang="zh-CN" altLang="en-US" sz="2000" dirty="0"/>
              <a:t>插入模式：这种模式是用于正常的文本编辑。</a:t>
            </a:r>
          </a:p>
          <a:p>
            <a:r>
              <a:rPr lang="zh-CN" altLang="en-US" sz="2000" dirty="0"/>
              <a:t>退出模式：这种模式是用来保存，退出，并打开文件，以及搜索和替换和其他更复杂的操作。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90495" y="3197225"/>
            <a:ext cx="5919470" cy="2602865"/>
            <a:chOff x="4157" y="4380"/>
            <a:chExt cx="9322" cy="4099"/>
          </a:xfrm>
        </p:grpSpPr>
        <p:sp>
          <p:nvSpPr>
            <p:cNvPr id="5" name="圆角矩形 4"/>
            <p:cNvSpPr/>
            <p:nvPr/>
          </p:nvSpPr>
          <p:spPr>
            <a:xfrm>
              <a:off x="7833" y="4380"/>
              <a:ext cx="2601" cy="680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命令模式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144" y="7799"/>
              <a:ext cx="2601" cy="680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插入模式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879" y="7799"/>
              <a:ext cx="2601" cy="680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退出模式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5886" y="5056"/>
              <a:ext cx="2689" cy="27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1" name="直接箭头连接符 10"/>
            <p:cNvCxnSpPr/>
            <p:nvPr/>
          </p:nvCxnSpPr>
          <p:spPr>
            <a:xfrm flipV="1">
              <a:off x="6254" y="5086"/>
              <a:ext cx="2592" cy="26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2" name="直接箭头连接符 11"/>
            <p:cNvCxnSpPr/>
            <p:nvPr/>
          </p:nvCxnSpPr>
          <p:spPr>
            <a:xfrm>
              <a:off x="9934" y="5071"/>
              <a:ext cx="2307" cy="277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3" name="直接箭头连接符 12"/>
            <p:cNvCxnSpPr/>
            <p:nvPr/>
          </p:nvCxnSpPr>
          <p:spPr>
            <a:xfrm flipH="1" flipV="1">
              <a:off x="9635" y="5060"/>
              <a:ext cx="2353" cy="27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4" name="圆角矩形 13"/>
            <p:cNvSpPr/>
            <p:nvPr/>
          </p:nvSpPr>
          <p:spPr>
            <a:xfrm>
              <a:off x="7605" y="6433"/>
              <a:ext cx="1402" cy="680"/>
            </a:xfrm>
            <a:prstGeom prst="roundRect">
              <a:avLst/>
            </a:prstGeom>
            <a:solidFill>
              <a:srgbClr val="5BDAFB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ESC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键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9371" y="6433"/>
              <a:ext cx="1402" cy="680"/>
            </a:xfrm>
            <a:prstGeom prst="roundRect">
              <a:avLst/>
            </a:prstGeom>
            <a:solidFill>
              <a:srgbClr val="5BDAFB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ESC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键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1712" y="5753"/>
              <a:ext cx="1402" cy="680"/>
            </a:xfrm>
            <a:prstGeom prst="roundRect">
              <a:avLst/>
            </a:prstGeom>
            <a:solidFill>
              <a:srgbClr val="5BDAFB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：键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157" y="5753"/>
              <a:ext cx="2775" cy="680"/>
            </a:xfrm>
            <a:prstGeom prst="roundRect">
              <a:avLst/>
            </a:prstGeom>
            <a:solidFill>
              <a:srgbClr val="5BDAFB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a</a:t>
              </a: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，</a:t>
              </a:r>
              <a:r>
                <a:rPr kumimoji="0" lang="en-US" altLang="zh-CN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i</a:t>
              </a: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o</a:t>
              </a: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键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用vim打开一个文件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运行vim：</a:t>
            </a:r>
          </a:p>
          <a:p>
            <a:pPr marL="1080135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dirty="0"/>
              <a:t>vim filename</a:t>
            </a:r>
          </a:p>
          <a:p>
            <a:pPr marL="1080135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dirty="0"/>
              <a:t>如果文件存在则该文件被打开并显示内容</a:t>
            </a:r>
          </a:p>
          <a:p>
            <a:pPr marL="1080135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dirty="0"/>
              <a:t>如果文件不存在，则vi</a:t>
            </a:r>
            <a:r>
              <a:rPr lang="en-US" altLang="zh-CN" dirty="0"/>
              <a:t>m</a:t>
            </a:r>
            <a:r>
              <a:rPr lang="zh-CN" altLang="en-US" dirty="0"/>
              <a:t>在第一次编辑并保存的时候创建这个文件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插入模式 </a:t>
            </a:r>
            <a:r>
              <a:rPr lang="zh-CN" altLang="en-US">
                <a:sym typeface="+mn-ea"/>
              </a:rPr>
              <a:t>– 修改文件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223010"/>
            <a:ext cx="10560050" cy="538480"/>
          </a:xfrm>
        </p:spPr>
        <p:txBody>
          <a:bodyPr/>
          <a:lstStyle/>
          <a:p>
            <a:pPr algn="just"/>
            <a:r>
              <a:rPr lang="zh-CN" altLang="en-US" dirty="0"/>
              <a:t>在命令模式下按以下键进入插入模式：</a:t>
            </a:r>
          </a:p>
          <a:p>
            <a:pPr marL="1080135" algn="just">
              <a:spcBef>
                <a:spcPts val="0"/>
              </a:spcBef>
              <a:buChar char="u"/>
            </a:pP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730116" name="Group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0061188"/>
              </p:ext>
            </p:extLst>
          </p:nvPr>
        </p:nvGraphicFramePr>
        <p:xfrm>
          <a:off x="2653903" y="2120265"/>
          <a:ext cx="6113304" cy="2967673"/>
        </p:xfrm>
        <a:graphic>
          <a:graphicData uri="http://schemas.openxmlformats.org/drawingml/2006/table">
            <a:tbl>
              <a:tblPr/>
              <a:tblGrid>
                <a:gridCol w="12166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操作键</a:t>
                      </a:r>
                    </a:p>
                  </a:txBody>
                  <a:tcPr marL="100838" marR="100838" marT="50413" marB="50413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功能</a:t>
                      </a:r>
                    </a:p>
                  </a:txBody>
                  <a:tcPr marL="100838" marR="100838" marT="50413" marB="504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7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光标左边插入文本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4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在光标右边插入文本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7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o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在光标所在行的下一行插入新行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在行首插入文本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57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A</a:t>
                      </a:r>
                      <a:endParaRPr kumimoji="1" lang="fr-FR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在一行的结尾处添加文本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57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O</a:t>
                      </a:r>
                      <a:endParaRPr kumimoji="1" lang="fr-FR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在光标所在行的上一行插入新行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命令模式</a:t>
            </a:r>
            <a:r>
              <a:rPr lang="en-US" altLang="zh-CN"/>
              <a:t>-</a:t>
            </a:r>
            <a:r>
              <a:rPr lang="zh-CN" altLang="en-US"/>
              <a:t>移动光标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726020" name="Group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8844772"/>
              </p:ext>
            </p:extLst>
          </p:nvPr>
        </p:nvGraphicFramePr>
        <p:xfrm>
          <a:off x="1446728" y="1466850"/>
          <a:ext cx="8791813" cy="4720490"/>
        </p:xfrm>
        <a:graphic>
          <a:graphicData uri="http://schemas.openxmlformats.org/drawingml/2006/table">
            <a:tbl>
              <a:tblPr/>
              <a:tblGrid>
                <a:gridCol w="17871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564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481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操作类型</a:t>
                      </a:r>
                    </a:p>
                  </a:txBody>
                  <a:tcPr marL="100838" marR="100838" marT="50393" marB="50393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操作键</a:t>
                      </a:r>
                    </a:p>
                  </a:txBody>
                  <a:tcPr marL="100838" marR="100838" marT="50393" marB="503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功能</a:t>
                      </a:r>
                    </a:p>
                  </a:txBody>
                  <a:tcPr marL="100838" marR="100838" marT="50393" marB="503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光标方向移动</a:t>
                      </a:r>
                    </a:p>
                  </a:txBody>
                  <a:tcPr marL="99250" marR="99250" marT="51582" marB="51582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" panose="05000000000000000000" pitchFamily="2" charset="2"/>
                        </a:rPr>
                        <a:t>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" panose="05000000000000000000" pitchFamily="2" charset="2"/>
                        </a:rPr>
                        <a:t>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" panose="05000000000000000000" pitchFamily="2" charset="2"/>
                        </a:rPr>
                        <a:t>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" panose="05000000000000000000" pitchFamily="2" charset="2"/>
                        </a:rPr>
                        <a:t></a:t>
                      </a:r>
                    </a:p>
                  </a:txBody>
                  <a:tcPr marL="100838" marR="100838" marT="50393" marB="5039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上、下、左、右</a:t>
                      </a:r>
                    </a:p>
                  </a:txBody>
                  <a:tcPr marL="100838" marR="100838" marT="50393" marB="5039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22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翻页</a:t>
                      </a:r>
                    </a:p>
                  </a:txBody>
                  <a:tcPr marL="99250" marR="99250" marT="51582" marB="51582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Page Down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或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Ctrl+F</a:t>
                      </a:r>
                    </a:p>
                  </a:txBody>
                  <a:tcPr marL="100838" marR="100838" marT="50393" marB="5039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向下翻动一整页内容</a:t>
                      </a:r>
                    </a:p>
                  </a:txBody>
                  <a:tcPr marL="100838" marR="100838" marT="50393" marB="5039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329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fr-F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Page Up</a:t>
                      </a:r>
                      <a:r>
                        <a:rPr kumimoji="1" lang="zh-CN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或</a:t>
                      </a:r>
                      <a:r>
                        <a:rPr kumimoji="1" lang="fr-F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Ctrl+B  </a:t>
                      </a:r>
                    </a:p>
                  </a:txBody>
                  <a:tcPr marL="100838" marR="100838" marT="50393" marB="5039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向上翻动一整页内容</a:t>
                      </a:r>
                    </a:p>
                  </a:txBody>
                  <a:tcPr marL="100838" marR="100838" marT="50393" marB="5039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329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行内快速跳转</a:t>
                      </a:r>
                    </a:p>
                  </a:txBody>
                  <a:tcPr marL="99250" marR="99250" marT="51582" marB="51582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Home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键或“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^”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、数字“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0”</a:t>
                      </a:r>
                    </a:p>
                  </a:txBody>
                  <a:tcPr marL="100838" marR="100838" marT="50393" marB="5039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跳转至行首</a:t>
                      </a:r>
                    </a:p>
                  </a:txBody>
                  <a:tcPr marL="100838" marR="100838" marT="50393" marB="5039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329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End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键或“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$”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键</a:t>
                      </a:r>
                    </a:p>
                  </a:txBody>
                  <a:tcPr marL="100838" marR="100838" marT="50393" marB="5039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跳转到行尾</a:t>
                      </a:r>
                    </a:p>
                  </a:txBody>
                  <a:tcPr marL="100838" marR="100838" marT="50393" marB="5039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329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行间快速跳转</a:t>
                      </a:r>
                    </a:p>
                  </a:txBody>
                  <a:tcPr marL="99250" marR="99250" marT="51582" marB="51582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1G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或者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gg</a:t>
                      </a:r>
                    </a:p>
                  </a:txBody>
                  <a:tcPr marL="100838" marR="100838" marT="50393" marB="5039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跳转到文件的首行 </a:t>
                      </a:r>
                    </a:p>
                  </a:txBody>
                  <a:tcPr marL="100838" marR="100838" marT="50393" marB="5039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329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100838" marR="100838" marT="50393" marB="5039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跳转到文件的末尾行 </a:t>
                      </a:r>
                    </a:p>
                  </a:txBody>
                  <a:tcPr marL="100838" marR="100838" marT="50393" marB="5039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329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#G</a:t>
                      </a:r>
                    </a:p>
                  </a:txBody>
                  <a:tcPr marL="100838" marR="100838" marT="50393" marB="5039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跳转到文件中的第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#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行 </a:t>
                      </a:r>
                    </a:p>
                  </a:txBody>
                  <a:tcPr marL="100838" marR="100838" marT="50393" marB="5039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329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行号显示</a:t>
                      </a:r>
                    </a:p>
                  </a:txBody>
                  <a:tcPr marL="99250" marR="99250" marT="51582" marB="51582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:set nu</a:t>
                      </a:r>
                    </a:p>
                  </a:txBody>
                  <a:tcPr marL="100838" marR="100838" marT="50393" marB="5039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在编辑器中显示行号 </a:t>
                      </a:r>
                    </a:p>
                  </a:txBody>
                  <a:tcPr marL="100838" marR="100838" marT="50393" marB="5039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0329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:set 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nonu</a:t>
                      </a:r>
                    </a:p>
                  </a:txBody>
                  <a:tcPr marL="100838" marR="100838" marT="50393" marB="5039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取消编辑器中的行号显示</a:t>
                      </a:r>
                    </a:p>
                  </a:txBody>
                  <a:tcPr marL="100838" marR="100838" marT="50393" marB="5039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命令模式</a:t>
            </a:r>
            <a:r>
              <a:rPr lang="en-US" altLang="zh-CN"/>
              <a:t>-</a:t>
            </a:r>
            <a:r>
              <a:rPr lang="zh-CN" altLang="en-US"/>
              <a:t>复制，剪切和粘贴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728068" name="Group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1020129"/>
              </p:ext>
            </p:extLst>
          </p:nvPr>
        </p:nvGraphicFramePr>
        <p:xfrm>
          <a:off x="1762739" y="948055"/>
          <a:ext cx="8145944" cy="5572699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587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988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596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操作类型</a:t>
                      </a:r>
                    </a:p>
                  </a:txBody>
                  <a:tcPr marL="100838" marR="100838" marT="50376" marB="50376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操作键</a:t>
                      </a:r>
                    </a:p>
                  </a:txBody>
                  <a:tcPr marL="100838" marR="100838" marT="50376" marB="503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功能</a:t>
                      </a:r>
                    </a:p>
                  </a:txBody>
                  <a:tcPr marL="100838" marR="100838" marT="50376" marB="503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3280">
                <a:tc rowSpan="7"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删除</a:t>
                      </a:r>
                    </a:p>
                  </a:txBody>
                  <a:tcPr marL="99250" marR="99250" marT="51566" marB="51566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x或Del</a:t>
                      </a:r>
                    </a:p>
                  </a:txBody>
                  <a:tcPr marL="100838" marR="100838" marT="50376" marB="5037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删除光标处的单个字符</a:t>
                      </a:r>
                    </a:p>
                  </a:txBody>
                  <a:tcPr marL="100838" marR="100838" marT="50376" marB="5037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32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dd</a:t>
                      </a:r>
                    </a:p>
                  </a:txBody>
                  <a:tcPr marL="100838" marR="100838" marT="50376" marB="5037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剪切当前光标所在行</a:t>
                      </a:r>
                    </a:p>
                  </a:txBody>
                  <a:tcPr marL="100838" marR="100838" marT="50376" marB="5037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32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N</a:t>
                      </a:r>
                      <a:r>
                        <a:rPr kumimoji="1" lang="en-US" altLang="zh-CN" sz="16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dd</a:t>
                      </a:r>
                    </a:p>
                  </a:txBody>
                  <a:tcPr marL="100838" marR="100838" marT="50376" marB="5037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剪切前光标所在行以及下面</a:t>
                      </a:r>
                      <a:r>
                        <a:rPr kumimoji="1" lang="en-US" altLang="zh-CN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N-1</a:t>
                      </a:r>
                      <a:r>
                        <a:rPr kumimoji="1" lang="zh-CN" altLang="en-US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行</a:t>
                      </a:r>
                      <a:endParaRPr kumimoji="1" lang="zh-CN" altLang="en-US" sz="1600" i="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0838" marR="100838" marT="50376" marB="5037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32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cc</a:t>
                      </a:r>
                    </a:p>
                  </a:txBody>
                  <a:tcPr marL="100838" marR="100838" marT="50376" marB="5037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替换改行，并进入插入模式</a:t>
                      </a:r>
                      <a:endParaRPr kumimoji="1" lang="en-US" altLang="zh-CN" sz="1600" i="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0838" marR="100838" marT="50376" marB="5037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32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d^</a:t>
                      </a:r>
                    </a:p>
                  </a:txBody>
                  <a:tcPr marL="100838" marR="100838" marT="50376" marB="5037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删除当前光标之前到行首的所有字符</a:t>
                      </a:r>
                    </a:p>
                  </a:txBody>
                  <a:tcPr marL="100838" marR="100838" marT="50376" marB="5037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047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d$</a:t>
                      </a:r>
                    </a:p>
                  </a:txBody>
                  <a:tcPr marL="100838" marR="100838" marT="50376" marB="5037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删除当前光标处到行尾的所有字符</a:t>
                      </a:r>
                    </a:p>
                  </a:txBody>
                  <a:tcPr marL="100838" marR="100838" marT="50376" marB="5037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38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0000" marR="90000" marT="46770" marB="46770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dw</a:t>
                      </a:r>
                    </a:p>
                  </a:txBody>
                  <a:tcPr marL="100838" marR="100838" marT="50376" marB="5037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删除当前光标处到词尾的所有字符</a:t>
                      </a:r>
                    </a:p>
                  </a:txBody>
                  <a:tcPr marL="100838" marR="100838" marT="50376" marB="5037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i="0" u="none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复制</a:t>
                      </a:r>
                      <a:endParaRPr kumimoji="1" lang="zh-CN" altLang="en-US" sz="1600" i="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9250" marR="99250" marT="51566" marB="51566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N</a:t>
                      </a:r>
                      <a:r>
                        <a:rPr kumimoji="1" lang="zh-CN" altLang="en-US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yy</a:t>
                      </a:r>
                      <a:endParaRPr kumimoji="1" lang="zh-CN" altLang="en-US" sz="1600" i="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100838" marR="100838" marT="50376" marB="5037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复制当前</a:t>
                      </a:r>
                      <a:r>
                        <a:rPr kumimoji="1" lang="en-US" altLang="zh-CN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N</a:t>
                      </a:r>
                      <a:r>
                        <a:rPr kumimoji="1" lang="zh-CN" altLang="en-US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行整行的内容到剪贴板</a:t>
                      </a:r>
                      <a:endParaRPr kumimoji="1" lang="zh-CN" altLang="en-US" sz="1600" i="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100838" marR="100838" marT="50376" marB="5037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i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复制</a:t>
                      </a:r>
                    </a:p>
                  </a:txBody>
                  <a:tcPr marL="99250" marR="99250" marT="51566" marB="51566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:</a:t>
                      </a:r>
                      <a:r>
                        <a:rPr kumimoji="1" lang="zh-CN" altLang="en-US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Start,end copy </a:t>
                      </a:r>
                      <a:r>
                        <a:rPr kumimoji="1" lang="zh-CN" altLang="en-US" sz="1600" dirty="0" smtClean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dest</a:t>
                      </a:r>
                      <a:endParaRPr kumimoji="1" lang="en-US" altLang="zh-CN" sz="1600" dirty="0" smtClean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3,4 copy 6</a:t>
                      </a:r>
                      <a:endParaRPr kumimoji="1" lang="zh-CN" altLang="en-US" sz="1600" i="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100838" marR="100838" marT="50376" marB="5037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将start到end行的内容复制到dest行以下</a:t>
                      </a:r>
                    </a:p>
                  </a:txBody>
                  <a:tcPr marL="100838" marR="100838" marT="50376" marB="5037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i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移动</a:t>
                      </a:r>
                    </a:p>
                  </a:txBody>
                  <a:tcPr marL="99250" marR="99250" marT="51566" marB="51566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:Start,end m dest</a:t>
                      </a:r>
                    </a:p>
                  </a:txBody>
                  <a:tcPr marL="100838" marR="100838" marT="50376" marB="5037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将start到end行的内容移动到dest行以下</a:t>
                      </a:r>
                    </a:p>
                  </a:txBody>
                  <a:tcPr marL="100838" marR="100838" marT="50376" marB="5037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0990">
                <a:tc rowSpan="2"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i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粘贴</a:t>
                      </a:r>
                    </a:p>
                  </a:txBody>
                  <a:tcPr marL="99250" marR="99250" marT="51566" marB="51566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</a:t>
                      </a:r>
                    </a:p>
                  </a:txBody>
                  <a:tcPr marL="100838" marR="100838" marT="50376" marB="5037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将缓冲区中的内容粘贴到光标位置处之后</a:t>
                      </a:r>
                    </a:p>
                  </a:txBody>
                  <a:tcPr marL="100838" marR="100838" marT="50376" marB="5037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032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</a:t>
                      </a:r>
                      <a:r>
                        <a:rPr kumimoji="1" lang="zh-CN" altLang="en-US" sz="16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（大写）</a:t>
                      </a:r>
                    </a:p>
                  </a:txBody>
                  <a:tcPr marL="100838" marR="100838" marT="50376" marB="5037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粘贴到光标位置处之前</a:t>
                      </a:r>
                    </a:p>
                  </a:txBody>
                  <a:tcPr marL="100838" marR="100838" marT="50376" marB="5037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命令模式</a:t>
            </a:r>
            <a:r>
              <a:rPr lang="en-US" altLang="zh-CN"/>
              <a:t>-</a:t>
            </a:r>
            <a:r>
              <a:rPr lang="zh-CN" altLang="en-US"/>
              <a:t>文件内容查找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730116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22153" y="2234565"/>
          <a:ext cx="6113304" cy="2127082"/>
        </p:xfrm>
        <a:graphic>
          <a:graphicData uri="http://schemas.openxmlformats.org/drawingml/2006/table">
            <a:tbl>
              <a:tblPr/>
              <a:tblGrid>
                <a:gridCol w="12166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操作键</a:t>
                      </a:r>
                    </a:p>
                  </a:txBody>
                  <a:tcPr marL="100838" marR="100838" marT="50413" marB="50413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功能</a:t>
                      </a:r>
                    </a:p>
                  </a:txBody>
                  <a:tcPr marL="100838" marR="100838" marT="50413" marB="504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7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/word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从上而下在文件中查找字符串“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word” 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7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?word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从下而上在文件中查找字符串“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word”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7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fr-F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定位下一个匹配的被查找字符串 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57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fr-F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定位上一个匹配的被查找字符串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5ec2dae-56c6-4e60-95dc-14439103729c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d371d59-8cbb-4e0b-8c77-3e3bd3fdd56b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3af447d-ab48-4a14-a940-028dba52336f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5ec2dae-56c6-4e60-95dc-14439103729c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5ec2dae-56c6-4e60-95dc-14439103729c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9c09f24-0891-47e2-9387-4e9de3f66f4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6fd482b-7f28-4aad-9b9a-3043cbdefe93}"/>
</p:tagLst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903</Words>
  <Application>Microsoft Office PowerPoint</Application>
  <PresentationFormat>宽屏</PresentationFormat>
  <Paragraphs>210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FrutigerNext LT Light</vt:lpstr>
      <vt:lpstr>FrutigerNext LT Medium</vt:lpstr>
      <vt:lpstr>FrutigerNext LT Regular</vt:lpstr>
      <vt:lpstr>黑体</vt:lpstr>
      <vt:lpstr>宋体</vt:lpstr>
      <vt:lpstr>微软雅黑</vt:lpstr>
      <vt:lpstr>Arial</vt:lpstr>
      <vt:lpstr>Times New Roman</vt:lpstr>
      <vt:lpstr>Wingdings</vt:lpstr>
      <vt:lpstr>人才生态发展部-母版</vt:lpstr>
      <vt:lpstr>第7章  vim高级文本编辑器</vt:lpstr>
      <vt:lpstr>PowerPoint 演示文稿</vt:lpstr>
      <vt:lpstr>vim介绍</vt:lpstr>
      <vt:lpstr>vim的三种工作模式</vt:lpstr>
      <vt:lpstr>用vim打开一个文件</vt:lpstr>
      <vt:lpstr>插入模式 – 修改文件 </vt:lpstr>
      <vt:lpstr>命令模式-移动光标</vt:lpstr>
      <vt:lpstr>命令模式-复制，剪切和粘贴</vt:lpstr>
      <vt:lpstr>命令模式-文件内容查找</vt:lpstr>
      <vt:lpstr>命令模式-撤销</vt:lpstr>
      <vt:lpstr>退出模式-保存退出</vt:lpstr>
      <vt:lpstr>退出模式-查找替换</vt:lpstr>
      <vt:lpstr>可视化模式</vt:lpstr>
      <vt:lpstr>可视化模式-多行注释</vt:lpstr>
      <vt:lpstr>多窗口模式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Jokes</cp:lastModifiedBy>
  <cp:revision>3040</cp:revision>
  <dcterms:created xsi:type="dcterms:W3CDTF">2003-08-21T06:48:00Z</dcterms:created>
  <dcterms:modified xsi:type="dcterms:W3CDTF">2020-07-25T06:51:30Z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(3)j9137Zgasgd5FU77kBcDqoOgslHARTBMuDvnZ0ODnhCTiNqYWNZ1jmAtPh3O0p4y4AchU80K
eQGBWx4mt8jEtdErYU+WTIuu2TMXat1zVGxWPrZ8roAeJpnfcjicluD61zBwM/Zw2sQuz3Yx
TCR2h7UNkU1VN3VBWVbVOZhtxVAOXyg5po/JPkAADp5PXdYLrcTX1+Bd5m6Q9GULaaO/Gxhl
MojaJINnpQoWWmCP8+</vt:lpwstr>
  </property>
  <property fmtid="{D5CDD505-2E9C-101B-9397-08002B2CF9AE}" pid="18" name="_2015_ms_pID_7253431">
    <vt:lpwstr>dC2bfRqWPeo1YXHY0WaJrLgw5WiCuYT+jzHemu6SBa1VNHzICZJFuH
fE0/OsI8kGvpbzB8YF29ojowxdpEihSZgmqpmYTa3XdMNDhugSTximFCW57i81WIZQ978pmJ
0iJYuMUcylFshWwG8nNEFDV8T1YTdx3pF1vMcC0xMR7/fDIj1Io7qfRlGsQLTrZh/Rx3Rw/2
9+M8hmCTiNmHWt5/uwODSP7YB2lqIKqQAmbq</vt:lpwstr>
  </property>
  <property fmtid="{D5CDD505-2E9C-101B-9397-08002B2CF9AE}" pid="19" name="_2015_ms_pID_7253432">
    <vt:lpwstr>msIRWSudbNU7gaHEcIlObprnB0wc7QFt2zw6
pywmqWvYhEG0zRRvtVQZBT6tlXS0ew==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  <property fmtid="{D5CDD505-2E9C-101B-9397-08002B2CF9AE}" pid="25" name="KSOProductBuildVer">
    <vt:lpwstr>2052-11.1.0.9584</vt:lpwstr>
  </property>
</Properties>
</file>