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28"/>
  </p:notesMasterIdLst>
  <p:handoutMasterIdLst>
    <p:handoutMasterId r:id="rId29"/>
  </p:handoutMasterIdLst>
  <p:sldIdLst>
    <p:sldId id="1319" r:id="rId2"/>
    <p:sldId id="1596" r:id="rId3"/>
    <p:sldId id="1595" r:id="rId4"/>
    <p:sldId id="1601" r:id="rId5"/>
    <p:sldId id="1604" r:id="rId6"/>
    <p:sldId id="1605" r:id="rId7"/>
    <p:sldId id="1621" r:id="rId8"/>
    <p:sldId id="1624" r:id="rId9"/>
    <p:sldId id="1623" r:id="rId10"/>
    <p:sldId id="1606" r:id="rId11"/>
    <p:sldId id="1607" r:id="rId12"/>
    <p:sldId id="1609" r:id="rId13"/>
    <p:sldId id="1608" r:id="rId14"/>
    <p:sldId id="1610" r:id="rId15"/>
    <p:sldId id="1614" r:id="rId16"/>
    <p:sldId id="1626" r:id="rId17"/>
    <p:sldId id="1615" r:id="rId18"/>
    <p:sldId id="1627" r:id="rId19"/>
    <p:sldId id="1616" r:id="rId20"/>
    <p:sldId id="1617" r:id="rId21"/>
    <p:sldId id="1620" r:id="rId22"/>
    <p:sldId id="1619" r:id="rId23"/>
    <p:sldId id="1625" r:id="rId24"/>
    <p:sldId id="1622" r:id="rId25"/>
    <p:sldId id="1594" r:id="rId26"/>
    <p:sldId id="1204" r:id="rId27"/>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15:guide id="1" orient="horz" pos="482">
          <p15:clr>
            <a:srgbClr val="A4A3A4"/>
          </p15:clr>
        </p15:guide>
        <p15:guide id="2" orient="horz" pos="2908">
          <p15:clr>
            <a:srgbClr val="A4A3A4"/>
          </p15:clr>
        </p15:guide>
        <p15:guide id="3" orient="horz" pos="5975">
          <p15:clr>
            <a:srgbClr val="A4A3A4"/>
          </p15:clr>
        </p15:guide>
        <p15:guide id="4" pos="2440">
          <p15:clr>
            <a:srgbClr val="A4A3A4"/>
          </p15:clr>
        </p15:guide>
        <p15:guide id="5" pos="431">
          <p15:clr>
            <a:srgbClr val="A4A3A4"/>
          </p15:clr>
        </p15:guide>
        <p15:guide id="6" pos="4028">
          <p15:clr>
            <a:srgbClr val="A4A3A4"/>
          </p15:clr>
        </p15:guide>
        <p15:guide id="7" pos="626">
          <p15:clr>
            <a:srgbClr val="A4A3A4"/>
          </p15:clr>
        </p15:guide>
        <p15:guide id="8"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BDAFB"/>
    <a:srgbClr val="58EDFC"/>
    <a:srgbClr val="FFFFFF"/>
    <a:srgbClr val="C00000"/>
    <a:srgbClr val="990000"/>
    <a:srgbClr val="FF0909"/>
    <a:srgbClr val="CF6B63"/>
    <a:srgbClr val="E7CCC7"/>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5205" autoAdjust="0"/>
  </p:normalViewPr>
  <p:slideViewPr>
    <p:cSldViewPr showGuides="1">
      <p:cViewPr varScale="1">
        <p:scale>
          <a:sx n="82" d="100"/>
          <a:sy n="82" d="100"/>
        </p:scale>
        <p:origin x="667" y="62"/>
      </p:cViewPr>
      <p:guideLst>
        <p:guide pos="3840"/>
        <p:guide orient="horz" pos="216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2928" y="78"/>
      </p:cViewPr>
      <p:guideLst>
        <p:guide orient="horz" pos="482"/>
        <p:guide orient="horz" pos="2908"/>
        <p:guide orient="horz" pos="5975"/>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ln>
        </p:spPr>
      </p:sp>
    </p:spTree>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anose="05000000000000000000" pitchFamily="2" charset="2"/>
      <a:buChar char="l"/>
      <a:defRPr sz="1100" kern="1200">
        <a:solidFill>
          <a:schemeClr val="tx1"/>
        </a:solidFill>
        <a:latin typeface="微软雅黑" panose="020B0503020204020204" charset="-122"/>
        <a:ea typeface="微软雅黑" panose="020B0503020204020204" charset="-122"/>
        <a:cs typeface="+mn-cs"/>
      </a:defRPr>
    </a:lvl1pPr>
    <a:lvl2pPr marL="541655" indent="-180975" algn="l" rtl="0" eaLnBrk="1" fontAlgn="base" hangingPunct="1">
      <a:lnSpc>
        <a:spcPct val="125000"/>
      </a:lnSpc>
      <a:spcBef>
        <a:spcPct val="0"/>
      </a:spcBef>
      <a:spcAft>
        <a:spcPts val="600"/>
      </a:spcAft>
      <a:buSzPct val="50000"/>
      <a:buFont typeface="Wingdings" panose="05000000000000000000" pitchFamily="2" charset="2"/>
      <a:buChar char="p"/>
      <a:defRPr sz="1100" kern="1200">
        <a:solidFill>
          <a:schemeClr val="tx1"/>
        </a:solidFill>
        <a:latin typeface="微软雅黑" panose="020B0503020204020204" charset="-122"/>
        <a:ea typeface="微软雅黑" panose="020B0503020204020204" charset="-122"/>
        <a:cs typeface="+mn-cs"/>
      </a:defRPr>
    </a:lvl2pPr>
    <a:lvl3pPr marL="895350" indent="-174625" algn="l" rtl="0" eaLnBrk="1" fontAlgn="base" hangingPunct="1">
      <a:lnSpc>
        <a:spcPct val="125000"/>
      </a:lnSpc>
      <a:spcBef>
        <a:spcPct val="0"/>
      </a:spcBef>
      <a:spcAft>
        <a:spcPts val="600"/>
      </a:spcAft>
      <a:buSzPct val="50000"/>
      <a:buFont typeface="Wingdings" panose="05000000000000000000" pitchFamily="2" charset="2"/>
      <a:buChar char="n"/>
      <a:defRPr sz="1100" kern="1200">
        <a:solidFill>
          <a:schemeClr val="tx1"/>
        </a:solidFill>
        <a:latin typeface="微软雅黑" panose="020B0503020204020204" charset="-122"/>
        <a:ea typeface="微软雅黑" panose="020B050302020402020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584200" y="765175"/>
            <a:ext cx="5930900" cy="3336925"/>
          </a:xfrm>
        </p:spPr>
      </p:sp>
      <p:sp>
        <p:nvSpPr>
          <p:cNvPr id="12" name="备注占位符 11"/>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a:xfrm>
            <a:off x="584200" y="765175"/>
            <a:ext cx="5930900" cy="33369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a:xfrm>
            <a:off x="584200" y="765175"/>
            <a:ext cx="5930900" cy="33369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a:xfrm>
            <a:off x="584200" y="765175"/>
            <a:ext cx="5930900" cy="33369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a:xfrm>
            <a:off x="584200" y="765175"/>
            <a:ext cx="5930900" cy="33369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a:xfrm>
            <a:off x="584200" y="765175"/>
            <a:ext cx="5930900" cy="33369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a:xfrm>
            <a:off x="584200" y="765175"/>
            <a:ext cx="5930900" cy="33369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 y="0"/>
            <a:ext cx="12191675" cy="6858000"/>
          </a:xfrm>
          <a:prstGeom prst="rect">
            <a:avLst/>
          </a:prstGeom>
        </p:spPr>
      </p:pic>
      <p:sp>
        <p:nvSpPr>
          <p:cNvPr id="17" name="Rectangle 41"/>
          <p:cNvSpPr>
            <a:spLocks noGrp="1" noChangeArrowheads="1"/>
          </p:cNvSpPr>
          <p:nvPr>
            <p:ph type="ctrTitle" sz="quarter"/>
          </p:nvPr>
        </p:nvSpPr>
        <p:spPr>
          <a:xfrm>
            <a:off x="2639210" y="2708920"/>
            <a:ext cx="9073096" cy="831600"/>
          </a:xfrm>
          <a:ln algn="ctr"/>
        </p:spPr>
        <p:txBody>
          <a:bodyPr lIns="87802" tIns="43901" rIns="87802" bIns="43901"/>
          <a:lstStyle>
            <a:lvl1pPr algn="l" defTabSz="802005" rtl="0" eaLnBrk="0" fontAlgn="base" hangingPunct="0">
              <a:spcBef>
                <a:spcPct val="0"/>
              </a:spcBef>
              <a:spcAft>
                <a:spcPct val="0"/>
              </a:spcAft>
              <a:defRPr lang="zh-CN" altLang="en-US" sz="4300" b="1" kern="1200" dirty="0">
                <a:solidFill>
                  <a:srgbClr val="00B0F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8075528" y="5055715"/>
            <a:ext cx="3636811" cy="493200"/>
          </a:xfrm>
        </p:spPr>
        <p:txBody>
          <a:bodyPr/>
          <a:lstStyle>
            <a:lvl1pPr marL="0" indent="0" algn="ctr" defTabSz="802005" rtl="0" eaLnBrk="0" fontAlgn="base" hangingPunct="0">
              <a:spcBef>
                <a:spcPct val="0"/>
              </a:spcBef>
              <a:spcAft>
                <a:spcPct val="0"/>
              </a:spcAft>
              <a:buNone/>
              <a:defRPr lang="zh-CN" altLang="en-US" sz="2800" b="1" kern="1200" dirty="0" smtClean="0">
                <a:solidFill>
                  <a:srgbClr val="00B0F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p:cNvSpPr>
            <a:spLocks noChangeArrowheads="1"/>
          </p:cNvSpPr>
          <p:nvPr userDrawn="1"/>
        </p:nvSpPr>
        <p:spPr bwMode="auto">
          <a:xfrm>
            <a:off x="8184232" y="6500581"/>
            <a:ext cx="352807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ea"/>
                <a:ea typeface="+mn-ea"/>
                <a:cs typeface="Arial" panose="020B0604020202020204" pitchFamily="34" charset="0"/>
              </a:rPr>
              <a:t>版权所有</a:t>
            </a:r>
            <a:r>
              <a:rPr lang="en-US" altLang="zh-CN" sz="1200" baseline="0" dirty="0">
                <a:latin typeface="+mn-ea"/>
                <a:ea typeface="+mn-ea"/>
                <a:cs typeface="Arial" panose="020B0604020202020204" pitchFamily="34" charset="0"/>
              </a:rPr>
              <a:t>© 2020 </a:t>
            </a:r>
            <a:r>
              <a:rPr lang="zh-CN" altLang="en-US" sz="1200" baseline="0" dirty="0">
                <a:latin typeface="+mn-ea"/>
                <a:ea typeface="+mn-ea"/>
                <a:cs typeface="Arial" panose="020B0604020202020204" pitchFamily="34" charset="0"/>
              </a:rPr>
              <a:t>武汉誉天互联科技有限责任公司</a:t>
            </a: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30825" y="476672"/>
            <a:ext cx="1824396" cy="432000"/>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11045" y="476672"/>
            <a:ext cx="1293567" cy="432000"/>
          </a:xfrm>
          <a:prstGeom prst="rect">
            <a:avLst/>
          </a:prstGeom>
        </p:spPr>
      </p:pic>
      <p:pic>
        <p:nvPicPr>
          <p:cNvPr id="6" name="图片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9620" y="2461065"/>
            <a:ext cx="1601299" cy="19442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0" marR="0" indent="-302260" algn="just" defTabSz="802005" rtl="0" eaLnBrk="1" fontAlgn="base" latinLnBrk="0" hangingPunct="1">
              <a:lnSpc>
                <a:spcPct val="140000"/>
              </a:lnSpc>
              <a:spcBef>
                <a:spcPts val="0"/>
              </a:spcBef>
              <a:spcAft>
                <a:spcPct val="0"/>
              </a:spcAft>
              <a:buClr>
                <a:schemeClr val="tx1"/>
              </a:buClr>
              <a:buSzPct val="80000"/>
              <a:buFont typeface="Wingdings" panose="05000000000000000000" charset="0"/>
              <a:buChar char="Ø"/>
              <a:defRPr>
                <a:latin typeface="+mn-ea"/>
                <a:ea typeface="+mn-ea"/>
                <a:cs typeface="Arial" panose="020B0604020202020204" pitchFamily="34" charset="0"/>
              </a:defRPr>
            </a:lvl1pPr>
            <a:lvl2pPr>
              <a:buFont typeface="Wingdings" panose="05000000000000000000" pitchFamily="2" charset="2"/>
              <a:buChar char="p"/>
              <a:defRPr/>
            </a:lvl2pPr>
            <a:lvl3pPr>
              <a:defRPr/>
            </a:lvl3pPr>
            <a:lvl5pPr>
              <a:buNone/>
              <a:defRPr/>
            </a:lvl5pPr>
          </a:lstStyle>
          <a:p>
            <a:endParaRPr lang="zh-CN" altLang="en-US" dirty="0"/>
          </a:p>
        </p:txBody>
      </p:sp>
      <p:sp>
        <p:nvSpPr>
          <p:cNvPr id="6" name="TextBox 10"/>
          <p:cNvSpPr txBox="1"/>
          <p:nvPr userDrawn="1"/>
        </p:nvSpPr>
        <p:spPr bwMode="auto">
          <a:xfrm>
            <a:off x="1595755" y="408940"/>
            <a:ext cx="3193415" cy="637540"/>
          </a:xfrm>
          <a:prstGeom prst="rect">
            <a:avLst/>
          </a:prstGeom>
          <a:noFill/>
          <a:ln w="9525">
            <a:noFill/>
            <a:miter lim="800000"/>
          </a:ln>
        </p:spPr>
        <p:txBody>
          <a:bodyPr wrap="square" lIns="99980" tIns="49987" rIns="99980" bIns="49987" rtlCol="0">
            <a:spAutoFit/>
          </a:bodyPr>
          <a:lstStyle/>
          <a:p>
            <a:pPr defTabSz="1001395" eaLnBrk="0" hangingPunct="0"/>
            <a:r>
              <a:rPr lang="zh-CN" altLang="en-US" sz="3500" b="1" dirty="0">
                <a:solidFill>
                  <a:srgbClr val="00B0F0"/>
                </a:solidFill>
                <a:latin typeface="+mn-ea"/>
                <a:ea typeface="+mn-ea"/>
                <a:cs typeface="Arial" panose="020B0604020202020204" pitchFamily="34" charset="0"/>
              </a:rPr>
              <a:t>学习目标</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solidFill>
                  <a:srgbClr val="00B0F0"/>
                </a:solidFill>
                <a:latin typeface="+mn-ea"/>
                <a:ea typeface="+mn-ea"/>
              </a:defRPr>
            </a:lvl1pPr>
          </a:lstStyle>
          <a:p>
            <a:r>
              <a:rPr lang="zh-CN" altLang="en-US" dirty="0"/>
              <a:t>单击此处编辑母版标题样式</a:t>
            </a:r>
          </a:p>
        </p:txBody>
      </p:sp>
      <p:sp>
        <p:nvSpPr>
          <p:cNvPr id="8" name="文本占位符 6"/>
          <p:cNvSpPr>
            <a:spLocks noGrp="1"/>
          </p:cNvSpPr>
          <p:nvPr>
            <p:ph type="body" sz="quarter" idx="10" hasCustomPrompt="1"/>
          </p:nvPr>
        </p:nvSpPr>
        <p:spPr>
          <a:xfrm>
            <a:off x="912285" y="1233488"/>
            <a:ext cx="10560048" cy="4680000"/>
          </a:xfrm>
        </p:spPr>
        <p:txBody>
          <a:bodyPr/>
          <a:lstStyle>
            <a:lvl1pPr algn="just">
              <a:buClr>
                <a:srgbClr val="000000"/>
              </a:buClr>
              <a:buSzPct val="50000"/>
              <a:buFont typeface="Wingdings" panose="05000000000000000000" charset="0"/>
              <a:buChar char="l"/>
              <a:defRPr>
                <a:latin typeface="+mn-ea"/>
                <a:ea typeface="+mn-ea"/>
                <a:cs typeface="Arial" panose="020B0604020202020204" pitchFamily="34" charset="0"/>
              </a:defRPr>
            </a:lvl1pPr>
          </a:lstStyle>
          <a:p>
            <a:r>
              <a:rPr lang="zh-CN" altLang="en-US" dirty="0"/>
              <a:t>单击此处输入文字</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0" marR="0" indent="-302260" algn="just" defTabSz="802005" rtl="0" eaLnBrk="1" fontAlgn="base" latinLnBrk="0" hangingPunct="1">
              <a:lnSpc>
                <a:spcPct val="140000"/>
              </a:lnSpc>
              <a:spcBef>
                <a:spcPts val="0"/>
              </a:spcBef>
              <a:spcAft>
                <a:spcPct val="0"/>
              </a:spcAft>
              <a:buClr>
                <a:schemeClr val="tx1"/>
              </a:buClr>
              <a:buSzPct val="80000"/>
              <a:buFont typeface="Wingdings" panose="05000000000000000000" charset="0"/>
              <a:buChar char="ü"/>
              <a:defRPr>
                <a:latin typeface="+mn-ea"/>
                <a:ea typeface="+mn-ea"/>
                <a:cs typeface="Arial" panose="020B0604020202020204" pitchFamily="34" charset="0"/>
              </a:defRPr>
            </a:lvl1pPr>
            <a:lvl2pPr>
              <a:buFont typeface="Wingdings" panose="05000000000000000000" pitchFamily="2" charset="2"/>
              <a:buChar char="p"/>
              <a:defRPr/>
            </a:lvl2pPr>
            <a:lvl3pPr>
              <a:defRPr/>
            </a:lvl3pPr>
            <a:lvl5pPr>
              <a:buNone/>
              <a:defRPr/>
            </a:lvl5pPr>
          </a:lstStyle>
          <a:p>
            <a:endParaRPr lang="zh-CN" altLang="en-US" dirty="0"/>
          </a:p>
        </p:txBody>
      </p:sp>
      <p:sp>
        <p:nvSpPr>
          <p:cNvPr id="6" name="TextBox 10"/>
          <p:cNvSpPr txBox="1"/>
          <p:nvPr userDrawn="1"/>
        </p:nvSpPr>
        <p:spPr bwMode="auto">
          <a:xfrm>
            <a:off x="1595755" y="408940"/>
            <a:ext cx="3193415" cy="637540"/>
          </a:xfrm>
          <a:prstGeom prst="rect">
            <a:avLst/>
          </a:prstGeom>
          <a:noFill/>
          <a:ln w="9525">
            <a:noFill/>
            <a:miter lim="800000"/>
          </a:ln>
        </p:spPr>
        <p:txBody>
          <a:bodyPr wrap="square" lIns="99980" tIns="49987" rIns="99980" bIns="49987" rtlCol="0">
            <a:spAutoFit/>
          </a:bodyPr>
          <a:lstStyle/>
          <a:p>
            <a:pPr defTabSz="1001395" eaLnBrk="0" hangingPunct="0"/>
            <a:r>
              <a:rPr lang="zh-CN" altLang="en-US" sz="3500" b="1" dirty="0">
                <a:solidFill>
                  <a:srgbClr val="00B0F0"/>
                </a:solidFill>
                <a:latin typeface="+mn-ea"/>
                <a:ea typeface="+mn-ea"/>
                <a:cs typeface="Arial" panose="020B0604020202020204" pitchFamily="34" charset="0"/>
              </a:rPr>
              <a:t>单元小节</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1594800" y="410400"/>
            <a:ext cx="9831600" cy="640800"/>
          </a:xfrm>
        </p:spPr>
        <p:txBody>
          <a:bodyPr lIns="100800" tIns="50400" rIns="100800" bIns="50400" anchor="t" anchorCtr="0"/>
          <a:lstStyle>
            <a:lvl1pPr>
              <a:defRPr b="1">
                <a:solidFill>
                  <a:srgbClr val="00B0F0"/>
                </a:solidFill>
                <a:latin typeface="+mn-ea"/>
                <a:ea typeface="+mn-ea"/>
              </a:defRPr>
            </a:lvl1pPr>
          </a:lstStyle>
          <a:p>
            <a:r>
              <a:rPr lang="zh-CN" altLang="en-US" dirty="0"/>
              <a:t>单元小结</a:t>
            </a:r>
          </a:p>
        </p:txBody>
      </p:sp>
      <p:sp>
        <p:nvSpPr>
          <p:cNvPr id="7" name="文本占位符 6"/>
          <p:cNvSpPr>
            <a:spLocks noGrp="1"/>
          </p:cNvSpPr>
          <p:nvPr>
            <p:ph type="body" sz="quarter" idx="10" hasCustomPrompt="1"/>
          </p:nvPr>
        </p:nvSpPr>
        <p:spPr>
          <a:xfrm>
            <a:off x="912285" y="1233488"/>
            <a:ext cx="10560048" cy="4680000"/>
          </a:xfrm>
        </p:spPr>
        <p:txBody>
          <a:bodyPr/>
          <a:lstStyle>
            <a:lvl1pPr algn="just">
              <a:buClr>
                <a:srgbClr val="000000"/>
              </a:buClr>
              <a:buSzPct val="80000"/>
              <a:buFont typeface="Wingdings" panose="05000000000000000000" charset="0"/>
              <a:buChar char="ü"/>
              <a:defRPr>
                <a:latin typeface="+mn-ea"/>
                <a:ea typeface="+mn-ea"/>
                <a:cs typeface="Arial" panose="020B0604020202020204" pitchFamily="34" charset="0"/>
              </a:defRPr>
            </a:lvl1pPr>
          </a:lstStyle>
          <a:p>
            <a:r>
              <a:rPr lang="zh-CN" altLang="en-US" dirty="0"/>
              <a:t>单击此处输入文字</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 y="0"/>
            <a:ext cx="12191675" cy="6858000"/>
          </a:xfrm>
          <a:prstGeom prst="rect">
            <a:avLst/>
          </a:prstGeom>
        </p:spPr>
      </p:pic>
      <p:sp>
        <p:nvSpPr>
          <p:cNvPr id="5" name="Text Box 9"/>
          <p:cNvSpPr txBox="1">
            <a:spLocks noChangeArrowheads="1"/>
          </p:cNvSpPr>
          <p:nvPr/>
        </p:nvSpPr>
        <p:spPr bwMode="auto">
          <a:xfrm>
            <a:off x="3793897" y="3582671"/>
            <a:ext cx="4604207" cy="633121"/>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3600" dirty="0">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a:t>
            </a:r>
            <a:r>
              <a:rPr lang="en-US" altLang="zh-CN" sz="3600" dirty="0" err="1">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yutianedu</a:t>
            </a:r>
            <a:r>
              <a:rPr lang="zh-CN" altLang="zh-CN" sz="3600" dirty="0">
                <a:solidFill>
                  <a:schemeClr val="tx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.com</a:t>
            </a:r>
          </a:p>
        </p:txBody>
      </p:sp>
      <p:sp>
        <p:nvSpPr>
          <p:cNvPr id="6" name="Text Box 8"/>
          <p:cNvSpPr txBox="1">
            <a:spLocks noChangeArrowheads="1"/>
          </p:cNvSpPr>
          <p:nvPr/>
        </p:nvSpPr>
        <p:spPr bwMode="auto">
          <a:xfrm>
            <a:off x="5228200" y="2642208"/>
            <a:ext cx="1735601" cy="910120"/>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5400" dirty="0">
                <a:solidFill>
                  <a:schemeClr val="tx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tx1"/>
              </a:solidFill>
              <a:effectLst>
                <a:outerShdw blurRad="38100" dist="38100" dir="2700000" algn="tl">
                  <a:srgbClr val="000000">
                    <a:alpha val="43137"/>
                  </a:srgbClr>
                </a:outerShdw>
              </a:effectLst>
              <a:latin typeface="+mn-ea"/>
              <a:ea typeface="+mn-ea"/>
              <a:sym typeface="FrutigerNext LT Regular"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2020/5/27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矩形 15"/>
          <p:cNvSpPr/>
          <p:nvPr userDrawn="1"/>
        </p:nvSpPr>
        <p:spPr bwMode="auto">
          <a:xfrm flipH="1" flipV="1">
            <a:off x="0" y="332656"/>
            <a:ext cx="1440000" cy="720000"/>
          </a:xfrm>
          <a:prstGeom prst="rect">
            <a:avLst/>
          </a:prstGeom>
          <a:solidFill>
            <a:srgbClr val="5BDAF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dirty="0">
              <a:ln>
                <a:noFill/>
              </a:ln>
              <a:solidFill>
                <a:schemeClr val="tx1"/>
              </a:solidFill>
              <a:effectLst/>
              <a:latin typeface="FrutigerNext LT Regular" pitchFamily="34" charset="0"/>
              <a:ea typeface="宋体" panose="02010600030101010101" pitchFamily="2" charset="-122"/>
            </a:endParaRPr>
          </a:p>
        </p:txBody>
      </p:sp>
      <p:sp>
        <p:nvSpPr>
          <p:cNvPr id="17" name="矩形 7"/>
          <p:cNvSpPr/>
          <p:nvPr userDrawn="1"/>
        </p:nvSpPr>
        <p:spPr bwMode="auto">
          <a:xfrm flipH="1" flipV="1">
            <a:off x="672000" y="332656"/>
            <a:ext cx="768000" cy="720000"/>
          </a:xfrm>
          <a:custGeom>
            <a:avLst/>
            <a:gdLst>
              <a:gd name="connsiteX0" fmla="*/ 0 w 576000"/>
              <a:gd name="connsiteY0" fmla="*/ 0 h 576000"/>
              <a:gd name="connsiteX1" fmla="*/ 576000 w 576000"/>
              <a:gd name="connsiteY1" fmla="*/ 0 h 576000"/>
              <a:gd name="connsiteX2" fmla="*/ 576000 w 576000"/>
              <a:gd name="connsiteY2" fmla="*/ 576000 h 576000"/>
              <a:gd name="connsiteX3" fmla="*/ 0 w 576000"/>
              <a:gd name="connsiteY3" fmla="*/ 576000 h 576000"/>
              <a:gd name="connsiteX4" fmla="*/ 0 w 576000"/>
              <a:gd name="connsiteY4" fmla="*/ 0 h 576000"/>
              <a:gd name="connsiteX0-1" fmla="*/ 0 w 576000"/>
              <a:gd name="connsiteY0-2" fmla="*/ 0 h 576000"/>
              <a:gd name="connsiteX1-3" fmla="*/ 576000 w 576000"/>
              <a:gd name="connsiteY1-4" fmla="*/ 0 h 576000"/>
              <a:gd name="connsiteX2-5" fmla="*/ 0 w 576000"/>
              <a:gd name="connsiteY2-6" fmla="*/ 576000 h 576000"/>
              <a:gd name="connsiteX3-7" fmla="*/ 0 w 576000"/>
              <a:gd name="connsiteY3-8" fmla="*/ 0 h 576000"/>
            </a:gdLst>
            <a:ahLst/>
            <a:cxnLst>
              <a:cxn ang="0">
                <a:pos x="connsiteX0-1" y="connsiteY0-2"/>
              </a:cxn>
              <a:cxn ang="0">
                <a:pos x="connsiteX1-3" y="connsiteY1-4"/>
              </a:cxn>
              <a:cxn ang="0">
                <a:pos x="connsiteX2-5" y="connsiteY2-6"/>
              </a:cxn>
              <a:cxn ang="0">
                <a:pos x="connsiteX3-7" y="connsiteY3-8"/>
              </a:cxn>
            </a:cxnLst>
            <a:rect l="l" t="t" r="r" b="b"/>
            <a:pathLst>
              <a:path w="576000" h="576000">
                <a:moveTo>
                  <a:pt x="0" y="0"/>
                </a:moveTo>
                <a:lnTo>
                  <a:pt x="576000" y="0"/>
                </a:lnTo>
                <a:lnTo>
                  <a:pt x="0" y="576000"/>
                </a:ln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 name="矩形 6"/>
          <p:cNvSpPr/>
          <p:nvPr userDrawn="1"/>
        </p:nvSpPr>
        <p:spPr bwMode="auto">
          <a:xfrm>
            <a:off x="8592000" y="332656"/>
            <a:ext cx="3600000" cy="720000"/>
          </a:xfrm>
          <a:prstGeom prst="rect">
            <a:avLst/>
          </a:prstGeom>
          <a:solidFill>
            <a:srgbClr val="5BDAF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8" name="矩形 7"/>
          <p:cNvSpPr/>
          <p:nvPr userDrawn="1"/>
        </p:nvSpPr>
        <p:spPr bwMode="auto">
          <a:xfrm>
            <a:off x="8592000" y="332656"/>
            <a:ext cx="720000" cy="720000"/>
          </a:xfrm>
          <a:custGeom>
            <a:avLst/>
            <a:gdLst>
              <a:gd name="connsiteX0" fmla="*/ 0 w 576000"/>
              <a:gd name="connsiteY0" fmla="*/ 0 h 576000"/>
              <a:gd name="connsiteX1" fmla="*/ 576000 w 576000"/>
              <a:gd name="connsiteY1" fmla="*/ 0 h 576000"/>
              <a:gd name="connsiteX2" fmla="*/ 576000 w 576000"/>
              <a:gd name="connsiteY2" fmla="*/ 576000 h 576000"/>
              <a:gd name="connsiteX3" fmla="*/ 0 w 576000"/>
              <a:gd name="connsiteY3" fmla="*/ 576000 h 576000"/>
              <a:gd name="connsiteX4" fmla="*/ 0 w 576000"/>
              <a:gd name="connsiteY4" fmla="*/ 0 h 576000"/>
              <a:gd name="connsiteX0-1" fmla="*/ 0 w 576000"/>
              <a:gd name="connsiteY0-2" fmla="*/ 0 h 576000"/>
              <a:gd name="connsiteX1-3" fmla="*/ 576000 w 576000"/>
              <a:gd name="connsiteY1-4" fmla="*/ 0 h 576000"/>
              <a:gd name="connsiteX2-5" fmla="*/ 0 w 576000"/>
              <a:gd name="connsiteY2-6" fmla="*/ 576000 h 576000"/>
              <a:gd name="connsiteX3-7" fmla="*/ 0 w 576000"/>
              <a:gd name="connsiteY3-8" fmla="*/ 0 h 576000"/>
            </a:gdLst>
            <a:ahLst/>
            <a:cxnLst>
              <a:cxn ang="0">
                <a:pos x="connsiteX0-1" y="connsiteY0-2"/>
              </a:cxn>
              <a:cxn ang="0">
                <a:pos x="connsiteX1-3" y="connsiteY1-4"/>
              </a:cxn>
              <a:cxn ang="0">
                <a:pos x="connsiteX2-5" y="connsiteY2-6"/>
              </a:cxn>
              <a:cxn ang="0">
                <a:pos x="connsiteX3-7" y="connsiteY3-8"/>
              </a:cxn>
            </a:cxnLst>
            <a:rect l="l" t="t" r="r" b="b"/>
            <a:pathLst>
              <a:path w="576000" h="576000">
                <a:moveTo>
                  <a:pt x="0" y="0"/>
                </a:moveTo>
                <a:lnTo>
                  <a:pt x="576000" y="0"/>
                </a:lnTo>
                <a:lnTo>
                  <a:pt x="0" y="576000"/>
                </a:ln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FrutigerNext LT Regular" pitchFamily="34" charset="0"/>
              <a:ea typeface="宋体" panose="02010600030101010101" pitchFamily="2" charset="-122"/>
            </a:endParaRPr>
          </a:p>
        </p:txBody>
      </p:sp>
      <p:sp>
        <p:nvSpPr>
          <p:cNvPr id="7172" name="Rectangle 6"/>
          <p:cNvSpPr>
            <a:spLocks noGrp="1" noChangeArrowheads="1"/>
          </p:cNvSpPr>
          <p:nvPr userDrawn="1">
            <p:ph type="title"/>
          </p:nvPr>
        </p:nvSpPr>
        <p:spPr bwMode="auto">
          <a:xfrm>
            <a:off x="1440181" y="333038"/>
            <a:ext cx="10327216"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p>
        </p:txBody>
      </p:sp>
      <p:sp>
        <p:nvSpPr>
          <p:cNvPr id="7173" name="Rectangle 57"/>
          <p:cNvSpPr>
            <a:spLocks noGrp="1" noChangeArrowheads="1"/>
          </p:cNvSpPr>
          <p:nvPr userDrawn="1">
            <p:ph type="body" idx="1"/>
          </p:nvPr>
        </p:nvSpPr>
        <p:spPr bwMode="auto">
          <a:xfrm>
            <a:off x="869951" y="1248073"/>
            <a:ext cx="10572749"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p:cNvSpPr>
            <a:spLocks noChangeArrowheads="1"/>
          </p:cNvSpPr>
          <p:nvPr userDrawn="1"/>
        </p:nvSpPr>
        <p:spPr bwMode="auto">
          <a:xfrm>
            <a:off x="155340" y="6500581"/>
            <a:ext cx="67312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lt"/>
                <a:ea typeface="黑体" panose="02010609060101010101" pitchFamily="49" charset="-122"/>
                <a:cs typeface="Arial" panose="020B0604020202020204" pitchFamily="34" charset="0"/>
              </a:rPr>
              <a:t>第</a:t>
            </a:r>
            <a:fld id="{2F2CF7F5-F178-4429-B6CA-28062DF31937}" type="slidenum">
              <a:rPr lang="en-US" altLang="zh-CN" sz="1200" baseline="0" dirty="0" smtClean="0">
                <a:latin typeface="+mn-lt"/>
                <a:ea typeface="黑体" panose="02010609060101010101" pitchFamily="49" charset="-122"/>
                <a:cs typeface="Arial" panose="020B0604020202020204" pitchFamily="34" charset="0"/>
              </a:rPr>
              <a:t>‹#›</a:t>
            </a:fld>
            <a:r>
              <a:rPr lang="zh-CN" altLang="en-US" sz="1200" dirty="0">
                <a:latin typeface="+mn-lt"/>
                <a:ea typeface="黑体" panose="02010609060101010101" pitchFamily="49" charset="-122"/>
                <a:cs typeface="Arial" panose="020B0604020202020204" pitchFamily="34" charset="0"/>
              </a:rPr>
              <a:t>页</a:t>
            </a:r>
            <a:endParaRPr lang="en-US" altLang="zh-CN" sz="1200" dirty="0">
              <a:latin typeface="+mn-lt"/>
              <a:ea typeface="黑体" panose="02010609060101010101" pitchFamily="49" charset="-122"/>
              <a:cs typeface="Arial" panose="020B0604020202020204" pitchFamily="34" charset="0"/>
            </a:endParaRPr>
          </a:p>
        </p:txBody>
      </p:sp>
      <p:sp>
        <p:nvSpPr>
          <p:cNvPr id="13" name="Rectangle 54"/>
          <p:cNvSpPr>
            <a:spLocks noChangeArrowheads="1"/>
          </p:cNvSpPr>
          <p:nvPr userDrawn="1"/>
        </p:nvSpPr>
        <p:spPr bwMode="auto">
          <a:xfrm>
            <a:off x="947428" y="6500581"/>
            <a:ext cx="352807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2020 </a:t>
            </a:r>
            <a:r>
              <a:rPr lang="zh-CN" altLang="en-US" sz="1200" baseline="0" dirty="0">
                <a:latin typeface="+mn-lt"/>
                <a:ea typeface="+mn-ea"/>
                <a:cs typeface="Arial" panose="020B0604020202020204" pitchFamily="34" charset="0"/>
              </a:rPr>
              <a:t>武汉誉天互联科技有限责任公司</a:t>
            </a:r>
          </a:p>
        </p:txBody>
      </p:sp>
      <p:grpSp>
        <p:nvGrpSpPr>
          <p:cNvPr id="19" name="组合 18"/>
          <p:cNvGrpSpPr/>
          <p:nvPr userDrawn="1"/>
        </p:nvGrpSpPr>
        <p:grpSpPr>
          <a:xfrm>
            <a:off x="9518098" y="553331"/>
            <a:ext cx="2158522" cy="288000"/>
            <a:chOff x="9518098" y="620720"/>
            <a:chExt cx="2158522" cy="288000"/>
          </a:xfrm>
        </p:grpSpPr>
        <p:pic>
          <p:nvPicPr>
            <p:cNvPr id="3" name="图片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18098" y="620720"/>
              <a:ext cx="1216264" cy="288000"/>
            </a:xfrm>
            <a:prstGeom prst="rect">
              <a:avLst/>
            </a:prstGeom>
          </p:spPr>
        </p:pic>
        <p:pic>
          <p:nvPicPr>
            <p:cNvPr id="5" name="图片 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814242" y="620720"/>
              <a:ext cx="862378" cy="288000"/>
            </a:xfrm>
            <a:prstGeom prst="rect">
              <a:avLst/>
            </a:prstGeom>
          </p:spPr>
        </p:pic>
      </p:grpSp>
      <p:pic>
        <p:nvPicPr>
          <p:cNvPr id="18" name="图片 1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68092" y="440656"/>
            <a:ext cx="415105" cy="50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802005" rtl="0" eaLnBrk="0" fontAlgn="base" hangingPunct="0">
        <a:spcBef>
          <a:spcPct val="0"/>
        </a:spcBef>
        <a:spcAft>
          <a:spcPct val="0"/>
        </a:spcAft>
        <a:defRPr sz="3200">
          <a:solidFill>
            <a:schemeClr val="tx1">
              <a:lumMod val="75000"/>
              <a:lumOff val="25000"/>
            </a:schemeClr>
          </a:solidFill>
          <a:latin typeface="微软雅黑" panose="020B0503020204020204" charset="-122"/>
          <a:ea typeface="微软雅黑" panose="020B0503020204020204" charset="-122"/>
          <a:cs typeface="+mj-cs"/>
        </a:defRPr>
      </a:lvl1pPr>
      <a:lvl2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2pPr>
      <a:lvl3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3pPr>
      <a:lvl4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4pPr>
      <a:lvl5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49" charset="-122"/>
        </a:defRPr>
      </a:lvl5pPr>
      <a:lvl6pPr marL="4572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6pPr>
      <a:lvl7pPr marL="9144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7pPr>
      <a:lvl8pPr marL="13716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8pPr>
      <a:lvl9pPr marL="1828800" algn="l" defTabSz="802005" rtl="0" fontAlgn="base">
        <a:spcBef>
          <a:spcPct val="0"/>
        </a:spcBef>
        <a:spcAft>
          <a:spcPct val="0"/>
        </a:spcAft>
        <a:defRPr sz="3500">
          <a:solidFill>
            <a:srgbClr val="990000"/>
          </a:solidFill>
          <a:latin typeface="FrutigerNext LT Medium" pitchFamily="34" charset="0"/>
          <a:ea typeface="黑体" panose="02010609060101010101" pitchFamily="49" charset="-122"/>
        </a:defRPr>
      </a:lvl9pPr>
    </p:titleStyle>
    <p:bodyStyle>
      <a:lvl1pPr marL="301625" indent="-301625" algn="l" defTabSz="802005" rtl="0" eaLnBrk="1" fontAlgn="base" hangingPunct="1">
        <a:lnSpc>
          <a:spcPct val="140000"/>
        </a:lnSpc>
        <a:spcBef>
          <a:spcPct val="30000"/>
        </a:spcBef>
        <a:spcAft>
          <a:spcPct val="0"/>
        </a:spcAft>
        <a:buClr>
          <a:srgbClr val="000000"/>
        </a:buClr>
        <a:buSzPct val="50000"/>
        <a:buFont typeface="Wingdings" panose="05000000000000000000" charset="0"/>
        <a:buChar char="l"/>
        <a:defRPr sz="2200">
          <a:solidFill>
            <a:schemeClr val="tx1"/>
          </a:solidFill>
          <a:latin typeface="+mn-lt"/>
          <a:ea typeface="+mn-ea"/>
          <a:cs typeface="+mn-cs"/>
        </a:defRPr>
      </a:lvl1pPr>
      <a:lvl2pPr marL="654050" indent="-252730" algn="l" defTabSz="802005" rtl="0" eaLnBrk="1" fontAlgn="base" hangingPunct="1">
        <a:lnSpc>
          <a:spcPct val="140000"/>
        </a:lnSpc>
        <a:spcBef>
          <a:spcPct val="30000"/>
        </a:spcBef>
        <a:spcAft>
          <a:spcPct val="0"/>
        </a:spcAft>
        <a:buClr>
          <a:schemeClr val="tx1"/>
        </a:buClr>
        <a:buSzPct val="8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
        <p:nvSpPr>
          <p:cNvPr id="2" name="标题 1"/>
          <p:cNvSpPr>
            <a:spLocks noGrp="1"/>
          </p:cNvSpPr>
          <p:nvPr>
            <p:ph type="ctrTitle" sz="quarter"/>
          </p:nvPr>
        </p:nvSpPr>
        <p:spPr>
          <a:xfrm>
            <a:off x="2639210" y="2348880"/>
            <a:ext cx="9073096" cy="1908212"/>
          </a:xfrm>
        </p:spPr>
        <p:txBody>
          <a:bodyPr/>
          <a:lstStyle/>
          <a:p>
            <a:r>
              <a:rPr sz="4400" dirty="0"/>
              <a:t>第</a:t>
            </a:r>
            <a:r>
              <a:rPr lang="en-US" altLang="zh-CN" sz="4400" dirty="0"/>
              <a:t>8</a:t>
            </a:r>
            <a:r>
              <a:rPr sz="4400" dirty="0"/>
              <a:t>章  文本处理工具</a:t>
            </a:r>
          </a:p>
        </p:txBody>
      </p:sp>
      <p:sp>
        <p:nvSpPr>
          <p:cNvPr id="3" name="文本占位符 2"/>
          <p:cNvSpPr>
            <a:spLocks noGrp="1"/>
          </p:cNvSpPr>
          <p:nvPr>
            <p:ph type="body" sz="quarter" idx="10"/>
          </p:nvPr>
        </p:nvSpPr>
        <p:spPr>
          <a:xfrm>
            <a:off x="8686165" y="4913630"/>
            <a:ext cx="2304415" cy="765175"/>
          </a:xfrm>
        </p:spPr>
        <p:txBody>
          <a:bodyPr/>
          <a:lstStyle/>
          <a:p>
            <a:pPr algn="ctr"/>
            <a:r>
              <a:rPr sz="2400" b="1" dirty="0"/>
              <a:t>誉天教育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cut - 提取列或字段 </a:t>
            </a:r>
            <a:endParaRPr lang="en-US" altLang="zh-CN" dirty="0">
              <a:solidFill>
                <a:srgbClr val="00B0F0"/>
              </a:solidFill>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669915"/>
          </a:xfrm>
        </p:spPr>
        <p:txBody>
          <a:bodyPr/>
          <a:lstStyle/>
          <a:p>
            <a:r>
              <a:rPr lang="zh-CN" altLang="en-US" sz="1800" dirty="0">
                <a:latin typeface="微软雅黑" panose="020B0503020204020204" charset="-122"/>
                <a:ea typeface="微软雅黑" panose="020B0503020204020204" charset="-122"/>
                <a:cs typeface="微软雅黑" panose="020B0503020204020204" charset="-122"/>
                <a:sym typeface="+mn-ea"/>
              </a:rPr>
              <a:t>显示文件指定的列或者标准输入数据</a:t>
            </a:r>
            <a:endParaRPr lang="zh-CN" altLang="en-US" sz="1800" dirty="0">
              <a:latin typeface="微软雅黑" panose="020B0503020204020204" charset="-122"/>
              <a:ea typeface="微软雅黑" panose="020B0503020204020204" charset="-122"/>
              <a:cs typeface="微软雅黑" panose="020B0503020204020204" charset="-122"/>
            </a:endParaRPr>
          </a:p>
          <a:p>
            <a:pPr marL="801370" lvl="2" indent="0">
              <a:buSzPct val="100000"/>
              <a:buNone/>
            </a:pPr>
            <a:r>
              <a:rPr lang="en-US" altLang="zh-CN" sz="1800">
                <a:latin typeface="微软雅黑" panose="020B0503020204020204" charset="-122"/>
                <a:ea typeface="微软雅黑" panose="020B0503020204020204" charset="-122"/>
                <a:cs typeface="微软雅黑" panose="020B0503020204020204" charset="-122"/>
                <a:sym typeface="+mn-ea"/>
              </a:rPr>
              <a:t>$ cut -d:-f1 /etc/</a:t>
            </a:r>
            <a:r>
              <a:rPr lang="en-US" altLang="zh-CN" sz="1800" dirty="0" err="1">
                <a:latin typeface="微软雅黑" panose="020B0503020204020204" charset="-122"/>
                <a:ea typeface="微软雅黑" panose="020B0503020204020204" charset="-122"/>
                <a:cs typeface="微软雅黑" panose="020B0503020204020204" charset="-122"/>
                <a:sym typeface="+mn-ea"/>
              </a:rPr>
              <a:t>passwd</a:t>
            </a:r>
            <a:endParaRPr lang="en-US" altLang="zh-CN" sz="1800">
              <a:latin typeface="微软雅黑" panose="020B0503020204020204" charset="-122"/>
              <a:ea typeface="微软雅黑" panose="020B0503020204020204" charset="-122"/>
              <a:cs typeface="微软雅黑" panose="020B0503020204020204" charset="-122"/>
            </a:endParaRPr>
          </a:p>
          <a:p>
            <a:pPr marL="801370" lvl="2" indent="0">
              <a:buSzPct val="100000"/>
              <a:buNone/>
            </a:pPr>
            <a:r>
              <a:rPr lang="en-US" altLang="zh-CN" sz="1800" dirty="0" err="1">
                <a:latin typeface="微软雅黑" panose="020B0503020204020204" charset="-122"/>
                <a:ea typeface="微软雅黑" panose="020B0503020204020204" charset="-122"/>
                <a:cs typeface="微软雅黑" panose="020B0503020204020204" charset="-122"/>
                <a:sym typeface="+mn-ea"/>
              </a:rPr>
              <a:t>$ grep</a:t>
            </a:r>
            <a:r>
              <a:rPr lang="en-US" altLang="zh-CN" sz="1800">
                <a:latin typeface="微软雅黑" panose="020B0503020204020204" charset="-122"/>
                <a:ea typeface="微软雅黑" panose="020B0503020204020204" charset="-122"/>
                <a:cs typeface="微软雅黑" panose="020B0503020204020204" charset="-122"/>
                <a:sym typeface="+mn-ea"/>
              </a:rPr>
              <a:t> root /etc/</a:t>
            </a:r>
            <a:r>
              <a:rPr lang="en-US" altLang="zh-CN" sz="1800" dirty="0" err="1">
                <a:latin typeface="微软雅黑" panose="020B0503020204020204" charset="-122"/>
                <a:ea typeface="微软雅黑" panose="020B0503020204020204" charset="-122"/>
                <a:cs typeface="微软雅黑" panose="020B0503020204020204" charset="-122"/>
                <a:sym typeface="+mn-ea"/>
              </a:rPr>
              <a:t>passwd</a:t>
            </a:r>
            <a:r>
              <a:rPr lang="en-US" altLang="zh-CN" sz="1800">
                <a:latin typeface="微软雅黑" panose="020B0503020204020204" charset="-122"/>
                <a:ea typeface="微软雅黑" panose="020B0503020204020204" charset="-122"/>
                <a:cs typeface="微软雅黑" panose="020B0503020204020204" charset="-122"/>
                <a:sym typeface="+mn-ea"/>
              </a:rPr>
              <a:t> |cut -d:-f7</a:t>
            </a:r>
            <a:endParaRPr lang="en-US" altLang="zh-CN" sz="1800">
              <a:latin typeface="微软雅黑" panose="020B0503020204020204" charset="-122"/>
              <a:ea typeface="微软雅黑" panose="020B0503020204020204" charset="-122"/>
              <a:cs typeface="微软雅黑" panose="020B0503020204020204" charset="-122"/>
            </a:endParaRPr>
          </a:p>
          <a:p>
            <a:pPr algn="just"/>
            <a:r>
              <a:rPr lang="zh-CN" altLang="en-US" sz="1800" dirty="0">
                <a:latin typeface="微软雅黑" panose="020B0503020204020204" charset="-122"/>
                <a:ea typeface="微软雅黑" panose="020B0503020204020204" charset="-122"/>
                <a:cs typeface="微软雅黑" panose="020B0503020204020204" charset="-122"/>
                <a:sym typeface="+mn-ea"/>
              </a:rPr>
              <a:t>使用-d选项来指定列分隔符</a:t>
            </a:r>
            <a:endParaRPr lang="zh-CN" altLang="en-US" sz="1800" dirty="0">
              <a:latin typeface="微软雅黑" panose="020B0503020204020204" charset="-122"/>
              <a:ea typeface="微软雅黑" panose="020B0503020204020204" charset="-122"/>
              <a:cs typeface="微软雅黑" panose="020B0503020204020204" charset="-122"/>
            </a:endParaRPr>
          </a:p>
          <a:p>
            <a:r>
              <a:rPr lang="zh-CN" altLang="en-US" sz="1800" dirty="0">
                <a:latin typeface="微软雅黑" panose="020B0503020204020204" charset="-122"/>
                <a:ea typeface="微软雅黑" panose="020B0503020204020204" charset="-122"/>
                <a:cs typeface="微软雅黑" panose="020B0503020204020204" charset="-122"/>
                <a:sym typeface="+mn-ea"/>
              </a:rPr>
              <a:t>使用</a:t>
            </a:r>
            <a:r>
              <a:rPr lang="en-US" altLang="zh-CN" sz="1800">
                <a:latin typeface="微软雅黑" panose="020B0503020204020204" charset="-122"/>
                <a:ea typeface="微软雅黑" panose="020B0503020204020204" charset="-122"/>
                <a:cs typeface="微软雅黑" panose="020B0503020204020204" charset="-122"/>
                <a:sym typeface="+mn-ea"/>
              </a:rPr>
              <a:t>-f</a:t>
            </a:r>
            <a:r>
              <a:rPr lang="zh-CN" altLang="en-US" sz="1800" dirty="0">
                <a:latin typeface="微软雅黑" panose="020B0503020204020204" charset="-122"/>
                <a:ea typeface="微软雅黑" panose="020B0503020204020204" charset="-122"/>
                <a:cs typeface="微软雅黑" panose="020B0503020204020204" charset="-122"/>
                <a:sym typeface="+mn-ea"/>
              </a:rPr>
              <a:t>选项来指定要打印的列</a:t>
            </a:r>
            <a:endParaRPr lang="zh-CN" altLang="en-US" sz="1800" dirty="0">
              <a:latin typeface="微软雅黑" panose="020B0503020204020204" charset="-122"/>
              <a:ea typeface="微软雅黑" panose="020B0503020204020204" charset="-122"/>
              <a:cs typeface="微软雅黑" panose="020B0503020204020204" charset="-122"/>
            </a:endParaRPr>
          </a:p>
          <a:p>
            <a:r>
              <a:rPr lang="zh-CN" altLang="en-US" sz="1800" dirty="0">
                <a:latin typeface="微软雅黑" panose="020B0503020204020204" charset="-122"/>
                <a:ea typeface="微软雅黑" panose="020B0503020204020204" charset="-122"/>
                <a:cs typeface="微软雅黑" panose="020B0503020204020204" charset="-122"/>
                <a:sym typeface="+mn-ea"/>
              </a:rPr>
              <a:t>使用</a:t>
            </a:r>
            <a:r>
              <a:rPr lang="en-US" altLang="zh-CN" sz="1800">
                <a:latin typeface="微软雅黑" panose="020B0503020204020204" charset="-122"/>
                <a:ea typeface="微软雅黑" panose="020B0503020204020204" charset="-122"/>
                <a:cs typeface="微软雅黑" panose="020B0503020204020204" charset="-122"/>
                <a:sym typeface="+mn-ea"/>
              </a:rPr>
              <a:t>-c</a:t>
            </a:r>
            <a:r>
              <a:rPr lang="zh-CN" altLang="en-US" sz="1800" dirty="0">
                <a:latin typeface="微软雅黑" panose="020B0503020204020204" charset="-122"/>
                <a:ea typeface="微软雅黑" panose="020B0503020204020204" charset="-122"/>
                <a:cs typeface="微软雅黑" panose="020B0503020204020204" charset="-122"/>
                <a:sym typeface="+mn-ea"/>
              </a:rPr>
              <a:t>选项来指定按字符来提取</a:t>
            </a:r>
            <a:endParaRPr lang="zh-CN" altLang="en-US" sz="1800" dirty="0">
              <a:latin typeface="微软雅黑" panose="020B0503020204020204" charset="-122"/>
              <a:ea typeface="微软雅黑" panose="020B0503020204020204" charset="-122"/>
              <a:cs typeface="微软雅黑" panose="020B0503020204020204" charset="-122"/>
            </a:endParaRPr>
          </a:p>
          <a:p>
            <a:pPr marL="801370" lvl="2" indent="0">
              <a:buSzPct val="100000"/>
              <a:buNone/>
            </a:pPr>
            <a:r>
              <a:rPr lang="en-US" altLang="zh-CN" sz="1800">
                <a:latin typeface="微软雅黑" panose="020B0503020204020204" charset="-122"/>
                <a:ea typeface="微软雅黑" panose="020B0503020204020204" charset="-122"/>
                <a:cs typeface="微软雅黑" panose="020B0503020204020204" charset="-122"/>
                <a:sym typeface="+mn-ea"/>
              </a:rPr>
              <a:t>$ cut –c2-5 /</a:t>
            </a:r>
            <a:r>
              <a:rPr lang="en-US" altLang="zh-CN" sz="1800" dirty="0" err="1">
                <a:latin typeface="微软雅黑" panose="020B0503020204020204" charset="-122"/>
                <a:ea typeface="微软雅黑" panose="020B0503020204020204" charset="-122"/>
                <a:cs typeface="微软雅黑" panose="020B0503020204020204" charset="-122"/>
                <a:sym typeface="+mn-ea"/>
              </a:rPr>
              <a:t>usr/share/dict/words</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zh-CN" altLang="en-US" dirty="0">
                <a:solidFill>
                  <a:srgbClr val="00B0F0"/>
                </a:solidFill>
                <a:latin typeface="微软雅黑" panose="020B0503020204020204" charset="-122"/>
                <a:ea typeface="微软雅黑" panose="020B0503020204020204" charset="-122"/>
                <a:sym typeface="+mn-ea"/>
              </a:rPr>
              <a:t>文本分析工具</a:t>
            </a:r>
          </a:p>
        </p:txBody>
      </p:sp>
      <p:sp>
        <p:nvSpPr>
          <p:cNvPr id="4" name="文本占位符 3"/>
          <p:cNvSpPr>
            <a:spLocks noGrp="1"/>
          </p:cNvSpPr>
          <p:nvPr>
            <p:ph type="body" sz="quarter" idx="10"/>
          </p:nvPr>
        </p:nvSpPr>
        <p:spPr/>
        <p:txBody>
          <a:bodyPr/>
          <a:lstStyle/>
          <a:p>
            <a:r>
              <a:rPr dirty="0" err="1">
                <a:latin typeface="+mn-lt"/>
                <a:ea typeface="方正细黑一简体" pitchFamily="2" charset="-122"/>
                <a:cs typeface="+mn-cs"/>
                <a:sym typeface="+mn-ea"/>
              </a:rPr>
              <a:t>文本统计：wc</a:t>
            </a:r>
            <a:endParaRPr dirty="0">
              <a:latin typeface="+mn-lt"/>
              <a:ea typeface="方正细黑一简体" pitchFamily="2" charset="-122"/>
              <a:cs typeface="+mn-cs"/>
              <a:sym typeface="+mn-ea"/>
            </a:endParaRPr>
          </a:p>
          <a:p>
            <a:r>
              <a:rPr dirty="0" err="1">
                <a:latin typeface="+mn-lt"/>
                <a:ea typeface="方正细黑一简体" pitchFamily="2" charset="-122"/>
                <a:cs typeface="+mn-cs"/>
                <a:sym typeface="+mn-ea"/>
              </a:rPr>
              <a:t>文本排序：sort</a:t>
            </a:r>
            <a:endParaRPr dirty="0">
              <a:latin typeface="+mn-lt"/>
              <a:ea typeface="方正细黑一简体" pitchFamily="2" charset="-122"/>
              <a:cs typeface="+mn-cs"/>
              <a:sym typeface="+mn-ea"/>
            </a:endParaRPr>
          </a:p>
          <a:p>
            <a:r>
              <a:rPr dirty="0" err="1">
                <a:latin typeface="+mn-lt"/>
                <a:ea typeface="方正细黑一简体" pitchFamily="2" charset="-122"/>
                <a:cs typeface="+mn-cs"/>
                <a:sym typeface="+mn-ea"/>
              </a:rPr>
              <a:t>文件比较：diff</a:t>
            </a:r>
            <a:endParaRPr dirty="0">
              <a:latin typeface="+mn-lt"/>
              <a:ea typeface="方正细黑一简体" pitchFamily="2" charset="-122"/>
              <a:cs typeface="+mn-cs"/>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10</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wc - 单词统计</a:t>
            </a:r>
            <a:endParaRPr lang="en-US" altLang="zh-CN" dirty="0">
              <a:solidFill>
                <a:srgbClr val="00B0F0"/>
              </a:solidFill>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669915"/>
          </a:xfrm>
        </p:spPr>
        <p:txBody>
          <a:bodyPr/>
          <a:lstStyle/>
          <a:p>
            <a:r>
              <a:rPr lang="zh-CN" altLang="en-US" sz="1800" dirty="0">
                <a:latin typeface="微软雅黑" panose="020B0503020204020204" charset="-122"/>
                <a:ea typeface="微软雅黑" panose="020B0503020204020204" charset="-122"/>
                <a:cs typeface="微软雅黑" panose="020B0503020204020204" charset="-122"/>
                <a:sym typeface="+mn-ea"/>
              </a:rPr>
              <a:t>计算单词数，行数，字节数和字符数</a:t>
            </a:r>
          </a:p>
          <a:p>
            <a:r>
              <a:rPr lang="zh-CN" altLang="en-US" sz="1800" dirty="0">
                <a:latin typeface="微软雅黑" panose="020B0503020204020204" charset="-122"/>
                <a:ea typeface="微软雅黑" panose="020B0503020204020204" charset="-122"/>
                <a:cs typeface="微软雅黑" panose="020B0503020204020204" charset="-122"/>
                <a:sym typeface="+mn-ea"/>
              </a:rPr>
              <a:t>可以针对一个文件或者标准输入</a:t>
            </a:r>
          </a:p>
          <a:p>
            <a:pPr marL="914400" lvl="2" indent="0">
              <a:buNone/>
            </a:pPr>
            <a:r>
              <a:rPr lang="zh-CN" altLang="en-US" sz="1470" dirty="0">
                <a:latin typeface="微软雅黑" panose="020B0503020204020204" charset="-122"/>
                <a:ea typeface="微软雅黑" panose="020B0503020204020204" charset="-122"/>
                <a:cs typeface="微软雅黑" panose="020B0503020204020204" charset="-122"/>
                <a:sym typeface="+mn-ea"/>
              </a:rPr>
              <a:t>$ wc　story.txt</a:t>
            </a:r>
          </a:p>
          <a:p>
            <a:pPr marL="914400" lvl="2" indent="0">
              <a:buNone/>
            </a:pPr>
            <a:r>
              <a:rPr lang="zh-CN" altLang="en-US" sz="1470" dirty="0">
                <a:latin typeface="微软雅黑" panose="020B0503020204020204" charset="-122"/>
                <a:ea typeface="微软雅黑" panose="020B0503020204020204" charset="-122"/>
                <a:cs typeface="微软雅黑" panose="020B0503020204020204" charset="-122"/>
                <a:sym typeface="+mn-ea"/>
              </a:rPr>
              <a:t>39 237 1901 story.txt</a:t>
            </a:r>
          </a:p>
          <a:p>
            <a:pPr algn="just"/>
            <a:r>
              <a:rPr lang="zh-CN" altLang="en-US" sz="1800" dirty="0">
                <a:latin typeface="微软雅黑" panose="020B0503020204020204" charset="-122"/>
                <a:ea typeface="微软雅黑" panose="020B0503020204020204" charset="-122"/>
                <a:cs typeface="微软雅黑" panose="020B0503020204020204" charset="-122"/>
                <a:sym typeface="+mn-ea"/>
              </a:rPr>
              <a:t>常用选项：</a:t>
            </a:r>
          </a:p>
          <a:p>
            <a:pPr marL="457200" lvl="1" indent="0" algn="just">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-l：仅仅统计行数</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-w：仅仅统计单词数</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-c：仅仅统计字节数</a:t>
            </a:r>
          </a:p>
          <a:p>
            <a:pPr marL="0" indent="0">
              <a:buNone/>
            </a:pPr>
            <a:endParaRPr lang="zh-CN" altLang="en-US" sz="1800" dirty="0">
              <a:latin typeface="微软雅黑" panose="020B0503020204020204" charset="-122"/>
              <a:ea typeface="微软雅黑" panose="020B0503020204020204" charset="-122"/>
              <a:cs typeface="微软雅黑" panose="020B0503020204020204" charset="-122"/>
              <a:sym typeface="+mn-ea"/>
            </a:endParaRPr>
          </a:p>
          <a:p>
            <a:endParaRPr lang="zh-CN" altLang="en-US" sz="18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11</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sort - 文本排序</a:t>
            </a:r>
          </a:p>
        </p:txBody>
      </p:sp>
      <p:sp>
        <p:nvSpPr>
          <p:cNvPr id="4" name="文本占位符 3"/>
          <p:cNvSpPr>
            <a:spLocks noGrp="1"/>
          </p:cNvSpPr>
          <p:nvPr>
            <p:ph type="body" sz="quarter" idx="10"/>
          </p:nvPr>
        </p:nvSpPr>
        <p:spPr>
          <a:xfrm>
            <a:off x="912495" y="960120"/>
            <a:ext cx="10560050" cy="5669915"/>
          </a:xfrm>
        </p:spPr>
        <p:txBody>
          <a:bodyPr/>
          <a:lstStyle/>
          <a:p>
            <a:r>
              <a:rPr lang="zh-CN" altLang="en-US" sz="1800" dirty="0">
                <a:latin typeface="微软雅黑" panose="020B0503020204020204" charset="-122"/>
                <a:ea typeface="微软雅黑" panose="020B0503020204020204" charset="-122"/>
                <a:cs typeface="微软雅黑" panose="020B0503020204020204" charset="-122"/>
                <a:sym typeface="+mn-ea"/>
              </a:rPr>
              <a:t>对标准输出排序 - 原始文件不改变</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 sort [options] file(s)</a:t>
            </a:r>
          </a:p>
          <a:p>
            <a:pPr algn="just"/>
            <a:r>
              <a:rPr lang="zh-CN" altLang="en-US" sz="1800" dirty="0">
                <a:latin typeface="微软雅黑" panose="020B0503020204020204" charset="-122"/>
                <a:ea typeface="微软雅黑" panose="020B0503020204020204" charset="-122"/>
                <a:cs typeface="微软雅黑" panose="020B0503020204020204" charset="-122"/>
                <a:sym typeface="+mn-ea"/>
              </a:rPr>
              <a:t>常用选项</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-r：执行反向(降)排序</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-n：执行数字排序</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-f：忽略字符串中的大小写</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-u：在输出中删除重复的行</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-t c :使用c作为字段间的分隔符</a:t>
            </a:r>
          </a:p>
          <a:p>
            <a:pPr marL="457200" lvl="1" indent="0">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k X：使用c分隔符排序第X字段</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12</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sort和uniq - 消除重复行  </a:t>
            </a:r>
          </a:p>
        </p:txBody>
      </p:sp>
      <p:sp>
        <p:nvSpPr>
          <p:cNvPr id="4" name="文本占位符 3"/>
          <p:cNvSpPr>
            <a:spLocks noGrp="1"/>
          </p:cNvSpPr>
          <p:nvPr>
            <p:ph type="body" sz="quarter" idx="10"/>
          </p:nvPr>
        </p:nvSpPr>
        <p:spPr>
          <a:xfrm>
            <a:off x="912495" y="960120"/>
            <a:ext cx="10560050" cy="5669915"/>
          </a:xfrm>
        </p:spPr>
        <p:txBody>
          <a:bodyPr/>
          <a:lstStyle/>
          <a:p>
            <a:r>
              <a:rPr lang="zh-CN" altLang="en-US" sz="1800" dirty="0">
                <a:latin typeface="微软雅黑" panose="020B0503020204020204" charset="-122"/>
                <a:ea typeface="微软雅黑" panose="020B0503020204020204" charset="-122"/>
                <a:cs typeface="微软雅黑" panose="020B0503020204020204" charset="-122"/>
                <a:sym typeface="+mn-ea"/>
              </a:rPr>
              <a:t>sort -u：从输入删除重复行</a:t>
            </a:r>
          </a:p>
          <a:p>
            <a:r>
              <a:rPr lang="zh-CN" altLang="en-US" sz="1800" dirty="0">
                <a:latin typeface="微软雅黑" panose="020B0503020204020204" charset="-122"/>
                <a:ea typeface="微软雅黑" panose="020B0503020204020204" charset="-122"/>
                <a:cs typeface="微软雅黑" panose="020B0503020204020204" charset="-122"/>
                <a:sym typeface="+mn-ea"/>
              </a:rPr>
              <a:t>uniq：从相邻的行中删除重复行</a:t>
            </a:r>
          </a:p>
          <a:p>
            <a:pPr lvl="2" algn="l">
              <a:buClr>
                <a:srgbClr val="C00000"/>
              </a:buClr>
              <a:buFont typeface="Wingdings" panose="05000000000000000000" charset="0"/>
              <a:buChar char="u"/>
            </a:pPr>
            <a:r>
              <a:rPr lang="zh-CN" altLang="en-US" sz="1800" dirty="0">
                <a:latin typeface="+mn-lt"/>
                <a:ea typeface="方正细黑一简体" pitchFamily="2" charset="-122"/>
                <a:sym typeface="+mn-ea"/>
              </a:rPr>
              <a:t>使用-c选项统计发生重复的次数</a:t>
            </a:r>
          </a:p>
          <a:p>
            <a:pPr lvl="2" algn="l">
              <a:buClr>
                <a:srgbClr val="C00000"/>
              </a:buClr>
              <a:buFont typeface="Wingdings" panose="05000000000000000000" charset="0"/>
              <a:buChar char="u"/>
            </a:pPr>
            <a:r>
              <a:rPr lang="zh-CN" altLang="en-US" sz="1800" dirty="0">
                <a:latin typeface="+mn-lt"/>
                <a:ea typeface="方正细黑一简体" pitchFamily="2" charset="-122"/>
                <a:sym typeface="+mn-ea"/>
              </a:rPr>
              <a:t>跟sort一起使用效果最好：$ sort userlist.txt | uniq -c</a:t>
            </a:r>
          </a:p>
          <a:p>
            <a:pPr marL="0" indent="0">
              <a:buNone/>
            </a:pPr>
            <a:endParaRPr lang="zh-CN" altLang="en-US" sz="1635"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13</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diff - 文件比较</a:t>
            </a:r>
          </a:p>
        </p:txBody>
      </p:sp>
      <p:sp>
        <p:nvSpPr>
          <p:cNvPr id="4" name="文本占位符 3"/>
          <p:cNvSpPr>
            <a:spLocks noGrp="1"/>
          </p:cNvSpPr>
          <p:nvPr>
            <p:ph type="body" sz="quarter" idx="10"/>
          </p:nvPr>
        </p:nvSpPr>
        <p:spPr>
          <a:xfrm>
            <a:off x="912495" y="960120"/>
            <a:ext cx="10560050" cy="5669915"/>
          </a:xfrm>
        </p:spPr>
        <p:txBody>
          <a:bodyPr/>
          <a:lstStyle/>
          <a:p>
            <a:r>
              <a:rPr lang="zh-CN" altLang="en-US" sz="1800" dirty="0">
                <a:latin typeface="微软雅黑" panose="020B0503020204020204" charset="-122"/>
                <a:ea typeface="微软雅黑" panose="020B0503020204020204" charset="-122"/>
                <a:cs typeface="微软雅黑" panose="020B0503020204020204" charset="-122"/>
                <a:sym typeface="+mn-ea"/>
              </a:rPr>
              <a:t>比较两个文件的不同</a:t>
            </a:r>
          </a:p>
          <a:p>
            <a:pPr marL="457200" lvl="1" indent="0">
              <a:buNone/>
            </a:pPr>
            <a:r>
              <a:rPr lang="zh-CN" altLang="en-US" sz="1635" dirty="0">
                <a:latin typeface="微软雅黑" panose="020B0503020204020204" charset="-122"/>
                <a:ea typeface="微软雅黑" panose="020B0503020204020204" charset="-122"/>
                <a:cs typeface="微软雅黑" panose="020B0503020204020204" charset="-122"/>
                <a:sym typeface="+mn-ea"/>
              </a:rPr>
              <a:t>$ diff foo.conf-broken foo.conf-works </a:t>
            </a:r>
          </a:p>
          <a:p>
            <a:pPr marL="457200" lvl="1" indent="0">
              <a:buNone/>
            </a:pPr>
            <a:r>
              <a:rPr lang="zh-CN" altLang="en-US" sz="1635" dirty="0">
                <a:latin typeface="微软雅黑" panose="020B0503020204020204" charset="-122"/>
                <a:ea typeface="微软雅黑" panose="020B0503020204020204" charset="-122"/>
                <a:cs typeface="微软雅黑" panose="020B0503020204020204" charset="-122"/>
                <a:sym typeface="+mn-ea"/>
              </a:rPr>
              <a:t>	5c5</a:t>
            </a:r>
          </a:p>
          <a:p>
            <a:pPr marL="457200" lvl="1" indent="0">
              <a:buNone/>
            </a:pPr>
            <a:r>
              <a:rPr lang="zh-CN" altLang="en-US" sz="1635" dirty="0">
                <a:latin typeface="微软雅黑" panose="020B0503020204020204" charset="-122"/>
                <a:ea typeface="微软雅黑" panose="020B0503020204020204" charset="-122"/>
                <a:cs typeface="微软雅黑" panose="020B0503020204020204" charset="-122"/>
                <a:sym typeface="+mn-ea"/>
              </a:rPr>
              <a:t>	&lt;   use_widgets = no</a:t>
            </a:r>
          </a:p>
          <a:p>
            <a:pPr marL="457200" lvl="1" indent="0">
              <a:buNone/>
            </a:pPr>
            <a:r>
              <a:rPr lang="zh-CN" altLang="en-US" sz="1635" dirty="0">
                <a:latin typeface="微软雅黑" panose="020B0503020204020204" charset="-122"/>
                <a:ea typeface="微软雅黑" panose="020B0503020204020204" charset="-122"/>
                <a:cs typeface="微软雅黑" panose="020B0503020204020204" charset="-122"/>
                <a:sym typeface="+mn-ea"/>
              </a:rPr>
              <a:t>	---</a:t>
            </a:r>
          </a:p>
          <a:p>
            <a:pPr marL="457200" lvl="1" indent="0">
              <a:buNone/>
            </a:pPr>
            <a:r>
              <a:rPr lang="zh-CN" altLang="en-US" sz="1635" dirty="0">
                <a:latin typeface="微软雅黑" panose="020B0503020204020204" charset="-122"/>
                <a:ea typeface="微软雅黑" panose="020B0503020204020204" charset="-122"/>
                <a:cs typeface="微软雅黑" panose="020B0503020204020204" charset="-122"/>
                <a:sym typeface="+mn-ea"/>
              </a:rPr>
              <a:t>     &gt;use_widgets = yes</a:t>
            </a:r>
          </a:p>
          <a:p>
            <a:pPr marL="457200" lvl="1" indent="0">
              <a:buNone/>
            </a:pPr>
            <a:r>
              <a:rPr lang="zh-CN" altLang="en-US" sz="1635" dirty="0">
                <a:latin typeface="微软雅黑" panose="020B0503020204020204" charset="-122"/>
                <a:ea typeface="微软雅黑" panose="020B0503020204020204" charset="-122"/>
                <a:cs typeface="微软雅黑" panose="020B0503020204020204" charset="-122"/>
                <a:sym typeface="+mn-ea"/>
              </a:rPr>
              <a:t>	指出差异在第５行</a:t>
            </a:r>
          </a:p>
          <a:p>
            <a:pPr algn="just"/>
            <a:r>
              <a:rPr lang="zh-CN" altLang="en-US" sz="1800" dirty="0">
                <a:latin typeface="微软雅黑" panose="020B0503020204020204" charset="-122"/>
                <a:ea typeface="微软雅黑" panose="020B0503020204020204" charset="-122"/>
                <a:cs typeface="微软雅黑" panose="020B0503020204020204" charset="-122"/>
                <a:sym typeface="+mn-ea"/>
              </a:rPr>
              <a:t>使用图形化的diff工具gvimdiff，在vim-x11包里</a:t>
            </a:r>
          </a:p>
          <a:p>
            <a:endParaRPr lang="zh-CN" altLang="en-US" sz="18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14</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zh-CN" altLang="en-US" dirty="0">
                <a:solidFill>
                  <a:srgbClr val="00B0F0"/>
                </a:solidFill>
                <a:latin typeface="微软雅黑" panose="020B0503020204020204" charset="-122"/>
                <a:ea typeface="微软雅黑" panose="020B0503020204020204" charset="-122"/>
                <a:sym typeface="+mn-ea"/>
              </a:rPr>
              <a:t>文本操作工具</a:t>
            </a:r>
          </a:p>
        </p:txBody>
      </p:sp>
      <p:sp>
        <p:nvSpPr>
          <p:cNvPr id="4" name="文本占位符 3"/>
          <p:cNvSpPr>
            <a:spLocks noGrp="1"/>
          </p:cNvSpPr>
          <p:nvPr>
            <p:ph type="body" sz="quarter" idx="10"/>
          </p:nvPr>
        </p:nvSpPr>
        <p:spPr/>
        <p:txBody>
          <a:bodyPr/>
          <a:lstStyle/>
          <a:p>
            <a:r>
              <a:rPr dirty="0" err="1">
                <a:latin typeface="+mn-lt"/>
                <a:ea typeface="方正细黑一简体" pitchFamily="2" charset="-122"/>
                <a:cs typeface="+mn-cs"/>
                <a:sym typeface="+mn-ea"/>
              </a:rPr>
              <a:t>文本</a:t>
            </a:r>
            <a:r>
              <a:rPr lang="zh-CN" altLang="en-US" dirty="0">
                <a:latin typeface="+mn-lt"/>
                <a:ea typeface="方正细黑一简体" pitchFamily="2" charset="-122"/>
                <a:cs typeface="+mn-cs"/>
                <a:sym typeface="+mn-ea"/>
              </a:rPr>
              <a:t>转换工具</a:t>
            </a:r>
            <a:r>
              <a:rPr dirty="0">
                <a:latin typeface="+mn-lt"/>
                <a:ea typeface="方正细黑一简体" pitchFamily="2" charset="-122"/>
                <a:cs typeface="+mn-cs"/>
                <a:sym typeface="+mn-ea"/>
              </a:rPr>
              <a:t>：</a:t>
            </a:r>
            <a:r>
              <a:rPr lang="en-US" dirty="0">
                <a:latin typeface="+mn-lt"/>
                <a:ea typeface="方正细黑一简体" pitchFamily="2" charset="-122"/>
                <a:cs typeface="+mn-cs"/>
                <a:sym typeface="+mn-ea"/>
              </a:rPr>
              <a:t>tr</a:t>
            </a:r>
            <a:endParaRPr dirty="0">
              <a:latin typeface="+mn-lt"/>
              <a:ea typeface="方正细黑一简体" pitchFamily="2" charset="-122"/>
              <a:cs typeface="+mn-cs"/>
              <a:sym typeface="+mn-ea"/>
            </a:endParaRPr>
          </a:p>
          <a:p>
            <a:r>
              <a:rPr lang="zh-CN" altLang="en-US" dirty="0">
                <a:latin typeface="+mn-lt"/>
                <a:ea typeface="方正细黑一简体" pitchFamily="2" charset="-122"/>
                <a:cs typeface="+mn-cs"/>
                <a:sym typeface="+mn-ea"/>
              </a:rPr>
              <a:t>流编辑器</a:t>
            </a:r>
            <a:r>
              <a:rPr dirty="0">
                <a:latin typeface="+mn-lt"/>
                <a:ea typeface="方正细黑一简体" pitchFamily="2" charset="-122"/>
                <a:cs typeface="+mn-cs"/>
                <a:sym typeface="+mn-ea"/>
              </a:rPr>
              <a:t>：</a:t>
            </a:r>
            <a:r>
              <a:rPr lang="en-US" altLang="zh-CN" dirty="0">
                <a:latin typeface="+mn-lt"/>
                <a:ea typeface="方正细黑一简体" pitchFamily="2" charset="-122"/>
                <a:cs typeface="+mn-cs"/>
                <a:sym typeface="+mn-ea"/>
              </a:rPr>
              <a:t>sed</a:t>
            </a:r>
            <a:endParaRPr dirty="0">
              <a:latin typeface="+mn-lt"/>
              <a:ea typeface="方正细黑一简体" pitchFamily="2" charset="-122"/>
              <a:cs typeface="+mn-cs"/>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15</a:t>
            </a:fld>
            <a:endParaRPr lang="zh-CN" altLang="en-US"/>
          </a:p>
        </p:txBody>
      </p:sp>
    </p:spTree>
    <p:extLst>
      <p:ext uri="{BB962C8B-B14F-4D97-AF65-F5344CB8AC3E}">
        <p14:creationId xmlns:p14="http://schemas.microsoft.com/office/powerpoint/2010/main" val="70940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tr - </a:t>
            </a:r>
            <a:r>
              <a:rPr lang="en-US" altLang="zh-CN" dirty="0" err="1">
                <a:latin typeface="微软雅黑" panose="020B0503020204020204" charset="-122"/>
                <a:ea typeface="微软雅黑" panose="020B0503020204020204" charset="-122"/>
                <a:sym typeface="+mn-ea"/>
              </a:rPr>
              <a:t>文本</a:t>
            </a:r>
            <a:r>
              <a:rPr lang="zh-CN" altLang="en-US" dirty="0">
                <a:latin typeface="微软雅黑" panose="020B0503020204020204" charset="-122"/>
                <a:ea typeface="微软雅黑" panose="020B0503020204020204" charset="-122"/>
                <a:sym typeface="+mn-ea"/>
              </a:rPr>
              <a:t>转换</a:t>
            </a:r>
            <a:r>
              <a:rPr lang="en-US" altLang="zh-CN" dirty="0" err="1">
                <a:latin typeface="微软雅黑" panose="020B0503020204020204" charset="-122"/>
                <a:ea typeface="微软雅黑" panose="020B0503020204020204" charset="-122"/>
                <a:sym typeface="+mn-ea"/>
              </a:rPr>
              <a:t>工具</a:t>
            </a:r>
            <a:endParaRPr lang="en-US" altLang="zh-CN" dirty="0">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1035449"/>
            <a:ext cx="10560050" cy="4805819"/>
          </a:xfrm>
        </p:spPr>
        <p:txBody>
          <a:bodyPr/>
          <a:lstStyle/>
          <a:p>
            <a:r>
              <a:rPr lang="zh-CN" altLang="en-US" sz="1800" dirty="0">
                <a:latin typeface="微软雅黑" panose="020B0503020204020204" charset="-122"/>
                <a:ea typeface="微软雅黑" panose="020B0503020204020204" charset="-122"/>
                <a:cs typeface="微软雅黑" panose="020B0503020204020204" charset="-122"/>
                <a:sym typeface="+mn-ea"/>
              </a:rPr>
              <a:t>更改(转变)字符:tr</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转换一种字符集合为另外一种字符集合</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只能从STDIN读取数据</a:t>
            </a:r>
          </a:p>
          <a:p>
            <a:pPr marL="457200" lvl="1" indent="0">
              <a:buFont typeface="BatangChe" panose="02030609000101010101" charset="-127"/>
              <a:buNone/>
            </a:pPr>
            <a:r>
              <a:rPr lang="en-US" altLang="zh-CN" sz="1635" dirty="0">
                <a:latin typeface="微软雅黑" panose="020B0503020204020204" charset="-122"/>
                <a:ea typeface="微软雅黑" panose="020B0503020204020204" charset="-122"/>
                <a:cs typeface="微软雅黑" panose="020B0503020204020204" charset="-122"/>
                <a:sym typeface="+mn-ea"/>
              </a:rPr>
              <a:t>		</a:t>
            </a:r>
            <a:r>
              <a:rPr lang="zh-CN" altLang="en-US" sz="1635" dirty="0">
                <a:latin typeface="微软雅黑" panose="020B0503020204020204" charset="-122"/>
                <a:ea typeface="微软雅黑" panose="020B0503020204020204" charset="-122"/>
                <a:cs typeface="微软雅黑" panose="020B0503020204020204" charset="-122"/>
                <a:sym typeface="+mn-ea"/>
              </a:rPr>
              <a:t>$ tr ‘a-z’ ‘A-Z’&lt;lowercase.txt</a:t>
            </a:r>
          </a:p>
          <a:p>
            <a:pPr algn="just"/>
            <a:r>
              <a:rPr lang="zh-CN" altLang="en-US" sz="1800" dirty="0">
                <a:latin typeface="微软雅黑" panose="020B0503020204020204" charset="-122"/>
                <a:ea typeface="微软雅黑" panose="020B0503020204020204" charset="-122"/>
                <a:cs typeface="微软雅黑" panose="020B0503020204020204" charset="-122"/>
                <a:sym typeface="+mn-ea"/>
              </a:rPr>
              <a:t>更改字符串:sed</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流编辑器</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执行查找/替换 操作在文本流上</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通常不改变原文件</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使用 –i.bak备份和修改原文件</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16</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sed - </a:t>
            </a:r>
            <a:r>
              <a:rPr lang="zh-CN" altLang="en-US" dirty="0">
                <a:latin typeface="微软雅黑" panose="020B0503020204020204" charset="-122"/>
                <a:ea typeface="微软雅黑" panose="020B0503020204020204" charset="-122"/>
                <a:sym typeface="+mn-ea"/>
              </a:rPr>
              <a:t>流编辑器</a:t>
            </a:r>
            <a:endParaRPr lang="en-US" altLang="zh-CN" dirty="0">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1035449"/>
            <a:ext cx="10560050" cy="4805819"/>
          </a:xfrm>
        </p:spPr>
        <p:txBody>
          <a:bodyPr/>
          <a:lstStyle/>
          <a:p>
            <a:pPr algn="just"/>
            <a:r>
              <a:rPr lang="zh-CN" altLang="en-US" sz="1800" dirty="0">
                <a:latin typeface="微软雅黑" panose="020B0503020204020204" charset="-122"/>
                <a:ea typeface="微软雅黑" panose="020B0503020204020204" charset="-122"/>
                <a:cs typeface="微软雅黑" panose="020B0503020204020204" charset="-122"/>
                <a:sym typeface="+mn-ea"/>
              </a:rPr>
              <a:t>流编辑器：sed</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执行查找/替换 操作在文本流上</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通常不改变原文件</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使用 –i.bak备份和修改原文件</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17</a:t>
            </a:fld>
            <a:endParaRPr lang="zh-CN" altLang="en-US"/>
          </a:p>
        </p:txBody>
      </p:sp>
    </p:spTree>
    <p:extLst>
      <p:ext uri="{BB962C8B-B14F-4D97-AF65-F5344CB8AC3E}">
        <p14:creationId xmlns:p14="http://schemas.microsoft.com/office/powerpoint/2010/main" val="163186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en-US" altLang="zh-CN" dirty="0">
                <a:latin typeface="微软雅黑" panose="020B0503020204020204" charset="-122"/>
                <a:ea typeface="微软雅黑" panose="020B0503020204020204" charset="-122"/>
                <a:sym typeface="+mn-ea"/>
              </a:rPr>
              <a:t>sed -</a:t>
            </a:r>
            <a:r>
              <a:rPr lang="zh-CN" altLang="en-US" dirty="0">
                <a:latin typeface="微软雅黑" panose="020B0503020204020204" charset="-122"/>
                <a:ea typeface="微软雅黑" panose="020B0503020204020204" charset="-122"/>
                <a:sym typeface="+mn-ea"/>
              </a:rPr>
              <a:t>流编辑器</a:t>
            </a:r>
            <a:endParaRPr lang="en-US" altLang="zh-CN" dirty="0">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669915"/>
          </a:xfrm>
        </p:spPr>
        <p:txBody>
          <a:bodyPr/>
          <a:lstStyle/>
          <a:p>
            <a:pPr algn="just"/>
            <a:r>
              <a:rPr lang="zh-CN" altLang="en-US" sz="1800" dirty="0">
                <a:latin typeface="微软雅黑" panose="020B0503020204020204" charset="-122"/>
                <a:ea typeface="微软雅黑" panose="020B0503020204020204" charset="-122"/>
                <a:cs typeface="微软雅黑" panose="020B0503020204020204" charset="-122"/>
                <a:sym typeface="+mn-ea"/>
              </a:rPr>
              <a:t>sed 流编辑器</a:t>
            </a: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sed OPTIONS… [SCRIPT] [INPUTFILE…] </a:t>
            </a:r>
          </a:p>
          <a:p>
            <a:pPr marL="301625" lvl="2" indent="-301625" algn="just">
              <a:buClr>
                <a:srgbClr val="000000"/>
              </a:buClr>
              <a:buFont typeface="Wingdings" panose="05000000000000000000" charset="0"/>
              <a:buChar char="l"/>
            </a:pPr>
            <a:r>
              <a:rPr lang="zh-CN" altLang="en-US" sz="1800" dirty="0">
                <a:latin typeface="微软雅黑" panose="020B0503020204020204" charset="-122"/>
                <a:ea typeface="微软雅黑" panose="020B0503020204020204" charset="-122"/>
                <a:cs typeface="微软雅黑" panose="020B0503020204020204" charset="-122"/>
                <a:sym typeface="+mn-ea"/>
              </a:rPr>
              <a:t>常用的选项： </a:t>
            </a:r>
          </a:p>
          <a:p>
            <a:pPr marL="801370" lvl="2" indent="0" algn="l">
              <a:buClr>
                <a:srgbClr val="C00000"/>
              </a:buClr>
              <a:buNone/>
            </a:pPr>
            <a:r>
              <a:rPr lang="zh-CN" altLang="en-US" sz="1800" dirty="0">
                <a:latin typeface="+mn-lt"/>
                <a:ea typeface="方正细黑一简体" pitchFamily="2" charset="-122"/>
                <a:cs typeface="+mn-ea"/>
                <a:sym typeface="+mn-ea"/>
              </a:rPr>
              <a:t>-n,–quiet: 不输出模式空间中的内容 </a:t>
            </a:r>
          </a:p>
          <a:p>
            <a:pPr marL="801370" lvl="2" indent="0" algn="l">
              <a:buClr>
                <a:srgbClr val="C00000"/>
              </a:buClr>
              <a:buNone/>
            </a:pPr>
            <a:r>
              <a:rPr lang="zh-CN" altLang="en-US" sz="1800" dirty="0">
                <a:latin typeface="+mn-lt"/>
                <a:ea typeface="方正细黑一简体" pitchFamily="2" charset="-122"/>
                <a:cs typeface="+mn-ea"/>
                <a:sym typeface="+mn-ea"/>
              </a:rPr>
              <a:t>-i: 直接编辑原文件，默认不对原文件进行操作 </a:t>
            </a:r>
          </a:p>
          <a:p>
            <a:pPr marL="801370" lvl="2" indent="0" algn="l">
              <a:buClr>
                <a:srgbClr val="C00000"/>
              </a:buClr>
              <a:buNone/>
            </a:pPr>
            <a:r>
              <a:rPr lang="zh-CN" altLang="en-US" sz="1800" dirty="0">
                <a:latin typeface="+mn-lt"/>
                <a:ea typeface="方正细黑一简体" pitchFamily="2" charset="-122"/>
                <a:cs typeface="+mn-ea"/>
                <a:sym typeface="+mn-ea"/>
              </a:rPr>
              <a:t>-e: 可以使用多个命令（脚本）进行操作 </a:t>
            </a:r>
          </a:p>
          <a:p>
            <a:pPr marL="801370" lvl="2" indent="0" algn="l">
              <a:buClr>
                <a:srgbClr val="C00000"/>
              </a:buClr>
              <a:buNone/>
            </a:pPr>
            <a:r>
              <a:rPr lang="zh-CN" altLang="en-US" sz="1800" dirty="0">
                <a:latin typeface="+mn-lt"/>
                <a:ea typeface="方正细黑一简体" pitchFamily="2" charset="-122"/>
                <a:cs typeface="+mn-ea"/>
                <a:sym typeface="+mn-ea"/>
              </a:rPr>
              <a:t>-r: 使用扩展正则表达式</a:t>
            </a:r>
          </a:p>
          <a:p>
            <a:pPr marL="801370" lvl="2" indent="0" algn="l">
              <a:buClr>
                <a:srgbClr val="C00000"/>
              </a:buClr>
              <a:buNone/>
            </a:pPr>
            <a:endParaRPr lang="zh-CN" altLang="en-US" sz="1800" dirty="0">
              <a:latin typeface="+mn-lt"/>
              <a:ea typeface="方正细黑一简体" pitchFamily="2" charset="-122"/>
              <a:cs typeface="+mn-ea"/>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18</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文本提取工具</a:t>
            </a:r>
            <a:endParaRPr lang="en-US" altLang="zh-CN" dirty="0"/>
          </a:p>
          <a:p>
            <a:r>
              <a:rPr lang="zh-CN" altLang="en-US" dirty="0"/>
              <a:t>文本分析工具</a:t>
            </a:r>
            <a:endParaRPr lang="en-US" altLang="zh-CN" dirty="0"/>
          </a:p>
          <a:p>
            <a:r>
              <a:rPr lang="zh-CN" altLang="en-US" dirty="0"/>
              <a:t>文本操作工具</a:t>
            </a:r>
            <a:endParaRPr lang="en-US" altLang="zh-CN" dirty="0"/>
          </a:p>
          <a:p>
            <a:endParaRPr lang="zh-CN" altLang="en-US" dirty="0"/>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en-US" altLang="zh-CN" dirty="0">
                <a:latin typeface="微软雅黑" panose="020B0503020204020204" charset="-122"/>
                <a:ea typeface="微软雅黑" panose="020B0503020204020204" charset="-122"/>
                <a:sym typeface="+mn-ea"/>
              </a:rPr>
              <a:t>sed -</a:t>
            </a:r>
            <a:r>
              <a:rPr lang="zh-CN" altLang="en-US" dirty="0">
                <a:latin typeface="微软雅黑" panose="020B0503020204020204" charset="-122"/>
                <a:ea typeface="微软雅黑" panose="020B0503020204020204" charset="-122"/>
                <a:sym typeface="+mn-ea"/>
              </a:rPr>
              <a:t>流编辑器</a:t>
            </a:r>
            <a:endParaRPr lang="en-US" altLang="zh-CN" dirty="0">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669915"/>
          </a:xfrm>
        </p:spPr>
        <p:txBody>
          <a:bodyPr/>
          <a:lstStyle/>
          <a:p>
            <a:pPr algn="just"/>
            <a:r>
              <a:rPr lang="zh-CN" altLang="en-US" sz="2000" dirty="0">
                <a:latin typeface="微软雅黑" panose="020B0503020204020204" charset="-122"/>
                <a:ea typeface="微软雅黑" panose="020B0503020204020204" charset="-122"/>
                <a:cs typeface="微软雅黑" panose="020B0503020204020204" charset="-122"/>
                <a:sym typeface="+mn-ea"/>
              </a:rPr>
              <a:t>地址定界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1）#：#为数字，指定要进行处理操作的行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2）$：表示最后一行，多个文件进行操作的时候，为最后一个文件的最后一行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3）/regexp/：表示能够被regexp匹配到的行，regexp及基于正则表达式的匹配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4）/regexp/I：匹配时忽略大小写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5）\%regexp%: 任何能够被regexp匹配到的行，换用%（用其他字符也可以，如：#）为边界符号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6）addr1,addr2：指定范围内的所有的行（范围选定） 常用地址定界表示方式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      a）0，/regexp/：从起始行开始到第一次能够被regexp匹配到的行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	b）/regexp/,/regexp/：被模式匹配到的行内的所有的行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7）first~step：指定起始的位置及步长，例如：1~2表示1,3,5… </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8）addr1,+N：指定行以及以后的N行 </a:t>
            </a:r>
          </a:p>
          <a:p>
            <a:pPr marL="457200" lvl="1" indent="0" algn="just">
              <a:buNone/>
            </a:pPr>
            <a:r>
              <a:rPr lang="en-US" altLang="zh-CN"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a:latin typeface="微软雅黑" panose="020B0503020204020204" charset="-122"/>
                <a:ea typeface="微软雅黑" panose="020B0503020204020204" charset="-122"/>
                <a:cs typeface="微软雅黑" panose="020B0503020204020204" charset="-122"/>
                <a:sym typeface="+mn-ea"/>
              </a:rPr>
              <a:t>addr1,~N：指定行开始的N行</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19</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en-US" altLang="zh-CN" dirty="0">
                <a:latin typeface="微软雅黑" panose="020B0503020204020204" charset="-122"/>
                <a:ea typeface="微软雅黑" panose="020B0503020204020204" charset="-122"/>
                <a:sym typeface="+mn-ea"/>
              </a:rPr>
              <a:t>sed -</a:t>
            </a:r>
            <a:r>
              <a:rPr lang="zh-CN" altLang="en-US" dirty="0">
                <a:latin typeface="微软雅黑" panose="020B0503020204020204" charset="-122"/>
                <a:ea typeface="微软雅黑" panose="020B0503020204020204" charset="-122"/>
                <a:sym typeface="+mn-ea"/>
              </a:rPr>
              <a:t>流编辑器</a:t>
            </a:r>
            <a:endParaRPr lang="en-US" altLang="zh-CN" dirty="0">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106670"/>
          </a:xfrm>
        </p:spPr>
        <p:txBody>
          <a:bodyPr/>
          <a:lstStyle/>
          <a:p>
            <a:pPr algn="just"/>
            <a:r>
              <a:rPr lang="zh-CN" altLang="en-US" sz="2000" dirty="0">
                <a:latin typeface="微软雅黑" panose="020B0503020204020204" charset="-122"/>
                <a:ea typeface="微软雅黑" panose="020B0503020204020204" charset="-122"/>
                <a:cs typeface="微软雅黑" panose="020B0503020204020204" charset="-122"/>
                <a:sym typeface="+mn-ea"/>
              </a:rPr>
              <a:t>常用编辑命令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1）p：打印模式空间中的内容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2）d：删除匹配到的行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3）a \text：append,表示在匹配到的行之后追加内容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4）i \text：insert,表示在匹配到的行之前追加内容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5）c \text：change,表示把匹配到的行和给定的文本进行交换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6）s/regexp/replacement/flages：查找替换,把text替换为 regexp匹配到的内容（其中/可以用其他字符代替，例如@）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     其他编辑命令：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	g：全局替换，默认只替换第一个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	i： 不区分大小写 </a:t>
            </a:r>
          </a:p>
          <a:p>
            <a:pPr marL="457200" lvl="1" indent="0" algn="just" latinLnBrk="0">
              <a:lnSpc>
                <a:spcPct val="150000"/>
              </a:lnSpc>
              <a:spcBef>
                <a:spcPts val="0"/>
              </a:spcBef>
              <a:buNone/>
            </a:pPr>
            <a:r>
              <a:rPr lang="zh-CN" altLang="en-US" sz="1600" dirty="0">
                <a:latin typeface="微软雅黑" panose="020B0503020204020204" charset="-122"/>
                <a:ea typeface="微软雅黑" panose="020B0503020204020204" charset="-122"/>
                <a:cs typeface="微软雅黑" panose="020B0503020204020204" charset="-122"/>
                <a:sym typeface="+mn-ea"/>
              </a:rPr>
              <a:t>	p：如果成功替换则打印</a:t>
            </a:r>
          </a:p>
          <a:p>
            <a:pPr marL="457200" lvl="1" indent="0" algn="just" latinLnBrk="0">
              <a:lnSpc>
                <a:spcPct val="150000"/>
              </a:lnSpc>
              <a:spcBef>
                <a:spcPts val="0"/>
              </a:spcBef>
              <a:buNone/>
            </a:pPr>
            <a:r>
              <a:rPr lang="en-US" altLang="zh-CN" sz="1600" dirty="0">
                <a:latin typeface="微软雅黑" panose="020B0503020204020204" charset="-122"/>
                <a:ea typeface="微软雅黑" panose="020B0503020204020204" charset="-122"/>
                <a:cs typeface="微软雅黑" panose="020B0503020204020204" charset="-122"/>
                <a:sym typeface="+mn-ea"/>
              </a:rPr>
              <a:t>7</a:t>
            </a:r>
            <a:r>
              <a:rPr lang="zh-CN" altLang="en-US" sz="1600" dirty="0">
                <a:latin typeface="微软雅黑" panose="020B0503020204020204" charset="-122"/>
                <a:ea typeface="微软雅黑" panose="020B0503020204020204" charset="-122"/>
                <a:cs typeface="微软雅黑" panose="020B0503020204020204" charset="-122"/>
                <a:sym typeface="+mn-ea"/>
              </a:rPr>
              <a:t>）w /path/to/somefile：将匹配到的文件另存到指定的文件中</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20</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en-US" altLang="zh-CN" dirty="0">
                <a:latin typeface="微软雅黑" panose="020B0503020204020204" charset="-122"/>
                <a:ea typeface="微软雅黑" panose="020B0503020204020204" charset="-122"/>
                <a:sym typeface="+mn-ea"/>
              </a:rPr>
              <a:t>sed -</a:t>
            </a:r>
            <a:r>
              <a:rPr lang="zh-CN" altLang="en-US" dirty="0">
                <a:latin typeface="微软雅黑" panose="020B0503020204020204" charset="-122"/>
                <a:ea typeface="微软雅黑" panose="020B0503020204020204" charset="-122"/>
                <a:sym typeface="+mn-ea"/>
              </a:rPr>
              <a:t>流编辑器</a:t>
            </a:r>
            <a:endParaRPr lang="en-US" altLang="zh-CN" dirty="0">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669915"/>
          </a:xfrm>
        </p:spPr>
        <p:txBody>
          <a:bodyPr/>
          <a:lstStyle/>
          <a:p>
            <a:pPr algn="just"/>
            <a:r>
              <a:rPr lang="zh-CN" altLang="en-US" sz="2000" dirty="0">
                <a:latin typeface="微软雅黑" panose="020B0503020204020204" charset="-122"/>
                <a:ea typeface="微软雅黑" panose="020B0503020204020204" charset="-122"/>
                <a:cs typeface="微软雅黑" panose="020B0503020204020204" charset="-122"/>
                <a:sym typeface="+mn-ea"/>
              </a:rPr>
              <a:t>注意事项: </a:t>
            </a:r>
          </a:p>
          <a:p>
            <a:pPr marL="457200" lvl="1" indent="0" algn="just">
              <a:buNone/>
            </a:pPr>
            <a:r>
              <a:rPr lang="zh-CN" altLang="en-US" sz="1815" dirty="0">
                <a:latin typeface="微软雅黑" panose="020B0503020204020204" charset="-122"/>
                <a:ea typeface="微软雅黑" panose="020B0503020204020204" charset="-122"/>
                <a:cs typeface="微软雅黑" panose="020B0503020204020204" charset="-122"/>
                <a:sym typeface="+mn-ea"/>
              </a:rPr>
              <a:t>1、如果没有指定地址，表示命令将应用于每一行 </a:t>
            </a:r>
          </a:p>
          <a:p>
            <a:pPr marL="457200" lvl="1" indent="0" algn="just">
              <a:buNone/>
            </a:pPr>
            <a:r>
              <a:rPr lang="zh-CN" altLang="en-US" sz="1815" dirty="0">
                <a:latin typeface="微软雅黑" panose="020B0503020204020204" charset="-122"/>
                <a:ea typeface="微软雅黑" panose="020B0503020204020204" charset="-122"/>
                <a:cs typeface="微软雅黑" panose="020B0503020204020204" charset="-122"/>
                <a:sym typeface="+mn-ea"/>
              </a:rPr>
              <a:t>2、如果只有一个地址，表示命令将应用于这个地址匹配的所有行 </a:t>
            </a:r>
          </a:p>
          <a:p>
            <a:pPr marL="457200" lvl="1" indent="0" algn="just">
              <a:buNone/>
            </a:pPr>
            <a:r>
              <a:rPr lang="zh-CN" altLang="en-US" sz="1815" dirty="0">
                <a:latin typeface="微软雅黑" panose="020B0503020204020204" charset="-122"/>
                <a:ea typeface="微软雅黑" panose="020B0503020204020204" charset="-122"/>
                <a:cs typeface="微软雅黑" panose="020B0503020204020204" charset="-122"/>
                <a:sym typeface="+mn-ea"/>
              </a:rPr>
              <a:t>3、如果指定了由逗号分隔的两个地址，表示命令应用于匹配第一个地址和第二地址之间的行(包括这两行) </a:t>
            </a:r>
          </a:p>
          <a:p>
            <a:pPr marL="457200" lvl="1" indent="0" algn="just">
              <a:buNone/>
            </a:pPr>
            <a:r>
              <a:rPr lang="zh-CN" altLang="en-US" sz="1815" dirty="0">
                <a:latin typeface="微软雅黑" panose="020B0503020204020204" charset="-122"/>
                <a:ea typeface="微软雅黑" panose="020B0503020204020204" charset="-122"/>
                <a:cs typeface="微软雅黑" panose="020B0503020204020204" charset="-122"/>
                <a:sym typeface="+mn-ea"/>
              </a:rPr>
              <a:t>4、如果地址后面跟有感叹号，表示命令将应用于不匹配该地址的所有行</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21</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zh-CN" altLang="en-US" dirty="0">
                <a:latin typeface="微软雅黑" panose="020B0503020204020204" charset="-122"/>
                <a:ea typeface="微软雅黑" panose="020B0503020204020204" charset="-122"/>
                <a:sym typeface="+mn-ea"/>
              </a:rPr>
              <a:t>案例</a:t>
            </a:r>
          </a:p>
        </p:txBody>
      </p:sp>
      <p:sp>
        <p:nvSpPr>
          <p:cNvPr id="4" name="文本占位符 3"/>
          <p:cNvSpPr>
            <a:spLocks noGrp="1"/>
          </p:cNvSpPr>
          <p:nvPr>
            <p:ph type="body" sz="quarter" idx="10"/>
          </p:nvPr>
        </p:nvSpPr>
        <p:spPr>
          <a:xfrm>
            <a:off x="912495" y="960120"/>
            <a:ext cx="10560050" cy="5669915"/>
          </a:xfrm>
        </p:spPr>
        <p:txBody>
          <a:bodyPr/>
          <a:lstStyle/>
          <a:p>
            <a:pPr algn="just"/>
            <a:r>
              <a:rPr lang="zh-CN" altLang="en-US" sz="2000" dirty="0">
                <a:latin typeface="微软雅黑" panose="020B0503020204020204" charset="-122"/>
                <a:ea typeface="微软雅黑" panose="020B0503020204020204" charset="-122"/>
                <a:cs typeface="微软雅黑" panose="020B0503020204020204" charset="-122"/>
                <a:sym typeface="+mn-ea"/>
              </a:rPr>
              <a:t>示例</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-n 5p passwd  打印第</a:t>
            </a:r>
            <a:r>
              <a:rPr lang="en-US" altLang="zh-CN" sz="1600" dirty="0">
                <a:latin typeface="微软雅黑" panose="020B0503020204020204" charset="-122"/>
                <a:ea typeface="微软雅黑" panose="020B0503020204020204" charset="-122"/>
                <a:cs typeface="微软雅黑" panose="020B0503020204020204" charset="-122"/>
                <a:sym typeface="+mn-ea"/>
              </a:rPr>
              <a:t>5</a:t>
            </a:r>
            <a:r>
              <a:rPr lang="zh-CN" altLang="en-US" sz="1600" dirty="0">
                <a:latin typeface="微软雅黑" panose="020B0503020204020204" charset="-122"/>
                <a:ea typeface="微软雅黑" panose="020B0503020204020204" charset="-122"/>
                <a:cs typeface="微软雅黑" panose="020B0503020204020204" charset="-122"/>
                <a:sym typeface="+mn-ea"/>
              </a:rPr>
              <a:t>行</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-n $p passwd 打印最后一行</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-n </a:t>
            </a:r>
            <a:r>
              <a:rPr lang="en-US" altLang="zh-CN" sz="1600" dirty="0">
                <a:latin typeface="微软雅黑" panose="020B0503020204020204" charset="-122"/>
                <a:ea typeface="微软雅黑" panose="020B0503020204020204" charset="-122"/>
                <a:cs typeface="微软雅黑" panose="020B0503020204020204" charset="-122"/>
                <a:sym typeface="+mn-ea"/>
              </a:rPr>
              <a:t>‘1,5p’</a:t>
            </a:r>
            <a:r>
              <a:rPr lang="zh-CN" altLang="en-US" sz="1600" dirty="0">
                <a:latin typeface="微软雅黑" panose="020B0503020204020204" charset="-122"/>
                <a:ea typeface="微软雅黑" panose="020B0503020204020204" charset="-122"/>
                <a:cs typeface="微软雅黑" panose="020B0503020204020204" charset="-122"/>
                <a:sym typeface="+mn-ea"/>
              </a:rPr>
              <a:t> passwd 打印第</a:t>
            </a:r>
            <a:r>
              <a:rPr lang="en-US" altLang="zh-CN" sz="1600" dirty="0">
                <a:latin typeface="微软雅黑" panose="020B0503020204020204" charset="-122"/>
                <a:ea typeface="微软雅黑" panose="020B0503020204020204" charset="-122"/>
                <a:cs typeface="微软雅黑" panose="020B0503020204020204" charset="-122"/>
                <a:sym typeface="+mn-ea"/>
              </a:rPr>
              <a:t>1-5</a:t>
            </a:r>
            <a:r>
              <a:rPr lang="zh-CN" altLang="en-US" sz="1600" dirty="0">
                <a:latin typeface="微软雅黑" panose="020B0503020204020204" charset="-122"/>
                <a:ea typeface="微软雅黑" panose="020B0503020204020204" charset="-122"/>
                <a:cs typeface="微软雅黑" panose="020B0503020204020204" charset="-122"/>
                <a:sym typeface="+mn-ea"/>
              </a:rPr>
              <a:t>行</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-n '/root/Ip' passwd  匹配带有</a:t>
            </a:r>
            <a:r>
              <a:rPr lang="en-US" altLang="zh-CN" sz="1600" dirty="0">
                <a:latin typeface="微软雅黑" panose="020B0503020204020204" charset="-122"/>
                <a:ea typeface="微软雅黑" panose="020B0503020204020204" charset="-122"/>
                <a:cs typeface="微软雅黑" panose="020B0503020204020204" charset="-122"/>
                <a:sym typeface="+mn-ea"/>
              </a:rPr>
              <a:t>root</a:t>
            </a:r>
            <a:r>
              <a:rPr lang="zh-CN" altLang="en-US" sz="1600" dirty="0">
                <a:latin typeface="微软雅黑" panose="020B0503020204020204" charset="-122"/>
                <a:ea typeface="微软雅黑" panose="020B0503020204020204" charset="-122"/>
                <a:cs typeface="微软雅黑" panose="020B0503020204020204" charset="-122"/>
                <a:sym typeface="+mn-ea"/>
              </a:rPr>
              <a:t>关键词的行，并忽略大小写</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-n '\%root%Ip' passwd  同上</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'1,5d' passwd  删除第</a:t>
            </a:r>
            <a:r>
              <a:rPr lang="en-US" altLang="zh-CN" sz="1600" dirty="0">
                <a:latin typeface="微软雅黑" panose="020B0503020204020204" charset="-122"/>
                <a:ea typeface="微软雅黑" panose="020B0503020204020204" charset="-122"/>
                <a:cs typeface="微软雅黑" panose="020B0503020204020204" charset="-122"/>
                <a:sym typeface="+mn-ea"/>
              </a:rPr>
              <a:t>1-5</a:t>
            </a:r>
            <a:r>
              <a:rPr lang="zh-CN" altLang="en-US" sz="1600" dirty="0">
                <a:latin typeface="微软雅黑" panose="020B0503020204020204" charset="-122"/>
                <a:ea typeface="微软雅黑" panose="020B0503020204020204" charset="-122"/>
                <a:cs typeface="微软雅黑" panose="020B0503020204020204" charset="-122"/>
                <a:sym typeface="+mn-ea"/>
              </a:rPr>
              <a:t>行</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-i.bak '1,5d' passwd  删除第</a:t>
            </a:r>
            <a:r>
              <a:rPr lang="en-US" altLang="zh-CN" sz="1600" dirty="0">
                <a:latin typeface="微软雅黑" panose="020B0503020204020204" charset="-122"/>
                <a:ea typeface="微软雅黑" panose="020B0503020204020204" charset="-122"/>
                <a:cs typeface="微软雅黑" panose="020B0503020204020204" charset="-122"/>
                <a:sym typeface="+mn-ea"/>
              </a:rPr>
              <a:t>1-5</a:t>
            </a:r>
            <a:r>
              <a:rPr lang="zh-CN" altLang="en-US" sz="1600" dirty="0">
                <a:latin typeface="微软雅黑" panose="020B0503020204020204" charset="-122"/>
                <a:ea typeface="微软雅黑" panose="020B0503020204020204" charset="-122"/>
                <a:cs typeface="微软雅黑" panose="020B0503020204020204" charset="-122"/>
                <a:sym typeface="+mn-ea"/>
              </a:rPr>
              <a:t>行，源文件被修改</a:t>
            </a:r>
          </a:p>
          <a:p>
            <a:pPr marL="457200" lvl="1" indent="0" algn="just">
              <a:buNone/>
            </a:pPr>
            <a:r>
              <a:rPr lang="zh-CN" altLang="en-US" sz="1600" dirty="0">
                <a:latin typeface="微软雅黑" panose="020B0503020204020204" charset="-122"/>
                <a:ea typeface="微软雅黑" panose="020B0503020204020204" charset="-122"/>
                <a:cs typeface="微软雅黑" panose="020B0503020204020204" charset="-122"/>
                <a:sym typeface="+mn-ea"/>
              </a:rPr>
              <a:t>sed  '</a:t>
            </a:r>
            <a:r>
              <a:rPr lang="en-US" altLang="zh-CN" sz="1600" dirty="0">
                <a:latin typeface="微软雅黑" panose="020B0503020204020204" charset="-122"/>
                <a:ea typeface="微软雅黑" panose="020B0503020204020204" charset="-122"/>
                <a:cs typeface="微软雅黑" panose="020B0503020204020204" charset="-122"/>
                <a:sym typeface="+mn-ea"/>
              </a:rPr>
              <a:t>2</a:t>
            </a:r>
            <a:r>
              <a:rPr lang="zh-CN" altLang="en-US" sz="1600" dirty="0">
                <a:latin typeface="微软雅黑" panose="020B0503020204020204" charset="-122"/>
                <a:ea typeface="微软雅黑" panose="020B0503020204020204" charset="-122"/>
                <a:cs typeface="微软雅黑" panose="020B0503020204020204" charset="-122"/>
                <a:sym typeface="+mn-ea"/>
              </a:rPr>
              <a:t>a \abc' passwd  在文件第</a:t>
            </a:r>
            <a:r>
              <a:rPr lang="en-US" altLang="zh-CN" sz="1600" dirty="0">
                <a:latin typeface="微软雅黑" panose="020B0503020204020204" charset="-122"/>
                <a:ea typeface="微软雅黑" panose="020B0503020204020204" charset="-122"/>
                <a:cs typeface="微软雅黑" panose="020B0503020204020204" charset="-122"/>
                <a:sym typeface="+mn-ea"/>
              </a:rPr>
              <a:t>2</a:t>
            </a:r>
            <a:r>
              <a:rPr lang="zh-CN" altLang="en-US" sz="1600" dirty="0">
                <a:latin typeface="微软雅黑" panose="020B0503020204020204" charset="-122"/>
                <a:ea typeface="微软雅黑" panose="020B0503020204020204" charset="-122"/>
                <a:cs typeface="微软雅黑" panose="020B0503020204020204" charset="-122"/>
                <a:sym typeface="+mn-ea"/>
              </a:rPr>
              <a:t>行下面追加</a:t>
            </a:r>
            <a:r>
              <a:rPr lang="en-US" altLang="zh-CN" sz="1600" dirty="0">
                <a:latin typeface="微软雅黑" panose="020B0503020204020204" charset="-122"/>
                <a:ea typeface="微软雅黑" panose="020B0503020204020204" charset="-122"/>
                <a:cs typeface="微软雅黑" panose="020B0503020204020204" charset="-122"/>
                <a:sym typeface="+mn-ea"/>
              </a:rPr>
              <a:t>abc</a:t>
            </a:r>
          </a:p>
          <a:p>
            <a:pPr marL="457200" lvl="1" indent="0" algn="just">
              <a:buNone/>
            </a:pPr>
            <a:endParaRPr lang="en-US" altLang="zh-CN" sz="16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22</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zh-CN" altLang="en-US" dirty="0">
                <a:latin typeface="微软雅黑" panose="020B0503020204020204" charset="-122"/>
                <a:ea typeface="微软雅黑" panose="020B0503020204020204" charset="-122"/>
                <a:sym typeface="+mn-ea"/>
              </a:rPr>
              <a:t>案例</a:t>
            </a:r>
          </a:p>
        </p:txBody>
      </p:sp>
      <p:sp>
        <p:nvSpPr>
          <p:cNvPr id="4" name="文本占位符 3"/>
          <p:cNvSpPr>
            <a:spLocks noGrp="1"/>
          </p:cNvSpPr>
          <p:nvPr>
            <p:ph type="body" sz="quarter" idx="10"/>
          </p:nvPr>
        </p:nvSpPr>
        <p:spPr>
          <a:xfrm>
            <a:off x="912495" y="960120"/>
            <a:ext cx="10560050" cy="5669915"/>
          </a:xfrm>
        </p:spPr>
        <p:txBody>
          <a:bodyPr/>
          <a:lstStyle/>
          <a:p>
            <a:pPr algn="just"/>
            <a:r>
              <a:rPr lang="zh-CN" altLang="en-US" sz="2000" dirty="0">
                <a:latin typeface="微软雅黑" panose="020B0503020204020204" charset="-122"/>
                <a:ea typeface="微软雅黑" panose="020B0503020204020204" charset="-122"/>
                <a:cs typeface="微软雅黑" panose="020B0503020204020204" charset="-122"/>
                <a:sym typeface="+mn-ea"/>
              </a:rPr>
              <a:t>示例</a:t>
            </a:r>
            <a:endParaRPr lang="zh-CN" altLang="en-US" sz="1450" dirty="0">
              <a:latin typeface="微软雅黑" panose="020B0503020204020204" charset="-122"/>
              <a:ea typeface="微软雅黑" panose="020B0503020204020204" charset="-122"/>
              <a:cs typeface="微软雅黑" panose="020B0503020204020204" charset="-122"/>
              <a:sym typeface="+mn-ea"/>
            </a:endParaRP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's/north/hello/' datafile --替换每行第一个north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's/north/hello/g' datafile --全部替换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'1 s/north/hello/g' datafile --替换第一行所有的north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'1 s/north/hello/' datafile --替换第一行第一个north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'1 s/north/hello/2' datafile --只替换第一行第二个north </a:t>
            </a:r>
          </a:p>
          <a:p>
            <a:pPr algn="just"/>
            <a:r>
              <a:rPr lang="zh-CN" altLang="en-US" sz="2000" dirty="0">
                <a:latin typeface="微软雅黑" panose="020B0503020204020204" charset="-122"/>
                <a:ea typeface="微软雅黑" panose="020B0503020204020204" charset="-122"/>
                <a:cs typeface="微软雅黑" panose="020B0503020204020204" charset="-122"/>
                <a:sym typeface="+mn-ea"/>
              </a:rPr>
              <a:t>巧用替换删除内容（不是删除行）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's/north//' datafile --删除所有行的第一个north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's/north//g' datafile --删除全部的north </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'1 s/north//2' datafile --删除第一行第二个 </a:t>
            </a:r>
          </a:p>
          <a:p>
            <a:pPr marL="457200" lvl="1" indent="0" algn="just">
              <a:buNone/>
            </a:pPr>
            <a:r>
              <a:rPr lang="en-US" altLang="zh-CN" sz="1450" dirty="0">
                <a:latin typeface="微软雅黑" panose="020B0503020204020204" charset="-122"/>
                <a:ea typeface="微软雅黑" panose="020B0503020204020204" charset="-122"/>
                <a:cs typeface="微软雅黑" panose="020B0503020204020204" charset="-122"/>
                <a:sym typeface="+mn-ea"/>
              </a:rPr>
              <a:t>sed 's/^/#/'  datafile  </a:t>
            </a:r>
            <a:r>
              <a:rPr lang="zh-CN" altLang="en-US" sz="1450" dirty="0">
                <a:latin typeface="微软雅黑" panose="020B0503020204020204" charset="-122"/>
                <a:ea typeface="微软雅黑" panose="020B0503020204020204" charset="-122"/>
                <a:cs typeface="微软雅黑" panose="020B0503020204020204" charset="-122"/>
                <a:sym typeface="+mn-ea"/>
              </a:rPr>
              <a:t>给每行开始加注释，</a:t>
            </a:r>
            <a:r>
              <a:rPr lang="en-US" altLang="zh-CN" sz="1450" dirty="0">
                <a:latin typeface="微软雅黑" panose="020B0503020204020204" charset="-122"/>
                <a:ea typeface="微软雅黑" panose="020B0503020204020204" charset="-122"/>
                <a:cs typeface="微软雅黑" panose="020B0503020204020204" charset="-122"/>
                <a:sym typeface="+mn-ea"/>
              </a:rPr>
              <a:t>^</a:t>
            </a:r>
            <a:r>
              <a:rPr lang="zh-CN" altLang="en-US" sz="1450" dirty="0">
                <a:latin typeface="微软雅黑" panose="020B0503020204020204" charset="-122"/>
                <a:ea typeface="微软雅黑" panose="020B0503020204020204" charset="-122"/>
                <a:cs typeface="微软雅黑" panose="020B0503020204020204" charset="-122"/>
                <a:sym typeface="+mn-ea"/>
              </a:rPr>
              <a:t>就代表开始</a:t>
            </a: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's/^.//' datafile --删除每行第一个字母 </a:t>
            </a:r>
          </a:p>
          <a:p>
            <a:pPr marL="457200" lvl="1" indent="0" algn="just">
              <a:buNone/>
            </a:pPr>
            <a:r>
              <a:rPr lang="en-US" sz="1450">
                <a:solidFill>
                  <a:srgbClr val="000000"/>
                </a:solidFill>
                <a:latin typeface="微软雅黑" panose="020B0503020204020204" charset="-122"/>
                <a:ea typeface="微软雅黑" panose="020B0503020204020204" charset="-122"/>
                <a:cs typeface="微软雅黑" panose="020B0503020204020204" charset="-122"/>
                <a:sym typeface="+mn-ea"/>
              </a:rPr>
              <a:t>sed 's/^\(..\)./\1/' datafile --删除第3个字母  </a:t>
            </a:r>
            <a:r>
              <a:rPr lang="zh-CN" altLang="en-US" sz="1450">
                <a:solidFill>
                  <a:srgbClr val="000000"/>
                </a:solidFill>
                <a:latin typeface="微软雅黑" panose="020B0503020204020204" charset="-122"/>
                <a:ea typeface="微软雅黑" panose="020B0503020204020204" charset="-122"/>
                <a:cs typeface="微软雅黑" panose="020B0503020204020204" charset="-122"/>
                <a:sym typeface="+mn-ea"/>
              </a:rPr>
              <a:t>注释：</a:t>
            </a:r>
            <a:r>
              <a:rPr lang="en-US" altLang="zh-CN" sz="145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altLang="en-US" sz="1450">
                <a:solidFill>
                  <a:srgbClr val="000000"/>
                </a:solidFill>
                <a:latin typeface="微软雅黑" panose="020B0503020204020204" charset="-122"/>
                <a:ea typeface="微软雅黑" panose="020B0503020204020204" charset="-122"/>
                <a:cs typeface="微软雅黑" panose="020B0503020204020204" charset="-122"/>
                <a:sym typeface="+mn-ea"/>
              </a:rPr>
              <a:t>代表第一个括号匹配到的内容</a:t>
            </a:r>
            <a:endParaRPr lang="zh-CN" altLang="en-US" sz="1450" dirty="0">
              <a:latin typeface="微软雅黑" panose="020B0503020204020204" charset="-122"/>
              <a:ea typeface="微软雅黑" panose="020B0503020204020204" charset="-122"/>
              <a:cs typeface="微软雅黑" panose="020B0503020204020204" charset="-122"/>
              <a:sym typeface="+mn-ea"/>
            </a:endParaRPr>
          </a:p>
          <a:p>
            <a:pPr marL="457200" lvl="1" indent="0" algn="just">
              <a:buNone/>
            </a:pPr>
            <a:r>
              <a:rPr lang="zh-CN" altLang="en-US" sz="1450" dirty="0">
                <a:latin typeface="微软雅黑" panose="020B0503020204020204" charset="-122"/>
                <a:ea typeface="微软雅黑" panose="020B0503020204020204" charset="-122"/>
                <a:cs typeface="微软雅黑" panose="020B0503020204020204" charset="-122"/>
                <a:sym typeface="+mn-ea"/>
              </a:rPr>
              <a:t>sed 's/^\&lt;[a-Z]*[a-Z]\&gt;//' datafile --删除每行第一个单词</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23</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a:t>文本</a:t>
            </a:r>
            <a:r>
              <a:rPr lang="zh-CN" altLang="en-US">
                <a:sym typeface="+mn-ea"/>
              </a:rPr>
              <a:t>提取</a:t>
            </a:r>
            <a:r>
              <a:rPr lang="zh-CN" altLang="en-US"/>
              <a:t>工具</a:t>
            </a:r>
          </a:p>
          <a:p>
            <a:r>
              <a:rPr lang="zh-CN" altLang="en-US"/>
              <a:t>文本分析工具</a:t>
            </a:r>
          </a:p>
          <a:p>
            <a:r>
              <a:rPr lang="zh-CN" altLang="en-US"/>
              <a:t>文本操作工具</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24</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zh-CN" altLang="en-US" dirty="0">
                <a:latin typeface="微软雅黑" panose="020B0503020204020204" charset="-122"/>
                <a:ea typeface="微软雅黑" panose="020B0503020204020204" charset="-122"/>
                <a:sym typeface="+mn-ea"/>
              </a:rPr>
              <a:t>文本</a:t>
            </a:r>
            <a:r>
              <a:rPr lang="zh-CN" altLang="en-US" dirty="0">
                <a:solidFill>
                  <a:srgbClr val="00B0F0"/>
                </a:solidFill>
                <a:latin typeface="微软雅黑" panose="020B0503020204020204" charset="-122"/>
                <a:ea typeface="微软雅黑" panose="020B0503020204020204" charset="-122"/>
                <a:sym typeface="+mn-ea"/>
              </a:rPr>
              <a:t>提取</a:t>
            </a:r>
            <a:r>
              <a:rPr lang="zh-CN" altLang="en-US" dirty="0">
                <a:latin typeface="微软雅黑" panose="020B0503020204020204" charset="-122"/>
                <a:ea typeface="微软雅黑" panose="020B0503020204020204" charset="-122"/>
                <a:sym typeface="+mn-ea"/>
              </a:rPr>
              <a:t>工具</a:t>
            </a:r>
            <a:endParaRPr lang="zh-CN" altLang="en-US" dirty="0">
              <a:solidFill>
                <a:srgbClr val="00B0F0"/>
              </a:solidFill>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p:txBody>
          <a:bodyPr/>
          <a:lstStyle/>
          <a:p>
            <a:r>
              <a:rPr lang="zh-CN" altLang="en-US" dirty="0">
                <a:latin typeface="+mn-lt"/>
                <a:ea typeface="方正细黑一简体" pitchFamily="2" charset="-122"/>
                <a:cs typeface="+mn-cs"/>
                <a:sym typeface="+mn-ea"/>
              </a:rPr>
              <a:t>文件内容：</a:t>
            </a:r>
            <a:r>
              <a:rPr lang="en-US" altLang="zh-CN">
                <a:latin typeface="+mn-lt"/>
                <a:ea typeface="方正细黑一简体" pitchFamily="2" charset="-122"/>
                <a:cs typeface="+mn-cs"/>
                <a:sym typeface="+mn-ea"/>
              </a:rPr>
              <a:t>cat</a:t>
            </a:r>
            <a:r>
              <a:rPr lang="zh-CN" altLang="en-US">
                <a:latin typeface="+mn-lt"/>
                <a:ea typeface="方正细黑一简体" pitchFamily="2" charset="-122"/>
                <a:cs typeface="+mn-cs"/>
                <a:sym typeface="+mn-ea"/>
              </a:rPr>
              <a:t>，</a:t>
            </a:r>
            <a:r>
              <a:rPr lang="en-US" altLang="zh-CN">
                <a:latin typeface="+mn-lt"/>
                <a:ea typeface="方正细黑一简体" pitchFamily="2" charset="-122"/>
                <a:cs typeface="+mn-cs"/>
                <a:sym typeface="+mn-ea"/>
              </a:rPr>
              <a:t>more</a:t>
            </a:r>
            <a:r>
              <a:rPr lang="zh-CN" altLang="en-US" dirty="0">
                <a:latin typeface="+mn-lt"/>
                <a:ea typeface="方正细黑一简体" pitchFamily="2" charset="-122"/>
                <a:cs typeface="+mn-cs"/>
                <a:sym typeface="+mn-ea"/>
              </a:rPr>
              <a:t>和</a:t>
            </a:r>
            <a:r>
              <a:rPr lang="en-US" altLang="zh-CN" dirty="0">
                <a:latin typeface="+mn-lt"/>
                <a:ea typeface="方正细黑一简体" pitchFamily="2" charset="-122"/>
                <a:cs typeface="+mn-cs"/>
                <a:sym typeface="+mn-ea"/>
              </a:rPr>
              <a:t>less</a:t>
            </a:r>
            <a:endParaRPr lang="en-US" altLang="zh-CN">
              <a:latin typeface="+mn-lt"/>
              <a:ea typeface="方正细黑一简体" pitchFamily="2" charset="-122"/>
              <a:cs typeface="+mn-cs"/>
            </a:endParaRPr>
          </a:p>
          <a:p>
            <a:r>
              <a:rPr lang="zh-CN" altLang="en-US" dirty="0">
                <a:latin typeface="+mn-lt"/>
                <a:ea typeface="方正细黑一简体" pitchFamily="2" charset="-122"/>
                <a:cs typeface="+mn-cs"/>
                <a:sym typeface="+mn-ea"/>
              </a:rPr>
              <a:t>文件摘选：</a:t>
            </a:r>
            <a:r>
              <a:rPr lang="en-US" altLang="zh-CN">
                <a:latin typeface="+mn-lt"/>
                <a:ea typeface="方正细黑一简体" pitchFamily="2" charset="-122"/>
                <a:cs typeface="+mn-cs"/>
                <a:sym typeface="+mn-ea"/>
              </a:rPr>
              <a:t>head</a:t>
            </a:r>
            <a:r>
              <a:rPr lang="zh-CN" altLang="en-US" dirty="0">
                <a:latin typeface="+mn-lt"/>
                <a:ea typeface="方正细黑一简体" pitchFamily="2" charset="-122"/>
                <a:cs typeface="+mn-cs"/>
                <a:sym typeface="+mn-ea"/>
              </a:rPr>
              <a:t>和</a:t>
            </a:r>
            <a:r>
              <a:rPr lang="en-US" altLang="zh-CN">
                <a:latin typeface="+mn-lt"/>
                <a:ea typeface="方正细黑一简体" pitchFamily="2" charset="-122"/>
                <a:cs typeface="+mn-cs"/>
                <a:sym typeface="+mn-ea"/>
              </a:rPr>
              <a:t>tail</a:t>
            </a:r>
          </a:p>
          <a:p>
            <a:r>
              <a:rPr lang="zh-CN" altLang="en-US" dirty="0">
                <a:latin typeface="+mn-lt"/>
                <a:ea typeface="方正细黑一简体" pitchFamily="2" charset="-122"/>
                <a:cs typeface="+mn-cs"/>
                <a:sym typeface="+mn-ea"/>
              </a:rPr>
              <a:t>按关键字提取：</a:t>
            </a:r>
            <a:r>
              <a:rPr lang="en-US" altLang="zh-CN" dirty="0" err="1">
                <a:latin typeface="+mn-lt"/>
                <a:ea typeface="方正细黑一简体" pitchFamily="2" charset="-122"/>
                <a:cs typeface="+mn-cs"/>
                <a:sym typeface="+mn-ea"/>
              </a:rPr>
              <a:t>grep</a:t>
            </a:r>
            <a:endParaRPr lang="en-US" altLang="zh-CN">
              <a:latin typeface="+mn-lt"/>
              <a:ea typeface="方正细黑一简体" pitchFamily="2" charset="-122"/>
              <a:cs typeface="+mn-cs"/>
            </a:endParaRPr>
          </a:p>
          <a:p>
            <a:r>
              <a:rPr lang="zh-CN" altLang="en-US" dirty="0">
                <a:latin typeface="+mn-lt"/>
                <a:ea typeface="方正细黑一简体" pitchFamily="2" charset="-122"/>
                <a:cs typeface="+mn-cs"/>
                <a:sym typeface="+mn-ea"/>
              </a:rPr>
              <a:t>提取列或者字段：</a:t>
            </a:r>
            <a:r>
              <a:rPr lang="en-US" altLang="zh-CN">
                <a:latin typeface="+mn-lt"/>
                <a:ea typeface="方正细黑一简体" pitchFamily="2" charset="-122"/>
                <a:cs typeface="+mn-cs"/>
                <a:sym typeface="+mn-ea"/>
              </a:rPr>
              <a:t>cut</a:t>
            </a:r>
            <a:endParaRPr lang="en-US" altLang="zh-CN">
              <a:latin typeface="+mn-lt"/>
              <a:ea typeface="方正细黑一简体" pitchFamily="2" charset="-122"/>
              <a:cs typeface="+mn-cs"/>
            </a:endParaRPr>
          </a:p>
          <a:p>
            <a:endParaRPr lang="zh-CN" altLang="en-US"/>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2</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en-US" altLang="zh-CN" dirty="0">
                <a:solidFill>
                  <a:srgbClr val="00B0F0"/>
                </a:solidFill>
                <a:latin typeface="微软雅黑" panose="020B0503020204020204" charset="-122"/>
                <a:ea typeface="微软雅黑" panose="020B0503020204020204" charset="-122"/>
                <a:sym typeface="+mn-ea"/>
              </a:rPr>
              <a:t>cat</a:t>
            </a:r>
            <a:r>
              <a:rPr lang="zh-CN" altLang="en-US" dirty="0">
                <a:solidFill>
                  <a:srgbClr val="00B0F0"/>
                </a:solidFill>
                <a:latin typeface="微软雅黑" panose="020B0503020204020204" charset="-122"/>
                <a:ea typeface="微软雅黑" panose="020B0503020204020204" charset="-122"/>
                <a:sym typeface="+mn-ea"/>
              </a:rPr>
              <a:t>，</a:t>
            </a:r>
            <a:r>
              <a:rPr lang="en-US" altLang="zh-CN" dirty="0">
                <a:solidFill>
                  <a:srgbClr val="00B0F0"/>
                </a:solidFill>
                <a:latin typeface="微软雅黑" panose="020B0503020204020204" charset="-122"/>
                <a:ea typeface="微软雅黑" panose="020B0503020204020204" charset="-122"/>
                <a:sym typeface="+mn-ea"/>
              </a:rPr>
              <a:t>more</a:t>
            </a:r>
            <a:r>
              <a:rPr lang="zh-CN" altLang="en-US" dirty="0">
                <a:solidFill>
                  <a:srgbClr val="00B0F0"/>
                </a:solidFill>
                <a:latin typeface="微软雅黑" panose="020B0503020204020204" charset="-122"/>
                <a:ea typeface="微软雅黑" panose="020B0503020204020204" charset="-122"/>
                <a:sym typeface="+mn-ea"/>
              </a:rPr>
              <a:t>，</a:t>
            </a:r>
            <a:r>
              <a:rPr lang="en-US" altLang="zh-CN" dirty="0">
                <a:solidFill>
                  <a:srgbClr val="00B0F0"/>
                </a:solidFill>
                <a:latin typeface="微软雅黑" panose="020B0503020204020204" charset="-122"/>
                <a:ea typeface="微软雅黑" panose="020B0503020204020204" charset="-122"/>
                <a:sym typeface="+mn-ea"/>
              </a:rPr>
              <a:t>less</a:t>
            </a:r>
            <a:r>
              <a:rPr lang="zh-CN" altLang="en-US" dirty="0">
                <a:solidFill>
                  <a:srgbClr val="00B0F0"/>
                </a:solidFill>
                <a:latin typeface="微软雅黑" panose="020B0503020204020204" charset="-122"/>
                <a:ea typeface="微软雅黑" panose="020B0503020204020204" charset="-122"/>
                <a:sym typeface="+mn-ea"/>
              </a:rPr>
              <a:t>查看文本内容</a:t>
            </a:r>
          </a:p>
        </p:txBody>
      </p:sp>
      <p:sp>
        <p:nvSpPr>
          <p:cNvPr id="4" name="文本占位符 3"/>
          <p:cNvSpPr>
            <a:spLocks noGrp="1"/>
          </p:cNvSpPr>
          <p:nvPr>
            <p:ph type="body" sz="quarter" idx="10"/>
          </p:nvPr>
        </p:nvSpPr>
        <p:spPr/>
        <p:txBody>
          <a:bodyPr/>
          <a:lstStyle/>
          <a:p>
            <a:r>
              <a:rPr lang="en-US" altLang="zh-CN" sz="1800">
                <a:latin typeface="微软雅黑" panose="020B0503020204020204" charset="-122"/>
                <a:ea typeface="微软雅黑" panose="020B0503020204020204" charset="-122"/>
                <a:cs typeface="微软雅黑" panose="020B0503020204020204" charset="-122"/>
                <a:sym typeface="+mn-ea"/>
              </a:rPr>
              <a:t>cat</a:t>
            </a:r>
            <a:r>
              <a:rPr lang="zh-CN" altLang="en-US" sz="1800" dirty="0">
                <a:latin typeface="微软雅黑" panose="020B0503020204020204" charset="-122"/>
                <a:ea typeface="微软雅黑" panose="020B0503020204020204" charset="-122"/>
                <a:cs typeface="微软雅黑" panose="020B0503020204020204" charset="-122"/>
                <a:sym typeface="+mn-ea"/>
              </a:rPr>
              <a:t>：打印一个或者多个文件到标准输出</a:t>
            </a:r>
            <a:endParaRPr lang="zh-CN" altLang="en-US" sz="1800" dirty="0">
              <a:latin typeface="微软雅黑" panose="020B0503020204020204" charset="-122"/>
              <a:ea typeface="微软雅黑" panose="020B0503020204020204" charset="-122"/>
              <a:cs typeface="微软雅黑" panose="020B0503020204020204" charset="-122"/>
            </a:endParaRPr>
          </a:p>
          <a:p>
            <a:pPr lvl="2" algn="l">
              <a:buClr>
                <a:srgbClr val="C00000"/>
              </a:buClr>
              <a:buSzPct val="60000"/>
              <a:buFont typeface="Wingdings" panose="05000000000000000000" charset="0"/>
              <a:buChar char="u"/>
            </a:pPr>
            <a:r>
              <a:rPr lang="zh-CN" altLang="en-US" sz="1600" dirty="0">
                <a:latin typeface="微软雅黑" panose="020B0503020204020204" charset="-122"/>
                <a:ea typeface="微软雅黑" panose="020B0503020204020204" charset="-122"/>
                <a:cs typeface="微软雅黑" panose="020B0503020204020204" charset="-122"/>
                <a:sym typeface="+mn-ea"/>
              </a:rPr>
              <a:t>多个文件联合在一起</a:t>
            </a:r>
          </a:p>
          <a:p>
            <a:pPr marL="301625" lvl="2" indent="-301625" algn="just">
              <a:buClr>
                <a:srgbClr val="000000"/>
              </a:buClr>
              <a:buFont typeface="Wingdings" panose="05000000000000000000" charset="0"/>
              <a:buChar char="l"/>
            </a:pPr>
            <a:r>
              <a:rPr lang="en-US" altLang="zh-CN" sz="1800">
                <a:latin typeface="微软雅黑" panose="020B0503020204020204" charset="-122"/>
                <a:ea typeface="微软雅黑" panose="020B0503020204020204" charset="-122"/>
                <a:cs typeface="微软雅黑" panose="020B0503020204020204" charset="-122"/>
                <a:sym typeface="+mn-ea"/>
              </a:rPr>
              <a:t>more</a:t>
            </a:r>
            <a:r>
              <a:rPr lang="zh-CN" altLang="en-US" sz="1800">
                <a:latin typeface="微软雅黑" panose="020B0503020204020204" charset="-122"/>
                <a:ea typeface="微软雅黑" panose="020B0503020204020204" charset="-122"/>
                <a:cs typeface="微软雅黑" panose="020B0503020204020204" charset="-122"/>
                <a:sym typeface="+mn-ea"/>
              </a:rPr>
              <a:t>：浏览文件内容，</a:t>
            </a:r>
            <a:r>
              <a:rPr lang="zh-CN" altLang="en-US" sz="1800" dirty="0">
                <a:latin typeface="微软雅黑" panose="020B0503020204020204" charset="-122"/>
                <a:ea typeface="微软雅黑" panose="020B0503020204020204" charset="-122"/>
                <a:cs typeface="微软雅黑" panose="020B0503020204020204" charset="-122"/>
                <a:sym typeface="+mn-ea"/>
              </a:rPr>
              <a:t>每次只看一页</a:t>
            </a:r>
            <a:endParaRPr lang="en-US" altLang="zh-CN" sz="1800">
              <a:latin typeface="微软雅黑" panose="020B0503020204020204" charset="-122"/>
              <a:ea typeface="微软雅黑" panose="020B0503020204020204" charset="-122"/>
              <a:cs typeface="微软雅黑" panose="020B0503020204020204" charset="-122"/>
            </a:endParaRPr>
          </a:p>
          <a:p>
            <a:r>
              <a:rPr lang="en-US" altLang="zh-CN" sz="1800">
                <a:latin typeface="微软雅黑" panose="020B0503020204020204" charset="-122"/>
                <a:ea typeface="微软雅黑" panose="020B0503020204020204" charset="-122"/>
                <a:cs typeface="微软雅黑" panose="020B0503020204020204" charset="-122"/>
                <a:sym typeface="+mn-ea"/>
              </a:rPr>
              <a:t>less</a:t>
            </a:r>
            <a:r>
              <a:rPr lang="zh-CN" altLang="en-US" sz="1800">
                <a:latin typeface="微软雅黑" panose="020B0503020204020204" charset="-122"/>
                <a:ea typeface="微软雅黑" panose="020B0503020204020204" charset="-122"/>
                <a:cs typeface="微软雅黑" panose="020B0503020204020204" charset="-122"/>
                <a:sym typeface="+mn-ea"/>
              </a:rPr>
              <a:t>：浏览文件内容</a:t>
            </a:r>
            <a:r>
              <a:rPr lang="zh-CN" altLang="en-US" sz="1800" dirty="0">
                <a:latin typeface="微软雅黑" panose="020B0503020204020204" charset="-122"/>
                <a:ea typeface="微软雅黑" panose="020B0503020204020204" charset="-122"/>
                <a:cs typeface="微软雅黑" panose="020B0503020204020204" charset="-122"/>
                <a:sym typeface="+mn-ea"/>
              </a:rPr>
              <a:t>，每次只看一页</a:t>
            </a:r>
            <a:endParaRPr lang="zh-CN" altLang="en-US" sz="1800" dirty="0">
              <a:latin typeface="微软雅黑" panose="020B0503020204020204" charset="-122"/>
              <a:ea typeface="微软雅黑" panose="020B0503020204020204" charset="-122"/>
              <a:cs typeface="微软雅黑" panose="020B0503020204020204" charset="-122"/>
            </a:endParaRPr>
          </a:p>
          <a:p>
            <a:pPr lvl="2">
              <a:buClr>
                <a:srgbClr val="C00000"/>
              </a:buClr>
              <a:buFont typeface="Wingdings" panose="05000000000000000000" charset="0"/>
              <a:buChar char="u"/>
            </a:pPr>
            <a:r>
              <a:rPr lang="zh-CN" altLang="en-US" sz="1600" dirty="0">
                <a:latin typeface="微软雅黑" panose="020B0503020204020204" charset="-122"/>
                <a:ea typeface="微软雅黑" panose="020B0503020204020204" charset="-122"/>
                <a:cs typeface="微软雅黑" panose="020B0503020204020204" charset="-122"/>
                <a:sym typeface="+mn-ea"/>
              </a:rPr>
              <a:t>在查看时常用的命令如下：</a:t>
            </a:r>
            <a:endParaRPr lang="zh-CN" altLang="en-US" sz="1600" dirty="0">
              <a:latin typeface="微软雅黑" panose="020B0503020204020204" charset="-122"/>
              <a:ea typeface="微软雅黑" panose="020B0503020204020204" charset="-122"/>
              <a:cs typeface="微软雅黑" panose="020B0503020204020204" charset="-122"/>
            </a:endParaRPr>
          </a:p>
          <a:p>
            <a:pPr lvl="3">
              <a:buSzPct val="60000"/>
            </a:pPr>
            <a:r>
              <a:rPr lang="en-US" altLang="zh-CN">
                <a:latin typeface="微软雅黑" panose="020B0503020204020204" charset="-122"/>
                <a:ea typeface="微软雅黑" panose="020B0503020204020204" charset="-122"/>
                <a:cs typeface="微软雅黑" panose="020B0503020204020204" charset="-122"/>
                <a:sym typeface="+mn-ea"/>
              </a:rPr>
              <a:t>/text</a:t>
            </a:r>
            <a:r>
              <a:rPr lang="zh-CN" altLang="en-US" dirty="0">
                <a:latin typeface="微软雅黑" panose="020B0503020204020204" charset="-122"/>
                <a:ea typeface="微软雅黑" panose="020B0503020204020204" charset="-122"/>
                <a:cs typeface="微软雅黑" panose="020B0503020204020204" charset="-122"/>
                <a:sym typeface="+mn-ea"/>
              </a:rPr>
              <a:t>：搜索</a:t>
            </a:r>
            <a:r>
              <a:rPr lang="en-US" altLang="zh-CN">
                <a:latin typeface="微软雅黑" panose="020B0503020204020204" charset="-122"/>
                <a:ea typeface="微软雅黑" panose="020B0503020204020204" charset="-122"/>
                <a:cs typeface="微软雅黑" panose="020B0503020204020204" charset="-122"/>
                <a:sym typeface="+mn-ea"/>
              </a:rPr>
              <a:t>text</a:t>
            </a:r>
            <a:endParaRPr lang="en-US" altLang="zh-CN">
              <a:latin typeface="微软雅黑" panose="020B0503020204020204" charset="-122"/>
              <a:ea typeface="微软雅黑" panose="020B0503020204020204" charset="-122"/>
              <a:cs typeface="微软雅黑" panose="020B0503020204020204" charset="-122"/>
            </a:endParaRPr>
          </a:p>
          <a:p>
            <a:pPr lvl="3">
              <a:buSzPct val="60000"/>
            </a:pPr>
            <a:r>
              <a:rPr lang="en-US" altLang="zh-CN">
                <a:latin typeface="微软雅黑" panose="020B0503020204020204" charset="-122"/>
                <a:ea typeface="微软雅黑" panose="020B0503020204020204" charset="-122"/>
                <a:cs typeface="微软雅黑" panose="020B0503020204020204" charset="-122"/>
                <a:sym typeface="+mn-ea"/>
              </a:rPr>
              <a:t>n/N</a:t>
            </a:r>
            <a:r>
              <a:rPr lang="zh-CN" altLang="en-US" dirty="0">
                <a:latin typeface="微软雅黑" panose="020B0503020204020204" charset="-122"/>
                <a:ea typeface="微软雅黑" panose="020B0503020204020204" charset="-122"/>
                <a:cs typeface="微软雅黑" panose="020B0503020204020204" charset="-122"/>
                <a:sym typeface="+mn-ea"/>
              </a:rPr>
              <a:t>：跳转到</a:t>
            </a:r>
            <a:r>
              <a:rPr lang="en-US" altLang="zh-CN">
                <a:latin typeface="微软雅黑" panose="020B0503020204020204" charset="-122"/>
                <a:ea typeface="微软雅黑" panose="020B0503020204020204" charset="-122"/>
                <a:cs typeface="微软雅黑" panose="020B0503020204020204" charset="-122"/>
                <a:sym typeface="+mn-ea"/>
              </a:rPr>
              <a:t>next/previous</a:t>
            </a:r>
            <a:r>
              <a:rPr lang="zh-CN" altLang="en-US" dirty="0">
                <a:latin typeface="微软雅黑" panose="020B0503020204020204" charset="-122"/>
                <a:ea typeface="微软雅黑" panose="020B0503020204020204" charset="-122"/>
                <a:cs typeface="微软雅黑" panose="020B0503020204020204" charset="-122"/>
                <a:sym typeface="+mn-ea"/>
              </a:rPr>
              <a:t>匹配的地方</a:t>
            </a:r>
            <a:endParaRPr lang="zh-CN" altLang="en-US" dirty="0">
              <a:latin typeface="微软雅黑" panose="020B0503020204020204" charset="-122"/>
              <a:ea typeface="微软雅黑" panose="020B0503020204020204" charset="-122"/>
              <a:cs typeface="微软雅黑" panose="020B0503020204020204" charset="-122"/>
            </a:endParaRPr>
          </a:p>
          <a:p>
            <a:pPr lvl="3">
              <a:buSzPct val="60000"/>
            </a:pPr>
            <a:r>
              <a:rPr lang="en-US" altLang="zh-CN">
                <a:latin typeface="微软雅黑" panose="020B0503020204020204" charset="-122"/>
                <a:ea typeface="微软雅黑" panose="020B0503020204020204" charset="-122"/>
                <a:cs typeface="微软雅黑" panose="020B0503020204020204" charset="-122"/>
                <a:sym typeface="+mn-ea"/>
              </a:rPr>
              <a:t>v</a:t>
            </a:r>
            <a:r>
              <a:rPr lang="zh-CN" altLang="en-US" dirty="0">
                <a:latin typeface="微软雅黑" panose="020B0503020204020204" charset="-122"/>
                <a:ea typeface="微软雅黑" panose="020B0503020204020204" charset="-122"/>
                <a:cs typeface="微软雅黑" panose="020B0503020204020204" charset="-122"/>
                <a:sym typeface="+mn-ea"/>
              </a:rPr>
              <a:t>：用文本编辑器打开该文件</a:t>
            </a:r>
            <a:endParaRPr lang="zh-CN" altLang="en-US" dirty="0">
              <a:latin typeface="微软雅黑" panose="020B0503020204020204" charset="-122"/>
              <a:ea typeface="微软雅黑" panose="020B0503020204020204" charset="-122"/>
              <a:cs typeface="微软雅黑" panose="020B0503020204020204" charset="-122"/>
            </a:endParaRPr>
          </a:p>
          <a:p>
            <a:pPr lvl="2" algn="l">
              <a:buClr>
                <a:srgbClr val="C00000"/>
              </a:buClr>
              <a:buFont typeface="Wingdings" panose="05000000000000000000" charset="0"/>
              <a:buChar char="u"/>
            </a:pPr>
            <a:r>
              <a:rPr lang="zh-CN" altLang="en-US" sz="1600" dirty="0">
                <a:latin typeface="微软雅黑" panose="020B0503020204020204" charset="-122"/>
                <a:ea typeface="微软雅黑" panose="020B0503020204020204" charset="-122"/>
                <a:cs typeface="微软雅黑" panose="020B0503020204020204" charset="-122"/>
                <a:sym typeface="+mn-ea"/>
              </a:rPr>
              <a:t>man命令中是采用less来分页的</a:t>
            </a: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3</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r>
              <a:rPr lang="en-US" altLang="zh-CN" dirty="0">
                <a:solidFill>
                  <a:srgbClr val="00B0F0"/>
                </a:solidFill>
                <a:latin typeface="微软雅黑" panose="020B0503020204020204" charset="-122"/>
                <a:ea typeface="微软雅黑" panose="020B0503020204020204" charset="-122"/>
                <a:sym typeface="+mn-ea"/>
              </a:rPr>
              <a:t>head</a:t>
            </a:r>
            <a:r>
              <a:rPr lang="zh-CN" altLang="en-US" dirty="0">
                <a:solidFill>
                  <a:srgbClr val="00B0F0"/>
                </a:solidFill>
                <a:latin typeface="微软雅黑" panose="020B0503020204020204" charset="-122"/>
                <a:ea typeface="微软雅黑" panose="020B0503020204020204" charset="-122"/>
                <a:sym typeface="+mn-ea"/>
              </a:rPr>
              <a:t>，</a:t>
            </a:r>
            <a:r>
              <a:rPr lang="en-US" altLang="zh-CN" dirty="0">
                <a:solidFill>
                  <a:srgbClr val="00B0F0"/>
                </a:solidFill>
                <a:latin typeface="微软雅黑" panose="020B0503020204020204" charset="-122"/>
                <a:ea typeface="微软雅黑" panose="020B0503020204020204" charset="-122"/>
                <a:sym typeface="+mn-ea"/>
              </a:rPr>
              <a:t>tail</a:t>
            </a:r>
            <a:r>
              <a:rPr lang="zh-CN" altLang="en-US" dirty="0">
                <a:solidFill>
                  <a:srgbClr val="00B0F0"/>
                </a:solidFill>
                <a:latin typeface="微软雅黑" panose="020B0503020204020204" charset="-122"/>
                <a:ea typeface="微软雅黑" panose="020B0503020204020204" charset="-122"/>
                <a:sym typeface="+mn-ea"/>
              </a:rPr>
              <a:t>过滤文本内容</a:t>
            </a:r>
          </a:p>
        </p:txBody>
      </p:sp>
      <p:sp>
        <p:nvSpPr>
          <p:cNvPr id="4" name="文本占位符 3"/>
          <p:cNvSpPr>
            <a:spLocks noGrp="1"/>
          </p:cNvSpPr>
          <p:nvPr>
            <p:ph type="body" sz="quarter" idx="10"/>
          </p:nvPr>
        </p:nvSpPr>
        <p:spPr/>
        <p:txBody>
          <a:bodyPr/>
          <a:lstStyle/>
          <a:p>
            <a:r>
              <a:rPr lang="en-US" altLang="zh-CN" sz="1800" dirty="0">
                <a:latin typeface="+mn-lt"/>
                <a:ea typeface="方正细黑一简体" pitchFamily="2" charset="-122"/>
                <a:cs typeface="+mn-cs"/>
                <a:sym typeface="+mn-ea"/>
              </a:rPr>
              <a:t>head</a:t>
            </a:r>
            <a:r>
              <a:rPr lang="zh-CN" altLang="en-US" sz="1800" dirty="0">
                <a:latin typeface="+mn-lt"/>
                <a:ea typeface="方正细黑一简体" pitchFamily="2" charset="-122"/>
                <a:cs typeface="+mn-cs"/>
                <a:sym typeface="+mn-ea"/>
              </a:rPr>
              <a:t>：显示文件的起始</a:t>
            </a:r>
            <a:r>
              <a:rPr lang="en-US" altLang="zh-CN" sz="1800" dirty="0">
                <a:latin typeface="+mn-lt"/>
                <a:ea typeface="方正细黑一简体" pitchFamily="2" charset="-122"/>
                <a:cs typeface="+mn-cs"/>
                <a:sym typeface="+mn-ea"/>
              </a:rPr>
              <a:t>10</a:t>
            </a:r>
            <a:r>
              <a:rPr lang="zh-CN" altLang="en-US" sz="1800" dirty="0">
                <a:latin typeface="+mn-lt"/>
                <a:ea typeface="方正细黑一简体" pitchFamily="2" charset="-122"/>
                <a:cs typeface="+mn-cs"/>
                <a:sym typeface="+mn-ea"/>
              </a:rPr>
              <a:t>行</a:t>
            </a:r>
            <a:endParaRPr lang="zh-CN" altLang="en-US" sz="1800" dirty="0">
              <a:latin typeface="+mn-lt"/>
              <a:ea typeface="方正细黑一简体" pitchFamily="2" charset="-122"/>
              <a:cs typeface="+mn-cs"/>
            </a:endParaRPr>
          </a:p>
          <a:p>
            <a:pPr lvl="2" algn="l">
              <a:buClr>
                <a:srgbClr val="C00000"/>
              </a:buClr>
              <a:buFont typeface="Wingdings" panose="05000000000000000000" charset="0"/>
              <a:buChar char="u"/>
            </a:pPr>
            <a:r>
              <a:rPr lang="zh-CN" altLang="en-US" sz="1800" dirty="0">
                <a:latin typeface="+mn-lt"/>
                <a:ea typeface="方正细黑一简体" pitchFamily="2" charset="-122"/>
                <a:cs typeface="+mn-ea"/>
                <a:sym typeface="+mn-ea"/>
              </a:rPr>
              <a:t>使用-n选项指定显示的行</a:t>
            </a:r>
            <a:endParaRPr lang="zh-CN" altLang="en-US" sz="1800" dirty="0">
              <a:latin typeface="+mn-lt"/>
              <a:ea typeface="方正细黑一简体" pitchFamily="2" charset="-122"/>
              <a:cs typeface="+mn-ea"/>
            </a:endParaRPr>
          </a:p>
          <a:p>
            <a:pPr algn="just"/>
            <a:r>
              <a:rPr lang="en-US" altLang="zh-CN" sz="1800" dirty="0">
                <a:latin typeface="+mn-lt"/>
                <a:ea typeface="方正细黑一简体" pitchFamily="2" charset="-122"/>
                <a:cs typeface="+mn-cs"/>
                <a:sym typeface="+mn-ea"/>
              </a:rPr>
              <a:t>tail：显示文件最后10行</a:t>
            </a:r>
            <a:endParaRPr lang="zh-CN" altLang="en-US" sz="1800" dirty="0">
              <a:latin typeface="+mn-lt"/>
              <a:ea typeface="方正细黑一简体" pitchFamily="2" charset="-122"/>
              <a:cs typeface="+mn-ea"/>
            </a:endParaRPr>
          </a:p>
          <a:p>
            <a:pPr lvl="2">
              <a:buClr>
                <a:srgbClr val="C00000"/>
              </a:buClr>
              <a:buFont typeface="Wingdings" panose="05000000000000000000" charset="0"/>
              <a:buChar char="u"/>
            </a:pPr>
            <a:r>
              <a:rPr lang="zh-CN" altLang="en-US" sz="1800" dirty="0">
                <a:latin typeface="+mn-lt"/>
                <a:ea typeface="方正细黑一简体" pitchFamily="2" charset="-122"/>
                <a:sym typeface="+mn-ea"/>
              </a:rPr>
              <a:t>使用</a:t>
            </a:r>
            <a:r>
              <a:rPr lang="en-US" altLang="zh-CN" sz="1800" dirty="0">
                <a:latin typeface="+mn-lt"/>
                <a:ea typeface="方正细黑一简体" pitchFamily="2" charset="-122"/>
                <a:sym typeface="+mn-ea"/>
              </a:rPr>
              <a:t>-n</a:t>
            </a:r>
            <a:r>
              <a:rPr lang="zh-CN" altLang="en-US" sz="1800" dirty="0">
                <a:latin typeface="+mn-lt"/>
                <a:ea typeface="方正细黑一简体" pitchFamily="2" charset="-122"/>
                <a:sym typeface="+mn-ea"/>
              </a:rPr>
              <a:t>选项指定显示的行</a:t>
            </a:r>
            <a:endParaRPr lang="zh-CN" altLang="en-US" sz="1800" dirty="0">
              <a:latin typeface="+mn-lt"/>
              <a:ea typeface="方正细黑一简体" pitchFamily="2" charset="-122"/>
              <a:cs typeface="+mn-ea"/>
            </a:endParaRPr>
          </a:p>
          <a:p>
            <a:pPr lvl="2">
              <a:buClr>
                <a:srgbClr val="C00000"/>
              </a:buClr>
              <a:buFont typeface="Wingdings" panose="05000000000000000000" charset="0"/>
              <a:buChar char="u"/>
            </a:pPr>
            <a:r>
              <a:rPr lang="zh-CN" altLang="en-US" sz="1800" dirty="0">
                <a:latin typeface="+mn-lt"/>
                <a:ea typeface="方正细黑一简体" pitchFamily="2" charset="-122"/>
                <a:sym typeface="+mn-ea"/>
              </a:rPr>
              <a:t>使用</a:t>
            </a:r>
            <a:r>
              <a:rPr lang="en-US" altLang="zh-CN" sz="1800" dirty="0">
                <a:latin typeface="+mn-lt"/>
                <a:ea typeface="方正细黑一简体" pitchFamily="2" charset="-122"/>
                <a:sym typeface="+mn-ea"/>
              </a:rPr>
              <a:t>-f</a:t>
            </a:r>
            <a:r>
              <a:rPr lang="zh-CN" altLang="en-US" sz="1800" dirty="0">
                <a:latin typeface="+mn-lt"/>
                <a:ea typeface="方正细黑一简体" pitchFamily="2" charset="-122"/>
                <a:sym typeface="+mn-ea"/>
              </a:rPr>
              <a:t>选项将文件末尾追加的内容显示在当前终端</a:t>
            </a:r>
          </a:p>
          <a:p>
            <a:pPr lvl="4">
              <a:buSzPct val="100000"/>
              <a:buFont typeface="Arial" panose="020B0604020202020204" pitchFamily="34" charset="0"/>
              <a:buChar char="•"/>
            </a:pPr>
            <a:r>
              <a:rPr lang="zh-CN" altLang="en-US" dirty="0">
                <a:latin typeface="+mn-lt"/>
                <a:ea typeface="方正细黑一简体" pitchFamily="2" charset="-122"/>
                <a:sym typeface="+mn-ea"/>
              </a:rPr>
              <a:t>对于监控日志文件非常有用！</a:t>
            </a:r>
            <a:endParaRPr lang="zh-CN" altLang="en-US" sz="2000" dirty="0">
              <a:latin typeface="+mn-lt"/>
              <a:ea typeface="方正细黑一简体" pitchFamily="2" charset="-122"/>
            </a:endParaRPr>
          </a:p>
          <a:p>
            <a:pPr marL="0" indent="0">
              <a:buNone/>
            </a:pPr>
            <a:endParaRPr lang="zh-CN" altLang="en-US" sz="2000" dirty="0">
              <a:latin typeface="+mn-lt"/>
              <a:ea typeface="方正细黑一简体" pitchFamily="2"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4</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grep - 通过关键字来提取文本 </a:t>
            </a:r>
            <a:endParaRPr lang="en-US" altLang="zh-CN" dirty="0">
              <a:solidFill>
                <a:srgbClr val="00B0F0"/>
              </a:solidFill>
              <a:latin typeface="微软雅黑" panose="020B0503020204020204" charset="-122"/>
              <a:ea typeface="微软雅黑" panose="020B0503020204020204" charset="-122"/>
              <a:sym typeface="+mn-ea"/>
            </a:endParaRPr>
          </a:p>
        </p:txBody>
      </p:sp>
      <p:sp>
        <p:nvSpPr>
          <p:cNvPr id="4" name="文本占位符 3"/>
          <p:cNvSpPr>
            <a:spLocks noGrp="1"/>
          </p:cNvSpPr>
          <p:nvPr>
            <p:ph type="body" sz="quarter" idx="10"/>
          </p:nvPr>
        </p:nvSpPr>
        <p:spPr>
          <a:xfrm>
            <a:off x="912495" y="960120"/>
            <a:ext cx="10560050" cy="5669915"/>
          </a:xfrm>
        </p:spPr>
        <p:txBody>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打印匹配的文件行或者标准输入</a:t>
            </a:r>
            <a:endParaRPr lang="zh-CN" altLang="en-US" sz="1600" dirty="0">
              <a:latin typeface="微软雅黑" panose="020B0503020204020204" charset="-122"/>
              <a:ea typeface="微软雅黑" panose="020B0503020204020204" charset="-122"/>
              <a:cs typeface="微软雅黑" panose="020B0503020204020204" charset="-122"/>
            </a:endParaRPr>
          </a:p>
          <a:p>
            <a:pPr marL="801370" lvl="2" indent="0">
              <a:buSzPct val="100000"/>
              <a:buNone/>
            </a:pPr>
            <a:r>
              <a:rPr lang="en-US" altLang="zh-CN" sz="1600">
                <a:latin typeface="微软雅黑" panose="020B0503020204020204" charset="-122"/>
                <a:ea typeface="微软雅黑" panose="020B0503020204020204" charset="-122"/>
                <a:cs typeface="微软雅黑" panose="020B0503020204020204" charset="-122"/>
                <a:sym typeface="+mn-ea"/>
              </a:rPr>
              <a:t>$ </a:t>
            </a:r>
            <a:r>
              <a:rPr lang="en-US" altLang="zh-CN" sz="1600" dirty="0" err="1">
                <a:latin typeface="微软雅黑" panose="020B0503020204020204" charset="-122"/>
                <a:ea typeface="微软雅黑" panose="020B0503020204020204" charset="-122"/>
                <a:cs typeface="微软雅黑" panose="020B0503020204020204" charset="-122"/>
                <a:sym typeface="+mn-ea"/>
              </a:rPr>
              <a:t>grep</a:t>
            </a:r>
            <a:r>
              <a:rPr lang="en-US" altLang="zh-CN" sz="1600">
                <a:latin typeface="微软雅黑" panose="020B0503020204020204" charset="-122"/>
                <a:ea typeface="微软雅黑" panose="020B0503020204020204" charset="-122"/>
                <a:cs typeface="微软雅黑" panose="020B0503020204020204" charset="-122"/>
                <a:sym typeface="+mn-ea"/>
              </a:rPr>
              <a:t> ‘john’ /etc/</a:t>
            </a:r>
            <a:r>
              <a:rPr lang="en-US" altLang="zh-CN" sz="1600" dirty="0" err="1">
                <a:latin typeface="微软雅黑" panose="020B0503020204020204" charset="-122"/>
                <a:ea typeface="微软雅黑" panose="020B0503020204020204" charset="-122"/>
                <a:cs typeface="微软雅黑" panose="020B0503020204020204" charset="-122"/>
                <a:sym typeface="+mn-ea"/>
              </a:rPr>
              <a:t>passwd</a:t>
            </a:r>
          </a:p>
          <a:p>
            <a:pPr marL="301625" lvl="2" indent="-301625" algn="just">
              <a:buClr>
                <a:srgbClr val="000000"/>
              </a:buClr>
              <a:buFont typeface="Wingdings" panose="05000000000000000000" charset="0"/>
              <a:buChar char="l"/>
            </a:pPr>
            <a:r>
              <a:rPr lang="zh-CN" altLang="en-US" sz="1600" dirty="0">
                <a:latin typeface="微软雅黑" panose="020B0503020204020204" charset="-122"/>
                <a:ea typeface="微软雅黑" panose="020B0503020204020204" charset="-122"/>
                <a:cs typeface="微软雅黑" panose="020B0503020204020204" charset="-122"/>
                <a:sym typeface="+mn-ea"/>
              </a:rPr>
              <a:t>常用选项：</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a:p>
            <a:pPr marL="457200" lvl="3" indent="0" algn="just" latinLnBrk="0">
              <a:buNone/>
            </a:pPr>
            <a:r>
              <a:rPr lang="en-US" altLang="zh-CN" sz="1400" dirty="0">
                <a:latin typeface="微软雅黑" panose="020B0503020204020204" charset="-122"/>
                <a:ea typeface="微软雅黑" panose="020B0503020204020204" charset="-122"/>
                <a:cs typeface="微软雅黑" panose="020B0503020204020204" charset="-122"/>
                <a:sym typeface="+mn-ea"/>
              </a:rPr>
              <a:t>	</a:t>
            </a:r>
            <a:r>
              <a:rPr lang="zh-CN" altLang="en-US" sz="1400" dirty="0">
                <a:latin typeface="微软雅黑" panose="020B0503020204020204" charset="-122"/>
                <a:ea typeface="微软雅黑" panose="020B0503020204020204" charset="-122"/>
                <a:cs typeface="微软雅黑" panose="020B0503020204020204" charset="-122"/>
                <a:sym typeface="+mn-ea"/>
              </a:rPr>
              <a:t>-i：忽略大小写敏感搜索</a:t>
            </a:r>
            <a:endParaRPr lang="zh-CN" altLang="en-US" sz="1400" dirty="0">
              <a:latin typeface="微软雅黑" panose="020B0503020204020204" charset="-122"/>
              <a:ea typeface="微软雅黑" panose="020B0503020204020204" charset="-122"/>
              <a:cs typeface="微软雅黑" panose="020B0503020204020204" charset="-122"/>
            </a:endParaRPr>
          </a:p>
          <a:p>
            <a:pPr marL="457200" lvl="3" indent="0" latinLnBrk="0">
              <a:buNone/>
            </a:pPr>
            <a:r>
              <a:rPr lang="en-US" altLang="zh-CN" sz="1400">
                <a:latin typeface="微软雅黑" panose="020B0503020204020204" charset="-122"/>
                <a:ea typeface="微软雅黑" panose="020B0503020204020204" charset="-122"/>
                <a:cs typeface="微软雅黑" panose="020B0503020204020204" charset="-122"/>
                <a:sym typeface="+mn-ea"/>
              </a:rPr>
              <a:t>	-n</a:t>
            </a:r>
            <a:r>
              <a:rPr lang="zh-CN" altLang="en-US" sz="1400" dirty="0">
                <a:latin typeface="微软雅黑" panose="020B0503020204020204" charset="-122"/>
                <a:ea typeface="微软雅黑" panose="020B0503020204020204" charset="-122"/>
                <a:cs typeface="微软雅黑" panose="020B0503020204020204" charset="-122"/>
                <a:sym typeface="+mn-ea"/>
              </a:rPr>
              <a:t>：打印匹配的行号</a:t>
            </a:r>
          </a:p>
          <a:p>
            <a:pPr marL="457200" lvl="3" indent="0" latinLnBrk="0">
              <a:buNone/>
            </a:pP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	</a:t>
            </a:r>
            <a:r>
              <a:rPr sz="1400">
                <a:solidFill>
                  <a:srgbClr val="000000"/>
                </a:solidFill>
                <a:latin typeface="微软雅黑" panose="020B0503020204020204" charset="-122"/>
                <a:ea typeface="微软雅黑" panose="020B0503020204020204" charset="-122"/>
                <a:cs typeface="微软雅黑" panose="020B0503020204020204" charset="-122"/>
                <a:sym typeface="+mn-ea"/>
              </a:rPr>
              <a:t>-o :只显示匹配的内容 </a:t>
            </a:r>
          </a:p>
          <a:p>
            <a:pPr marL="457200" lvl="3" indent="0" latinLnBrk="0">
              <a:buNone/>
            </a:pP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	</a:t>
            </a:r>
            <a:r>
              <a:rPr sz="1400">
                <a:solidFill>
                  <a:srgbClr val="000000"/>
                </a:solidFill>
                <a:latin typeface="微软雅黑" panose="020B0503020204020204" charset="-122"/>
                <a:ea typeface="微软雅黑" panose="020B0503020204020204" charset="-122"/>
                <a:cs typeface="微软雅黑" panose="020B0503020204020204" charset="-122"/>
                <a:sym typeface="+mn-ea"/>
              </a:rPr>
              <a:t>-c :如果匹配成功，则将匹配到的行数打印出来</a:t>
            </a:r>
            <a:endParaRPr lang="zh-CN" altLang="en-US" sz="1400" dirty="0">
              <a:latin typeface="微软雅黑" panose="020B0503020204020204" charset="-122"/>
              <a:ea typeface="微软雅黑" panose="020B0503020204020204" charset="-122"/>
              <a:cs typeface="微软雅黑" panose="020B0503020204020204" charset="-122"/>
            </a:endParaRPr>
          </a:p>
          <a:p>
            <a:pPr marL="457200" lvl="3" indent="0" latinLnBrk="0">
              <a:buNone/>
            </a:pPr>
            <a:r>
              <a:rPr lang="en-US" altLang="zh-CN" sz="1400">
                <a:latin typeface="微软雅黑" panose="020B0503020204020204" charset="-122"/>
                <a:ea typeface="微软雅黑" panose="020B0503020204020204" charset="-122"/>
                <a:cs typeface="微软雅黑" panose="020B0503020204020204" charset="-122"/>
                <a:sym typeface="+mn-ea"/>
              </a:rPr>
              <a:t>	-v</a:t>
            </a:r>
            <a:r>
              <a:rPr lang="zh-CN" altLang="en-US" sz="1400" dirty="0">
                <a:latin typeface="微软雅黑" panose="020B0503020204020204" charset="-122"/>
                <a:ea typeface="微软雅黑" panose="020B0503020204020204" charset="-122"/>
                <a:cs typeface="微软雅黑" panose="020B0503020204020204" charset="-122"/>
                <a:sym typeface="+mn-ea"/>
              </a:rPr>
              <a:t>：打印哪些不匹配的行</a:t>
            </a:r>
          </a:p>
          <a:p>
            <a:pPr marL="457200" lvl="3" indent="0" latinLnBrk="0">
              <a:buNone/>
            </a:pP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	</a:t>
            </a:r>
            <a:r>
              <a:rPr sz="1400">
                <a:solidFill>
                  <a:srgbClr val="000000"/>
                </a:solidFill>
                <a:latin typeface="微软雅黑" panose="020B0503020204020204" charset="-122"/>
                <a:ea typeface="微软雅黑" panose="020B0503020204020204" charset="-122"/>
                <a:cs typeface="微软雅黑" panose="020B0503020204020204" charset="-122"/>
                <a:sym typeface="+mn-ea"/>
              </a:rPr>
              <a:t>-q</a:t>
            </a:r>
            <a:r>
              <a:rPr lang="zh-CN" altLang="en-US" sz="1400" dirty="0">
                <a:latin typeface="微软雅黑" panose="020B0503020204020204" charset="-122"/>
                <a:ea typeface="微软雅黑" panose="020B0503020204020204" charset="-122"/>
                <a:cs typeface="微软雅黑" panose="020B0503020204020204" charset="-122"/>
                <a:sym typeface="+mn-ea"/>
              </a:rPr>
              <a:t>：</a:t>
            </a:r>
            <a:r>
              <a:rPr sz="1400">
                <a:solidFill>
                  <a:srgbClr val="000000"/>
                </a:solidFill>
                <a:latin typeface="微软雅黑" panose="020B0503020204020204" charset="-122"/>
                <a:ea typeface="微软雅黑" panose="020B0503020204020204" charset="-122"/>
                <a:cs typeface="微软雅黑" panose="020B0503020204020204" charset="-122"/>
                <a:sym typeface="+mn-ea"/>
              </a:rPr>
              <a:t>静默模式，没有任何输出，得用$?来判断执行成功没有，即有没有过滤到想要的内容</a:t>
            </a:r>
            <a:endParaRPr lang="zh-CN" altLang="en-US" sz="1400" dirty="0">
              <a:latin typeface="微软雅黑" panose="020B0503020204020204" charset="-122"/>
              <a:ea typeface="微软雅黑" panose="020B0503020204020204" charset="-122"/>
              <a:cs typeface="微软雅黑" panose="020B0503020204020204" charset="-122"/>
            </a:endParaRPr>
          </a:p>
          <a:p>
            <a:pPr marL="457200" lvl="3" indent="0" latinLnBrk="0">
              <a:buNone/>
            </a:pPr>
            <a:r>
              <a:rPr lang="en-US" altLang="zh-CN" sz="1400">
                <a:latin typeface="微软雅黑" panose="020B0503020204020204" charset="-122"/>
                <a:ea typeface="微软雅黑" panose="020B0503020204020204" charset="-122"/>
                <a:cs typeface="微软雅黑" panose="020B0503020204020204" charset="-122"/>
                <a:sym typeface="+mn-ea"/>
              </a:rPr>
              <a:t>	-AX</a:t>
            </a:r>
            <a:r>
              <a:rPr lang="zh-CN" altLang="en-US" sz="1400" dirty="0">
                <a:latin typeface="微软雅黑" panose="020B0503020204020204" charset="-122"/>
                <a:ea typeface="微软雅黑" panose="020B0503020204020204" charset="-122"/>
                <a:cs typeface="微软雅黑" panose="020B0503020204020204" charset="-122"/>
                <a:sym typeface="+mn-ea"/>
              </a:rPr>
              <a:t>：</a:t>
            </a:r>
            <a:r>
              <a:rPr sz="1400">
                <a:solidFill>
                  <a:srgbClr val="000000"/>
                </a:solidFill>
                <a:latin typeface="微软雅黑" panose="020B0503020204020204" charset="-122"/>
                <a:ea typeface="微软雅黑" panose="020B0503020204020204" charset="-122"/>
                <a:cs typeface="微软雅黑" panose="020B0503020204020204" charset="-122"/>
                <a:sym typeface="+mn-ea"/>
              </a:rPr>
              <a:t>则将匹配行及其后</a:t>
            </a: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X</a:t>
            </a:r>
            <a:r>
              <a:rPr sz="1400">
                <a:solidFill>
                  <a:srgbClr val="000000"/>
                </a:solidFill>
                <a:latin typeface="微软雅黑" panose="020B0503020204020204" charset="-122"/>
                <a:ea typeface="微软雅黑" panose="020B0503020204020204" charset="-122"/>
                <a:cs typeface="微软雅黑" panose="020B0503020204020204" charset="-122"/>
                <a:sym typeface="+mn-ea"/>
              </a:rPr>
              <a:t>行一起打印出来</a:t>
            </a:r>
            <a:endParaRPr lang="zh-CN" altLang="en-US" sz="1400" dirty="0">
              <a:latin typeface="微软雅黑" panose="020B0503020204020204" charset="-122"/>
              <a:ea typeface="微软雅黑" panose="020B0503020204020204" charset="-122"/>
              <a:cs typeface="微软雅黑" panose="020B0503020204020204" charset="-122"/>
            </a:endParaRPr>
          </a:p>
          <a:p>
            <a:pPr marL="457200" lvl="3" indent="0" latinLnBrk="0">
              <a:buNone/>
            </a:pPr>
            <a:r>
              <a:rPr lang="en-US" altLang="zh-CN" sz="1400">
                <a:latin typeface="微软雅黑" panose="020B0503020204020204" charset="-122"/>
                <a:ea typeface="微软雅黑" panose="020B0503020204020204" charset="-122"/>
                <a:cs typeface="微软雅黑" panose="020B0503020204020204" charset="-122"/>
                <a:sym typeface="+mn-ea"/>
              </a:rPr>
              <a:t>	-BX</a:t>
            </a:r>
            <a:r>
              <a:rPr lang="zh-CN" altLang="en-US" sz="1400" dirty="0">
                <a:latin typeface="微软雅黑" panose="020B0503020204020204" charset="-122"/>
                <a:ea typeface="微软雅黑" panose="020B0503020204020204" charset="-122"/>
                <a:cs typeface="微软雅黑" panose="020B0503020204020204" charset="-122"/>
                <a:sym typeface="+mn-ea"/>
              </a:rPr>
              <a:t>：</a:t>
            </a:r>
            <a:r>
              <a:rPr sz="1400">
                <a:solidFill>
                  <a:srgbClr val="000000"/>
                </a:solidFill>
                <a:latin typeface="微软雅黑" panose="020B0503020204020204" charset="-122"/>
                <a:ea typeface="微软雅黑" panose="020B0503020204020204" charset="-122"/>
                <a:cs typeface="微软雅黑" panose="020B0503020204020204" charset="-122"/>
                <a:sym typeface="+mn-ea"/>
              </a:rPr>
              <a:t>则将匹配行及其前</a:t>
            </a: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X</a:t>
            </a:r>
            <a:r>
              <a:rPr sz="1400">
                <a:solidFill>
                  <a:srgbClr val="000000"/>
                </a:solidFill>
                <a:latin typeface="微软雅黑" panose="020B0503020204020204" charset="-122"/>
                <a:ea typeface="微软雅黑" panose="020B0503020204020204" charset="-122"/>
                <a:cs typeface="微软雅黑" panose="020B0503020204020204" charset="-122"/>
                <a:sym typeface="+mn-ea"/>
              </a:rPr>
              <a:t>行一起打印出来</a:t>
            </a:r>
            <a:endParaRPr lang="zh-CN" altLang="en-US" sz="1400" dirty="0">
              <a:latin typeface="微软雅黑" panose="020B0503020204020204" charset="-122"/>
              <a:ea typeface="微软雅黑" panose="020B0503020204020204" charset="-122"/>
              <a:cs typeface="微软雅黑" panose="020B0503020204020204" charset="-122"/>
              <a:sym typeface="+mn-ea"/>
            </a:endParaRPr>
          </a:p>
          <a:p>
            <a:pPr marL="457200" lvl="3" indent="0" latinLnBrk="0">
              <a:buNone/>
            </a:pPr>
            <a:r>
              <a:rPr lang="en-US" altLang="zh-CN" sz="1400" dirty="0">
                <a:latin typeface="微软雅黑" panose="020B0503020204020204" charset="-122"/>
                <a:ea typeface="微软雅黑" panose="020B0503020204020204" charset="-122"/>
                <a:cs typeface="微软雅黑" panose="020B0503020204020204" charset="-122"/>
                <a:sym typeface="+mn-ea"/>
              </a:rPr>
              <a:t>	-CX</a:t>
            </a:r>
            <a:r>
              <a:rPr lang="zh-CN" altLang="en-US" sz="1400" dirty="0">
                <a:latin typeface="微软雅黑" panose="020B0503020204020204" charset="-122"/>
                <a:ea typeface="微软雅黑" panose="020B0503020204020204" charset="-122"/>
                <a:cs typeface="微软雅黑" panose="020B0503020204020204" charset="-122"/>
                <a:sym typeface="+mn-ea"/>
              </a:rPr>
              <a:t>：</a:t>
            </a:r>
            <a:r>
              <a:rPr sz="1400">
                <a:solidFill>
                  <a:srgbClr val="000000"/>
                </a:solidFill>
                <a:latin typeface="微软雅黑" panose="020B0503020204020204" charset="-122"/>
                <a:ea typeface="微软雅黑" panose="020B0503020204020204" charset="-122"/>
                <a:cs typeface="微软雅黑" panose="020B0503020204020204" charset="-122"/>
                <a:sym typeface="+mn-ea"/>
              </a:rPr>
              <a:t>则将匹配行及其前后</a:t>
            </a: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X</a:t>
            </a:r>
            <a:r>
              <a:rPr sz="1400">
                <a:solidFill>
                  <a:srgbClr val="000000"/>
                </a:solidFill>
                <a:latin typeface="微软雅黑" panose="020B0503020204020204" charset="-122"/>
                <a:ea typeface="微软雅黑" panose="020B0503020204020204" charset="-122"/>
                <a:cs typeface="微软雅黑" panose="020B0503020204020204" charset="-122"/>
                <a:sym typeface="+mn-ea"/>
              </a:rPr>
              <a:t>行一起打印出来 </a:t>
            </a:r>
            <a:endParaRPr kumimoji="0" sz="14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457200" lvl="3" indent="0" latinLnBrk="0">
              <a:buNone/>
            </a:pPr>
            <a:r>
              <a:rPr lang="en-US" altLang="zh-CN" sz="1400">
                <a:latin typeface="微软雅黑" panose="020B0503020204020204" charset="-122"/>
                <a:ea typeface="微软雅黑" panose="020B0503020204020204" charset="-122"/>
                <a:cs typeface="微软雅黑" panose="020B0503020204020204" charset="-122"/>
                <a:sym typeface="+mn-ea"/>
              </a:rPr>
              <a:t>	-r</a:t>
            </a:r>
            <a:r>
              <a:rPr lang="zh-CN" altLang="en-US" sz="1400" dirty="0">
                <a:latin typeface="微软雅黑" panose="020B0503020204020204" charset="-122"/>
                <a:ea typeface="微软雅黑" panose="020B0503020204020204" charset="-122"/>
                <a:cs typeface="微软雅黑" panose="020B0503020204020204" charset="-122"/>
                <a:sym typeface="+mn-ea"/>
              </a:rPr>
              <a:t>：递归搜索目录，根据文本内容搜索文件</a:t>
            </a:r>
          </a:p>
          <a:p>
            <a:pPr marL="457200" marR="0" lvl="3" indent="0" algn="l" defTabSz="914400" rtl="0" latinLnBrk="0">
              <a:lnSpc>
                <a:spcPct val="150000"/>
              </a:lnSpc>
              <a:spcBef>
                <a:spcPct val="0"/>
              </a:spcBef>
              <a:spcAft>
                <a:spcPct val="0"/>
              </a:spcAft>
              <a:buClrTx/>
              <a:buSzTx/>
              <a:buFontTx/>
              <a:buNone/>
            </a:pPr>
            <a:r>
              <a:rPr sz="1400">
                <a:solidFill>
                  <a:srgbClr val="000000"/>
                </a:solidFill>
                <a:latin typeface="微软雅黑" panose="020B0503020204020204" charset="-122"/>
                <a:ea typeface="微软雅黑" panose="020B0503020204020204" charset="-122"/>
                <a:cs typeface="微软雅黑" panose="020B0503020204020204" charset="-122"/>
                <a:sym typeface="+mn-ea"/>
              </a:rPr>
              <a:t>       -l ：如果匹配成功，则只将文件名打印出来，失败则不打印，通常</a:t>
            </a:r>
            <a:r>
              <a:rPr lang="en-US" sz="1400">
                <a:solidFill>
                  <a:srgbClr val="000000"/>
                </a:solidFill>
                <a:latin typeface="微软雅黑" panose="020B0503020204020204" charset="-122"/>
                <a:ea typeface="微软雅黑" panose="020B0503020204020204" charset="-122"/>
                <a:cs typeface="微软雅黑" panose="020B0503020204020204" charset="-122"/>
                <a:sym typeface="+mn-ea"/>
              </a:rPr>
              <a:t>-</a:t>
            </a:r>
            <a:r>
              <a:rPr sz="1400">
                <a:solidFill>
                  <a:srgbClr val="000000"/>
                </a:solidFill>
                <a:latin typeface="微软雅黑" panose="020B0503020204020204" charset="-122"/>
                <a:ea typeface="微软雅黑" panose="020B0503020204020204" charset="-122"/>
                <a:cs typeface="微软雅黑" panose="020B0503020204020204" charset="-122"/>
                <a:sym typeface="+mn-ea"/>
              </a:rPr>
              <a:t>rl一起用</a:t>
            </a:r>
            <a:r>
              <a:rPr lang="zh-CN" sz="1400">
                <a:solidFill>
                  <a:srgbClr val="000000"/>
                </a:solidFill>
                <a:latin typeface="微软雅黑" panose="020B0503020204020204" charset="-122"/>
                <a:ea typeface="微软雅黑" panose="020B0503020204020204" charset="-122"/>
                <a:cs typeface="微软雅黑" panose="020B0503020204020204" charset="-122"/>
                <a:sym typeface="+mn-ea"/>
              </a:rPr>
              <a:t>；例如：</a:t>
            </a:r>
            <a:r>
              <a:rPr sz="1400">
                <a:solidFill>
                  <a:srgbClr val="000000"/>
                </a:solidFill>
                <a:latin typeface="微软雅黑" panose="020B0503020204020204" charset="-122"/>
                <a:ea typeface="微软雅黑" panose="020B0503020204020204" charset="-122"/>
                <a:cs typeface="微软雅黑" panose="020B0503020204020204" charset="-122"/>
                <a:sym typeface="+mn-ea"/>
              </a:rPr>
              <a:t>grep -rl 'root' /etc </a:t>
            </a:r>
            <a:endParaRPr kumimoji="0" sz="14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457200" lvl="3" indent="0" latinLnBrk="0">
              <a:buNone/>
            </a:pPr>
            <a:r>
              <a:rPr lang="en-US" altLang="zh-CN" sz="1400">
                <a:latin typeface="微软雅黑" panose="020B0503020204020204" charset="-122"/>
                <a:ea typeface="微软雅黑" panose="020B0503020204020204" charset="-122"/>
                <a:cs typeface="微软雅黑" panose="020B0503020204020204" charset="-122"/>
                <a:sym typeface="+mn-ea"/>
              </a:rPr>
              <a:t>	--color=auto</a:t>
            </a:r>
            <a:r>
              <a:rPr lang="zh-CN" altLang="en-US" sz="1400" dirty="0">
                <a:latin typeface="微软雅黑" panose="020B0503020204020204" charset="-122"/>
                <a:ea typeface="微软雅黑" panose="020B0503020204020204" charset="-122"/>
                <a:cs typeface="微软雅黑" panose="020B0503020204020204" charset="-122"/>
                <a:sym typeface="+mn-ea"/>
              </a:rPr>
              <a:t>：用</a:t>
            </a:r>
            <a:r>
              <a:rPr lang="en-US" altLang="zh-CN" sz="1400">
                <a:latin typeface="微软雅黑" panose="020B0503020204020204" charset="-122"/>
                <a:ea typeface="微软雅黑" panose="020B0503020204020204" charset="-122"/>
                <a:cs typeface="微软雅黑" panose="020B0503020204020204" charset="-122"/>
                <a:sym typeface="+mn-ea"/>
              </a:rPr>
              <a:t>color</a:t>
            </a:r>
            <a:r>
              <a:rPr lang="zh-CN" altLang="en-US" sz="1400" dirty="0">
                <a:latin typeface="微软雅黑" panose="020B0503020204020204" charset="-122"/>
                <a:ea typeface="微软雅黑" panose="020B0503020204020204" charset="-122"/>
                <a:cs typeface="微软雅黑" panose="020B0503020204020204" charset="-122"/>
                <a:sym typeface="+mn-ea"/>
              </a:rPr>
              <a:t>颜色高亮显示匹配的数据</a:t>
            </a:r>
          </a:p>
          <a:p>
            <a:pPr marL="457200" lvl="3" indent="0" latinLnBrk="0">
              <a:buNone/>
            </a:pPr>
            <a:endParaRPr lang="zh-CN" altLang="en-US" sz="14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5</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en-US" altLang="zh-CN" dirty="0">
                <a:latin typeface="微软雅黑" panose="020B0503020204020204" charset="-122"/>
                <a:ea typeface="微软雅黑" panose="020B0503020204020204" charset="-122"/>
                <a:sym typeface="+mn-ea"/>
              </a:rPr>
              <a:t>基本正则表达式</a:t>
            </a:r>
          </a:p>
        </p:txBody>
      </p:sp>
      <p:sp>
        <p:nvSpPr>
          <p:cNvPr id="4" name="文本占位符 3"/>
          <p:cNvSpPr>
            <a:spLocks noGrp="1"/>
          </p:cNvSpPr>
          <p:nvPr>
            <p:ph type="body" sz="quarter" idx="10"/>
          </p:nvPr>
        </p:nvSpPr>
        <p:spPr>
          <a:xfrm>
            <a:off x="912495" y="960120"/>
            <a:ext cx="10560050" cy="5669915"/>
          </a:xfrm>
        </p:spPr>
        <p:txBody>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基本正则表达式（Basic Regular Expression，BRE）， 又称为标准正则表达式，是最早制订的正则表达式规范，仅支持最基本的元字符集。基本正则表达式是POSIX规范制订的两种正则表达式语法标准之一，另外一种语法标准称为扩展正则表达式，将在随后介绍。</a:t>
            </a:r>
          </a:p>
          <a:p>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6</a:t>
            </a:fld>
            <a:endParaRPr lang="zh-CN" altLang="en-US"/>
          </a:p>
        </p:txBody>
      </p:sp>
      <p:pic>
        <p:nvPicPr>
          <p:cNvPr id="5" name="图片 4"/>
          <p:cNvPicPr>
            <a:picLocks noChangeAspect="1"/>
          </p:cNvPicPr>
          <p:nvPr>
            <p:custDataLst>
              <p:tags r:id="rId1"/>
            </p:custDataLst>
          </p:nvPr>
        </p:nvPicPr>
        <p:blipFill>
          <a:blip r:embed="rId3"/>
          <a:stretch>
            <a:fillRect/>
          </a:stretch>
        </p:blipFill>
        <p:spPr>
          <a:xfrm>
            <a:off x="2447925" y="2486025"/>
            <a:ext cx="6591300" cy="3230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zh-CN" altLang="en-US" dirty="0">
                <a:latin typeface="微软雅黑" panose="020B0503020204020204" charset="-122"/>
                <a:ea typeface="微软雅黑" panose="020B0503020204020204" charset="-122"/>
                <a:sym typeface="+mn-ea"/>
              </a:rPr>
              <a:t>扩展</a:t>
            </a:r>
            <a:r>
              <a:rPr lang="en-US" altLang="zh-CN" dirty="0">
                <a:latin typeface="微软雅黑" panose="020B0503020204020204" charset="-122"/>
                <a:ea typeface="微软雅黑" panose="020B0503020204020204" charset="-122"/>
                <a:sym typeface="+mn-ea"/>
              </a:rPr>
              <a:t>正则表达式</a:t>
            </a:r>
          </a:p>
        </p:txBody>
      </p:sp>
      <p:sp>
        <p:nvSpPr>
          <p:cNvPr id="4" name="文本占位符 3"/>
          <p:cNvSpPr>
            <a:spLocks noGrp="1"/>
          </p:cNvSpPr>
          <p:nvPr>
            <p:ph type="body" sz="quarter" idx="10"/>
          </p:nvPr>
        </p:nvSpPr>
        <p:spPr>
          <a:xfrm>
            <a:off x="912495" y="960120"/>
            <a:ext cx="10560050" cy="5669915"/>
          </a:xfrm>
        </p:spPr>
        <p:txBody>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扩展正则表达式（Extended Regular Expression，ERE）支持比基本正则表达式更多的元字符，但是扩展正则表达式对有些基本正则表达式所支持的元字符并不支持。前面介绍的元字符 “^”、“$”、“.”、“*”、“[]”以及“[^]”这6个元字符在 扩展正则表达式都得到了支持，并且其意义和用法都完全相同， 不再重复介绍。接下来重点介绍一下在扩展正则表达式中新增加的一些元字符。</a:t>
            </a:r>
          </a:p>
          <a:p>
            <a:r>
              <a:rPr lang="en-US" altLang="zh-CN" sz="1600" dirty="0">
                <a:latin typeface="微软雅黑" panose="020B0503020204020204" charset="-122"/>
                <a:ea typeface="微软雅黑" panose="020B0503020204020204" charset="-122"/>
                <a:cs typeface="微软雅黑" panose="020B0503020204020204" charset="-122"/>
                <a:sym typeface="+mn-ea"/>
              </a:rPr>
              <a:t>egrep</a:t>
            </a:r>
            <a:r>
              <a:rPr lang="zh-CN" altLang="en-US" sz="1600" dirty="0">
                <a:latin typeface="微软雅黑" panose="020B0503020204020204" charset="-122"/>
                <a:ea typeface="微软雅黑" panose="020B0503020204020204" charset="-122"/>
                <a:cs typeface="微软雅黑" panose="020B0503020204020204" charset="-122"/>
                <a:sym typeface="+mn-ea"/>
              </a:rPr>
              <a:t>支持扩展表达式，相当于</a:t>
            </a:r>
            <a:r>
              <a:rPr lang="en-US" altLang="zh-CN" sz="1600" dirty="0">
                <a:latin typeface="微软雅黑" panose="020B0503020204020204" charset="-122"/>
                <a:ea typeface="微软雅黑" panose="020B0503020204020204" charset="-122"/>
                <a:cs typeface="微软雅黑" panose="020B0503020204020204" charset="-122"/>
                <a:sym typeface="+mn-ea"/>
              </a:rPr>
              <a:t>grep  -E</a:t>
            </a:r>
            <a:endParaRPr lang="zh-CN" altLang="en-US" sz="1600" dirty="0">
              <a:latin typeface="微软雅黑" panose="020B0503020204020204" charset="-122"/>
              <a:ea typeface="微软雅黑" panose="020B0503020204020204" charset="-122"/>
              <a:cs typeface="微软雅黑" panose="020B0503020204020204" charset="-122"/>
              <a:sym typeface="+mn-ea"/>
            </a:endParaRPr>
          </a:p>
          <a:p>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7</a:t>
            </a:fld>
            <a:endParaRPr lang="zh-CN" altLang="en-US"/>
          </a:p>
        </p:txBody>
      </p:sp>
      <p:pic>
        <p:nvPicPr>
          <p:cNvPr id="6" name="图片 5"/>
          <p:cNvPicPr>
            <a:picLocks noChangeAspect="1"/>
          </p:cNvPicPr>
          <p:nvPr>
            <p:custDataLst>
              <p:tags r:id="rId1"/>
            </p:custDataLst>
          </p:nvPr>
        </p:nvPicPr>
        <p:blipFill>
          <a:blip r:embed="rId3"/>
          <a:stretch>
            <a:fillRect/>
          </a:stretch>
        </p:blipFill>
        <p:spPr>
          <a:xfrm>
            <a:off x="2912110" y="2921000"/>
            <a:ext cx="6240780" cy="3246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41155" y="410400"/>
            <a:ext cx="9831600" cy="640800"/>
          </a:xfrm>
        </p:spPr>
        <p:txBody>
          <a:bodyPr/>
          <a:lstStyle/>
          <a:p>
            <a:pPr algn="l">
              <a:buClrTx/>
              <a:buSzTx/>
              <a:buFontTx/>
            </a:pPr>
            <a:r>
              <a:rPr lang="zh-CN" altLang="en-US" dirty="0">
                <a:latin typeface="微软雅黑" panose="020B0503020204020204" charset="-122"/>
                <a:ea typeface="微软雅黑" panose="020B0503020204020204" charset="-122"/>
                <a:sym typeface="+mn-ea"/>
              </a:rPr>
              <a:t>案例说明</a:t>
            </a:r>
          </a:p>
        </p:txBody>
      </p:sp>
      <p:sp>
        <p:nvSpPr>
          <p:cNvPr id="4" name="文本占位符 3"/>
          <p:cNvSpPr>
            <a:spLocks noGrp="1"/>
          </p:cNvSpPr>
          <p:nvPr>
            <p:ph type="body" sz="quarter" idx="10"/>
          </p:nvPr>
        </p:nvSpPr>
        <p:spPr>
          <a:xfrm>
            <a:off x="912495" y="960120"/>
            <a:ext cx="10560050" cy="5669915"/>
          </a:xfrm>
        </p:spPr>
        <p:txBody>
          <a:bodyPr/>
          <a:lstStyle/>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1）^word 表示搜索以word开头的内容。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2）word$ 表示搜索以word结尾的内容。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3）^$ 表示空行，不是空格。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4）. 代表且只能代表一个任意字符。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5）\ 转义字符，让有着特殊身份意义的字符。 例如：\.只表示小数点，还原原始的小数点的意义。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6）* 重复0个或多个前面的字符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7）.* 匹配所有的字符。^.* 任意多个字符开头。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8）[] 匹配字符集合内任意一个字符，如[a-z]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9) [^abc] ^在中括号里表示非，不包含a或b或c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10）{n,m} 匹配n到m次，前一个字符。 {n,} 至少N次，多了不限。 {n} N次 {,m} 至多m次，少了不限。 注意：grep要{转义}，\{\},egrep不需要转义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11）\&lt;或\b:锚定词首(支持vi和grep)，其后面的任意字符必须作为单词首部出现，如 \&lt;love或\blove </a:t>
            </a:r>
            <a:endParaRPr kumimoji="0" sz="1600" b="0" i="0" u="none" strike="noStrike" kern="0" cap="none" spc="0" normalizeH="0" baseline="0" noProof="1">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marR="0" indent="0" algn="l" defTabSz="914400" rtl="0" latinLnBrk="0">
              <a:lnSpc>
                <a:spcPct val="150000"/>
              </a:lnSpc>
              <a:spcBef>
                <a:spcPct val="0"/>
              </a:spcBef>
              <a:spcAft>
                <a:spcPct val="0"/>
              </a:spcAft>
              <a:buClrTx/>
              <a:buSzTx/>
              <a:buFontTx/>
              <a:buNone/>
            </a:pPr>
            <a:r>
              <a:rPr sz="1600">
                <a:solidFill>
                  <a:srgbClr val="000000"/>
                </a:solidFill>
                <a:latin typeface="微软雅黑" panose="020B0503020204020204" charset="-122"/>
                <a:ea typeface="微软雅黑" panose="020B0503020204020204" charset="-122"/>
                <a:cs typeface="微软雅黑" panose="020B0503020204020204" charset="-122"/>
                <a:sym typeface="+mn-ea"/>
              </a:rPr>
              <a:t>12）\&gt;或\b:锚定词尾(支持vi和grep)，其前面的任意字符必须作为单词尾部出现，如 love\&gt;或love\b</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2" name="灯片编号占位符 1"/>
          <p:cNvSpPr>
            <a:spLocks noGrp="1"/>
          </p:cNvSpPr>
          <p:nvPr>
            <p:ph type="sldNum" sz="quarter" idx="4294967295"/>
          </p:nvPr>
        </p:nvSpPr>
        <p:spPr>
          <a:xfrm>
            <a:off x="9448800" y="6356350"/>
            <a:ext cx="2743200" cy="365125"/>
          </a:xfrm>
        </p:spPr>
        <p:txBody>
          <a:bodyPr/>
          <a:lstStyle/>
          <a:p>
            <a:fld id="{7D9BB5D0-35E4-459D-AEF3-FE4D7C45CC19}" type="slidenum">
              <a:rPr lang="zh-CN" altLang="en-US" smtClean="0"/>
              <a:t>8</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772272812"/>
  <p:tag name="KSO_WM_UNIT_PLACING_PICTURE_USER_VIEWPORT" val="{&quot;height&quot;:5088,&quot;width&quot;:10380}"/>
</p:tagLst>
</file>

<file path=ppt/tags/tag2.xml><?xml version="1.0" encoding="utf-8"?>
<p:tagLst xmlns:a="http://schemas.openxmlformats.org/drawingml/2006/main" xmlns:r="http://schemas.openxmlformats.org/officeDocument/2006/relationships" xmlns:p="http://schemas.openxmlformats.org/presentationml/2006/main">
  <p:tag name="REFSHAPE" val="775168804"/>
</p:tagLst>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lgn="ctr">
          <a:noFill/>
          <a:miter lim="800000"/>
        </a:ln>
      </a:spPr>
      <a:bodyPr vert="horz" wrap="square" lIns="87802" tIns="43901" rIns="87802" bIns="43901" numCol="1" anchor="ctr" anchorCtr="0" compatLnSpc="1"/>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2019</Words>
  <Application>Microsoft Office PowerPoint</Application>
  <PresentationFormat>宽屏</PresentationFormat>
  <Paragraphs>216</Paragraphs>
  <Slides>26</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BatangChe</vt:lpstr>
      <vt:lpstr>FrutigerNext LT Light</vt:lpstr>
      <vt:lpstr>FrutigerNext LT Medium</vt:lpstr>
      <vt:lpstr>FrutigerNext LT Regular</vt:lpstr>
      <vt:lpstr>微软雅黑</vt:lpstr>
      <vt:lpstr>Arial</vt:lpstr>
      <vt:lpstr>Wingdings</vt:lpstr>
      <vt:lpstr>人才生态发展部-母版</vt:lpstr>
      <vt:lpstr>第8章  文本处理工具</vt:lpstr>
      <vt:lpstr>PowerPoint 演示文稿</vt:lpstr>
      <vt:lpstr>文本提取工具</vt:lpstr>
      <vt:lpstr>cat，more，less查看文本内容</vt:lpstr>
      <vt:lpstr>head，tail过滤文本内容</vt:lpstr>
      <vt:lpstr>grep - 通过关键字来提取文本 </vt:lpstr>
      <vt:lpstr>基本正则表达式</vt:lpstr>
      <vt:lpstr>扩展正则表达式</vt:lpstr>
      <vt:lpstr>案例说明</vt:lpstr>
      <vt:lpstr>cut - 提取列或字段 </vt:lpstr>
      <vt:lpstr>文本分析工具</vt:lpstr>
      <vt:lpstr>wc - 单词统计</vt:lpstr>
      <vt:lpstr>sort - 文本排序</vt:lpstr>
      <vt:lpstr>sort和uniq - 消除重复行  </vt:lpstr>
      <vt:lpstr>diff - 文件比较</vt:lpstr>
      <vt:lpstr>文本操作工具</vt:lpstr>
      <vt:lpstr>tr - 文本转换工具</vt:lpstr>
      <vt:lpstr>sed - 流编辑器</vt:lpstr>
      <vt:lpstr>sed -流编辑器</vt:lpstr>
      <vt:lpstr>sed -流编辑器</vt:lpstr>
      <vt:lpstr>sed -流编辑器</vt:lpstr>
      <vt:lpstr>sed -流编辑器</vt:lpstr>
      <vt:lpstr>案例</vt:lpstr>
      <vt:lpstr>案例</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孙亚萍</cp:lastModifiedBy>
  <cp:revision>3047</cp:revision>
  <dcterms:created xsi:type="dcterms:W3CDTF">2003-08-21T06:48:00Z</dcterms:created>
  <dcterms:modified xsi:type="dcterms:W3CDTF">2020-05-27T12:27:52Z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(3)j9137Zgasgd5FU77kBcDqoOgslHARTBMuDvnZ0ODnhCTiNqYWNZ1jmAtPh3O0p4y4AchU80K
eQGBWx4mt8jEtdErYU+WTIuu2TMXat1zVGxWPrZ8roAeJpnfcjicluD61zBwM/Zw2sQuz3Yx
TCR2h7UNkU1VN3VBWVbVOZhtxVAOXyg5po/JPkAADp5PXdYLrcTX1+Bd5m6Q9GULaaO/Gxhl
MojaJINnpQoWWmCP8+</vt:lpwstr>
  </property>
  <property fmtid="{D5CDD505-2E9C-101B-9397-08002B2CF9AE}" pid="18" name="_2015_ms_pID_7253431">
    <vt:lpwstr>dC2bfRqWPeo1YXHY0WaJrLgw5WiCuYT+jzHemu6SBa1VNHzICZJFuH
fE0/OsI8kGvpbzB8YF29ojowxdpEihSZgmqpmYTa3XdMNDhugSTximFCW57i81WIZQ978pmJ
0iJYuMUcylFshWwG8nNEFDV8T1YTdx3pF1vMcC0xMR7/fDIj1Io7qfRlGsQLTrZh/Rx3Rw/2
9+M8hmCTiNmHWt5/uwODSP7YB2lqIKqQAmbq</vt:lpwstr>
  </property>
  <property fmtid="{D5CDD505-2E9C-101B-9397-08002B2CF9AE}" pid="19" name="_2015_ms_pID_7253432">
    <vt:lpwstr>msIRWSudbNU7gaHEcIlObprnB0wc7QFt2zw6
pywmqWvYhEG0zRRvtVQZBT6tlXS0ew==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1552611009</vt:lpwstr>
  </property>
  <property fmtid="{D5CDD505-2E9C-101B-9397-08002B2CF9AE}" pid="25" name="KSOProductBuildVer">
    <vt:lpwstr>2052-11.1.0.9584</vt:lpwstr>
  </property>
</Properties>
</file>