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1319" r:id="rId3"/>
    <p:sldId id="1596" r:id="rId5"/>
    <p:sldId id="1595" r:id="rId6"/>
    <p:sldId id="1618" r:id="rId7"/>
    <p:sldId id="1601" r:id="rId8"/>
    <p:sldId id="1602" r:id="rId9"/>
    <p:sldId id="1603" r:id="rId10"/>
    <p:sldId id="1604" r:id="rId11"/>
    <p:sldId id="1605" r:id="rId12"/>
    <p:sldId id="1607" r:id="rId13"/>
    <p:sldId id="1634" r:id="rId14"/>
    <p:sldId id="1609" r:id="rId15"/>
    <p:sldId id="1610" r:id="rId16"/>
    <p:sldId id="1611" r:id="rId17"/>
    <p:sldId id="1613" r:id="rId18"/>
    <p:sldId id="1612" r:id="rId19"/>
    <p:sldId id="1614" r:id="rId20"/>
    <p:sldId id="1594" r:id="rId21"/>
    <p:sldId id="1204" r:id="rId22"/>
  </p:sldIdLst>
  <p:sldSz cx="12192000" cy="6858000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5BDAFB"/>
    <a:srgbClr val="58EDFC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5205" autoAdjust="0"/>
  </p:normalViewPr>
  <p:slideViewPr>
    <p:cSldViewPr showGuides="1">
      <p:cViewPr varScale="1">
        <p:scale>
          <a:sx n="81" d="100"/>
          <a:sy n="81" d="100"/>
        </p:scale>
        <p:origin x="643" y="29"/>
      </p:cViewPr>
      <p:guideLst>
        <p:guide pos="3840"/>
        <p:guide orient="horz" pos="2251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33"/>
        <p:guide orient="horz" pos="5975"/>
        <p:guide pos="2444"/>
        <p:guide pos="431"/>
        <p:guide pos="4006"/>
        <p:guide pos="626"/>
        <p:guide pos="38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2"/>
            <a:r>
              <a:rPr lang="en-US" altLang="zh-CN" noProof="0" dirty="0"/>
              <a:t>Click here to add content</a:t>
            </a:r>
            <a:endParaRPr lang="en-US" altLang="zh-CN" noProof="0" dirty="0"/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  <a:endParaRPr lang="zh-CN" altLang="zh-CN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anose="020B0604020202020204" pitchFamily="34" charset="0"/>
              <a:sym typeface="FrutigerNext LT Regular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9</a:t>
            </a:r>
            <a:r>
              <a:rPr sz="4400" dirty="0"/>
              <a:t>章  初识</a:t>
            </a:r>
            <a:r>
              <a:rPr lang="en-US" altLang="zh-CN" sz="4400" dirty="0"/>
              <a:t>bash shell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认识变量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顾名思义，变量就是程序设计语言中的一个可以变化的量，当然可以变化的是变量的值。变量几乎所有的程序设计语言中都有定义，并且其涵义也大同小异。从本质上讲，变量就是在程序中保存用户数据的一块内存空间，而变量名就是这块内存空间的地址。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在程序的执行过程中，保存数据的内存空间的内容可能会不断地发生变化，但是代表内存地址的变量名却保持不变。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变量的类型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本地变量是最常见的变量，由用户自由定义变量名和变量的值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定义变量：变量名=变量值，变量名必须以字母或下划线开头，区分大小写 	myname=alice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引用变量：$变量名 或 ${变量名}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查看变量：echo $变量名 ；查看所有变量 set（包括本地变量和环境变量）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取消变量：unset 变量名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作用范围：仅在当前shell中有效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变量的类型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环境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4939030"/>
          </a:xfrm>
        </p:spPr>
        <p:txBody>
          <a:bodyPr/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这种变量中主要保存的是和系统操作环境相关的数据，比如当前登录用户的家目录，命令的提示符等。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定义环境变量：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方法一 export back_dir2=/home/backup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方法二 export back_dir1 将自定义变量转换成环境变量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引用环境变量：$变量名 或 ${变量名}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查看环境变量：echo $变量名 env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例如env |grep back_dir2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取消环境变量： unset 变量名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作用范围：在当前shell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中有效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系统常见变量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4939030"/>
          </a:xfrm>
        </p:spPr>
        <p:txBody>
          <a:bodyPr/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可以配置的变量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PS1: </a:t>
            </a:r>
            <a:r>
              <a:rPr 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提示符变量</a:t>
            </a:r>
            <a:endParaRPr 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HISTSIZE: </a:t>
            </a:r>
            <a:r>
              <a:rPr 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历史记录条目数</a:t>
            </a:r>
            <a:endParaRPr 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PATH: </a:t>
            </a:r>
            <a:r>
              <a:rPr 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用户可执行文件所在目录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用户查看的变量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HOME: </a:t>
            </a:r>
            <a:r>
              <a:rPr 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用户家目录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UID: </a:t>
            </a:r>
            <a:r>
              <a:rPr 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别名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4939030"/>
          </a:xfrm>
        </p:spPr>
        <p:txBody>
          <a:bodyPr/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别名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 alias dir='ls -laF'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查看别名用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alias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algn="l">
              <a:buClrTx/>
              <a:buNone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$ 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alias dir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查看别名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algn="l">
              <a:buClrTx/>
              <a:buNone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alias dir='ls -laF'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别名用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alias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algn="l">
              <a:buClrTx/>
              <a:buNone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$ un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alias dir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引号和反斜杠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4939030"/>
          </a:xfrm>
        </p:spPr>
        <p:txBody>
          <a:bodyPr/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反斜杠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转义字符，屏蔽后面字符的特殊含义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 echo Your cost: \$5.00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Your cost: $5.00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引号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单引号' '：去掉引号内所有字符的特殊含义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双引号””：去掉引号内所有字符的特殊含义，除了以下四种情况：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：变量引用符号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 `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：命令替换符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：转义字符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1370" lvl="2"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：历史记录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用户登录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shell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4939030"/>
          </a:xfrm>
        </p:spPr>
        <p:txBody>
          <a:bodyPr/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用户登录，包括图形登录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 - 切换用户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非登录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 切换用户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打开图形终端（ctrl+shift+t）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执行脚本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4939030"/>
          </a:xfrm>
        </p:spPr>
        <p:txBody>
          <a:bodyPr/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/etc/profile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~/.bash_profile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/etc/bashrc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~/.bashrc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非登录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/etc/bashrc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~/.bashrc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071620" y="2289810"/>
            <a:ext cx="7494905" cy="2581910"/>
            <a:chOff x="5965" y="3463"/>
            <a:chExt cx="11803" cy="4066"/>
          </a:xfrm>
        </p:grpSpPr>
        <p:sp>
          <p:nvSpPr>
            <p:cNvPr id="7" name="圆角矩形 6"/>
            <p:cNvSpPr/>
            <p:nvPr/>
          </p:nvSpPr>
          <p:spPr>
            <a:xfrm>
              <a:off x="5965" y="3463"/>
              <a:ext cx="2110" cy="64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登录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shell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994" y="5561"/>
              <a:ext cx="2081" cy="662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非登录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shell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01" y="3463"/>
              <a:ext cx="2036" cy="64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/etc/profile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822" y="3463"/>
              <a:ext cx="2698" cy="64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~/.bash_profile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5219" y="3463"/>
              <a:ext cx="2549" cy="64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开始操作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bash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78" y="6073"/>
              <a:ext cx="3445" cy="64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/etc/profile.d/*.sh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4014" y="5060"/>
              <a:ext cx="2036" cy="64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~/.bashrc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806" y="6223"/>
              <a:ext cx="2451" cy="64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/etc/bashrc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305" y="4914"/>
              <a:ext cx="2315" cy="64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/etc/inputrc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6" name="直接箭头连接符 15"/>
            <p:cNvCxnSpPr>
              <a:stCxn id="7" idx="3"/>
              <a:endCxn id="9" idx="1"/>
            </p:cNvCxnSpPr>
            <p:nvPr/>
          </p:nvCxnSpPr>
          <p:spPr>
            <a:xfrm>
              <a:off x="8075" y="3787"/>
              <a:ext cx="9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8" name="直接箭头连接符 17"/>
            <p:cNvCxnSpPr/>
            <p:nvPr/>
          </p:nvCxnSpPr>
          <p:spPr>
            <a:xfrm flipV="1">
              <a:off x="14511" y="3787"/>
              <a:ext cx="693" cy="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0" name="肘形连接符 19"/>
            <p:cNvCxnSpPr>
              <a:stCxn id="8" idx="2"/>
            </p:cNvCxnSpPr>
            <p:nvPr/>
          </p:nvCxnSpPr>
          <p:spPr>
            <a:xfrm rot="5400000" flipV="1">
              <a:off x="11538" y="1720"/>
              <a:ext cx="1306" cy="103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肘形连接符 20"/>
            <p:cNvCxnSpPr>
              <a:endCxn id="13" idx="3"/>
            </p:cNvCxnSpPr>
            <p:nvPr/>
          </p:nvCxnSpPr>
          <p:spPr>
            <a:xfrm rot="16200000" flipV="1">
              <a:off x="15625" y="5807"/>
              <a:ext cx="2146" cy="12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" name="直接箭头连接符 21"/>
            <p:cNvCxnSpPr>
              <a:stCxn id="9" idx="2"/>
            </p:cNvCxnSpPr>
            <p:nvPr/>
          </p:nvCxnSpPr>
          <p:spPr>
            <a:xfrm flipH="1">
              <a:off x="10018" y="4110"/>
              <a:ext cx="2" cy="19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</p:cxnSp>
        <p:cxnSp>
          <p:nvCxnSpPr>
            <p:cNvPr id="24" name="肘形连接符 23"/>
            <p:cNvCxnSpPr>
              <a:stCxn id="10" idx="2"/>
              <a:endCxn id="13" idx="1"/>
            </p:cNvCxnSpPr>
            <p:nvPr/>
          </p:nvCxnSpPr>
          <p:spPr>
            <a:xfrm rot="5400000" flipV="1">
              <a:off x="12956" y="4325"/>
              <a:ext cx="1273" cy="84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</p:cxnSp>
        <p:cxnSp>
          <p:nvCxnSpPr>
            <p:cNvPr id="25" name="直接箭头连接符 24"/>
            <p:cNvCxnSpPr>
              <a:stCxn id="13" idx="2"/>
              <a:endCxn id="14" idx="0"/>
            </p:cNvCxnSpPr>
            <p:nvPr/>
          </p:nvCxnSpPr>
          <p:spPr>
            <a:xfrm>
              <a:off x="15032" y="5707"/>
              <a:ext cx="0" cy="5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直接箭头连接符 27"/>
            <p:cNvCxnSpPr>
              <a:endCxn id="15" idx="1"/>
            </p:cNvCxnSpPr>
            <p:nvPr/>
          </p:nvCxnSpPr>
          <p:spPr>
            <a:xfrm>
              <a:off x="10014" y="5236"/>
              <a:ext cx="291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shell</a:t>
            </a:r>
            <a:r>
              <a:rPr lang="zh-CN" altLang="en-US">
                <a:sym typeface="+mn-ea"/>
              </a:rPr>
              <a:t>的概念</a:t>
            </a:r>
            <a:endParaRPr lang="en-US" altLang="zh-CN"/>
          </a:p>
          <a:p>
            <a:r>
              <a:rPr lang="zh-CN" altLang="en-US">
                <a:sym typeface="+mn-ea"/>
              </a:rPr>
              <a:t>通配符</a:t>
            </a:r>
            <a:endParaRPr lang="zh-CN" altLang="en-US"/>
          </a:p>
          <a:p>
            <a:r>
              <a:rPr lang="zh-CN" altLang="en-US">
                <a:sym typeface="+mn-ea"/>
              </a:rPr>
              <a:t>命令扩展符</a:t>
            </a:r>
            <a:endParaRPr lang="zh-CN" altLang="en-US"/>
          </a:p>
          <a:p>
            <a:r>
              <a:rPr lang="zh-CN" altLang="en-US">
                <a:sym typeface="+mn-ea"/>
              </a:rPr>
              <a:t>命令别名使用</a:t>
            </a:r>
            <a:endParaRPr lang="en-US" altLang="zh-CN"/>
          </a:p>
          <a:p>
            <a:r>
              <a:rPr lang="zh-CN" altLang="en-US">
                <a:sym typeface="+mn-ea"/>
              </a:rPr>
              <a:t>变</a:t>
            </a:r>
            <a:r>
              <a:rPr lang="zh-CN" altLang="en-US">
                <a:sym typeface="+mn-ea"/>
              </a:rPr>
              <a:t>量定义和使用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shell</a:t>
            </a:r>
            <a:endParaRPr lang="en-US" altLang="zh-CN"/>
          </a:p>
          <a:p>
            <a:r>
              <a:rPr lang="zh-CN" altLang="en-US"/>
              <a:t>通配符</a:t>
            </a:r>
            <a:endParaRPr lang="zh-CN" altLang="en-US"/>
          </a:p>
          <a:p>
            <a:r>
              <a:rPr lang="zh-CN" altLang="en-US"/>
              <a:t>命令扩展符</a:t>
            </a:r>
            <a:endParaRPr lang="zh-CN" altLang="en-US"/>
          </a:p>
          <a:p>
            <a:r>
              <a:rPr lang="zh-CN" altLang="en-US">
                <a:sym typeface="+mn-ea"/>
              </a:rPr>
              <a:t>命令别名</a:t>
            </a:r>
            <a:endParaRPr lang="en-US" altLang="zh-CN"/>
          </a:p>
          <a:p>
            <a:r>
              <a:rPr lang="zh-CN" altLang="en-US">
                <a:sym typeface="+mn-ea"/>
              </a:rPr>
              <a:t>变</a:t>
            </a:r>
            <a:r>
              <a:rPr lang="zh-CN" altLang="en-US"/>
              <a:t>量定义和使用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 sz="2000"/>
              <a:t>Shell又称命令解释器，它能识别用户输入的各种命令，并传递给操作系统。它的作用类似于Windows操作系统中的命令行。在</a:t>
            </a:r>
            <a:r>
              <a:rPr lang="en-US" altLang="zh-CN" sz="2000"/>
              <a:t>Linux</a:t>
            </a:r>
            <a:r>
              <a:rPr lang="zh-CN" altLang="en-US" sz="2000"/>
              <a:t>中，Shell既是用户交互的界面，也是控制系统的脚本语言。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2810" y="2601595"/>
            <a:ext cx="4945380" cy="3186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shell</a:t>
            </a:r>
            <a:r>
              <a:rPr lang="zh-CN" altLang="en-US"/>
              <a:t>功能</a:t>
            </a:r>
            <a:r>
              <a:rPr lang="zh-CN" altLang="en-US"/>
              <a:t>回顾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sz="2000"/>
              <a:t>历史记录history</a:t>
            </a:r>
            <a:endParaRPr sz="2000"/>
          </a:p>
          <a:p>
            <a:pPr marL="914400" lvl="2" indent="0"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-c： 清空历史命令 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-w： 把缓存中的历史命令写入历史命令保存文件。如果不手工指定历史命令保存文件，则放入默认历史命令保存文件~/.bash_history 中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sz="2000"/>
              <a:t>调用历史命令和tab键补齐</a:t>
            </a:r>
            <a:endParaRPr sz="2000"/>
          </a:p>
          <a:p>
            <a:r>
              <a:rPr sz="2000"/>
              <a:t>输入输出重定向和管道</a:t>
            </a:r>
            <a:endParaRPr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shell</a:t>
            </a:r>
            <a:r>
              <a:rPr lang="zh-CN" altLang="en-US"/>
              <a:t>功能</a:t>
            </a:r>
            <a:r>
              <a:rPr lang="en-US" altLang="zh-CN"/>
              <a:t>-</a:t>
            </a:r>
            <a:r>
              <a:rPr lang="zh-CN" altLang="en-US"/>
              <a:t>快捷键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1910"/>
          </a:xfrm>
        </p:spPr>
        <p:txBody>
          <a:bodyPr/>
          <a:p>
            <a:r>
              <a:rPr sz="1600"/>
              <a:t>ctrl+</a:t>
            </a:r>
            <a:r>
              <a:rPr lang="en-US" sz="1600"/>
              <a:t>A </a:t>
            </a:r>
            <a:r>
              <a:rPr sz="1600"/>
              <a:t>把光标移动到命令行开头 </a:t>
            </a:r>
            <a:endParaRPr sz="1600"/>
          </a:p>
          <a:p>
            <a:r>
              <a:rPr sz="1600"/>
              <a:t>ctrl+</a:t>
            </a:r>
            <a:r>
              <a:rPr lang="en-US" sz="1600"/>
              <a:t>E</a:t>
            </a:r>
            <a:r>
              <a:rPr sz="1600"/>
              <a:t> 把光标移动到命令行结尾 </a:t>
            </a:r>
            <a:endParaRPr sz="1600"/>
          </a:p>
          <a:p>
            <a:r>
              <a:rPr sz="1600"/>
              <a:t>ctrl+</a:t>
            </a:r>
            <a:r>
              <a:rPr lang="en-US" sz="1600"/>
              <a:t>C</a:t>
            </a:r>
            <a:r>
              <a:rPr sz="1600"/>
              <a:t> 强制终止当前的命令 </a:t>
            </a:r>
            <a:endParaRPr sz="1600"/>
          </a:p>
          <a:p>
            <a:r>
              <a:rPr sz="1600"/>
              <a:t>ctrl+L 清屏，相当于 clear 命令 </a:t>
            </a:r>
            <a:endParaRPr sz="1600"/>
          </a:p>
          <a:p>
            <a:r>
              <a:rPr sz="1600"/>
              <a:t>ctrl+U 删除或剪切光标之前的命令 </a:t>
            </a:r>
            <a:endParaRPr sz="1600"/>
          </a:p>
          <a:p>
            <a:r>
              <a:rPr sz="1600"/>
              <a:t>ctrl+K 删除或剪切光标之后的内容 </a:t>
            </a:r>
            <a:endParaRPr sz="1600"/>
          </a:p>
          <a:p>
            <a:r>
              <a:rPr sz="1600"/>
              <a:t>ctrl+Y 粘贴 ctrl+U 或 ctrl+K 剪切的内容 </a:t>
            </a:r>
            <a:endParaRPr sz="1600"/>
          </a:p>
          <a:p>
            <a:r>
              <a:rPr sz="1600"/>
              <a:t>ctrl+R 在历史命令中搜索 </a:t>
            </a:r>
            <a:endParaRPr sz="1600"/>
          </a:p>
          <a:p>
            <a:r>
              <a:rPr sz="1600"/>
              <a:t>ctrl+D 退出当前终端 </a:t>
            </a:r>
            <a:endParaRPr sz="1600"/>
          </a:p>
          <a:p>
            <a:r>
              <a:rPr sz="1600"/>
              <a:t>ctrl+Z 暂停，并放入后台 </a:t>
            </a:r>
            <a:endParaRPr sz="1600"/>
          </a:p>
          <a:p>
            <a:r>
              <a:rPr sz="1600"/>
              <a:t>ctrl+S 暂停屏幕输出 </a:t>
            </a:r>
            <a:endParaRPr sz="1600"/>
          </a:p>
          <a:p>
            <a:r>
              <a:rPr sz="1600"/>
              <a:t>ctrl+Q 恢复屏幕输出</a:t>
            </a:r>
            <a:endParaRPr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shell</a:t>
            </a:r>
            <a:r>
              <a:rPr lang="zh-CN" altLang="en-US">
                <a:sym typeface="+mn-ea"/>
              </a:rPr>
              <a:t>功能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通配符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文件通配符</a:t>
            </a:r>
            <a:endParaRPr lang="zh-CN" altLang="en-US"/>
          </a:p>
          <a:p>
            <a:pPr marL="1200150" lvl="2" indent="-285750">
              <a:buFont typeface="Wingdings" panose="05000000000000000000" charset="0"/>
              <a:buChar char="p"/>
            </a:pPr>
            <a:r>
              <a:rPr lang="zh-CN" altLang="en-US"/>
              <a:t>* – 匹配0或者多个字符</a:t>
            </a:r>
            <a:endParaRPr lang="zh-CN" altLang="en-US"/>
          </a:p>
          <a:p>
            <a:pPr marL="1200150" lvl="2" indent="-285750">
              <a:buFont typeface="Wingdings" panose="05000000000000000000" charset="0"/>
              <a:buChar char="p"/>
            </a:pPr>
            <a:r>
              <a:rPr lang="zh-CN" altLang="en-US"/>
              <a:t>? – 匹配任意单个字符</a:t>
            </a:r>
            <a:endParaRPr lang="zh-CN" altLang="en-US"/>
          </a:p>
          <a:p>
            <a:pPr marL="1200150" lvl="2" indent="-285750">
              <a:buFont typeface="Wingdings" panose="05000000000000000000" charset="0"/>
              <a:buChar char="p"/>
            </a:pPr>
            <a:r>
              <a:rPr lang="zh-CN" altLang="en-US"/>
              <a:t>[0-9] – 匹配0-9范围内的数字</a:t>
            </a:r>
            <a:endParaRPr lang="zh-CN" altLang="en-US"/>
          </a:p>
          <a:p>
            <a:pPr marL="1200150" lvl="2" indent="-285750">
              <a:buFont typeface="Wingdings" panose="05000000000000000000" charset="0"/>
              <a:buChar char="p"/>
            </a:pPr>
            <a:r>
              <a:rPr lang="zh-CN" altLang="en-US"/>
              <a:t>[abc] – 匹配该列表内的任意字符</a:t>
            </a:r>
            <a:endParaRPr lang="zh-CN" altLang="en-US"/>
          </a:p>
          <a:p>
            <a:pPr marL="1200150" lvl="2" indent="-285750">
              <a:buFont typeface="Wingdings" panose="05000000000000000000" charset="0"/>
              <a:buChar char="p"/>
            </a:pPr>
            <a:r>
              <a:rPr lang="zh-CN" altLang="en-US"/>
              <a:t>[^abc] – 匹配除列表内字符外的所有字符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shell</a:t>
            </a:r>
            <a:r>
              <a:rPr lang="zh-CN" altLang="en-US">
                <a:sym typeface="+mn-ea"/>
              </a:rPr>
              <a:t>功能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通配符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其他常用通配符</a:t>
            </a:r>
            <a:r>
              <a:rPr lang="en-US" altLang="zh-CN"/>
              <a:t>glob(7)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 sz="1800"/>
              <a:t>[:alpha:]：匹配字母（不区分大小写）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/>
              <a:t>[:lower:]：匹配</a:t>
            </a:r>
            <a:r>
              <a:rPr lang="zh-CN" altLang="en-US" sz="1800">
                <a:sym typeface="+mn-ea"/>
              </a:rPr>
              <a:t>小写字母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/>
              <a:t>[:upper:]</a:t>
            </a:r>
            <a:r>
              <a:rPr lang="zh-CN" altLang="en-US" sz="1800">
                <a:sym typeface="+mn-ea"/>
              </a:rPr>
              <a:t>：匹配</a:t>
            </a:r>
            <a:r>
              <a:rPr lang="zh-CN" altLang="en-US" sz="1800">
                <a:sym typeface="+mn-ea"/>
              </a:rPr>
              <a:t>大写字母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>
                <a:sym typeface="+mn-ea"/>
              </a:rPr>
              <a:t>[:digit:]：匹配数字</a:t>
            </a:r>
            <a:endParaRPr lang="zh-CN" altLang="en-US" sz="1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>
                <a:sym typeface="+mn-ea"/>
              </a:rPr>
              <a:t>[:space:]：匹配空格</a:t>
            </a:r>
            <a:endParaRPr lang="zh-CN" altLang="en-US" sz="1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/>
              <a:t>[:alnum:]：匹配任意字母或数字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/>
              <a:t>[:punct:]：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除空格和字母、数字以外的任何可打印字符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shell</a:t>
            </a:r>
            <a:r>
              <a:rPr lang="zh-CN" altLang="en-US">
                <a:sym typeface="+mn-ea"/>
              </a:rPr>
              <a:t>功能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命令扩展符号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命令行扩展-波形符</a:t>
            </a:r>
            <a:r>
              <a:rPr lang="zh-CN" altLang="en-US"/>
              <a:t>（</a:t>
            </a:r>
            <a:r>
              <a:rPr lang="en-US" altLang="zh-CN"/>
              <a:t>~</a:t>
            </a:r>
            <a:r>
              <a:rPr lang="zh-CN" altLang="en-US"/>
              <a:t>）</a:t>
            </a:r>
            <a:endParaRPr lang="en-US" altLang="zh-CN"/>
          </a:p>
          <a:p>
            <a:pPr marL="800100" lvl="1" indent="-342900" algn="l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可指向你的主目录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/>
              <a:t>	  </a:t>
            </a:r>
            <a:r>
              <a:rPr lang="en-US" altLang="zh-CN" sz="1600"/>
              <a:t>$ cat ~/.bash_profile</a:t>
            </a:r>
            <a:endParaRPr lang="en-US" altLang="zh-CN"/>
          </a:p>
          <a:p>
            <a:pPr marL="800100" lvl="1" indent="-342900" algn="l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也可指向其它用户的主目录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1800"/>
              <a:t>	  </a:t>
            </a:r>
            <a:r>
              <a:rPr lang="en-US" altLang="zh-CN" sz="1600"/>
              <a:t>$ ls ~julie/public_html</a:t>
            </a:r>
            <a:endParaRPr lang="en-US" altLang="zh-CN"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shell</a:t>
            </a:r>
            <a:r>
              <a:rPr lang="zh-CN" altLang="en-US">
                <a:sym typeface="+mn-ea"/>
              </a:rPr>
              <a:t>功能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命令扩展符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命令行扩展-$( )和` `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输出一个命令做为另外一个命令的参数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3" indent="0">
              <a:buNone/>
            </a:pPr>
            <a:r>
              <a:rPr lang="en-US" altLang="zh-CN"/>
              <a:t>$ echo“This system's name is $(hostname)”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$ This system's name is server1.example.com</a:t>
            </a:r>
            <a:endParaRPr lang="en-US" altLang="zh-CN"/>
          </a:p>
          <a:p>
            <a:pPr marL="301625" lvl="3" indent="-301625"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大括号扩展-{ 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buClr>
                <a:srgbClr val="C00000"/>
              </a:buClr>
              <a:buSzPct val="60000"/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重复匹配括号内的字符串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6" indent="0" algn="just">
              <a:buClr>
                <a:srgbClr val="000000"/>
              </a:buClr>
              <a:buSzPct val="50000"/>
              <a:buNone/>
            </a:pPr>
            <a:r>
              <a:rPr lang="en-US" altLang="zh-CN"/>
              <a:t>$ echo file{1,3,5}</a:t>
            </a:r>
            <a:endParaRPr lang="en-US" altLang="zh-CN"/>
          </a:p>
          <a:p>
            <a:pPr marL="1371600" lvl="6" indent="0" algn="just">
              <a:buClr>
                <a:srgbClr val="000000"/>
              </a:buClr>
              <a:buSzPct val="50000"/>
              <a:buNone/>
            </a:pPr>
            <a:r>
              <a:rPr lang="en-US" altLang="zh-CN"/>
              <a:t>$ echo {1..10}</a:t>
            </a:r>
            <a:endParaRPr lang="en-US" altLang="zh-CN"/>
          </a:p>
          <a:p>
            <a:pPr marL="1371600" lvl="6" indent="0" algn="just">
              <a:buClr>
                <a:srgbClr val="000000"/>
              </a:buClr>
              <a:buSzPct val="50000"/>
              <a:buNone/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WPS 演示</Application>
  <PresentationFormat>宽屏</PresentationFormat>
  <Paragraphs>217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FrutigerNext LT Regular</vt:lpstr>
      <vt:lpstr>微软雅黑</vt:lpstr>
      <vt:lpstr>黑体</vt:lpstr>
      <vt:lpstr>FrutigerNext LT Medium</vt:lpstr>
      <vt:lpstr>Wingdings</vt:lpstr>
      <vt:lpstr>FrutigerNext LT Light</vt:lpstr>
      <vt:lpstr>华文细黑</vt:lpstr>
      <vt:lpstr>Arial Unicode MS</vt:lpstr>
      <vt:lpstr>人才生态发展部-母版</vt:lpstr>
      <vt:lpstr>第9章  初识bash shell</vt:lpstr>
      <vt:lpstr>PowerPoint 演示文稿</vt:lpstr>
      <vt:lpstr>什么是shell</vt:lpstr>
      <vt:lpstr>什么是shell</vt:lpstr>
      <vt:lpstr>bash shell功能-快捷键</vt:lpstr>
      <vt:lpstr>bash shell功能-通配符</vt:lpstr>
      <vt:lpstr>bash shell功能-通配符</vt:lpstr>
      <vt:lpstr>bash shell功能-命令扩展符号</vt:lpstr>
      <vt:lpstr>bash shell功能-命令扩展符</vt:lpstr>
      <vt:lpstr>认识变量</vt:lpstr>
      <vt:lpstr>变量的类型-本地变量</vt:lpstr>
      <vt:lpstr>变量的类型-环境变量</vt:lpstr>
      <vt:lpstr>系统常见变量</vt:lpstr>
      <vt:lpstr>命令别名</vt:lpstr>
      <vt:lpstr>引号和反斜杠</vt:lpstr>
      <vt:lpstr>用户登录shell类型</vt:lpstr>
      <vt:lpstr>变量文件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Administrator</cp:lastModifiedBy>
  <cp:revision>3042</cp:revision>
  <dcterms:created xsi:type="dcterms:W3CDTF">2003-08-21T06:48:00Z</dcterms:created>
  <dcterms:modified xsi:type="dcterms:W3CDTF">2020-04-19T08:41:48Z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