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319" r:id="rId2"/>
    <p:sldId id="1596" r:id="rId3"/>
    <p:sldId id="1595" r:id="rId4"/>
    <p:sldId id="1612" r:id="rId5"/>
    <p:sldId id="1604" r:id="rId6"/>
    <p:sldId id="1624" r:id="rId7"/>
    <p:sldId id="1623" r:id="rId8"/>
    <p:sldId id="1605" r:id="rId9"/>
    <p:sldId id="1606" r:id="rId10"/>
    <p:sldId id="1613" r:id="rId11"/>
    <p:sldId id="1614" r:id="rId12"/>
    <p:sldId id="1615" r:id="rId13"/>
    <p:sldId id="1600" r:id="rId14"/>
    <p:sldId id="1594" r:id="rId15"/>
    <p:sldId id="1204" r:id="rId16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908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0">
          <p15:clr>
            <a:srgbClr val="A4A3A4"/>
          </p15:clr>
        </p15:guide>
        <p15:guide id="5" pos="431">
          <p15:clr>
            <a:srgbClr val="A4A3A4"/>
          </p15:clr>
        </p15:guide>
        <p15:guide id="6" pos="4028">
          <p15:clr>
            <a:srgbClr val="A4A3A4"/>
          </p15:clr>
        </p15:guide>
        <p15:guide id="7" pos="612">
          <p15:clr>
            <a:srgbClr val="A4A3A4"/>
          </p15:clr>
        </p15:guide>
        <p15:guide id="8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5205" autoAdjust="0"/>
  </p:normalViewPr>
  <p:slideViewPr>
    <p:cSldViewPr showGuides="1">
      <p:cViewPr varScale="1">
        <p:scale>
          <a:sx n="70" d="100"/>
          <a:sy n="70" d="100"/>
        </p:scale>
        <p:origin x="696" y="66"/>
      </p:cViewPr>
      <p:guideLst>
        <p:guide pos="384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75"/>
        <p:guide pos="2440"/>
        <p:guide pos="431"/>
        <p:guide pos="4028"/>
        <p:guide pos="612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4753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  <p:extLst>
      <p:ext uri="{BB962C8B-B14F-4D97-AF65-F5344CB8AC3E}">
        <p14:creationId xmlns:p14="http://schemas.microsoft.com/office/powerpoint/2010/main" val="19825372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58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78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10</a:t>
            </a:r>
            <a:r>
              <a:rPr sz="4400" dirty="0"/>
              <a:t>章  进程管理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给进程发送信号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82870"/>
          </a:xfrm>
        </p:spPr>
        <p:txBody>
          <a:bodyPr/>
          <a:lstStyle/>
          <a:p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通过pid: kill [signal] pid…</a:t>
            </a:r>
          </a:p>
          <a:p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通过名称: killall [signal] comm…</a:t>
            </a:r>
          </a:p>
          <a:p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通过模式: pkill [-signal] pattern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调度优先级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82870"/>
          </a:xfrm>
        </p:spPr>
        <p:txBody>
          <a:bodyPr/>
          <a:lstStyle/>
          <a:p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调度优先级决定对cpu的访问</a:t>
            </a:r>
          </a:p>
          <a:p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进程的nice值影响优先级</a:t>
            </a:r>
          </a:p>
          <a:p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值范围为-20到19</a:t>
            </a:r>
            <a:r>
              <a:rPr lang="zh-CN"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缺省为0</a:t>
            </a:r>
          </a:p>
          <a:p>
            <a:pPr marL="800100" lvl="1" indent="-342900">
              <a:buFont typeface="Wingdings" panose="05000000000000000000" charset="0"/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低nice值意味着高cpu优先级</a:t>
            </a:r>
          </a:p>
          <a:p>
            <a:pPr algn="just"/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通过ps </a:t>
            </a:r>
            <a:r>
              <a:rPr lang="en-US"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o comm,nice查看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20800" y="3863975"/>
            <a:ext cx="5993765" cy="19297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更改调度优先级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82870"/>
          </a:xfrm>
        </p:spPr>
        <p:txBody>
          <a:bodyPr/>
          <a:lstStyle/>
          <a:p>
            <a:r>
              <a:rPr lang="en-US"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ice值可以被修改</a:t>
            </a:r>
          </a:p>
          <a:p>
            <a:pPr marL="800100" lvl="1" indent="-342900">
              <a:buFont typeface="Wingdings" panose="05000000000000000000" charset="0"/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当启动进程的时候:</a:t>
            </a:r>
          </a:p>
          <a:p>
            <a:pPr>
              <a:buNone/>
            </a:pPr>
            <a:r>
              <a:rPr lang="en-US"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$ nice –n 5 command</a:t>
            </a:r>
          </a:p>
          <a:p>
            <a:pPr>
              <a:buNone/>
            </a:pPr>
            <a:endParaRPr sz="20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在启动进程之后:</a:t>
            </a:r>
          </a:p>
          <a:p>
            <a:pPr lvl="2" algn="just">
              <a:buNone/>
            </a:pPr>
            <a:r>
              <a:rPr lang="en-US"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$ renice 5 PID</a:t>
            </a:r>
          </a:p>
          <a:p>
            <a:pPr lvl="2" algn="just">
              <a:buNone/>
            </a:pPr>
            <a:endParaRPr lang="en-US" sz="16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just">
              <a:buNone/>
            </a:pPr>
            <a:endParaRPr lang="en-US" sz="16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just">
              <a:buNone/>
            </a:pPr>
            <a:endParaRPr lang="en-US" sz="16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/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只有root用户才能降低nice值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4149725"/>
            <a:ext cx="7908290" cy="127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t="2667" r="6384" b="-6667"/>
          <a:stretch>
            <a:fillRect/>
          </a:stretch>
        </p:blipFill>
        <p:spPr>
          <a:xfrm>
            <a:off x="1781810" y="2816860"/>
            <a:ext cx="7914640" cy="3962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作业控制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在后台运行一个进程</a:t>
            </a: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给命令行尾附加一个符号:firefox &amp;</a:t>
            </a:r>
          </a:p>
          <a:p>
            <a:r>
              <a:rPr lang="zh-CN" altLang="en-US" dirty="0"/>
              <a:t>临时停止一个正运行的程序</a:t>
            </a: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使用ctrl-z或者发送signal 19(停止)</a:t>
            </a:r>
          </a:p>
          <a:p>
            <a:r>
              <a:rPr lang="zh-CN" altLang="en-US" dirty="0"/>
              <a:t>管理后台或者挂起的作业</a:t>
            </a: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显示作业号和名字:jobs</a:t>
            </a: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在后台恢复:bg [%jobnum]</a:t>
            </a: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在前台恢复:fg [%jobnum]</a:t>
            </a:r>
          </a:p>
          <a:p>
            <a:pPr marL="800100" lvl="1" indent="-342900" algn="l">
              <a:buFont typeface="Wingdings" panose="05000000000000000000" charset="0"/>
              <a:buChar char="u"/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发送一个信号:kill [-SIGNAL] [%jobnum]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进程的概念</a:t>
            </a:r>
          </a:p>
          <a:p>
            <a:r>
              <a:rPr lang="zh-CN" altLang="en-US"/>
              <a:t>进程查看</a:t>
            </a:r>
          </a:p>
          <a:p>
            <a:r>
              <a:rPr lang="zh-CN" altLang="en-US"/>
              <a:t>给进程发送信号</a:t>
            </a:r>
          </a:p>
          <a:p>
            <a:r>
              <a:rPr lang="zh-CN" altLang="en-US"/>
              <a:t>进程的优先级</a:t>
            </a:r>
          </a:p>
          <a:p>
            <a:r>
              <a:rPr lang="zh-CN" altLang="en-US"/>
              <a:t>任务控制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解释进程是</a:t>
            </a:r>
            <a:r>
              <a:rPr lang="zh-CN" altLang="en-US" dirty="0" smtClean="0"/>
              <a:t>什么     子进程和父进程的关系   孤儿进程      僵尸 进程 </a:t>
            </a:r>
            <a:endParaRPr lang="zh-CN" altLang="en-US" dirty="0"/>
          </a:p>
          <a:p>
            <a:r>
              <a:rPr lang="zh-CN" altLang="en-US" dirty="0"/>
              <a:t>怎样管理</a:t>
            </a:r>
            <a:r>
              <a:rPr lang="zh-CN" altLang="en-US" dirty="0" smtClean="0"/>
              <a:t>进程     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 top  </a:t>
            </a:r>
            <a:r>
              <a:rPr lang="zh-CN" altLang="en-US" dirty="0" smtClean="0"/>
              <a:t>查看进程   进程辅助工具  </a:t>
            </a:r>
            <a:r>
              <a:rPr lang="en-US" altLang="zh-CN" dirty="0" err="1" smtClean="0"/>
              <a:t>pgrep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pidof</a:t>
            </a:r>
            <a:r>
              <a:rPr lang="en-US" altLang="zh-CN" dirty="0" smtClean="0"/>
              <a:t> </a:t>
            </a:r>
            <a:r>
              <a:rPr lang="zh-CN" altLang="en-US" dirty="0" smtClean="0"/>
              <a:t>信号 </a:t>
            </a:r>
            <a:r>
              <a:rPr lang="en-US" altLang="zh-CN" dirty="0" smtClean="0"/>
              <a:t>kill  15  9 2 </a:t>
            </a:r>
            <a:endParaRPr lang="zh-CN" altLang="en-US" dirty="0"/>
          </a:p>
          <a:p>
            <a:r>
              <a:rPr lang="zh-CN" altLang="en-US" dirty="0"/>
              <a:t>使用job控制</a:t>
            </a:r>
            <a:r>
              <a:rPr lang="zh-CN" altLang="en-US" dirty="0" smtClean="0"/>
              <a:t>工具 后台任务调度  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将</a:t>
            </a:r>
            <a:r>
              <a:rPr lang="zh-CN" altLang="en-US" dirty="0" smtClean="0"/>
              <a:t>到任务放到后台  </a:t>
            </a:r>
            <a:r>
              <a:rPr lang="en-US" altLang="zh-CN" dirty="0" err="1" smtClean="0"/>
              <a:t>fg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pg</a:t>
            </a:r>
            <a:r>
              <a:rPr lang="zh-CN" altLang="en-US" dirty="0" smtClean="0"/>
              <a:t>调度  </a:t>
            </a:r>
            <a:r>
              <a:rPr lang="en-US" altLang="zh-CN" dirty="0" smtClean="0"/>
              <a:t>ctrl +</a:t>
            </a:r>
            <a:r>
              <a:rPr lang="en-US" altLang="zh-CN" dirty="0" smtClean="0"/>
              <a:t>z </a:t>
            </a:r>
            <a:r>
              <a:rPr lang="zh-CN" altLang="en-US" dirty="0" smtClean="0"/>
              <a:t>暂停  </a:t>
            </a:r>
            <a:r>
              <a:rPr lang="en-US" altLang="zh-CN" dirty="0" smtClean="0"/>
              <a:t>-19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进程优先级</a:t>
            </a:r>
            <a:r>
              <a:rPr lang="zh-CN" altLang="en-US" dirty="0" smtClean="0"/>
              <a:t>调度  </a:t>
            </a:r>
            <a:endParaRPr lang="en-US" altLang="zh-CN" dirty="0" smtClean="0"/>
          </a:p>
          <a:p>
            <a:pPr indent="0">
              <a:buNone/>
            </a:pPr>
            <a:r>
              <a:rPr lang="en-US" altLang="zh-CN" dirty="0" err="1" smtClean="0"/>
              <a:t>Renice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调整优先级  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-20   nice  </a:t>
            </a:r>
            <a:r>
              <a:rPr lang="zh-CN" altLang="en-US" dirty="0" smtClean="0"/>
              <a:t>按优先级启动  </a:t>
            </a:r>
            <a:endParaRPr lang="en-US" altLang="zh-CN" dirty="0" smtClean="0"/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什么是进程？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400" dirty="0"/>
              <a:t>进程是加载到内存中的一段指令</a:t>
            </a:r>
          </a:p>
          <a:p>
            <a:pPr marL="800100" lvl="1" indent="-342900">
              <a:buFont typeface="BatangChe" panose="02030609000101010101" charset="-127"/>
              <a:buChar char="-"/>
            </a:pPr>
            <a:r>
              <a:rPr lang="zh-CN" altLang="en-US" sz="1800" dirty="0"/>
              <a:t>进程ID号(PID)唯一标识进程</a:t>
            </a:r>
          </a:p>
          <a:p>
            <a:pPr marL="800100" lvl="1" indent="-342900">
              <a:buFont typeface="BatangChe" panose="02030609000101010101" charset="-127"/>
              <a:buChar char="-"/>
            </a:pPr>
            <a:r>
              <a:rPr lang="zh-CN" altLang="en-US" sz="1800" dirty="0"/>
              <a:t>UID，GID和SElinux上下文决定文件系统的存取权限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通常继承执行用户的权限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子进程继承父进程的属性信息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object 4"/>
          <p:cNvSpPr/>
          <p:nvPr/>
        </p:nvSpPr>
        <p:spPr>
          <a:xfrm>
            <a:off x="2136521" y="3973576"/>
            <a:ext cx="7057643" cy="1940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查看进程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 err="1"/>
              <a:t>ps</a:t>
            </a:r>
            <a:r>
              <a:rPr lang="en-US" altLang="zh-CN" sz="2400" dirty="0"/>
              <a:t> </a:t>
            </a:r>
            <a:r>
              <a:rPr lang="zh-CN" altLang="en-US" sz="2400" dirty="0"/>
              <a:t>查看进程信息</a:t>
            </a: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BatangChe" panose="02030609000101010101" charset="-127"/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+mn-ea"/>
              </a:rPr>
              <a:t>a：查看所有终端的进程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BatangChe" panose="02030609000101010101" charset="-127"/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+mn-ea"/>
              </a:rPr>
              <a:t>u：打印进程所有者信息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BatangChe" panose="02030609000101010101" charset="-127"/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+mn-ea"/>
              </a:rPr>
              <a:t>x：查看不属于任何终端的进程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-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+mn-ea"/>
              </a:rPr>
              <a:t>e：查看系统所有进程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-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+mn-ea"/>
              </a:rPr>
              <a:t>f：查看额外的信息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-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+mn-ea"/>
              </a:rPr>
              <a:t>o：指定格式输出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--sort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：指定排序的参数，例如：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--sort=-%mem</a:t>
            </a:r>
            <a:r>
              <a:rPr lang="zh-CN" sz="18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按照内存大小降序</a:t>
            </a: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sz="18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常用组合：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+mn-ea"/>
              </a:rPr>
              <a:t>ps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 aux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或者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+mn-ea"/>
              </a:rPr>
              <a:t>ps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 -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+mn-ea"/>
              </a:rPr>
              <a:t>ef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查看进程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object 4"/>
          <p:cNvSpPr/>
          <p:nvPr/>
        </p:nvSpPr>
        <p:spPr>
          <a:xfrm>
            <a:off x="1668145" y="1814830"/>
            <a:ext cx="7985125" cy="4228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4024630" y="1273175"/>
            <a:ext cx="3999865" cy="4565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anchor="t" anchorCtr="0" compatLnSpc="1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ps aux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的执行结果说明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进程状态补充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400" dirty="0"/>
              <a:t>D    </a:t>
            </a:r>
            <a:r>
              <a:rPr lang="zh-CN" altLang="en-US" sz="1400" dirty="0"/>
              <a:t>不可中断睡眠 </a:t>
            </a:r>
            <a:r>
              <a:rPr lang="en-US" altLang="zh-CN" sz="1400" dirty="0"/>
              <a:t>(</a:t>
            </a:r>
            <a:r>
              <a:rPr lang="zh-CN" altLang="en-US" sz="1400" dirty="0"/>
              <a:t>通常是在</a:t>
            </a:r>
            <a:r>
              <a:rPr lang="en-US" altLang="zh-CN" sz="1400" dirty="0"/>
              <a:t>IO</a:t>
            </a:r>
            <a:r>
              <a:rPr lang="zh-CN" altLang="en-US" sz="1400" dirty="0"/>
              <a:t>操作</a:t>
            </a:r>
            <a:r>
              <a:rPr lang="en-US" altLang="zh-CN" sz="1400" dirty="0"/>
              <a:t>) </a:t>
            </a:r>
            <a:r>
              <a:rPr lang="zh-CN" altLang="en-US" sz="1400" dirty="0"/>
              <a:t>收到信号不唤醒和不可运行</a:t>
            </a:r>
            <a:r>
              <a:rPr lang="en-US" altLang="zh-CN" sz="1400" dirty="0"/>
              <a:t>, </a:t>
            </a:r>
            <a:r>
              <a:rPr lang="zh-CN" altLang="en-US" sz="1400" dirty="0"/>
              <a:t>进程必须等待直到有中断发生</a:t>
            </a:r>
          </a:p>
          <a:p>
            <a:r>
              <a:rPr lang="en-US" altLang="zh-CN" sz="1400" dirty="0"/>
              <a:t>R   </a:t>
            </a:r>
            <a:r>
              <a:rPr lang="zh-CN" altLang="en-US" sz="1400" dirty="0"/>
              <a:t>正在运行或可运行（在运行队列排队中）</a:t>
            </a:r>
          </a:p>
          <a:p>
            <a:r>
              <a:rPr lang="en-US" altLang="zh-CN" sz="1400" dirty="0"/>
              <a:t>S   </a:t>
            </a:r>
            <a:r>
              <a:rPr lang="zh-CN" altLang="en-US" sz="1400" dirty="0"/>
              <a:t>可中断睡眠 </a:t>
            </a:r>
            <a:r>
              <a:rPr lang="en-US" altLang="zh-CN" sz="1400" dirty="0"/>
              <a:t>(</a:t>
            </a:r>
            <a:r>
              <a:rPr lang="zh-CN" altLang="en-US" sz="1400" dirty="0"/>
              <a:t>休眠中</a:t>
            </a:r>
            <a:r>
              <a:rPr lang="en-US" altLang="zh-CN" sz="1400" dirty="0"/>
              <a:t>, </a:t>
            </a:r>
            <a:r>
              <a:rPr lang="zh-CN" altLang="en-US" sz="1400" dirty="0"/>
              <a:t>受阻</a:t>
            </a:r>
            <a:r>
              <a:rPr lang="en-US" altLang="zh-CN" sz="1400" dirty="0"/>
              <a:t>, </a:t>
            </a:r>
            <a:r>
              <a:rPr lang="zh-CN" altLang="en-US" sz="1400" dirty="0"/>
              <a:t>在等待某个条件的形成或接受到信号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T   </a:t>
            </a:r>
            <a:r>
              <a:rPr lang="zh-CN" altLang="en-US" sz="1400" dirty="0"/>
              <a:t>已停止的 进程收到</a:t>
            </a:r>
            <a:r>
              <a:rPr lang="en-US" altLang="zh-CN" sz="1400" dirty="0"/>
              <a:t>SIGSTOP, SIGSTP, SIGTIN, SIGTOU</a:t>
            </a:r>
            <a:r>
              <a:rPr lang="zh-CN" altLang="en-US" sz="1400" dirty="0"/>
              <a:t>信号后停止运行</a:t>
            </a:r>
          </a:p>
          <a:p>
            <a:r>
              <a:rPr lang="en-US" altLang="zh-CN" sz="1400" dirty="0"/>
              <a:t>W   </a:t>
            </a:r>
            <a:r>
              <a:rPr lang="zh-CN" altLang="en-US" sz="1400" dirty="0"/>
              <a:t>正在换页</a:t>
            </a:r>
            <a:r>
              <a:rPr lang="en-US" altLang="zh-CN" sz="1400" dirty="0"/>
              <a:t>(2.6.</a:t>
            </a:r>
            <a:r>
              <a:rPr lang="zh-CN" altLang="en-US" sz="1400" dirty="0"/>
              <a:t>内核之前有效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X   </a:t>
            </a:r>
            <a:r>
              <a:rPr lang="zh-CN" altLang="en-US" sz="1400" dirty="0"/>
              <a:t>死进程 </a:t>
            </a:r>
            <a:r>
              <a:rPr lang="en-US" altLang="zh-CN" sz="1400" dirty="0"/>
              <a:t>(</a:t>
            </a:r>
            <a:r>
              <a:rPr lang="zh-CN" altLang="en-US" sz="1400" dirty="0"/>
              <a:t>未开启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Z   </a:t>
            </a:r>
            <a:r>
              <a:rPr lang="zh-CN" altLang="en-US" sz="1400" dirty="0"/>
              <a:t>僵尸进程  进程已终止</a:t>
            </a:r>
            <a:r>
              <a:rPr lang="en-US" altLang="zh-CN" sz="1400" dirty="0"/>
              <a:t>, </a:t>
            </a:r>
            <a:r>
              <a:rPr lang="zh-CN" altLang="en-US" sz="1400" dirty="0"/>
              <a:t>但进程描述符存在</a:t>
            </a:r>
            <a:r>
              <a:rPr lang="en-US" altLang="zh-CN" sz="1400" dirty="0"/>
              <a:t>, </a:t>
            </a:r>
            <a:r>
              <a:rPr lang="zh-CN" altLang="en-US" sz="1400" dirty="0"/>
              <a:t>直到父进程调用</a:t>
            </a:r>
            <a:r>
              <a:rPr lang="en-US" altLang="zh-CN" sz="1400" dirty="0"/>
              <a:t>wait4()</a:t>
            </a:r>
            <a:r>
              <a:rPr lang="zh-CN" altLang="en-US" sz="1400" dirty="0"/>
              <a:t>系统调用后释放</a:t>
            </a:r>
            <a:r>
              <a:rPr lang="en-US" altLang="zh-CN" sz="1400" dirty="0"/>
              <a:t>BSD</a:t>
            </a:r>
            <a:r>
              <a:rPr lang="zh-CN" altLang="en-US" sz="1400" dirty="0"/>
              <a:t>风格的</a:t>
            </a:r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&lt;   </a:t>
            </a:r>
            <a:r>
              <a:rPr lang="zh-CN" altLang="en-US" sz="1400" dirty="0"/>
              <a:t>高优先级</a:t>
            </a:r>
            <a:r>
              <a:rPr lang="en-US" altLang="zh-CN" sz="1400" dirty="0"/>
              <a:t>(not nice to other users)</a:t>
            </a:r>
          </a:p>
          <a:p>
            <a:r>
              <a:rPr lang="en-US" altLang="zh-CN" sz="1400" dirty="0"/>
              <a:t> N   </a:t>
            </a:r>
            <a:r>
              <a:rPr lang="zh-CN" altLang="en-US" sz="1400" dirty="0"/>
              <a:t>低优先级</a:t>
            </a:r>
            <a:r>
              <a:rPr lang="en-US" altLang="zh-CN" sz="1400" dirty="0"/>
              <a:t>(nice to other users)</a:t>
            </a:r>
          </a:p>
          <a:p>
            <a:r>
              <a:rPr lang="en-US" altLang="zh-CN" sz="1400" dirty="0"/>
              <a:t> L   </a:t>
            </a:r>
            <a:r>
              <a:rPr lang="zh-CN" altLang="en-US" sz="1400" dirty="0"/>
              <a:t>页面锁定在内存（实时和定制的</a:t>
            </a:r>
            <a:r>
              <a:rPr lang="en-US" altLang="zh-CN" sz="1400" dirty="0"/>
              <a:t>IO</a:t>
            </a:r>
            <a:r>
              <a:rPr lang="zh-CN" altLang="en-US" sz="1400" dirty="0"/>
              <a:t>）</a:t>
            </a:r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s   </a:t>
            </a:r>
            <a:r>
              <a:rPr lang="zh-CN" altLang="en-US" sz="1400" dirty="0"/>
              <a:t>一个信息头</a:t>
            </a:r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l   </a:t>
            </a:r>
            <a:r>
              <a:rPr lang="zh-CN" altLang="en-US" sz="1400" dirty="0"/>
              <a:t>多线程（使用 </a:t>
            </a:r>
            <a:r>
              <a:rPr lang="en-US" altLang="zh-CN" sz="1400" dirty="0"/>
              <a:t>CLONE_THREAD</a:t>
            </a:r>
            <a:r>
              <a:rPr lang="zh-CN" altLang="en-US" sz="1400" dirty="0"/>
              <a:t>，像</a:t>
            </a:r>
            <a:r>
              <a:rPr lang="en-US" altLang="zh-CN" sz="1400" dirty="0"/>
              <a:t>NPTL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pthreads</a:t>
            </a:r>
            <a:r>
              <a:rPr lang="zh-CN" altLang="en-US" sz="1400" dirty="0"/>
              <a:t>的那样）</a:t>
            </a:r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+   </a:t>
            </a:r>
            <a:r>
              <a:rPr lang="zh-CN" altLang="en-US" sz="1400" dirty="0"/>
              <a:t>在前台进程组</a:t>
            </a:r>
          </a:p>
        </p:txBody>
      </p:sp>
    </p:spTree>
    <p:extLst>
      <p:ext uri="{BB962C8B-B14F-4D97-AF65-F5344CB8AC3E}">
        <p14:creationId xmlns:p14="http://schemas.microsoft.com/office/powerpoint/2010/main" val="4829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查看进程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/>
              <a:t>top</a:t>
            </a:r>
            <a:r>
              <a:rPr lang="zh-CN" altLang="en-US" sz="2000" dirty="0"/>
              <a:t>命令</a:t>
            </a:r>
            <a:r>
              <a:rPr lang="en-US" altLang="zh-CN" sz="2000" dirty="0"/>
              <a:t>-</a:t>
            </a:r>
            <a:r>
              <a:rPr lang="zh-CN" altLang="en-US" sz="2000" dirty="0"/>
              <a:t>选项</a:t>
            </a: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None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d 指定每两次屏幕信息刷新之间的时间间隔。当然用户可以使用s交互命令来改变之。</a:t>
            </a: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None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p 通过指定监控进程ID来仅仅监控某个进程的状态</a:t>
            </a:r>
            <a:r>
              <a:rPr lang="zh-CN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</a:rPr>
              <a:t>。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None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</a:rPr>
              <a:t>St CPU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</a:rPr>
              <a:t>的等待时间百分比</a:t>
            </a:r>
            <a:endParaRPr lang="zh-CN" sz="16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301625" lvl="2" indent="-301625" algn="just" latinLnBrk="0">
              <a:lnSpc>
                <a:spcPct val="140000"/>
              </a:lnSpc>
              <a:spcBef>
                <a:spcPct val="30000"/>
              </a:spcBef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altLang="en-US" sz="2000" dirty="0">
                <a:latin typeface="+mn-ea"/>
                <a:cs typeface="Arial" panose="020B0604020202020204" pitchFamily="34" charset="0"/>
              </a:rPr>
              <a:t>top命令执行过程中可以使用的一些交互命令</a:t>
            </a: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None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按键盘数字“1”，可监控每个逻辑CPU的状况</a:t>
            </a: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None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c 切换显示命令名称和完整命令行</a:t>
            </a: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None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M 可按内存占用情况进行排序</a:t>
            </a: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None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P 根据CPU使用百分比大小进行排序</a:t>
            </a: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None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T 根据时间/累计时间进行排序</a:t>
            </a: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None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 f 键可以选择显示的内容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18785" y="3479165"/>
            <a:ext cx="5907405" cy="221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其他工具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82870"/>
          </a:xfrm>
        </p:spPr>
        <p:txBody>
          <a:bodyPr/>
          <a:lstStyle/>
          <a:p>
            <a:r>
              <a:rPr lang="en-US" altLang="zh-CN" sz="2000" dirty="0" err="1"/>
              <a:t>pgrep</a:t>
            </a:r>
            <a:r>
              <a:rPr lang="zh-CN" altLang="en-US" sz="2000" dirty="0"/>
              <a:t> 是通过程序的名字来查询进程的工具</a:t>
            </a: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BatangChe" panose="02030609000101010101" charset="-127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-U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：查找某个用户的进程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BatangChe" panose="02030609000101010101" charset="-127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-G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：查找某个组的进程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BatangChe" panose="02030609000101010101" charset="-127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-P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：根据父进程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，查找出所有子进程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id</a:t>
            </a: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BatangChe" panose="02030609000101010101" charset="-127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-l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：不仅打印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+mn-ea"/>
              </a:rPr>
              <a:t>pid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，也打印进程名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BatangChe" panose="02030609000101010101" charset="-127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-o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：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+mn-ea"/>
              </a:rPr>
              <a:t>表示如果该程序有多个进程正在运行，则仅查找最老的，即最先启动的（多个进程时即父进程PID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）。</a:t>
            </a: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BatangChe" panose="02030609000101010101" charset="-127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-n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：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+mn-ea"/>
              </a:rPr>
              <a:t>表示如果该程序有多个进程正在运行，则仅查找最新的，即最后启动的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。</a:t>
            </a:r>
          </a:p>
          <a:p>
            <a:pPr marL="914400" lvl="2" algn="l" latinLnBrk="0">
              <a:lnSpc>
                <a:spcPct val="150000"/>
              </a:lnSpc>
              <a:spcBef>
                <a:spcPts val="0"/>
              </a:spcBef>
              <a:buClrTx/>
              <a:buFont typeface="BatangChe" panose="02030609000101010101" charset="-127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-d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：定义多个进程之间的分隔符, 如果不定义则使用换行符。</a:t>
            </a:r>
          </a:p>
          <a:p>
            <a:pPr marL="301625" lvl="2" indent="-301625" algn="just" latinLnBrk="0">
              <a:lnSpc>
                <a:spcPct val="140000"/>
              </a:lnSpc>
              <a:spcBef>
                <a:spcPct val="30000"/>
              </a:spcBef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en-US" altLang="zh-CN" sz="2000" dirty="0" err="1">
                <a:latin typeface="+mn-ea"/>
                <a:cs typeface="Arial" panose="020B0604020202020204" pitchFamily="34" charset="0"/>
              </a:rPr>
              <a:t>pidof：查找</a:t>
            </a:r>
            <a:r>
              <a:rPr lang="zh-CN" altLang="en-US" sz="2000" dirty="0">
                <a:latin typeface="+mn-ea"/>
                <a:cs typeface="Arial" panose="020B0604020202020204" pitchFamily="34" charset="0"/>
              </a:rPr>
              <a:t>准确的</a:t>
            </a:r>
            <a:r>
              <a:rPr lang="en-US" altLang="zh-CN" sz="2000" dirty="0" err="1">
                <a:latin typeface="+mn-ea"/>
                <a:cs typeface="Arial" panose="020B0604020202020204" pitchFamily="34" charset="0"/>
              </a:rPr>
              <a:t>进程</a:t>
            </a:r>
            <a:r>
              <a:rPr lang="zh-CN" altLang="en-US" sz="2000" dirty="0">
                <a:latin typeface="+mn-ea"/>
                <a:cs typeface="Arial" panose="020B0604020202020204" pitchFamily="34" charset="0"/>
              </a:rPr>
              <a:t>名</a:t>
            </a:r>
            <a:r>
              <a:rPr lang="en-US" altLang="zh-CN" sz="2000" dirty="0" err="1">
                <a:latin typeface="+mn-ea"/>
                <a:cs typeface="Arial" panose="020B0604020202020204" pitchFamily="34" charset="0"/>
              </a:rPr>
              <a:t>的pid</a:t>
            </a:r>
            <a:endParaRPr lang="en-US" altLang="zh-CN" sz="2000" dirty="0">
              <a:latin typeface="+mn-ea"/>
              <a:cs typeface="Arial" panose="020B0604020202020204" pitchFamily="34" charset="0"/>
            </a:endParaRPr>
          </a:p>
          <a:p>
            <a:pPr marL="0" lvl="2" indent="0" algn="just" latinLnBrk="0">
              <a:lnSpc>
                <a:spcPct val="140000"/>
              </a:lnSpc>
              <a:spcBef>
                <a:spcPct val="30000"/>
              </a:spcBef>
              <a:buClr>
                <a:srgbClr val="000000"/>
              </a:buClr>
              <a:buNone/>
            </a:pPr>
            <a:r>
              <a:rPr lang="en-US" altLang="zh-CN" sz="1600" dirty="0">
                <a:latin typeface="+mn-ea"/>
                <a:cs typeface="Arial" panose="020B0604020202020204" pitchFamily="34" charset="0"/>
              </a:rPr>
              <a:t>	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举例：</a:t>
            </a:r>
            <a:r>
              <a:rPr lang="en-US" altLang="zh-CN" sz="1600" dirty="0" err="1">
                <a:latin typeface="+mn-ea"/>
                <a:cs typeface="Arial" panose="020B0604020202020204" pitchFamily="34" charset="0"/>
              </a:rPr>
              <a:t>ps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 -p $(</a:t>
            </a:r>
            <a:r>
              <a:rPr lang="en-US" altLang="zh-CN" sz="1600" dirty="0" err="1">
                <a:latin typeface="+mn-ea"/>
                <a:cs typeface="Arial" panose="020B0604020202020204" pitchFamily="34" charset="0"/>
              </a:rPr>
              <a:t>pidof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cs typeface="Arial" panose="020B0604020202020204" pitchFamily="34" charset="0"/>
              </a:rPr>
              <a:t>systemd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)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查看进程的详细信息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82870"/>
          </a:xfrm>
        </p:spPr>
        <p:txBody>
          <a:bodyPr/>
          <a:lstStyle/>
          <a:p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对进程的操作可以通过发送不同的信号来实现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直接给进程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发送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信号，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不需要用户界面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名称或者数字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来确定一个信号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914400" lvl="2" indent="0"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Signal 15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TERM  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终止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默认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Signal 9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KILL - 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立即终止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Signal 1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HUP 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重读配置文件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01625" lvl="2" indent="-301625" algn="just">
              <a:buClr>
                <a:srgbClr val="000000"/>
              </a:buClr>
              <a:buFont typeface="Wingdings" panose="05000000000000000000" charset="0"/>
              <a:buChar char="l"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 7 signal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显示完整列表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86171388"/>
  <p:tag name="KSO_WM_UNIT_PLACING_PICTURE_USER_VIEWPORT" val="{&quot;height&quot;:4872,&quot;width&quot;:1300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62716028"/>
  <p:tag name="KSO_WM_UNIT_PLACING_PICTURE_USER_VIEWPORT" val="{&quot;height&quot;:2376,&quot;width&quot;:7380}"/>
</p:tagLst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766</Words>
  <Application>Microsoft Office PowerPoint</Application>
  <PresentationFormat>宽屏</PresentationFormat>
  <Paragraphs>119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BatangChe</vt:lpstr>
      <vt:lpstr>FrutigerNext LT Light</vt:lpstr>
      <vt:lpstr>FrutigerNext LT Medium</vt:lpstr>
      <vt:lpstr>FrutigerNext LT Regular</vt:lpstr>
      <vt:lpstr>黑体</vt:lpstr>
      <vt:lpstr>宋体</vt:lpstr>
      <vt:lpstr>微软雅黑</vt:lpstr>
      <vt:lpstr>Arial</vt:lpstr>
      <vt:lpstr>Wingdings</vt:lpstr>
      <vt:lpstr>人才生态发展部-母版</vt:lpstr>
      <vt:lpstr>第10章  进程管理</vt:lpstr>
      <vt:lpstr>PowerPoint 演示文稿</vt:lpstr>
      <vt:lpstr>什么是进程？</vt:lpstr>
      <vt:lpstr>查看进程</vt:lpstr>
      <vt:lpstr>查看进程</vt:lpstr>
      <vt:lpstr>进程状态补充</vt:lpstr>
      <vt:lpstr>查看进程</vt:lpstr>
      <vt:lpstr>其他工具</vt:lpstr>
      <vt:lpstr>信号</vt:lpstr>
      <vt:lpstr>给进程发送信号</vt:lpstr>
      <vt:lpstr>调度优先级</vt:lpstr>
      <vt:lpstr>更改调度优先级</vt:lpstr>
      <vt:lpstr>作业控制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Jokes</cp:lastModifiedBy>
  <cp:revision>3043</cp:revision>
  <dcterms:created xsi:type="dcterms:W3CDTF">2003-08-21T06:48:00Z</dcterms:created>
  <dcterms:modified xsi:type="dcterms:W3CDTF">2020-08-02T10:05:53Z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