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1319" r:id="rId2"/>
    <p:sldId id="1596" r:id="rId3"/>
    <p:sldId id="1595" r:id="rId4"/>
    <p:sldId id="1600" r:id="rId5"/>
    <p:sldId id="1603" r:id="rId6"/>
    <p:sldId id="1601" r:id="rId7"/>
    <p:sldId id="1604" r:id="rId8"/>
    <p:sldId id="1605" r:id="rId9"/>
    <p:sldId id="1608" r:id="rId10"/>
    <p:sldId id="1609" r:id="rId11"/>
    <p:sldId id="1615" r:id="rId12"/>
    <p:sldId id="1610" r:id="rId13"/>
    <p:sldId id="1611" r:id="rId14"/>
    <p:sldId id="1612" r:id="rId15"/>
    <p:sldId id="1613" r:id="rId16"/>
    <p:sldId id="1606" r:id="rId17"/>
    <p:sldId id="1607" r:id="rId18"/>
    <p:sldId id="1614" r:id="rId19"/>
    <p:sldId id="1616" r:id="rId20"/>
    <p:sldId id="1617" r:id="rId21"/>
    <p:sldId id="1629" r:id="rId22"/>
    <p:sldId id="1628" r:id="rId23"/>
    <p:sldId id="1630" r:id="rId24"/>
    <p:sldId id="1631" r:id="rId25"/>
    <p:sldId id="1594" r:id="rId26"/>
    <p:sldId id="1204" r:id="rId27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889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12">
          <p15:clr>
            <a:srgbClr val="A4A3A4"/>
          </p15:clr>
        </p15:guide>
        <p15:guide id="6" pos="4010">
          <p15:clr>
            <a:srgbClr val="A4A3A4"/>
          </p15:clr>
        </p15:guide>
        <p15:guide id="7" pos="650">
          <p15:clr>
            <a:srgbClr val="A4A3A4"/>
          </p15:clr>
        </p15:guide>
        <p15:guide id="8" pos="38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AFB"/>
    <a:srgbClr val="00B0F0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28" y="40"/>
      </p:cViewPr>
      <p:guideLst>
        <p:guide pos="3901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889"/>
        <p:guide orient="horz" pos="5975"/>
        <p:guide pos="2440"/>
        <p:guide pos="412"/>
        <p:guide pos="4010"/>
        <p:guide pos="650"/>
        <p:guide pos="38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12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2839832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6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47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11</a:t>
            </a:r>
            <a:r>
              <a:rPr sz="4400" dirty="0"/>
              <a:t>章  网络配置</a:t>
            </a:r>
            <a:endParaRPr lang="en-US" altLang="zh-CN" sz="4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网络管理工具</a:t>
            </a:r>
            <a:r>
              <a:rPr lang="en-US"/>
              <a:t>-ip</a:t>
            </a:r>
            <a:r>
              <a:rPr lang="zh-CN" altLang="en-US"/>
              <a:t>系列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28065"/>
            <a:ext cx="10560050" cy="5694045"/>
          </a:xfrm>
        </p:spPr>
        <p:txBody>
          <a:bodyPr/>
          <a:lstStyle/>
          <a:p>
            <a:r>
              <a:rPr lang="en-US" altLang="zh-CN" dirty="0" err="1"/>
              <a:t>ip</a:t>
            </a:r>
            <a:r>
              <a:rPr lang="en-US" altLang="zh-CN" dirty="0"/>
              <a:t> link </a:t>
            </a:r>
            <a:r>
              <a:rPr lang="zh-CN" altLang="en-US" dirty="0"/>
              <a:t>管理设备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link [show ] </a:t>
            </a:r>
            <a:r>
              <a:rPr lang="zh-CN" altLang="en-US" sz="1800" dirty="0"/>
              <a:t>查看设备信息</a:t>
            </a:r>
            <a:endParaRPr lang="en-US" altLang="zh-CN" sz="1800" dirty="0"/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link set ens33 up/down </a:t>
            </a:r>
            <a:r>
              <a:rPr lang="zh-CN" altLang="en-US" sz="1800" dirty="0"/>
              <a:t>设置网卡激活和禁用</a:t>
            </a:r>
          </a:p>
          <a:p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addr</a:t>
            </a:r>
            <a:r>
              <a:rPr lang="en-US" altLang="zh-CN" dirty="0"/>
              <a:t> </a:t>
            </a:r>
            <a:r>
              <a:rPr lang="zh-CN" altLang="en-US" dirty="0"/>
              <a:t>管理地址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[show] </a:t>
            </a:r>
            <a:r>
              <a:rPr lang="en-US" altLang="zh-CN" sz="1800" dirty="0" err="1"/>
              <a:t>查看网络地址</a:t>
            </a:r>
            <a:endParaRPr lang="en-US" altLang="zh-CN" sz="1800" dirty="0"/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add </a:t>
            </a:r>
            <a:r>
              <a:rPr lang="en-US" altLang="zh-CN" sz="1800" dirty="0" err="1"/>
              <a:t>ip</a:t>
            </a:r>
            <a:r>
              <a:rPr lang="en-US" altLang="zh-CN" sz="1800" dirty="0"/>
              <a:t>/</a:t>
            </a:r>
            <a:r>
              <a:rPr lang="en-US" altLang="zh-CN" sz="1800" dirty="0" err="1"/>
              <a:t>netmask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dev</a:t>
            </a:r>
            <a:r>
              <a:rPr lang="en-US" altLang="zh-CN" sz="1800" dirty="0"/>
              <a:t> ens33 </a:t>
            </a:r>
            <a:r>
              <a:rPr lang="en-US" altLang="zh-CN" sz="1800" dirty="0" err="1"/>
              <a:t>添加地址</a:t>
            </a:r>
            <a:endParaRPr lang="en-US" altLang="zh-CN" sz="1800" dirty="0"/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>
                <a:sym typeface="+mn-ea"/>
              </a:rPr>
              <a:t>ip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 err="1">
                <a:sym typeface="+mn-ea"/>
              </a:rPr>
              <a:t>addr</a:t>
            </a:r>
            <a:r>
              <a:rPr lang="en-US" altLang="zh-CN" sz="1800" dirty="0">
                <a:sym typeface="+mn-ea"/>
              </a:rPr>
              <a:t> del </a:t>
            </a:r>
            <a:r>
              <a:rPr lang="en-US" altLang="zh-CN" sz="1800" dirty="0" err="1">
                <a:sym typeface="+mn-ea"/>
              </a:rPr>
              <a:t>ip</a:t>
            </a:r>
            <a:r>
              <a:rPr lang="en-US" altLang="zh-CN" sz="1800" dirty="0">
                <a:sym typeface="+mn-ea"/>
              </a:rPr>
              <a:t>/</a:t>
            </a:r>
            <a:r>
              <a:rPr lang="en-US" altLang="zh-CN" sz="1800" dirty="0" err="1">
                <a:sym typeface="+mn-ea"/>
              </a:rPr>
              <a:t>netmask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 err="1">
                <a:sym typeface="+mn-ea"/>
              </a:rPr>
              <a:t>dev</a:t>
            </a:r>
            <a:r>
              <a:rPr lang="en-US" altLang="zh-CN" sz="1800" dirty="0">
                <a:sym typeface="+mn-ea"/>
              </a:rPr>
              <a:t> ens33 </a:t>
            </a:r>
            <a:r>
              <a:rPr lang="en-US" altLang="zh-CN" sz="1800" dirty="0" err="1">
                <a:sym typeface="+mn-ea"/>
              </a:rPr>
              <a:t>删除地址</a:t>
            </a:r>
            <a:endParaRPr lang="en-US" altLang="zh-CN" sz="1800" dirty="0"/>
          </a:p>
          <a:p>
            <a:r>
              <a:rPr lang="en-US" altLang="zh-CN" dirty="0" err="1"/>
              <a:t>ip</a:t>
            </a:r>
            <a:r>
              <a:rPr lang="en-US" altLang="zh-CN" dirty="0"/>
              <a:t> route </a:t>
            </a:r>
            <a:r>
              <a:rPr lang="zh-CN" altLang="en-US" dirty="0"/>
              <a:t>管理路由表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route [show] </a:t>
            </a:r>
            <a:r>
              <a:rPr lang="en-US" altLang="zh-CN" sz="1800" dirty="0" err="1"/>
              <a:t>查看路由表信息</a:t>
            </a:r>
            <a:endParaRPr lang="en-US" altLang="zh-CN" sz="1800" dirty="0"/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/>
              <a:t>ip</a:t>
            </a:r>
            <a:r>
              <a:rPr lang="en-US" altLang="zh-CN" sz="1800" dirty="0"/>
              <a:t> route add </a:t>
            </a:r>
            <a:r>
              <a:rPr lang="en-US" altLang="zh-CN" sz="1800" dirty="0" err="1"/>
              <a:t>目标地址ip</a:t>
            </a:r>
            <a:r>
              <a:rPr lang="en-US" altLang="zh-CN" sz="1800" dirty="0"/>
              <a:t>[/</a:t>
            </a:r>
            <a:r>
              <a:rPr lang="en-US" altLang="zh-CN" sz="1800" dirty="0" err="1"/>
              <a:t>netmask</a:t>
            </a:r>
            <a:r>
              <a:rPr lang="en-US" altLang="zh-CN" sz="1800" dirty="0"/>
              <a:t>] via </a:t>
            </a:r>
            <a:r>
              <a:rPr lang="en-US" altLang="zh-CN" sz="1800" dirty="0" err="1"/>
              <a:t>网关地址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添加路由</a:t>
            </a:r>
            <a:endParaRPr lang="en-US" altLang="zh-CN" sz="1800" dirty="0"/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>
                <a:sym typeface="+mn-ea"/>
              </a:rPr>
              <a:t>ip</a:t>
            </a:r>
            <a:r>
              <a:rPr lang="en-US" altLang="zh-CN" sz="1800" dirty="0">
                <a:sym typeface="+mn-ea"/>
              </a:rPr>
              <a:t> route del </a:t>
            </a:r>
            <a:r>
              <a:rPr lang="en-US" altLang="zh-CN" sz="1800" dirty="0" err="1">
                <a:sym typeface="+mn-ea"/>
              </a:rPr>
              <a:t>目标地址ip</a:t>
            </a:r>
            <a:r>
              <a:rPr lang="en-US" altLang="zh-CN" sz="1800" dirty="0">
                <a:sym typeface="+mn-ea"/>
              </a:rPr>
              <a:t>[/</a:t>
            </a:r>
            <a:r>
              <a:rPr lang="en-US" altLang="zh-CN" sz="1800" dirty="0" err="1">
                <a:sym typeface="+mn-ea"/>
              </a:rPr>
              <a:t>netmask</a:t>
            </a:r>
            <a:r>
              <a:rPr lang="en-US" altLang="zh-CN" sz="1800" dirty="0">
                <a:sym typeface="+mn-ea"/>
              </a:rPr>
              <a:t>]  </a:t>
            </a:r>
            <a:r>
              <a:rPr lang="zh-CN" altLang="en-US" sz="1800" dirty="0">
                <a:sym typeface="+mn-ea"/>
              </a:rPr>
              <a:t>删除路由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网卡配置文件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28065"/>
            <a:ext cx="10560050" cy="5694045"/>
          </a:xfrm>
        </p:spPr>
        <p:txBody>
          <a:bodyPr/>
          <a:lstStyle/>
          <a:p>
            <a:r>
              <a:rPr dirty="0" err="1"/>
              <a:t>配置文件路径</a:t>
            </a:r>
            <a:endParaRPr dirty="0"/>
          </a:p>
          <a:p>
            <a:pPr marL="1080135" algn="just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/>
              <a:t>/etc/sysconfig/network-scripts/ifcfg-&lt;name&gt;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5" y="2005965"/>
            <a:ext cx="6149340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网络管理工具</a:t>
            </a:r>
            <a:r>
              <a:rPr lang="en-US"/>
              <a:t>-nmtui</a:t>
            </a:r>
            <a:r>
              <a:rPr lang="zh-CN" altLang="en-US"/>
              <a:t>系列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28065"/>
            <a:ext cx="10560050" cy="56940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[root@yutianedu ~]# nmtui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" y="1644650"/>
            <a:ext cx="2705100" cy="2514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70" y="1644650"/>
            <a:ext cx="2895600" cy="4206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970" y="1644650"/>
            <a:ext cx="5812790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网络管理工具</a:t>
            </a:r>
            <a:r>
              <a:rPr lang="en-US">
                <a:sym typeface="+mn-ea"/>
              </a:rPr>
              <a:t>-nmcli</a:t>
            </a:r>
            <a:r>
              <a:rPr lang="zh-CN" altLang="en-US">
                <a:sym typeface="+mn-ea"/>
              </a:rPr>
              <a:t>系列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nmcli</a:t>
            </a:r>
            <a:r>
              <a:rPr lang="en-US" altLang="zh-CN" dirty="0">
                <a:sym typeface="+mn-ea"/>
              </a:rPr>
              <a:t> device </a:t>
            </a:r>
            <a:r>
              <a:rPr lang="zh-CN" altLang="en-US" dirty="0">
                <a:sym typeface="+mn-ea"/>
              </a:rPr>
              <a:t>管理设备</a:t>
            </a:r>
            <a:endParaRPr lang="zh-CN" altLang="en-US" dirty="0"/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1800" dirty="0">
                <a:sym typeface="+mn-ea"/>
              </a:rPr>
              <a:t>nmcli dev </a:t>
            </a:r>
            <a:r>
              <a:rPr lang="en-US" altLang="zh-CN" sz="1800" dirty="0">
                <a:sym typeface="+mn-ea"/>
              </a:rPr>
              <a:t>[</a:t>
            </a:r>
            <a:r>
              <a:rPr lang="zh-CN" altLang="en-US" sz="1800" dirty="0">
                <a:sym typeface="+mn-ea"/>
              </a:rPr>
              <a:t>status</a:t>
            </a:r>
            <a:r>
              <a:rPr lang="en-US" altLang="zh-CN" sz="1800" dirty="0">
                <a:sym typeface="+mn-ea"/>
              </a:rPr>
              <a:t>]</a:t>
            </a:r>
            <a:r>
              <a:rPr lang="zh-CN" altLang="en-US" sz="1800" dirty="0">
                <a:sym typeface="+mn-ea"/>
              </a:rPr>
              <a:t> 查看设备状态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 err="1">
                <a:sym typeface="+mn-ea"/>
              </a:rPr>
              <a:t>nmcli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 err="1">
                <a:sym typeface="+mn-ea"/>
              </a:rPr>
              <a:t>dev</a:t>
            </a:r>
            <a:r>
              <a:rPr lang="en-US" altLang="zh-CN" sz="1800" dirty="0">
                <a:sym typeface="+mn-ea"/>
              </a:rPr>
              <a:t> connect/disconnect ens33  </a:t>
            </a:r>
            <a:r>
              <a:rPr lang="zh-CN" altLang="en-US" sz="1800" dirty="0">
                <a:sym typeface="+mn-ea"/>
              </a:rPr>
              <a:t>连接和断开设备</a:t>
            </a:r>
            <a:endParaRPr lang="zh-CN" altLang="en-US" sz="1800" dirty="0"/>
          </a:p>
          <a:p>
            <a:r>
              <a:rPr lang="zh-CN" altLang="en-US" dirty="0">
                <a:sym typeface="+mn-ea"/>
              </a:rPr>
              <a:t>nmcli </a:t>
            </a:r>
            <a:r>
              <a:rPr lang="en-US" altLang="zh-CN" dirty="0">
                <a:sym typeface="+mn-ea"/>
              </a:rPr>
              <a:t>con</a:t>
            </a:r>
            <a:r>
              <a:rPr lang="zh-CN" altLang="en-US" dirty="0">
                <a:sym typeface="+mn-ea"/>
              </a:rPr>
              <a:t> 管理配置文件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en-US" altLang="zh-CN" sz="1800" dirty="0" err="1">
                <a:sym typeface="+mn-ea"/>
              </a:rPr>
              <a:t>nmcli</a:t>
            </a:r>
            <a:r>
              <a:rPr lang="en-US" altLang="zh-CN" sz="1800" dirty="0">
                <a:sym typeface="+mn-ea"/>
              </a:rPr>
              <a:t> con [show] </a:t>
            </a:r>
            <a:r>
              <a:rPr lang="zh-CN" altLang="en-US" sz="1800" dirty="0">
                <a:sym typeface="+mn-ea"/>
              </a:rPr>
              <a:t>查看配置文件状态</a:t>
            </a:r>
            <a:r>
              <a:rPr lang="en-US" altLang="zh-CN" sz="1800" dirty="0">
                <a:sym typeface="+mn-ea"/>
              </a:rPr>
              <a:t> 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>
                <a:sym typeface="+mn-ea"/>
              </a:rPr>
              <a:t>添加配置文件</a:t>
            </a: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/>
              <a:t>修改配置文件</a:t>
            </a:r>
            <a:endParaRPr lang="en-US" altLang="zh-CN" sz="1800" dirty="0"/>
          </a:p>
          <a:p>
            <a:endParaRPr lang="en-US" altLang="zh-CN" sz="18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670" y="4051935"/>
            <a:ext cx="7993380" cy="822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5614670"/>
            <a:ext cx="7940040" cy="396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网络管理工具</a:t>
            </a:r>
            <a:r>
              <a:rPr lang="en-US">
                <a:sym typeface="+mn-ea"/>
              </a:rPr>
              <a:t>-nmcli</a:t>
            </a:r>
            <a:r>
              <a:rPr lang="zh-CN" altLang="en-US">
                <a:sym typeface="+mn-ea"/>
              </a:rPr>
              <a:t>系列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>
                <a:sym typeface="+mn-ea"/>
              </a:rPr>
              <a:t>激活配置文件</a:t>
            </a: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>
              <a:sym typeface="+mn-ea"/>
            </a:endParaRP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/>
              <a:t>配置文件添加和删除ip，用+和-</a:t>
            </a:r>
          </a:p>
          <a:p>
            <a:pPr marL="1080135" algn="just">
              <a:spcBef>
                <a:spcPts val="0"/>
              </a:spcBef>
              <a:buChar char="u"/>
            </a:pPr>
            <a:endParaRPr lang="zh-CN" altLang="en-US" sz="1800" dirty="0"/>
          </a:p>
          <a:p>
            <a:pPr marL="1080135" algn="just">
              <a:spcBef>
                <a:spcPts val="0"/>
              </a:spcBef>
              <a:buChar char="u"/>
            </a:pPr>
            <a:endParaRPr lang="en-US" altLang="zh-CN" sz="1800" dirty="0"/>
          </a:p>
          <a:p>
            <a:endParaRPr lang="en-US" altLang="zh-CN" sz="1800" dirty="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90" y="1670685"/>
            <a:ext cx="7932420" cy="1569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310" y="3634740"/>
            <a:ext cx="79629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nmcli配置与ifcfg-*配置文件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pPr algn="just">
              <a:spcBef>
                <a:spcPct val="30000"/>
              </a:spcBef>
              <a:buChar char="l"/>
            </a:pPr>
            <a:r>
              <a:rPr lang="en-US" altLang="zh-CN" sz="2200">
                <a:sym typeface="+mn-ea"/>
              </a:rPr>
              <a:t>nmcli配置与ifcfg-*配置文件对比</a:t>
            </a:r>
          </a:p>
          <a:p>
            <a:pPr marL="1080135" algn="just">
              <a:spcBef>
                <a:spcPts val="0"/>
              </a:spcBef>
              <a:buChar char="u"/>
            </a:pPr>
            <a:endParaRPr lang="en-US" altLang="zh-CN" sz="1800"/>
          </a:p>
          <a:p>
            <a:endParaRPr lang="en-US" altLang="zh-CN" sz="180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25930" y="1806014"/>
          <a:ext cx="9428480" cy="4333439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392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3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826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2319">
                <a:tc>
                  <a:txBody>
                    <a:bodyPr/>
                    <a:lstStyle/>
                    <a:p>
                      <a:pPr marL="41148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nmcli </a:t>
                      </a:r>
                      <a:r>
                        <a:rPr sz="18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con</a:t>
                      </a:r>
                      <a:r>
                        <a:rPr sz="1800" spc="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mod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ifcfg-*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Unicode MS" panose="020B0604020202020204" charset="-122"/>
                        </a:rPr>
                        <a:t>目的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D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ipv4.method</a:t>
                      </a:r>
                      <a:r>
                        <a:rPr sz="1400" spc="2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manual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BOOTPROTO=none或static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静态指定IPv4地址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ipv4.method</a:t>
                      </a:r>
                      <a:r>
                        <a:rPr sz="1400" spc="3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 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auto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BOOTPROTO=dhcp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DHCPv4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配置，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i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p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v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4.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a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ddresse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s 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192.</a:t>
                      </a:r>
                      <a:r>
                        <a:rPr lang="en-US"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168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.</a:t>
                      </a:r>
                      <a:r>
                        <a:rPr lang="en-US"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7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.1/24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       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 </a:t>
                      </a:r>
                      <a:endParaRPr lang="zh-CN" altLang="en-US" sz="1400" spc="-1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  <a:sym typeface="+mn-ea"/>
                      </a:endParaRP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IPADDR0=192.</a:t>
                      </a:r>
                      <a:r>
                        <a:rPr lang="en-US"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168.7</a:t>
                      </a:r>
                      <a:r>
                        <a:rPr sz="1400" spc="-1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.1  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PREFIX0=24 </a:t>
                      </a:r>
                      <a:endParaRPr lang="zh-CN" altLang="en-US" sz="1400" spc="-5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  <a:sym typeface="+mn-e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设定I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P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v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地址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i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p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v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4.</a:t>
                      </a:r>
                      <a:r>
                        <a:rPr lang="en-US"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gateway 192.168.7.254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G</a:t>
                      </a:r>
                      <a:r>
                        <a:rPr sz="1400" spc="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A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TEWAY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0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=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192.</a:t>
                      </a:r>
                      <a:r>
                        <a:rPr lang="en-US"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168.7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.25</a:t>
                      </a: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  <a:sym typeface="+mn-ea"/>
                        </a:rPr>
                        <a:t>4</a:t>
                      </a:r>
                      <a:endParaRPr lang="zh-CN" altLang="en-US" sz="1400" dirty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  <a:sym typeface="+mn-e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前缀及网关， </a:t>
                      </a:r>
                      <a:r>
                        <a:rPr sz="1400" spc="-5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可配置多个值</a:t>
                      </a:r>
                      <a:endParaRPr lang="zh-CN" altLang="en-US" sz="140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ipv4.dns 8.8.8.8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DNS1=8.8.8.8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指定DNS服务器地址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connection.id eth0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NAME=eth0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配置网络连接名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connection.autoconnect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yes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ONBOOT=yes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None/>
                      </a:pPr>
                      <a:r>
                        <a:rPr lang="zh-CN" altLang="en-US" sz="140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Unicode MS" panose="020B0604020202020204" charset="-122"/>
                        </a:rPr>
                        <a:t>设置自动连接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90805" marR="3505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connection.interface-name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ens33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DEVICE=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ens33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配置网络连接所绑定的网络接口名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802-3-ethernet.mac-address XXXX</a:t>
                      </a:r>
                    </a:p>
                  </a:txBody>
                  <a:tcPr marL="0" marR="0" marT="31115" marB="0" anchor="ctr">
                    <a:lnL>
                      <a:noFill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HWADDR=XXXX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配置网络连接所绑定的网络接口</a:t>
                      </a:r>
                    </a:p>
                    <a:p>
                      <a:pPr marL="90805" algn="ctr">
                        <a:lnSpc>
                          <a:spcPct val="100000"/>
                        </a:lnSpc>
                        <a:spcBef>
                          <a:spcPts val="245"/>
                        </a:spcBef>
                        <a:buClrTx/>
                        <a:buSzTx/>
                        <a:buFontTx/>
                      </a:pPr>
                      <a:r>
                        <a:rPr sz="1400" dirty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MAC地址</a:t>
                      </a:r>
                    </a:p>
                  </a:txBody>
                  <a:tcPr marL="0" marR="0" marT="3111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nmcli </a:t>
            </a:r>
            <a:r>
              <a:rPr lang="zh-CN" altLang="en-US"/>
              <a:t>命令总结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085" y="1314450"/>
            <a:ext cx="7752715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配置主机名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查看主机名</a:t>
            </a:r>
          </a:p>
          <a:p>
            <a:endParaRPr lang="zh-CN" altLang="en-US"/>
          </a:p>
          <a:p>
            <a:r>
              <a:rPr lang="zh-CN" altLang="en-US"/>
              <a:t>主机名配置文件</a:t>
            </a:r>
          </a:p>
          <a:p>
            <a:endParaRPr lang="zh-CN" altLang="en-US"/>
          </a:p>
          <a:p>
            <a:r>
              <a:rPr lang="zh-CN" altLang="en-US"/>
              <a:t>设置主机名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1881505"/>
            <a:ext cx="5638800" cy="396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10644" b="1282"/>
          <a:stretch>
            <a:fillRect/>
          </a:stretch>
        </p:blipFill>
        <p:spPr>
          <a:xfrm>
            <a:off x="1288415" y="3037840"/>
            <a:ext cx="5671820" cy="3911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15" y="4070350"/>
            <a:ext cx="701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标准服务端口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标准服务端口配置文件/etc/services</a:t>
            </a:r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923415"/>
            <a:ext cx="7833360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端口和服务故障排除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123180"/>
          </a:xfrm>
        </p:spPr>
        <p:txBody>
          <a:bodyPr/>
          <a:lstStyle/>
          <a:p>
            <a:pPr algn="just" latinLnBrk="0">
              <a:lnSpc>
                <a:spcPct val="140000"/>
              </a:lnSpc>
              <a:spcBef>
                <a:spcPct val="30000"/>
              </a:spcBef>
            </a:pPr>
            <a:r>
              <a:rPr lang="zh-CN" altLang="en-US" sz="2000" dirty="0"/>
              <a:t>ss命令可用于显示网络连接统计信息，ss命令替换了net-tools软件包中的旧的工具netstat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>
                <a:solidFill>
                  <a:srgbClr val="FF0000"/>
                </a:solidFill>
              </a:rPr>
              <a:t>服务器维持的连接达到上万个的时候，使用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netstat</a:t>
            </a:r>
            <a:r>
              <a:rPr lang="zh-CN" altLang="en-US" sz="2000" dirty="0" smtClean="0">
                <a:solidFill>
                  <a:srgbClr val="FF0000"/>
                </a:solidFill>
              </a:rPr>
              <a:t>效率低，使用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ss</a:t>
            </a:r>
            <a:r>
              <a:rPr lang="zh-CN" altLang="en-US" sz="2000" dirty="0" smtClean="0">
                <a:solidFill>
                  <a:srgbClr val="FF0000"/>
                </a:solidFill>
              </a:rPr>
              <a:t>大幅度节省</a:t>
            </a:r>
            <a:r>
              <a:rPr lang="zh-CN" altLang="en-US" sz="2000" dirty="0">
                <a:solidFill>
                  <a:srgbClr val="FF0000"/>
                </a:solidFill>
              </a:rPr>
              <a:t>时间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algn="just" latinLnBrk="0">
              <a:lnSpc>
                <a:spcPct val="140000"/>
              </a:lnSpc>
              <a:spcBef>
                <a:spcPct val="30000"/>
              </a:spcBef>
            </a:pPr>
            <a:endParaRPr lang="zh-CN" altLang="en-US" sz="2200" dirty="0"/>
          </a:p>
          <a:p>
            <a:pPr algn="just" latinLnBrk="0">
              <a:lnSpc>
                <a:spcPct val="140000"/>
              </a:lnSpc>
              <a:spcBef>
                <a:spcPct val="30000"/>
              </a:spcBef>
            </a:pPr>
            <a:endParaRPr lang="zh-CN" altLang="en-US" sz="2200" dirty="0"/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1. 监听所有SSH服务IPv4 地址端口</a:t>
            </a:r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2. 监听本地环回接口（127.0.0.1）</a:t>
            </a:r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3. 监听在</a:t>
            </a:r>
            <a:r>
              <a:rPr lang="en-US" altLang="zh-CN" sz="1600" dirty="0"/>
              <a:t>192.168.7.10</a:t>
            </a:r>
            <a:endParaRPr lang="zh-CN" altLang="en-US" sz="1600" dirty="0"/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4. 监听所有SSH服务IPv6 地址端口</a:t>
            </a:r>
          </a:p>
          <a:p>
            <a:pPr marL="1080135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/>
              <a:t>5. 监听IPv6本地环回接口</a:t>
            </a:r>
            <a:endParaRPr lang="en-US" altLang="zh-CN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01569" y="2348880"/>
            <a:ext cx="8233410" cy="2067560"/>
            <a:chOff x="1768" y="6425"/>
            <a:chExt cx="14508" cy="36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" y="6425"/>
              <a:ext cx="14508" cy="360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11869" y="7270"/>
              <a:ext cx="1318" cy="2502"/>
              <a:chOff x="11869" y="7270"/>
              <a:chExt cx="1318" cy="250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2621" y="7270"/>
                <a:ext cx="283" cy="284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261" y="7918"/>
                <a:ext cx="283" cy="284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2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1869" y="8534"/>
                <a:ext cx="283" cy="284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2904" y="8818"/>
                <a:ext cx="283" cy="284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2821" y="9488"/>
                <a:ext cx="283" cy="284"/>
              </a:xfrm>
              <a:prstGeom prst="ellipse">
                <a:avLst/>
              </a:prstGeom>
              <a:solidFill>
                <a:schemeClr val="tx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计算机网络的基本概念</a:t>
            </a:r>
          </a:p>
          <a:p>
            <a:r>
              <a:rPr lang="zh-CN" altLang="en-US"/>
              <a:t>各种工具管理网络</a:t>
            </a:r>
          </a:p>
          <a:p>
            <a:r>
              <a:rPr lang="zh-CN" altLang="en-US"/>
              <a:t>配置主机名</a:t>
            </a:r>
          </a:p>
          <a:p>
            <a:r>
              <a:rPr lang="zh-CN" altLang="en-US"/>
              <a:t>双网卡绑定</a:t>
            </a:r>
          </a:p>
          <a:p>
            <a:pPr marL="0" lvl="0" indent="-302260"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端口和服务故障排除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 latinLnBrk="0">
              <a:lnSpc>
                <a:spcPct val="140000"/>
              </a:lnSpc>
              <a:spcBef>
                <a:spcPct val="30000"/>
              </a:spcBef>
            </a:pPr>
            <a:r>
              <a:rPr lang="zh-CN" altLang="en-US" sz="2200"/>
              <a:t>ss和</a:t>
            </a:r>
            <a:r>
              <a:rPr lang="en-US" altLang="zh-CN" sz="2200"/>
              <a:t>netstat</a:t>
            </a:r>
            <a:r>
              <a:rPr lang="zh-CN" altLang="en-US" sz="2200"/>
              <a:t>命令通用的选项解释</a:t>
            </a:r>
          </a:p>
          <a:p>
            <a:pPr algn="just" latinLnBrk="0">
              <a:lnSpc>
                <a:spcPct val="140000"/>
              </a:lnSpc>
              <a:spcBef>
                <a:spcPct val="30000"/>
              </a:spcBef>
            </a:pPr>
            <a:endParaRPr lang="zh-CN" altLang="en-US" sz="16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1766570"/>
            <a:ext cx="725551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双网卡绑定</a:t>
            </a:r>
            <a:r>
              <a:rPr lang="en-US" altLang="zh-CN" dirty="0"/>
              <a:t>bond</a:t>
            </a:r>
            <a:r>
              <a:rPr lang="zh-CN" altLang="en-US" dirty="0"/>
              <a:t>模式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144270"/>
            <a:ext cx="818388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bond</a:t>
            </a:r>
            <a:r>
              <a:rPr lang="zh-CN" altLang="en-US"/>
              <a:t>实现步骤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30275" y="1050925"/>
            <a:ext cx="10560050" cy="5570220"/>
          </a:xfrm>
        </p:spPr>
        <p:txBody>
          <a:bodyPr/>
          <a:lstStyle/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/>
              <a:t>1.</a:t>
            </a:r>
            <a:r>
              <a:rPr lang="zh-CN" altLang="en-US" sz="1800"/>
              <a:t>添加虚拟接口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/>
              <a:t>2.</a:t>
            </a:r>
            <a:r>
              <a:rPr lang="zh-CN" altLang="en-US" sz="1800"/>
              <a:t>给虚拟接口配置地址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/>
              <a:t>3.</a:t>
            </a:r>
            <a:r>
              <a:rPr lang="zh-CN" altLang="en-US" sz="1800">
                <a:sym typeface="+mn-ea"/>
              </a:rPr>
              <a:t>给虚拟接口</a:t>
            </a:r>
            <a:r>
              <a:rPr lang="zh-CN" altLang="en-US" sz="1800"/>
              <a:t>添加两块物理网卡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/>
              <a:t>4.</a:t>
            </a:r>
            <a:r>
              <a:rPr lang="zh-CN" altLang="en-US" sz="1800"/>
              <a:t>激活</a:t>
            </a:r>
            <a:r>
              <a:rPr lang="en-US" altLang="zh-CN" sz="1800"/>
              <a:t>bond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30" y="1652905"/>
            <a:ext cx="9768840" cy="4267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2494280"/>
            <a:ext cx="9761220" cy="251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" y="3411855"/>
            <a:ext cx="9799320" cy="1234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790" y="5293360"/>
            <a:ext cx="9822180" cy="2133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bond</a:t>
            </a:r>
            <a:r>
              <a:rPr lang="zh-CN" altLang="en-US"/>
              <a:t>实现步骤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30275" y="1050925"/>
            <a:ext cx="10560050" cy="5570220"/>
          </a:xfrm>
        </p:spPr>
        <p:txBody>
          <a:bodyPr/>
          <a:lstStyle/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/>
              <a:t>5.</a:t>
            </a:r>
            <a:r>
              <a:rPr lang="zh-CN" altLang="en-US" sz="1800"/>
              <a:t>查看网卡绑定状态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6815" y="1595120"/>
            <a:ext cx="5721350" cy="48990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桥接网卡配置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30275" y="1050925"/>
            <a:ext cx="10560050" cy="5570220"/>
          </a:xfrm>
        </p:spPr>
        <p:txBody>
          <a:bodyPr/>
          <a:lstStyle/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 dirty="0"/>
              <a:t>1.</a:t>
            </a:r>
            <a:r>
              <a:rPr lang="zh-CN" altLang="en-US" sz="1800" dirty="0"/>
              <a:t>添加虚拟接口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 dirty="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给虚拟接口配置地址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sz="1800" dirty="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 dirty="0"/>
              <a:t>3.</a:t>
            </a:r>
            <a:r>
              <a:rPr lang="zh-CN" altLang="en-US" sz="1800" dirty="0">
                <a:sym typeface="+mn-ea"/>
              </a:rPr>
              <a:t>给虚拟接口</a:t>
            </a:r>
            <a:r>
              <a:rPr lang="zh-CN" altLang="en-US" sz="1800" dirty="0" smtClean="0"/>
              <a:t>添加物理</a:t>
            </a:r>
            <a:r>
              <a:rPr lang="zh-CN" altLang="en-US" sz="1800" dirty="0"/>
              <a:t>网卡</a:t>
            </a:r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endParaRPr lang="zh-CN" altLang="en-US" sz="1800" dirty="0"/>
          </a:p>
          <a:p>
            <a:pPr marL="0" indent="0" algn="just" latinLnBrk="0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sz="1800" dirty="0"/>
              <a:t>4.</a:t>
            </a:r>
            <a:r>
              <a:rPr lang="zh-CN" altLang="en-US" sz="1800" dirty="0"/>
              <a:t>激活</a:t>
            </a:r>
            <a:r>
              <a:rPr lang="en-US" altLang="zh-CN" sz="1800" dirty="0"/>
              <a:t>br0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2C2AAA2-FDFC-4787-8E23-A3229274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1691725"/>
            <a:ext cx="9896475" cy="295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4BABE86-A1CA-4FF7-AC70-8A5E6F44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77" y="2565012"/>
            <a:ext cx="9894998" cy="227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EF2AF76-F937-49CC-BF1B-019B3A0C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973" y="3469288"/>
            <a:ext cx="9884202" cy="191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8F58BF70-3F12-4289-8143-7AC6E965D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201" y="4449762"/>
            <a:ext cx="9894998" cy="2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24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网络的基本概念</a:t>
            </a:r>
            <a:endParaRPr lang="zh-CN" altLang="en-US"/>
          </a:p>
          <a:p>
            <a:r>
              <a:rPr lang="zh-CN" altLang="en-US">
                <a:sym typeface="+mn-ea"/>
              </a:rPr>
              <a:t>查看网络配置信息</a:t>
            </a:r>
            <a:endParaRPr lang="zh-CN" altLang="en-US"/>
          </a:p>
          <a:p>
            <a:r>
              <a:rPr lang="en-US" altLang="zh-CN">
                <a:sym typeface="+mn-ea"/>
              </a:rPr>
              <a:t>ifconfig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和nmcli工具使用</a:t>
            </a:r>
          </a:p>
          <a:p>
            <a:r>
              <a:rPr lang="zh-CN" altLang="en-US">
                <a:sym typeface="+mn-ea"/>
              </a:rPr>
              <a:t>配置主机名</a:t>
            </a:r>
          </a:p>
          <a:p>
            <a:r>
              <a:rPr lang="zh-CN" altLang="en-US">
                <a:sym typeface="+mn-ea"/>
              </a:rPr>
              <a:t>双网卡绑定</a:t>
            </a: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认识IPv4地址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IP地址是一个32位的二进制数</a:t>
            </a:r>
          </a:p>
          <a:p>
            <a:r>
              <a:rPr lang="zh-CN" altLang="en-US" dirty="0"/>
              <a:t>地址分为两个部分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dirty="0"/>
              <a:t>网络部分</a:t>
            </a:r>
          </a:p>
          <a:p>
            <a:pPr marL="1080135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dirty="0"/>
              <a:t>主机部分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4390390" y="1894205"/>
            <a:ext cx="6042660" cy="401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子网掩码的作用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object 4"/>
          <p:cNvSpPr/>
          <p:nvPr/>
        </p:nvSpPr>
        <p:spPr>
          <a:xfrm>
            <a:off x="1715135" y="1243965"/>
            <a:ext cx="8229600" cy="4556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网关作用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3977640" cy="4679950"/>
          </a:xfrm>
        </p:spPr>
        <p:txBody>
          <a:bodyPr/>
          <a:lstStyle/>
          <a:p>
            <a:r>
              <a:rPr lang="zh-CN" altLang="en-US" dirty="0"/>
              <a:t>网关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/>
              <a:t>当需要和其它网段通信时需要设置网关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 dirty="0"/>
              <a:t>网关通常指向本地路由器接口的IP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object 4"/>
          <p:cNvSpPr/>
          <p:nvPr/>
        </p:nvSpPr>
        <p:spPr>
          <a:xfrm>
            <a:off x="4977130" y="1323340"/>
            <a:ext cx="6721475" cy="4760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网络接口名称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06365"/>
          </a:xfrm>
        </p:spPr>
        <p:txBody>
          <a:bodyPr/>
          <a:lstStyle/>
          <a:p>
            <a:r>
              <a:rPr lang="zh-CN" altLang="en-US" sz="2000"/>
              <a:t>传统上， Linux 的网络接口依次为 eth0、eth1、eth2 …</a:t>
            </a:r>
          </a:p>
          <a:p>
            <a:r>
              <a:rPr lang="zh-CN" altLang="en-US" sz="2000"/>
              <a:t>RHEL</a:t>
            </a:r>
            <a:r>
              <a:rPr lang="en-US" altLang="zh-CN" sz="2000"/>
              <a:t>7</a:t>
            </a:r>
            <a:r>
              <a:rPr lang="zh-CN" altLang="en-US" sz="2000"/>
              <a:t>以上版本的默认命名是基于固件基础上分配的固定名称，如ens33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/>
              <a:t>接口类型</a:t>
            </a:r>
          </a:p>
          <a:p>
            <a:pPr marL="1800225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以太网有线接口为 en</a:t>
            </a:r>
          </a:p>
          <a:p>
            <a:pPr marL="1800225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无线局域网接口为 wl</a:t>
            </a:r>
          </a:p>
          <a:p>
            <a:pPr marL="1800225" latinLnBrk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无线广域网接口为 ww</a:t>
            </a:r>
          </a:p>
          <a:p>
            <a:pPr marL="1121410" indent="-342900" algn="just">
              <a:spcBef>
                <a:spcPts val="0"/>
              </a:spcBef>
              <a:buChar char="u"/>
            </a:pPr>
            <a:r>
              <a:rPr lang="zh-CN" altLang="en-US" sz="1800"/>
              <a:t>适配器类型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s为热插拔插槽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o为板载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/>
              <a:t>p代表对 PCI 类型的支持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1800"/>
              <a:t>数字N代表索引、ID或端口</a:t>
            </a:r>
          </a:p>
          <a:p>
            <a:pPr algn="just"/>
            <a:r>
              <a:rPr lang="zh-CN" altLang="en-US" sz="2000"/>
              <a:t>如果固定名称不能确定，传统的名称如 ethN 将被使用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查看网络配置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582285"/>
          </a:xfrm>
        </p:spPr>
        <p:txBody>
          <a:bodyPr/>
          <a:lstStyle/>
          <a:p>
            <a:r>
              <a:rPr lang="zh-CN" altLang="en-US"/>
              <a:t>查看网络接口状态，</a:t>
            </a:r>
            <a:r>
              <a:rPr lang="en-US" altLang="zh-CN"/>
              <a:t>mac</a:t>
            </a:r>
            <a:r>
              <a:rPr lang="zh-CN" altLang="en-US"/>
              <a:t>地址，</a:t>
            </a:r>
            <a:r>
              <a:rPr lang="en-US" altLang="zh-CN"/>
              <a:t>ipv4</a:t>
            </a:r>
            <a:r>
              <a:rPr lang="zh-CN" altLang="en-US"/>
              <a:t>地址，</a:t>
            </a:r>
            <a:r>
              <a:rPr lang="en-US" altLang="zh-CN"/>
              <a:t>ipv6</a:t>
            </a:r>
            <a:r>
              <a:rPr lang="zh-CN" altLang="en-US"/>
              <a:t>地址，广播地址等</a:t>
            </a:r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查看网关路由等信息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查看</a:t>
            </a:r>
            <a:r>
              <a:rPr lang="en-US" altLang="zh-CN">
                <a:sym typeface="+mn-ea"/>
              </a:rPr>
              <a:t>dns</a:t>
            </a:r>
            <a:r>
              <a:rPr lang="zh-CN" altLang="en-US">
                <a:sym typeface="+mn-ea"/>
              </a:rPr>
              <a:t>信息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55" y="1595755"/>
            <a:ext cx="6972300" cy="1494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3859530"/>
            <a:ext cx="6972300" cy="1066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0" y="5561965"/>
            <a:ext cx="6972935" cy="517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网络管理工具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ifconfig </a:t>
            </a:r>
            <a:r>
              <a:rPr lang="zh-CN" altLang="en-US"/>
              <a:t>管理工具</a:t>
            </a:r>
            <a:endParaRPr lang="en-US" altLang="zh-CN"/>
          </a:p>
          <a:p>
            <a:r>
              <a:rPr lang="en-US" altLang="zh-CN"/>
              <a:t>ip </a:t>
            </a:r>
            <a:r>
              <a:rPr lang="zh-CN" altLang="en-US"/>
              <a:t>系列管理命令</a:t>
            </a:r>
          </a:p>
          <a:p>
            <a:r>
              <a:rPr lang="zh-CN" altLang="en-US"/>
              <a:t>NetworkManager服务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2000"/>
              <a:t>nmtui 图形工具</a:t>
            </a:r>
          </a:p>
          <a:p>
            <a:pPr marL="1080135" algn="just">
              <a:spcBef>
                <a:spcPts val="0"/>
              </a:spcBef>
              <a:buChar char="u"/>
            </a:pPr>
            <a:r>
              <a:rPr lang="zh-CN" altLang="en-US" sz="2000"/>
              <a:t>nmcli 命令行工具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查看网络设备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创建网络连接</a:t>
            </a:r>
          </a:p>
          <a:p>
            <a:pPr marL="1800225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修改网络配置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网络管理工具</a:t>
            </a:r>
            <a:r>
              <a:rPr lang="en-US"/>
              <a:t>-ifconfig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>
              <a:spcBef>
                <a:spcPct val="30000"/>
              </a:spcBef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ifconfig</a:t>
            </a:r>
            <a:r>
              <a:rPr lang="en-US" altLang="zh-CN" sz="2000" dirty="0"/>
              <a:t> </a:t>
            </a:r>
            <a:r>
              <a:rPr lang="zh-CN" altLang="en-US" sz="2000" dirty="0"/>
              <a:t>查看激活网卡的信息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ifconfig</a:t>
            </a:r>
            <a:r>
              <a:rPr lang="en-US" altLang="zh-CN" sz="2000" dirty="0"/>
              <a:t> -a</a:t>
            </a:r>
            <a:r>
              <a:rPr lang="zh-CN" altLang="en-US" sz="2000" dirty="0"/>
              <a:t>查看所有网卡（包括未激活）的信息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ifconfig</a:t>
            </a:r>
            <a:r>
              <a:rPr lang="en-US" altLang="zh-CN" sz="2000" dirty="0"/>
              <a:t> ens33 </a:t>
            </a:r>
            <a:r>
              <a:rPr lang="en-US" altLang="zh-CN" sz="2000" dirty="0">
                <a:sym typeface="+mn-ea"/>
              </a:rPr>
              <a:t>up/</a:t>
            </a:r>
            <a:r>
              <a:rPr lang="en-US" altLang="zh-CN" sz="2000" dirty="0"/>
              <a:t>down </a:t>
            </a:r>
            <a:r>
              <a:rPr lang="zh-CN" altLang="en-US" sz="2000" dirty="0"/>
              <a:t>设置网卡激活和禁用</a:t>
            </a:r>
          </a:p>
          <a:p>
            <a:pPr marL="0" indent="0" algn="just">
              <a:spcBef>
                <a:spcPct val="30000"/>
              </a:spcBef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ifconfig</a:t>
            </a:r>
            <a:r>
              <a:rPr lang="en-US" altLang="zh-CN" sz="2000" dirty="0"/>
              <a:t> ens33 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netmask</a:t>
            </a:r>
            <a:r>
              <a:rPr lang="en-US" altLang="zh-CN" sz="2000" dirty="0"/>
              <a:t> </a:t>
            </a:r>
            <a:r>
              <a:rPr lang="zh-CN" altLang="en-US" sz="2000" dirty="0"/>
              <a:t>设置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地址和子网掩码</a:t>
            </a:r>
          </a:p>
          <a:p>
            <a:pPr marL="0" indent="0" algn="just">
              <a:spcBef>
                <a:spcPct val="30000"/>
              </a:spcBef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85" y="3364865"/>
            <a:ext cx="8314055" cy="2091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c15d56-a9f7-4efb-8207-40800e3477b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35353068"/>
  <p:tag name="KSO_WM_UNIT_PLACING_PICTURE_USER_VIEWPORT" val="{&quot;height&quot;:6576,&quot;width&quot;:7680}"/>
</p:tagLst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753</Words>
  <Application>Microsoft Office PowerPoint</Application>
  <PresentationFormat>宽屏</PresentationFormat>
  <Paragraphs>201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Unicode MS</vt:lpstr>
      <vt:lpstr>FrutigerNext LT Light</vt:lpstr>
      <vt:lpstr>FrutigerNext LT Medium</vt:lpstr>
      <vt:lpstr>FrutigerNext LT Regular</vt:lpstr>
      <vt:lpstr>等线</vt:lpstr>
      <vt:lpstr>黑体</vt:lpstr>
      <vt:lpstr>宋体</vt:lpstr>
      <vt:lpstr>微软雅黑</vt:lpstr>
      <vt:lpstr>Arial</vt:lpstr>
      <vt:lpstr>Wingdings</vt:lpstr>
      <vt:lpstr>人才生态发展部-母版</vt:lpstr>
      <vt:lpstr>第11章  网络配置</vt:lpstr>
      <vt:lpstr>PowerPoint 演示文稿</vt:lpstr>
      <vt:lpstr>认识IPv4地址</vt:lpstr>
      <vt:lpstr>子网掩码的作用</vt:lpstr>
      <vt:lpstr>网关作用</vt:lpstr>
      <vt:lpstr>网络接口名称</vt:lpstr>
      <vt:lpstr>查看网络配置</vt:lpstr>
      <vt:lpstr>网络管理工具</vt:lpstr>
      <vt:lpstr>网络管理工具-ifconfig</vt:lpstr>
      <vt:lpstr>网络管理工具-ip系列</vt:lpstr>
      <vt:lpstr>网卡配置文件</vt:lpstr>
      <vt:lpstr>网络管理工具-nmtui系列</vt:lpstr>
      <vt:lpstr>网络管理工具-nmcli系列</vt:lpstr>
      <vt:lpstr>网络管理工具-nmcli系列</vt:lpstr>
      <vt:lpstr>nmcli配置与ifcfg-*配置文件</vt:lpstr>
      <vt:lpstr>nmcli 命令总结</vt:lpstr>
      <vt:lpstr>配置主机名</vt:lpstr>
      <vt:lpstr>标准服务端口</vt:lpstr>
      <vt:lpstr>端口和服务故障排除</vt:lpstr>
      <vt:lpstr>端口和服务故障排除</vt:lpstr>
      <vt:lpstr>双网卡绑定bond模式</vt:lpstr>
      <vt:lpstr>bond实现步骤</vt:lpstr>
      <vt:lpstr>bond实现步骤</vt:lpstr>
      <vt:lpstr>桥接网卡配置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3032</cp:revision>
  <dcterms:created xsi:type="dcterms:W3CDTF">2003-08-21T06:48:00Z</dcterms:created>
  <dcterms:modified xsi:type="dcterms:W3CDTF">2020-08-07T03:13:57Z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