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1319" r:id="rId2"/>
    <p:sldId id="1596" r:id="rId3"/>
    <p:sldId id="1595" r:id="rId4"/>
    <p:sldId id="1600" r:id="rId5"/>
    <p:sldId id="1601" r:id="rId6"/>
    <p:sldId id="1603" r:id="rId7"/>
    <p:sldId id="1604" r:id="rId8"/>
    <p:sldId id="1605" r:id="rId9"/>
    <p:sldId id="1606" r:id="rId10"/>
    <p:sldId id="1632" r:id="rId11"/>
    <p:sldId id="1633" r:id="rId12"/>
    <p:sldId id="1608" r:id="rId13"/>
    <p:sldId id="1607" r:id="rId14"/>
    <p:sldId id="1610" r:id="rId15"/>
    <p:sldId id="1609" r:id="rId16"/>
    <p:sldId id="1619" r:id="rId17"/>
    <p:sldId id="1611" r:id="rId18"/>
    <p:sldId id="1612" r:id="rId19"/>
    <p:sldId id="1613" r:id="rId20"/>
    <p:sldId id="1614" r:id="rId21"/>
    <p:sldId id="1615" r:id="rId22"/>
    <p:sldId id="1616" r:id="rId23"/>
    <p:sldId id="1617" r:id="rId24"/>
    <p:sldId id="1618" r:id="rId25"/>
    <p:sldId id="1620" r:id="rId26"/>
    <p:sldId id="1621" r:id="rId27"/>
    <p:sldId id="1622" r:id="rId28"/>
    <p:sldId id="1624" r:id="rId29"/>
    <p:sldId id="1623" r:id="rId30"/>
    <p:sldId id="1626" r:id="rId31"/>
    <p:sldId id="1627" r:id="rId32"/>
    <p:sldId id="1628" r:id="rId33"/>
    <p:sldId id="1629" r:id="rId34"/>
    <p:sldId id="1630" r:id="rId35"/>
    <p:sldId id="1631" r:id="rId36"/>
    <p:sldId id="1594" r:id="rId37"/>
    <p:sldId id="1204" r:id="rId38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0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2">
          <p15:clr>
            <a:srgbClr val="A4A3A4"/>
          </p15:clr>
        </p15:guide>
        <p15:guide id="2" orient="horz" pos="2908">
          <p15:clr>
            <a:srgbClr val="A4A3A4"/>
          </p15:clr>
        </p15:guide>
        <p15:guide id="3" orient="horz" pos="5975">
          <p15:clr>
            <a:srgbClr val="A4A3A4"/>
          </p15:clr>
        </p15:guide>
        <p15:guide id="4" pos="2440">
          <p15:clr>
            <a:srgbClr val="A4A3A4"/>
          </p15:clr>
        </p15:guide>
        <p15:guide id="5" pos="431">
          <p15:clr>
            <a:srgbClr val="A4A3A4"/>
          </p15:clr>
        </p15:guide>
        <p15:guide id="6" pos="4028">
          <p15:clr>
            <a:srgbClr val="A4A3A4"/>
          </p15:clr>
        </p15:guide>
        <p15:guide id="7" pos="626">
          <p15:clr>
            <a:srgbClr val="A4A3A4"/>
          </p15:clr>
        </p15:guide>
        <p15:guide id="8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5BDAFB"/>
    <a:srgbClr val="58EDFC"/>
    <a:srgbClr val="FFFFFF"/>
    <a:srgbClr val="C00000"/>
    <a:srgbClr val="990000"/>
    <a:srgbClr val="FF0909"/>
    <a:srgbClr val="CF6B63"/>
    <a:srgbClr val="E7CCC7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5205" autoAdjust="0"/>
  </p:normalViewPr>
  <p:slideViewPr>
    <p:cSldViewPr showGuides="1">
      <p:cViewPr varScale="1">
        <p:scale>
          <a:sx n="66" d="100"/>
          <a:sy n="66" d="100"/>
        </p:scale>
        <p:origin x="636" y="40"/>
      </p:cViewPr>
      <p:guideLst>
        <p:guide pos="390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1" d="100"/>
          <a:sy n="51" d="100"/>
        </p:scale>
        <p:origin x="2928" y="78"/>
      </p:cViewPr>
      <p:guideLst>
        <p:guide orient="horz" pos="482"/>
        <p:guide orient="horz" pos="2908"/>
        <p:guide orient="horz" pos="5975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b" anchorCtr="0" compatLnSpc="1"/>
          <a:lstStyle>
            <a:lvl1pPr algn="r" defTabSz="968375" fontAlgn="base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858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791" tIns="48396" rIns="96791" bIns="48396" numCol="1" anchor="t" anchorCtr="0" compatLnSpc="1"/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</p:spTree>
    <p:extLst>
      <p:ext uri="{BB962C8B-B14F-4D97-AF65-F5344CB8AC3E}">
        <p14:creationId xmlns:p14="http://schemas.microsoft.com/office/powerpoint/2010/main" val="8159855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anose="05000000000000000000" pitchFamily="2" charset="2"/>
      <a:buChar char="l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54165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p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anose="05000000000000000000" pitchFamily="2" charset="2"/>
      <a:buChar char="n"/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2" name="备注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824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19280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893461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86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2639210" y="2708920"/>
            <a:ext cx="9073096" cy="831600"/>
          </a:xfrm>
          <a:ln algn="ctr"/>
        </p:spPr>
        <p:txBody>
          <a:bodyPr lIns="87802" tIns="43901" rIns="87802" bIns="43901"/>
          <a:lstStyle>
            <a:lvl1pPr algn="l" defTabSz="802005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8075528" y="5055715"/>
            <a:ext cx="3636811" cy="493200"/>
          </a:xfrm>
        </p:spPr>
        <p:txBody>
          <a:bodyPr/>
          <a:lstStyle>
            <a:lvl1pPr marL="0" indent="0" algn="ctr" defTabSz="802005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 dirty="0" smtClean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/>
          <p:cNvSpPr>
            <a:spLocks noChangeArrowheads="1"/>
          </p:cNvSpPr>
          <p:nvPr userDrawn="1"/>
        </p:nvSpPr>
        <p:spPr bwMode="auto">
          <a:xfrm>
            <a:off x="8184232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ea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25" y="476672"/>
            <a:ext cx="1824396" cy="43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045" y="476672"/>
            <a:ext cx="1293567" cy="4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20" y="2461065"/>
            <a:ext cx="1601299" cy="19442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Ø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学习目标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50000"/>
              <a:buFont typeface="Wingdings" panose="05000000000000000000" charset="0"/>
              <a:buChar char="l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0" marR="0" indent="-302260" algn="just" defTabSz="802005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anose="05000000000000000000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endParaRPr lang="zh-CN" altLang="en-US" dirty="0"/>
          </a:p>
        </p:txBody>
      </p:sp>
      <p:sp>
        <p:nvSpPr>
          <p:cNvPr id="6" name="TextBox 10"/>
          <p:cNvSpPr txBox="1"/>
          <p:nvPr userDrawn="1"/>
        </p:nvSpPr>
        <p:spPr bwMode="auto">
          <a:xfrm>
            <a:off x="1595755" y="408940"/>
            <a:ext cx="3193415" cy="6375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9980" tIns="49987" rIns="99980" bIns="49987" rtlCol="0">
            <a:spAutoFit/>
          </a:bodyPr>
          <a:lstStyle/>
          <a:p>
            <a:pPr defTabSz="1001395" eaLnBrk="0" hangingPunct="0"/>
            <a:r>
              <a:rPr lang="zh-CN" altLang="en-US" sz="3500" b="1" dirty="0">
                <a:solidFill>
                  <a:srgbClr val="00B0F0"/>
                </a:solidFill>
                <a:latin typeface="+mn-ea"/>
                <a:ea typeface="+mn-ea"/>
                <a:cs typeface="Arial" panose="020B0604020202020204" pitchFamily="34" charset="0"/>
              </a:rPr>
              <a:t>单元小节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solidFill>
                  <a:srgbClr val="00B0F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单元小结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buClr>
                <a:srgbClr val="000000"/>
              </a:buClr>
              <a:buSzPct val="80000"/>
              <a:buFont typeface="Wingdings" panose="05000000000000000000" charset="0"/>
              <a:buChar char="ü"/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" y="0"/>
            <a:ext cx="12191675" cy="6858000"/>
          </a:xfrm>
          <a:prstGeom prst="rect">
            <a:avLst/>
          </a:prstGeom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793897" y="3582671"/>
            <a:ext cx="4604207" cy="6331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hangingPunct="0">
              <a:buSzPct val="100000"/>
              <a:defRPr/>
            </a:pP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www.</a:t>
            </a:r>
            <a:r>
              <a:rPr lang="en-US" altLang="zh-CN" sz="3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yutianedu</a:t>
            </a:r>
            <a:r>
              <a:rPr lang="zh-CN" altLang="zh-CN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anose="020B0604020202020204" pitchFamily="34" charset="0"/>
                <a:sym typeface="FrutigerNext LT Regular" pitchFamily="34" charset="0"/>
              </a:rPr>
              <a:t>.com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228200" y="2642208"/>
            <a:ext cx="1735601" cy="9101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78358" tIns="39179" rIns="78358" bIns="39179">
            <a:spAutoFit/>
          </a:bodyPr>
          <a:lstStyle/>
          <a:p>
            <a:pPr defTabSz="784225" eaLnBrk="0" fontAlgn="base" hangingPunct="0">
              <a:buSzPct val="100000"/>
              <a:defRPr/>
            </a:pPr>
            <a:r>
              <a:rPr lang="zh-CN" altLang="en-US" sz="5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rPr>
              <a:t>谢 谢</a:t>
            </a:r>
            <a:endParaRPr lang="zh-CN" altLang="zh-CN" sz="5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sym typeface="FrutigerNext LT Regular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 bwMode="auto">
          <a:xfrm flipH="1" flipV="1">
            <a:off x="0" y="332656"/>
            <a:ext cx="144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7"/>
          <p:cNvSpPr/>
          <p:nvPr userDrawn="1"/>
        </p:nvSpPr>
        <p:spPr bwMode="auto">
          <a:xfrm flipH="1" flipV="1">
            <a:off x="672000" y="332656"/>
            <a:ext cx="768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8592000" y="332656"/>
            <a:ext cx="3600000" cy="720000"/>
          </a:xfrm>
          <a:prstGeom prst="rect">
            <a:avLst/>
          </a:prstGeom>
          <a:solidFill>
            <a:srgbClr val="5BDAF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8592000" y="332656"/>
            <a:ext cx="720000" cy="720000"/>
          </a:xfrm>
          <a:custGeom>
            <a:avLst/>
            <a:gdLst>
              <a:gd name="connsiteX0" fmla="*/ 0 w 576000"/>
              <a:gd name="connsiteY0" fmla="*/ 0 h 576000"/>
              <a:gd name="connsiteX1" fmla="*/ 576000 w 576000"/>
              <a:gd name="connsiteY1" fmla="*/ 0 h 576000"/>
              <a:gd name="connsiteX2" fmla="*/ 576000 w 576000"/>
              <a:gd name="connsiteY2" fmla="*/ 576000 h 576000"/>
              <a:gd name="connsiteX3" fmla="*/ 0 w 576000"/>
              <a:gd name="connsiteY3" fmla="*/ 576000 h 576000"/>
              <a:gd name="connsiteX4" fmla="*/ 0 w 576000"/>
              <a:gd name="connsiteY4" fmla="*/ 0 h 576000"/>
              <a:gd name="connsiteX0-1" fmla="*/ 0 w 576000"/>
              <a:gd name="connsiteY0-2" fmla="*/ 0 h 576000"/>
              <a:gd name="connsiteX1-3" fmla="*/ 576000 w 576000"/>
              <a:gd name="connsiteY1-4" fmla="*/ 0 h 576000"/>
              <a:gd name="connsiteX2-5" fmla="*/ 0 w 576000"/>
              <a:gd name="connsiteY2-6" fmla="*/ 576000 h 576000"/>
              <a:gd name="connsiteX3-7" fmla="*/ 0 w 576000"/>
              <a:gd name="connsiteY3-8" fmla="*/ 0 h 576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000" h="576000">
                <a:moveTo>
                  <a:pt x="0" y="0"/>
                </a:moveTo>
                <a:lnTo>
                  <a:pt x="576000" y="0"/>
                </a:lnTo>
                <a:lnTo>
                  <a:pt x="0" y="576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6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440181" y="333038"/>
            <a:ext cx="10327216" cy="86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28" tIns="40064" rIns="80128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/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第</a:t>
            </a:r>
            <a:fld id="{2F2CF7F5-F178-4429-B6CA-28062DF31937}" type="slidenum">
              <a:rPr lang="en-US" altLang="zh-CN" sz="1200" baseline="0" dirty="0" smtClean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Rectangle 54"/>
          <p:cNvSpPr>
            <a:spLocks noChangeArrowheads="1"/>
          </p:cNvSpPr>
          <p:nvPr userDrawn="1"/>
        </p:nvSpPr>
        <p:spPr bwMode="auto">
          <a:xfrm>
            <a:off x="947428" y="6500581"/>
            <a:ext cx="3528073" cy="26555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370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2020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武汉誉天互联科技有限责任公司</a:t>
            </a:r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9518098" y="553331"/>
            <a:ext cx="2158522" cy="288000"/>
            <a:chOff x="9518098" y="620720"/>
            <a:chExt cx="2158522" cy="2880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098" y="620720"/>
              <a:ext cx="1216264" cy="288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242" y="620720"/>
              <a:ext cx="862378" cy="288000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2" y="440656"/>
            <a:ext cx="415105" cy="50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802005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2pPr>
      <a:lvl3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3pPr>
      <a:lvl4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4pPr>
      <a:lvl5pPr algn="l" defTabSz="802005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5pPr>
      <a:lvl6pPr marL="4572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6pPr>
      <a:lvl7pPr marL="9144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7pPr>
      <a:lvl8pPr marL="13716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8pPr>
      <a:lvl9pPr marL="1828800" algn="l" defTabSz="802005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anose="02010609060101010101" pitchFamily="49" charset="-122"/>
        </a:defRPr>
      </a:lvl9pPr>
    </p:titleStyle>
    <p:bodyStyle>
      <a:lvl1pPr marL="301625" indent="-30162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rgbClr val="000000"/>
        </a:buClr>
        <a:buSzPct val="50000"/>
        <a:buFont typeface="Wingdings" panose="05000000000000000000" charset="0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7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755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2130" indent="-201930" algn="l" defTabSz="802005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3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5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7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930" indent="-201930" algn="l" defTabSz="802005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2639210" y="2348880"/>
            <a:ext cx="9073096" cy="1908212"/>
          </a:xfrm>
        </p:spPr>
        <p:txBody>
          <a:bodyPr/>
          <a:lstStyle/>
          <a:p>
            <a:r>
              <a:rPr sz="4400" dirty="0"/>
              <a:t>第</a:t>
            </a:r>
            <a:r>
              <a:rPr lang="en-US" altLang="zh-CN" sz="4400" dirty="0"/>
              <a:t>11</a:t>
            </a:r>
            <a:r>
              <a:rPr sz="4400" dirty="0"/>
              <a:t>章  </a:t>
            </a:r>
            <a:r>
              <a:rPr lang="en-US" altLang="zh-CN" sz="4400" dirty="0"/>
              <a:t>shell</a:t>
            </a:r>
            <a:r>
              <a:rPr sz="4400" dirty="0"/>
              <a:t>脚本实战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686165" y="4913630"/>
            <a:ext cx="2304415" cy="765175"/>
          </a:xfrm>
        </p:spPr>
        <p:txBody>
          <a:bodyPr/>
          <a:lstStyle/>
          <a:p>
            <a:pPr algn="ctr"/>
            <a:r>
              <a:rPr sz="2400" b="1" dirty="0"/>
              <a:t>誉天教育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3DAEC5-FE09-4718-BF0C-DB7FF6D1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</a:t>
            </a:r>
            <a:r>
              <a:rPr lang="zh-CN" altLang="en-US" dirty="0"/>
              <a:t>脚本基础回顾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AC1E3D3-4545-4AC4-B693-2736511429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编辑器</a:t>
            </a:r>
            <a:endParaRPr lang="en-US" altLang="zh-CN" dirty="0"/>
          </a:p>
          <a:p>
            <a:r>
              <a:rPr lang="zh-CN" altLang="en-US" dirty="0"/>
              <a:t>文本处理工具</a:t>
            </a:r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重定向和管道</a:t>
            </a:r>
            <a:endParaRPr lang="en-US" altLang="zh-CN" dirty="0"/>
          </a:p>
          <a:p>
            <a:r>
              <a:rPr lang="zh-CN" altLang="en-US" dirty="0"/>
              <a:t>正则表达式</a:t>
            </a:r>
            <a:endParaRPr lang="en-US" altLang="zh-CN" dirty="0"/>
          </a:p>
          <a:p>
            <a:r>
              <a:rPr lang="zh-CN" altLang="en-US" dirty="0"/>
              <a:t>通配符</a:t>
            </a:r>
            <a:endParaRPr lang="en-US" altLang="zh-CN" dirty="0"/>
          </a:p>
          <a:p>
            <a:r>
              <a:rPr lang="zh-CN" altLang="en-US" dirty="0"/>
              <a:t>别名</a:t>
            </a:r>
            <a:endParaRPr lang="en-US" altLang="zh-CN" dirty="0"/>
          </a:p>
          <a:p>
            <a:r>
              <a:rPr lang="zh-CN" altLang="en-US" dirty="0"/>
              <a:t>命令扩展符号</a:t>
            </a:r>
            <a:endParaRPr lang="en-US" altLang="zh-CN" dirty="0"/>
          </a:p>
          <a:p>
            <a:r>
              <a:rPr lang="zh-CN" altLang="en-US" dirty="0"/>
              <a:t>变量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07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12F93D3-6A26-4A91-9334-9C8BC3220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592" y="2528900"/>
            <a:ext cx="6851636" cy="9001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000" b="1" spc="200" dirty="0"/>
              <a:t>shell</a:t>
            </a:r>
            <a:r>
              <a:rPr lang="zh-CN" altLang="en-US" sz="4000" b="1" spc="200" dirty="0"/>
              <a:t>基础知识补充</a:t>
            </a:r>
          </a:p>
        </p:txBody>
      </p:sp>
    </p:spTree>
    <p:extLst>
      <p:ext uri="{BB962C8B-B14F-4D97-AF65-F5344CB8AC3E}">
        <p14:creationId xmlns:p14="http://schemas.microsoft.com/office/powerpoint/2010/main" val="16604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位置化参数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位置变量</a:t>
            </a:r>
          </a:p>
          <a:p>
            <a:pPr marL="914400" lvl="2" algn="just" latinLnBrk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charset="0"/>
              <a:buNone/>
            </a:pP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这种变量主要是用来向脚本当中传递参数或数据的，变量名不能自定义，变量作用是固定的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914400" lvl="2" algn="just" latinLnBrk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charset="0"/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$1 $2 $3 $4 $5 $6 $7 $8 $9 ${10}</a:t>
            </a:r>
          </a:p>
          <a:p>
            <a:pPr marL="0" algn="just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预定义变量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2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 Bash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中已经定义好的变量，变量名不能自定义，变量作用也是固定的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914400" lvl="2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$0 ：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脚本名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$*  ：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所有的参数，双引号引起来时参数视为单个字符串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$@：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所有的参数，双引号引起来时，每个参数作为个体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$# ：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参数的个数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$$ ：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当前进程的PID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2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$? ：上一个命令的返回值0表示成功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read从命令行读入变量值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read 变量名</a:t>
            </a:r>
          </a:p>
          <a:p>
            <a:pPr marL="0" lvl="2" indent="457200" algn="just" latinLnBrk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charset="0"/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 -p "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提示信息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"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457200" algn="just" latinLnBrk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charset="0"/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 -t 5 -p "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提示信息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" 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变量名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2" indent="457200" algn="just" latinLnBrk="0">
              <a:spcBef>
                <a:spcPts val="0"/>
              </a:spcBef>
              <a:spcAft>
                <a:spcPts val="0"/>
              </a:spcAft>
              <a:buClrTx/>
              <a:buFont typeface="Wingdings" panose="05000000000000000000" charset="0"/>
              <a:buNone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read命令行中也可以不指定变量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如果不指定变量，那么read命令会将接收到的数据放置在环境变量REPLY中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exit退出码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程序执行后会携带一个退出码：</a:t>
            </a:r>
          </a:p>
          <a:p>
            <a:pPr marL="457200" lvl="1" indent="0">
              <a:buNone/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</a:rPr>
              <a:t>(1)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代表成功，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1-255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代表失败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(2)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Shell程序的退出码储存在系统变量$?中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(3)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exit 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num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可以中断程序并设置退出码为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num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举例: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$ ping -c1 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station1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&amp;&gt; /dev/null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$ echo $?</a:t>
            </a:r>
          </a:p>
          <a:p>
            <a:pPr marL="457200" lvl="1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条件执行运算符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命令是否执行要根据前面命令的退出码</a:t>
            </a:r>
          </a:p>
          <a:p>
            <a:pPr marL="72009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&amp;&amp;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代表逻辑与</a:t>
            </a:r>
          </a:p>
          <a:p>
            <a:pPr marL="720090" latinLnBrk="0">
              <a:spcBef>
                <a:spcPts val="0"/>
              </a:spcBef>
              <a:buFont typeface="Wingdings" panose="05000000000000000000" charset="0"/>
              <a:buChar char="u"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||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代表逻辑或</a:t>
            </a:r>
          </a:p>
          <a:p>
            <a:pPr algn="just" latinLnBrk="0">
              <a:spcBef>
                <a:spcPct val="30000"/>
              </a:spcBef>
              <a:buFont typeface="Wingdings" panose="05000000000000000000" charset="0"/>
              <a:buChar char="l"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举例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$ grep -q no_such_user /etc/passwd || echo 'No such user'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No such user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0090" indent="0" algn="just" latinLnBrk="0">
              <a:spcBef>
                <a:spcPts val="0"/>
              </a:spcBef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$ ping -c1 -W2 station1 &amp;&gt; /dev/null  \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&gt;	&amp;&amp; echo "station1 is up"         \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&gt;	|| { echo 'station1 is unreachable'; exit 1; }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station1 is up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复合指令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48690" y="1050925"/>
            <a:ext cx="10560050" cy="548767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复合指令：即一串命令， 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()和{}都是对一串的命令进行执行，但有所区别： </a:t>
            </a:r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相同点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()和{}都是把一串的命令放在括号里面，如果命令在一行命令之间用; 号隔开 </a:t>
            </a:r>
          </a:p>
          <a:p>
            <a:pPr marL="0" indent="0"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0090" algn="just">
              <a:spcBef>
                <a:spcPts val="0"/>
              </a:spcBef>
              <a:buChar char="u"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不同点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()只是对一串命令重新开一个子shell进行执行，{}对一串命令在当前 shell执行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()最后一个命令可以不用分号，{}最后一个命令要用分号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()里的第一个命令和左边括号不必有空格，{}的第一个命令和左括号之间必须要有一个空格 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()和{}中括号里面的某个命令的重定向只影响该命令，但括号外的重定向则影响到括号里的所有命令</a:t>
            </a:r>
          </a:p>
          <a:p>
            <a:pPr marL="720090" indent="0" latinLnBrk="0">
              <a:spcBef>
                <a:spcPts val="0"/>
              </a:spcBef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0090" algn="just" latinLnBrk="0">
              <a:spcBef>
                <a:spcPts val="0"/>
              </a:spcBef>
              <a:buChar char="u"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举例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20090" indent="0" algn="just" defTabSz="802005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[root@localhost scripts]# (pwd;cd /tmp;pwd) </a:t>
            </a:r>
          </a:p>
          <a:p>
            <a:pPr marL="720090" indent="0"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[root@localhost scripts]# { pwd;cd /tmp;pwd;} </a:t>
            </a:r>
            <a:endParaRPr kumimoji="0" lang="zh-CN" altLang="en-US" sz="1600" b="0" i="0" u="none" strike="noStrike" kern="0" cap="none" normalizeH="0" baseline="0" noProof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720090" indent="0" algn="just" defTabSz="802005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# （）子shell中执行，执行完毕，当前路径不变 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条件测试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hell程序中，用户可以使用测试语句来测试指定的条件表达式的真或者假。当指定的条件为真时，整个条件测试的返回值为0；反之，如果指定的条件为假，则条件测试语句的返回值为非0值。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格式1： test 条件表达式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格式2： [ 条件表达式 ]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格式3： [[ 条件表达式 ]]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文件测试表达式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xmlns="" id="{52669D68-5DCC-4772-AB10-1637DD671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9436" y="1268760"/>
            <a:ext cx="10560048" cy="540060"/>
          </a:xfrm>
        </p:spPr>
        <p:txBody>
          <a:bodyPr/>
          <a:lstStyle/>
          <a:p>
            <a:r>
              <a:rPr lang="zh-CN" altLang="en-US" dirty="0"/>
              <a:t>测试文件的属性信息</a:t>
            </a:r>
          </a:p>
        </p:txBody>
      </p:sp>
      <p:pic>
        <p:nvPicPr>
          <p:cNvPr id="17410" name="内容占位符 2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796751"/>
            <a:ext cx="7812868" cy="4538049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数值运算符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1594800" y="4287928"/>
            <a:ext cx="8286750" cy="2166062"/>
          </a:xfrm>
        </p:spPr>
        <p:txBody>
          <a:bodyPr lIns="90487" tIns="44450" rIns="90487" bIns="44450" anchor="t"/>
          <a:lstStyle/>
          <a:p>
            <a:pPr marL="0" indent="0">
              <a:lnSpc>
                <a:spcPts val="3600"/>
              </a:lnSpc>
              <a:spcBef>
                <a:spcPct val="0"/>
              </a:spcBef>
              <a:buNone/>
            </a:pPr>
            <a:r>
              <a:rPr lang="zh-CN" sz="1800" b="0" baseline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判断变量是不是数字：</a:t>
            </a:r>
          </a:p>
          <a:p>
            <a:pPr marL="0" indent="0">
              <a:lnSpc>
                <a:spcPct val="150000"/>
              </a:lnSpc>
              <a:spcBef>
                <a:spcPts val="725"/>
              </a:spcBef>
              <a:buNone/>
            </a:pPr>
            <a:r>
              <a:rPr lang="zh-CN" sz="1800" b="0" baseline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[root@localhost ~]# num10=123</a:t>
            </a:r>
          </a:p>
          <a:p>
            <a:pPr marL="0" indent="0">
              <a:lnSpc>
                <a:spcPct val="150000"/>
              </a:lnSpc>
              <a:spcBef>
                <a:spcPts val="725"/>
              </a:spcBef>
              <a:buNone/>
            </a:pPr>
            <a:r>
              <a:rPr lang="zh-CN" sz="1800" b="0" baseline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[root@localhost ~]# num20=ssss1114ss</a:t>
            </a:r>
          </a:p>
          <a:p>
            <a:pPr marL="0" indent="0">
              <a:lnSpc>
                <a:spcPct val="150000"/>
              </a:lnSpc>
              <a:spcBef>
                <a:spcPts val="775"/>
              </a:spcBef>
              <a:buNone/>
            </a:pPr>
            <a:r>
              <a:rPr lang="zh-CN" sz="1800" b="0" baseline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[root@localhost ~]# [[ "$num10" =~ ^[0-9]+$ ]];echo $?</a:t>
            </a:r>
            <a:endParaRPr lang="zh-CN" altLang="en-US" sz="1800" b="0" baseline="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150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24" y="1592796"/>
            <a:ext cx="7176147" cy="26488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占位符 2">
            <a:extLst>
              <a:ext uri="{FF2B5EF4-FFF2-40B4-BE49-F238E27FC236}">
                <a16:creationId xmlns:a16="http://schemas.microsoft.com/office/drawing/2014/main" xmlns="" id="{8BE3A6E7-8461-4114-B6F8-0E23D58FE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5440" y="1052736"/>
            <a:ext cx="10560048" cy="540060"/>
          </a:xfrm>
        </p:spPr>
        <p:txBody>
          <a:bodyPr/>
          <a:lstStyle/>
          <a:p>
            <a:r>
              <a:rPr lang="zh-CN" altLang="en-US" dirty="0"/>
              <a:t>比较两个数值大小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shell编程介绍</a:t>
            </a:r>
          </a:p>
          <a:p>
            <a:r>
              <a:rPr lang="en-US" altLang="zh-CN" dirty="0"/>
              <a:t>shell</a:t>
            </a:r>
            <a:r>
              <a:rPr lang="zh-CN" altLang="en-US" dirty="0"/>
              <a:t>脚本编程规范</a:t>
            </a:r>
          </a:p>
          <a:p>
            <a:r>
              <a:rPr lang="zh-CN" altLang="en-US" dirty="0"/>
              <a:t>位置化参数</a:t>
            </a:r>
          </a:p>
          <a:p>
            <a:r>
              <a:rPr lang="zh-CN" altLang="en-US" dirty="0"/>
              <a:t>条件执行运算符</a:t>
            </a:r>
          </a:p>
          <a:p>
            <a:r>
              <a:rPr lang="zh-CN" altLang="en-US" dirty="0"/>
              <a:t>条件测试</a:t>
            </a:r>
          </a:p>
          <a:p>
            <a:r>
              <a:rPr lang="zh-CN" altLang="en-US" dirty="0"/>
              <a:t>条件判断</a:t>
            </a:r>
          </a:p>
          <a:p>
            <a:r>
              <a:rPr lang="zh-CN" altLang="en-US" dirty="0"/>
              <a:t>循环语句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布尔运算符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2355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68" y="1236028"/>
            <a:ext cx="7434262" cy="2640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4" name="内容占位符 1"/>
          <p:cNvSpPr>
            <a:spLocks noGrp="1"/>
          </p:cNvSpPr>
          <p:nvPr>
            <p:ph idx="1"/>
          </p:nvPr>
        </p:nvSpPr>
        <p:spPr>
          <a:xfrm>
            <a:off x="1594485" y="4109085"/>
            <a:ext cx="8145145" cy="2414905"/>
          </a:xfrm>
        </p:spPr>
        <p:txBody>
          <a:bodyPr lIns="90487" tIns="44450" rIns="90487" bIns="44450" anchor="t"/>
          <a:lstStyle/>
          <a:p>
            <a:pPr marL="0" indent="0" latinLnBrk="0">
              <a:lnSpc>
                <a:spcPct val="150000"/>
              </a:lnSpc>
              <a:spcBef>
                <a:spcPts val="625"/>
              </a:spcBef>
              <a:buNone/>
            </a:pPr>
            <a:r>
              <a:rPr lang="zh-CN" altLang="zh-CN" sz="16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示例：</a:t>
            </a:r>
            <a:endParaRPr lang="zh-CN" sz="1600" b="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latinLnBrk="0">
              <a:lnSpc>
                <a:spcPct val="150000"/>
              </a:lnSpc>
              <a:spcBef>
                <a:spcPts val="625"/>
              </a:spcBef>
              <a:buNone/>
            </a:pPr>
            <a:r>
              <a:rPr lang="zh-CN" sz="16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[root@localhost ~]# [ -f /etc/hosts -a  -f /etc/services ] &amp;&amp; echo yes || echo no</a:t>
            </a:r>
            <a:endParaRPr lang="zh-CN" sz="1600" b="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latinLnBrk="0">
              <a:lnSpc>
                <a:spcPct val="150000"/>
              </a:lnSpc>
              <a:spcBef>
                <a:spcPts val="625"/>
              </a:spcBef>
              <a:buNone/>
            </a:pPr>
            <a:r>
              <a:rPr lang="zh-CN" sz="16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[root@localhost ~]# [[ -f /etc/hosts &amp;&amp; -f /etc/services ]] &amp;&amp; echo yes || echo no</a:t>
            </a:r>
            <a:endParaRPr lang="zh-CN" sz="1600" b="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600" b="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latinLnBrk="0">
              <a:lnSpc>
                <a:spcPct val="150000"/>
              </a:lnSpc>
              <a:spcBef>
                <a:spcPts val="800"/>
              </a:spcBef>
              <a:buNone/>
            </a:pPr>
            <a:r>
              <a:rPr lang="zh-CN" altLang="en-US" sz="16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https://blog.csdn.net/taiyang1987912/article/details/39551385</a:t>
            </a:r>
            <a:endParaRPr lang="zh-CN" altLang="en-US" sz="1600" b="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字符串运算符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2560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68" y="1422083"/>
            <a:ext cx="8048625" cy="2016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条件判断</a:t>
            </a:r>
            <a:r>
              <a:rPr lang="en-US" altLang="zh-CN" dirty="0">
                <a:sym typeface="+mn-ea"/>
              </a:rPr>
              <a:t>-if</a:t>
            </a:r>
            <a:r>
              <a:rPr lang="zh-CN" altLang="en-US" dirty="0">
                <a:sym typeface="+mn-ea"/>
              </a:rPr>
              <a:t>语句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单分支结构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第一种语法：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if &lt;条件表达式&gt;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0090" indent="0" latinLnBrk="0"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then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0090" indent="0" latinLnBrk="0"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指令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fi </a:t>
            </a:r>
          </a:p>
          <a:p>
            <a:pPr marL="0" indent="0">
              <a:buNone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第二种语法： 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if &lt;条件表达式&gt;;then 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指令 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fi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条件判断</a:t>
            </a:r>
            <a:r>
              <a:rPr lang="en-US" altLang="zh-CN">
                <a:sym typeface="+mn-ea"/>
              </a:rPr>
              <a:t>-if</a:t>
            </a:r>
            <a:r>
              <a:rPr lang="zh-CN" altLang="en-US">
                <a:sym typeface="+mn-ea"/>
              </a:rPr>
              <a:t>语句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6470" y="1050925"/>
            <a:ext cx="10560050" cy="5807075"/>
          </a:xfrm>
        </p:spPr>
        <p:txBody>
          <a:bodyPr/>
          <a:lstStyle/>
          <a:p>
            <a:pPr algn="just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双分支结构 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if &lt;条件表达式&gt;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then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	指令序列1 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else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	指令序列2 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fi</a:t>
            </a:r>
          </a:p>
          <a:p>
            <a:pPr algn="just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多分支结构 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if 条件表达式1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then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	命令序列1 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elif 条件表达式2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then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	命令序列2 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else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命令序列n 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fi</a:t>
            </a:r>
          </a:p>
          <a:p>
            <a:pPr marL="720090" algn="just" latinLnBrk="0">
              <a:spcBef>
                <a:spcPts val="0"/>
              </a:spcBef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条件判断</a:t>
            </a:r>
            <a:r>
              <a:rPr lang="en-US" altLang="zh-CN">
                <a:sym typeface="+mn-ea"/>
              </a:rPr>
              <a:t>-if</a:t>
            </a:r>
            <a:r>
              <a:rPr lang="zh-CN" altLang="en-US">
                <a:sym typeface="+mn-ea"/>
              </a:rPr>
              <a:t>语句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24145"/>
          </a:xfrm>
        </p:spPr>
        <p:txBody>
          <a:bodyPr/>
          <a:lstStyle/>
          <a:p>
            <a:pPr marL="0" indent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示例 1：检查主机是否存活，并输出结果</a:t>
            </a:r>
          </a:p>
          <a:p>
            <a:pPr marL="720090" indent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ping -c 2 -W 1 192.168.150.16 &amp;&gt; /dev/null</a:t>
            </a:r>
          </a:p>
          <a:p>
            <a:pPr marL="0" indent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示例2：两个整数比较大小。</a:t>
            </a:r>
          </a:p>
          <a:p>
            <a:pPr marL="0" indent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示例3：根据用户输入成绩，判断优良中差。 </a:t>
            </a:r>
          </a:p>
          <a:p>
            <a:pPr marL="720090" indent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85-100 优秀--A 70-84 良好--B 60-69 合格--C 60分以下不合格--D</a:t>
            </a:r>
          </a:p>
          <a:p>
            <a:pPr marL="720090" indent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read -p "Please enter your score (0-100): " grade</a:t>
            </a:r>
          </a:p>
          <a:p>
            <a:pPr marL="720090" indent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if [ $grade -ge 85 ]; then</a:t>
            </a:r>
          </a:p>
          <a:p>
            <a:pPr marL="720090" indent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echo "$grade, A"</a:t>
            </a:r>
          </a:p>
          <a:p>
            <a:pPr marL="720090" indent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elif [ $grade -ge 70 ]; then</a:t>
            </a:r>
          </a:p>
          <a:p>
            <a:pPr marL="720090" indent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echo "$grade, B"</a:t>
            </a:r>
          </a:p>
          <a:p>
            <a:pPr marL="720090" indent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elif [ $grade -ge 60 ]; then</a:t>
            </a:r>
          </a:p>
          <a:p>
            <a:pPr marL="720090" indent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echo "$grade, C" </a:t>
            </a:r>
          </a:p>
          <a:p>
            <a:pPr marL="720090" indent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else</a:t>
            </a:r>
          </a:p>
          <a:p>
            <a:pPr marL="720090" indent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echo "$grade, D" </a:t>
            </a:r>
          </a:p>
          <a:p>
            <a:pPr marL="720090" indent="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fi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条件判断</a:t>
            </a:r>
            <a:r>
              <a:rPr lang="en-US" altLang="zh-CN" dirty="0">
                <a:sym typeface="+mn-ea"/>
              </a:rPr>
              <a:t>-case</a:t>
            </a:r>
            <a:r>
              <a:rPr lang="zh-CN" altLang="en-US" dirty="0">
                <a:sym typeface="+mn-ea"/>
              </a:rPr>
              <a:t>语句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2414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case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语法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case 变量名 in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	值1)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		指令1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		;;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	值2)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		指令2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		;;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	值3)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		指令3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		;;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	*）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		默认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esac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条件判断</a:t>
            </a:r>
            <a:r>
              <a:rPr lang="en-US" altLang="zh-CN">
                <a:sym typeface="+mn-ea"/>
              </a:rPr>
              <a:t>-case</a:t>
            </a:r>
            <a:r>
              <a:rPr lang="zh-CN" altLang="en-US">
                <a:sym typeface="+mn-ea"/>
              </a:rPr>
              <a:t>语句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24145"/>
          </a:xfrm>
        </p:spPr>
        <p:txBody>
          <a:bodyPr/>
          <a:lstStyle/>
          <a:p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示例1：由用户从键盘输入一个字符，并判断该字符是否为字母、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数字或者其他字符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，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并输出相应的提示信息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read -p "Please enter a character, press enter to continue: " KEY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case "$KEY" in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[a-z]|[A-Z])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	echo "Input is letter"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	;;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[0-9])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	echo "Input is number"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	;;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*)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	echo "Input is other characters"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esac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条件判断</a:t>
            </a:r>
            <a:r>
              <a:rPr lang="en-US" altLang="zh-CN">
                <a:sym typeface="+mn-ea"/>
              </a:rPr>
              <a:t>-case</a:t>
            </a:r>
            <a:r>
              <a:rPr lang="zh-CN" altLang="en-US">
                <a:sym typeface="+mn-ea"/>
              </a:rPr>
              <a:t>语句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示例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24145"/>
          </a:xfrm>
        </p:spPr>
        <p:txBody>
          <a:bodyPr/>
          <a:lstStyle/>
          <a:p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示例2：将判断分数范围用case语句实现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read -p "Please enter your score (0-100): " grade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case "$grade" in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8[5-9]|9[0-9]|100)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	echo "$grade, A"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	;;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7[0-9]|8[0-4])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	echo "$grade, B"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	;;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6[0-9])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	echo "$grade, C"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	;;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*)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	echo "$grade, D"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esac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循环语句</a:t>
            </a:r>
            <a:r>
              <a:rPr lang="en-US" altLang="zh-CN">
                <a:sym typeface="+mn-ea"/>
              </a:rPr>
              <a:t>-for</a:t>
            </a:r>
            <a:r>
              <a:rPr lang="zh-CN" altLang="en-US">
                <a:sym typeface="+mn-ea"/>
              </a:rPr>
              <a:t>循环</a:t>
            </a: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24145"/>
          </a:xfrm>
        </p:spPr>
        <p:txBody>
          <a:bodyPr/>
          <a:lstStyle/>
          <a:p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方法1：直接列出元素方法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for 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 in 1 2 3 4 5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do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echo $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done </a:t>
            </a:r>
          </a:p>
          <a:p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方法2：使用大括号 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for 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 in {1..5}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 do echo $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done </a:t>
            </a:r>
          </a:p>
          <a:p>
            <a:pPr algn="just"/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方法3：使用seq 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for  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 in $(seq  1 5) 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do 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echo $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endParaRPr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done</a:t>
            </a:r>
          </a:p>
          <a:p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方法4：使用命令的结果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for 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 in $(ls *.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sh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do </a:t>
            </a: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echo $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endParaRPr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0090" indent="0" algn="just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done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循环语句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 err="1">
                <a:sym typeface="+mn-ea"/>
              </a:rPr>
              <a:t>类C风格的for循环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24145"/>
          </a:xfrm>
        </p:spPr>
        <p:txBody>
          <a:bodyPr/>
          <a:lstStyle/>
          <a:p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示例：编写一个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Shell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程序，实现判断当前网络（假定为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192.168.1.0/24，根据实际情况实现）里，当前在线用户的IP有哪些 ？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for ((</a:t>
            </a: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=1;i&lt;=254;i++))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do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if ping -c 2 -W 1 192.168.1.$i &amp;&gt;/dev/null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	then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	echo "192.168.1.$i is up..."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else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	echo "192.168.1.$i is down..."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	fi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done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为什么学习和使用Shell编程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对于一个合格的系统管理员来说，学习和掌握Shell编程是非常重要的。通过编程可以在很大程度上简化日常的维护工作，使得管理员从简单的、重复的劳动中解脱出来。</a:t>
            </a:r>
          </a:p>
          <a:p>
            <a:r>
              <a:rPr lang="zh-CN" altLang="en-US" sz="2000" dirty="0"/>
              <a:t>Shell程序的特点：</a:t>
            </a:r>
          </a:p>
          <a:p>
            <a:pPr marL="0" indent="0">
              <a:buNone/>
            </a:pPr>
            <a:r>
              <a:rPr lang="zh-CN" altLang="en-US" sz="2000" dirty="0"/>
              <a:t>    1、简单易学</a:t>
            </a:r>
          </a:p>
          <a:p>
            <a:pPr marL="0" indent="0">
              <a:buNone/>
            </a:pPr>
            <a:r>
              <a:rPr lang="zh-CN" altLang="en-US" sz="2000" dirty="0"/>
              <a:t>    2、解释性语言，不需要编译即可执行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循环语句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while循环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24145"/>
          </a:xfrm>
        </p:spPr>
        <p:txBody>
          <a:bodyPr/>
          <a:lstStyle/>
          <a:p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while循环是另外一种常见的循环结构。使用while循环结构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可以使得用户重复执行一系列的操作，直到某个条件的发生。while循环语句的基本语法如下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：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while expression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	do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		statement1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		statement2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		...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	done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循环语句</a:t>
            </a:r>
            <a:r>
              <a:rPr lang="en-US" altLang="zh-CN" dirty="0">
                <a:sym typeface="+mn-ea"/>
              </a:rPr>
              <a:t>-</a:t>
            </a:r>
            <a:r>
              <a:rPr dirty="0" err="1">
                <a:sym typeface="+mn-ea"/>
              </a:rPr>
              <a:t>while循环</a:t>
            </a:r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350" y="944724"/>
            <a:ext cx="10560050" cy="5224145"/>
          </a:xfrm>
        </p:spPr>
        <p:txBody>
          <a:bodyPr/>
          <a:lstStyle/>
          <a:p>
            <a:r>
              <a:rPr sz="1800" dirty="0" err="1">
                <a:latin typeface="微软雅黑" panose="020B0503020204020204" charset="-122"/>
                <a:ea typeface="微软雅黑" panose="020B0503020204020204" charset="-122"/>
              </a:rPr>
              <a:t>while循环读取文件</a:t>
            </a:r>
            <a:endParaRPr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方法一：采用exc读取文件，然后进入while循环处理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exec &lt; File </a:t>
            </a:r>
            <a:endParaRPr lang="en-US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sz="1400" dirty="0" smtClean="0">
                <a:latin typeface="微软雅黑" panose="020B0503020204020204" charset="-122"/>
                <a:ea typeface="微软雅黑" panose="020B0503020204020204" charset="-122"/>
              </a:rPr>
              <a:t>while 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read line 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do 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	statement1 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done </a:t>
            </a:r>
          </a:p>
          <a:p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方法二：使用cat读文件，然后通过管道进入while循环处理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cat File | while read line 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do 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	statement1 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done 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方法三：通过在while循环结尾，使用输入重定向方式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while read line 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do </a:t>
            </a: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Echo  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$line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720090" indent="0" algn="just" latinLnBrk="0">
              <a:spcBef>
                <a:spcPts val="0"/>
              </a:spcBef>
              <a:buNone/>
            </a:pPr>
            <a:r>
              <a:rPr sz="1400" dirty="0" smtClean="0">
                <a:latin typeface="微软雅黑" panose="020B0503020204020204" charset="-122"/>
                <a:ea typeface="微软雅黑" panose="020B0503020204020204" charset="-122"/>
              </a:rPr>
              <a:t>done 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&lt; File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循环语句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while循环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24145"/>
          </a:xfrm>
        </p:spPr>
        <p:txBody>
          <a:bodyPr/>
          <a:lstStyle/>
          <a:p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示例：while读取文件工作过程中遇到要从一个ip列表中获取ip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port，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然后ssh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到目标机器进行特定的操作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# cat 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iplist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192.168.147.101 5225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192.168.147.102 2234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192.168.147.103 4922 </a:t>
            </a:r>
          </a:p>
          <a:p>
            <a:pPr marL="720090" indent="0" latinLnBrk="0">
              <a:spcBef>
                <a:spcPts val="0"/>
              </a:spcBef>
              <a:buNone/>
            </a:pPr>
            <a:endParaRPr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0090" indent="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# cat while-read.sh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#!/bin/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sh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while read line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do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IP=$(echo $line |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awk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 '{print $1}')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PORT=$(echo $line |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awk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 '{print $2}')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echo "IP: $IP, PORT: $PORT"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400" dirty="0">
                <a:latin typeface="微软雅黑" panose="020B0503020204020204" charset="-122"/>
                <a:ea typeface="微软雅黑" panose="020B0503020204020204" charset="-122"/>
              </a:rPr>
              <a:t>done &lt;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</a:rPr>
              <a:t>iplist</a:t>
            </a:r>
            <a:endParaRPr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循环语句</a:t>
            </a:r>
            <a:r>
              <a:rPr lang="en-US" altLang="zh-CN">
                <a:sym typeface="+mn-ea"/>
              </a:rPr>
              <a:t>-</a:t>
            </a:r>
            <a:r>
              <a:rPr>
                <a:sym typeface="+mn-ea"/>
              </a:rPr>
              <a:t>until循环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24145"/>
          </a:xfrm>
        </p:spPr>
        <p:txBody>
          <a:bodyPr/>
          <a:lstStyle/>
          <a:p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until循环语句同样也存在于多种程序设计语言中。顾名思义，until语句的作用时将循环体重复执行，直到某个条件成立为止。恰当地使用until语句，可以收到事半功倍地效果</a:t>
            </a:r>
          </a:p>
          <a:p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until循环语句的功能是不断地重复执行循环体中的语句，直至条件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为真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until语句的基本语法如下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until expression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	do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  	statement1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  	statement2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  	... </a:t>
            </a:r>
          </a:p>
          <a:p>
            <a:pPr marL="720090" indent="0" latinLnBrk="0"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done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循环语句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循环控制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10560050" cy="5224145"/>
          </a:xfrm>
        </p:spPr>
        <p:txBody>
          <a:bodyPr/>
          <a:lstStyle/>
          <a:p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在Shell中的循环结构中，还有2个语句非常有用，即break和continue语句。前者用于立即从循环中退出；而后者则用来跳过循环体中的某些语句，继续执行下一次循环。</a:t>
            </a:r>
          </a:p>
          <a:p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break语句的作用是立即跳出某个循环结构。break语句可以用在for、while或者until等循环语句的循环体中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。 </a:t>
            </a:r>
          </a:p>
          <a:p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continue语句则比较有趣，它的作用不是退出循环体。而是跳过当前循环体中该语句后面的语句，重新从循环语句开始的位置执行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循环语句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循环控制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495" y="1233805"/>
            <a:ext cx="3656330" cy="4625340"/>
          </a:xfrm>
        </p:spPr>
        <p:txBody>
          <a:bodyPr/>
          <a:lstStyle/>
          <a:p>
            <a:r>
              <a:rPr sz="2000" dirty="0" err="1">
                <a:latin typeface="微软雅黑" panose="020B0503020204020204" charset="-122"/>
                <a:ea typeface="微软雅黑" panose="020B0503020204020204" charset="-122"/>
              </a:rPr>
              <a:t>示例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sz="20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# cat for-break.sh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#!/bin/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</a:rPr>
              <a:t>sh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for 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 in `seq 10`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do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	if [ $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 -eq 4 ]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	then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		break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	fi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	echo $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done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/>
        </p:nvSpPr>
        <p:spPr>
          <a:xfrm>
            <a:off x="6080760" y="1233805"/>
            <a:ext cx="3656330" cy="46253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0141" tIns="40071" rIns="80141" bIns="40071" numCol="1" anchor="t" anchorCtr="0" compatLnSpc="1"/>
          <a:lstStyle>
            <a:lvl1pPr marL="301625" indent="-301625" algn="just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50000"/>
              <a:buFont typeface="Wingdings" panose="05000000000000000000" charset="0"/>
              <a:buChar char="l"/>
              <a:defRPr sz="2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54050" indent="-2527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755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2130" indent="-201930" algn="l" defTabSz="802005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3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5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7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930" indent="-201930" algn="l" defTabSz="802005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示例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latinLnBrk="0">
              <a:lnSpc>
                <a:spcPct val="120000"/>
              </a:lnSpc>
              <a:buNone/>
            </a:pP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# cat for-continue.sh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#!/bin/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</a:rPr>
              <a:t>sh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for 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 in `seq 10`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do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	if [ $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 -eq 4 ]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	then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		continue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	fi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	echo $</a:t>
            </a:r>
            <a:r>
              <a:rPr sz="180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 marL="720090" indent="0" latinLnBrk="0">
              <a:lnSpc>
                <a:spcPct val="120000"/>
              </a:lnSpc>
              <a:spcBef>
                <a:spcPts val="0"/>
              </a:spcBef>
              <a:buNone/>
            </a:pPr>
            <a:r>
              <a:rPr sz="1800" dirty="0">
                <a:latin typeface="微软雅黑" panose="020B0503020204020204" charset="-122"/>
                <a:ea typeface="微软雅黑" panose="020B0503020204020204" charset="-122"/>
              </a:rPr>
              <a:t>done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shell编程介绍</a:t>
            </a:r>
          </a:p>
          <a:p>
            <a:r>
              <a:rPr lang="zh-CN" altLang="en-US"/>
              <a:t>shell脚本编程规范</a:t>
            </a:r>
          </a:p>
          <a:p>
            <a:r>
              <a:rPr lang="zh-CN" altLang="en-US"/>
              <a:t>位置化参数</a:t>
            </a:r>
          </a:p>
          <a:p>
            <a:r>
              <a:rPr lang="zh-CN" altLang="en-US"/>
              <a:t>条件执行运算符</a:t>
            </a:r>
          </a:p>
          <a:p>
            <a:r>
              <a:rPr lang="zh-CN" altLang="en-US"/>
              <a:t>条件测试</a:t>
            </a:r>
          </a:p>
          <a:p>
            <a:r>
              <a:rPr lang="zh-CN" altLang="en-US"/>
              <a:t>条件判断</a:t>
            </a:r>
          </a:p>
          <a:p>
            <a:r>
              <a:rPr lang="zh-CN" altLang="en-US"/>
              <a:t>循环语句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如何学好shell 编程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indent="0" algn="l" defTabSz="914400" rtl="0" latinLnBrk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1、熟练使用vim编辑器</a:t>
            </a:r>
            <a:endParaRPr kumimoji="0" sz="20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indent="0" algn="l" defTabSz="914400" rtl="0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2、熟练掌握Linux基本命令</a:t>
            </a:r>
            <a:endParaRPr kumimoji="0" sz="20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indent="0" algn="l" defTabSz="914400" rtl="0" latinLnBrk="0">
              <a:lnSpc>
                <a:spcPct val="150000"/>
              </a:lnSpc>
              <a:spcBef>
                <a:spcPts val="80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3、熟练掌握文本三剑客工具（grep、sed、awk）</a:t>
            </a:r>
            <a:endParaRPr kumimoji="0" sz="20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indent="0" algn="l" defTabSz="914400" rtl="0" latinLnBrk="0">
              <a:lnSpc>
                <a:spcPct val="150000"/>
              </a:lnSpc>
              <a:spcBef>
                <a:spcPts val="80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4、熟悉常用服务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sz="20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部署、优化、日志及排错</a:t>
            </a:r>
            <a:endParaRPr lang="zh-CN" alt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Shell脚本的基本元素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 defTabSz="914400" eaLnBrk="0" hangingPunct="0">
              <a:lnSpc>
                <a:spcPct val="150000"/>
              </a:lnSpc>
              <a:spcBef>
                <a:spcPct val="0"/>
              </a:spcBef>
              <a:buClrTx/>
              <a:buSzPct val="60000"/>
            </a:pPr>
            <a:r>
              <a:rPr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对于一个基本的Shell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脚本</a:t>
            </a:r>
            <a:r>
              <a:rPr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来说，应该拥有以下基本元素</a:t>
            </a:r>
            <a:r>
              <a:rPr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kumimoji="0" sz="18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1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第1行的</a:t>
            </a:r>
            <a:r>
              <a:rPr 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声明</a:t>
            </a:r>
            <a:r>
              <a:rPr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“#!/bin/bash”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2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注释：说明某些代码的功能</a:t>
            </a:r>
            <a:endParaRPr lang="en-US" altLang="zh-CN" sz="180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ts val="805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	</a:t>
            </a:r>
            <a:r>
              <a:rPr 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单行注释：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</a:t>
            </a:r>
            <a:endParaRPr kumimoji="0" lang="en-US" altLang="zh-CN" sz="18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ts val="805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多行注释： 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:&lt;&lt;BLOCK</a:t>
            </a:r>
            <a:endParaRPr kumimoji="0" lang="en-US" altLang="zh-CN" sz="18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0" marR="0" lvl="5" indent="0" algn="l" defTabSz="914400" rtl="0" eaLnBrk="0" fontAlgn="base" latinLnBrk="0" hangingPunct="0">
              <a:lnSpc>
                <a:spcPct val="150000"/>
              </a:lnSpc>
              <a:spcBef>
                <a:spcPts val="805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BLOCK</a:t>
            </a:r>
            <a:endParaRPr kumimoji="0" sz="18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ts val="805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3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可执行语句：实现程序的功能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Shell脚本执行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方法一：以相对路径的方式去执行shell脚本</a:t>
            </a:r>
            <a:endParaRPr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方法二：以绝对路径的方式去执行shell脚本</a:t>
            </a:r>
            <a:endParaRPr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方法三：直接使用bash来执行shell脚本</a:t>
            </a:r>
            <a:endParaRPr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方法四：在当前的shell环境中执行bash</a:t>
            </a:r>
            <a:r>
              <a:rPr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shell脚本：source或</a:t>
            </a:r>
            <a:r>
              <a:rPr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区别</a:t>
            </a:r>
            <a:r>
              <a:rPr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1、方法三：可以在脚本中不指定解释器，脚本可以没有执行权限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2、方法一和方法二脚本需要有执行权限，./script_name.sh 或/path/script_name.sh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3、方法四：当前shell执行，方法1-3开启子shell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Shell脚本编写规范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（1）开头指定脚本解释器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	</a:t>
            </a: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#!/bin/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sh或</a:t>
            </a: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#!/bin/bash</a:t>
            </a: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（2）开头加版本版权等信息</a:t>
            </a: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Date:创建日期</a:t>
            </a:r>
            <a:endParaRPr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Author:作者</a:t>
            </a:r>
            <a:endParaRPr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Mail:联系方式</a:t>
            </a:r>
            <a:endParaRPr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Function:功能</a:t>
            </a:r>
            <a:endParaRPr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Version:版本</a:t>
            </a:r>
            <a:endParaRPr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marR="0" lvl="2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# 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Description:描述</a:t>
            </a:r>
            <a:endParaRPr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（3）脚本中尽量不用中文注释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Shell脚本编写规范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4</a:t>
            </a:r>
            <a:r>
              <a:rPr 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）没有必要使用cat命令</a:t>
            </a:r>
            <a:endParaRPr lang="zh-CN" sz="1800" b="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	</a:t>
            </a:r>
            <a:r>
              <a:rPr 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eg：cat /etc/passwd | grep guru</a:t>
            </a:r>
            <a:endParaRPr lang="zh-CN" sz="1600" b="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	</a:t>
            </a:r>
            <a:r>
              <a:rPr 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使用以下方式即可</a:t>
            </a:r>
            <a:endParaRPr lang="zh-CN" sz="1600" b="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	</a:t>
            </a:r>
            <a:r>
              <a:rPr 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eg：grep guru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/</a:t>
            </a:r>
            <a:r>
              <a:rPr 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etc/passwd</a:t>
            </a:r>
            <a:endParaRPr lang="zh-CN" sz="1600" b="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latinLnBrk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5</a:t>
            </a:r>
            <a:r>
              <a:rPr 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）代码缩进</a:t>
            </a:r>
            <a:endParaRPr lang="zh-CN" sz="1800" b="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latinLnBrk="0">
              <a:lnSpc>
                <a:spcPct val="150000"/>
              </a:lnSpc>
              <a:spcBef>
                <a:spcPts val="690"/>
              </a:spcBef>
              <a:buNone/>
            </a:pPr>
            <a:r>
              <a:rPr 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6</a:t>
            </a:r>
            <a:r>
              <a:rPr 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）脚本以.sh为扩展名</a:t>
            </a:r>
            <a:endParaRPr lang="zh-CN" sz="1800" b="0" baseline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 latinLnBrk="0">
              <a:lnSpc>
                <a:spcPct val="150000"/>
              </a:lnSpc>
              <a:spcBef>
                <a:spcPts val="750"/>
              </a:spcBef>
              <a:buNone/>
            </a:pPr>
            <a:r>
              <a:rPr 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	</a:t>
            </a:r>
            <a:r>
              <a:rPr 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名称见名知义 backup_mysql.sh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，</a:t>
            </a:r>
            <a:r>
              <a:rPr lang="zh-CN"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以sh结尾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Shell脚本编写规范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66140" y="1050925"/>
            <a:ext cx="10560050" cy="5433695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</a:t>
            </a: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.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vimrc</a:t>
            </a: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文件，能够快速的生成开头的注释信息</a:t>
            </a:r>
            <a:endParaRPr kumimoji="0" sz="16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8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[root@ scripts]# cat</a:t>
            </a:r>
            <a:r>
              <a:rPr sz="1600" spc="194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~/.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vimrc</a:t>
            </a:r>
            <a:endParaRPr kumimoji="0" sz="16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3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autocmd</a:t>
            </a: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BufNewFile</a:t>
            </a: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*.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</a:t>
            </a: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,*.cc,*.sh,*.java exec ":call 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SetTitle</a:t>
            </a: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()"</a:t>
            </a:r>
            <a:endParaRPr kumimoji="0" sz="16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3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func</a:t>
            </a: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SetTitle</a:t>
            </a: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</a:t>
            </a:r>
            <a:endParaRPr kumimoji="0" sz="16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3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if expand("%:e") == '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sh</a:t>
            </a: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'</a:t>
            </a:r>
            <a:endParaRPr kumimoji="0" sz="16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3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call setline(1,"#!/bin/bash")</a:t>
            </a:r>
            <a:endParaRPr kumimoji="0" sz="16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3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call setline(2,"##############################################################")</a:t>
            </a:r>
            <a:endParaRPr kumimoji="0" sz="16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3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call setline(3, "# File Name: ".expand("%"))</a:t>
            </a:r>
            <a:endParaRPr kumimoji="0" sz="16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3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call setline(4, "# Version: V1.0")</a:t>
            </a:r>
            <a:endParaRPr kumimoji="0" sz="16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3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call setline(5, "# Author: 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sunyaping</a:t>
            </a: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")</a:t>
            </a:r>
            <a:endParaRPr kumimoji="0" sz="16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3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call setline(6, "# Email: sunyaping@yutianedu.com")</a:t>
            </a:r>
            <a:endParaRPr kumimoji="0" sz="16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3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call setline(7, "# Created Time : ".</a:t>
            </a: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strftime</a:t>
            </a: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("%F %T"))</a:t>
            </a:r>
            <a:endParaRPr kumimoji="0" sz="16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3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call setline(8, "# Description:")</a:t>
            </a:r>
            <a:endParaRPr kumimoji="0" sz="16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3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call setline(9,"##############################################################")</a:t>
            </a:r>
            <a:endParaRPr kumimoji="0" sz="16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3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call setline(10, "")</a:t>
            </a:r>
            <a:endParaRPr kumimoji="0" sz="16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3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endif</a:t>
            </a:r>
            <a:endParaRPr kumimoji="0" sz="1600" b="0" i="0" u="none" strike="noStrike" kern="0" cap="none" spc="0" normalizeH="0" baseline="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63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sz="1600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endfunc</a:t>
            </a:r>
            <a:endParaRPr lang="zh-CN" sz="1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anose="02010600030101010101" pitchFamily="2" charset="-122"/>
          </a:defRPr>
        </a:defPPr>
      </a:lstStyle>
    </a:lnDef>
    <a:txDef>
      <a:spPr bwMode="auto">
        <a:noFill/>
        <a:ln w="9525" algn="ctr">
          <a:noFill/>
          <a:miter lim="800000"/>
        </a:ln>
      </a:spPr>
      <a:bodyPr vert="horz" wrap="square" lIns="87802" tIns="43901" rIns="87802" bIns="43901" numCol="1" anchor="ctr" anchorCtr="0" compatLnSpc="1"/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1677</Words>
  <Application>Microsoft Office PowerPoint</Application>
  <PresentationFormat>宽屏</PresentationFormat>
  <Paragraphs>392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FrutigerNext LT Light</vt:lpstr>
      <vt:lpstr>FrutigerNext LT Medium</vt:lpstr>
      <vt:lpstr>FrutigerNext LT Regular</vt:lpstr>
      <vt:lpstr>黑体</vt:lpstr>
      <vt:lpstr>宋体</vt:lpstr>
      <vt:lpstr>微软雅黑</vt:lpstr>
      <vt:lpstr>Arial</vt:lpstr>
      <vt:lpstr>Wingdings</vt:lpstr>
      <vt:lpstr>人才生态发展部-母版</vt:lpstr>
      <vt:lpstr>第11章  shell脚本实战</vt:lpstr>
      <vt:lpstr>PowerPoint 演示文稿</vt:lpstr>
      <vt:lpstr>为什么学习和使用Shell编程</vt:lpstr>
      <vt:lpstr>如何学好shell 编程</vt:lpstr>
      <vt:lpstr>Shell脚本的基本元素</vt:lpstr>
      <vt:lpstr>Shell脚本执行</vt:lpstr>
      <vt:lpstr>Shell脚本编写规范</vt:lpstr>
      <vt:lpstr>Shell脚本编写规范</vt:lpstr>
      <vt:lpstr>Shell脚本编写规范</vt:lpstr>
      <vt:lpstr>Shell脚本基础回顾</vt:lpstr>
      <vt:lpstr>PowerPoint 演示文稿</vt:lpstr>
      <vt:lpstr>位置化参数</vt:lpstr>
      <vt:lpstr>read从命令行读入变量值</vt:lpstr>
      <vt:lpstr>exit退出码</vt:lpstr>
      <vt:lpstr>条件执行运算符</vt:lpstr>
      <vt:lpstr>复合指令</vt:lpstr>
      <vt:lpstr>条件测试</vt:lpstr>
      <vt:lpstr>文件测试表达式</vt:lpstr>
      <vt:lpstr>数值运算符</vt:lpstr>
      <vt:lpstr>布尔运算符</vt:lpstr>
      <vt:lpstr>字符串运算符</vt:lpstr>
      <vt:lpstr>条件判断-if语句</vt:lpstr>
      <vt:lpstr>条件判断-if语句</vt:lpstr>
      <vt:lpstr>条件判断-if语句</vt:lpstr>
      <vt:lpstr>条件判断-case语句</vt:lpstr>
      <vt:lpstr>条件判断-case语句示例 </vt:lpstr>
      <vt:lpstr>条件判断-case语句示例 </vt:lpstr>
      <vt:lpstr>循环语句-for循环 </vt:lpstr>
      <vt:lpstr>循环语句-类C风格的for循环 </vt:lpstr>
      <vt:lpstr>循环语句-while循环</vt:lpstr>
      <vt:lpstr>循环语句-while循环</vt:lpstr>
      <vt:lpstr>循环语句-while循环</vt:lpstr>
      <vt:lpstr>循环语句-until循环</vt:lpstr>
      <vt:lpstr>循环语句-循环控制</vt:lpstr>
      <vt:lpstr>循环语句-循环控制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杨峰</cp:lastModifiedBy>
  <cp:revision>3065</cp:revision>
  <dcterms:created xsi:type="dcterms:W3CDTF">2003-08-21T06:48:00Z</dcterms:created>
  <dcterms:modified xsi:type="dcterms:W3CDTF">2020-08-07T11:13:51Z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(3)j9137Zgasgd5FU77kBcDqoOgslHARTBMuDvnZ0ODnhCTiNqYWNZ1jmAtPh3O0p4y4AchU80K
eQGBWx4mt8jEtdErYU+WTIuu2TMXat1zVGxWPrZ8roAeJpnfcjicluD61zBwM/Zw2sQuz3Yx
TCR2h7UNkU1VN3VBWVbVOZhtxVAOXyg5po/JPkAADp5PXdYLrcTX1+Bd5m6Q9GULaaO/Gxhl
MojaJINnpQoWWmCP8+</vt:lpwstr>
  </property>
  <property fmtid="{D5CDD505-2E9C-101B-9397-08002B2CF9AE}" pid="18" name="_2015_ms_pID_7253431">
    <vt:lpwstr>dC2bfRqWPeo1YXHY0WaJrLgw5WiCuYT+jzHemu6SBa1VNHzICZJFuH
fE0/OsI8kGvpbzB8YF29ojowxdpEihSZgmqpmYTa3XdMNDhugSTximFCW57i81WIZQ978pmJ
0iJYuMUcylFshWwG8nNEFDV8T1YTdx3pF1vMcC0xMR7/fDIj1Io7qfRlGsQLTrZh/Rx3Rw/2
9+M8hmCTiNmHWt5/uwODSP7YB2lqIKqQAmbq</vt:lpwstr>
  </property>
  <property fmtid="{D5CDD505-2E9C-101B-9397-08002B2CF9AE}" pid="19" name="_2015_ms_pID_7253432">
    <vt:lpwstr>msIRWSudbNU7gaHEcIlObprnB0wc7QFt2zw6
pywmqWvYhEG0zRRvtVQZBT6tlXS0ew==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  <property fmtid="{D5CDD505-2E9C-101B-9397-08002B2CF9AE}" pid="25" name="KSOProductBuildVer">
    <vt:lpwstr>2052-11.1.0.9584</vt:lpwstr>
  </property>
</Properties>
</file>