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319" r:id="rId2"/>
    <p:sldId id="1596" r:id="rId3"/>
    <p:sldId id="1600" r:id="rId4"/>
    <p:sldId id="1601" r:id="rId5"/>
    <p:sldId id="1602" r:id="rId6"/>
    <p:sldId id="1603" r:id="rId7"/>
    <p:sldId id="1604" r:id="rId8"/>
    <p:sldId id="1605" r:id="rId9"/>
    <p:sldId id="1607" r:id="rId10"/>
    <p:sldId id="1594" r:id="rId11"/>
    <p:sldId id="1204" r:id="rId12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82">
          <p15:clr>
            <a:srgbClr val="A4A3A4"/>
          </p15:clr>
        </p15:guide>
        <p15:guide id="2" orient="horz" pos="3013">
          <p15:clr>
            <a:srgbClr val="A4A3A4"/>
          </p15:clr>
        </p15:guide>
        <p15:guide id="3" orient="horz" pos="5975">
          <p15:clr>
            <a:srgbClr val="A4A3A4"/>
          </p15:clr>
        </p15:guide>
        <p15:guide id="4" pos="2440">
          <p15:clr>
            <a:srgbClr val="A4A3A4"/>
          </p15:clr>
        </p15:guide>
        <p15:guide id="5" pos="418">
          <p15:clr>
            <a:srgbClr val="A4A3A4"/>
          </p15:clr>
        </p15:guide>
        <p15:guide id="6" pos="4044">
          <p15:clr>
            <a:srgbClr val="A4A3A4"/>
          </p15:clr>
        </p15:guide>
        <p15:guide id="7" pos="648">
          <p15:clr>
            <a:srgbClr val="A4A3A4"/>
          </p15:clr>
        </p15:guide>
        <p15:guide id="8" pos="383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5BDAFB"/>
    <a:srgbClr val="58EDFC"/>
    <a:srgbClr val="FFFFFF"/>
    <a:srgbClr val="C00000"/>
    <a:srgbClr val="990000"/>
    <a:srgbClr val="FF0909"/>
    <a:srgbClr val="CF6B63"/>
    <a:srgbClr val="E7CCC7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5205" autoAdjust="0"/>
  </p:normalViewPr>
  <p:slideViewPr>
    <p:cSldViewPr showGuides="1">
      <p:cViewPr varScale="1">
        <p:scale>
          <a:sx n="66" d="100"/>
          <a:sy n="66" d="100"/>
        </p:scale>
        <p:origin x="628" y="40"/>
      </p:cViewPr>
      <p:guideLst>
        <p:guide pos="3840"/>
        <p:guide orient="horz" pos="2158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51" d="100"/>
          <a:sy n="51" d="100"/>
        </p:scale>
        <p:origin x="2928" y="78"/>
      </p:cViewPr>
      <p:guideLst>
        <p:guide orient="horz" pos="482"/>
        <p:guide orient="horz" pos="3013"/>
        <p:guide orient="horz" pos="5975"/>
        <p:guide pos="2440"/>
        <p:guide pos="418"/>
        <p:guide pos="4044"/>
        <p:guide pos="648"/>
        <p:guide pos="3833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05365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/>
          <a:p>
            <a:pPr lvl="0"/>
            <a:r>
              <a:rPr lang="en-US" altLang="zh-CN" noProof="0" dirty="0"/>
              <a:t>Click here to add content</a:t>
            </a:r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</p:spTree>
    <p:extLst>
      <p:ext uri="{BB962C8B-B14F-4D97-AF65-F5344CB8AC3E}">
        <p14:creationId xmlns:p14="http://schemas.microsoft.com/office/powerpoint/2010/main" val="20202399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anose="05000000000000000000" pitchFamily="2" charset="2"/>
      <a:buChar char="l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54165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p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n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图像占位符 7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12" name="备注占位符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2778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5664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" y="0"/>
            <a:ext cx="12191675" cy="6858000"/>
          </a:xfrm>
          <a:prstGeom prst="rect">
            <a:avLst/>
          </a:prstGeom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2639210" y="2708920"/>
            <a:ext cx="9073096" cy="831600"/>
          </a:xfrm>
          <a:ln algn="ctr"/>
        </p:spPr>
        <p:txBody>
          <a:bodyPr lIns="87802" tIns="43901" rIns="87802" bIns="43901"/>
          <a:lstStyle>
            <a:lvl1pPr algn="l" defTabSz="802005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8075528" y="5055715"/>
            <a:ext cx="3636811" cy="493200"/>
          </a:xfrm>
        </p:spPr>
        <p:txBody>
          <a:bodyPr/>
          <a:lstStyle>
            <a:lvl1pPr marL="0" indent="0" algn="ctr" defTabSz="802005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dirty="0" smtClean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Rectangle 54"/>
          <p:cNvSpPr>
            <a:spLocks noChangeArrowheads="1"/>
          </p:cNvSpPr>
          <p:nvPr userDrawn="1"/>
        </p:nvSpPr>
        <p:spPr bwMode="auto">
          <a:xfrm>
            <a:off x="8184232" y="6500581"/>
            <a:ext cx="352807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武汉誉天互联科技有限责任公司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825" y="476672"/>
            <a:ext cx="1824396" cy="432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045" y="476672"/>
            <a:ext cx="1293567" cy="43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20" y="2461065"/>
            <a:ext cx="1601299" cy="19442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0" marR="0" indent="-302260" algn="just" defTabSz="802005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charset="0"/>
              <a:buChar char="Ø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755" y="408940"/>
            <a:ext cx="3193415" cy="637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rPr>
              <a:t>学习目标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solidFill>
                  <a:srgbClr val="00B0F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buClr>
                <a:srgbClr val="000000"/>
              </a:buClr>
              <a:buSzPct val="50000"/>
              <a:buFont typeface="Wingdings" panose="05000000000000000000" charset="0"/>
              <a:buChar char="l"/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0" marR="0" indent="-302260" algn="just" defTabSz="802005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charset="0"/>
              <a:buChar char="ü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755" y="408940"/>
            <a:ext cx="3193415" cy="637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rPr>
              <a:t>单元小节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solidFill>
                  <a:srgbClr val="00B0F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单元小结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buClr>
                <a:srgbClr val="000000"/>
              </a:buClr>
              <a:buSzPct val="80000"/>
              <a:buFont typeface="Wingdings" panose="05000000000000000000" charset="0"/>
              <a:buChar char="ü"/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" y="0"/>
            <a:ext cx="12191675" cy="6858000"/>
          </a:xfrm>
          <a:prstGeom prst="rect">
            <a:avLst/>
          </a:prstGeom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793897" y="3582671"/>
            <a:ext cx="4604207" cy="6331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hangingPunct="0">
              <a:buSzPct val="100000"/>
              <a:defRPr/>
            </a:pPr>
            <a:r>
              <a:rPr lang="zh-CN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www.</a:t>
            </a:r>
            <a:r>
              <a:rPr lang="en-US" altLang="zh-CN" sz="3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yutianedu</a:t>
            </a:r>
            <a:r>
              <a:rPr lang="zh-CN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.com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228200" y="2642208"/>
            <a:ext cx="1735601" cy="9101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>
              <a:buSzPct val="100000"/>
              <a:defRPr/>
            </a:pP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rPr>
              <a:t>谢 谢</a:t>
            </a:r>
            <a:endParaRPr lang="zh-CN" altLang="zh-CN" sz="5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sym typeface="FrutigerNext LT Regular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 bwMode="auto">
          <a:xfrm flipH="1" flipV="1">
            <a:off x="0" y="332656"/>
            <a:ext cx="1440000" cy="720000"/>
          </a:xfrm>
          <a:prstGeom prst="rect">
            <a:avLst/>
          </a:prstGeom>
          <a:solidFill>
            <a:srgbClr val="5BDA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7"/>
          <p:cNvSpPr/>
          <p:nvPr userDrawn="1"/>
        </p:nvSpPr>
        <p:spPr bwMode="auto">
          <a:xfrm flipH="1" flipV="1">
            <a:off x="672000" y="332656"/>
            <a:ext cx="768000" cy="720000"/>
          </a:xfrm>
          <a:custGeom>
            <a:avLst/>
            <a:gdLst>
              <a:gd name="connsiteX0" fmla="*/ 0 w 576000"/>
              <a:gd name="connsiteY0" fmla="*/ 0 h 576000"/>
              <a:gd name="connsiteX1" fmla="*/ 576000 w 576000"/>
              <a:gd name="connsiteY1" fmla="*/ 0 h 576000"/>
              <a:gd name="connsiteX2" fmla="*/ 576000 w 576000"/>
              <a:gd name="connsiteY2" fmla="*/ 576000 h 576000"/>
              <a:gd name="connsiteX3" fmla="*/ 0 w 576000"/>
              <a:gd name="connsiteY3" fmla="*/ 576000 h 576000"/>
              <a:gd name="connsiteX4" fmla="*/ 0 w 576000"/>
              <a:gd name="connsiteY4" fmla="*/ 0 h 576000"/>
              <a:gd name="connsiteX0-1" fmla="*/ 0 w 576000"/>
              <a:gd name="connsiteY0-2" fmla="*/ 0 h 576000"/>
              <a:gd name="connsiteX1-3" fmla="*/ 576000 w 576000"/>
              <a:gd name="connsiteY1-4" fmla="*/ 0 h 576000"/>
              <a:gd name="connsiteX2-5" fmla="*/ 0 w 576000"/>
              <a:gd name="connsiteY2-6" fmla="*/ 576000 h 576000"/>
              <a:gd name="connsiteX3-7" fmla="*/ 0 w 576000"/>
              <a:gd name="connsiteY3-8" fmla="*/ 0 h 576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000" h="576000">
                <a:moveTo>
                  <a:pt x="0" y="0"/>
                </a:moveTo>
                <a:lnTo>
                  <a:pt x="576000" y="0"/>
                </a:lnTo>
                <a:lnTo>
                  <a:pt x="0" y="57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8592000" y="332656"/>
            <a:ext cx="3600000" cy="720000"/>
          </a:xfrm>
          <a:prstGeom prst="rect">
            <a:avLst/>
          </a:prstGeom>
          <a:solidFill>
            <a:srgbClr val="5BDA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8592000" y="332656"/>
            <a:ext cx="720000" cy="720000"/>
          </a:xfrm>
          <a:custGeom>
            <a:avLst/>
            <a:gdLst>
              <a:gd name="connsiteX0" fmla="*/ 0 w 576000"/>
              <a:gd name="connsiteY0" fmla="*/ 0 h 576000"/>
              <a:gd name="connsiteX1" fmla="*/ 576000 w 576000"/>
              <a:gd name="connsiteY1" fmla="*/ 0 h 576000"/>
              <a:gd name="connsiteX2" fmla="*/ 576000 w 576000"/>
              <a:gd name="connsiteY2" fmla="*/ 576000 h 576000"/>
              <a:gd name="connsiteX3" fmla="*/ 0 w 576000"/>
              <a:gd name="connsiteY3" fmla="*/ 576000 h 576000"/>
              <a:gd name="connsiteX4" fmla="*/ 0 w 576000"/>
              <a:gd name="connsiteY4" fmla="*/ 0 h 576000"/>
              <a:gd name="connsiteX0-1" fmla="*/ 0 w 576000"/>
              <a:gd name="connsiteY0-2" fmla="*/ 0 h 576000"/>
              <a:gd name="connsiteX1-3" fmla="*/ 576000 w 576000"/>
              <a:gd name="connsiteY1-4" fmla="*/ 0 h 576000"/>
              <a:gd name="connsiteX2-5" fmla="*/ 0 w 576000"/>
              <a:gd name="connsiteY2-6" fmla="*/ 576000 h 576000"/>
              <a:gd name="connsiteX3-7" fmla="*/ 0 w 576000"/>
              <a:gd name="connsiteY3-8" fmla="*/ 0 h 576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000" h="576000">
                <a:moveTo>
                  <a:pt x="0" y="0"/>
                </a:moveTo>
                <a:lnTo>
                  <a:pt x="576000" y="0"/>
                </a:lnTo>
                <a:lnTo>
                  <a:pt x="0" y="57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Rectangle 6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440181" y="33303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baseline="0" dirty="0" smtClean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352807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武汉誉天互联科技有限责任公司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9518098" y="553331"/>
            <a:ext cx="2158522" cy="288000"/>
            <a:chOff x="9518098" y="620720"/>
            <a:chExt cx="2158522" cy="288000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098" y="620720"/>
              <a:ext cx="1216264" cy="288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242" y="620720"/>
              <a:ext cx="862378" cy="288000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92" y="440656"/>
            <a:ext cx="415105" cy="50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rgbClr val="000000"/>
        </a:buClr>
        <a:buSzPct val="50000"/>
        <a:buFont typeface="Wingdings" panose="05000000000000000000" charset="0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152400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2639210" y="2348880"/>
            <a:ext cx="9073096" cy="1908212"/>
          </a:xfrm>
        </p:spPr>
        <p:txBody>
          <a:bodyPr/>
          <a:lstStyle/>
          <a:p>
            <a:r>
              <a:rPr sz="4400" dirty="0"/>
              <a:t>第</a:t>
            </a:r>
            <a:r>
              <a:rPr lang="en-US" altLang="zh-CN" sz="4400" dirty="0"/>
              <a:t>13</a:t>
            </a:r>
            <a:r>
              <a:rPr sz="4400" dirty="0"/>
              <a:t>章  计划任务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686165" y="4913630"/>
            <a:ext cx="2304415" cy="765175"/>
          </a:xfrm>
        </p:spPr>
        <p:txBody>
          <a:bodyPr/>
          <a:lstStyle/>
          <a:p>
            <a:pPr algn="ctr"/>
            <a:r>
              <a:rPr sz="2400" b="1" dirty="0"/>
              <a:t>誉天教育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at</a:t>
            </a:r>
            <a:r>
              <a:rPr lang="zh-CN" altLang="en-US"/>
              <a:t>管理一次型计划任务</a:t>
            </a:r>
          </a:p>
          <a:p>
            <a:r>
              <a:rPr lang="zh-CN" altLang="en-US"/>
              <a:t>周期性计划任务</a:t>
            </a:r>
          </a:p>
          <a:p>
            <a:r>
              <a:rPr lang="en-US" altLang="zh-CN"/>
              <a:t>crontab</a:t>
            </a:r>
            <a:r>
              <a:rPr lang="zh-CN" altLang="en-US"/>
              <a:t>命令行管理</a:t>
            </a:r>
          </a:p>
          <a:p>
            <a:r>
              <a:rPr lang="en-US" altLang="zh-CN"/>
              <a:t>cron</a:t>
            </a:r>
            <a:r>
              <a:rPr lang="zh-CN" altLang="en-US"/>
              <a:t>配置文件管理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一次性计划任务</a:t>
            </a:r>
          </a:p>
          <a:p>
            <a:r>
              <a:rPr lang="zh-CN" altLang="en-US"/>
              <a:t>周期性计划任务</a:t>
            </a:r>
          </a:p>
          <a:p>
            <a:r>
              <a:rPr lang="zh-CN" altLang="en-US"/>
              <a:t>计划任务管理系统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管理一次性计划任务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dirty="0"/>
              <a:t>at </a:t>
            </a:r>
            <a:r>
              <a:rPr lang="zh-CN" altLang="en-US" sz="2000" dirty="0"/>
              <a:t>命令管理一次性计划任务</a:t>
            </a:r>
            <a:endParaRPr lang="en-US" altLang="zh-CN" sz="2000" dirty="0"/>
          </a:p>
          <a:p>
            <a:pPr marL="1005840" indent="-285750" latinLnBrk="0">
              <a:spcBef>
                <a:spcPts val="0"/>
              </a:spcBef>
              <a:buFont typeface="Wingdings" panose="05000000000000000000" charset="0"/>
              <a:buChar char="p"/>
            </a:pPr>
            <a:r>
              <a:rPr lang="en-US" altLang="zh-CN" sz="1600" dirty="0"/>
              <a:t>at </a:t>
            </a:r>
            <a:r>
              <a:rPr lang="en-US" altLang="zh-CN" sz="1600" dirty="0" err="1"/>
              <a:t>timespec</a:t>
            </a:r>
            <a:r>
              <a:rPr lang="en-US" altLang="zh-CN" sz="1600" dirty="0"/>
              <a:t> </a:t>
            </a:r>
            <a:r>
              <a:rPr lang="zh-CN" altLang="en-US" sz="1600" dirty="0"/>
              <a:t>创建计划任务，交互式输入，</a:t>
            </a:r>
            <a:r>
              <a:rPr lang="en-US" altLang="zh-CN" sz="1600" dirty="0" err="1"/>
              <a:t>ctrl+d</a:t>
            </a:r>
            <a:r>
              <a:rPr lang="zh-CN" altLang="en-US" sz="1600" dirty="0"/>
              <a:t>结束输入</a:t>
            </a:r>
          </a:p>
          <a:p>
            <a:pPr marL="1005840" indent="-285750" latinLnBrk="0">
              <a:spcBef>
                <a:spcPts val="0"/>
              </a:spcBef>
              <a:buFont typeface="Wingdings" panose="05000000000000000000" charset="0"/>
              <a:buChar char="p"/>
            </a:pPr>
            <a:r>
              <a:rPr lang="en-US" altLang="zh-CN" sz="1600" dirty="0"/>
              <a:t>at </a:t>
            </a:r>
            <a:r>
              <a:rPr lang="en-US" altLang="zh-CN" sz="1600" dirty="0" err="1"/>
              <a:t>time</a:t>
            </a:r>
            <a:r>
              <a:rPr lang="en-US" altLang="zh-CN" sz="1600" dirty="0" err="1">
                <a:sym typeface="+mn-ea"/>
              </a:rPr>
              <a:t>spec</a:t>
            </a:r>
            <a:r>
              <a:rPr lang="en-US" altLang="zh-CN" sz="1600" dirty="0"/>
              <a:t> &lt; </a:t>
            </a:r>
            <a:r>
              <a:rPr lang="en-US" altLang="zh-CN" sz="1600" dirty="0" err="1"/>
              <a:t>myscript</a:t>
            </a:r>
            <a:r>
              <a:rPr lang="en-US" altLang="zh-CN" sz="1600" dirty="0"/>
              <a:t> </a:t>
            </a:r>
            <a:r>
              <a:rPr lang="zh-CN" altLang="en-US" sz="1600" dirty="0"/>
              <a:t>从脚本输入</a:t>
            </a:r>
          </a:p>
          <a:p>
            <a:pPr marL="1005840" indent="-285750" latinLnBrk="0">
              <a:spcBef>
                <a:spcPts val="0"/>
              </a:spcBef>
              <a:buFont typeface="Wingdings" panose="05000000000000000000" charset="0"/>
              <a:buChar char="p"/>
            </a:pPr>
            <a:r>
              <a:rPr lang="en-US" altLang="zh-CN" sz="1600" dirty="0"/>
              <a:t>at -l </a:t>
            </a:r>
            <a:r>
              <a:rPr lang="zh-CN" altLang="en-US" sz="1600" dirty="0"/>
              <a:t>列出计划任务</a:t>
            </a:r>
          </a:p>
          <a:p>
            <a:pPr marL="1005840" indent="-285750" latinLnBrk="0">
              <a:spcBef>
                <a:spcPts val="0"/>
              </a:spcBef>
              <a:buFont typeface="Wingdings" panose="05000000000000000000" charset="0"/>
              <a:buChar char="p"/>
            </a:pPr>
            <a:r>
              <a:rPr lang="en-US" altLang="zh-CN" sz="1600" dirty="0"/>
              <a:t>at -c </a:t>
            </a:r>
            <a:r>
              <a:rPr lang="en-US" altLang="zh-CN" sz="1600" dirty="0" err="1"/>
              <a:t>jobnum</a:t>
            </a:r>
            <a:r>
              <a:rPr lang="en-US" altLang="zh-CN" sz="1600" dirty="0"/>
              <a:t> </a:t>
            </a:r>
            <a:r>
              <a:rPr lang="zh-CN" altLang="en-US" sz="1600" dirty="0"/>
              <a:t>查看计划任务的详细信息</a:t>
            </a:r>
          </a:p>
          <a:p>
            <a:pPr marL="1005840" indent="-285750" latinLnBrk="0">
              <a:spcBef>
                <a:spcPts val="0"/>
              </a:spcBef>
              <a:buFont typeface="Wingdings" panose="05000000000000000000" charset="0"/>
              <a:buChar char="p"/>
            </a:pPr>
            <a:r>
              <a:rPr lang="en-US" altLang="zh-CN" sz="1600" dirty="0"/>
              <a:t>at -d </a:t>
            </a:r>
            <a:r>
              <a:rPr lang="en-US" altLang="zh-CN" sz="1600" dirty="0" err="1"/>
              <a:t>jobnum</a:t>
            </a:r>
            <a:r>
              <a:rPr lang="en-US" altLang="zh-CN" sz="1600" dirty="0"/>
              <a:t> </a:t>
            </a:r>
            <a:r>
              <a:rPr lang="zh-CN" altLang="en-US" sz="1600" dirty="0"/>
              <a:t>删除计划任务</a:t>
            </a:r>
          </a:p>
          <a:p>
            <a:pPr algn="just"/>
            <a:r>
              <a:rPr lang="en-US" altLang="zh-CN" sz="2000" dirty="0" err="1">
                <a:sym typeface="+mn-ea"/>
              </a:rPr>
              <a:t>timespec</a:t>
            </a:r>
            <a:r>
              <a:rPr lang="zh-CN" altLang="en-US" sz="2000" dirty="0">
                <a:sym typeface="+mn-ea"/>
              </a:rPr>
              <a:t>举例</a:t>
            </a:r>
          </a:p>
          <a:p>
            <a:pPr marL="1005840" indent="-285750" algn="just">
              <a:spcBef>
                <a:spcPts val="0"/>
              </a:spcBef>
              <a:buChar char="p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8:05am</a:t>
            </a:r>
          </a:p>
          <a:p>
            <a:pPr marL="1005840" indent="-285750" algn="just">
              <a:spcBef>
                <a:spcPts val="0"/>
              </a:spcBef>
              <a:buChar char="p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4pm + 3 days</a:t>
            </a:r>
          </a:p>
          <a:p>
            <a:pPr marL="1005840" indent="-285750" algn="just">
              <a:spcBef>
                <a:spcPts val="0"/>
              </a:spcBef>
              <a:buChar char="p"/>
            </a:pPr>
            <a:r>
              <a:rPr lang="en-US" sz="1600" dirty="0">
                <a:latin typeface="微软雅黑" panose="020B0503020204020204" charset="-122"/>
                <a:ea typeface="微软雅黑" panose="020B0503020204020204" charset="-122"/>
                <a:cs typeface="Arial" panose="020B0604020202020204"/>
                <a:sym typeface="+mn-ea"/>
              </a:rPr>
              <a:t>04:00 2017-05-30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005840" indent="-285750" algn="just">
              <a:spcBef>
                <a:spcPts val="0"/>
              </a:spcBef>
              <a:buChar char="p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teatime tomorrow</a:t>
            </a:r>
          </a:p>
          <a:p>
            <a:pPr marL="1005840" indent="-285750" algn="just">
              <a:spcBef>
                <a:spcPts val="0"/>
              </a:spcBef>
              <a:buChar char="p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时间的具体定义详细请查看文件/usr/share/doc/at/timespec</a:t>
            </a:r>
          </a:p>
          <a:p>
            <a:pPr marL="1005840" indent="-285750" algn="just">
              <a:spcBef>
                <a:spcPts val="0"/>
              </a:spcBef>
              <a:buChar char="p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管理一次性计划任务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dirty="0" err="1"/>
              <a:t>atq</a:t>
            </a:r>
            <a:r>
              <a:rPr lang="en-US" altLang="zh-CN" sz="2000" dirty="0"/>
              <a:t> </a:t>
            </a:r>
            <a:r>
              <a:rPr lang="zh-CN" altLang="en-US" sz="2000" dirty="0"/>
              <a:t>列出计划任务，相当于</a:t>
            </a:r>
            <a:r>
              <a:rPr lang="en-US" altLang="zh-CN" sz="2000" dirty="0"/>
              <a:t>at -l</a:t>
            </a:r>
            <a:endParaRPr lang="zh-CN" altLang="en-US" sz="2000" dirty="0"/>
          </a:p>
          <a:p>
            <a:endParaRPr lang="en-US" altLang="zh-CN" dirty="0"/>
          </a:p>
          <a:p>
            <a:endParaRPr lang="en-US" altLang="zh-CN" dirty="0"/>
          </a:p>
          <a:p>
            <a:pPr marL="1005840" indent="-285750" latinLnBrk="0">
              <a:spcBef>
                <a:spcPts val="0"/>
              </a:spcBef>
              <a:buFont typeface="Wingdings" panose="05000000000000000000" charset="0"/>
              <a:buChar char="p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列：该任务的编号</a:t>
            </a:r>
            <a:endParaRPr 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005840" indent="-285750" latinLnBrk="0">
              <a:spcBef>
                <a:spcPts val="0"/>
              </a:spcBef>
              <a:buFont typeface="Wingdings" panose="05000000000000000000" charset="0"/>
              <a:buChar char="p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列：计划任务的执行的时间和日期</a:t>
            </a:r>
          </a:p>
          <a:p>
            <a:pPr marL="1005840" indent="-285750" latinLnBrk="0">
              <a:spcBef>
                <a:spcPts val="0"/>
              </a:spcBef>
              <a:buFont typeface="Wingdings" panose="05000000000000000000" charset="0"/>
              <a:buChar char="p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列：计划任务被排入默认队列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-q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指定队列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a-z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，从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优先级是从低到高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005840" indent="-285750" latinLnBrk="0">
              <a:spcBef>
                <a:spcPts val="0"/>
              </a:spcBef>
              <a:buFont typeface="Wingdings" panose="05000000000000000000" charset="0"/>
              <a:buChar char="p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列：任务的拥有人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20090" indent="0" latinLnBrk="0">
              <a:spcBef>
                <a:spcPts val="0"/>
              </a:spcBef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30000"/>
              </a:spcBef>
              <a:buChar char="l"/>
            </a:pPr>
            <a:r>
              <a:rPr lang="en-US" altLang="zh-CN" sz="2000" dirty="0" err="1">
                <a:sym typeface="+mn-ea"/>
              </a:rPr>
              <a:t>设置是否可以设置计划任务</a:t>
            </a:r>
            <a:endParaRPr lang="en-US" altLang="zh-CN" sz="2000" dirty="0">
              <a:sym typeface="+mn-ea"/>
            </a:endParaRPr>
          </a:p>
          <a:p>
            <a:pPr marL="1005840" indent="-285750" algn="just">
              <a:spcBef>
                <a:spcPts val="0"/>
              </a:spcBef>
              <a:buChar char="p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/etc/at.deny 仅拒绝</a:t>
            </a:r>
          </a:p>
          <a:p>
            <a:pPr marL="1005840" indent="-285750" algn="just">
              <a:spcBef>
                <a:spcPts val="0"/>
              </a:spcBef>
              <a:buChar char="p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/etc/at.allow 仅允许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622" y="1988840"/>
            <a:ext cx="5082540" cy="5638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管理周期性计划任务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crontab</a:t>
            </a:r>
            <a:r>
              <a:rPr lang="zh-CN" altLang="en-US"/>
              <a:t>命令管理周期性计划任务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algn="just"/>
            <a:endParaRPr lang="en-US" altLang="zh-CN" sz="2200">
              <a:sym typeface="+mn-ea"/>
            </a:endParaRPr>
          </a:p>
          <a:p>
            <a:pPr algn="just"/>
            <a:endParaRPr lang="en-US" altLang="zh-CN" sz="2200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4</a:t>
            </a:fld>
            <a:endParaRPr lang="zh-CN" altLang="en-US"/>
          </a:p>
        </p:txBody>
      </p:sp>
      <p:graphicFrame>
        <p:nvGraphicFramePr>
          <p:cNvPr id="730116" name="Group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359535" y="2098675"/>
          <a:ext cx="7911465" cy="1828165"/>
        </p:xfrm>
        <a:graphic>
          <a:graphicData uri="http://schemas.openxmlformats.org/drawingml/2006/table">
            <a:tbl>
              <a:tblPr/>
              <a:tblGrid>
                <a:gridCol w="1703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07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3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命令</a:t>
                      </a:r>
                    </a:p>
                  </a:txBody>
                  <a:tcPr marL="100838" marR="100838" marT="50413" marB="50413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功能</a:t>
                      </a:r>
                    </a:p>
                  </a:txBody>
                  <a:tcPr marL="100838" marR="100838" marT="50413" marB="504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crontab -e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编辑当前用户的计划任务</a:t>
                      </a: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crontab -l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列出当前用户的计划任务</a:t>
                      </a: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crontab -r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删除当前用户的所有计划任务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crontab -u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管理其他用户的计划任务</a:t>
                      </a: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管理周期性计划任务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48480" y="1050608"/>
            <a:ext cx="10560048" cy="4680000"/>
          </a:xfrm>
        </p:spPr>
        <p:txBody>
          <a:bodyPr/>
          <a:lstStyle/>
          <a:p>
            <a:pPr algn="just"/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crontab配置文件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etc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crontab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man 5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crontab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查看帮助</a:t>
            </a:r>
          </a:p>
          <a:p>
            <a:endParaRPr kumimoji="1" lang="zh-CN" altLang="en-US" sz="1400" kern="1200" dirty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/>
          </a:p>
          <a:p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5</a:t>
            </a:fld>
            <a:endParaRPr lang="zh-CN" altLang="en-US"/>
          </a:p>
        </p:txBody>
      </p:sp>
      <p:graphicFrame>
        <p:nvGraphicFramePr>
          <p:cNvPr id="730116" name="Group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350010" y="3597910"/>
          <a:ext cx="9594850" cy="2525395"/>
        </p:xfrm>
        <a:graphic>
          <a:graphicData uri="http://schemas.openxmlformats.org/drawingml/2006/table">
            <a:tbl>
              <a:tblPr/>
              <a:tblGrid>
                <a:gridCol w="20662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285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3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1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字段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100838" marR="100838" marT="50413" marB="50413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1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说明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100838" marR="100838" marT="50413" marB="504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分钟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取值为从0到59之间的任意整数</a:t>
                      </a: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小时</a:t>
                      </a:r>
                    </a:p>
                  </a:txBody>
                  <a:tcPr marL="100838" marR="100838" marT="50425" marB="50425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取值为从0到23之间的任意整数 </a:t>
                      </a:r>
                    </a:p>
                  </a:txBody>
                  <a:tcPr marL="100838" marR="100838" marT="50425" marB="504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日期</a:t>
                      </a:r>
                    </a:p>
                  </a:txBody>
                  <a:tcPr marL="100838" marR="100838" marT="50425" marB="50425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取值为从1到31之间的任意整数</a:t>
                      </a:r>
                    </a:p>
                  </a:txBody>
                  <a:tcPr marL="100838" marR="100838" marT="50425" marB="504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月份</a:t>
                      </a:r>
                    </a:p>
                  </a:txBody>
                  <a:tcPr marL="100838" marR="100838" marT="50425" marB="50425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取值为从1到12之间的任意整数</a:t>
                      </a:r>
                    </a:p>
                  </a:txBody>
                  <a:tcPr marL="100838" marR="100838" marT="50425" marB="504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星期</a:t>
                      </a:r>
                    </a:p>
                  </a:txBody>
                  <a:tcPr marL="100838" marR="100838" marT="50425" marB="50425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取值为从0到7之间的任意整数，0或7代表星期日</a:t>
                      </a:r>
                    </a:p>
                  </a:txBody>
                  <a:tcPr marL="100838" marR="100838" marT="50425" marB="504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命令</a:t>
                      </a:r>
                    </a:p>
                  </a:txBody>
                  <a:tcPr marL="100838" marR="100838" marT="50425" marB="50425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要执行的命令或程序脚本 </a:t>
                      </a:r>
                    </a:p>
                  </a:txBody>
                  <a:tcPr marL="100838" marR="100838" marT="50425" marB="504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1797050" y="2038350"/>
            <a:ext cx="8597900" cy="1470025"/>
            <a:chOff x="2268" y="2492"/>
            <a:chExt cx="13652" cy="2905"/>
          </a:xfrm>
        </p:grpSpPr>
        <p:grpSp>
          <p:nvGrpSpPr>
            <p:cNvPr id="12" name="组合 11"/>
            <p:cNvGrpSpPr/>
            <p:nvPr/>
          </p:nvGrpSpPr>
          <p:grpSpPr>
            <a:xfrm>
              <a:off x="2268" y="2866"/>
              <a:ext cx="13652" cy="2531"/>
              <a:chOff x="2076" y="1955"/>
              <a:chExt cx="13652" cy="2531"/>
            </a:xfrm>
          </p:grpSpPr>
          <p:sp>
            <p:nvSpPr>
              <p:cNvPr id="36868" name="Rectangle 3"/>
              <p:cNvSpPr>
                <a:spLocks noGrp="1" noChangeArrowheads="1"/>
              </p:cNvSpPr>
              <p:nvPr/>
            </p:nvSpPr>
            <p:spPr>
              <a:xfrm>
                <a:off x="3215" y="2379"/>
                <a:ext cx="11293" cy="60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2800" b="0" i="0">
                    <a:solidFill>
                      <a:schemeClr val="tx1"/>
                    </a:solidFill>
                    <a:latin typeface="Arial" panose="020B0604020202020204"/>
                    <a:ea typeface="+mn-ea"/>
                    <a:cs typeface="Arial" panose="020B0604020202020204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sz="2000" dirty="0">
                    <a:latin typeface="微软雅黑" panose="020B0503020204020204" charset="-122"/>
                    <a:ea typeface="微软雅黑" panose="020B0503020204020204" charset="-122"/>
                  </a:rPr>
                  <a:t>01          10          01           06            *         </a:t>
                </a:r>
                <a:r>
                  <a:rPr lang="en-US" altLang="zh-CN" sz="2000" dirty="0" err="1">
                    <a:latin typeface="微软雅黑" panose="020B0503020204020204" charset="-122"/>
                    <a:ea typeface="微软雅黑" panose="020B0503020204020204" charset="-122"/>
                  </a:rPr>
                  <a:t>command</a:t>
                </a:r>
              </a:p>
            </p:txBody>
          </p:sp>
          <p:sp>
            <p:nvSpPr>
              <p:cNvPr id="292874" name="AutoShape 10"/>
              <p:cNvSpPr>
                <a:spLocks noChangeArrowheads="1"/>
              </p:cNvSpPr>
              <p:nvPr/>
            </p:nvSpPr>
            <p:spPr bwMode="auto">
              <a:xfrm>
                <a:off x="2188" y="3452"/>
                <a:ext cx="1376" cy="686"/>
              </a:xfrm>
              <a:prstGeom prst="wedgeRoundRectCallout">
                <a:avLst>
                  <a:gd name="adj1" fmla="val 48796"/>
                  <a:gd name="adj2" fmla="val -87444"/>
                  <a:gd name="adj3" fmla="val 16667"/>
                </a:avLst>
              </a:prstGeom>
              <a:solidFill>
                <a:schemeClr val="accent5">
                  <a:lumMod val="90000"/>
                </a:schemeClr>
              </a:solidFill>
              <a:ln w="28575" cmpd="sng" algn="ctr">
                <a:noFill/>
                <a:prstDash val="solid"/>
                <a:miter lim="800000"/>
              </a:ln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Blip>
                    <a:blip r:embed="rId3"/>
                  </a:buBlip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Blip>
                    <a:blip r:embed="rId4"/>
                  </a:buBlip>
                  <a:defRPr sz="2400" b="1">
                    <a:solidFill>
                      <a:srgbClr val="003366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0" dirty="0">
                    <a:latin typeface="微软雅黑" panose="020B0503020204020204" charset="-122"/>
                    <a:ea typeface="微软雅黑" panose="020B0503020204020204" charset="-122"/>
                  </a:rPr>
                  <a:t>分钟</a:t>
                </a:r>
              </a:p>
            </p:txBody>
          </p:sp>
          <p:sp>
            <p:nvSpPr>
              <p:cNvPr id="7" name="AutoShape 10"/>
              <p:cNvSpPr>
                <a:spLocks noChangeArrowheads="1"/>
              </p:cNvSpPr>
              <p:nvPr/>
            </p:nvSpPr>
            <p:spPr bwMode="auto">
              <a:xfrm>
                <a:off x="3857" y="3454"/>
                <a:ext cx="1376" cy="686"/>
              </a:xfrm>
              <a:prstGeom prst="wedgeRoundRectCallout">
                <a:avLst>
                  <a:gd name="adj1" fmla="val 48796"/>
                  <a:gd name="adj2" fmla="val -87444"/>
                  <a:gd name="adj3" fmla="val 16667"/>
                </a:avLst>
              </a:prstGeom>
              <a:solidFill>
                <a:schemeClr val="accent5">
                  <a:lumMod val="90000"/>
                </a:schemeClr>
              </a:solidFill>
              <a:ln w="28575" cmpd="sng" algn="ctr">
                <a:noFill/>
                <a:prstDash val="solid"/>
                <a:miter lim="800000"/>
              </a:ln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anchor="ctr" anchorCtr="1">
                <a:no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Blip>
                    <a:blip r:embed="rId3"/>
                  </a:buBlip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Blip>
                    <a:blip r:embed="rId4"/>
                  </a:buBlip>
                  <a:defRPr sz="2400" b="1">
                    <a:solidFill>
                      <a:srgbClr val="003366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lvl="0" algn="l">
                  <a:buClrTx/>
                  <a:buSzTx/>
                  <a:buFontTx/>
                  <a:buNone/>
                </a:pPr>
                <a:r>
                  <a:rPr lang="zh-CN" altLang="en-US" sz="18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小时</a:t>
                </a:r>
              </a:p>
            </p:txBody>
          </p:sp>
          <p:sp>
            <p:nvSpPr>
              <p:cNvPr id="8" name="AutoShape 10"/>
              <p:cNvSpPr>
                <a:spLocks noChangeArrowheads="1"/>
              </p:cNvSpPr>
              <p:nvPr/>
            </p:nvSpPr>
            <p:spPr bwMode="auto">
              <a:xfrm>
                <a:off x="5357" y="3454"/>
                <a:ext cx="1376" cy="686"/>
              </a:xfrm>
              <a:prstGeom prst="wedgeRoundRectCallout">
                <a:avLst>
                  <a:gd name="adj1" fmla="val 48796"/>
                  <a:gd name="adj2" fmla="val -87444"/>
                  <a:gd name="adj3" fmla="val 16667"/>
                </a:avLst>
              </a:prstGeom>
              <a:solidFill>
                <a:schemeClr val="accent5">
                  <a:lumMod val="90000"/>
                </a:schemeClr>
              </a:solidFill>
              <a:ln w="28575" cmpd="sng" algn="ctr">
                <a:noFill/>
                <a:prstDash val="solid"/>
                <a:miter lim="800000"/>
              </a:ln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anchor="ctr" anchorCtr="1">
                <a:no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Blip>
                    <a:blip r:embed="rId3"/>
                  </a:buBlip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Blip>
                    <a:blip r:embed="rId4"/>
                  </a:buBlip>
                  <a:defRPr sz="2400" b="1">
                    <a:solidFill>
                      <a:srgbClr val="003366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lvl="0" algn="l">
                  <a:buClrTx/>
                  <a:buSzTx/>
                  <a:buFontTx/>
                  <a:buNone/>
                </a:pPr>
                <a:r>
                  <a:rPr lang="zh-CN" altLang="en-US" sz="18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日期</a:t>
                </a:r>
                <a:endParaRPr lang="zh-CN" altLang="en-US" sz="1985" dirty="0">
                  <a:ea typeface="楷体_GB2312" pitchFamily="49" charset="-122"/>
                  <a:sym typeface="+mn-ea"/>
                </a:endParaRPr>
              </a:p>
            </p:txBody>
          </p:sp>
          <p:sp>
            <p:nvSpPr>
              <p:cNvPr id="9" name="AutoShape 10"/>
              <p:cNvSpPr>
                <a:spLocks noChangeArrowheads="1"/>
              </p:cNvSpPr>
              <p:nvPr/>
            </p:nvSpPr>
            <p:spPr bwMode="auto">
              <a:xfrm>
                <a:off x="7143" y="3452"/>
                <a:ext cx="1376" cy="686"/>
              </a:xfrm>
              <a:prstGeom prst="wedgeRoundRectCallout">
                <a:avLst>
                  <a:gd name="adj1" fmla="val 48796"/>
                  <a:gd name="adj2" fmla="val -87444"/>
                  <a:gd name="adj3" fmla="val 16667"/>
                </a:avLst>
              </a:prstGeom>
              <a:solidFill>
                <a:schemeClr val="accent5">
                  <a:lumMod val="90000"/>
                </a:schemeClr>
              </a:solidFill>
              <a:ln w="28575" cmpd="sng" algn="ctr">
                <a:noFill/>
                <a:prstDash val="solid"/>
                <a:miter lim="800000"/>
              </a:ln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anchor="ctr" anchorCtr="1">
                <a:no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Blip>
                    <a:blip r:embed="rId3"/>
                  </a:buBlip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Blip>
                    <a:blip r:embed="rId4"/>
                  </a:buBlip>
                  <a:defRPr sz="2400" b="1">
                    <a:solidFill>
                      <a:srgbClr val="003366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lvl="0" algn="l">
                  <a:buClrTx/>
                  <a:buSzTx/>
                  <a:buFontTx/>
                  <a:buNone/>
                </a:pPr>
                <a:r>
                  <a:rPr lang="zh-CN" altLang="en-US" sz="18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月份</a:t>
                </a:r>
                <a:endParaRPr lang="zh-CN" altLang="en-US" sz="1985" dirty="0">
                  <a:ea typeface="楷体_GB2312" pitchFamily="49" charset="-122"/>
                  <a:sym typeface="+mn-ea"/>
                </a:endParaRPr>
              </a:p>
            </p:txBody>
          </p:sp>
          <p:sp>
            <p:nvSpPr>
              <p:cNvPr id="10" name="AutoShape 10"/>
              <p:cNvSpPr>
                <a:spLocks noChangeArrowheads="1"/>
              </p:cNvSpPr>
              <p:nvPr/>
            </p:nvSpPr>
            <p:spPr bwMode="auto">
              <a:xfrm>
                <a:off x="8929" y="3452"/>
                <a:ext cx="1376" cy="686"/>
              </a:xfrm>
              <a:prstGeom prst="wedgeRoundRectCallout">
                <a:avLst>
                  <a:gd name="adj1" fmla="val 48796"/>
                  <a:gd name="adj2" fmla="val -87444"/>
                  <a:gd name="adj3" fmla="val 16667"/>
                </a:avLst>
              </a:prstGeom>
              <a:solidFill>
                <a:schemeClr val="accent5">
                  <a:lumMod val="90000"/>
                </a:schemeClr>
              </a:solidFill>
              <a:ln w="28575" cmpd="sng" algn="ctr">
                <a:noFill/>
                <a:prstDash val="solid"/>
                <a:miter lim="800000"/>
              </a:ln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anchor="ctr" anchorCtr="1">
                <a:no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Blip>
                    <a:blip r:embed="rId3"/>
                  </a:buBlip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Blip>
                    <a:blip r:embed="rId4"/>
                  </a:buBlip>
                  <a:defRPr sz="2400" b="1">
                    <a:solidFill>
                      <a:srgbClr val="003366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lvl="0" algn="l">
                  <a:buClrTx/>
                  <a:buSzTx/>
                  <a:buFontTx/>
                  <a:buNone/>
                </a:pPr>
                <a:r>
                  <a:rPr lang="zh-CN" altLang="en-US" sz="18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星期</a:t>
                </a:r>
                <a:endParaRPr lang="zh-CN" altLang="en-US" sz="1985" dirty="0">
                  <a:ea typeface="楷体_GB2312" pitchFamily="49" charset="-122"/>
                  <a:sym typeface="+mn-ea"/>
                </a:endParaRPr>
              </a:p>
            </p:txBody>
          </p:sp>
          <p:sp>
            <p:nvSpPr>
              <p:cNvPr id="11" name="AutoShape 10"/>
              <p:cNvSpPr>
                <a:spLocks noChangeArrowheads="1"/>
              </p:cNvSpPr>
              <p:nvPr/>
            </p:nvSpPr>
            <p:spPr bwMode="auto">
              <a:xfrm>
                <a:off x="11023" y="3452"/>
                <a:ext cx="1376" cy="686"/>
              </a:xfrm>
              <a:prstGeom prst="wedgeRoundRectCallout">
                <a:avLst>
                  <a:gd name="adj1" fmla="val 48796"/>
                  <a:gd name="adj2" fmla="val -87444"/>
                  <a:gd name="adj3" fmla="val 16667"/>
                </a:avLst>
              </a:prstGeom>
              <a:solidFill>
                <a:schemeClr val="accent5">
                  <a:lumMod val="90000"/>
                </a:schemeClr>
              </a:solidFill>
              <a:ln w="28575" cmpd="sng" algn="ctr">
                <a:noFill/>
                <a:prstDash val="solid"/>
                <a:miter lim="800000"/>
              </a:ln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anchor="ctr" anchorCtr="1">
                <a:no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Blip>
                    <a:blip r:embed="rId3"/>
                  </a:buBlip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Blip>
                    <a:blip r:embed="rId4"/>
                  </a:buBlip>
                  <a:defRPr sz="2400" b="1">
                    <a:solidFill>
                      <a:srgbClr val="003366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lvl="0" algn="l">
                  <a:buClrTx/>
                  <a:buSzTx/>
                  <a:buFontTx/>
                  <a:buNone/>
                </a:pPr>
                <a:r>
                  <a:rPr lang="zh-CN" altLang="en-US" sz="18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命令</a:t>
                </a:r>
                <a:endParaRPr lang="zh-CN" altLang="en-US" sz="1985" dirty="0">
                  <a:ea typeface="楷体_GB2312" pitchFamily="49" charset="-122"/>
                  <a:sym typeface="+mn-ea"/>
                </a:endParaRPr>
              </a:p>
            </p:txBody>
          </p:sp>
          <p:sp>
            <p:nvSpPr>
              <p:cNvPr id="862244" name="AutoShape 36"/>
              <p:cNvSpPr>
                <a:spLocks noChangeArrowheads="1"/>
              </p:cNvSpPr>
              <p:nvPr/>
            </p:nvSpPr>
            <p:spPr bwMode="auto">
              <a:xfrm>
                <a:off x="2076" y="1955"/>
                <a:ext cx="13652" cy="2531"/>
              </a:xfrm>
              <a:prstGeom prst="roundRect">
                <a:avLst>
                  <a:gd name="adj" fmla="val 16667"/>
                </a:avLst>
              </a:prstGeom>
              <a:noFill/>
              <a:ln w="9525" algn="ctr">
                <a:solidFill>
                  <a:srgbClr val="00008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Blip>
                    <a:blip r:embed="rId3"/>
                  </a:buBlip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Blip>
                    <a:blip r:embed="rId4"/>
                  </a:buBlip>
                  <a:defRPr sz="2400" b="1">
                    <a:solidFill>
                      <a:srgbClr val="003366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FF"/>
                  </a:buClr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970" b="0"/>
              </a:p>
            </p:txBody>
          </p:sp>
        </p:grpSp>
        <p:sp>
          <p:nvSpPr>
            <p:cNvPr id="862247" name="AutoShape 39"/>
            <p:cNvSpPr>
              <a:spLocks noChangeArrowheads="1"/>
            </p:cNvSpPr>
            <p:nvPr/>
          </p:nvSpPr>
          <p:spPr bwMode="auto">
            <a:xfrm>
              <a:off x="11441" y="2492"/>
              <a:ext cx="2556" cy="686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Blip>
                  <a:blip r:embed="rId3"/>
                </a:buBlip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Blip>
                  <a:blip r:embed="rId4"/>
                </a:buBlip>
                <a:defRPr sz="2400" b="1">
                  <a:solidFill>
                    <a:srgbClr val="0033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600" b="0" dirty="0">
                  <a:latin typeface="微软雅黑" panose="020B0503020204020204" charset="-122"/>
                  <a:ea typeface="微软雅黑" panose="020B0503020204020204" charset="-122"/>
                </a:rPr>
                <a:t>任务内容设置</a:t>
              </a:r>
            </a:p>
          </p:txBody>
        </p:sp>
        <p:sp>
          <p:nvSpPr>
            <p:cNvPr id="862245" name="AutoShape 37"/>
            <p:cNvSpPr>
              <a:spLocks noChangeArrowheads="1"/>
            </p:cNvSpPr>
            <p:nvPr/>
          </p:nvSpPr>
          <p:spPr bwMode="auto">
            <a:xfrm>
              <a:off x="5158" y="2604"/>
              <a:ext cx="2556" cy="686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rgbClr val="808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Blip>
                  <a:blip r:embed="rId3"/>
                </a:buBlip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Blip>
                  <a:blip r:embed="rId4"/>
                </a:buBlip>
                <a:defRPr sz="2400" b="1">
                  <a:solidFill>
                    <a:srgbClr val="0033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600" b="0">
                  <a:latin typeface="微软雅黑" panose="020B0503020204020204" charset="-122"/>
                  <a:ea typeface="微软雅黑" panose="020B0503020204020204" charset="-122"/>
                </a:rPr>
                <a:t>时间周期设置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cron</a:t>
            </a:r>
            <a:r>
              <a:rPr lang="zh-CN" altLang="en-US"/>
              <a:t>时间表示方法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308600"/>
          </a:xfrm>
        </p:spPr>
        <p:txBody>
          <a:bodyPr/>
          <a:lstStyle/>
          <a:p>
            <a:r>
              <a:rPr sz="2000" dirty="0" err="1"/>
              <a:t>前五个字段使用相同的语法规则</a:t>
            </a:r>
            <a:endParaRPr sz="2000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algn="just"/>
            <a:endParaRPr lang="en-US" altLang="zh-CN" sz="2200" dirty="0">
              <a:sym typeface="+mn-ea"/>
            </a:endParaRPr>
          </a:p>
          <a:p>
            <a:pPr algn="just"/>
            <a:r>
              <a:rPr lang="zh-CN" altLang="en-US" sz="2000" dirty="0">
                <a:sym typeface="+mn-ea"/>
              </a:rPr>
              <a:t>应用示例</a:t>
            </a:r>
          </a:p>
          <a:p>
            <a:pPr marL="1005840" indent="-285750" algn="just" eaLnBrk="1" hangingPunct="1">
              <a:spcBef>
                <a:spcPts val="0"/>
              </a:spcBef>
              <a:buChar char="p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  17  *  *  1-5		周一到周五每天17:00  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005840" indent="-285750" algn="just" eaLnBrk="1" hangingPunct="1">
              <a:spcBef>
                <a:spcPts val="0"/>
              </a:spcBef>
              <a:buChar char="p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30  8  *  *  1,3,5	每周一、三、五的8点30分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005840" indent="-285750" algn="just" eaLnBrk="1" hangingPunct="1">
              <a:spcBef>
                <a:spcPts val="0"/>
              </a:spcBef>
              <a:buChar char="p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  8-18/2  *  *  *	08点到18点之间每隔2小时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005840" indent="-285750" algn="just" eaLnBrk="1" hangingPunct="1">
              <a:spcBef>
                <a:spcPts val="0"/>
              </a:spcBef>
              <a:buChar char="p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  10  */3  *  *		每隔3天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分执行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6</a:t>
            </a:fld>
            <a:endParaRPr lang="zh-CN" altLang="en-US"/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349375" y="1925955"/>
          <a:ext cx="7911465" cy="1828165"/>
        </p:xfrm>
        <a:graphic>
          <a:graphicData uri="http://schemas.openxmlformats.org/drawingml/2006/table">
            <a:tbl>
              <a:tblPr/>
              <a:tblGrid>
                <a:gridCol w="1703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07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307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spcBef>
                          <a:spcPts val="220"/>
                        </a:spcBef>
                        <a:buClrTx/>
                        <a:buSzTx/>
                        <a:buFontTx/>
                      </a:pPr>
                      <a:r>
                        <a:rPr kumimoji="1" lang="zh-CN" altLang="en-US" sz="1800" b="1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规则</a:t>
                      </a:r>
                    </a:p>
                  </a:txBody>
                  <a:tcPr marL="0" marR="0" marT="27940" marB="0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spcBef>
                          <a:spcPts val="220"/>
                        </a:spcBef>
                        <a:buClrTx/>
                        <a:buSzTx/>
                        <a:buFontTx/>
                      </a:pPr>
                      <a:r>
                        <a:rPr kumimoji="1" lang="zh-CN" altLang="en-US" sz="1800" b="1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说明</a:t>
                      </a:r>
                    </a:p>
                  </a:txBody>
                  <a:tcPr marL="0" marR="0" marT="279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spcBef>
                          <a:spcPts val="280"/>
                        </a:spcBef>
                        <a:buClrTx/>
                        <a:buSzTx/>
                        <a:buFontTx/>
                      </a:pPr>
                      <a:r>
                        <a:rPr kumimoji="1" lang="zh-CN" altLang="en-US" sz="14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*</a:t>
                      </a:r>
                    </a:p>
                  </a:txBody>
                  <a:tcPr marL="0" marR="0" marT="35560" marB="0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spcBef>
                          <a:spcPts val="265"/>
                        </a:spcBef>
                        <a:buClrTx/>
                        <a:buSzTx/>
                        <a:buFontTx/>
                      </a:pPr>
                      <a:r>
                        <a:rPr kumimoji="1" lang="zh-CN" altLang="en-US" sz="14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表示匹配该栏位的每一个时间点</a:t>
                      </a:r>
                    </a:p>
                  </a:txBody>
                  <a:tcPr marL="0" marR="0" marT="336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spcBef>
                          <a:spcPts val="280"/>
                        </a:spcBef>
                        <a:buClrTx/>
                        <a:buSzTx/>
                        <a:buFontTx/>
                      </a:pPr>
                      <a:r>
                        <a:rPr kumimoji="1" lang="zh-CN" altLang="en-US" sz="14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x-y</a:t>
                      </a:r>
                    </a:p>
                  </a:txBody>
                  <a:tcPr marL="0" marR="0" marT="35560" marB="0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spcBef>
                          <a:spcPts val="265"/>
                        </a:spcBef>
                        <a:buClrTx/>
                        <a:buSzTx/>
                        <a:buFontTx/>
                      </a:pPr>
                      <a:r>
                        <a:rPr kumimoji="1" lang="zh-CN" altLang="en-US" sz="14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表示范围，x到y（含）</a:t>
                      </a:r>
                    </a:p>
                  </a:txBody>
                  <a:tcPr marL="0" marR="0" marT="336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spcBef>
                          <a:spcPts val="315"/>
                        </a:spcBef>
                        <a:buClrTx/>
                        <a:buSzTx/>
                        <a:buFontTx/>
                      </a:pPr>
                      <a:r>
                        <a:rPr kumimoji="1" lang="zh-CN" altLang="en-US" sz="14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x,y</a:t>
                      </a:r>
                    </a:p>
                  </a:txBody>
                  <a:tcPr marL="0" marR="0" marT="40005" marB="0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spcBef>
                          <a:spcPts val="265"/>
                        </a:spcBef>
                        <a:buClrTx/>
                        <a:buSzTx/>
                        <a:buFontTx/>
                      </a:pPr>
                      <a:r>
                        <a:rPr kumimoji="1" lang="zh-CN" altLang="en-US" sz="14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表示列表，也可以包含范围，如5,10-13,15</a:t>
                      </a:r>
                    </a:p>
                  </a:txBody>
                  <a:tcPr marL="0" marR="0" marT="336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spcBef>
                          <a:spcPts val="315"/>
                        </a:spcBef>
                        <a:buClrTx/>
                        <a:buSzTx/>
                        <a:buFontTx/>
                      </a:pPr>
                      <a:r>
                        <a:rPr kumimoji="1" lang="zh-CN" altLang="en-US" sz="14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*/x</a:t>
                      </a:r>
                    </a:p>
                  </a:txBody>
                  <a:tcPr marL="0" marR="0" marT="40005" marB="0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spcBef>
                          <a:spcPts val="265"/>
                        </a:spcBef>
                        <a:buClrTx/>
                        <a:buSzTx/>
                        <a:buFontTx/>
                      </a:pPr>
                      <a:r>
                        <a:rPr kumimoji="1" lang="zh-CN" altLang="en-US" sz="14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表示每个</a:t>
                      </a:r>
                      <a:r>
                        <a:rPr kumimoji="1" lang="en-US" altLang="zh-CN" sz="14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r>
                        <a:rPr kumimoji="1" lang="zh-CN" altLang="en-US" sz="14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个时间点就执行一次</a:t>
                      </a:r>
                    </a:p>
                  </a:txBody>
                  <a:tcPr marL="0" marR="0" marT="336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cron</a:t>
            </a:r>
            <a:r>
              <a:rPr lang="zh-CN" altLang="en-US"/>
              <a:t>任务的保存文件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308600"/>
          </a:xfrm>
        </p:spPr>
        <p:txBody>
          <a:bodyPr/>
          <a:lstStyle/>
          <a:p>
            <a:pPr algn="l"/>
            <a:r>
              <a:rPr sz="2000" dirty="0" err="1"/>
              <a:t>所有用户的cron任务（使用crontab命令创建的任务）都被保存在目录</a:t>
            </a:r>
            <a:r>
              <a:rPr sz="2000" dirty="0"/>
              <a:t>“/</a:t>
            </a:r>
            <a:r>
              <a:rPr sz="2000" dirty="0" err="1"/>
              <a:t>var</a:t>
            </a:r>
            <a:r>
              <a:rPr sz="2000" dirty="0"/>
              <a:t>/spool/</a:t>
            </a:r>
            <a:r>
              <a:rPr sz="2000" dirty="0" err="1"/>
              <a:t>cron</a:t>
            </a:r>
            <a:r>
              <a:rPr sz="2000" dirty="0"/>
              <a:t>/”</a:t>
            </a:r>
            <a:r>
              <a:rPr sz="2000" dirty="0" err="1"/>
              <a:t>中的文件中</a:t>
            </a:r>
            <a:endParaRPr sz="2000" dirty="0"/>
          </a:p>
          <a:p>
            <a:pPr marL="1005840" indent="-285750" latinLnBrk="0">
              <a:spcBef>
                <a:spcPts val="0"/>
              </a:spcBef>
              <a:buFont typeface="Wingdings" panose="05000000000000000000" charset="0"/>
              <a:buChar char="u"/>
            </a:pPr>
            <a:r>
              <a:rPr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文件的名称与用户名相同</a:t>
            </a:r>
            <a:endParaRPr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005840" indent="-285750" latinLnBrk="0">
              <a:spcBef>
                <a:spcPts val="0"/>
              </a:spcBef>
              <a:buFont typeface="Wingdings" panose="05000000000000000000" charset="0"/>
              <a:buChar char="u"/>
            </a:pPr>
            <a:r>
              <a:rPr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例如root用户的cron任务列表文件的名称是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“/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var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/spool/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cron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/root”</a:t>
            </a:r>
          </a:p>
          <a:p>
            <a:pPr marL="1005840" indent="-285750" latinLnBrk="0"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建议不要使用命令创建计划任务，而是使用系统范围的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crontab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</a:t>
            </a:r>
            <a:endParaRPr 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sz="2000" dirty="0">
                <a:latin typeface="+mn-ea"/>
                <a:cs typeface="Arial" panose="020B0604020202020204" pitchFamily="34" charset="0"/>
              </a:rPr>
              <a:t>系统范围内的</a:t>
            </a:r>
            <a:r>
              <a:rPr lang="en-US" altLang="zh-CN" sz="2000" dirty="0" err="1">
                <a:latin typeface="+mn-ea"/>
                <a:cs typeface="Arial" panose="020B0604020202020204" pitchFamily="34" charset="0"/>
              </a:rPr>
              <a:t>cron</a:t>
            </a:r>
            <a:r>
              <a:rPr lang="zh-CN" altLang="en-US" sz="2000" dirty="0">
                <a:latin typeface="+mn-ea"/>
                <a:cs typeface="Arial" panose="020B0604020202020204" pitchFamily="34" charset="0"/>
              </a:rPr>
              <a:t>任务定义在</a:t>
            </a:r>
            <a:r>
              <a:rPr lang="en-US" altLang="zh-CN" sz="2000" dirty="0">
                <a:latin typeface="+mn-ea"/>
                <a:cs typeface="Arial" panose="020B0604020202020204" pitchFamily="34" charset="0"/>
              </a:rPr>
              <a:t>/</a:t>
            </a:r>
            <a:r>
              <a:rPr lang="en-US" altLang="zh-CN" sz="2000" dirty="0" err="1">
                <a:latin typeface="+mn-ea"/>
                <a:cs typeface="Arial" panose="020B0604020202020204" pitchFamily="34" charset="0"/>
              </a:rPr>
              <a:t>etc</a:t>
            </a:r>
            <a:r>
              <a:rPr lang="en-US" altLang="zh-CN" sz="2000" dirty="0">
                <a:latin typeface="+mn-ea"/>
                <a:cs typeface="Arial" panose="020B0604020202020204" pitchFamily="34" charset="0"/>
              </a:rPr>
              <a:t>/</a:t>
            </a:r>
            <a:r>
              <a:rPr lang="en-US" altLang="zh-CN" sz="2000" dirty="0" err="1">
                <a:latin typeface="+mn-ea"/>
                <a:cs typeface="Arial" panose="020B0604020202020204" pitchFamily="34" charset="0"/>
              </a:rPr>
              <a:t>crontab</a:t>
            </a:r>
            <a:r>
              <a:rPr lang="zh-CN" altLang="en-US" sz="2000" dirty="0">
                <a:latin typeface="+mn-ea"/>
                <a:cs typeface="Arial" panose="020B0604020202020204" pitchFamily="34" charset="0"/>
              </a:rPr>
              <a:t>和</a:t>
            </a:r>
            <a:r>
              <a:rPr lang="en-US" altLang="zh-CN" sz="2000" dirty="0">
                <a:latin typeface="+mn-ea"/>
                <a:cs typeface="Arial" panose="020B0604020202020204" pitchFamily="34" charset="0"/>
              </a:rPr>
              <a:t>/</a:t>
            </a:r>
            <a:r>
              <a:rPr lang="en-US" altLang="zh-CN" sz="2000" dirty="0" err="1">
                <a:latin typeface="+mn-ea"/>
                <a:cs typeface="Arial" panose="020B0604020202020204" pitchFamily="34" charset="0"/>
              </a:rPr>
              <a:t>etc</a:t>
            </a:r>
            <a:r>
              <a:rPr lang="en-US" altLang="zh-CN" sz="2000" dirty="0">
                <a:latin typeface="+mn-ea"/>
                <a:cs typeface="Arial" panose="020B0604020202020204" pitchFamily="34" charset="0"/>
              </a:rPr>
              <a:t>/</a:t>
            </a:r>
            <a:r>
              <a:rPr lang="en-US" altLang="zh-CN" sz="2000" dirty="0" err="1">
                <a:latin typeface="+mn-ea"/>
                <a:cs typeface="Arial" panose="020B0604020202020204" pitchFamily="34" charset="0"/>
              </a:rPr>
              <a:t>cron.d</a:t>
            </a:r>
            <a:r>
              <a:rPr lang="zh-CN" altLang="en-US" sz="2000" dirty="0">
                <a:latin typeface="+mn-ea"/>
                <a:cs typeface="Arial" panose="020B0604020202020204" pitchFamily="34" charset="0"/>
              </a:rPr>
              <a:t>目录中的文件</a:t>
            </a:r>
          </a:p>
          <a:p>
            <a:pPr marL="1005840" indent="-285750" algn="just">
              <a:spcBef>
                <a:spcPts val="0"/>
              </a:spcBef>
              <a:buChar char="u"/>
            </a:pPr>
            <a:r>
              <a:rPr 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建议在/etc/cron.d下面创建自定义的crontab文件保存任务</a:t>
            </a:r>
          </a:p>
          <a:p>
            <a:r>
              <a:rPr lang="zh-CN" altLang="en-US" sz="2000" dirty="0">
                <a:latin typeface="+mn-ea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设置是否可以设置计划任务</a:t>
            </a:r>
          </a:p>
          <a:p>
            <a:pPr marL="1005840" indent="-285750" algn="just">
              <a:spcBef>
                <a:spcPts val="0"/>
              </a:spcBef>
              <a:buChar char="u"/>
            </a:pPr>
            <a:r>
              <a:rPr 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/etc/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cron</a:t>
            </a:r>
            <a:r>
              <a:rPr 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.deny 仅拒绝</a:t>
            </a:r>
          </a:p>
          <a:p>
            <a:pPr marL="1005840" indent="-285750" algn="just">
              <a:spcBef>
                <a:spcPts val="0"/>
              </a:spcBef>
              <a:buChar char="u"/>
            </a:pPr>
            <a:r>
              <a:rPr 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/etc/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cron</a:t>
            </a:r>
            <a:r>
              <a:rPr 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.allow 仅允许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cron</a:t>
            </a:r>
            <a:r>
              <a:rPr lang="zh-CN" altLang="en-US"/>
              <a:t>任务的保存文件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308600"/>
          </a:xfrm>
        </p:spPr>
        <p:txBody>
          <a:bodyPr/>
          <a:lstStyle/>
          <a:p>
            <a:pPr algn="l"/>
            <a:r>
              <a:rPr lang="en-US" sz="2000" dirty="0"/>
              <a:t>crontab</a:t>
            </a:r>
            <a:r>
              <a:rPr lang="zh-CN" altLang="en-US" sz="2000" dirty="0"/>
              <a:t>系统中还包含需要每小时，每天，每周和每月运行的脚本存储库</a:t>
            </a:r>
          </a:p>
          <a:p>
            <a:pPr marL="1005840" indent="-285750" algn="just">
              <a:spcBef>
                <a:spcPts val="0"/>
              </a:spcBef>
              <a:buChar char="u"/>
            </a:pPr>
            <a:r>
              <a:rPr 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包括/etc/cron.hourly，/etc/cron.daily，/etc/cron.weekly，/etc/cron.monthly</a:t>
            </a:r>
          </a:p>
          <a:p>
            <a:pPr marL="1005840" indent="-285750" latinLnBrk="0"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以上目录中包含的是</a:t>
            </a:r>
            <a:r>
              <a:rPr 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可执行的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shell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脚本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，而不是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crontab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</a:t>
            </a:r>
            <a:endParaRPr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000" dirty="0">
                <a:latin typeface="+mn-ea"/>
                <a:cs typeface="Arial" panose="020B0604020202020204" pitchFamily="34" charset="0"/>
              </a:rPr>
              <a:t>/var/spool/</a:t>
            </a:r>
            <a:r>
              <a:rPr sz="2000" dirty="0" err="1">
                <a:latin typeface="+mn-ea"/>
                <a:cs typeface="Arial" panose="020B0604020202020204" pitchFamily="34" charset="0"/>
              </a:rPr>
              <a:t>anacron</a:t>
            </a:r>
            <a:r>
              <a:rPr sz="2000" dirty="0">
                <a:latin typeface="+mn-ea"/>
                <a:cs typeface="Arial" panose="020B0604020202020204" pitchFamily="34" charset="0"/>
              </a:rPr>
              <a:t>/</a:t>
            </a:r>
            <a:r>
              <a:rPr sz="2000" dirty="0" err="1">
                <a:latin typeface="+mn-ea"/>
                <a:cs typeface="Arial" panose="020B0604020202020204" pitchFamily="34" charset="0"/>
              </a:rPr>
              <a:t>中文件的名称用于检查</a:t>
            </a:r>
            <a:r>
              <a:rPr lang="zh-CN" sz="2000" dirty="0">
                <a:latin typeface="+mn-ea"/>
                <a:cs typeface="Arial" panose="020B0604020202020204" pitchFamily="34" charset="0"/>
              </a:rPr>
              <a:t>每天，每周和每月的</a:t>
            </a:r>
            <a:r>
              <a:rPr sz="2000" dirty="0" err="1">
                <a:latin typeface="+mn-ea"/>
                <a:cs typeface="Arial" panose="020B0604020202020204" pitchFamily="34" charset="0"/>
              </a:rPr>
              <a:t>任务是否运行</a:t>
            </a:r>
            <a:endParaRPr sz="2000" dirty="0">
              <a:latin typeface="+mn-ea"/>
              <a:cs typeface="Arial" panose="020B0604020202020204" pitchFamily="34" charset="0"/>
            </a:endParaRPr>
          </a:p>
          <a:p>
            <a:r>
              <a:rPr lang="zh-CN" altLang="en-US" sz="2000" dirty="0">
                <a:latin typeface="+mn-ea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配置文件/etc/anacrontab</a:t>
            </a:r>
          </a:p>
          <a:p>
            <a:endParaRPr lang="zh-CN" altLang="en-US" sz="2200" dirty="0">
              <a:latin typeface="+mn-ea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endParaRPr lang="zh-CN" altLang="en-US" sz="2200" dirty="0">
              <a:latin typeface="+mn-ea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marL="1005840" indent="-285750" algn="just">
              <a:spcBef>
                <a:spcPts val="0"/>
              </a:spcBef>
              <a:buChar char="u"/>
            </a:pPr>
            <a:r>
              <a:rPr 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第1列：时间间隔</a:t>
            </a:r>
          </a:p>
          <a:p>
            <a:pPr marL="1005840" indent="-285750" algn="just">
              <a:spcBef>
                <a:spcPts val="0"/>
              </a:spcBef>
              <a:buChar char="u"/>
            </a:pPr>
            <a:r>
              <a:rPr 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第2列：延迟时间（分钟）</a:t>
            </a:r>
          </a:p>
          <a:p>
            <a:pPr marL="1005840" indent="-285750" algn="just">
              <a:spcBef>
                <a:spcPts val="0"/>
              </a:spcBef>
              <a:buChar char="u"/>
            </a:pPr>
            <a:r>
              <a:rPr 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第3列：作业的名称</a:t>
            </a:r>
            <a:endParaRPr 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005840" indent="-285750" algn="just">
              <a:spcBef>
                <a:spcPts val="0"/>
              </a:spcBef>
              <a:buChar char="u"/>
            </a:pPr>
            <a:r>
              <a:rPr 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第4列：要执行的命令</a:t>
            </a:r>
          </a:p>
          <a:p>
            <a:pPr marL="0" indent="0">
              <a:buNone/>
            </a:pPr>
            <a:endParaRPr 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570" y="3528060"/>
            <a:ext cx="7682230" cy="9836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5ec2dae-56c6-4e60-95dc-14439103729c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5ec2dae-56c6-4e60-95dc-14439103729c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5ec2dae-56c6-4e60-95dc-14439103729c}"/>
</p:tagLst>
</file>

<file path=ppt/theme/theme1.xml><?xml version="1.0" encoding="utf-8"?>
<a:theme xmlns:a="http://schemas.openxmlformats.org/drawingml/2006/main" name="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632</Words>
  <Application>Microsoft Office PowerPoint</Application>
  <PresentationFormat>宽屏</PresentationFormat>
  <Paragraphs>129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FrutigerNext LT Light</vt:lpstr>
      <vt:lpstr>FrutigerNext LT Medium</vt:lpstr>
      <vt:lpstr>FrutigerNext LT Regular</vt:lpstr>
      <vt:lpstr>黑体</vt:lpstr>
      <vt:lpstr>楷体_GB2312</vt:lpstr>
      <vt:lpstr>宋体</vt:lpstr>
      <vt:lpstr>微软雅黑</vt:lpstr>
      <vt:lpstr>Arial</vt:lpstr>
      <vt:lpstr>Times New Roman</vt:lpstr>
      <vt:lpstr>Wingdings</vt:lpstr>
      <vt:lpstr>人才生态发展部-母版</vt:lpstr>
      <vt:lpstr>第13章  计划任务</vt:lpstr>
      <vt:lpstr>PowerPoint 演示文稿</vt:lpstr>
      <vt:lpstr>管理一次性计划任务</vt:lpstr>
      <vt:lpstr>管理一次性计划任务</vt:lpstr>
      <vt:lpstr>管理周期性计划任务</vt:lpstr>
      <vt:lpstr>管理周期性计划任务</vt:lpstr>
      <vt:lpstr>cron时间表示方法</vt:lpstr>
      <vt:lpstr>cron任务的保存文件</vt:lpstr>
      <vt:lpstr>cron任务的保存文件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杨峰</cp:lastModifiedBy>
  <cp:revision>3026</cp:revision>
  <dcterms:created xsi:type="dcterms:W3CDTF">2003-08-21T06:48:00Z</dcterms:created>
  <dcterms:modified xsi:type="dcterms:W3CDTF">2020-08-14T05:32:18Z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(3)j9137Zgasgd5FU77kBcDqoOgslHARTBMuDvnZ0ODnhCTiNqYWNZ1jmAtPh3O0p4y4AchU80K
eQGBWx4mt8jEtdErYU+WTIuu2TMXat1zVGxWPrZ8roAeJpnfcjicluD61zBwM/Zw2sQuz3Yx
TCR2h7UNkU1VN3VBWVbVOZhtxVAOXyg5po/JPkAADp5PXdYLrcTX1+Bd5m6Q9GULaaO/Gxhl
MojaJINnpQoWWmCP8+</vt:lpwstr>
  </property>
  <property fmtid="{D5CDD505-2E9C-101B-9397-08002B2CF9AE}" pid="18" name="_2015_ms_pID_7253431">
    <vt:lpwstr>dC2bfRqWPeo1YXHY0WaJrLgw5WiCuYT+jzHemu6SBa1VNHzICZJFuH
fE0/OsI8kGvpbzB8YF29ojowxdpEihSZgmqpmYTa3XdMNDhugSTximFCW57i81WIZQ978pmJ
0iJYuMUcylFshWwG8nNEFDV8T1YTdx3pF1vMcC0xMR7/fDIj1Io7qfRlGsQLTrZh/Rx3Rw/2
9+M8hmCTiNmHWt5/uwODSP7YB2lqIKqQAmbq</vt:lpwstr>
  </property>
  <property fmtid="{D5CDD505-2E9C-101B-9397-08002B2CF9AE}" pid="19" name="_2015_ms_pID_7253432">
    <vt:lpwstr>msIRWSudbNU7gaHEcIlObprnB0wc7QFt2zw6
pywmqWvYhEG0zRRvtVQZBT6tlXS0ew==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1552611009</vt:lpwstr>
  </property>
  <property fmtid="{D5CDD505-2E9C-101B-9397-08002B2CF9AE}" pid="25" name="KSOProductBuildVer">
    <vt:lpwstr>2052-11.1.0.9584</vt:lpwstr>
  </property>
</Properties>
</file>