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319" r:id="rId2"/>
    <p:sldId id="1596" r:id="rId3"/>
    <p:sldId id="1601" r:id="rId4"/>
    <p:sldId id="1602" r:id="rId5"/>
    <p:sldId id="1603" r:id="rId6"/>
    <p:sldId id="1604" r:id="rId7"/>
    <p:sldId id="1609" r:id="rId8"/>
    <p:sldId id="1605" r:id="rId9"/>
    <p:sldId id="1607" r:id="rId10"/>
    <p:sldId id="1606" r:id="rId11"/>
    <p:sldId id="1608" r:id="rId12"/>
    <p:sldId id="1611" r:id="rId13"/>
    <p:sldId id="1610" r:id="rId14"/>
    <p:sldId id="1613" r:id="rId15"/>
    <p:sldId id="1612" r:id="rId16"/>
    <p:sldId id="1614" r:id="rId17"/>
    <p:sldId id="1594" r:id="rId18"/>
    <p:sldId id="1204" r:id="rId19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2908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49">
          <p15:clr>
            <a:srgbClr val="A4A3A4"/>
          </p15:clr>
        </p15:guide>
        <p15:guide id="5" pos="431">
          <p15:clr>
            <a:srgbClr val="A4A3A4"/>
          </p15:clr>
        </p15:guide>
        <p15:guide id="6" pos="4028">
          <p15:clr>
            <a:srgbClr val="A4A3A4"/>
          </p15:clr>
        </p15:guide>
        <p15:guide id="7" pos="626">
          <p15:clr>
            <a:srgbClr val="A4A3A4"/>
          </p15:clr>
        </p15:guide>
        <p15:guide id="8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BDAFB"/>
    <a:srgbClr val="58EDFC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5205" autoAdjust="0"/>
  </p:normalViewPr>
  <p:slideViewPr>
    <p:cSldViewPr showGuides="1">
      <p:cViewPr varScale="1">
        <p:scale>
          <a:sx n="66" d="100"/>
          <a:sy n="66" d="100"/>
        </p:scale>
        <p:origin x="628" y="40"/>
      </p:cViewPr>
      <p:guideLst>
        <p:guide pos="3840"/>
        <p:guide orient="horz" pos="218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08"/>
        <p:guide orient="horz" pos="5975"/>
        <p:guide pos="2449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2920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  <p:extLst>
      <p:ext uri="{BB962C8B-B14F-4D97-AF65-F5344CB8AC3E}">
        <p14:creationId xmlns:p14="http://schemas.microsoft.com/office/powerpoint/2010/main" val="19699666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56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7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51cto.com/1003995416/1837744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14</a:t>
            </a:r>
            <a:r>
              <a:rPr sz="4400" dirty="0"/>
              <a:t>章  查找和处理文件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根据文件类型查找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常用选项：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-</a:t>
            </a:r>
            <a:r>
              <a:rPr lang="en-US" altLang="zh-CN" sz="1600" dirty="0"/>
              <a:t>type</a:t>
            </a:r>
            <a:r>
              <a:rPr lang="zh-CN" altLang="en-US" sz="1600" dirty="0"/>
              <a:t> </a:t>
            </a:r>
            <a:r>
              <a:rPr lang="en-US" altLang="zh-CN" sz="1600" dirty="0"/>
              <a:t>f</a:t>
            </a:r>
            <a:r>
              <a:rPr lang="zh-CN" altLang="en-US" sz="1600" dirty="0"/>
              <a:t>: 查找文件类型为普通文件</a:t>
            </a:r>
          </a:p>
          <a:p>
            <a:pPr marL="302260" indent="457200" latinLnBrk="0">
              <a:spcBef>
                <a:spcPts val="0"/>
              </a:spcBef>
              <a:buNone/>
            </a:pPr>
            <a:r>
              <a:rPr lang="en-US" altLang="zh-CN" sz="1600" dirty="0"/>
              <a:t>	    </a:t>
            </a:r>
            <a:r>
              <a:rPr lang="zh-CN" altLang="en-US" sz="1600" dirty="0"/>
              <a:t>b      块设备</a:t>
            </a:r>
          </a:p>
          <a:p>
            <a:pPr marL="302260" indent="457200" latinLnBrk="0">
              <a:spcBef>
                <a:spcPts val="0"/>
              </a:spcBef>
              <a:buNone/>
            </a:pPr>
            <a:r>
              <a:rPr lang="zh-CN" altLang="en-US" sz="1600" dirty="0"/>
              <a:t>     c      字符文件</a:t>
            </a:r>
          </a:p>
          <a:p>
            <a:pPr marL="302260" indent="457200" latinLnBrk="0">
              <a:spcBef>
                <a:spcPts val="0"/>
              </a:spcBef>
              <a:buNone/>
            </a:pPr>
            <a:r>
              <a:rPr lang="zh-CN" altLang="en-US" sz="1600" dirty="0"/>
              <a:t>     d      目录</a:t>
            </a:r>
          </a:p>
          <a:p>
            <a:pPr marL="302260" indent="457200" latinLnBrk="0">
              <a:spcBef>
                <a:spcPts val="0"/>
              </a:spcBef>
              <a:buNone/>
            </a:pPr>
            <a:r>
              <a:rPr lang="zh-CN" altLang="en-US" sz="1600" dirty="0"/>
              <a:t>     </a:t>
            </a:r>
            <a:r>
              <a:rPr lang="zh-CN" altLang="en-US" sz="1600" dirty="0">
                <a:sym typeface="+mn-ea"/>
              </a:rPr>
              <a:t> l      链接文件</a:t>
            </a:r>
            <a:endParaRPr lang="zh-CN" altLang="en-US" sz="1600" dirty="0"/>
          </a:p>
          <a:p>
            <a:pPr marL="302260" indent="457200" latinLnBrk="0">
              <a:spcBef>
                <a:spcPts val="0"/>
              </a:spcBef>
              <a:buNone/>
            </a:pPr>
            <a:r>
              <a:rPr lang="zh-CN" altLang="en-US" sz="1600" dirty="0"/>
              <a:t>      p     管道文件</a:t>
            </a:r>
          </a:p>
          <a:p>
            <a:pPr marL="302260" indent="457200" latinLnBrk="0">
              <a:spcBef>
                <a:spcPts val="0"/>
              </a:spcBef>
              <a:buNone/>
            </a:pPr>
            <a:r>
              <a:rPr lang="zh-CN" altLang="en-US" sz="1600" dirty="0"/>
              <a:t>      s      套接字文件</a:t>
            </a:r>
          </a:p>
          <a:p>
            <a:pPr marL="0" indent="0">
              <a:buNone/>
            </a:pPr>
            <a:r>
              <a:rPr lang="zh-CN" altLang="en-US" sz="1800" dirty="0"/>
              <a:t>例如：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find 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 -type f 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en-US" altLang="zh-CN" sz="1600" dirty="0"/>
              <a:t>find /dev -type b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根据文件大小查找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常用选项：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-size [+|-]#UNIT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常用单位：k,M,G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marL="914400" lvl="2" indent="457200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#UNIT: (#-1,#]</a:t>
            </a:r>
          </a:p>
          <a:p>
            <a:pPr marL="914400" lvl="2" indent="457200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如：5M 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(4M,5M]</a:t>
            </a:r>
          </a:p>
          <a:p>
            <a:pPr marL="914400" lvl="2" indent="457200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-#UNIT: [0,#-1]</a:t>
            </a:r>
          </a:p>
          <a:p>
            <a:pPr marL="914400" lvl="2" indent="457200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如：-5M 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[0,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M]</a:t>
            </a:r>
          </a:p>
          <a:p>
            <a:pPr marL="914400" lvl="2" indent="457200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+#UNIT: (#,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oo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marL="914400" lvl="2" indent="457200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如：+5M 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M,oo)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 dirty="0"/>
              <a:t>例如：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find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tmp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-size 5M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根据文件权限查找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常用选项：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-perm [/|-]MODE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MODE: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精确匹配权限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/MODE: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任何一类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u,g,o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对象的权限中只要能一位匹配即可，属于或关系。以前用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'+',</a:t>
            </a:r>
            <a:r>
              <a:rPr lang="en-US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rhel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7以</a:t>
            </a: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'/'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替代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-MODE: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每一类对象都必须同时拥有指定权限，属于与关系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0：表示不关注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 dirty="0"/>
              <a:t>例如：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find -perm 644 表示要严格匹配644的文件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find -perm 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222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表示u,g,o任何一类用户有写权限即匹配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find -perm -222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表示仅严格匹配写权限，即每个用户必须要有写权限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find -perm -002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表示仅严格匹配other用户的写权限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根据文件时间戳查找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4870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常用选项：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以”天”为单位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-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atime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[+|-]#        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#: [#,#+1)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+#: [#+1,oo)        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-#: [0,#)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-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mtime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-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ctime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457200" latinLnBrk="0">
              <a:spcBef>
                <a:spcPts val="0"/>
              </a:spcBef>
              <a:buNone/>
            </a:pP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以“分钟”为单位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-amin   </a:t>
            </a: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mmin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cmin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 dirty="0"/>
              <a:t>例如：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find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tmp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-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atime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+7</a:t>
            </a:r>
          </a:p>
          <a:p>
            <a:pPr marL="0" indent="457200" latinLnBrk="0">
              <a:spcBef>
                <a:spcPts val="0"/>
              </a:spcBef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740" y="2015490"/>
            <a:ext cx="5684520" cy="17297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在查找到的文件上继续操作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常用选项：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-print: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默认动作，显示至屏幕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-ls: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类似于对查找到的文件执行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ls -l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-delete: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删除查找到的文件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-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fls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file: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查找到的所有长格式的信息保存至指定文件中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-ok COMMMAND {} \;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对查找到的每个文件执行由COMMAND指定的命令，且都会交互式要求用户确认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-exec COMMAND {} \;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对查找到的每个文件执行由COMMAND指定的命令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{}: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用于引用查找</a:t>
            </a: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的文件名称自身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457200" latinLnBrk="0">
              <a:spcBef>
                <a:spcPts val="0"/>
              </a:spcBef>
              <a:buNone/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由于很多命令不支持管道（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）来传递参数，而日常工作中有这个必要，所以就有了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xargs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457200" latinLnBrk="0">
              <a:spcBef>
                <a:spcPts val="0"/>
              </a:spcBef>
              <a:buNone/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 |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xargs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COMMAND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457200" latinLnBrk="0">
              <a:spcBef>
                <a:spcPts val="0"/>
              </a:spcBef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# find -name "*.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 |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xargs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chmod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755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find</a:t>
            </a:r>
            <a:r>
              <a:rPr lang="zh-CN" altLang="en-US">
                <a:sym typeface="+mn-ea"/>
              </a:rPr>
              <a:t>查找示例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50925"/>
            <a:ext cx="10560050" cy="54870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b="1" dirty="0"/>
              <a:t>实例1：将配置文件备份到指定目录下并添加扩展名.org</a:t>
            </a:r>
          </a:p>
          <a:p>
            <a:pPr marL="0" indent="0">
              <a:buNone/>
            </a:pPr>
            <a:r>
              <a:rPr lang="en-US" altLang="zh-CN" sz="1600" dirty="0"/>
              <a:t># </a:t>
            </a:r>
            <a:r>
              <a:rPr lang="zh-CN" altLang="en-US" sz="1600" dirty="0"/>
              <a:t>find . -name "*.conf" -exec cp -r {} /testdir/{}.org \; </a:t>
            </a:r>
          </a:p>
          <a:p>
            <a:pPr marL="0" indent="0">
              <a:buNone/>
            </a:pPr>
            <a:r>
              <a:rPr lang="zh-CN" altLang="en-US" sz="1600" b="1" dirty="0"/>
              <a:t>实例2：.提示删除存在时间超过3天以上的属主为young的临时文件</a:t>
            </a:r>
          </a:p>
          <a:p>
            <a:pPr marL="0" indent="0">
              <a:buNone/>
            </a:pPr>
            <a:r>
              <a:rPr lang="en-US" altLang="zh-CN" sz="1600" dirty="0"/>
              <a:t># </a:t>
            </a:r>
            <a:r>
              <a:rPr lang="zh-CN" altLang="en-US" sz="1600" dirty="0"/>
              <a:t>find /tmp -ctime +3 -user young -exec rm -fr {} \;</a:t>
            </a:r>
          </a:p>
          <a:p>
            <a:pPr marL="0" indent="0">
              <a:buNone/>
            </a:pPr>
            <a:r>
              <a:rPr lang="zh-CN" altLang="en-US" sz="1600" b="1" dirty="0"/>
              <a:t>实例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：在主目录中查找可被其它用户写入的文件，将其</a:t>
            </a:r>
            <a:r>
              <a:rPr lang="en-US" altLang="zh-CN" sz="1600" b="1" dirty="0"/>
              <a:t>w</a:t>
            </a:r>
            <a:r>
              <a:rPr lang="zh-CN" altLang="en-US" sz="1600" b="1" dirty="0"/>
              <a:t>权限去掉</a:t>
            </a:r>
          </a:p>
          <a:p>
            <a:pPr marL="0" indent="0">
              <a:buNone/>
            </a:pPr>
            <a:r>
              <a:rPr lang="en-US" altLang="zh-CN" sz="1600" dirty="0"/>
              <a:t># </a:t>
            </a:r>
            <a:r>
              <a:rPr lang="zh-CN" altLang="en-US" sz="1600" dirty="0"/>
              <a:t>find ~ -perm -002</a:t>
            </a:r>
          </a:p>
          <a:p>
            <a:pPr marL="0" indent="0">
              <a:buNone/>
            </a:pPr>
            <a:r>
              <a:rPr lang="en-US" altLang="zh-CN" sz="1600" dirty="0"/>
              <a:t># </a:t>
            </a:r>
            <a:r>
              <a:rPr lang="zh-CN" altLang="en-US" sz="1600" dirty="0"/>
              <a:t>find ~ -perm -002 -exec chmod o-w {} \;</a:t>
            </a:r>
          </a:p>
          <a:p>
            <a:pPr marL="0" indent="0">
              <a:buNone/>
            </a:pPr>
            <a:r>
              <a:rPr lang="zh-CN" altLang="en-US" sz="1600" b="1" dirty="0"/>
              <a:t>实例4：查找/var目录下属主为root，且属组为mail的所有文件</a:t>
            </a:r>
          </a:p>
          <a:p>
            <a:pPr marL="0" indent="0">
              <a:buNone/>
            </a:pPr>
            <a:r>
              <a:rPr lang="en-US" altLang="zh-CN" sz="1600" dirty="0"/>
              <a:t># </a:t>
            </a:r>
            <a:r>
              <a:rPr lang="zh-CN" altLang="en-US" sz="1600" dirty="0"/>
              <a:t>find /var -user root  -group mail -ls #默认关系就是与</a:t>
            </a:r>
          </a:p>
          <a:p>
            <a:pPr marL="0" indent="0">
              <a:buNone/>
            </a:pPr>
            <a:r>
              <a:rPr lang="zh-CN" altLang="en-US" sz="1600" b="1" dirty="0"/>
              <a:t>实例5：查找/var目录下不属于root、lp、gdm的所有文件</a:t>
            </a:r>
          </a:p>
          <a:p>
            <a:pPr marL="0" indent="0">
              <a:buNone/>
            </a:pPr>
            <a:r>
              <a:rPr lang="zh-CN" altLang="en-US" sz="1600" dirty="0"/>
              <a:t># find /var ! -user root ! -user lp ! -user gdm</a:t>
            </a:r>
          </a:p>
          <a:p>
            <a:pPr marL="0" indent="0">
              <a:buNone/>
            </a:pPr>
            <a:r>
              <a:rPr lang="zh-CN" altLang="en-US" sz="1600" b="1" dirty="0"/>
              <a:t>实例6：查找/var目录下最近一周内其内容修改过，同时属主不为root</a:t>
            </a:r>
          </a:p>
          <a:p>
            <a:pPr marL="0" indent="0">
              <a:buNone/>
            </a:pPr>
            <a:r>
              <a:rPr lang="zh-CN" altLang="en-US" sz="1600" dirty="0"/>
              <a:t># find /var/ -mtime -7 ! -user root  -ls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find</a:t>
            </a:r>
            <a:r>
              <a:rPr lang="zh-CN" altLang="en-US">
                <a:sym typeface="+mn-ea"/>
              </a:rPr>
              <a:t>查找示例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50925"/>
            <a:ext cx="10560050" cy="54870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sym typeface="+mn-ea"/>
              </a:rPr>
              <a:t>实例7：查找当前系统上没有属主或属组，且最近一个周内曾被访问过的文件</a:t>
            </a:r>
            <a:endParaRPr lang="zh-CN" altLang="en-US" sz="1600" b="1" dirty="0"/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# find / -nouser -o -nogroup -a -atime -7</a:t>
            </a:r>
            <a:endParaRPr lang="zh-CN" altLang="en-US" sz="1600" b="1" dirty="0">
              <a:sym typeface="+mn-ea"/>
            </a:endParaRPr>
          </a:p>
          <a:p>
            <a:pPr marL="0" indent="0">
              <a:buNone/>
            </a:pPr>
            <a:r>
              <a:rPr lang="zh-CN" altLang="en-US" sz="1600" b="1" dirty="0">
                <a:sym typeface="+mn-ea"/>
              </a:rPr>
              <a:t>实例8：查找/etc目录下大于1M且类型为普通文件的所有文件</a:t>
            </a:r>
          </a:p>
          <a:p>
            <a:pPr marL="0" indent="0">
              <a:buNone/>
            </a:pPr>
            <a:r>
              <a:rPr sz="1600" dirty="0"/>
              <a:t># find /</a:t>
            </a:r>
            <a:r>
              <a:rPr sz="1600" dirty="0" err="1"/>
              <a:t>etc</a:t>
            </a:r>
            <a:r>
              <a:rPr sz="1600" dirty="0"/>
              <a:t>/ -size +1M -type f</a:t>
            </a:r>
          </a:p>
          <a:p>
            <a:pPr marL="0" indent="0">
              <a:buNone/>
            </a:pPr>
            <a:r>
              <a:rPr lang="zh-CN" altLang="en-US" sz="1600" b="1" dirty="0"/>
              <a:t>实例9：查找/etc目录下所有用户都没有写权限的文件</a:t>
            </a:r>
          </a:p>
          <a:p>
            <a:pPr marL="0" indent="0">
              <a:buNone/>
            </a:pPr>
            <a:r>
              <a:rPr sz="1600" dirty="0"/>
              <a:t># find /</a:t>
            </a:r>
            <a:r>
              <a:rPr sz="1600" dirty="0" err="1"/>
              <a:t>etc</a:t>
            </a:r>
            <a:r>
              <a:rPr sz="1600" dirty="0"/>
              <a:t>/ ! -perm /222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b="1" dirty="0"/>
              <a:t>实例10：查找/etc目录下至少有一类用户没有执行权限的文件</a:t>
            </a:r>
          </a:p>
          <a:p>
            <a:pPr marL="0" indent="0">
              <a:buNone/>
            </a:pPr>
            <a:r>
              <a:rPr sz="1600" dirty="0"/>
              <a:t># find /</a:t>
            </a:r>
            <a:r>
              <a:rPr sz="1600" dirty="0" err="1"/>
              <a:t>etc</a:t>
            </a:r>
            <a:r>
              <a:rPr sz="1600" dirty="0"/>
              <a:t>/ ! -perm -111 # </a:t>
            </a:r>
            <a:r>
              <a:rPr sz="1600" dirty="0" err="1"/>
              <a:t>至少有一类用户没有</a:t>
            </a:r>
            <a:r>
              <a:rPr lang="zh-CN" altLang="en-US" sz="1600" dirty="0"/>
              <a:t>反过来</a:t>
            </a:r>
            <a:r>
              <a:rPr sz="1600" dirty="0" err="1"/>
              <a:t>就是所有用户都有</a:t>
            </a:r>
            <a:endParaRPr sz="1600" dirty="0"/>
          </a:p>
          <a:p>
            <a:pPr marL="0" indent="0">
              <a:buNone/>
            </a:pPr>
            <a:r>
              <a:rPr lang="zh-CN" altLang="en-US" sz="1600" b="1" dirty="0">
                <a:sym typeface="+mn-ea"/>
              </a:rPr>
              <a:t>实例1</a:t>
            </a:r>
            <a:r>
              <a:rPr lang="en-US" altLang="zh-CN" sz="1600" b="1" dirty="0">
                <a:sym typeface="+mn-ea"/>
              </a:rPr>
              <a:t>1</a:t>
            </a:r>
            <a:r>
              <a:rPr lang="zh-CN" altLang="en-US" sz="1600" b="1" dirty="0">
                <a:sym typeface="+mn-ea"/>
              </a:rPr>
              <a:t>：找出/tmp目录下，属主不是root，且文件名不以f开头的文件</a:t>
            </a:r>
            <a:endParaRPr lang="zh-CN" altLang="en-US" sz="1600" b="1" dirty="0"/>
          </a:p>
          <a:p>
            <a:pPr marL="0" indent="0">
              <a:buNone/>
            </a:pPr>
            <a:r>
              <a:rPr lang="en-US" altLang="zh-CN" sz="1600" dirty="0"/>
              <a:t># find /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 \( -not -user root -a -not -name 'f*' \) -ls</a:t>
            </a:r>
          </a:p>
          <a:p>
            <a:pPr marL="0" indent="0">
              <a:buNone/>
            </a:pPr>
            <a:r>
              <a:rPr lang="zh-CN" altLang="en-US" sz="1600" dirty="0"/>
              <a:t># find /tmp -not \( -user root -o -name 'f*' \) </a:t>
            </a:r>
            <a:r>
              <a:rPr lang="en-US" altLang="zh-CN" sz="1600" dirty="0"/>
              <a:t>–</a:t>
            </a:r>
            <a:r>
              <a:rPr lang="zh-CN" altLang="en-US" sz="1600" dirty="0"/>
              <a:t>ls</a:t>
            </a: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locate</a:t>
            </a:r>
            <a:r>
              <a:rPr lang="zh-CN" altLang="en-US" dirty="0"/>
              <a:t>查询</a:t>
            </a:r>
          </a:p>
          <a:p>
            <a:r>
              <a:rPr lang="en-US" altLang="zh-CN" dirty="0"/>
              <a:t>find</a:t>
            </a:r>
            <a:r>
              <a:rPr lang="zh-CN" altLang="en-US" dirty="0"/>
              <a:t>各种精确查询方法</a:t>
            </a:r>
          </a:p>
          <a:p>
            <a:r>
              <a:rPr lang="en-US" altLang="zh-CN" dirty="0"/>
              <a:t>find</a:t>
            </a:r>
            <a:r>
              <a:rPr lang="zh-CN" altLang="en-US" dirty="0"/>
              <a:t>在查找到的文件上继续执行命令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locate</a:t>
            </a:r>
            <a:r>
              <a:rPr lang="zh-CN" altLang="en-US" dirty="0"/>
              <a:t>查找文件</a:t>
            </a:r>
          </a:p>
          <a:p>
            <a:r>
              <a:rPr lang="en-US" altLang="zh-CN" dirty="0"/>
              <a:t>find</a:t>
            </a:r>
            <a:r>
              <a:rPr lang="zh-CN" altLang="en-US" dirty="0"/>
              <a:t>查找文件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locate</a:t>
            </a:r>
            <a:r>
              <a:rPr lang="zh-CN" altLang="en-US" dirty="0">
                <a:sym typeface="+mn-ea"/>
              </a:rPr>
              <a:t>查找文件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向预先创建数据库询问系统上文件的路径</a:t>
            </a:r>
          </a:p>
          <a:p>
            <a:pPr marL="720090" algn="just">
              <a:spcBef>
                <a:spcPts val="0"/>
              </a:spcBef>
              <a:buChar char="u"/>
            </a:pPr>
            <a:r>
              <a:rPr lang="zh-CN" altLang="en-US" sz="1800" dirty="0"/>
              <a:t>数据库必须是管理员更新的，手动更新数据库用updatedb</a:t>
            </a:r>
          </a:p>
          <a:p>
            <a:pPr marL="720090" algn="just">
              <a:spcBef>
                <a:spcPts val="0"/>
              </a:spcBef>
              <a:buChar char="u"/>
            </a:pPr>
            <a:r>
              <a:rPr lang="zh-CN" altLang="en-US" sz="1800" dirty="0"/>
              <a:t>完整的路径将被查找，而不止是文件名</a:t>
            </a:r>
          </a:p>
          <a:p>
            <a:r>
              <a:rPr lang="zh-CN" altLang="en-US" dirty="0"/>
              <a:t>对于被搜索目录，用户要拥有可读和可执行的权限</a:t>
            </a:r>
          </a:p>
          <a:p>
            <a:r>
              <a:rPr lang="zh-CN" altLang="en-US" dirty="0"/>
              <a:t>常用选项</a:t>
            </a:r>
          </a:p>
          <a:p>
            <a:pPr marL="720090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1800" dirty="0"/>
              <a:t>-i：忽略大小写</a:t>
            </a:r>
          </a:p>
          <a:p>
            <a:pPr marL="720090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1800" dirty="0"/>
              <a:t>-n：查找匹配到的前n条记录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65" y="4547235"/>
            <a:ext cx="6263640" cy="1539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find</a:t>
            </a:r>
            <a:r>
              <a:rPr lang="zh-CN" altLang="en-US">
                <a:sym typeface="+mn-ea"/>
              </a:rPr>
              <a:t>查找文件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find [dir1 …] [criteria…] [action...]</a:t>
            </a:r>
          </a:p>
          <a:p>
            <a:r>
              <a:rPr lang="zh-CN" altLang="en-US" sz="2000" dirty="0"/>
              <a:t>实时搜索目录树</a:t>
            </a:r>
          </a:p>
          <a:p>
            <a:pPr marL="720090" algn="just">
              <a:spcBef>
                <a:spcPts val="0"/>
              </a:spcBef>
              <a:buChar char="u"/>
            </a:pPr>
            <a:r>
              <a:rPr lang="zh-CN" altLang="en-US" sz="1600" dirty="0"/>
              <a:t>比locate慢但更精确</a:t>
            </a:r>
          </a:p>
          <a:p>
            <a:pPr marL="720090" algn="just">
              <a:spcBef>
                <a:spcPts val="0"/>
              </a:spcBef>
              <a:buChar char="u"/>
            </a:pPr>
            <a:r>
              <a:rPr lang="zh-CN" altLang="en-US" sz="1600" dirty="0"/>
              <a:t>如果不给定查找目录，就用当前所在目录</a:t>
            </a:r>
          </a:p>
          <a:p>
            <a:pPr marL="720090" algn="just">
              <a:spcBef>
                <a:spcPts val="0"/>
              </a:spcBef>
              <a:buChar char="u"/>
            </a:pPr>
            <a:r>
              <a:rPr lang="zh-CN" altLang="en-US" sz="1600" dirty="0"/>
              <a:t>如果不给定criteria，所有文件都匹配</a:t>
            </a:r>
          </a:p>
          <a:p>
            <a:r>
              <a:rPr lang="zh-CN" altLang="en-US" sz="2000" dirty="0"/>
              <a:t>在找到的文件上可以执行命令</a:t>
            </a:r>
          </a:p>
          <a:p>
            <a:r>
              <a:rPr lang="zh-CN" altLang="en-US" sz="2000" dirty="0"/>
              <a:t>对于被搜索目录，用户要拥有可读和可执行的权限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find</a:t>
            </a:r>
            <a:r>
              <a:rPr lang="zh-CN" altLang="en-US">
                <a:sym typeface="+mn-ea"/>
              </a:rPr>
              <a:t>查找条件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1. 根据文件名和inode查找</a:t>
            </a:r>
          </a:p>
          <a:p>
            <a:pPr marL="0" indent="0">
              <a:buNone/>
            </a:pPr>
            <a:r>
              <a:rPr lang="zh-CN" altLang="en-US" sz="2000" dirty="0"/>
              <a:t>2. 根据属主、属组查找</a:t>
            </a:r>
          </a:p>
          <a:p>
            <a:pPr marL="0" indent="0">
              <a:buNone/>
            </a:pPr>
            <a:r>
              <a:rPr lang="zh-CN" altLang="en-US" sz="2000" dirty="0"/>
              <a:t>3. 根据文件类型查找</a:t>
            </a:r>
          </a:p>
          <a:p>
            <a:pPr marL="0" indent="0">
              <a:buNone/>
            </a:pPr>
            <a:r>
              <a:rPr lang="zh-CN" altLang="en-US" sz="2000" dirty="0"/>
              <a:t>4. 根据逻辑组合条件查找</a:t>
            </a:r>
          </a:p>
          <a:p>
            <a:pPr marL="0" indent="0">
              <a:buNone/>
            </a:pPr>
            <a:r>
              <a:rPr lang="zh-CN" altLang="en-US" sz="2000" dirty="0"/>
              <a:t>5. 根据文件大小来查找</a:t>
            </a:r>
          </a:p>
          <a:p>
            <a:pPr marL="0" indent="0">
              <a:buNone/>
            </a:pPr>
            <a:r>
              <a:rPr lang="zh-CN" altLang="en-US" sz="2000" dirty="0"/>
              <a:t>6. 根据时间戳来查找</a:t>
            </a:r>
          </a:p>
          <a:p>
            <a:pPr marL="0" indent="0">
              <a:buNone/>
            </a:pPr>
            <a:r>
              <a:rPr lang="zh-CN" altLang="en-US" sz="2000" dirty="0"/>
              <a:t>7. 根据权限来查找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根据层级目录查找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常用选项：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-maxdepth level 最大搜索目录深度,指定目录为第1级 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-mindepth level 最小搜索目录深度 </a:t>
            </a:r>
          </a:p>
          <a:p>
            <a:pPr marL="0" indent="0">
              <a:buNone/>
            </a:pPr>
            <a:r>
              <a:rPr lang="zh-CN" altLang="en-US" sz="1800" dirty="0"/>
              <a:t>例如：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find / -mindepth 2 -maxdepth 2 -name "*.conf"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根据文件名查找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常用选项：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-name "文件名称"，支持使用glob</a:t>
            </a:r>
            <a:r>
              <a:rPr lang="en-US" altLang="zh-CN" sz="1600" dirty="0"/>
              <a:t>(7)</a:t>
            </a:r>
            <a:r>
              <a:rPr lang="zh-CN" altLang="en-US" sz="1600" dirty="0"/>
              <a:t>, *, ?, [], [^]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-iname "文件名称"， 不区分字母大小写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-inum n: 按inode号查找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-links n: 链接数为n的文件</a:t>
            </a:r>
          </a:p>
          <a:p>
            <a:pPr marL="0" indent="0">
              <a:buNone/>
            </a:pPr>
            <a:r>
              <a:rPr lang="zh-CN" altLang="en-US" sz="1800" dirty="0"/>
              <a:t>例如：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find -name snow.png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find -iname snow.png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find / -name '*.txt'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find /etc -name '*pass*'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根据文件属主、属组查找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常用选项：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-user USERNAME: 查找属主为指定用户(UID)的文件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-group GROUPNAME: 查找属组为指定组(GID)的文件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-uid UserID: 查找属主为指定的UID号的文件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-gid GroupID: 查找属组为指定的GID号的文件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-nouser: 查找没有属主的文件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-nogroup: 查找没有属组的文件</a:t>
            </a:r>
          </a:p>
          <a:p>
            <a:pPr marL="0" indent="0">
              <a:buNone/>
            </a:pPr>
            <a:r>
              <a:rPr lang="zh-CN" altLang="en-US" sz="1800" dirty="0"/>
              <a:t>例如：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find </a:t>
            </a:r>
            <a:r>
              <a:rPr lang="en-US" altLang="zh-CN" sz="1600" dirty="0"/>
              <a:t>/home -user admin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/>
              <a:t>find </a:t>
            </a:r>
            <a:r>
              <a:rPr lang="en-US" altLang="zh-CN" sz="1600" dirty="0"/>
              <a:t>/home -group root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en-US" altLang="zh-CN" sz="1600" dirty="0"/>
              <a:t>find /home -</a:t>
            </a:r>
            <a:r>
              <a:rPr lang="en-US" altLang="zh-CN" sz="1600" dirty="0" err="1"/>
              <a:t>uid</a:t>
            </a:r>
            <a:r>
              <a:rPr lang="en-US" altLang="zh-CN" sz="1600" dirty="0"/>
              <a:t> 1001</a:t>
            </a:r>
            <a:endParaRPr lang="zh-CN" altLang="en-US" sz="1600" dirty="0"/>
          </a:p>
          <a:p>
            <a:pPr marL="0" indent="457200" latinLnBrk="0">
              <a:spcBef>
                <a:spcPts val="0"/>
              </a:spcBef>
              <a:buNone/>
            </a:pPr>
            <a:r>
              <a:rPr lang="en-US" altLang="zh-CN" sz="1600" dirty="0"/>
              <a:t>find /home -</a:t>
            </a:r>
            <a:r>
              <a:rPr lang="en-US" altLang="zh-CN" sz="1600" dirty="0" err="1"/>
              <a:t>nouser</a:t>
            </a:r>
            <a:endParaRPr lang="en-US" altLang="zh-CN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逻辑组合条件类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常用选项：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与：-a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或：-o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非：-not, !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(非P) 或（非Q) = 非(P且Q)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(非P) 且 (非Q) = 非(P或Q)</a:t>
            </a:r>
          </a:p>
          <a:p>
            <a:pPr marL="0" indent="0">
              <a:buNone/>
            </a:pPr>
            <a:r>
              <a:rPr lang="zh-CN" altLang="en-US" sz="1800" dirty="0"/>
              <a:t>例如：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find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/home -type f  -user admin</a:t>
            </a:r>
          </a:p>
          <a:p>
            <a:pPr marL="0" indent="457200" latinLnBrk="0">
              <a:spcBef>
                <a:spcPts val="0"/>
              </a:spcBef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find /home -user user1 -not -group user2 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 latinLnBrk="0">
              <a:spcBef>
                <a:spcPts val="0"/>
              </a:spcBef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 latinLnBrk="0">
              <a:spcBef>
                <a:spcPts val="0"/>
              </a:spcBef>
              <a:buNone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 latinLnBrk="0">
              <a:spcBef>
                <a:spcPts val="0"/>
              </a:spcBef>
              <a:buNone/>
            </a:pPr>
            <a:r>
              <a:rPr lang="zh-CN" altLang="en-US" sz="1600" smtClean="0">
                <a:hlinkClick r:id="rId2"/>
              </a:rPr>
              <a:t>德摩根定律    </a:t>
            </a:r>
            <a:r>
              <a:rPr lang="en-US" altLang="zh-CN" sz="1600" dirty="0" smtClean="0">
                <a:hlinkClick r:id="rId2"/>
              </a:rPr>
              <a:t>https</a:t>
            </a:r>
            <a:r>
              <a:rPr lang="en-US" altLang="zh-CN" sz="1600" dirty="0">
                <a:hlinkClick r:id="rId2"/>
              </a:rPr>
              <a:t>://blog.51cto.com/1003995416/1837744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233795" y="1882140"/>
            <a:ext cx="4572000" cy="2303780"/>
            <a:chOff x="9721" y="1655"/>
            <a:chExt cx="7200" cy="3628"/>
          </a:xfrm>
        </p:grpSpPr>
        <p:grpSp>
          <p:nvGrpSpPr>
            <p:cNvPr id="17" name="组合 16"/>
            <p:cNvGrpSpPr/>
            <p:nvPr/>
          </p:nvGrpSpPr>
          <p:grpSpPr>
            <a:xfrm>
              <a:off x="9721" y="1655"/>
              <a:ext cx="7200" cy="3628"/>
              <a:chOff x="8012" y="5456"/>
              <a:chExt cx="7200" cy="362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012" y="5456"/>
                <a:ext cx="7201" cy="3629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9154" y="6505"/>
                <a:ext cx="4765" cy="1530"/>
                <a:chOff x="8722" y="6505"/>
                <a:chExt cx="4765" cy="1530"/>
              </a:xfrm>
            </p:grpSpPr>
            <p:sp>
              <p:nvSpPr>
                <p:cNvPr id="7" name="任意多边形 6"/>
                <p:cNvSpPr/>
                <p:nvPr/>
              </p:nvSpPr>
              <p:spPr>
                <a:xfrm>
                  <a:off x="8722" y="6505"/>
                  <a:ext cx="2383" cy="1531"/>
                </a:xfrm>
                <a:custGeom>
                  <a:avLst/>
                  <a:gdLst>
                    <a:gd name="idx" fmla="cos wd2 2700000"/>
                    <a:gd name="idy" fmla="sin hd2 2700000"/>
                    <a:gd name="il" fmla="+- hc 0 idx"/>
                    <a:gd name="ir" fmla="+- hc idx 0"/>
                    <a:gd name="it" fmla="+- vc 0 idy"/>
                    <a:gd name="ib" fmla="+- vc idy 0"/>
                  </a:gdLst>
                  <a:ahLst/>
                  <a:cxnLst>
                    <a:cxn ang="3cd4">
                      <a:pos x="hc" y="t"/>
                    </a:cxn>
                    <a:cxn ang="3cd4">
                      <a:pos x="il" y="it"/>
                    </a:cxn>
                    <a:cxn ang="cd2">
                      <a:pos x="l" y="vc"/>
                    </a:cxn>
                    <a:cxn ang="cd4">
                      <a:pos x="il" y="ib"/>
                    </a:cxn>
                    <a:cxn ang="cd4">
                      <a:pos x="hc" y="b"/>
                    </a:cxn>
                    <a:cxn ang="cd4">
                      <a:pos x="ir" y="ib"/>
                    </a:cxn>
                    <a:cxn ang="0">
                      <a:pos x="r" y="vc"/>
                    </a:cxn>
                    <a:cxn ang="3cd4">
                      <a:pos x="ir" y="it"/>
                    </a:cxn>
                  </a:cxnLst>
                  <a:rect l="il" t="it" r="ir" b="ib"/>
                  <a:pathLst>
                    <a:path w="2383" h="1531">
                      <a:moveTo>
                        <a:pt x="1531" y="0"/>
                      </a:moveTo>
                      <a:cubicBezTo>
                        <a:pt x="1835" y="0"/>
                        <a:pt x="2118" y="44"/>
                        <a:pt x="2356" y="121"/>
                      </a:cubicBezTo>
                      <a:lnTo>
                        <a:pt x="2383" y="129"/>
                      </a:lnTo>
                      <a:lnTo>
                        <a:pt x="2379" y="131"/>
                      </a:lnTo>
                      <a:cubicBezTo>
                        <a:pt x="1972" y="268"/>
                        <a:pt x="1704" y="501"/>
                        <a:pt x="1704" y="766"/>
                      </a:cubicBezTo>
                      <a:cubicBezTo>
                        <a:pt x="1704" y="1030"/>
                        <a:pt x="1972" y="1263"/>
                        <a:pt x="2379" y="1400"/>
                      </a:cubicBezTo>
                      <a:lnTo>
                        <a:pt x="2383" y="1402"/>
                      </a:lnTo>
                      <a:lnTo>
                        <a:pt x="2356" y="1410"/>
                      </a:lnTo>
                      <a:cubicBezTo>
                        <a:pt x="2118" y="1487"/>
                        <a:pt x="1835" y="1531"/>
                        <a:pt x="1531" y="1531"/>
                      </a:cubicBezTo>
                      <a:cubicBezTo>
                        <a:pt x="685" y="1531"/>
                        <a:pt x="0" y="1188"/>
                        <a:pt x="0" y="766"/>
                      </a:cubicBezTo>
                      <a:cubicBezTo>
                        <a:pt x="0" y="343"/>
                        <a:pt x="685" y="0"/>
                        <a:pt x="1531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ctr" anchorCtr="0" compatLnSpc="1">
                  <a:noAutofit/>
                </a:bodyPr>
                <a:lstStyle/>
                <a:p>
                  <a:pPr marL="0" marR="0" indent="0" algn="l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charset="-122"/>
                      <a:ea typeface="微软雅黑" panose="020B0503020204020204" charset="-122"/>
                    </a:rPr>
                    <a:t>P</a:t>
                  </a:r>
                </a:p>
              </p:txBody>
            </p:sp>
            <p:sp>
              <p:nvSpPr>
                <p:cNvPr id="10" name="任意多边形 9"/>
                <p:cNvSpPr/>
                <p:nvPr/>
              </p:nvSpPr>
              <p:spPr>
                <a:xfrm>
                  <a:off x="11105" y="6505"/>
                  <a:ext cx="2383" cy="1531"/>
                </a:xfrm>
                <a:custGeom>
                  <a:avLst/>
                  <a:gdLst>
                    <a:gd name="idx" fmla="cos wd2 2700000"/>
                    <a:gd name="idy" fmla="sin hd2 2700000"/>
                    <a:gd name="il" fmla="+- hc 0 idx"/>
                    <a:gd name="ir" fmla="+- hc idx 0"/>
                    <a:gd name="it" fmla="+- vc 0 idy"/>
                    <a:gd name="ib" fmla="+- vc idy 0"/>
                  </a:gdLst>
                  <a:ahLst/>
                  <a:cxnLst>
                    <a:cxn ang="3cd4">
                      <a:pos x="hc" y="t"/>
                    </a:cxn>
                    <a:cxn ang="3cd4">
                      <a:pos x="il" y="it"/>
                    </a:cxn>
                    <a:cxn ang="cd2">
                      <a:pos x="l" y="vc"/>
                    </a:cxn>
                    <a:cxn ang="cd4">
                      <a:pos x="il" y="ib"/>
                    </a:cxn>
                    <a:cxn ang="cd4">
                      <a:pos x="hc" y="b"/>
                    </a:cxn>
                    <a:cxn ang="cd4">
                      <a:pos x="ir" y="ib"/>
                    </a:cxn>
                    <a:cxn ang="0">
                      <a:pos x="r" y="vc"/>
                    </a:cxn>
                    <a:cxn ang="3cd4">
                      <a:pos x="ir" y="it"/>
                    </a:cxn>
                  </a:cxnLst>
                  <a:rect l="il" t="it" r="ir" b="ib"/>
                  <a:pathLst>
                    <a:path w="2383" h="1531">
                      <a:moveTo>
                        <a:pt x="852" y="0"/>
                      </a:moveTo>
                      <a:cubicBezTo>
                        <a:pt x="1698" y="0"/>
                        <a:pt x="2383" y="343"/>
                        <a:pt x="2383" y="766"/>
                      </a:cubicBezTo>
                      <a:cubicBezTo>
                        <a:pt x="2383" y="1188"/>
                        <a:pt x="1698" y="1531"/>
                        <a:pt x="852" y="1531"/>
                      </a:cubicBezTo>
                      <a:cubicBezTo>
                        <a:pt x="548" y="1531"/>
                        <a:pt x="265" y="1487"/>
                        <a:pt x="27" y="1410"/>
                      </a:cubicBezTo>
                      <a:lnTo>
                        <a:pt x="0" y="1402"/>
                      </a:lnTo>
                      <a:lnTo>
                        <a:pt x="4" y="1400"/>
                      </a:lnTo>
                      <a:cubicBezTo>
                        <a:pt x="411" y="1263"/>
                        <a:pt x="679" y="1030"/>
                        <a:pt x="679" y="766"/>
                      </a:cubicBezTo>
                      <a:cubicBezTo>
                        <a:pt x="679" y="501"/>
                        <a:pt x="411" y="268"/>
                        <a:pt x="4" y="131"/>
                      </a:cubicBezTo>
                      <a:lnTo>
                        <a:pt x="0" y="129"/>
                      </a:lnTo>
                      <a:lnTo>
                        <a:pt x="27" y="121"/>
                      </a:lnTo>
                      <a:cubicBezTo>
                        <a:pt x="265" y="44"/>
                        <a:pt x="548" y="0"/>
                        <a:pt x="852" y="0"/>
                      </a:cubicBezTo>
                      <a:close/>
                    </a:path>
                  </a:pathLst>
                </a:custGeom>
                <a:solidFill>
                  <a:srgbClr val="FFC1C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ctr" anchorCtr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l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charset="-122"/>
                      <a:ea typeface="微软雅黑" panose="020B0503020204020204" charset="-122"/>
                    </a:rPr>
                    <a:t>       </a:t>
                  </a:r>
                  <a:r>
                    <a:rPr kumimoji="0" lang="en-US" altLang="zh-CN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charset="-122"/>
                      <a:ea typeface="微软雅黑" panose="020B0503020204020204" charset="-122"/>
                    </a:rPr>
                    <a:t>Q</a:t>
                  </a:r>
                </a:p>
              </p:txBody>
            </p:sp>
            <p:sp>
              <p:nvSpPr>
                <p:cNvPr id="11" name="任意多边形 10"/>
                <p:cNvSpPr/>
                <p:nvPr/>
              </p:nvSpPr>
              <p:spPr>
                <a:xfrm>
                  <a:off x="10426" y="6634"/>
                  <a:ext cx="1358" cy="1272"/>
                </a:xfrm>
                <a:custGeom>
                  <a:avLst/>
                  <a:gdLst>
                    <a:gd name="idx" fmla="cos wd2 2700000"/>
                    <a:gd name="idy" fmla="sin hd2 2700000"/>
                    <a:gd name="il" fmla="+- hc 0 idx"/>
                    <a:gd name="ir" fmla="+- hc idx 0"/>
                    <a:gd name="it" fmla="+- vc 0 idy"/>
                    <a:gd name="ib" fmla="+- vc idy 0"/>
                  </a:gdLst>
                  <a:ahLst/>
                  <a:cxnLst>
                    <a:cxn ang="3cd4">
                      <a:pos x="hc" y="t"/>
                    </a:cxn>
                    <a:cxn ang="3cd4">
                      <a:pos x="il" y="it"/>
                    </a:cxn>
                    <a:cxn ang="cd2">
                      <a:pos x="l" y="vc"/>
                    </a:cxn>
                    <a:cxn ang="cd4">
                      <a:pos x="il" y="ib"/>
                    </a:cxn>
                    <a:cxn ang="cd4">
                      <a:pos x="hc" y="b"/>
                    </a:cxn>
                    <a:cxn ang="cd4">
                      <a:pos x="ir" y="ib"/>
                    </a:cxn>
                    <a:cxn ang="0">
                      <a:pos x="r" y="vc"/>
                    </a:cxn>
                    <a:cxn ang="3cd4">
                      <a:pos x="ir" y="it"/>
                    </a:cxn>
                  </a:cxnLst>
                  <a:rect l="il" t="it" r="ir" b="ib"/>
                  <a:pathLst>
                    <a:path w="1358" h="1272">
                      <a:moveTo>
                        <a:pt x="679" y="0"/>
                      </a:moveTo>
                      <a:lnTo>
                        <a:pt x="683" y="1"/>
                      </a:lnTo>
                      <a:cubicBezTo>
                        <a:pt x="1090" y="139"/>
                        <a:pt x="1358" y="372"/>
                        <a:pt x="1358" y="636"/>
                      </a:cubicBezTo>
                      <a:cubicBezTo>
                        <a:pt x="1358" y="900"/>
                        <a:pt x="1090" y="1133"/>
                        <a:pt x="683" y="1271"/>
                      </a:cubicBezTo>
                      <a:lnTo>
                        <a:pt x="679" y="1272"/>
                      </a:lnTo>
                      <a:lnTo>
                        <a:pt x="675" y="1271"/>
                      </a:lnTo>
                      <a:cubicBezTo>
                        <a:pt x="268" y="1133"/>
                        <a:pt x="0" y="900"/>
                        <a:pt x="0" y="636"/>
                      </a:cubicBezTo>
                      <a:cubicBezTo>
                        <a:pt x="0" y="372"/>
                        <a:pt x="268" y="139"/>
                        <a:pt x="675" y="1"/>
                      </a:cubicBezTo>
                      <a:lnTo>
                        <a:pt x="6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ctr" anchorCtr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l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P</a:t>
                  </a:r>
                  <a:r>
                    <a:rPr kumimoji="0" lang="zh-CN" altLang="en-US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且</a:t>
                  </a:r>
                  <a:r>
                    <a:rPr kumimoji="0" lang="en-US" altLang="zh-CN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Q</a:t>
                  </a:r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10514" y="5642"/>
                <a:ext cx="2046" cy="64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vert="horz" wrap="none" lIns="87802" tIns="43901" rIns="87802" bIns="43901" numCol="1" anchor="ctr" anchorCtr="0" compatLnSpc="1"/>
              <a:lstStyle/>
              <a:p>
                <a:pPr algn="ctr"/>
                <a:r>
                  <a:rPr lang="zh-CN" altLang="en-US" sz="1600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非（</a:t>
                </a:r>
                <a:r>
                  <a:rPr lang="en-US" altLang="zh-CN" sz="1600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P</a:t>
                </a:r>
                <a:r>
                  <a:rPr lang="zh-CN" altLang="en-US" sz="1600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或</a:t>
                </a:r>
                <a:r>
                  <a:rPr lang="en-US" altLang="zh-CN" sz="1600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Q</a:t>
                </a:r>
                <a:r>
                  <a:rPr lang="zh-CN" altLang="en-US" sz="1600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）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0590" y="8228"/>
                <a:ext cx="2046" cy="64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vert="horz" wrap="none" lIns="87802" tIns="43901" rIns="87802" bIns="43901" numCol="1" anchor="ctr" anchorCtr="0" compatLnSpc="1"/>
              <a:lstStyle/>
              <a:p>
                <a:pPr algn="ctr"/>
                <a:r>
                  <a:rPr lang="zh-CN" altLang="en-US" sz="1600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非</a:t>
                </a:r>
                <a:r>
                  <a:rPr lang="en-US" altLang="zh-CN" sz="1600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P</a:t>
                </a:r>
                <a:r>
                  <a:rPr lang="zh-CN" altLang="en-US" sz="1600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且非</a:t>
                </a:r>
                <a:r>
                  <a:rPr lang="en-US" altLang="zh-CN" sz="1600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Q</a:t>
                </a:r>
                <a:endPara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0590" y="6187"/>
                <a:ext cx="2046" cy="64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vert="horz" wrap="none" lIns="87802" tIns="43901" rIns="87802" bIns="43901" numCol="1" anchor="ctr" anchorCtr="0" compatLnSpc="1"/>
              <a:lstStyle/>
              <a:p>
                <a:pPr algn="ctr"/>
                <a:r>
                  <a:rPr lang="zh-CN" altLang="en-US" sz="1600" b="1" dirty="0">
                    <a:solidFill>
                      <a:schemeClr val="tx2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非（</a:t>
                </a:r>
                <a:r>
                  <a:rPr lang="en-US" altLang="zh-CN" sz="1600" b="1" dirty="0">
                    <a:solidFill>
                      <a:schemeClr val="tx2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P</a:t>
                </a:r>
                <a:r>
                  <a:rPr lang="zh-CN" altLang="en-US" sz="1600" b="1" dirty="0">
                    <a:solidFill>
                      <a:schemeClr val="tx2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且</a:t>
                </a:r>
                <a:r>
                  <a:rPr lang="en-US" altLang="zh-CN" sz="1600" b="1" dirty="0">
                    <a:solidFill>
                      <a:schemeClr val="tx2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Q</a:t>
                </a:r>
                <a:r>
                  <a:rPr lang="zh-CN" altLang="en-US" sz="1600" b="1" dirty="0">
                    <a:solidFill>
                      <a:schemeClr val="tx2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）</a:t>
                </a: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12298" y="3594"/>
              <a:ext cx="2046" cy="64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anchor="ctr" anchorCtr="0" compatLnSpc="1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     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或     </a:t>
              </a:r>
              <a:r>
                <a:rPr lang="en-US" altLang="zh-CN" sz="16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Q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1261</Words>
  <Application>Microsoft Office PowerPoint</Application>
  <PresentationFormat>宽屏</PresentationFormat>
  <Paragraphs>185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FrutigerNext LT Light</vt:lpstr>
      <vt:lpstr>FrutigerNext LT Medium</vt:lpstr>
      <vt:lpstr>FrutigerNext LT Regular</vt:lpstr>
      <vt:lpstr>黑体</vt:lpstr>
      <vt:lpstr>宋体</vt:lpstr>
      <vt:lpstr>微软雅黑</vt:lpstr>
      <vt:lpstr>Arial</vt:lpstr>
      <vt:lpstr>Wingdings</vt:lpstr>
      <vt:lpstr>人才生态发展部-母版</vt:lpstr>
      <vt:lpstr>第14章  查找和处理文件</vt:lpstr>
      <vt:lpstr>PowerPoint 演示文稿</vt:lpstr>
      <vt:lpstr>locate查找文件</vt:lpstr>
      <vt:lpstr>find查找文件</vt:lpstr>
      <vt:lpstr>find查找条件</vt:lpstr>
      <vt:lpstr>根据层级目录查找</vt:lpstr>
      <vt:lpstr>根据文件名查找</vt:lpstr>
      <vt:lpstr>根据文件属主、属组查找</vt:lpstr>
      <vt:lpstr>逻辑组合条件类</vt:lpstr>
      <vt:lpstr>根据文件类型查找</vt:lpstr>
      <vt:lpstr>根据文件大小查找</vt:lpstr>
      <vt:lpstr>根据文件权限查找</vt:lpstr>
      <vt:lpstr>根据文件时间戳查找</vt:lpstr>
      <vt:lpstr>在查找到的文件上继续操作</vt:lpstr>
      <vt:lpstr>find查找示例</vt:lpstr>
      <vt:lpstr>find查找示例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杨峰</cp:lastModifiedBy>
  <cp:revision>3043</cp:revision>
  <dcterms:created xsi:type="dcterms:W3CDTF">2003-08-21T06:48:00Z</dcterms:created>
  <dcterms:modified xsi:type="dcterms:W3CDTF">2020-08-07T11:37:56Z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