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319" r:id="rId2"/>
    <p:sldId id="1596" r:id="rId3"/>
    <p:sldId id="1595" r:id="rId4"/>
    <p:sldId id="1601" r:id="rId5"/>
    <p:sldId id="1602" r:id="rId6"/>
    <p:sldId id="1603" r:id="rId7"/>
    <p:sldId id="1604" r:id="rId8"/>
    <p:sldId id="1605" r:id="rId9"/>
    <p:sldId id="1606" r:id="rId10"/>
    <p:sldId id="1600" r:id="rId11"/>
    <p:sldId id="1607" r:id="rId12"/>
    <p:sldId id="1608" r:id="rId13"/>
    <p:sldId id="1609" r:id="rId14"/>
    <p:sldId id="1610" r:id="rId15"/>
    <p:sldId id="1594" r:id="rId16"/>
    <p:sldId id="1204" r:id="rId17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82" d="100"/>
          <a:sy n="82" d="100"/>
        </p:scale>
        <p:origin x="667" y="62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15</a:t>
            </a:r>
            <a:r>
              <a:rPr sz="4400" dirty="0"/>
              <a:t>章  网络客户端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ssh</a:t>
            </a:r>
            <a:r>
              <a:rPr lang="zh-CN" altLang="en-US" dirty="0"/>
              <a:t>秘钥的身份验证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1056620" cy="4679950"/>
          </a:xfrm>
        </p:spPr>
        <p:txBody>
          <a:bodyPr/>
          <a:lstStyle/>
          <a:p>
            <a:pPr algn="l"/>
            <a:r>
              <a:rPr lang="zh-CN" altLang="en-US" sz="2000" dirty="0"/>
              <a:t>生成公私钥，默认情况下，私钥和公钥分别保存在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ssh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id_rsa</a:t>
            </a:r>
            <a:r>
              <a:rPr lang="zh-CN" altLang="en-US" sz="2000" dirty="0"/>
              <a:t>和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ssh</a:t>
            </a:r>
            <a:r>
              <a:rPr lang="en-US" altLang="zh-CN" sz="2000" dirty="0"/>
              <a:t>/id_rda.pub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4" y="1867260"/>
            <a:ext cx="635508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ssh</a:t>
            </a:r>
            <a:r>
              <a:rPr lang="zh-CN" altLang="en-US"/>
              <a:t>秘钥的身份验证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1056620" cy="4679950"/>
          </a:xfrm>
        </p:spPr>
        <p:txBody>
          <a:bodyPr/>
          <a:lstStyle/>
          <a:p>
            <a:pPr algn="l"/>
            <a:r>
              <a:rPr lang="zh-CN" altLang="en-US" sz="2000" dirty="0"/>
              <a:t>发送公钥到远程主机，公钥将保存在远程主机的</a:t>
            </a:r>
            <a:r>
              <a:rPr lang="en-US" altLang="zh-CN" sz="2000" dirty="0"/>
              <a:t>~</a:t>
            </a:r>
            <a:r>
              <a:rPr lang="zh-CN" altLang="en-US" sz="2000" dirty="0"/>
              <a:t>/.ssh</a:t>
            </a:r>
            <a:r>
              <a:rPr lang="en-US" altLang="zh-CN" sz="2000" dirty="0"/>
              <a:t>/</a:t>
            </a:r>
            <a:r>
              <a:rPr lang="zh-CN" altLang="en-US" sz="2000" dirty="0"/>
              <a:t>authorized_keys。</a:t>
            </a:r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sz="2000" dirty="0">
                <a:sym typeface="+mn-ea"/>
              </a:rPr>
              <a:t>登录</a:t>
            </a:r>
            <a:r>
              <a:rPr lang="zh-CN" altLang="en-US" sz="2000" dirty="0"/>
              <a:t>验证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" y="1740853"/>
            <a:ext cx="10629900" cy="2872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" y="5234940"/>
            <a:ext cx="704088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ssh</a:t>
            </a:r>
            <a:r>
              <a:rPr lang="zh-CN" altLang="en-US"/>
              <a:t>秘钥的身份验证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1056620" cy="4679950"/>
          </a:xfrm>
        </p:spPr>
        <p:txBody>
          <a:bodyPr/>
          <a:lstStyle/>
          <a:p>
            <a:pPr algn="l"/>
            <a:r>
              <a:rPr lang="zh-CN" altLang="en-US" sz="2000" dirty="0"/>
              <a:t>设置私钥密码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738630"/>
            <a:ext cx="6918960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ssh</a:t>
            </a:r>
            <a:r>
              <a:rPr lang="zh-CN" altLang="en-US"/>
              <a:t>秘钥的身份验证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1056620" cy="4679950"/>
          </a:xfrm>
        </p:spPr>
        <p:txBody>
          <a:bodyPr/>
          <a:lstStyle/>
          <a:p>
            <a:pPr algn="l"/>
            <a:r>
              <a:rPr lang="zh-CN" altLang="en-US" sz="2000" dirty="0"/>
              <a:t>有私钥密码的情况，发送公钥到远程主机</a:t>
            </a:r>
          </a:p>
          <a:p>
            <a:pPr algn="l"/>
            <a:endParaRPr lang="zh-CN" altLang="en-US" sz="2000" dirty="0"/>
          </a:p>
          <a:p>
            <a:pPr algn="l"/>
            <a:r>
              <a:rPr lang="zh-CN" altLang="en-US" sz="2000" dirty="0"/>
              <a:t>再次登录需要输入私钥的密码</a:t>
            </a:r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r>
              <a:rPr lang="zh-CN" altLang="en-US" sz="2000" dirty="0"/>
              <a:t>开启认证代理</a:t>
            </a:r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855153"/>
            <a:ext cx="6492240" cy="236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2859544"/>
            <a:ext cx="6918960" cy="960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" y="4437112"/>
            <a:ext cx="6576060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sshd</a:t>
            </a:r>
            <a:r>
              <a:rPr lang="zh-CN" altLang="en-US"/>
              <a:t>配置文件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1056620" cy="4679950"/>
          </a:xfrm>
        </p:spPr>
        <p:txBody>
          <a:bodyPr/>
          <a:lstStyle/>
          <a:p>
            <a:pPr algn="l"/>
            <a:r>
              <a:rPr lang="zh-CN" altLang="en-US" sz="2000" dirty="0"/>
              <a:t>sshd服务的配置信息保存在/etc/ssh/sshd_config文件中</a:t>
            </a:r>
            <a:endParaRPr lang="en-US" altLang="zh-CN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r>
              <a:rPr lang="zh-CN" altLang="en-US" sz="2000" dirty="0"/>
              <a:t>重启服务使配置生效； systemctl restart sshd</a:t>
            </a:r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7930" y="1875155"/>
          <a:ext cx="8674100" cy="2834962"/>
        </p:xfrm>
        <a:graphic>
          <a:graphicData uri="http://schemas.openxmlformats.org/drawingml/2006/table">
            <a:tbl>
              <a:tblPr/>
              <a:tblGrid>
                <a:gridCol w="372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参数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Port 22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默认的sshd服务端口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ListenAddress 0.0.0.0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设定sshd服务器监听的IP地址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PermitRootLogin yes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设定是否允许root管理员直接登录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MaxAuthTries 6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最大密码尝试次数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MaxSessions 10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MaxSessions 10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PasswordAuthentication yes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是否允许密码验证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PermitEmptyPasswords no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是否允许空密码登录（很不安全）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curl</a:t>
            </a:r>
            <a:r>
              <a:rPr lang="zh-CN" altLang="en-US" dirty="0"/>
              <a:t>的使用</a:t>
            </a:r>
          </a:p>
          <a:p>
            <a:r>
              <a:rPr lang="en-US" altLang="zh-CN" dirty="0" err="1"/>
              <a:t>wget</a:t>
            </a:r>
            <a:r>
              <a:rPr lang="zh-CN" altLang="en-US" dirty="0"/>
              <a:t>下载工具</a:t>
            </a:r>
          </a:p>
          <a:p>
            <a:r>
              <a:rPr lang="en-US" altLang="zh-CN" dirty="0" err="1"/>
              <a:t>scp</a:t>
            </a:r>
            <a:r>
              <a:rPr lang="zh-CN" altLang="en-US" dirty="0"/>
              <a:t>和</a:t>
            </a:r>
            <a:r>
              <a:rPr lang="en-US" altLang="zh-CN" dirty="0" err="1"/>
              <a:t>rsync</a:t>
            </a:r>
            <a:r>
              <a:rPr lang="zh-CN" altLang="en-US" dirty="0"/>
              <a:t>远程传输工具</a:t>
            </a:r>
          </a:p>
          <a:p>
            <a:r>
              <a:rPr lang="en-US" altLang="zh-CN" dirty="0" err="1"/>
              <a:t>ssh</a:t>
            </a:r>
            <a:r>
              <a:rPr lang="zh-CN" altLang="en-US" dirty="0"/>
              <a:t>密码和秘钥登录设置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浏览网页</a:t>
            </a:r>
          </a:p>
          <a:p>
            <a:r>
              <a:rPr lang="zh-CN" altLang="en-US" dirty="0"/>
              <a:t>系统间进行文件传输</a:t>
            </a:r>
          </a:p>
          <a:p>
            <a:r>
              <a:rPr lang="zh-CN" altLang="en-US" dirty="0"/>
              <a:t>远程访问linux系统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浏览网页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0560050" cy="5541010"/>
          </a:xfrm>
        </p:spPr>
        <p:txBody>
          <a:bodyPr/>
          <a:lstStyle/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sz="2000" dirty="0"/>
              <a:t>在Linux中curl是一个利用URL规则在命令行下工作的文件传输工具，是一款很强大的http命令行工具。它支持文件的上传和下载，是综合传输工具。</a:t>
            </a:r>
          </a:p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sz="2000" dirty="0"/>
              <a:t>curl</a:t>
            </a:r>
            <a:r>
              <a:rPr lang="zh-CN" altLang="en-US" sz="2000" dirty="0"/>
              <a:t>用法：</a:t>
            </a:r>
            <a:endParaRPr sz="2000" dirty="0"/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/>
              <a:t>	1</a:t>
            </a:r>
            <a:r>
              <a:rPr lang="zh-CN" altLang="en-US" sz="1600" dirty="0"/>
              <a:t>、</a:t>
            </a:r>
            <a:r>
              <a:rPr lang="en-US" altLang="zh-CN" sz="1600" dirty="0"/>
              <a:t>curl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获取该网址的文本信息</a:t>
            </a:r>
            <a:r>
              <a:rPr lang="en-US" altLang="zh-CN" sz="1600" dirty="0"/>
              <a:t>)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/>
              <a:t>	2</a:t>
            </a:r>
            <a:r>
              <a:rPr lang="zh-CN" altLang="en-US" sz="1600" dirty="0"/>
              <a:t>、curl -i url(获取该网址的文本信息以及协议头部信息)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/>
              <a:t>	3</a:t>
            </a:r>
            <a:r>
              <a:rPr lang="zh-CN" altLang="en-US" sz="1600" dirty="0"/>
              <a:t>、curl -x proxy url(使用代理获取网页文本信息)</a:t>
            </a:r>
          </a:p>
          <a:p>
            <a:pPr marL="0" algn="just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	curl -x 192.168.100.100:1080 http://www.linux.com</a:t>
            </a:r>
            <a:endParaRPr lang="zh-CN" altLang="en-US" sz="1600" dirty="0"/>
          </a:p>
          <a:p>
            <a:pPr marL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/>
              <a:t>	4、保存网页内容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	</a:t>
            </a:r>
            <a:r>
              <a:rPr lang="zh-CN" altLang="en-US" sz="1600" dirty="0"/>
              <a:t>curl -o linux.html http://www.linux.com 将网页内容保存为本地的</a:t>
            </a:r>
            <a:r>
              <a:rPr lang="en-US" altLang="zh-CN" sz="1600" dirty="0"/>
              <a:t>index.html</a:t>
            </a:r>
            <a:endParaRPr lang="zh-CN" altLang="en-US" sz="1600" dirty="0"/>
          </a:p>
          <a:p>
            <a:pPr marL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/>
              <a:t>	5、下载文件</a:t>
            </a:r>
          </a:p>
          <a:p>
            <a:pPr marL="0" algn="just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		</a:t>
            </a:r>
            <a:r>
              <a:rPr lang="zh-CN" altLang="en-US" sz="1600" dirty="0"/>
              <a:t>curl -O http://www.linux.com/hello.sh 下载文件</a:t>
            </a:r>
          </a:p>
          <a:p>
            <a:pPr marL="0" algn="just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	</a:t>
            </a:r>
            <a:r>
              <a:rPr lang="zh-CN" altLang="en-US" sz="1600" dirty="0"/>
              <a:t>curl -o dodo1.jpg http://www.linux.com/dodo1.JPG  下载文件并保存为</a:t>
            </a:r>
            <a:r>
              <a:rPr lang="en-US" altLang="zh-CN" sz="1600" dirty="0"/>
              <a:t>dodo1.jpg</a:t>
            </a:r>
          </a:p>
          <a:p>
            <a:pPr marL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/>
              <a:t>	6、通过ftp下载</a:t>
            </a:r>
          </a:p>
          <a:p>
            <a:pPr marL="0" algn="just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	</a:t>
            </a:r>
            <a:r>
              <a:rPr lang="zh-CN" altLang="en-US" sz="1600" dirty="0"/>
              <a:t>curl -O -u 用户名:密码 ftp://www.linux.com/dodo1.JPG</a:t>
            </a:r>
          </a:p>
          <a:p>
            <a:pPr marL="0" algn="just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	</a:t>
            </a:r>
            <a:r>
              <a:rPr lang="zh-CN" altLang="en-US" sz="1600" dirty="0"/>
              <a:t>curl -O ftp://用户名:密码@www.linux.com/dodo1.JPG</a:t>
            </a:r>
          </a:p>
          <a:p>
            <a:pPr marL="0" algn="just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  <a:p>
            <a:pPr marL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浏览网页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 dirty="0"/>
              <a:t>wget是一个下载文件的工具，支持HTTP，HTTPS和FTP协议。</a:t>
            </a:r>
          </a:p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000" dirty="0" err="1"/>
              <a:t>wget</a:t>
            </a:r>
            <a:r>
              <a:rPr lang="zh-CN" altLang="en-US" sz="2000" dirty="0"/>
              <a:t>用法：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dirty="0"/>
              <a:t>	1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 </a:t>
            </a:r>
            <a:r>
              <a:rPr lang="zh-CN" altLang="en-US" sz="1800" dirty="0"/>
              <a:t>下载文件</a:t>
            </a:r>
            <a:endParaRPr lang="en-US" altLang="zh-CN" sz="1800" dirty="0"/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dirty="0"/>
              <a:t>	2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-O </a:t>
            </a:r>
            <a:r>
              <a:rPr lang="en-US" altLang="zh-CN" sz="1800" dirty="0" err="1"/>
              <a:t>文件名</a:t>
            </a:r>
            <a:r>
              <a:rPr lang="zh-CN" altLang="en-US" sz="1800" dirty="0"/>
              <a:t>  </a:t>
            </a:r>
            <a:r>
              <a:rPr lang="en-US" altLang="zh-CN" sz="1800" dirty="0" err="1"/>
              <a:t>url</a:t>
            </a:r>
            <a:r>
              <a:rPr lang="zh-CN" altLang="en-US" sz="1800" dirty="0"/>
              <a:t>  下载之后改名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dirty="0"/>
              <a:t>	3</a:t>
            </a:r>
            <a:r>
              <a:rPr lang="zh-CN" altLang="en-US" sz="1800" dirty="0"/>
              <a:t>、</a:t>
            </a:r>
            <a:r>
              <a:rPr sz="1800" dirty="0" err="1"/>
              <a:t>wget</a:t>
            </a:r>
            <a:r>
              <a:rPr sz="1800" dirty="0"/>
              <a:t> -b </a:t>
            </a:r>
            <a:r>
              <a:rPr sz="1800" dirty="0" err="1"/>
              <a:t>后台下载</a:t>
            </a:r>
            <a:endParaRPr sz="1800" dirty="0"/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1800" dirty="0"/>
              <a:t>4、wget --spider http://www.linux.com/dodo1.JPG </a:t>
            </a:r>
            <a:r>
              <a:rPr lang="en-US" altLang="zh-CN" sz="1800" dirty="0" err="1"/>
              <a:t>解析能否下载但是不会下载</a:t>
            </a:r>
            <a:endParaRPr lang="en-US" altLang="zh-CN" sz="1800" dirty="0"/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dirty="0"/>
              <a:t>	5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-P </a:t>
            </a:r>
            <a:r>
              <a:rPr lang="zh-CN" altLang="en-US" sz="1800" dirty="0"/>
              <a:t>指定下载目录</a:t>
            </a:r>
            <a:endParaRPr lang="en-US" altLang="zh-CN" sz="1800" dirty="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sz="1800" dirty="0"/>
              <a:t>	</a:t>
            </a:r>
            <a:endParaRPr lang="zh-CN" altLang="en-US" sz="1800" dirty="0"/>
          </a:p>
          <a:p>
            <a:pPr marL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OpenSSH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 dirty="0"/>
              <a:t>OpenSSH在红帽企业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系统上实施</a:t>
            </a:r>
            <a:r>
              <a:rPr lang="en-US" altLang="zh-CN" sz="2000" dirty="0"/>
              <a:t>Secure Shell</a:t>
            </a:r>
            <a:r>
              <a:rPr lang="zh-CN" altLang="en-US" sz="2000" dirty="0"/>
              <a:t>或者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协议。</a:t>
            </a:r>
            <a:r>
              <a:rPr lang="en-US" altLang="zh-CN" sz="2000" dirty="0"/>
              <a:t>SSH</a:t>
            </a:r>
            <a:r>
              <a:rPr lang="zh-CN" altLang="en-US" sz="2000" dirty="0"/>
              <a:t>协议是系统能够以加密和安全的方式进行通信。</a:t>
            </a:r>
          </a:p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000" dirty="0" err="1"/>
              <a:t>ssh</a:t>
            </a:r>
            <a:r>
              <a:rPr lang="zh-CN" altLang="en-US" sz="2000" dirty="0"/>
              <a:t>用法：</a:t>
            </a:r>
          </a:p>
          <a:p>
            <a:pPr marL="0" indent="72009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800" dirty="0"/>
              <a:t>ssh [user@]hostname  远程登录</a:t>
            </a:r>
          </a:p>
          <a:p>
            <a:pPr marL="0" indent="72009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800" dirty="0"/>
              <a:t>ssh [user@]hostname command  远程执行命令</a:t>
            </a:r>
          </a:p>
          <a:p>
            <a:pPr marL="0" indent="72009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ssh -X [user@]hostname  远程调用图形</a:t>
            </a:r>
          </a:p>
          <a:p>
            <a:pPr marL="0" indent="720090" algn="just" latinLnBrk="0">
              <a:lnSpc>
                <a:spcPct val="140000"/>
              </a:lnSpc>
              <a:spcBef>
                <a:spcPts val="0"/>
              </a:spcBef>
              <a:buNone/>
            </a:pPr>
            <a:endParaRPr lang="zh-CN" altLang="en-US" sz="1800" dirty="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  <a:p>
            <a:pPr marL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远程传输命令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sz="2000" dirty="0" err="1"/>
              <a:t>scp（secure</a:t>
            </a:r>
            <a:r>
              <a:rPr sz="2000" dirty="0"/>
              <a:t> </a:t>
            </a:r>
            <a:r>
              <a:rPr sz="2000" dirty="0" err="1"/>
              <a:t>copy）是一个基于SSH协议在网络之间进行安全传输的命令</a:t>
            </a:r>
            <a:r>
              <a:rPr lang="zh-CN" altLang="en-US" sz="2000" dirty="0"/>
              <a:t>。</a:t>
            </a:r>
          </a:p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000" dirty="0" err="1"/>
              <a:t>scp</a:t>
            </a:r>
            <a:r>
              <a:rPr lang="zh-CN" altLang="en-US" sz="2000" dirty="0"/>
              <a:t>用法：</a:t>
            </a:r>
          </a:p>
          <a:p>
            <a:pPr marL="720090" indent="30226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1800" dirty="0"/>
              <a:t>scp [选项] 本地文件 远程帐户@远程IP地址:远程目录</a:t>
            </a:r>
          </a:p>
          <a:p>
            <a:pPr marL="720090" indent="30226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1800" dirty="0"/>
              <a:t>s</a:t>
            </a:r>
            <a:r>
              <a:rPr lang="zh-CN" altLang="en-US" sz="1800" dirty="0"/>
              <a:t>cp </a:t>
            </a:r>
            <a:r>
              <a:rPr lang="en-US" altLang="zh-CN" sz="1800" dirty="0"/>
              <a:t>[</a:t>
            </a:r>
            <a:r>
              <a:rPr lang="zh-CN" altLang="en-US" sz="1800" dirty="0"/>
              <a:t>选项] 远程用户@远程IP地址:远程文件 本地目录</a:t>
            </a:r>
          </a:p>
          <a:p>
            <a:pPr marL="720090" indent="30226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1800" dirty="0"/>
              <a:t>常用选项：</a:t>
            </a:r>
          </a:p>
          <a:p>
            <a:pPr marL="1200150" lvl="2" indent="-28575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/>
              <a:t>		 -r</a:t>
            </a:r>
            <a:r>
              <a:rPr lang="zh-CN" altLang="en-US" sz="1600" dirty="0"/>
              <a:t>：复制目录</a:t>
            </a:r>
          </a:p>
          <a:p>
            <a:pPr marL="914400" lvl="2" indent="72009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/>
              <a:t>-p</a:t>
            </a:r>
            <a:r>
              <a:rPr lang="zh-CN" altLang="en-US" sz="1600" dirty="0"/>
              <a:t>：保留时间和权限</a:t>
            </a:r>
          </a:p>
          <a:p>
            <a:pPr marL="914400" lvl="2" indent="72009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/>
              <a:t>-P</a:t>
            </a:r>
            <a:r>
              <a:rPr lang="zh-CN" altLang="en-US" sz="1600" dirty="0"/>
              <a:t>：指定远程主机的端口号</a:t>
            </a:r>
          </a:p>
          <a:p>
            <a:pPr marL="914400" lvl="2" indent="72009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/>
              <a:t>-C</a:t>
            </a:r>
            <a:r>
              <a:rPr lang="zh-CN" altLang="en-US" sz="1600" dirty="0"/>
              <a:t>：压缩数据</a:t>
            </a:r>
          </a:p>
          <a:p>
            <a:pPr marL="0" indent="720090" algn="just" latinLnBrk="0">
              <a:lnSpc>
                <a:spcPct val="140000"/>
              </a:lnSpc>
              <a:spcBef>
                <a:spcPts val="0"/>
              </a:spcBef>
              <a:buNone/>
            </a:pPr>
            <a:endParaRPr lang="zh-CN" altLang="en-US" sz="1800" dirty="0"/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  <a:p>
            <a:pPr marL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远程同步命令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96840"/>
          </a:xfrm>
        </p:spPr>
        <p:txBody>
          <a:bodyPr/>
          <a:lstStyle/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sz="2000" dirty="0" err="1"/>
              <a:t>rsync</a:t>
            </a:r>
            <a:r>
              <a:rPr lang="en-US" sz="2000" dirty="0"/>
              <a:t> </a:t>
            </a:r>
            <a:r>
              <a:rPr lang="zh-CN" altLang="en-US" sz="2000" dirty="0"/>
              <a:t>是一个</a:t>
            </a:r>
            <a:r>
              <a:rPr sz="2000" dirty="0" err="1"/>
              <a:t>实现增量备份的工具</a:t>
            </a:r>
            <a:r>
              <a:rPr lang="zh-CN" altLang="en-US" sz="2000" dirty="0"/>
              <a:t>。</a:t>
            </a:r>
          </a:p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000" dirty="0" err="1"/>
              <a:t>rsync</a:t>
            </a:r>
            <a:r>
              <a:rPr lang="zh-CN" altLang="en-US" sz="2000" dirty="0"/>
              <a:t>用法：</a:t>
            </a:r>
          </a:p>
          <a:p>
            <a:pPr marL="720090" indent="30226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本地用法：rsync [OPTION...] SRC... [DEST]</a:t>
            </a:r>
          </a:p>
          <a:p>
            <a:pPr marL="720090" indent="30226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访问：</a:t>
            </a:r>
          </a:p>
          <a:p>
            <a:pPr marL="1634490" lvl="2" indent="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Pull: rsync [OPTION...] [USER@]HOST:SRC... [DEST]</a:t>
            </a:r>
          </a:p>
          <a:p>
            <a:pPr marL="1634490" lvl="2" indent="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Push: rsync [OPTION...] SRC... [USER@]HOST:DEST</a:t>
            </a:r>
          </a:p>
          <a:p>
            <a:pPr marL="720090" indent="302260" algn="just" latinLnBrk="0">
              <a:lnSpc>
                <a:spcPct val="140000"/>
              </a:lnSpc>
              <a:spcBef>
                <a:spcPts val="0"/>
              </a:spcBef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简单用法：</a:t>
            </a:r>
          </a:p>
          <a:p>
            <a:pPr marL="1200150" lvl="2" indent="-28575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rsync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-a /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etc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tmp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720090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rsync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-a /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etc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/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tmp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720090" latinLnBrk="0">
              <a:lnSpc>
                <a:spcPct val="140000"/>
              </a:lnSpc>
              <a:spcBef>
                <a:spcPts val="0"/>
              </a:spcBef>
              <a:buNone/>
            </a:pP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72009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/>
              <a:t>另外，使用rsync一定要注意的一点是，源路径如果是一个目录的话，带上尾随斜线和不带尾随斜线是不一样的，不带尾随斜线表示的是整个目录包括目录本身，带上尾随斜线表示的是目录中的文件，不包括目录本身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  <a:p>
            <a:pPr marL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rsync</a:t>
            </a:r>
            <a:r>
              <a:rPr lang="zh-CN" altLang="en-US"/>
              <a:t>选项说明和示例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96840"/>
          </a:xfrm>
        </p:spPr>
        <p:txBody>
          <a:bodyPr/>
          <a:lstStyle/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 dirty="0"/>
              <a:t>选项说明：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</a:t>
            </a:r>
            <a:r>
              <a:rPr lang="en-US" altLang="zh-CN" sz="1600" dirty="0" err="1"/>
              <a:t>v：显示rsync过程中详细信息。可以使用</a:t>
            </a:r>
            <a:r>
              <a:rPr lang="en-US" altLang="zh-CN" sz="1600" dirty="0"/>
              <a:t>"-</a:t>
            </a:r>
            <a:r>
              <a:rPr lang="en-US" altLang="zh-CN" sz="1600" dirty="0" err="1"/>
              <a:t>vvvv"获取更详细信息</a:t>
            </a:r>
            <a:r>
              <a:rPr lang="en-US" altLang="zh-CN" sz="1600" dirty="0"/>
              <a:t>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</a:t>
            </a:r>
            <a:r>
              <a:rPr lang="en-US" altLang="zh-CN" sz="1600" dirty="0" err="1"/>
              <a:t>n：仅测试传输，而不实际传输。常和</a:t>
            </a:r>
            <a:r>
              <a:rPr lang="en-US" altLang="zh-CN" sz="1600" dirty="0"/>
              <a:t>"-</a:t>
            </a:r>
            <a:r>
              <a:rPr lang="en-US" altLang="zh-CN" sz="1600" dirty="0" err="1"/>
              <a:t>vvvv"配合使用来查看rsync是如何工作的</a:t>
            </a:r>
            <a:r>
              <a:rPr lang="en-US" altLang="zh-CN" sz="1600" dirty="0"/>
              <a:t>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</a:t>
            </a:r>
            <a:r>
              <a:rPr lang="en-US" altLang="zh-CN" sz="1600" dirty="0" err="1"/>
              <a:t>a：归档模式，表示递归传输并保持文件属性。等同于</a:t>
            </a:r>
            <a:r>
              <a:rPr lang="en-US" altLang="zh-CN" sz="1600" dirty="0"/>
              <a:t>"-</a:t>
            </a:r>
            <a:r>
              <a:rPr lang="en-US" altLang="zh-CN" sz="1600" dirty="0" err="1"/>
              <a:t>rtopgDl</a:t>
            </a:r>
            <a:r>
              <a:rPr lang="en-US" altLang="zh-CN" sz="1600" dirty="0"/>
              <a:t>"。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</a:t>
            </a:r>
            <a:r>
              <a:rPr lang="en-US" altLang="zh-CN" sz="1600" dirty="0" err="1"/>
              <a:t>r：递归到目录中去</a:t>
            </a:r>
            <a:r>
              <a:rPr lang="en-US" altLang="zh-CN" sz="1600" dirty="0"/>
              <a:t>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-t 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保持mtime属性</a:t>
            </a:r>
            <a:r>
              <a:rPr lang="en-US" altLang="zh-CN" sz="1600" dirty="0"/>
              <a:t>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</a:t>
            </a:r>
            <a:r>
              <a:rPr lang="en-US" altLang="zh-CN" sz="1600" dirty="0" err="1"/>
              <a:t>o：保持owner属性</a:t>
            </a:r>
            <a:r>
              <a:rPr lang="en-US" altLang="zh-CN" sz="1600" dirty="0"/>
              <a:t>(</a:t>
            </a:r>
            <a:r>
              <a:rPr lang="en-US" altLang="zh-CN" sz="1600" dirty="0" err="1"/>
              <a:t>属主</a:t>
            </a:r>
            <a:r>
              <a:rPr lang="en-US" altLang="zh-CN" sz="1600" dirty="0"/>
              <a:t>)。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</a:t>
            </a:r>
            <a:r>
              <a:rPr lang="en-US" altLang="zh-CN" sz="1600" dirty="0" err="1"/>
              <a:t>g：保持group属性</a:t>
            </a:r>
            <a:r>
              <a:rPr lang="en-US" altLang="zh-CN" sz="1600" dirty="0"/>
              <a:t>(</a:t>
            </a:r>
            <a:r>
              <a:rPr lang="en-US" altLang="zh-CN" sz="1600" dirty="0" err="1"/>
              <a:t>属组</a:t>
            </a:r>
            <a:r>
              <a:rPr lang="en-US" altLang="zh-CN" sz="1600" dirty="0"/>
              <a:t>)。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</a:t>
            </a:r>
            <a:r>
              <a:rPr lang="en-US" altLang="zh-CN" sz="1600" dirty="0" err="1"/>
              <a:t>p：保持perms属性</a:t>
            </a:r>
            <a:r>
              <a:rPr lang="en-US" altLang="zh-CN" sz="1600" dirty="0"/>
              <a:t>(</a:t>
            </a:r>
            <a:r>
              <a:rPr lang="en-US" altLang="zh-CN" sz="1600" dirty="0" err="1"/>
              <a:t>权限，不包括特殊权限</a:t>
            </a:r>
            <a:r>
              <a:rPr lang="en-US" altLang="zh-CN" sz="1600" dirty="0"/>
              <a:t>)。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</a:t>
            </a:r>
            <a:r>
              <a:rPr lang="en-US" altLang="zh-CN" sz="1600" dirty="0" err="1"/>
              <a:t>D：是</a:t>
            </a:r>
            <a:r>
              <a:rPr lang="en-US" altLang="zh-CN" sz="1600" dirty="0"/>
              <a:t>"--device --</a:t>
            </a:r>
            <a:r>
              <a:rPr lang="en-US" altLang="zh-CN" sz="1600" dirty="0" err="1"/>
              <a:t>specials"选项的组合，即也拷贝设备文件和特殊文件</a:t>
            </a:r>
            <a:r>
              <a:rPr lang="en-US" altLang="zh-CN" sz="1600" dirty="0"/>
              <a:t>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-l --</a:t>
            </a:r>
            <a:r>
              <a:rPr lang="en-US" altLang="zh-CN" sz="1600" dirty="0" err="1"/>
              <a:t>links：如果文件是软链接文件，则拷贝软链接本身而非软链接所指向的对象</a:t>
            </a:r>
            <a:r>
              <a:rPr lang="en-US" altLang="zh-CN" sz="1600" dirty="0"/>
              <a:t>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-</a:t>
            </a:r>
            <a:r>
              <a:rPr lang="en-US" altLang="zh-CN" sz="1600" dirty="0" err="1"/>
              <a:t>z：传输时进行压缩提高效率</a:t>
            </a:r>
            <a:r>
              <a:rPr lang="en-US" altLang="zh-CN" sz="1600" dirty="0"/>
              <a:t>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r>
              <a:rPr lang="en-US" altLang="zh-CN" sz="1600" dirty="0"/>
              <a:t>--delete    ：</a:t>
            </a:r>
            <a:r>
              <a:rPr lang="en-US" altLang="zh-CN" sz="1600" dirty="0" err="1"/>
              <a:t>以SRC为主，对DEST进行同步。多则删之，少则补之。注意</a:t>
            </a:r>
            <a:r>
              <a:rPr lang="en-US" altLang="zh-CN" sz="1600" dirty="0"/>
              <a:t>"--</a:t>
            </a:r>
            <a:r>
              <a:rPr lang="en-US" altLang="zh-CN" sz="1600" dirty="0" err="1"/>
              <a:t>delete"是在接收端执行的</a:t>
            </a:r>
            <a:endParaRPr lang="en-US" altLang="zh-CN" sz="1600" dirty="0"/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--existing  ：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要求只更新目标端已存在的文件，目标端还不存在的文件不传输。注意，使用相对路径时如果上层目录不存在也不会传输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--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ignore-existing：要求只更新目标端不存在的文件。和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"--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existing"结合使用有特殊功能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--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remove-source-files：要求删除源端已经成功传输的文件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rsync</a:t>
            </a:r>
            <a:r>
              <a:rPr lang="zh-CN" altLang="en-US"/>
              <a:t>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96840"/>
          </a:xfrm>
        </p:spPr>
        <p:txBody>
          <a:bodyPr/>
          <a:lstStyle/>
          <a:p>
            <a:pPr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 dirty="0"/>
              <a:t>示例：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 dirty="0"/>
              <a:t># rsync /etc/fstab /tmp  将/etc/fstab拷贝到/tmp目录下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 dirty="0"/>
              <a:t># rsync -r /etc/cron.d /tmp 将/etc/cron.d目录拷贝到/tmp下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 dirty="0"/>
              <a:t># rsync -R -r /etc/cron.d /tmp  将/etc/cron.d目录拷贝到/tmp下，但要求在/tmp下也生成etc子目录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 dirty="0"/>
              <a:t># rsync -r -v --existing /tmp/a/ /tmp/b  只更新目标端已存在的文件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 dirty="0"/>
              <a:t># rsync -r -v --ignore-existing /tmp/a/ /tmp/b 更新目标端不存在的文件</a:t>
            </a:r>
          </a:p>
          <a:p>
            <a:pPr marL="0" indent="0" latinLnBrk="0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800" dirty="0"/>
              <a:t># </a:t>
            </a:r>
            <a:r>
              <a:rPr lang="zh-CN" altLang="en-US" sz="1800" dirty="0"/>
              <a:t>rsync -nrv --existing --ignore-existing --delete a/ b/ 文件不会传输，但会删除接受端多出的文件。</a:t>
            </a:r>
          </a:p>
          <a:p>
            <a:pPr marL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800" dirty="0"/>
              <a:t># rsync -r -v /etc/cron.d  /tmp --delete 将目标多余的文件删除掉，再同步</a:t>
            </a:r>
          </a:p>
          <a:p>
            <a:pPr marL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dirty="0"/>
              <a:t># </a:t>
            </a:r>
            <a:r>
              <a:rPr lang="zh-CN" altLang="en-US" sz="1800" dirty="0"/>
              <a:t>rsync -r -v --remove-source-files /tmp/a/file1 /tmp/b/file3 /tmp 源端已经更新成功的文件都会被删除</a:t>
            </a:r>
          </a:p>
          <a:p>
            <a:pPr marL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1228</Words>
  <Application>Microsoft Office PowerPoint</Application>
  <PresentationFormat>宽屏</PresentationFormat>
  <Paragraphs>153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FrutigerNext LT Light</vt:lpstr>
      <vt:lpstr>FrutigerNext LT Medium</vt:lpstr>
      <vt:lpstr>FrutigerNext LT Regular</vt:lpstr>
      <vt:lpstr>微软雅黑</vt:lpstr>
      <vt:lpstr>Arial</vt:lpstr>
      <vt:lpstr>Wingdings</vt:lpstr>
      <vt:lpstr>人才生态发展部-母版</vt:lpstr>
      <vt:lpstr>第15章  网络客户端</vt:lpstr>
      <vt:lpstr>PowerPoint 演示文稿</vt:lpstr>
      <vt:lpstr>浏览网页</vt:lpstr>
      <vt:lpstr>浏览网页</vt:lpstr>
      <vt:lpstr>OpenSSH</vt:lpstr>
      <vt:lpstr>远程传输命令</vt:lpstr>
      <vt:lpstr>远程同步命令</vt:lpstr>
      <vt:lpstr>rsync选项说明和示例</vt:lpstr>
      <vt:lpstr>rsync示例</vt:lpstr>
      <vt:lpstr>基于ssh秘钥的身份验证</vt:lpstr>
      <vt:lpstr>基于ssh秘钥的身份验证</vt:lpstr>
      <vt:lpstr>基于ssh秘钥的身份验证</vt:lpstr>
      <vt:lpstr>基于ssh秘钥的身份验证</vt:lpstr>
      <vt:lpstr>sshd配置文件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孙亚萍</cp:lastModifiedBy>
  <cp:revision>3037</cp:revision>
  <dcterms:created xsi:type="dcterms:W3CDTF">2003-08-21T06:48:00Z</dcterms:created>
  <dcterms:modified xsi:type="dcterms:W3CDTF">2020-05-17T03:13:03Z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