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319" r:id="rId2"/>
    <p:sldId id="1596" r:id="rId3"/>
    <p:sldId id="1602" r:id="rId4"/>
    <p:sldId id="1600" r:id="rId5"/>
    <p:sldId id="1601" r:id="rId6"/>
    <p:sldId id="1595" r:id="rId7"/>
    <p:sldId id="1603" r:id="rId8"/>
    <p:sldId id="1610" r:id="rId9"/>
    <p:sldId id="1611" r:id="rId10"/>
    <p:sldId id="1613" r:id="rId11"/>
    <p:sldId id="1615" r:id="rId12"/>
    <p:sldId id="1620" r:id="rId13"/>
    <p:sldId id="1621" r:id="rId14"/>
    <p:sldId id="1616" r:id="rId15"/>
    <p:sldId id="1614" r:id="rId16"/>
    <p:sldId id="1622" r:id="rId17"/>
    <p:sldId id="1624" r:id="rId18"/>
    <p:sldId id="1623" r:id="rId19"/>
    <p:sldId id="1625" r:id="rId20"/>
    <p:sldId id="1594" r:id="rId21"/>
    <p:sldId id="1204" r:id="rId22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7">
          <p15:clr>
            <a:srgbClr val="A4A3A4"/>
          </p15:clr>
        </p15:guide>
        <p15:guide id="2" orient="horz" pos="22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82">
          <p15:clr>
            <a:srgbClr val="A4A3A4"/>
          </p15:clr>
        </p15:guide>
        <p15:guide id="2" orient="horz" pos="2908">
          <p15:clr>
            <a:srgbClr val="A4A3A4"/>
          </p15:clr>
        </p15:guide>
        <p15:guide id="3" orient="horz" pos="5975">
          <p15:clr>
            <a:srgbClr val="A4A3A4"/>
          </p15:clr>
        </p15:guide>
        <p15:guide id="4" pos="2420">
          <p15:clr>
            <a:srgbClr val="A4A3A4"/>
          </p15:clr>
        </p15:guide>
        <p15:guide id="5" pos="431">
          <p15:clr>
            <a:srgbClr val="A4A3A4"/>
          </p15:clr>
        </p15:guide>
        <p15:guide id="6" pos="4028">
          <p15:clr>
            <a:srgbClr val="A4A3A4"/>
          </p15:clr>
        </p15:guide>
        <p15:guide id="7" pos="626">
          <p15:clr>
            <a:srgbClr val="A4A3A4"/>
          </p15:clr>
        </p15:guide>
        <p15:guide id="8" pos="384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BDAFB"/>
    <a:srgbClr val="58EDFC"/>
    <a:srgbClr val="FFFFFF"/>
    <a:srgbClr val="C00000"/>
    <a:srgbClr val="990000"/>
    <a:srgbClr val="FF0909"/>
    <a:srgbClr val="CF6B63"/>
    <a:srgbClr val="E7CCC7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5205" autoAdjust="0"/>
  </p:normalViewPr>
  <p:slideViewPr>
    <p:cSldViewPr showGuides="1">
      <p:cViewPr varScale="1">
        <p:scale>
          <a:sx n="66" d="100"/>
          <a:sy n="66" d="100"/>
        </p:scale>
        <p:origin x="628" y="40"/>
      </p:cViewPr>
      <p:guideLst>
        <p:guide pos="3837"/>
        <p:guide orient="horz" pos="2205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1" d="100"/>
          <a:sy n="51" d="100"/>
        </p:scale>
        <p:origin x="2928" y="78"/>
      </p:cViewPr>
      <p:guideLst>
        <p:guide orient="horz" pos="482"/>
        <p:guide orient="horz" pos="2908"/>
        <p:guide orient="horz" pos="5975"/>
        <p:guide pos="2420"/>
        <p:guide pos="431"/>
        <p:guide pos="4028"/>
        <p:guide pos="626"/>
        <p:guide pos="384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4930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</p:spTree>
    <p:extLst>
      <p:ext uri="{BB962C8B-B14F-4D97-AF65-F5344CB8AC3E}">
        <p14:creationId xmlns:p14="http://schemas.microsoft.com/office/powerpoint/2010/main" val="22624856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anose="05000000000000000000" pitchFamily="2" charset="2"/>
      <a:buChar char="l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54165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p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n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12" name="备注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054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159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83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2639210" y="2708920"/>
            <a:ext cx="9073096" cy="831600"/>
          </a:xfrm>
          <a:ln algn="ctr"/>
        </p:spPr>
        <p:txBody>
          <a:bodyPr lIns="87802" tIns="43901" rIns="87802" bIns="43901"/>
          <a:lstStyle>
            <a:lvl1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8075528" y="5055715"/>
            <a:ext cx="3636811" cy="493200"/>
          </a:xfrm>
        </p:spPr>
        <p:txBody>
          <a:bodyPr/>
          <a:lstStyle>
            <a:lvl1pPr marL="0" indent="0" algn="ctr" defTabSz="80200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 smtClean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auto">
          <a:xfrm>
            <a:off x="8184232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25" y="476672"/>
            <a:ext cx="1824396" cy="43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045" y="476672"/>
            <a:ext cx="1293567" cy="43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0" y="2461065"/>
            <a:ext cx="1601299" cy="1944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Ø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学习目标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50000"/>
              <a:buFont typeface="Wingdings" panose="05000000000000000000" charset="0"/>
              <a:buChar char="l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单元小节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单元小结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793897" y="3582671"/>
            <a:ext cx="4604207" cy="6331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www.</a:t>
            </a:r>
            <a:r>
              <a:rPr lang="en-US" altLang="zh-CN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yutianedu</a:t>
            </a: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.com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28200" y="2642208"/>
            <a:ext cx="1735601" cy="910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rPr>
              <a:t>谢 谢</a:t>
            </a:r>
            <a:endParaRPr lang="zh-CN" altLang="zh-CN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sym typeface="FrutigerNext LT Regular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 flipH="1" flipV="1">
            <a:off x="0" y="332656"/>
            <a:ext cx="144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7"/>
          <p:cNvSpPr/>
          <p:nvPr userDrawn="1"/>
        </p:nvSpPr>
        <p:spPr bwMode="auto">
          <a:xfrm flipH="1" flipV="1">
            <a:off x="672000" y="332656"/>
            <a:ext cx="768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8592000" y="332656"/>
            <a:ext cx="360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8592000" y="332656"/>
            <a:ext cx="720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440181" y="33303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baseline="0" dirty="0" smtClean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9518098" y="553331"/>
            <a:ext cx="2158522" cy="288000"/>
            <a:chOff x="9518098" y="620720"/>
            <a:chExt cx="2158522" cy="288000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098" y="620720"/>
              <a:ext cx="1216264" cy="28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242" y="620720"/>
              <a:ext cx="862378" cy="288000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2" y="440656"/>
            <a:ext cx="415105" cy="50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rgbClr val="000000"/>
        </a:buClr>
        <a:buSzPct val="50000"/>
        <a:buFont typeface="Wingdings" panose="05000000000000000000" charset="0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lcr_happy/article/details/59484514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2639210" y="2348880"/>
            <a:ext cx="9073096" cy="1908212"/>
          </a:xfrm>
        </p:spPr>
        <p:txBody>
          <a:bodyPr/>
          <a:lstStyle/>
          <a:p>
            <a:r>
              <a:rPr sz="4400" dirty="0"/>
              <a:t>第</a:t>
            </a:r>
            <a:r>
              <a:rPr lang="en-US" altLang="zh-CN" sz="4400" dirty="0"/>
              <a:t>16</a:t>
            </a:r>
            <a:r>
              <a:rPr sz="4400" dirty="0"/>
              <a:t>章  高级用户组和权限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686165" y="4913630"/>
            <a:ext cx="2304415" cy="765175"/>
          </a:xfrm>
        </p:spPr>
        <p:txBody>
          <a:bodyPr/>
          <a:lstStyle/>
          <a:p>
            <a:pPr algn="ctr"/>
            <a:r>
              <a:rPr sz="2400" b="1" dirty="0"/>
              <a:t>誉天教育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ACL</a:t>
            </a:r>
            <a:r>
              <a:rPr lang="zh-CN" altLang="en-US"/>
              <a:t>权限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ACL</a:t>
            </a:r>
            <a:r>
              <a:rPr lang="zh-CN" altLang="en-US" dirty="0" smtClean="0"/>
              <a:t>：</a:t>
            </a:r>
            <a:r>
              <a:rPr lang="zh-CN" altLang="en-US" dirty="0"/>
              <a:t>ACL(Access Control List)</a:t>
            </a:r>
          </a:p>
          <a:p>
            <a:pPr marL="1097915" algn="just">
              <a:spcBef>
                <a:spcPts val="0"/>
              </a:spcBef>
              <a:buChar char="u"/>
            </a:pPr>
            <a:r>
              <a:rPr lang="en-US" sz="1800" dirty="0">
                <a:latin typeface="微软雅黑" panose="020B0503020204020204" charset="-122"/>
                <a:cs typeface="微软雅黑" panose="020B0503020204020204" charset="-122"/>
              </a:rPr>
              <a:t>rhel8</a:t>
            </a:r>
            <a:r>
              <a:rPr lang="zh-CN" altLang="en-US" sz="1800" dirty="0">
                <a:latin typeface="微软雅黑" panose="020B0503020204020204" charset="-122"/>
                <a:cs typeface="微软雅黑" panose="020B0503020204020204" charset="-122"/>
              </a:rPr>
              <a:t>上面的文件系统，默认已启用</a:t>
            </a:r>
            <a:r>
              <a:rPr lang="en-US" altLang="zh-CN" sz="1800" dirty="0">
                <a:latin typeface="微软雅黑" panose="020B0503020204020204" charset="-122"/>
                <a:cs typeface="微软雅黑" panose="020B0503020204020204" charset="-122"/>
              </a:rPr>
              <a:t>acl</a:t>
            </a:r>
            <a:r>
              <a:rPr lang="zh-CN" altLang="en-US" sz="1800" dirty="0">
                <a:latin typeface="微软雅黑" panose="020B0503020204020204" charset="-122"/>
                <a:cs typeface="微软雅黑" panose="020B0503020204020204" charset="-122"/>
              </a:rPr>
              <a:t>功能</a:t>
            </a:r>
            <a:endParaRPr lang="en-US" altLang="zh-CN"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7915" algn="just">
              <a:spcBef>
                <a:spcPts val="0"/>
              </a:spcBef>
              <a:buChar char="u"/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文件/目录的访问控制列表，可以针对任意指定的用户/组分配rwx权限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7915" algn="just">
              <a:spcBef>
                <a:spcPts val="0"/>
              </a:spcBef>
              <a:buChar char="u"/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解决基本权限不足的问题</a:t>
            </a:r>
          </a:p>
          <a:p>
            <a:r>
              <a:rPr lang="zh-CN" altLang="en-US" dirty="0"/>
              <a:t>查看与设定</a:t>
            </a:r>
          </a:p>
          <a:p>
            <a:pPr marL="1097915" algn="just">
              <a:spcBef>
                <a:spcPts val="0"/>
              </a:spcBef>
              <a:buChar char="u"/>
            </a:pPr>
            <a:r>
              <a:rPr lang="en-US" sz="1800" dirty="0">
                <a:latin typeface="微软雅黑" panose="020B0503020204020204" charset="-122"/>
                <a:cs typeface="微软雅黑" panose="020B0503020204020204" charset="-122"/>
              </a:rPr>
              <a:t>ls -l</a:t>
            </a:r>
            <a:r>
              <a:rPr lang="zh-CN" altLang="en-US" sz="1800" dirty="0">
                <a:latin typeface="微软雅黑" panose="020B0503020204020204" charset="-122"/>
                <a:cs typeface="微软雅黑" panose="020B0503020204020204" charset="-122"/>
              </a:rPr>
              <a:t>查看权限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7915" algn="just">
              <a:spcBef>
                <a:spcPts val="0"/>
              </a:spcBef>
              <a:buChar char="u"/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使用getfacl查看</a:t>
            </a:r>
          </a:p>
          <a:p>
            <a:pPr marL="1097915" algn="just">
              <a:spcBef>
                <a:spcPts val="0"/>
              </a:spcBef>
              <a:buChar char="u"/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使用setfacl设定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查看和解释</a:t>
            </a:r>
            <a:r>
              <a:rPr lang="en-US" altLang="zh-CN"/>
              <a:t>ACL</a:t>
            </a:r>
            <a:r>
              <a:rPr lang="zh-CN" altLang="en-US"/>
              <a:t>权限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121910"/>
          </a:xfrm>
        </p:spPr>
        <p:txBody>
          <a:bodyPr/>
          <a:lstStyle/>
          <a:p>
            <a:pPr algn="just"/>
            <a:r>
              <a:rPr lang="en-US" altLang="zh-CN" sz="2000" dirty="0"/>
              <a:t>ls -l </a:t>
            </a:r>
            <a:r>
              <a:rPr lang="en-US" altLang="zh-CN" sz="2000" dirty="0" err="1"/>
              <a:t>查看少量的acl权限设置信息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  <a:p>
            <a:pPr marL="1097915" algn="just">
              <a:spcBef>
                <a:spcPts val="0"/>
              </a:spcBef>
              <a:buChar char="u"/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用户：显示用户acl设置，其与标准的用户权限设置相同，rwx</a:t>
            </a:r>
          </a:p>
          <a:p>
            <a:pPr marL="1097915" algn="just">
              <a:spcBef>
                <a:spcPts val="0"/>
              </a:spcBef>
              <a:buChar char="u"/>
            </a:pPr>
            <a:r>
              <a:rPr sz="1800" dirty="0" err="1">
                <a:latin typeface="微软雅黑" panose="020B0503020204020204" charset="-122"/>
                <a:cs typeface="微软雅黑" panose="020B0503020204020204" charset="-122"/>
              </a:rPr>
              <a:t>组：显示当前的acl掩码设置，而不是组的</a:t>
            </a:r>
            <a:r>
              <a:rPr lang="zh-CN" altLang="en-US" sz="1800" dirty="0">
                <a:latin typeface="微软雅黑" panose="020B0503020204020204" charset="-122"/>
                <a:cs typeface="微软雅黑" panose="020B0503020204020204" charset="-122"/>
              </a:rPr>
              <a:t>权限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，rx</a:t>
            </a:r>
          </a:p>
          <a:p>
            <a:pPr marL="1097915" algn="just">
              <a:spcBef>
                <a:spcPts val="0"/>
              </a:spcBef>
              <a:buChar char="u"/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其他：显示其他acl设置。其与标准的其他权限设置相同，无任何权限</a:t>
            </a:r>
          </a:p>
          <a:p>
            <a:pPr marL="1097915" algn="just">
              <a:spcBef>
                <a:spcPts val="0"/>
              </a:spcBef>
              <a:buChar char="u"/>
            </a:pPr>
            <a:r>
              <a:rPr lang="en-US" sz="1800" dirty="0">
                <a:latin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1800" dirty="0">
                <a:latin typeface="微软雅黑" panose="020B0503020204020204" charset="-122"/>
                <a:cs typeface="微软雅黑" panose="020B0503020204020204" charset="-122"/>
              </a:rPr>
              <a:t>代表该文件或者目录上面有</a:t>
            </a:r>
            <a:r>
              <a:rPr lang="en-US" altLang="zh-CN" sz="1800" dirty="0">
                <a:latin typeface="微软雅黑" panose="020B0503020204020204" charset="-122"/>
                <a:cs typeface="微软雅黑" panose="020B0503020204020204" charset="-122"/>
              </a:rPr>
              <a:t>acl</a:t>
            </a:r>
            <a:r>
              <a:rPr lang="zh-CN" altLang="en-US" sz="1800" dirty="0">
                <a:latin typeface="微软雅黑" panose="020B0503020204020204" charset="-122"/>
                <a:cs typeface="微软雅黑" panose="020B0503020204020204" charset="-122"/>
              </a:rPr>
              <a:t>权限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algn="just"/>
            <a:r>
              <a:rPr lang="en-US" altLang="zh-CN" sz="2000" dirty="0" err="1"/>
              <a:t>getfacl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查看acl完整的权限设置信息</a:t>
            </a:r>
            <a:endParaRPr lang="en-US" altLang="zh-CN" sz="2000" dirty="0"/>
          </a:p>
          <a:p>
            <a:pPr marL="0" indent="0">
              <a:buNone/>
            </a:pP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45" y="1864360"/>
            <a:ext cx="6591300" cy="40386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718945" y="4400550"/>
            <a:ext cx="6591300" cy="1760220"/>
            <a:chOff x="2707" y="6272"/>
            <a:chExt cx="10380" cy="277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7" y="6272"/>
              <a:ext cx="10380" cy="2772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4303" y="8367"/>
              <a:ext cx="1440" cy="36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802" tIns="43901" rIns="87802" bIns="43901" numCol="1" anchor="ctr" anchorCtr="0" compatLnSpc="1"/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掩码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532" y="7723"/>
              <a:ext cx="2613" cy="36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802" tIns="43901" rIns="87802" bIns="43901" numCol="1" anchor="ctr" anchorCtr="0" compatLnSpc="1"/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admin</a:t>
              </a: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用户的有效权限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03" y="7474"/>
              <a:ext cx="1440" cy="36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802" tIns="43901" rIns="87802" bIns="43901" numCol="1" anchor="ctr" anchorCtr="0" compatLnSpc="1"/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用户权限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303" y="7999"/>
              <a:ext cx="1440" cy="36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802" tIns="43901" rIns="87802" bIns="43901" numCol="1" anchor="ctr" anchorCtr="0" compatLnSpc="1"/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组权限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03" y="8676"/>
              <a:ext cx="1440" cy="36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802" tIns="43901" rIns="87802" bIns="43901" numCol="1" anchor="ctr" anchorCtr="0" compatLnSpc="1"/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其他权限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ACL</a:t>
            </a:r>
            <a:r>
              <a:rPr lang="zh-CN" altLang="en-US" dirty="0"/>
              <a:t>权限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53135" y="1050925"/>
            <a:ext cx="10560050" cy="5305425"/>
          </a:xfrm>
        </p:spPr>
        <p:txBody>
          <a:bodyPr/>
          <a:lstStyle/>
          <a:p>
            <a:pPr algn="just"/>
            <a:r>
              <a:rPr lang="en-US" altLang="zh-CN" sz="2000" dirty="0" err="1"/>
              <a:t>setfacl</a:t>
            </a:r>
            <a:r>
              <a:rPr lang="zh-CN" altLang="en-US" sz="2000" dirty="0"/>
              <a:t>常用选项和语法</a:t>
            </a:r>
          </a:p>
          <a:p>
            <a:pPr marL="1097915" algn="just">
              <a:spcBef>
                <a:spcPts val="0"/>
              </a:spcBef>
              <a:buChar char="u"/>
            </a:pPr>
            <a:r>
              <a:rPr kumimoji="1" lang="en-US" altLang="zh-CN" sz="1800" dirty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setfacl -m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设置和修改acl权限</a:t>
            </a:r>
            <a:r>
              <a:rPr lang="zh-CN" sz="1800" dirty="0">
                <a:latin typeface="微软雅黑" panose="020B0503020204020204" charset="-122"/>
                <a:cs typeface="微软雅黑" panose="020B0503020204020204" charset="-122"/>
              </a:rPr>
              <a:t>，具体权限表示如下：</a:t>
            </a:r>
          </a:p>
          <a:p>
            <a:pPr marL="1097915" algn="just">
              <a:spcBef>
                <a:spcPts val="0"/>
              </a:spcBef>
              <a:buChar char="u"/>
            </a:pPr>
            <a:endParaRPr lang="zh-CN" altLang="en-US"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7915" algn="just">
              <a:spcBef>
                <a:spcPts val="0"/>
              </a:spcBef>
              <a:buChar char="u"/>
            </a:pPr>
            <a:endParaRPr lang="zh-CN" altLang="en-US"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7915" algn="just">
              <a:spcBef>
                <a:spcPts val="0"/>
              </a:spcBef>
              <a:buChar char="u"/>
            </a:pPr>
            <a:endParaRPr lang="zh-CN" altLang="en-US"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7915" algn="just">
              <a:spcBef>
                <a:spcPts val="0"/>
              </a:spcBef>
              <a:buChar char="u"/>
            </a:pPr>
            <a:endParaRPr lang="zh-CN" altLang="en-US"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7915" algn="just">
              <a:spcBef>
                <a:spcPts val="0"/>
              </a:spcBef>
              <a:buChar char="u"/>
            </a:pPr>
            <a:endParaRPr lang="zh-CN" altLang="en-US"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7915" algn="just">
              <a:spcBef>
                <a:spcPts val="0"/>
              </a:spcBef>
              <a:buChar char="u"/>
            </a:pPr>
            <a:endParaRPr lang="zh-CN" altLang="en-US"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7915" algn="just">
              <a:spcBef>
                <a:spcPts val="0"/>
              </a:spcBef>
              <a:buChar char="u"/>
            </a:pPr>
            <a:endParaRPr lang="zh-CN" altLang="en-US"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7915" algn="just">
              <a:spcBef>
                <a:spcPts val="0"/>
              </a:spcBef>
              <a:buChar char="u"/>
            </a:pPr>
            <a:r>
              <a:rPr lang="zh-CN" altLang="en-US" sz="1800" dirty="0">
                <a:latin typeface="微软雅黑" panose="020B0503020204020204" charset="-122"/>
                <a:cs typeface="微软雅黑" panose="020B0503020204020204" charset="-122"/>
              </a:rPr>
              <a:t>说明：默认情况下，当修改或删除</a:t>
            </a:r>
            <a:r>
              <a:rPr lang="en-US" altLang="zh-CN" sz="1800" dirty="0">
                <a:latin typeface="微软雅黑" panose="020B0503020204020204" charset="-122"/>
                <a:cs typeface="微软雅黑" panose="020B0503020204020204" charset="-122"/>
              </a:rPr>
              <a:t>acl</a:t>
            </a:r>
            <a:r>
              <a:rPr lang="zh-CN" altLang="en-US" sz="1800" dirty="0">
                <a:latin typeface="微软雅黑" panose="020B0503020204020204" charset="-122"/>
                <a:cs typeface="微软雅黑" panose="020B0503020204020204" charset="-122"/>
              </a:rPr>
              <a:t>权限时，系统会重新计算</a:t>
            </a:r>
            <a:r>
              <a:rPr lang="en-US" altLang="zh-CN" sz="1800" dirty="0">
                <a:latin typeface="微软雅黑" panose="020B0503020204020204" charset="-122"/>
                <a:cs typeface="微软雅黑" panose="020B0503020204020204" charset="-122"/>
              </a:rPr>
              <a:t>acl</a:t>
            </a:r>
            <a:r>
              <a:rPr lang="zh-CN" altLang="en-US" sz="1800" dirty="0">
                <a:latin typeface="微软雅黑" panose="020B0503020204020204" charset="-122"/>
                <a:cs typeface="微软雅黑" panose="020B0503020204020204" charset="-122"/>
              </a:rPr>
              <a:t>掩码，为避免重新计算掩码，可以使用</a:t>
            </a:r>
            <a:r>
              <a:rPr lang="en-US" altLang="zh-CN" sz="1800" dirty="0">
                <a:latin typeface="微软雅黑" panose="020B0503020204020204" charset="-122"/>
                <a:cs typeface="微软雅黑" panose="020B0503020204020204" charset="-122"/>
              </a:rPr>
              <a:t>-n</a:t>
            </a:r>
            <a:r>
              <a:rPr lang="zh-CN" altLang="en-US" sz="1800" dirty="0">
                <a:latin typeface="微软雅黑" panose="020B0503020204020204" charset="-122"/>
                <a:cs typeface="微软雅黑" panose="020B0503020204020204" charset="-122"/>
              </a:rPr>
              <a:t>选项，或者在设置</a:t>
            </a:r>
            <a:r>
              <a:rPr lang="en-US" altLang="zh-CN" sz="1800" dirty="0">
                <a:latin typeface="微软雅黑" panose="020B0503020204020204" charset="-122"/>
                <a:cs typeface="微软雅黑" panose="020B0503020204020204" charset="-122"/>
              </a:rPr>
              <a:t>ACL</a:t>
            </a:r>
            <a:r>
              <a:rPr lang="zh-CN" altLang="en-US" sz="1800" dirty="0">
                <a:latin typeface="微软雅黑" panose="020B0503020204020204" charset="-122"/>
                <a:cs typeface="微软雅黑" panose="020B0503020204020204" charset="-122"/>
              </a:rPr>
              <a:t>权限时，始终带上掩码设置（</a:t>
            </a:r>
            <a:r>
              <a:rPr lang="en-US" altLang="zh-CN" sz="1800" dirty="0">
                <a:latin typeface="微软雅黑" panose="020B0503020204020204" charset="-122"/>
                <a:cs typeface="微软雅黑" panose="020B0503020204020204" charset="-122"/>
              </a:rPr>
              <a:t>-m m::perms</a:t>
            </a:r>
            <a:r>
              <a:rPr lang="zh-CN" altLang="en-US" sz="1800" dirty="0">
                <a:latin typeface="微软雅黑" panose="020B0503020204020204" charset="-122"/>
                <a:cs typeface="微软雅黑" panose="020B0503020204020204" charset="-122"/>
              </a:rPr>
              <a:t>）。</a:t>
            </a:r>
          </a:p>
          <a:p>
            <a:pPr marL="1097915" algn="just">
              <a:spcBef>
                <a:spcPts val="0"/>
              </a:spcBef>
              <a:buChar char="u"/>
            </a:pPr>
            <a:endParaRPr lang="zh-CN" altLang="en-US"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730116" name="Group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47899742"/>
              </p:ext>
            </p:extLst>
          </p:nvPr>
        </p:nvGraphicFramePr>
        <p:xfrm>
          <a:off x="2154555" y="1960245"/>
          <a:ext cx="9271635" cy="2515911"/>
        </p:xfrm>
        <a:graphic>
          <a:graphicData uri="http://schemas.openxmlformats.org/drawingml/2006/table">
            <a:tbl>
              <a:tblPr/>
              <a:tblGrid>
                <a:gridCol w="3616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553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描述</a:t>
                      </a:r>
                    </a:p>
                  </a:txBody>
                  <a:tcPr marL="100838" marR="100838" marT="50413" marB="50413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功能</a:t>
                      </a:r>
                    </a:p>
                  </a:txBody>
                  <a:tcPr marL="100838" marR="100838" marT="50413" marB="504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给指定用户设置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acl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权限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u:mary:rx  file 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给文件拥有人设置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acl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权限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u::rwx file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给指定组设置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acl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权限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g:it:rwx  file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给文件拥有组设置</a:t>
                      </a:r>
                      <a:r>
                        <a:rPr kumimoji="1" lang="en-US" altLang="zh-CN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acl</a:t>
                      </a:r>
                      <a:r>
                        <a:rPr kumimoji="1" lang="zh-CN" altLang="en-US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权限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g::rwx  file</a:t>
                      </a:r>
                      <a:r>
                        <a:rPr kumimoji="1" lang="zh-CN" altLang="en-US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fr-FR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给文件其他人设置</a:t>
                      </a:r>
                      <a:r>
                        <a:rPr kumimoji="1" lang="en-US" altLang="zh-CN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acl</a:t>
                      </a:r>
                      <a:r>
                        <a:rPr kumimoji="1" lang="zh-CN" altLang="en-US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权限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o::rx  file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设置掩码值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m::rw file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设置</a:t>
            </a:r>
            <a:r>
              <a:rPr lang="en-US" altLang="zh-CN"/>
              <a:t>ACL</a:t>
            </a:r>
            <a:r>
              <a:rPr lang="zh-CN" altLang="en-US"/>
              <a:t>权限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53135" y="1050925"/>
            <a:ext cx="10560050" cy="5305425"/>
          </a:xfrm>
        </p:spPr>
        <p:txBody>
          <a:bodyPr/>
          <a:lstStyle/>
          <a:p>
            <a:pPr algn="just"/>
            <a:r>
              <a:rPr lang="en-US" altLang="zh-CN" sz="2000" dirty="0" err="1"/>
              <a:t>setfacl</a:t>
            </a:r>
            <a:r>
              <a:rPr lang="zh-CN" altLang="en-US" sz="2000" dirty="0"/>
              <a:t>常用选项和语法</a:t>
            </a:r>
          </a:p>
          <a:p>
            <a:pPr marL="1097915" algn="just">
              <a:spcBef>
                <a:spcPts val="0"/>
              </a:spcBef>
              <a:buChar char="u"/>
            </a:pPr>
            <a:r>
              <a:rPr lang="en-US" altLang="zh-CN" sz="1800" dirty="0">
                <a:latin typeface="微软雅黑" panose="020B0503020204020204" charset="-122"/>
                <a:cs typeface="微软雅黑" panose="020B0503020204020204" charset="-122"/>
              </a:rPr>
              <a:t>setfacl -x </a:t>
            </a:r>
            <a:r>
              <a:rPr lang="zh-CN" altLang="en-US" sz="1800" dirty="0">
                <a:latin typeface="微软雅黑" panose="020B0503020204020204" charset="-122"/>
                <a:cs typeface="微软雅黑" panose="020B0503020204020204" charset="-122"/>
              </a:rPr>
              <a:t>删除指定用户和组的</a:t>
            </a:r>
            <a:r>
              <a:rPr lang="en-US" altLang="zh-CN" sz="1800" dirty="0">
                <a:latin typeface="微软雅黑" panose="020B0503020204020204" charset="-122"/>
                <a:cs typeface="微软雅黑" panose="020B0503020204020204" charset="-122"/>
              </a:rPr>
              <a:t>acl</a:t>
            </a:r>
            <a:r>
              <a:rPr lang="zh-CN" altLang="en-US" sz="1800" dirty="0">
                <a:latin typeface="微软雅黑" panose="020B0503020204020204" charset="-122"/>
                <a:cs typeface="微软雅黑" panose="020B0503020204020204" charset="-122"/>
              </a:rPr>
              <a:t>权限</a:t>
            </a:r>
          </a:p>
          <a:p>
            <a:pPr marL="1097915" algn="just">
              <a:spcBef>
                <a:spcPts val="0"/>
              </a:spcBef>
              <a:buChar char="u"/>
            </a:pPr>
            <a:endParaRPr lang="zh-CN" altLang="en-US"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7915" algn="just">
              <a:spcBef>
                <a:spcPts val="0"/>
              </a:spcBef>
              <a:buChar char="u"/>
            </a:pPr>
            <a:endParaRPr lang="zh-CN" altLang="en-US"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7915" algn="just">
              <a:spcBef>
                <a:spcPts val="0"/>
              </a:spcBef>
              <a:buChar char="u"/>
            </a:pPr>
            <a:endParaRPr lang="en-US" altLang="zh-CN"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7915" algn="just">
              <a:spcBef>
                <a:spcPts val="0"/>
              </a:spcBef>
              <a:buChar char="u"/>
            </a:pPr>
            <a:endParaRPr lang="zh-CN" altLang="en-US"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7915" algn="just">
              <a:spcBef>
                <a:spcPts val="0"/>
              </a:spcBef>
              <a:buChar char="u"/>
            </a:pPr>
            <a:r>
              <a:rPr lang="en-US" altLang="zh-CN" sz="1800" dirty="0">
                <a:latin typeface="微软雅黑" panose="020B0503020204020204" charset="-122"/>
                <a:cs typeface="微软雅黑" panose="020B0503020204020204" charset="-122"/>
              </a:rPr>
              <a:t>setfacl -R </a:t>
            </a:r>
            <a:r>
              <a:rPr lang="zh-CN" altLang="en-US" sz="1800" dirty="0">
                <a:latin typeface="微软雅黑" panose="020B0503020204020204" charset="-122"/>
                <a:cs typeface="微软雅黑" panose="020B0503020204020204" charset="-122"/>
              </a:rPr>
              <a:t>递归修改</a:t>
            </a:r>
            <a:r>
              <a:rPr lang="en-US" altLang="zh-CN" sz="1800" dirty="0">
                <a:latin typeface="微软雅黑" panose="020B0503020204020204" charset="-122"/>
                <a:cs typeface="微软雅黑" panose="020B0503020204020204" charset="-122"/>
              </a:rPr>
              <a:t>acl</a:t>
            </a:r>
            <a:r>
              <a:rPr lang="zh-CN" altLang="en-US" sz="1800" dirty="0">
                <a:latin typeface="微软雅黑" panose="020B0503020204020204" charset="-122"/>
                <a:cs typeface="微软雅黑" panose="020B0503020204020204" charset="-122"/>
              </a:rPr>
              <a:t>权限</a:t>
            </a:r>
          </a:p>
          <a:p>
            <a:pPr marL="1097915" algn="just">
              <a:spcBef>
                <a:spcPts val="0"/>
              </a:spcBef>
              <a:buChar char="u"/>
            </a:pPr>
            <a:r>
              <a:rPr lang="en-US" altLang="zh-CN" sz="1800" dirty="0">
                <a:latin typeface="微软雅黑" panose="020B0503020204020204" charset="-122"/>
                <a:cs typeface="微软雅黑" panose="020B0503020204020204" charset="-122"/>
              </a:rPr>
              <a:t>setfacl -b </a:t>
            </a:r>
            <a:r>
              <a:rPr lang="zh-CN" altLang="en-US" sz="1800" dirty="0">
                <a:latin typeface="微软雅黑" panose="020B0503020204020204" charset="-122"/>
                <a:cs typeface="微软雅黑" panose="020B0503020204020204" charset="-122"/>
              </a:rPr>
              <a:t>清空所有的</a:t>
            </a:r>
            <a:r>
              <a:rPr lang="en-US" altLang="zh-CN" sz="1800" dirty="0">
                <a:latin typeface="微软雅黑" panose="020B0503020204020204" charset="-122"/>
                <a:cs typeface="微软雅黑" panose="020B0503020204020204" charset="-122"/>
              </a:rPr>
              <a:t>acl</a:t>
            </a:r>
            <a:r>
              <a:rPr lang="zh-CN" altLang="en-US" sz="1800" dirty="0">
                <a:latin typeface="微软雅黑" panose="020B0503020204020204" charset="-122"/>
                <a:cs typeface="微软雅黑" panose="020B0503020204020204" charset="-122"/>
              </a:rPr>
              <a:t>权限</a:t>
            </a:r>
            <a:endParaRPr lang="zh-CN" altLang="en-US" dirty="0"/>
          </a:p>
          <a:p>
            <a:pPr marL="0" indent="0">
              <a:buNone/>
            </a:pP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8624135"/>
              </p:ext>
            </p:extLst>
          </p:nvPr>
        </p:nvGraphicFramePr>
        <p:xfrm>
          <a:off x="1579553" y="2066868"/>
          <a:ext cx="9272270" cy="1099226"/>
        </p:xfrm>
        <a:graphic>
          <a:graphicData uri="http://schemas.openxmlformats.org/drawingml/2006/table">
            <a:tbl>
              <a:tblPr/>
              <a:tblGrid>
                <a:gridCol w="36169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553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5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描述</a:t>
                      </a:r>
                    </a:p>
                  </a:txBody>
                  <a:tcPr marL="100838" marR="100838" marT="50413" marB="50413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功能</a:t>
                      </a:r>
                    </a:p>
                  </a:txBody>
                  <a:tcPr marL="100838" marR="100838" marT="50413" marB="504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删除指定用户的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acl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权限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u:mary  file 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删除指定组的</a:t>
                      </a:r>
                      <a:r>
                        <a:rPr kumimoji="1" lang="en-US" altLang="zh-CN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acl</a:t>
                      </a:r>
                      <a:r>
                        <a:rPr kumimoji="1" lang="zh-CN" altLang="en-US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权限</a:t>
                      </a:r>
                      <a:endParaRPr kumimoji="1" lang="fr-FR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g:it  file</a:t>
                      </a:r>
                      <a:r>
                        <a:rPr kumimoji="1" lang="zh-CN" altLang="en-US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设置</a:t>
            </a:r>
            <a:r>
              <a:rPr lang="en-US" altLang="zh-CN"/>
              <a:t>ACL</a:t>
            </a:r>
            <a:r>
              <a:rPr lang="zh-CN" altLang="en-US"/>
              <a:t>权限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121910"/>
          </a:xfrm>
        </p:spPr>
        <p:txBody>
          <a:bodyPr/>
          <a:lstStyle/>
          <a:p>
            <a:pPr algn="just"/>
            <a:r>
              <a:rPr lang="zh-CN" altLang="en-US" sz="2000" dirty="0"/>
              <a:t>如果一个文件设置了</a:t>
            </a:r>
            <a:r>
              <a:rPr lang="en-US" altLang="zh-CN" sz="2000" dirty="0" err="1"/>
              <a:t>acl</a:t>
            </a:r>
            <a:r>
              <a:rPr lang="zh-CN" altLang="en-US" sz="2000" dirty="0"/>
              <a:t>权限，那么用</a:t>
            </a:r>
            <a:r>
              <a:rPr lang="en-US" altLang="zh-CN" sz="2000" dirty="0" err="1"/>
              <a:t>chmod</a:t>
            </a:r>
            <a:r>
              <a:rPr lang="zh-CN" altLang="en-US" sz="2000" dirty="0"/>
              <a:t>修改组的权限，实际上是更改</a:t>
            </a:r>
            <a:r>
              <a:rPr lang="en-US" altLang="zh-CN" sz="2000" dirty="0" err="1"/>
              <a:t>acl</a:t>
            </a:r>
            <a:r>
              <a:rPr lang="zh-CN" altLang="en-US" sz="2000" dirty="0"/>
              <a:t>的掩码。</a:t>
            </a:r>
          </a:p>
          <a:p>
            <a:pPr algn="just"/>
            <a:endParaRPr lang="zh-CN" altLang="en-US" sz="2000" dirty="0"/>
          </a:p>
          <a:p>
            <a:pPr algn="just"/>
            <a:endParaRPr lang="zh-CN" altLang="en-US" sz="2000" dirty="0"/>
          </a:p>
          <a:p>
            <a:pPr algn="just"/>
            <a:endParaRPr lang="zh-CN" altLang="en-US" sz="2000" dirty="0"/>
          </a:p>
          <a:p>
            <a:pPr algn="just"/>
            <a:endParaRPr lang="zh-CN" altLang="en-US" sz="2000" dirty="0"/>
          </a:p>
          <a:p>
            <a:pPr algn="just"/>
            <a:r>
              <a:rPr lang="zh-CN" altLang="en-US" sz="2000" dirty="0"/>
              <a:t>更新文件的组所有者权限用</a:t>
            </a:r>
            <a:r>
              <a:rPr lang="en-US" altLang="zh-CN" sz="2000" dirty="0" err="1"/>
              <a:t>setfacl</a:t>
            </a:r>
            <a:r>
              <a:rPr lang="en-US" altLang="zh-CN" sz="2000" dirty="0"/>
              <a:t> -m g::perms file</a:t>
            </a:r>
          </a:p>
          <a:p>
            <a:pPr algn="just"/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22070" y="1755140"/>
            <a:ext cx="4770120" cy="19126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22070" y="4382770"/>
            <a:ext cx="4922520" cy="19735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ACL</a:t>
            </a:r>
            <a:r>
              <a:rPr lang="zh-CN" altLang="en-US"/>
              <a:t>权限的优先级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121910"/>
          </a:xfrm>
        </p:spPr>
        <p:txBody>
          <a:bodyPr/>
          <a:lstStyle/>
          <a:p>
            <a:pPr algn="just"/>
            <a:r>
              <a:rPr lang="zh-CN" altLang="en-US" sz="1800" dirty="0"/>
              <a:t>如果以文件拥有者的身份访问，那么文件所有者的权限适用</a:t>
            </a:r>
          </a:p>
          <a:p>
            <a:pPr algn="just"/>
            <a:r>
              <a:rPr lang="zh-CN" altLang="en-US" sz="1800" dirty="0"/>
              <a:t>如果访问用户身份设置了</a:t>
            </a:r>
            <a:r>
              <a:rPr lang="en-US" altLang="zh-CN" sz="1800" dirty="0" err="1"/>
              <a:t>acl</a:t>
            </a:r>
            <a:r>
              <a:rPr lang="zh-CN" altLang="en-US" sz="1800" dirty="0"/>
              <a:t>权限，那么该用户的</a:t>
            </a:r>
            <a:r>
              <a:rPr lang="en-US" altLang="zh-CN" sz="1800" dirty="0" err="1"/>
              <a:t>acl</a:t>
            </a:r>
            <a:r>
              <a:rPr lang="zh-CN" altLang="en-US" sz="1800" dirty="0"/>
              <a:t>全选适用（只要掩码允许）</a:t>
            </a:r>
          </a:p>
          <a:p>
            <a:pPr algn="just"/>
            <a:r>
              <a:rPr lang="zh-CN" altLang="en-US" sz="1800" dirty="0"/>
              <a:t>如果以文件拥有组的身份访问，或者访问用户的组设置了</a:t>
            </a:r>
            <a:r>
              <a:rPr lang="en-US" altLang="zh-CN" sz="1800" dirty="0" err="1"/>
              <a:t>acl</a:t>
            </a:r>
            <a:r>
              <a:rPr lang="zh-CN" altLang="en-US" sz="1800" dirty="0"/>
              <a:t>权限，那么则匹配相应的</a:t>
            </a:r>
            <a:r>
              <a:rPr lang="en-US" altLang="zh-CN" sz="1800" dirty="0" err="1"/>
              <a:t>acl</a:t>
            </a:r>
            <a:r>
              <a:rPr lang="zh-CN" altLang="en-US" sz="1800" dirty="0"/>
              <a:t>权限</a:t>
            </a:r>
            <a:r>
              <a:rPr lang="zh-CN" altLang="en-US" sz="1800" dirty="0">
                <a:sym typeface="+mn-ea"/>
              </a:rPr>
              <a:t>（只要掩码允许）</a:t>
            </a:r>
            <a:endParaRPr lang="zh-CN" altLang="en-US" sz="1800" dirty="0"/>
          </a:p>
          <a:p>
            <a:pPr algn="just"/>
            <a:r>
              <a:rPr lang="zh-CN" altLang="en-US" sz="1800" dirty="0"/>
              <a:t>否则，将适用文件的其他人的权限</a:t>
            </a:r>
          </a:p>
          <a:p>
            <a:pPr algn="just"/>
            <a:endParaRPr lang="zh-CN" altLang="en-US" sz="1800" dirty="0"/>
          </a:p>
          <a:p>
            <a:pPr marL="457200" indent="302260" algn="just" latinLnBrk="0">
              <a:spcBef>
                <a:spcPts val="0"/>
              </a:spcBef>
              <a:buChar char="u"/>
            </a:pPr>
            <a:r>
              <a:rPr lang="zh-CN" altLang="en-US" sz="1600" dirty="0">
                <a:latin typeface="微软雅黑" panose="020B0503020204020204" charset="-122"/>
                <a:cs typeface="微软雅黑" panose="020B0503020204020204" charset="-122"/>
              </a:rPr>
              <a:t>说明：acl掩码定义可以指定用户，组所有者和指定组的最大权限。它不限制文件所有者或者其他用户的权限，所有设置了acl权限的文件和目录都有acl掩码。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设置默认</a:t>
            </a:r>
            <a:r>
              <a:rPr lang="en-US" altLang="zh-CN" dirty="0"/>
              <a:t>ACL</a:t>
            </a:r>
            <a:r>
              <a:rPr lang="zh-CN" altLang="en-US" dirty="0"/>
              <a:t>权限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53135" y="1050925"/>
            <a:ext cx="10560050" cy="5305425"/>
          </a:xfrm>
        </p:spPr>
        <p:txBody>
          <a:bodyPr/>
          <a:lstStyle/>
          <a:p>
            <a:pPr algn="just"/>
            <a:r>
              <a:rPr lang="zh-CN" altLang="en-US" sz="2000" dirty="0"/>
              <a:t>默认</a:t>
            </a:r>
            <a:r>
              <a:rPr lang="en-US" altLang="zh-CN" sz="2000" dirty="0" err="1"/>
              <a:t>acl</a:t>
            </a:r>
            <a:r>
              <a:rPr lang="zh-CN" altLang="en-US" sz="2000" dirty="0"/>
              <a:t>权限是为了确保在目录中创建的文件和目录继承特定的</a:t>
            </a:r>
            <a:r>
              <a:rPr lang="en-US" altLang="zh-CN" sz="2000" dirty="0" err="1"/>
              <a:t>acl</a:t>
            </a:r>
            <a:r>
              <a:rPr lang="zh-CN" altLang="en-US" sz="2000" dirty="0"/>
              <a:t>权限</a:t>
            </a:r>
          </a:p>
          <a:p>
            <a:pPr algn="just"/>
            <a:r>
              <a:rPr lang="zh-CN" altLang="en-US" sz="2000" dirty="0"/>
              <a:t>设置默认</a:t>
            </a:r>
            <a:r>
              <a:rPr lang="en-US" altLang="zh-CN" sz="2000" dirty="0" err="1"/>
              <a:t>acl</a:t>
            </a:r>
            <a:r>
              <a:rPr lang="zh-CN" altLang="en-US" sz="2000" dirty="0"/>
              <a:t>权限不会对目录本身产生影响</a:t>
            </a:r>
          </a:p>
          <a:p>
            <a:pPr algn="just"/>
            <a:r>
              <a:rPr lang="zh-CN" altLang="en-US" sz="2000" dirty="0"/>
              <a:t>默认</a:t>
            </a:r>
            <a:r>
              <a:rPr lang="en-US" altLang="zh-CN" sz="2000" dirty="0" err="1"/>
              <a:t>acl</a:t>
            </a:r>
            <a:r>
              <a:rPr lang="zh-CN" altLang="en-US" sz="2000" dirty="0"/>
              <a:t>权限仅针对目录而言，对文件没有意义。</a:t>
            </a:r>
          </a:p>
          <a:p>
            <a:pPr algn="just"/>
            <a:r>
              <a:rPr lang="zh-CN" altLang="en-US" sz="2000" dirty="0"/>
              <a:t>setfacl </a:t>
            </a:r>
            <a:r>
              <a:rPr lang="en-US" altLang="zh-CN" sz="2000" dirty="0"/>
              <a:t>-m</a:t>
            </a:r>
            <a:r>
              <a:rPr lang="zh-CN" altLang="en-US" sz="2000" dirty="0"/>
              <a:t>设置默认的acl权限</a:t>
            </a:r>
            <a:endParaRPr lang="zh-CN" altLang="en-US"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7915" algn="just">
              <a:spcBef>
                <a:spcPts val="0"/>
              </a:spcBef>
              <a:buChar char="u"/>
            </a:pPr>
            <a:endParaRPr lang="zh-CN" altLang="en-US"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7915" algn="just">
              <a:spcBef>
                <a:spcPts val="0"/>
              </a:spcBef>
              <a:buChar char="u"/>
            </a:pPr>
            <a:endParaRPr lang="zh-CN" altLang="en-US"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7915" algn="just">
              <a:spcBef>
                <a:spcPts val="0"/>
              </a:spcBef>
              <a:buChar char="u"/>
            </a:pPr>
            <a:endParaRPr lang="zh-CN" altLang="en-US"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7915" algn="just">
              <a:spcBef>
                <a:spcPts val="0"/>
              </a:spcBef>
              <a:buChar char="u"/>
            </a:pPr>
            <a:endParaRPr lang="zh-CN" altLang="en-US"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7915" algn="just">
              <a:spcBef>
                <a:spcPts val="0"/>
              </a:spcBef>
              <a:buChar char="u"/>
            </a:pPr>
            <a:endParaRPr lang="zh-CN" altLang="en-US"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7915" algn="just">
              <a:spcBef>
                <a:spcPts val="0"/>
              </a:spcBef>
              <a:buChar char="u"/>
            </a:pPr>
            <a:endParaRPr lang="zh-CN" altLang="en-US"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7915" algn="just">
              <a:spcBef>
                <a:spcPts val="0"/>
              </a:spcBef>
              <a:buChar char="u"/>
            </a:pPr>
            <a:r>
              <a:rPr lang="zh-CN" altLang="en-US" sz="1600" dirty="0">
                <a:latin typeface="微软雅黑" panose="020B0503020204020204" charset="-122"/>
                <a:cs typeface="微软雅黑" panose="020B0503020204020204" charset="-122"/>
              </a:rPr>
              <a:t>说明：对于文件而言，文件在继承目录的</a:t>
            </a:r>
            <a:r>
              <a:rPr lang="en-US" altLang="zh-CN" sz="1600" dirty="0" err="1">
                <a:latin typeface="微软雅黑" panose="020B0503020204020204" charset="-122"/>
                <a:cs typeface="微软雅黑" panose="020B0503020204020204" charset="-122"/>
              </a:rPr>
              <a:t>acl</a:t>
            </a:r>
            <a:r>
              <a:rPr lang="zh-CN" altLang="en-US" sz="1600" dirty="0">
                <a:latin typeface="微软雅黑" panose="020B0503020204020204" charset="-122"/>
                <a:cs typeface="微软雅黑" panose="020B0503020204020204" charset="-122"/>
              </a:rPr>
              <a:t>权限时，其掩码最大为</a:t>
            </a:r>
            <a:r>
              <a:rPr lang="en-US" altLang="zh-CN" sz="1600" dirty="0" err="1">
                <a:latin typeface="微软雅黑" panose="020B0503020204020204" charset="-122"/>
                <a:cs typeface="微软雅黑" panose="020B0503020204020204" charset="-122"/>
              </a:rPr>
              <a:t>rw</a:t>
            </a:r>
            <a:r>
              <a:rPr lang="en-US" altLang="zh-CN" sz="1600" dirty="0"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600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730116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60475" y="3138805"/>
          <a:ext cx="9271635" cy="1820586"/>
        </p:xfrm>
        <a:graphic>
          <a:graphicData uri="http://schemas.openxmlformats.org/drawingml/2006/table">
            <a:tbl>
              <a:tblPr/>
              <a:tblGrid>
                <a:gridCol w="3616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553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描述</a:t>
                      </a:r>
                    </a:p>
                  </a:txBody>
                  <a:tcPr marL="100838" marR="100838" marT="50413" marB="50413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功能</a:t>
                      </a:r>
                    </a:p>
                  </a:txBody>
                  <a:tcPr marL="100838" marR="100838" marT="50413" marB="504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给指定用户设置默认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acl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权限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d:u:mary:rx  dir 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给指定组设置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acl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权限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d:g:it:rwx  dir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删除指定组的默认</a:t>
                      </a:r>
                      <a:r>
                        <a:rPr kumimoji="1" lang="en-US" altLang="zh-CN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acl</a:t>
                      </a:r>
                      <a:r>
                        <a:rPr kumimoji="1" lang="zh-CN" altLang="en-US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权限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-x d:g:it  dir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删除所有的默认权限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-k dir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sudo</a:t>
            </a:r>
            <a:r>
              <a:rPr lang="zh-CN" altLang="en-US"/>
              <a:t>命令使用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53135" y="1050925"/>
            <a:ext cx="10560050" cy="5305425"/>
          </a:xfrm>
        </p:spPr>
        <p:txBody>
          <a:bodyPr/>
          <a:lstStyle/>
          <a:p>
            <a:pPr algn="just"/>
            <a:r>
              <a:rPr sz="2000" dirty="0" err="1"/>
              <a:t>sudo</a:t>
            </a:r>
            <a:r>
              <a:rPr lang="zh-CN" sz="2000" dirty="0"/>
              <a:t>语法：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[</a:t>
            </a:r>
            <a:r>
              <a:rPr lang="zh-CN" altLang="en-US" sz="2000" dirty="0"/>
              <a:t>选项</a:t>
            </a:r>
            <a:r>
              <a:rPr lang="en-US" altLang="zh-CN" sz="2000" dirty="0"/>
              <a:t>]</a:t>
            </a:r>
            <a:r>
              <a:rPr lang="zh-CN" altLang="en-US" sz="2000" dirty="0"/>
              <a:t> 命令</a:t>
            </a:r>
            <a:endParaRPr lang="zh-CN" sz="2000" dirty="0"/>
          </a:p>
          <a:p>
            <a:pPr algn="just"/>
            <a:r>
              <a:rPr lang="zh-CN" sz="2000" dirty="0"/>
              <a:t>常用选项：</a:t>
            </a:r>
            <a:endParaRPr lang="zh-CN" altLang="en-US"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914400" lvl="2" indent="0" algn="just"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-V 显示版本编号</a:t>
            </a:r>
          </a:p>
          <a:p>
            <a:pPr marL="914400" lvl="2" indent="0" algn="just"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-l 显示出自己（执行 sudo 的使用者）的权限</a:t>
            </a:r>
          </a:p>
          <a:p>
            <a:pPr marL="914400" lvl="2" indent="0" algn="just"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-k 将会强迫使用者在下一次执行 sudo 时问密码（默认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5min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中以内再次执行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sudo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不需要密码）</a:t>
            </a:r>
          </a:p>
          <a:p>
            <a:pPr marL="914400" lvl="2" indent="0" algn="just"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-b 将要执行的指令放在后台执行</a:t>
            </a:r>
          </a:p>
          <a:p>
            <a:pPr marL="914400" lvl="2" indent="0" algn="just"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-u username/#uid 不加此参数，代表要以 root 的身份执行指令，而加了此参数，可以以 username 的身份执行指令（#uid 为该 username 的使用者号码）</a:t>
            </a:r>
          </a:p>
          <a:p>
            <a:pPr marL="914400" lvl="2" indent="0" algn="just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sudo</a:t>
            </a:r>
            <a:r>
              <a:rPr lang="zh-CN" altLang="en-US"/>
              <a:t>提权设置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53135" y="1050925"/>
            <a:ext cx="10560050" cy="5305425"/>
          </a:xfrm>
        </p:spPr>
        <p:txBody>
          <a:bodyPr/>
          <a:lstStyle/>
          <a:p>
            <a:pPr algn="just"/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sudo是linux下常用的允许普通用户使用超级用户权限的工具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，可以减少root用户的登陆和管理时间，同样也提高了安全性。</a:t>
            </a:r>
          </a:p>
          <a:p>
            <a:pPr algn="just"/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sudo的配置文件是/etc/sudoers和/etc/sudoers.d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/*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，/etc/sudoers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编辑配置文件最好用visudo，保存时会检测语法，而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vim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直接编辑不会检测语法。</a:t>
            </a:r>
            <a:endParaRPr 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/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语法规则：</a:t>
            </a:r>
          </a:p>
          <a:p>
            <a:pPr marL="0" indent="0" algn="just"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</a:t>
            </a:r>
            <a:r>
              <a:rPr 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   MACHINE =     (RunAs)        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NOPASSWD: </a:t>
            </a:r>
            <a:r>
              <a:rPr 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COMMANDS</a:t>
            </a:r>
          </a:p>
          <a:p>
            <a:pPr marL="0" indent="0" algn="just"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用户名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被管理主机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=(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可使用的身份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授权命令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绝对路径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  <a:p>
            <a:pPr marL="0" indent="0" algn="just"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说明：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NOPASSWD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指执行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sudo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时不需要密码验证</a:t>
            </a:r>
            <a:endParaRPr lang="zh-CN" altLang="en-US" sz="147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796290" indent="0" algn="just">
              <a:spcBef>
                <a:spcPts val="0"/>
              </a:spcBef>
              <a:buNone/>
            </a:pP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sudo</a:t>
            </a:r>
            <a:r>
              <a:rPr lang="zh-CN" altLang="en-US"/>
              <a:t>提权设置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53135" y="1050925"/>
            <a:ext cx="10560050" cy="5305425"/>
          </a:xfrm>
        </p:spPr>
        <p:txBody>
          <a:bodyPr/>
          <a:lstStyle/>
          <a:p>
            <a:pPr algn="just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sudoers文件支持使用别名对同类对象进行分组：组名必须使用全大写字母，使用逗号将同类对象命令隔开。</a:t>
            </a:r>
          </a:p>
          <a:p>
            <a:pPr marL="1097915" algn="just">
              <a:spcBef>
                <a:spcPts val="0"/>
              </a:spcBef>
              <a:buChar char="u"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Host_Alias：主机别名</a:t>
            </a:r>
          </a:p>
          <a:p>
            <a:pPr marL="1097915" algn="just">
              <a:spcBef>
                <a:spcPts val="0"/>
              </a:spcBef>
              <a:buChar char="u"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User_Alias：用户别名</a:t>
            </a:r>
          </a:p>
          <a:p>
            <a:pPr marL="1097915" algn="just">
              <a:spcBef>
                <a:spcPts val="0"/>
              </a:spcBef>
              <a:buChar char="u"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Runas_Alias：在哪些主机以谁的身份运行的别名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097915" algn="just">
              <a:spcBef>
                <a:spcPts val="0"/>
              </a:spcBef>
              <a:buChar char="u"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Cmnd_Alias：命令别名</a:t>
            </a:r>
          </a:p>
          <a:p>
            <a:pPr marL="1097915" algn="just">
              <a:spcBef>
                <a:spcPts val="0"/>
              </a:spcBef>
              <a:buChar char="u"/>
            </a:pPr>
            <a:endParaRPr lang="en-US" altLang="zh-CN"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30000"/>
              </a:spcBef>
              <a:buChar char="l"/>
            </a:pPr>
            <a:r>
              <a:rPr lang="zh-CN" altLang="en-US" sz="1800" dirty="0">
                <a:latin typeface="微软雅黑" panose="020B0503020204020204" charset="-122"/>
                <a:cs typeface="微软雅黑" panose="020B0503020204020204" charset="-122"/>
              </a:rPr>
              <a:t>举例：</a:t>
            </a:r>
          </a:p>
          <a:p>
            <a:pPr marL="457200" lvl="1" indent="0">
              <a:buNone/>
            </a:pPr>
            <a:r>
              <a:rPr lang="zh-CN" altLang="en-US" sz="1600" dirty="0"/>
              <a:t>User_Alias </a:t>
            </a:r>
            <a:r>
              <a:rPr lang="en-US" altLang="zh-CN" sz="1600" dirty="0"/>
              <a:t>USER</a:t>
            </a:r>
            <a:r>
              <a:rPr lang="zh-CN" altLang="en-US" sz="1600" dirty="0"/>
              <a:t> = </a:t>
            </a:r>
            <a:r>
              <a:rPr lang="en-US" altLang="zh-CN" sz="1600" dirty="0"/>
              <a:t>user1</a:t>
            </a:r>
            <a:r>
              <a:rPr lang="zh-CN" altLang="en-US" sz="1600" dirty="0"/>
              <a:t>, </a:t>
            </a:r>
            <a:r>
              <a:rPr lang="en-US" altLang="zh-CN" sz="1600" dirty="0"/>
              <a:t>user2</a:t>
            </a:r>
          </a:p>
          <a:p>
            <a:pPr marL="457200" lvl="1" indent="0">
              <a:buNone/>
            </a:pPr>
            <a:r>
              <a:rPr lang="en-US" altLang="zh-CN" sz="1600" dirty="0" err="1"/>
              <a:t>Cmnd_Alias</a:t>
            </a:r>
            <a:r>
              <a:rPr lang="en-US" altLang="zh-CN" sz="1600" dirty="0"/>
              <a:t> COMMAND = 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sbin</a:t>
            </a:r>
            <a:r>
              <a:rPr lang="en-US" altLang="zh-CN" sz="1600" dirty="0"/>
              <a:t>/</a:t>
            </a:r>
            <a:r>
              <a:rPr lang="en-US" altLang="zh-CN" sz="1600" dirty="0" err="1"/>
              <a:t>useradd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>
                <a:sym typeface="+mn-ea"/>
              </a:rPr>
              <a:t>USER  ALL=(root)  NOPASSWD: COMMAND</a:t>
            </a:r>
            <a:endParaRPr lang="en-US" altLang="zh-CN" sz="1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密码策略</a:t>
            </a:r>
          </a:p>
          <a:p>
            <a:r>
              <a:rPr lang="zh-CN" altLang="en-US" dirty="0"/>
              <a:t>默认权限</a:t>
            </a:r>
          </a:p>
          <a:p>
            <a:r>
              <a:rPr lang="zh-CN" altLang="en-US" dirty="0"/>
              <a:t>文件特殊的执行权限</a:t>
            </a:r>
          </a:p>
          <a:p>
            <a:r>
              <a:rPr lang="zh-CN" altLang="en-US" dirty="0"/>
              <a:t>目录的特殊权限</a:t>
            </a:r>
          </a:p>
          <a:p>
            <a:r>
              <a:rPr lang="en-US" altLang="zh-CN" dirty="0" err="1"/>
              <a:t>acl</a:t>
            </a:r>
            <a:r>
              <a:rPr lang="zh-CN" altLang="en-US" dirty="0"/>
              <a:t>权限</a:t>
            </a:r>
          </a:p>
          <a:p>
            <a:r>
              <a:rPr lang="en-US" altLang="zh-CN" dirty="0" err="1"/>
              <a:t>sudo</a:t>
            </a:r>
            <a:r>
              <a:rPr lang="zh-CN" altLang="en-US" dirty="0"/>
              <a:t>提权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密码策略</a:t>
            </a:r>
            <a:endParaRPr lang="zh-CN" altLang="en-US"/>
          </a:p>
          <a:p>
            <a:r>
              <a:rPr lang="zh-CN" altLang="en-US">
                <a:sym typeface="+mn-ea"/>
              </a:rPr>
              <a:t>默认权限</a:t>
            </a:r>
            <a:r>
              <a:rPr lang="en-US" altLang="zh-CN">
                <a:sym typeface="+mn-ea"/>
              </a:rPr>
              <a:t>umask</a:t>
            </a:r>
            <a:r>
              <a:rPr lang="zh-CN" altLang="en-US">
                <a:sym typeface="+mn-ea"/>
              </a:rPr>
              <a:t>设置</a:t>
            </a:r>
            <a:endParaRPr lang="zh-CN" altLang="en-US"/>
          </a:p>
          <a:p>
            <a:r>
              <a:rPr lang="zh-CN" altLang="en-US">
                <a:sym typeface="+mn-ea"/>
              </a:rPr>
              <a:t>特殊权限</a:t>
            </a:r>
            <a:r>
              <a:rPr lang="en-US" altLang="zh-CN">
                <a:sym typeface="+mn-ea"/>
              </a:rPr>
              <a:t>suid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sgid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sticky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acl</a:t>
            </a:r>
            <a:r>
              <a:rPr lang="zh-CN" altLang="en-US">
                <a:sym typeface="+mn-ea"/>
              </a:rPr>
              <a:t>权限</a:t>
            </a:r>
            <a:endParaRPr lang="zh-CN" altLang="en-US"/>
          </a:p>
          <a:p>
            <a:r>
              <a:rPr lang="en-US" altLang="zh-CN">
                <a:sym typeface="+mn-ea"/>
              </a:rPr>
              <a:t>sudo</a:t>
            </a:r>
            <a:r>
              <a:rPr lang="zh-CN" altLang="en-US">
                <a:sym typeface="+mn-ea"/>
              </a:rPr>
              <a:t>提权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用户组回顾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用户名与</a:t>
            </a:r>
            <a:r>
              <a:rPr lang="en-US" altLang="zh-CN" sz="2000" dirty="0" err="1"/>
              <a:t>uid</a:t>
            </a:r>
            <a:r>
              <a:rPr lang="zh-CN" altLang="en-US" sz="2000" dirty="0"/>
              <a:t>映射</a:t>
            </a:r>
          </a:p>
          <a:p>
            <a:r>
              <a:rPr lang="zh-CN" altLang="en-US" sz="2000" dirty="0"/>
              <a:t>组名与</a:t>
            </a:r>
            <a:r>
              <a:rPr lang="en-US" altLang="zh-CN" sz="2000" dirty="0" err="1"/>
              <a:t>gid</a:t>
            </a:r>
            <a:r>
              <a:rPr lang="zh-CN" altLang="en-US" sz="2000" dirty="0"/>
              <a:t>映射</a:t>
            </a:r>
          </a:p>
          <a:p>
            <a:r>
              <a:rPr lang="zh-CN" altLang="en-US" sz="2000" dirty="0"/>
              <a:t>用户和组的信息都存储在文本文件中</a:t>
            </a:r>
          </a:p>
          <a:p>
            <a:pPr marL="1097915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/etc/passwd</a:t>
            </a:r>
          </a:p>
          <a:p>
            <a:pPr marL="1097915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/etc/group</a:t>
            </a:r>
          </a:p>
          <a:p>
            <a:pPr marL="1097915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/etc/shadow</a:t>
            </a:r>
          </a:p>
          <a:p>
            <a:pPr marL="1097915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lang="en-US" sz="1800" dirty="0">
                <a:latin typeface="微软雅黑" panose="020B0503020204020204" charset="-122"/>
                <a:cs typeface="微软雅黑" panose="020B0503020204020204" charset="-122"/>
              </a:rPr>
              <a:t>/etc/gshadow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密码文件</a:t>
            </a:r>
            <a:r>
              <a:rPr lang="en-US" altLang="zh-CN"/>
              <a:t>-/etc/shadow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l"/>
            </a:pPr>
            <a:r>
              <a:rPr lang="zh-CN" altLang="en-US" sz="2000" dirty="0"/>
              <a:t>用于保存用户的密码信息</a:t>
            </a:r>
          </a:p>
          <a:p>
            <a:pPr>
              <a:buFont typeface="Wingdings" panose="05000000000000000000" charset="0"/>
              <a:buChar char="p"/>
            </a:pPr>
            <a:endParaRPr lang="zh-CN" altLang="en-US" dirty="0"/>
          </a:p>
          <a:p>
            <a:pPr marL="1099185" lvl="2" indent="-302260" defTabSz="802005" latinLnBrk="0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Font typeface="Wingdings" panose="05000000000000000000"/>
              <a:buChar char=""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字段1：用户帐号的名称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9185" lvl="2" indent="-302260" defTabSz="802005" latinLnBrk="0">
              <a:lnSpc>
                <a:spcPct val="100000"/>
              </a:lnSpc>
              <a:spcBef>
                <a:spcPts val="795"/>
              </a:spcBef>
              <a:buClr>
                <a:srgbClr val="990000"/>
              </a:buClr>
              <a:buFont typeface="Wingdings" panose="05000000000000000000"/>
              <a:buChar char=""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字段2：加密的密码字串信息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9185" lvl="2" indent="-302260" defTabSz="802005" latinLnBrk="0">
              <a:lnSpc>
                <a:spcPct val="100000"/>
              </a:lnSpc>
              <a:spcBef>
                <a:spcPts val="805"/>
              </a:spcBef>
              <a:buClr>
                <a:srgbClr val="990000"/>
              </a:buClr>
              <a:buFont typeface="Wingdings" panose="05000000000000000000"/>
              <a:buChar char=""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字段3：最近一次修改密码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时间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表示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从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1970.01.01至今的天数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9185" lvl="2" indent="-302260" defTabSz="802005" latinLnBrk="0">
              <a:lnSpc>
                <a:spcPct val="100000"/>
              </a:lnSpc>
              <a:spcBef>
                <a:spcPts val="790"/>
              </a:spcBef>
              <a:buClr>
                <a:srgbClr val="990000"/>
              </a:buClr>
              <a:buFont typeface="Wingdings" panose="05000000000000000000"/>
              <a:buChar char=""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字段4：密码的最短使用天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数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，默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认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值为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0，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没有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要求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9185" lvl="2" indent="-302260" defTabSz="802005" latinLnBrk="0">
              <a:lnSpc>
                <a:spcPct val="100000"/>
              </a:lnSpc>
              <a:spcBef>
                <a:spcPts val="795"/>
              </a:spcBef>
              <a:buClr>
                <a:srgbClr val="990000"/>
              </a:buClr>
              <a:buFont typeface="Wingdings" panose="05000000000000000000"/>
              <a:buChar char=""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字段5：密码的最长有效天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数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，默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认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值为99999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9185" lvl="2" indent="-302260" defTabSz="802005" latinLnBrk="0">
              <a:lnSpc>
                <a:spcPct val="100000"/>
              </a:lnSpc>
              <a:spcBef>
                <a:spcPts val="800"/>
              </a:spcBef>
              <a:buClr>
                <a:srgbClr val="990000"/>
              </a:buClr>
              <a:buFont typeface="Wingdings" panose="05000000000000000000"/>
              <a:buChar char=""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字段6：密码即将到期警告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天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数，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默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认值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为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9185" lvl="2" indent="-302260" defTabSz="802005" latinLnBrk="0">
              <a:lnSpc>
                <a:spcPct val="100000"/>
              </a:lnSpc>
              <a:spcBef>
                <a:spcPts val="795"/>
              </a:spcBef>
              <a:buClr>
                <a:srgbClr val="990000"/>
              </a:buClr>
              <a:buFont typeface="Wingdings" panose="05000000000000000000"/>
              <a:buChar char=""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字段7：在密码过期之后账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号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保持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活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动的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天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数，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指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定天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数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后账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号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被锁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定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，成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为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无效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9185" lvl="2" indent="-302260" defTabSz="802005" latinLnBrk="0">
              <a:lnSpc>
                <a:spcPct val="100000"/>
              </a:lnSpc>
              <a:spcBef>
                <a:spcPts val="790"/>
              </a:spcBef>
              <a:buClr>
                <a:srgbClr val="990000"/>
              </a:buClr>
              <a:buFont typeface="Wingdings" panose="05000000000000000000"/>
              <a:buChar char=""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字段8：帐号失效时间，默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认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值为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空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，以1970.01.01的天数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表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示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9185" lvl="2" indent="-302260" defTabSz="802005" latinLnBrk="0">
              <a:lnSpc>
                <a:spcPct val="100000"/>
              </a:lnSpc>
              <a:spcBef>
                <a:spcPts val="805"/>
              </a:spcBef>
              <a:buClr>
                <a:srgbClr val="990000"/>
              </a:buClr>
              <a:buFont typeface="Wingdings" panose="05000000000000000000"/>
              <a:buChar char=""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字段9：保留字段（未使用）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10" y="1840865"/>
            <a:ext cx="7589520" cy="4184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配置密码的期限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050925"/>
            <a:ext cx="11068685" cy="5397500"/>
          </a:xfrm>
        </p:spPr>
        <p:txBody>
          <a:bodyPr/>
          <a:lstStyle/>
          <a:p>
            <a:pPr>
              <a:buFont typeface="Wingdings" panose="05000000000000000000" charset="0"/>
              <a:buChar char="l"/>
            </a:pPr>
            <a:r>
              <a:rPr lang="zh-CN" altLang="en-US" sz="2000" dirty="0"/>
              <a:t>下图显示了相关的密码期限参数，可以通过</a:t>
            </a:r>
            <a:r>
              <a:rPr lang="en-US" altLang="zh-CN" sz="2000" dirty="0" err="1"/>
              <a:t>chage</a:t>
            </a:r>
            <a:r>
              <a:rPr lang="zh-CN" altLang="en-US" sz="2000" dirty="0"/>
              <a:t>命令对其进行密码期限的调整</a:t>
            </a:r>
          </a:p>
          <a:p>
            <a:pPr marL="0" indent="0">
              <a:buFont typeface="Wingdings" panose="05000000000000000000" charset="0"/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2000" dirty="0">
                <a:sym typeface="+mn-ea"/>
              </a:rPr>
              <a:t>语法：</a:t>
            </a:r>
            <a:r>
              <a:rPr lang="en-US" altLang="zh-CN" sz="2000" dirty="0">
                <a:sym typeface="+mn-ea"/>
              </a:rPr>
              <a:t>chage [</a:t>
            </a:r>
            <a:r>
              <a:rPr lang="zh-CN" altLang="en-US" sz="2000" dirty="0">
                <a:sym typeface="+mn-ea"/>
              </a:rPr>
              <a:t>选项</a:t>
            </a:r>
            <a:r>
              <a:rPr lang="en-US" altLang="zh-CN" sz="2000" dirty="0">
                <a:sym typeface="+mn-ea"/>
              </a:rPr>
              <a:t>]  </a:t>
            </a:r>
            <a:r>
              <a:rPr lang="zh-CN" altLang="en-US" sz="2000" dirty="0">
                <a:sym typeface="+mn-ea"/>
              </a:rPr>
              <a:t>用户</a:t>
            </a:r>
          </a:p>
          <a:p>
            <a:pPr marL="72000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chage -m 0 -M 90 -W7 -I 14 user3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分别修改用户密码的最短期限，最长期限，警告周期和失效期限</a:t>
            </a:r>
          </a:p>
          <a:p>
            <a:pPr marL="72000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chage -d 0 user3 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强制要求用户在下一次登录时更新密码</a:t>
            </a:r>
          </a:p>
          <a:p>
            <a:pPr marL="72000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chage -l user3 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显示用户密码的的信息</a:t>
            </a:r>
          </a:p>
          <a:p>
            <a:pPr marL="72000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chage -E 2020-10-10 user3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用户将于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2020-10-10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到期（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YYYY-MM-DD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格式）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buFont typeface="Wingdings" panose="05000000000000000000" charset="0"/>
              <a:buNone/>
            </a:pP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25" y="1558925"/>
            <a:ext cx="6604000" cy="2444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监控登录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查看谁在登录: w</a:t>
            </a:r>
          </a:p>
          <a:p>
            <a:r>
              <a:rPr lang="zh-CN" altLang="en-US" sz="2000" dirty="0"/>
              <a:t>登录和重启的记录: last</a:t>
            </a:r>
          </a:p>
          <a:p>
            <a:r>
              <a:rPr lang="zh-CN" altLang="en-US" sz="2000" dirty="0"/>
              <a:t>尝试登录失败: lastb</a:t>
            </a:r>
          </a:p>
          <a:p>
            <a:r>
              <a:rPr lang="zh-CN" altLang="en-US" sz="2000" dirty="0"/>
              <a:t>最近的登录日志: </a:t>
            </a:r>
            <a:r>
              <a:rPr lang="zh-CN" altLang="en-US" sz="2000" dirty="0" smtClean="0"/>
              <a:t>lastlog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>
                <a:hlinkClick r:id="rId2"/>
              </a:rPr>
              <a:t>https://blog.csdn.net/lcr_happy/article/details/59484514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默认权限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目录的最大权限是</a:t>
            </a:r>
            <a:r>
              <a:rPr lang="en-US" altLang="zh-CN" sz="2000" dirty="0"/>
              <a:t>777</a:t>
            </a:r>
            <a:endParaRPr lang="zh-CN" altLang="en-US" sz="2000" dirty="0"/>
          </a:p>
          <a:p>
            <a:r>
              <a:rPr lang="zh-CN" altLang="en-US" sz="2000" dirty="0"/>
              <a:t>文件的最大权限是</a:t>
            </a:r>
            <a:r>
              <a:rPr lang="en-US" altLang="zh-CN" sz="2000" dirty="0"/>
              <a:t>666</a:t>
            </a:r>
            <a:endParaRPr lang="zh-CN" altLang="en-US" sz="2000" dirty="0"/>
          </a:p>
          <a:p>
            <a:r>
              <a:rPr lang="zh-CN" altLang="en-US" sz="2000" dirty="0"/>
              <a:t>设置</a:t>
            </a:r>
            <a:r>
              <a:rPr lang="en-US" altLang="zh-CN" sz="2000" dirty="0" err="1"/>
              <a:t>umask</a:t>
            </a:r>
            <a:r>
              <a:rPr lang="zh-CN" altLang="en-US" sz="2000" dirty="0"/>
              <a:t>值用</a:t>
            </a:r>
            <a:r>
              <a:rPr lang="en-US" altLang="zh-CN" sz="2000" dirty="0" err="1"/>
              <a:t>umask</a:t>
            </a:r>
            <a:r>
              <a:rPr lang="zh-CN" altLang="en-US" sz="2000" dirty="0"/>
              <a:t>命令</a:t>
            </a:r>
            <a:endParaRPr lang="en-US" altLang="zh-CN" sz="2000" dirty="0"/>
          </a:p>
          <a:p>
            <a:r>
              <a:rPr lang="zh-CN" altLang="en-US" sz="2000" dirty="0"/>
              <a:t>普通用户的 umask值是 002</a:t>
            </a:r>
          </a:p>
          <a:p>
            <a:pPr marL="1097915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文件的权限是 664</a:t>
            </a:r>
          </a:p>
          <a:p>
            <a:pPr marL="1097915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目录的权限是775</a:t>
            </a:r>
          </a:p>
          <a:p>
            <a:r>
              <a:rPr lang="en-US" altLang="zh-CN" sz="2000" dirty="0"/>
              <a:t>root</a:t>
            </a:r>
            <a:r>
              <a:rPr lang="zh-CN" altLang="en-US" sz="2000" dirty="0"/>
              <a:t>用户的 umask值是 022</a:t>
            </a:r>
            <a:endParaRPr lang="en-US" altLang="zh-CN" sz="2000" dirty="0"/>
          </a:p>
          <a:p>
            <a:r>
              <a:rPr lang="zh-CN" altLang="en-US" sz="2000" dirty="0"/>
              <a:t>配置文件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bashrc</a:t>
            </a:r>
            <a:endParaRPr lang="en-US" altLang="zh-CN" sz="2000" dirty="0"/>
          </a:p>
          <a:p>
            <a:r>
              <a:rPr lang="zh-CN" altLang="en-US" sz="2000" dirty="0"/>
              <a:t>修改</a:t>
            </a:r>
            <a:r>
              <a:rPr lang="en-US" altLang="zh-CN" sz="2000" dirty="0" err="1"/>
              <a:t>umask</a:t>
            </a:r>
            <a:r>
              <a:rPr lang="zh-CN" altLang="en-US" sz="2000" dirty="0"/>
              <a:t>值，编辑</a:t>
            </a:r>
            <a:r>
              <a:rPr lang="en-US" altLang="zh-CN" sz="2000" dirty="0"/>
              <a:t>~/.</a:t>
            </a:r>
            <a:r>
              <a:rPr lang="en-US" altLang="zh-CN" sz="2000" dirty="0" err="1"/>
              <a:t>bashrc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文件的特殊执行权限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suid</a:t>
            </a:r>
            <a:r>
              <a:rPr lang="zh-CN" altLang="en-US" dirty="0"/>
              <a:t>：</a:t>
            </a:r>
          </a:p>
          <a:p>
            <a:pPr marL="1097915" algn="just">
              <a:spcBef>
                <a:spcPts val="0"/>
              </a:spcBef>
              <a:buChar char="u"/>
            </a:pPr>
            <a:r>
              <a:rPr lang="zh-CN" sz="1800" dirty="0">
                <a:latin typeface="微软雅黑" panose="020B0503020204020204" charset="-122"/>
                <a:cs typeface="微软雅黑" panose="020B0503020204020204" charset="-122"/>
              </a:rPr>
              <a:t>设置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在文件上，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设置在目录上无意义 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7915" algn="just">
              <a:spcBef>
                <a:spcPts val="0"/>
              </a:spcBef>
              <a:buChar char="u"/>
            </a:pPr>
            <a:r>
              <a:rPr sz="1800" dirty="0" err="1">
                <a:latin typeface="微软雅黑" panose="020B0503020204020204" charset="-122"/>
                <a:cs typeface="微软雅黑" panose="020B0503020204020204" charset="-122"/>
              </a:rPr>
              <a:t>只能作用在二进制程序上，不能作用在脚本上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7915" algn="just">
              <a:spcBef>
                <a:spcPts val="0"/>
              </a:spcBef>
              <a:buChar char="u"/>
            </a:pPr>
            <a:r>
              <a:rPr sz="1800" dirty="0" err="1">
                <a:latin typeface="微软雅黑" panose="020B0503020204020204" charset="-122"/>
                <a:cs typeface="微软雅黑" panose="020B0503020204020204" charset="-122"/>
              </a:rPr>
              <a:t>执行suid权限的程序时</a:t>
            </a:r>
            <a:r>
              <a:rPr lang="zh-CN" sz="180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800" dirty="0" err="1">
                <a:latin typeface="微软雅黑" panose="020B0503020204020204" charset="-122"/>
                <a:cs typeface="微软雅黑" panose="020B0503020204020204" charset="-122"/>
              </a:rPr>
              <a:t>此用户将继承此</a:t>
            </a:r>
            <a:r>
              <a:rPr lang="zh-CN" sz="1800" dirty="0">
                <a:latin typeface="微软雅黑" panose="020B0503020204020204" charset="-122"/>
                <a:cs typeface="微软雅黑" panose="020B0503020204020204" charset="-122"/>
              </a:rPr>
              <a:t>文件</a:t>
            </a:r>
            <a:r>
              <a:rPr sz="1800" dirty="0" err="1">
                <a:latin typeface="微软雅黑" panose="020B0503020204020204" charset="-122"/>
                <a:cs typeface="微软雅黑" panose="020B0503020204020204" charset="-122"/>
              </a:rPr>
              <a:t>的所有者权限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7915" algn="just">
              <a:spcBef>
                <a:spcPts val="0"/>
              </a:spcBef>
              <a:buChar char="u"/>
            </a:pPr>
            <a:r>
              <a:rPr lang="zh-CN" sz="1800" dirty="0">
                <a:latin typeface="微软雅黑" panose="020B0503020204020204" charset="-122"/>
                <a:cs typeface="微软雅黑" panose="020B0503020204020204" charset="-122"/>
              </a:rPr>
              <a:t>设置方法</a:t>
            </a:r>
            <a:r>
              <a:rPr lang="en-US" altLang="zh-CN" sz="1800" dirty="0">
                <a:latin typeface="微软雅黑" panose="020B0503020204020204" charset="-122"/>
                <a:cs typeface="微软雅黑" panose="020B0503020204020204" charset="-122"/>
              </a:rPr>
              <a:t>chmod u+s file </a:t>
            </a:r>
            <a:r>
              <a:rPr lang="zh-CN" altLang="en-US" sz="1800" dirty="0">
                <a:latin typeface="微软雅黑" panose="020B0503020204020204" charset="-122"/>
                <a:cs typeface="微软雅黑" panose="020B0503020204020204" charset="-122"/>
              </a:rPr>
              <a:t>或者</a:t>
            </a:r>
            <a:r>
              <a:rPr lang="en-US" altLang="zh-CN" sz="1800" dirty="0">
                <a:latin typeface="微软雅黑" panose="020B0503020204020204" charset="-122"/>
                <a:cs typeface="微软雅黑" panose="020B0503020204020204" charset="-122"/>
              </a:rPr>
              <a:t>chmod 4755 file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 err="1"/>
              <a:t>sgid</a:t>
            </a:r>
            <a:r>
              <a:rPr lang="zh-CN" altLang="en-US" dirty="0"/>
              <a:t>：</a:t>
            </a:r>
          </a:p>
          <a:p>
            <a:pPr marL="1097915" algn="just">
              <a:spcBef>
                <a:spcPts val="0"/>
              </a:spcBef>
              <a:buChar char="u"/>
            </a:pPr>
            <a:r>
              <a:rPr lang="zh-CN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设置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在文件上，设置在目录上</a:t>
            </a:r>
            <a:r>
              <a:rPr lang="zh-CN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有其他含义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7915" algn="just">
              <a:spcBef>
                <a:spcPts val="0"/>
              </a:spcBef>
              <a:buChar char="u"/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只能作用在二进制程序上，不能作用在脚本上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7915" algn="just">
              <a:spcBef>
                <a:spcPts val="0"/>
              </a:spcBef>
              <a:buChar char="u"/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执行s</a:t>
            </a:r>
            <a:r>
              <a:rPr lang="en-US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g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id权限的程序时</a:t>
            </a:r>
            <a:r>
              <a:rPr lang="zh-CN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此用户将继承此</a:t>
            </a:r>
            <a:r>
              <a:rPr lang="zh-CN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文件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zh-CN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所属组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权限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7915" algn="just">
              <a:spcBef>
                <a:spcPts val="0"/>
              </a:spcBef>
              <a:buChar char="u"/>
            </a:pPr>
            <a:r>
              <a:rPr lang="zh-CN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设置方法</a:t>
            </a:r>
            <a:r>
              <a:rPr lang="en-US" altLang="zh-CN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chmod g+s file </a:t>
            </a:r>
            <a:r>
              <a:rPr lang="zh-CN" altLang="en-US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或者</a:t>
            </a:r>
            <a:r>
              <a:rPr lang="en-US" altLang="zh-CN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chmod 2755 file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目录的特殊权限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sgid</a:t>
            </a:r>
            <a:r>
              <a:rPr lang="zh-CN" altLang="en-US" dirty="0"/>
              <a:t>：</a:t>
            </a:r>
          </a:p>
          <a:p>
            <a:pPr marL="1097915" algn="just">
              <a:spcBef>
                <a:spcPts val="0"/>
              </a:spcBef>
              <a:buChar char="u"/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设置在目录上 </a:t>
            </a:r>
            <a:r>
              <a:rPr lang="zh-CN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，设置在文件上有其他含义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97915" algn="just">
              <a:spcBef>
                <a:spcPts val="0"/>
              </a:spcBef>
              <a:buChar char="u"/>
            </a:pPr>
            <a:r>
              <a:rPr lang="zh-CN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当一个目录有</a:t>
            </a:r>
            <a:r>
              <a:rPr lang="en-US" altLang="zh-CN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sgid</a:t>
            </a:r>
            <a:r>
              <a:rPr lang="zh-CN" altLang="en-US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的权限时，此文件夹下所有用户新建的文件都自动继承此目录的组</a:t>
            </a:r>
          </a:p>
          <a:p>
            <a:pPr marL="1097915" algn="just">
              <a:spcBef>
                <a:spcPts val="0"/>
              </a:spcBef>
              <a:buChar char="u"/>
            </a:pPr>
            <a:r>
              <a:rPr lang="zh-CN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设置方法</a:t>
            </a:r>
            <a:r>
              <a:rPr lang="en-US" altLang="zh-CN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chmod g+s dir </a:t>
            </a:r>
            <a:r>
              <a:rPr lang="zh-CN" altLang="en-US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或者</a:t>
            </a:r>
            <a:r>
              <a:rPr lang="en-US" altLang="zh-CN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chmod 2755 dir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 err="1">
                <a:sym typeface="+mn-ea"/>
              </a:rPr>
              <a:t>stciky</a:t>
            </a:r>
            <a:r>
              <a:rPr lang="zh-CN" altLang="en-US" dirty="0">
                <a:sym typeface="+mn-ea"/>
              </a:rPr>
              <a:t>：</a:t>
            </a:r>
            <a:endParaRPr lang="zh-CN" altLang="en-US" dirty="0"/>
          </a:p>
          <a:p>
            <a:pPr marL="1097915" algn="just">
              <a:spcBef>
                <a:spcPts val="0"/>
              </a:spcBef>
              <a:buChar char="u"/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设置在</a:t>
            </a:r>
            <a:r>
              <a:rPr lang="zh-CN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目录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上，设置在</a:t>
            </a:r>
            <a:r>
              <a:rPr lang="zh-CN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文件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上无意义 </a:t>
            </a:r>
          </a:p>
          <a:p>
            <a:pPr marL="1097915" algn="just">
              <a:spcBef>
                <a:spcPts val="0"/>
              </a:spcBef>
              <a:buChar char="u"/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对于一个多人可写的目录，如果设置了sticky，则每个用户仅能删除和改名自己的文件或目录</a:t>
            </a:r>
          </a:p>
          <a:p>
            <a:pPr marL="1097915" algn="just">
              <a:spcBef>
                <a:spcPts val="0"/>
              </a:spcBef>
              <a:buChar char="u"/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用户在设置Sticky权限的目录下新建的目录不会自动继承Sticky权限</a:t>
            </a:r>
          </a:p>
          <a:p>
            <a:pPr marL="1097915" algn="just">
              <a:spcBef>
                <a:spcPts val="0"/>
              </a:spcBef>
              <a:buChar char="u"/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设置方法chmod </a:t>
            </a:r>
            <a:r>
              <a:rPr lang="en-US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o+t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dir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或者chmod </a:t>
            </a:r>
            <a:r>
              <a:rPr lang="en-US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1777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dir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5ec2dae-56c6-4e60-95dc-14439103729c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5ec2dae-56c6-4e60-95dc-14439103729c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012,&quot;width&quot;:751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922023068"/>
  <p:tag name="KSO_WM_UNIT_PLACING_PICTURE_USER_VIEWPORT" val="{&quot;height&quot;:3108,&quot;width&quot;:7752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5ec2dae-56c6-4e60-95dc-14439103729c}"/>
</p:tagLst>
</file>

<file path=ppt/theme/theme1.xml><?xml version="1.0" encoding="utf-8"?>
<a:theme xmlns:a="http://schemas.openxmlformats.org/drawingml/2006/main" name="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1305</Words>
  <Application>Microsoft Office PowerPoint</Application>
  <PresentationFormat>宽屏</PresentationFormat>
  <Paragraphs>236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FrutigerNext LT Light</vt:lpstr>
      <vt:lpstr>FrutigerNext LT Medium</vt:lpstr>
      <vt:lpstr>FrutigerNext LT Regular</vt:lpstr>
      <vt:lpstr>黑体</vt:lpstr>
      <vt:lpstr>宋体</vt:lpstr>
      <vt:lpstr>微软雅黑</vt:lpstr>
      <vt:lpstr>Arial</vt:lpstr>
      <vt:lpstr>Times New Roman</vt:lpstr>
      <vt:lpstr>Wingdings</vt:lpstr>
      <vt:lpstr>人才生态发展部-母版</vt:lpstr>
      <vt:lpstr>第16章  高级用户组和权限</vt:lpstr>
      <vt:lpstr>PowerPoint 演示文稿</vt:lpstr>
      <vt:lpstr>用户组回顾</vt:lpstr>
      <vt:lpstr>密码文件-/etc/shadow</vt:lpstr>
      <vt:lpstr>配置密码的期限</vt:lpstr>
      <vt:lpstr>监控登录</vt:lpstr>
      <vt:lpstr>默认权限</vt:lpstr>
      <vt:lpstr>文件的特殊执行权限</vt:lpstr>
      <vt:lpstr>目录的特殊权限</vt:lpstr>
      <vt:lpstr>ACL权限</vt:lpstr>
      <vt:lpstr>查看和解释ACL权限</vt:lpstr>
      <vt:lpstr>设置ACL权限</vt:lpstr>
      <vt:lpstr>设置ACL权限</vt:lpstr>
      <vt:lpstr>设置ACL权限</vt:lpstr>
      <vt:lpstr>ACL权限的优先级</vt:lpstr>
      <vt:lpstr>设置默认ACL权限</vt:lpstr>
      <vt:lpstr>sudo命令使用</vt:lpstr>
      <vt:lpstr>sudo提权设置</vt:lpstr>
      <vt:lpstr>sudo提权设置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杨峰</cp:lastModifiedBy>
  <cp:revision>3061</cp:revision>
  <dcterms:created xsi:type="dcterms:W3CDTF">2003-08-21T06:48:00Z</dcterms:created>
  <dcterms:modified xsi:type="dcterms:W3CDTF">2020-08-15T13:23:24Z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(3)j9137Zgasgd5FU77kBcDqoOgslHARTBMuDvnZ0ODnhCTiNqYWNZ1jmAtPh3O0p4y4AchU80K
eQGBWx4mt8jEtdErYU+WTIuu2TMXat1zVGxWPrZ8roAeJpnfcjicluD61zBwM/Zw2sQuz3Yx
TCR2h7UNkU1VN3VBWVbVOZhtxVAOXyg5po/JPkAADp5PXdYLrcTX1+Bd5m6Q9GULaaO/Gxhl
MojaJINnpQoWWmCP8+</vt:lpwstr>
  </property>
  <property fmtid="{D5CDD505-2E9C-101B-9397-08002B2CF9AE}" pid="18" name="_2015_ms_pID_7253431">
    <vt:lpwstr>dC2bfRqWPeo1YXHY0WaJrLgw5WiCuYT+jzHemu6SBa1VNHzICZJFuH
fE0/OsI8kGvpbzB8YF29ojowxdpEihSZgmqpmYTa3XdMNDhugSTximFCW57i81WIZQ978pmJ
0iJYuMUcylFshWwG8nNEFDV8T1YTdx3pF1vMcC0xMR7/fDIj1Io7qfRlGsQLTrZh/Rx3Rw/2
9+M8hmCTiNmHWt5/uwODSP7YB2lqIKqQAmbq</vt:lpwstr>
  </property>
  <property fmtid="{D5CDD505-2E9C-101B-9397-08002B2CF9AE}" pid="19" name="_2015_ms_pID_7253432">
    <vt:lpwstr>msIRWSudbNU7gaHEcIlObprnB0wc7QFt2zw6
pywmqWvYhEG0zRRvtVQZBT6tlXS0ew==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  <property fmtid="{D5CDD505-2E9C-101B-9397-08002B2CF9AE}" pid="25" name="KSOProductBuildVer">
    <vt:lpwstr>2052-11.1.0.9584</vt:lpwstr>
  </property>
</Properties>
</file>