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319" r:id="rId2"/>
    <p:sldId id="1596" r:id="rId3"/>
    <p:sldId id="1595" r:id="rId4"/>
    <p:sldId id="1600" r:id="rId5"/>
    <p:sldId id="1601" r:id="rId6"/>
    <p:sldId id="1603" r:id="rId7"/>
    <p:sldId id="1602" r:id="rId8"/>
    <p:sldId id="1604" r:id="rId9"/>
    <p:sldId id="1605" r:id="rId10"/>
    <p:sldId id="1606" r:id="rId11"/>
    <p:sldId id="1608" r:id="rId12"/>
    <p:sldId id="1607" r:id="rId13"/>
    <p:sldId id="1609" r:id="rId14"/>
    <p:sldId id="1610" r:id="rId15"/>
    <p:sldId id="1611" r:id="rId16"/>
    <p:sldId id="1612" r:id="rId17"/>
    <p:sldId id="1594" r:id="rId18"/>
    <p:sldId id="1204" r:id="rId19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56">
          <p15:clr>
            <a:srgbClr val="A4A3A4"/>
          </p15:clr>
        </p15:guide>
        <p15:guide id="5" pos="431">
          <p15:clr>
            <a:srgbClr val="A4A3A4"/>
          </p15:clr>
        </p15:guide>
        <p15:guide id="6" pos="4013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 varScale="1">
        <p:scale>
          <a:sx n="82" d="100"/>
          <a:sy n="82" d="100"/>
        </p:scale>
        <p:origin x="667" y="62"/>
      </p:cViewPr>
      <p:guideLst>
        <p:guide pos="3840"/>
        <p:guide orient="horz" pos="219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56"/>
        <p:guide pos="431"/>
        <p:guide pos="4013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17</a:t>
            </a:r>
            <a:r>
              <a:rPr sz="4400" dirty="0"/>
              <a:t>章  深入理解文件系统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硬链接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多个文件名指向同一个inode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增加文件的链接数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rm会减少文件的链接数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直到文件的链接数变为0，文件才会被移除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硬链接不能跨文件系统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ln filename linkname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625590" y="2225675"/>
            <a:ext cx="4010660" cy="2955925"/>
            <a:chOff x="10914" y="2955"/>
            <a:chExt cx="6316" cy="4655"/>
          </a:xfrm>
        </p:grpSpPr>
        <p:sp>
          <p:nvSpPr>
            <p:cNvPr id="5" name="圆角矩形 4"/>
            <p:cNvSpPr/>
            <p:nvPr/>
          </p:nvSpPr>
          <p:spPr>
            <a:xfrm>
              <a:off x="12722" y="6848"/>
              <a:ext cx="2548" cy="763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data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722" y="5018"/>
              <a:ext cx="2548" cy="763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inode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4682" y="2955"/>
              <a:ext cx="2548" cy="763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914" y="2955"/>
              <a:ext cx="2548" cy="763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</a:p>
          </p:txBody>
        </p:sp>
        <p:cxnSp>
          <p:nvCxnSpPr>
            <p:cNvPr id="9" name="直接箭头连接符 8"/>
            <p:cNvCxnSpPr>
              <a:stCxn id="8" idx="2"/>
              <a:endCxn id="6" idx="0"/>
            </p:cNvCxnSpPr>
            <p:nvPr/>
          </p:nvCxnSpPr>
          <p:spPr>
            <a:xfrm>
              <a:off x="12188" y="3718"/>
              <a:ext cx="1808" cy="13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0" name="直接箭头连接符 9"/>
            <p:cNvCxnSpPr>
              <a:stCxn id="7" idx="2"/>
              <a:endCxn id="6" idx="0"/>
            </p:cNvCxnSpPr>
            <p:nvPr/>
          </p:nvCxnSpPr>
          <p:spPr>
            <a:xfrm flipH="1">
              <a:off x="13996" y="3718"/>
              <a:ext cx="1960" cy="13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1" name="直接箭头连接符 10"/>
            <p:cNvCxnSpPr>
              <a:stCxn id="6" idx="2"/>
              <a:endCxn id="5" idx="0"/>
            </p:cNvCxnSpPr>
            <p:nvPr/>
          </p:nvCxnSpPr>
          <p:spPr>
            <a:xfrm>
              <a:off x="13996" y="5781"/>
              <a:ext cx="0" cy="106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64EDB064-CD01-4A2A-B2EF-27E82B49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25" y="5258975"/>
            <a:ext cx="9464860" cy="1097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软链接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一个文件指向另一个文件，是两个不同的文件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软链接可以跨文件系统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ln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filename linkname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823585" y="2676525"/>
            <a:ext cx="3994785" cy="1794510"/>
            <a:chOff x="8979" y="2955"/>
            <a:chExt cx="6291" cy="2826"/>
          </a:xfrm>
        </p:grpSpPr>
        <p:sp>
          <p:nvSpPr>
            <p:cNvPr id="6" name="圆角矩形 5"/>
            <p:cNvSpPr/>
            <p:nvPr/>
          </p:nvSpPr>
          <p:spPr>
            <a:xfrm>
              <a:off x="12722" y="5018"/>
              <a:ext cx="2548" cy="763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data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722" y="2956"/>
              <a:ext cx="2548" cy="763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B--</a:t>
              </a:r>
              <a:r>
                <a:rPr kumimoji="0" lang="en-US" altLang="zh-CN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inode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979" y="2955"/>
              <a:ext cx="2548" cy="763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A--</a:t>
              </a:r>
              <a:r>
                <a:rPr kumimoji="0" lang="en-US" altLang="zh-CN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inode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9" name="直接箭头连接符 8"/>
            <p:cNvCxnSpPr>
              <a:stCxn id="8" idx="3"/>
              <a:endCxn id="7" idx="1"/>
            </p:cNvCxnSpPr>
            <p:nvPr/>
          </p:nvCxnSpPr>
          <p:spPr>
            <a:xfrm>
              <a:off x="11527" y="3337"/>
              <a:ext cx="1195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0" name="直接箭头连接符 9"/>
            <p:cNvCxnSpPr>
              <a:stCxn id="7" idx="2"/>
              <a:endCxn id="6" idx="0"/>
            </p:cNvCxnSpPr>
            <p:nvPr/>
          </p:nvCxnSpPr>
          <p:spPr>
            <a:xfrm>
              <a:off x="13996" y="3719"/>
              <a:ext cx="0" cy="129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799F031-660A-4C45-B8A9-21C8F8F5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20" y="4805427"/>
            <a:ext cx="9563929" cy="10592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文件类型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3690063"/>
              </p:ext>
            </p:extLst>
          </p:nvPr>
        </p:nvGraphicFramePr>
        <p:xfrm>
          <a:off x="1142068" y="1952836"/>
          <a:ext cx="10100482" cy="3303611"/>
        </p:xfrm>
        <a:graphic>
          <a:graphicData uri="http://schemas.openxmlformats.org/drawingml/2006/table">
            <a:tbl>
              <a:tblPr/>
              <a:tblGrid>
                <a:gridCol w="177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ls -l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文件类型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解释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-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普通文件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文本文件，二进制的文件或者压缩文件等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d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目录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目录也是一种特殊文件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字符设备文件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串行端口的接口设备，例如键盘、鼠标等等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b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块设备文件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存储数据的设备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链接文件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类似Windows下面的快捷方式，也叫符号链接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</a:t>
                      </a:r>
                    </a:p>
                  </a:txBody>
                  <a:tcPr marL="99250" marR="99250" marT="51604" marB="5160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管道文件</a:t>
                      </a:r>
                    </a:p>
                  </a:txBody>
                  <a:tcPr marL="99250" marR="99250" marT="51604" marB="516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它主要的目的是，解决多个程序同时存取一个文件所造成的错误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7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s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套接字文件</a:t>
                      </a:r>
                    </a:p>
                  </a:txBody>
                  <a:tcPr marL="99250" marR="99250" marT="51604" marB="516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这类文件通常用在网络数据连接，可以启动一个程序来监听客户端的要求，客户端就可以通过套接字来进行数据通信。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本占位符 3">
            <a:extLst>
              <a:ext uri="{FF2B5EF4-FFF2-40B4-BE49-F238E27FC236}">
                <a16:creationId xmlns:a16="http://schemas.microsoft.com/office/drawing/2014/main" id="{8A253931-9F74-475B-9420-939380C4E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71934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中存在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种常见的文件类型，如下表：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查看文件系统使用情况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baobab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图形工具查看文件系统使用情况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查看已挂载的文件系统使用情况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-h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：查看文件系统的使用情况，单位换算为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等，单位默认是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：查看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inode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使用情况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：查看文件系统类型</a:t>
            </a:r>
          </a:p>
          <a:p>
            <a:pPr marL="301625" lvl="2" indent="-301625" algn="just"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查看目录的大小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-h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：查看文件系统的使用情况，单位换算为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等，单位默认是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：查看目录汇总的大小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 algn="l">
              <a:buClrTx/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压缩文件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几种压缩和解压缩工具如下：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gzip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gunzip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bzip2/bunzip2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xz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unxz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 algn="l">
              <a:buClrTx/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打包和压缩文件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97475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几种压缩和解压缩工具如下：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-c: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归档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-f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：指定归档文件名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x：解压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-t：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列出归档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-z：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gzip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压缩工具，进行归档压缩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-j：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bzip2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压缩工具，进行归档压缩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v：显示所有过程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：将文件解压到指定目录下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挂载和卸载文件系统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97475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mount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：挂载工具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语法：mount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挂载点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挂载光盘：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mount /dev/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cdrom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/media</a:t>
            </a: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umount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：卸载工具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语法：umount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挂载点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卸载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光盘：umount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/dev/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cdrom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umount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/media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识别文件系统和设备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了解</a:t>
            </a:r>
            <a:r>
              <a:rPr lang="en-US" altLang="zh-CN" dirty="0" err="1">
                <a:sym typeface="+mn-ea"/>
              </a:rPr>
              <a:t>inode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block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cp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mv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rm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 err="1">
                <a:sym typeface="+mn-ea"/>
              </a:rPr>
              <a:t>inode</a:t>
            </a:r>
            <a:r>
              <a:rPr lang="zh-CN" altLang="en-US" dirty="0">
                <a:sym typeface="+mn-ea"/>
              </a:rPr>
              <a:t>的关系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硬链接和软链接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tar</a:t>
            </a:r>
            <a:r>
              <a:rPr lang="zh-CN" altLang="en-US" dirty="0">
                <a:sym typeface="+mn-ea"/>
              </a:rPr>
              <a:t>打包和压缩工具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挂载文件系统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识别文件系统和设备</a:t>
            </a:r>
          </a:p>
          <a:p>
            <a:r>
              <a:rPr lang="zh-CN" altLang="en-US" dirty="0"/>
              <a:t>了解</a:t>
            </a:r>
            <a:r>
              <a:rPr lang="en-US" altLang="zh-CN" dirty="0" err="1"/>
              <a:t>inode</a:t>
            </a:r>
            <a:r>
              <a:rPr lang="zh-CN" altLang="en-US" dirty="0"/>
              <a:t>和</a:t>
            </a:r>
            <a:r>
              <a:rPr lang="en-US" altLang="zh-CN" dirty="0"/>
              <a:t>block</a:t>
            </a:r>
          </a:p>
          <a:p>
            <a:r>
              <a:rPr lang="en-US" altLang="zh-CN" dirty="0"/>
              <a:t>cp</a:t>
            </a:r>
            <a:r>
              <a:rPr lang="zh-CN" altLang="en-US" dirty="0"/>
              <a:t>，</a:t>
            </a:r>
            <a:r>
              <a:rPr lang="en-US" altLang="zh-CN" dirty="0"/>
              <a:t>mv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与</a:t>
            </a:r>
            <a:r>
              <a:rPr lang="en-US" altLang="zh-CN" dirty="0" err="1"/>
              <a:t>inode</a:t>
            </a:r>
            <a:r>
              <a:rPr lang="zh-CN" altLang="en-US" dirty="0"/>
              <a:t>的关系</a:t>
            </a:r>
          </a:p>
          <a:p>
            <a:r>
              <a:rPr lang="zh-CN" altLang="en-US" dirty="0"/>
              <a:t>硬链接和软链接</a:t>
            </a:r>
          </a:p>
          <a:p>
            <a:r>
              <a:rPr lang="zh-CN" altLang="en-US" dirty="0"/>
              <a:t>打包和压缩文件</a:t>
            </a:r>
          </a:p>
          <a:p>
            <a:r>
              <a:rPr lang="zh-CN" altLang="en-US" dirty="0"/>
              <a:t>挂载文件系统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识别文件系统和设备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块设备命名</a:t>
            </a:r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en-US" altLang="zh-CN" dirty="0"/>
              <a:t>IDE</a:t>
            </a:r>
            <a:r>
              <a:rPr lang="zh-CN" altLang="en-US" dirty="0"/>
              <a:t>设备：</a:t>
            </a:r>
            <a:r>
              <a:rPr lang="en-US" altLang="zh-CN" dirty="0"/>
              <a:t>/dev/</a:t>
            </a:r>
            <a:r>
              <a:rPr lang="en-US" altLang="zh-CN" dirty="0" err="1"/>
              <a:t>hda</a:t>
            </a:r>
            <a:r>
              <a:rPr lang="zh-CN" altLang="en-US" dirty="0"/>
              <a:t>，</a:t>
            </a:r>
            <a:r>
              <a:rPr lang="en-US" altLang="zh-CN" dirty="0"/>
              <a:t>/dev/</a:t>
            </a:r>
            <a:r>
              <a:rPr lang="en-US" altLang="zh-CN" dirty="0" err="1"/>
              <a:t>hdb</a:t>
            </a:r>
            <a:r>
              <a:rPr lang="en-US" altLang="zh-CN" dirty="0"/>
              <a:t>...</a:t>
            </a:r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en-US" altLang="zh-CN" dirty="0"/>
              <a:t>SATA/SAS/USB</a:t>
            </a:r>
            <a:r>
              <a:rPr lang="zh-CN" altLang="en-US" dirty="0"/>
              <a:t>设备：</a:t>
            </a:r>
            <a:r>
              <a:rPr lang="en-US" altLang="zh-CN" dirty="0"/>
              <a:t>/dev/</a:t>
            </a:r>
            <a:r>
              <a:rPr lang="en-US" altLang="zh-CN" dirty="0" err="1"/>
              <a:t>sda</a:t>
            </a:r>
            <a:r>
              <a:rPr lang="zh-CN" altLang="en-US" dirty="0"/>
              <a:t>，</a:t>
            </a:r>
            <a:r>
              <a:rPr lang="en-US" altLang="zh-CN" dirty="0"/>
              <a:t>/dev/</a:t>
            </a:r>
            <a:r>
              <a:rPr lang="en-US" altLang="zh-CN" dirty="0" err="1"/>
              <a:t>sdb</a:t>
            </a:r>
            <a:r>
              <a:rPr lang="en-US" altLang="zh-CN" dirty="0"/>
              <a:t>...</a:t>
            </a:r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en-US" altLang="zh-CN" dirty="0" err="1"/>
              <a:t>virtio</a:t>
            </a:r>
            <a:r>
              <a:rPr lang="en-US" altLang="zh-CN" dirty="0"/>
              <a:t>-blk</a:t>
            </a:r>
            <a:r>
              <a:rPr lang="zh-CN" altLang="en-US" dirty="0"/>
              <a:t>超虚拟化存储（部分虚拟机）：</a:t>
            </a:r>
            <a:r>
              <a:rPr lang="en-US" altLang="zh-CN" dirty="0"/>
              <a:t>/dev/</a:t>
            </a:r>
            <a:r>
              <a:rPr lang="en-US" altLang="zh-CN" dirty="0" err="1"/>
              <a:t>vda</a:t>
            </a:r>
            <a:r>
              <a:rPr lang="zh-CN" altLang="en-US" dirty="0"/>
              <a:t>，</a:t>
            </a:r>
            <a:r>
              <a:rPr lang="en-US" altLang="zh-CN" dirty="0"/>
              <a:t>/dev/</a:t>
            </a:r>
            <a:r>
              <a:rPr lang="en-US" altLang="zh-CN" dirty="0" err="1"/>
              <a:t>vdb</a:t>
            </a:r>
            <a:endParaRPr lang="en-US" altLang="zh-CN" dirty="0"/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en-US" altLang="zh-CN" dirty="0" err="1"/>
              <a:t>NVMe</a:t>
            </a:r>
            <a:r>
              <a:rPr lang="zh-CN" altLang="en-US" dirty="0"/>
              <a:t>设备（</a:t>
            </a:r>
            <a:r>
              <a:rPr lang="en-US" altLang="zh-CN" dirty="0"/>
              <a:t>SSD</a:t>
            </a:r>
            <a:r>
              <a:rPr lang="zh-CN" altLang="en-US" dirty="0"/>
              <a:t>）：</a:t>
            </a:r>
            <a:r>
              <a:rPr lang="en-US" altLang="zh-CN" dirty="0"/>
              <a:t>/dev/nvme0</a:t>
            </a:r>
            <a:r>
              <a:rPr lang="zh-CN" altLang="en-US" dirty="0"/>
              <a:t>，</a:t>
            </a:r>
            <a:r>
              <a:rPr lang="en-US" altLang="zh-CN" dirty="0"/>
              <a:t>/dev/nvme1...</a:t>
            </a:r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zh-CN" altLang="en-US" dirty="0"/>
              <a:t>逻辑卷：</a:t>
            </a:r>
            <a:r>
              <a:rPr lang="en-US" altLang="zh-CN" dirty="0"/>
              <a:t>/dev/mapper/*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识别文件系统和设备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分区：指将硬盘的整体存储空间划分成多个独立的区域</a:t>
            </a:r>
          </a:p>
          <a:p>
            <a:r>
              <a:rPr lang="zh-CN" altLang="en-US" sz="2000" dirty="0"/>
              <a:t>格式化文件系统：指按照要求创建出一个文件系统结构</a:t>
            </a:r>
          </a:p>
          <a:p>
            <a:r>
              <a:rPr lang="zh-CN" altLang="en-US" sz="2000" dirty="0"/>
              <a:t>文件系统类型：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+mn-ea"/>
                <a:cs typeface="+mn-ea"/>
              </a:rPr>
              <a:t>本地文件系统</a:t>
            </a:r>
            <a:r>
              <a:rPr lang="en-US" altLang="zh-CN" sz="1800" dirty="0">
                <a:latin typeface="+mn-ea"/>
                <a:cs typeface="+mn-ea"/>
              </a:rPr>
              <a:t>：ext2</a:t>
            </a:r>
            <a:r>
              <a:rPr lang="zh-CN" altLang="en-US" sz="1800" dirty="0">
                <a:latin typeface="+mn-ea"/>
                <a:cs typeface="+mn-ea"/>
              </a:rPr>
              <a:t>，</a:t>
            </a:r>
            <a:r>
              <a:rPr lang="en-US" altLang="zh-CN" sz="1800" dirty="0">
                <a:latin typeface="+mn-ea"/>
                <a:cs typeface="+mn-ea"/>
              </a:rPr>
              <a:t>ext3</a:t>
            </a:r>
            <a:r>
              <a:rPr lang="zh-CN" altLang="en-US" sz="1800" dirty="0">
                <a:latin typeface="+mn-ea"/>
                <a:cs typeface="+mn-ea"/>
              </a:rPr>
              <a:t>，</a:t>
            </a:r>
            <a:r>
              <a:rPr lang="en-US" altLang="zh-CN" sz="1800" dirty="0">
                <a:latin typeface="+mn-ea"/>
                <a:cs typeface="+mn-ea"/>
              </a:rPr>
              <a:t>ext4</a:t>
            </a:r>
            <a:r>
              <a:rPr lang="zh-CN" altLang="en-US" sz="1800" dirty="0">
                <a:latin typeface="+mn-ea"/>
                <a:cs typeface="+mn-ea"/>
              </a:rPr>
              <a:t>，</a:t>
            </a:r>
            <a:r>
              <a:rPr lang="en-US" altLang="zh-CN" sz="1800" dirty="0" err="1">
                <a:latin typeface="+mn-ea"/>
                <a:cs typeface="+mn-ea"/>
              </a:rPr>
              <a:t>xfs</a:t>
            </a:r>
            <a:endParaRPr lang="en-US" altLang="zh-CN" sz="1800" dirty="0">
              <a:latin typeface="+mn-ea"/>
              <a:cs typeface="+mn-ea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网络文件系统：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NFS</a:t>
            </a:r>
            <a:r>
              <a:rPr lang="zh-CN" altLang="en-US" sz="1800" dirty="0">
                <a:latin typeface="+mn-ea"/>
                <a:cs typeface="+mn-ea"/>
                <a:sym typeface="+mn-ea"/>
              </a:rPr>
              <a:t>，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CIFS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集群文件系统：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GFS</a:t>
            </a:r>
            <a:r>
              <a:rPr lang="zh-CN" altLang="en-US" sz="1800" dirty="0">
                <a:latin typeface="+mn-ea"/>
                <a:cs typeface="+mn-ea"/>
                <a:sym typeface="+mn-ea"/>
              </a:rPr>
              <a:t>，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GFS2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分布式文件系统：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CEPH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光盘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：iso9660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inode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inode表是文件系统上的所有文件的列表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inode用来存储文件的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元数据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信息，包括如下：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文件类型，权限，UID和GID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文件的链接数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文件大小和时间戳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文件数据块（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block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）在磁盘上的块指针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文件的其他信息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目录和文件的关系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系统识别文件是通过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inode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人识别文件是通过文件名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文件名和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inode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的映射关系存放在目录里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9018261"/>
              </p:ext>
            </p:extLst>
          </p:nvPr>
        </p:nvGraphicFramePr>
        <p:xfrm>
          <a:off x="1271464" y="3140968"/>
          <a:ext cx="8535035" cy="1074461"/>
        </p:xfrm>
        <a:graphic>
          <a:graphicData uri="http://schemas.openxmlformats.org/drawingml/2006/table">
            <a:tbl>
              <a:tblPr/>
              <a:tblGrid>
                <a:gridCol w="164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元数据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文件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文本内容或者二进制数据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文件的属性信息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目录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文件名和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inode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的映射关系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目录的属性信息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和</a:t>
            </a:r>
            <a:r>
              <a:rPr lang="en-US" altLang="zh-CN"/>
              <a:t>inode</a:t>
            </a:r>
            <a:r>
              <a:rPr lang="zh-CN" altLang="en-US"/>
              <a:t>的关系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分配一个新的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inode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，并添加到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表里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在新的目录下面，将该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inode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关联一个文件名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数据拷贝到新的文件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8B979-2ACC-4FC2-8D56-E4C869F4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3040042"/>
            <a:ext cx="9762066" cy="10668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</a:t>
            </a:r>
            <a:r>
              <a:rPr lang="zh-CN" altLang="en-US"/>
              <a:t>和</a:t>
            </a:r>
            <a:r>
              <a:rPr lang="en-US" altLang="zh-CN"/>
              <a:t>inode</a:t>
            </a:r>
            <a:r>
              <a:rPr lang="zh-CN" altLang="en-US"/>
              <a:t>的关系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在同一个文件系统内进行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mv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在新的目录下面创建一行记录关联原文件inode和新的文件名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删除旧的目录下面该文件名与inode的映射关系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数据没有移动，保留部分元数据的属性信息</a:t>
            </a: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在不同的文件系统间进行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mv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F9A6CA-C590-4DFC-9E24-FACBFA54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1" y="4113076"/>
            <a:ext cx="9883997" cy="16917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</a:t>
            </a:r>
            <a:r>
              <a:rPr lang="zh-CN" altLang="en-US" dirty="0"/>
              <a:t>和</a:t>
            </a:r>
            <a:r>
              <a:rPr lang="en-US" altLang="zh-CN" dirty="0" err="1"/>
              <a:t>inode</a:t>
            </a:r>
            <a:r>
              <a:rPr lang="zh-CN" altLang="en-US" dirty="0"/>
              <a:t>的关系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352" y="1042985"/>
            <a:ext cx="10560048" cy="4680000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链接数减去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如果链接数变为0，那么回收该文件的inode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文件和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inode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的映射关系从目录中删除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block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会置为可用状态</a:t>
            </a: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数据不会被擦除，直到下次被其他数据覆盖</a:t>
            </a:r>
          </a:p>
          <a:p>
            <a:pPr marL="301625" lvl="2" indent="-301625" algn="just"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链接数减去1后，如果链接数为非0，那么保留该文件的inode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文件和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inode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的映射关系从目录中删除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2" indent="-285750" algn="l">
              <a:buClrTx/>
              <a:buFont typeface="Wingdings" panose="05000000000000000000" charset="0"/>
              <a:buChar char="u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数据保持不变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 algn="l">
              <a:buClrTx/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B8822F-7A74-4737-A3F0-E1AA9901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18" y="4437112"/>
            <a:ext cx="9723963" cy="168416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943</Words>
  <Application>Microsoft Office PowerPoint</Application>
  <PresentationFormat>宽屏</PresentationFormat>
  <Paragraphs>163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FrutigerNext LT Light</vt:lpstr>
      <vt:lpstr>FrutigerNext LT Medium</vt:lpstr>
      <vt:lpstr>FrutigerNext LT Regular</vt:lpstr>
      <vt:lpstr>微软雅黑</vt:lpstr>
      <vt:lpstr>Arial</vt:lpstr>
      <vt:lpstr>Wingdings</vt:lpstr>
      <vt:lpstr>人才生态发展部-母版</vt:lpstr>
      <vt:lpstr>第17章  深入理解文件系统</vt:lpstr>
      <vt:lpstr>PowerPoint 演示文稿</vt:lpstr>
      <vt:lpstr>识别文件系统和设备</vt:lpstr>
      <vt:lpstr>识别文件系统和设备</vt:lpstr>
      <vt:lpstr>inode简介</vt:lpstr>
      <vt:lpstr>目录和文件的关系</vt:lpstr>
      <vt:lpstr>cp和inode的关系</vt:lpstr>
      <vt:lpstr>mv和inode的关系</vt:lpstr>
      <vt:lpstr>rm和inode的关系</vt:lpstr>
      <vt:lpstr>硬链接</vt:lpstr>
      <vt:lpstr>软链接</vt:lpstr>
      <vt:lpstr>文件类型</vt:lpstr>
      <vt:lpstr>查看文件系统使用情况</vt:lpstr>
      <vt:lpstr>压缩文件</vt:lpstr>
      <vt:lpstr>打包和压缩文件</vt:lpstr>
      <vt:lpstr>挂载和卸载文件系统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孙亚萍</cp:lastModifiedBy>
  <cp:revision>3040</cp:revision>
  <dcterms:created xsi:type="dcterms:W3CDTF">2003-08-21T06:48:00Z</dcterms:created>
  <dcterms:modified xsi:type="dcterms:W3CDTF">2020-05-23T08:24:15Z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