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319" r:id="rId2"/>
    <p:sldId id="1596" r:id="rId3"/>
    <p:sldId id="1595" r:id="rId4"/>
    <p:sldId id="1602" r:id="rId5"/>
    <p:sldId id="1604" r:id="rId6"/>
    <p:sldId id="1606" r:id="rId7"/>
    <p:sldId id="1605" r:id="rId8"/>
    <p:sldId id="1608" r:id="rId9"/>
    <p:sldId id="1615" r:id="rId10"/>
    <p:sldId id="1601" r:id="rId11"/>
    <p:sldId id="1600" r:id="rId12"/>
    <p:sldId id="1603" r:id="rId13"/>
    <p:sldId id="1607" r:id="rId14"/>
    <p:sldId id="1616" r:id="rId15"/>
    <p:sldId id="1621" r:id="rId16"/>
    <p:sldId id="1617" r:id="rId17"/>
    <p:sldId id="1620" r:id="rId18"/>
    <p:sldId id="1618" r:id="rId19"/>
    <p:sldId id="1619" r:id="rId20"/>
    <p:sldId id="1623" r:id="rId21"/>
    <p:sldId id="1624" r:id="rId22"/>
    <p:sldId id="1594" r:id="rId23"/>
    <p:sldId id="1204" r:id="rId2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37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80">
          <p15:clr>
            <a:srgbClr val="A4A3A4"/>
          </p15:clr>
        </p15:guide>
        <p15:guide id="6" pos="4028">
          <p15:clr>
            <a:srgbClr val="A4A3A4"/>
          </p15:clr>
        </p15:guide>
        <p15:guide id="7" pos="584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82" d="100"/>
          <a:sy n="82" d="100"/>
        </p:scale>
        <p:origin x="667" y="62"/>
      </p:cViewPr>
      <p:guideLst>
        <p:guide pos="3840"/>
        <p:guide orient="horz" pos="217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37"/>
        <p:guide orient="horz" pos="5975"/>
        <p:guide pos="2440"/>
        <p:guide pos="480"/>
        <p:guide pos="4028"/>
        <p:guide pos="584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18</a:t>
            </a:r>
            <a:r>
              <a:rPr sz="4400" dirty="0"/>
              <a:t>章  软件包的管理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rpm 安装卸载升级软件包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3180"/>
          </a:xfrm>
        </p:spPr>
        <p:txBody>
          <a:bodyPr/>
          <a:lstStyle/>
          <a:p>
            <a:r>
              <a:rPr lang="zh-CN" altLang="en-US" dirty="0"/>
              <a:t>常用选项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sz="1600" dirty="0"/>
              <a:t>-i：安装</a:t>
            </a:r>
          </a:p>
          <a:p>
            <a:pPr marL="0" indent="0">
              <a:buNone/>
            </a:pPr>
            <a:r>
              <a:rPr lang="zh-CN" altLang="en-US" sz="1600" dirty="0"/>
              <a:t>	-v：verbose查看详细信息</a:t>
            </a:r>
          </a:p>
          <a:p>
            <a:pPr marL="0" indent="0">
              <a:buNone/>
            </a:pPr>
            <a:r>
              <a:rPr lang="zh-CN" altLang="en-US" sz="1600" dirty="0"/>
              <a:t>	-h：查看进度条</a:t>
            </a:r>
          </a:p>
          <a:p>
            <a:pPr marL="0" indent="0">
              <a:buNone/>
            </a:pPr>
            <a:r>
              <a:rPr lang="zh-CN" altLang="en-US" sz="1600" dirty="0"/>
              <a:t>	-e：erase移除软件包</a:t>
            </a:r>
          </a:p>
          <a:p>
            <a:pPr marL="0" indent="0">
              <a:buNone/>
            </a:pPr>
            <a:r>
              <a:rPr lang="zh-CN" altLang="en-US" sz="1600" dirty="0"/>
              <a:t>	-F：升级已经安装过的软件包</a:t>
            </a:r>
          </a:p>
          <a:p>
            <a:pPr marL="0" indent="0">
              <a:buNone/>
            </a:pPr>
            <a:r>
              <a:rPr lang="zh-CN" altLang="en-US" sz="1600" dirty="0"/>
              <a:t>	-U：升级和安装软件包</a:t>
            </a:r>
          </a:p>
          <a:p>
            <a:pPr marL="0" indent="0">
              <a:buNone/>
            </a:pPr>
            <a:r>
              <a:rPr lang="zh-CN" altLang="en-US" sz="1600" dirty="0"/>
              <a:t>	--replacepkgs  重新安装，相当于--force</a:t>
            </a:r>
          </a:p>
          <a:p>
            <a:pPr marL="0" indent="0">
              <a:buNone/>
            </a:pPr>
            <a:r>
              <a:rPr lang="zh-CN" altLang="en-US" sz="1600" dirty="0"/>
              <a:t>	--oldpackage  安装旧版的软件包</a:t>
            </a:r>
          </a:p>
          <a:p>
            <a:pPr marL="0" indent="0">
              <a:buNone/>
            </a:pPr>
            <a:r>
              <a:rPr lang="zh-CN" altLang="en-US" sz="1600" dirty="0"/>
              <a:t>	--replacefiles 忽略冲突</a:t>
            </a:r>
          </a:p>
          <a:p>
            <a:pPr marL="0" indent="0">
              <a:buNone/>
            </a:pPr>
            <a:r>
              <a:rPr lang="zh-CN" altLang="en-US" sz="1600" dirty="0"/>
              <a:t>	--nodeps 忽略依赖性关系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rpm 查询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altLang="en-US" sz="2000" dirty="0"/>
              <a:t>常用选项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zh-CN" altLang="en-US" sz="1600" dirty="0"/>
              <a:t>-q：查询软件包是否安装</a:t>
            </a:r>
          </a:p>
          <a:p>
            <a:pPr marL="0" indent="0">
              <a:buNone/>
            </a:pPr>
            <a:r>
              <a:rPr lang="zh-CN" altLang="en-US" sz="1600" dirty="0"/>
              <a:t>	-qa：查询已经安装过的软件包</a:t>
            </a:r>
          </a:p>
          <a:p>
            <a:pPr marL="0" indent="0">
              <a:buNone/>
            </a:pPr>
            <a:r>
              <a:rPr lang="zh-CN" altLang="en-US" sz="1600" dirty="0"/>
              <a:t>	-qi：查询软件包的信息 </a:t>
            </a:r>
          </a:p>
          <a:p>
            <a:pPr marL="0" indent="0">
              <a:buNone/>
            </a:pPr>
            <a:r>
              <a:rPr lang="zh-CN" altLang="en-US" sz="1600" dirty="0"/>
              <a:t>	-ql：查询安装该软件包后会生成的文件</a:t>
            </a:r>
          </a:p>
          <a:p>
            <a:pPr marL="0" indent="0">
              <a:buNone/>
            </a:pPr>
            <a:r>
              <a:rPr lang="zh-CN" altLang="en-US" sz="1600" dirty="0"/>
              <a:t>	-qc：查询软件包的配置文件</a:t>
            </a:r>
          </a:p>
          <a:p>
            <a:pPr marL="0" indent="0">
              <a:buNone/>
            </a:pPr>
            <a:r>
              <a:rPr lang="zh-CN" altLang="en-US" sz="1600" dirty="0"/>
              <a:t>	-qd：查询软件包的帮助文件</a:t>
            </a:r>
          </a:p>
          <a:p>
            <a:pPr marL="0" indent="0">
              <a:buNone/>
            </a:pPr>
            <a:r>
              <a:rPr lang="zh-CN" altLang="en-US" sz="1600" dirty="0"/>
              <a:t>	-qf：查找文件来自于哪个软件包</a:t>
            </a:r>
          </a:p>
          <a:p>
            <a:pPr marL="0" indent="0">
              <a:buNone/>
            </a:pPr>
            <a:r>
              <a:rPr lang="en-US" altLang="zh-CN" sz="1600" dirty="0"/>
              <a:t>	-q --scripts</a:t>
            </a:r>
            <a:r>
              <a:rPr lang="zh-CN" altLang="en-US" sz="1600" dirty="0"/>
              <a:t>：查询在安装或者删除软件包的时候运行的</a:t>
            </a:r>
            <a:r>
              <a:rPr lang="en-US" altLang="zh-CN" sz="1600" dirty="0"/>
              <a:t>shell</a:t>
            </a:r>
            <a:r>
              <a:rPr lang="zh-CN" altLang="en-US" sz="1600" dirty="0"/>
              <a:t>脚本</a:t>
            </a:r>
          </a:p>
          <a:p>
            <a:pPr marL="0" indent="0">
              <a:buNone/>
            </a:pPr>
            <a:r>
              <a:rPr lang="en-US" altLang="zh-CN" sz="1600" dirty="0"/>
              <a:t>	-q --changelog</a:t>
            </a:r>
            <a:r>
              <a:rPr lang="zh-CN" altLang="en-US" sz="1600" dirty="0"/>
              <a:t>：查询软件包的变更日志</a:t>
            </a:r>
          </a:p>
          <a:p>
            <a:pPr marL="0" indent="0">
              <a:buNone/>
            </a:pPr>
            <a:r>
              <a:rPr lang="zh-CN" altLang="en-US" sz="1600" dirty="0"/>
              <a:t>	-qp  [-ilcdR </a:t>
            </a:r>
            <a:r>
              <a:rPr lang="en-US" altLang="zh-CN" sz="1600" dirty="0">
                <a:sym typeface="+mn-ea"/>
              </a:rPr>
              <a:t>--scripts  --changelog</a:t>
            </a:r>
            <a:r>
              <a:rPr lang="zh-CN" altLang="en-US" sz="1600" dirty="0"/>
              <a:t>] rpmfile ：查找本地软件包文件的相关信息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rpm 查询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altLang="en-US" sz="2000" dirty="0"/>
              <a:t>可以从</a:t>
            </a:r>
            <a:r>
              <a:rPr lang="en-US" altLang="zh-CN" sz="2000" dirty="0"/>
              <a:t>rpm</a:t>
            </a:r>
            <a:r>
              <a:rPr lang="zh-CN" altLang="en-US" sz="2000" dirty="0"/>
              <a:t>软件包中提取文件，而不安装此软件包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dirty="0"/>
              <a:t>列出软件包里面的文件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zh-CN" altLang="en-US" sz="1600" dirty="0"/>
              <a:t>-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1296"/>
          <a:stretch>
            <a:fillRect/>
          </a:stretch>
        </p:blipFill>
        <p:spPr>
          <a:xfrm>
            <a:off x="1356360" y="4668520"/>
            <a:ext cx="9138285" cy="1356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1903730"/>
            <a:ext cx="9044940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rpm 校验软件包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sz="2000" dirty="0" err="1"/>
              <a:t>对已安装的包进行文件校验</a:t>
            </a:r>
            <a:endParaRPr sz="20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rpm -V package  </a:t>
            </a:r>
            <a:r>
              <a:rPr lang="zh-CN" altLang="en-US" sz="1600" dirty="0"/>
              <a:t>检查某个已安装软件包的文件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rpm -</a:t>
            </a:r>
            <a:r>
              <a:rPr lang="en-US" altLang="zh-CN" sz="1600" dirty="0" err="1"/>
              <a:t>Vp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rpmfile</a:t>
            </a:r>
            <a:r>
              <a:rPr lang="en-US" altLang="zh-CN" sz="1600" dirty="0"/>
              <a:t>  </a:t>
            </a:r>
            <a:r>
              <a:rPr lang="zh-CN" altLang="en-US" sz="1600" dirty="0"/>
              <a:t>检查某个</a:t>
            </a:r>
            <a:r>
              <a:rPr lang="en-US" altLang="zh-CN" sz="1600" dirty="0" err="1"/>
              <a:t>rpmfile</a:t>
            </a:r>
            <a:r>
              <a:rPr lang="zh-CN" altLang="en-US" sz="1600" dirty="0"/>
              <a:t>软件包的文件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rpm -</a:t>
            </a:r>
            <a:r>
              <a:rPr lang="en-US" altLang="zh-CN" sz="1600" dirty="0" err="1"/>
              <a:t>Va</a:t>
            </a:r>
            <a:r>
              <a:rPr lang="en-US" altLang="zh-CN" sz="1600" dirty="0"/>
              <a:t>  </a:t>
            </a:r>
            <a:r>
              <a:rPr lang="zh-CN" altLang="en-US" sz="1600" dirty="0"/>
              <a:t>检查系统所有软件包的文件</a:t>
            </a:r>
            <a:endParaRPr lang="en-US" altLang="zh-CN" sz="1600" dirty="0"/>
          </a:p>
          <a:p>
            <a:r>
              <a:rPr sz="2000" dirty="0" err="1"/>
              <a:t>在安装包之前进行签名校验</a:t>
            </a:r>
            <a:endParaRPr sz="20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rpm --import RPM-GPG-KEY-</a:t>
            </a:r>
            <a:r>
              <a:rPr lang="en-US" altLang="zh-CN" sz="1600" dirty="0" err="1"/>
              <a:t>redhat</a:t>
            </a:r>
            <a:r>
              <a:rPr lang="en-US" altLang="zh-CN" sz="1600" dirty="0"/>
              <a:t>-release  </a:t>
            </a:r>
            <a:r>
              <a:rPr lang="zh-CN" altLang="en-US" sz="1600" dirty="0"/>
              <a:t>用</a:t>
            </a:r>
            <a:r>
              <a:rPr lang="en-US" altLang="zh-CN" sz="1600" dirty="0"/>
              <a:t>rpm</a:t>
            </a:r>
            <a:r>
              <a:rPr lang="zh-CN" altLang="en-US" sz="1600" dirty="0"/>
              <a:t>导入秘钥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rpm -</a:t>
            </a:r>
            <a:r>
              <a:rPr lang="en-US" altLang="zh-CN" sz="1600" dirty="0" err="1"/>
              <a:t>qa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gpg-pubkey</a:t>
            </a:r>
            <a:r>
              <a:rPr lang="en-US" altLang="zh-CN" sz="1600" dirty="0"/>
              <a:t>   </a:t>
            </a:r>
            <a:r>
              <a:rPr lang="zh-CN" altLang="en-US" sz="1600" dirty="0"/>
              <a:t>查询已经安装的秘钥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rpm -e </a:t>
            </a:r>
            <a:r>
              <a:rPr lang="en-US" altLang="zh-CN" sz="1600" dirty="0" err="1">
                <a:sym typeface="+mn-ea"/>
              </a:rPr>
              <a:t>gpg-pubkey</a:t>
            </a:r>
            <a:r>
              <a:rPr lang="en-US" altLang="zh-CN" sz="1600" dirty="0"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卸载已经安装的秘钥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rpm -K </a:t>
            </a:r>
            <a:r>
              <a:rPr lang="en-US" altLang="zh-CN" sz="1600" dirty="0" err="1"/>
              <a:t>rpmfile</a:t>
            </a:r>
            <a:r>
              <a:rPr lang="en-US" altLang="zh-CN" sz="1600" dirty="0"/>
              <a:t>   </a:t>
            </a:r>
            <a:r>
              <a:rPr lang="zh-CN" altLang="en-US" sz="1600" dirty="0"/>
              <a:t>用</a:t>
            </a:r>
            <a:r>
              <a:rPr lang="en-US" altLang="zh-CN" sz="1600" dirty="0"/>
              <a:t>rpm</a:t>
            </a:r>
            <a:r>
              <a:rPr lang="zh-CN" altLang="en-US" sz="1600" dirty="0"/>
              <a:t>手动验证文件的完整性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管理软件包的模块流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红帽企业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Linux8.0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引入了应用流的概念，可以实现同时提供发行版的多个版本，他们可能比核心操作系统软件包更新的更频繁。</a:t>
            </a:r>
          </a:p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系统提供了两个主要的软件存储库，分别为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BaseOS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和应用流（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AppStream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模块：是一组属于一个整体，协调一致的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RPM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软件包，典型的模块可以包含应用的软件包、应用依赖的软件包，应用文档的软件包等等。</a:t>
            </a: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每个模块可以具有一个或多个模块流，其包含不同版本的内容，每个流独立接受更新。对于每个模块，只能启动一个流并提供它的软件包。</a:t>
            </a: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配置文件：每个模块可以有一个或多个配置文件。配置文件是要为特定应用一起安装的某些软件包的列表。安装特定的模块配置文件只是从模块流安装一组特定的软件包，如未指定配置文件，模块将安装它的默认配置文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管理软件包的模块流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altLang="en-US" sz="1600"/>
              <a:t>红帽企业</a:t>
            </a:r>
            <a:r>
              <a:rPr lang="en-US" altLang="zh-CN" sz="1600"/>
              <a:t>Linux8</a:t>
            </a:r>
            <a:r>
              <a:rPr lang="zh-CN" altLang="en-US" sz="1600"/>
              <a:t>本地光盘</a:t>
            </a:r>
            <a:r>
              <a:rPr lang="en-US" altLang="zh-CN" sz="1600"/>
              <a:t>yum</a:t>
            </a:r>
            <a:r>
              <a:rPr lang="zh-CN" altLang="en-US" sz="1600"/>
              <a:t>仓库配置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1765935"/>
            <a:ext cx="6865620" cy="2689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管理软件包的模块流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altLang="en-US" sz="1600"/>
              <a:t>列出所有的模块流：</a:t>
            </a:r>
            <a:r>
              <a:rPr lang="en-US" altLang="zh-CN" sz="1600"/>
              <a:t>yum module list [</a:t>
            </a:r>
            <a:r>
              <a:rPr lang="zh-CN" altLang="en-US" sz="1600"/>
              <a:t>模块</a:t>
            </a:r>
            <a:r>
              <a:rPr lang="en-US" altLang="zh-CN" sz="1600"/>
              <a:t>]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97940" y="1698625"/>
            <a:ext cx="9928860" cy="2118360"/>
            <a:chOff x="2058" y="3262"/>
            <a:chExt cx="15636" cy="33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8" y="3262"/>
              <a:ext cx="15636" cy="333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7396" y="4530"/>
              <a:ext cx="1440" cy="48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配置文件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320" y="4530"/>
              <a:ext cx="1440" cy="48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版本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2" y="4530"/>
              <a:ext cx="1440" cy="48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anchor="ctr" anchorCtr="0" compatLnSpc="1"/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模块流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40" y="4042410"/>
            <a:ext cx="9928860" cy="1664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管理软件包的模块流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sz="1600" dirty="0">
                <a:sym typeface="+mn-ea"/>
              </a:rPr>
              <a:t>查看模块流的信息</a:t>
            </a:r>
            <a:endParaRPr lang="zh-CN" altLang="en-US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yum module info name[:stream] </a:t>
            </a:r>
            <a:r>
              <a:rPr lang="zh-CN" altLang="en-US" sz="1600" dirty="0">
                <a:sym typeface="+mn-ea"/>
              </a:rPr>
              <a:t>查看模块流的信息</a:t>
            </a:r>
            <a:r>
              <a:rPr lang="en-US" altLang="zh-CN" sz="1600" dirty="0">
                <a:sym typeface="+mn-ea"/>
              </a:rPr>
              <a:t>  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yum module info --profile name[:stream] </a:t>
            </a:r>
            <a:r>
              <a:rPr lang="zh-CN" altLang="en-US" sz="1600" dirty="0">
                <a:sym typeface="+mn-ea"/>
              </a:rPr>
              <a:t>查看有关各个模块的配置文件所安装的软件包的信息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0" y="2511425"/>
            <a:ext cx="8139430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管理软件包的模块流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r>
              <a:rPr lang="zh-CN" sz="2000" dirty="0"/>
              <a:t>安装和移除模块流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yum module install name[:stream] </a:t>
            </a:r>
            <a:r>
              <a:rPr lang="zh-CN" altLang="en-US" sz="1600" dirty="0">
                <a:sym typeface="+mn-ea"/>
              </a:rPr>
              <a:t>查看模块流的信息</a:t>
            </a:r>
            <a:r>
              <a:rPr lang="en-US" altLang="zh-CN" sz="1600" dirty="0">
                <a:sym typeface="+mn-ea"/>
              </a:rPr>
              <a:t>  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yum module remove name </a:t>
            </a:r>
            <a:r>
              <a:rPr lang="zh-CN" altLang="en-US" sz="1600" dirty="0">
                <a:sym typeface="+mn-ea"/>
              </a:rPr>
              <a:t>查看有关各个模块的配置文件所安装的软件包的信息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/>
              <a:t>说明：安装模块流时会自动启用模块流；移除模块流后，模块流依然处于启用状态，需要禁用模块流，才能安装其他版本的模块流。</a:t>
            </a:r>
            <a:endParaRPr lang="en-US" altLang="zh-CN" sz="1600" dirty="0"/>
          </a:p>
          <a:p>
            <a:pPr algn="just"/>
            <a:r>
              <a:rPr lang="zh-CN" sz="2000" dirty="0">
                <a:sym typeface="+mn-ea"/>
              </a:rPr>
              <a:t>开启和禁用模块流</a:t>
            </a:r>
            <a:endParaRPr lang="zh-CN" sz="20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yum module enable name </a:t>
            </a:r>
            <a:r>
              <a:rPr lang="zh-CN" altLang="en-US" sz="1600" dirty="0">
                <a:sym typeface="+mn-ea"/>
              </a:rPr>
              <a:t>开启模块流</a:t>
            </a:r>
            <a:r>
              <a:rPr lang="en-US" altLang="zh-CN" sz="1600" dirty="0">
                <a:sym typeface="+mn-ea"/>
              </a:rPr>
              <a:t>  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>
                <a:sym typeface="+mn-ea"/>
              </a:rPr>
              <a:t>yum module disable name </a:t>
            </a:r>
            <a:r>
              <a:rPr lang="zh-CN" altLang="en-US" sz="1600" dirty="0">
                <a:sym typeface="+mn-ea"/>
              </a:rPr>
              <a:t>禁用模块流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管理软件包的模块流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2545"/>
          </a:xfrm>
        </p:spPr>
        <p:txBody>
          <a:bodyPr/>
          <a:lstStyle/>
          <a:p>
            <a:pPr algn="just"/>
            <a:r>
              <a:rPr lang="zh-CN" sz="2000" dirty="0"/>
              <a:t>切换模块流：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>
                <a:sym typeface="+mn-ea"/>
              </a:rPr>
              <a:t>第一步：应先删除模块流，</a:t>
            </a:r>
            <a:r>
              <a:rPr lang="en-US" altLang="zh-CN" sz="1600" dirty="0">
                <a:sym typeface="+mn-ea"/>
              </a:rPr>
              <a:t>yum module remove name </a:t>
            </a:r>
            <a:endParaRPr lang="zh-CN" altLang="en-US" sz="1600" dirty="0">
              <a:sym typeface="+mn-ea"/>
            </a:endParaRPr>
          </a:p>
          <a:p>
            <a:pPr marL="720090" algn="just">
              <a:spcBef>
                <a:spcPts val="0"/>
              </a:spcBef>
              <a:buChar char="u"/>
            </a:pPr>
            <a:endParaRPr lang="zh-CN" altLang="en-US" sz="1600" dirty="0">
              <a:sym typeface="+mn-ea"/>
            </a:endParaRPr>
          </a:p>
          <a:p>
            <a:pPr marL="720090" algn="just">
              <a:spcBef>
                <a:spcPts val="0"/>
              </a:spcBef>
              <a:buChar char="u"/>
            </a:pPr>
            <a:endParaRPr lang="zh-CN" altLang="en-US" sz="1600" dirty="0">
              <a:sym typeface="+mn-ea"/>
            </a:endParaRP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>
                <a:sym typeface="+mn-ea"/>
              </a:rPr>
              <a:t>第二步：重置模块流 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会删除模块配置文件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yum module reset name</a:t>
            </a:r>
          </a:p>
          <a:p>
            <a:pPr marL="720090" algn="just">
              <a:spcBef>
                <a:spcPts val="0"/>
              </a:spcBef>
              <a:buChar char="u"/>
            </a:pPr>
            <a:endParaRPr lang="en-US" altLang="zh-CN" sz="1600" dirty="0">
              <a:sym typeface="+mn-ea"/>
            </a:endParaRPr>
          </a:p>
          <a:p>
            <a:pPr marL="720090" algn="just">
              <a:spcBef>
                <a:spcPts val="0"/>
              </a:spcBef>
              <a:buChar char="u"/>
            </a:pPr>
            <a:endParaRPr lang="zh-CN" altLang="en-US" sz="1600" dirty="0">
              <a:sym typeface="+mn-ea"/>
            </a:endParaRPr>
          </a:p>
          <a:p>
            <a:pPr marL="720090" algn="just">
              <a:spcBef>
                <a:spcPts val="0"/>
              </a:spcBef>
              <a:buChar char="u"/>
            </a:pPr>
            <a:r>
              <a:rPr lang="zh-CN" altLang="en-US" sz="1600" dirty="0">
                <a:sym typeface="+mn-ea"/>
              </a:rPr>
              <a:t>第三步：安装并启用其他模块流 ，</a:t>
            </a:r>
            <a:r>
              <a:rPr lang="en-US" altLang="zh-CN" sz="1600" dirty="0">
                <a:sym typeface="+mn-ea"/>
              </a:rPr>
              <a:t>yum module install name[::stream]</a:t>
            </a:r>
          </a:p>
          <a:p>
            <a:pPr marL="720090" algn="just">
              <a:spcBef>
                <a:spcPts val="0"/>
              </a:spcBef>
              <a:buChar char="u"/>
            </a:pPr>
            <a:endParaRPr lang="zh-CN" altLang="en-US" sz="1600" dirty="0">
              <a:sym typeface="+mn-ea"/>
            </a:endParaRPr>
          </a:p>
          <a:p>
            <a:pPr marL="720090" algn="just">
              <a:spcBef>
                <a:spcPts val="0"/>
              </a:spcBef>
              <a:buChar char="u"/>
            </a:pPr>
            <a:endParaRPr lang="zh-CN" altLang="en-US" sz="1600" dirty="0"/>
          </a:p>
          <a:p>
            <a:pPr marL="418465" indent="0" algn="just">
              <a:spcBef>
                <a:spcPts val="0"/>
              </a:spcBef>
              <a:buNone/>
            </a:pPr>
            <a:r>
              <a:rPr lang="zh-CN" altLang="en-US" sz="1600" dirty="0"/>
              <a:t>说明：如果不删除模块流，直接重置模块流再安装其他模块流时，相应的软件包会进行升级或者降级操作。建议不要直接安装其他模块流，因为升级脚本可能在安装期间运行，从而破坏原始模块流，这可能会导致数据丢失或其他配置文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35" y="3206750"/>
            <a:ext cx="6301740" cy="24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13819" b="-2206"/>
          <a:stretch>
            <a:fillRect/>
          </a:stretch>
        </p:blipFill>
        <p:spPr>
          <a:xfrm>
            <a:off x="1719580" y="2155825"/>
            <a:ext cx="6284595" cy="264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r="18058" b="-7071"/>
          <a:stretch>
            <a:fillRect/>
          </a:stretch>
        </p:blipFill>
        <p:spPr>
          <a:xfrm>
            <a:off x="1645920" y="4311650"/>
            <a:ext cx="6393815" cy="269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包介绍</a:t>
            </a:r>
          </a:p>
          <a:p>
            <a:r>
              <a:rPr lang="en-US" altLang="zh-CN" dirty="0">
                <a:sym typeface="+mn-ea"/>
              </a:rPr>
              <a:t>rpm</a:t>
            </a:r>
            <a:r>
              <a:rPr lang="zh-CN" altLang="en-US" dirty="0">
                <a:sym typeface="+mn-ea"/>
              </a:rPr>
              <a:t>管理软件包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yum</a:t>
            </a:r>
            <a:r>
              <a:rPr lang="zh-CN" altLang="en-US" dirty="0">
                <a:sym typeface="+mn-ea"/>
              </a:rPr>
              <a:t>仓库配置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yum</a:t>
            </a:r>
            <a:r>
              <a:rPr lang="zh-CN" altLang="en-US" dirty="0">
                <a:sym typeface="+mn-ea"/>
              </a:rPr>
              <a:t>管理软件包</a:t>
            </a:r>
          </a:p>
          <a:p>
            <a:r>
              <a:rPr lang="zh-CN" altLang="en-US" dirty="0"/>
              <a:t>创建一个私有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</a:p>
          <a:p>
            <a:r>
              <a:rPr lang="zh-CN" altLang="en-US" dirty="0"/>
              <a:t>管理软件包模块流</a:t>
            </a:r>
          </a:p>
          <a:p>
            <a:r>
              <a:rPr lang="zh-CN" altLang="en-US" dirty="0"/>
              <a:t>源码包安装案例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源码包编译案例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122545"/>
          </a:xfrm>
        </p:spPr>
        <p:txBody>
          <a:bodyPr/>
          <a:lstStyle/>
          <a:p>
            <a:pPr algn="just"/>
            <a:r>
              <a:rPr lang="en-US" altLang="zh-CN" sz="2000" dirty="0" err="1"/>
              <a:t>nginx源码包</a:t>
            </a:r>
            <a:r>
              <a:rPr lang="en-US" altLang="zh-CN" sz="2000" dirty="0" err="1">
                <a:sym typeface="+mn-ea"/>
              </a:rPr>
              <a:t>下载</a:t>
            </a:r>
            <a:r>
              <a:rPr lang="en-US" altLang="zh-CN" sz="2000" dirty="0" err="1"/>
              <a:t>地址：http</a:t>
            </a:r>
            <a:r>
              <a:rPr lang="en-US" altLang="zh-CN" sz="2000" dirty="0"/>
              <a:t>://nginx.org/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/download.html</a:t>
            </a:r>
          </a:p>
          <a:p>
            <a:pPr algn="just"/>
            <a:r>
              <a:rPr lang="zh-CN" altLang="en-US" sz="2000" dirty="0"/>
              <a:t>将压缩包上传至系统</a:t>
            </a:r>
          </a:p>
          <a:p>
            <a:pPr algn="just"/>
            <a:endParaRPr lang="zh-CN" altLang="en-US" sz="2000" dirty="0"/>
          </a:p>
          <a:p>
            <a:pPr algn="just"/>
            <a:endParaRPr lang="zh-CN" altLang="en-US" sz="2000" dirty="0"/>
          </a:p>
          <a:p>
            <a:pPr algn="just"/>
            <a:r>
              <a:rPr lang="zh-CN" altLang="en-US" sz="2000" dirty="0"/>
              <a:t>解压缩</a:t>
            </a:r>
          </a:p>
          <a:p>
            <a:pPr algn="just"/>
            <a:endParaRPr lang="en-US" altLang="zh-CN" sz="2000" dirty="0"/>
          </a:p>
          <a:p>
            <a:pPr marL="0" indent="0" algn="just">
              <a:buNone/>
            </a:pPr>
            <a:endParaRPr lang="zh-CN" altLang="en-US" sz="1600" dirty="0"/>
          </a:p>
          <a:p>
            <a:pPr marL="0" indent="0" algn="just">
              <a:buNone/>
            </a:pPr>
            <a:endParaRPr lang="zh-CN" altLang="en-US" sz="1600" dirty="0"/>
          </a:p>
          <a:p>
            <a:pPr marL="0" indent="0" algn="just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10" y="2293620"/>
            <a:ext cx="827532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132"/>
          <a:stretch>
            <a:fillRect/>
          </a:stretch>
        </p:blipFill>
        <p:spPr>
          <a:xfrm>
            <a:off x="1350010" y="3847465"/>
            <a:ext cx="8377555" cy="998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10" y="5068570"/>
            <a:ext cx="832104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nginx</a:t>
            </a:r>
            <a:r>
              <a:rPr lang="zh-CN" altLang="en-US"/>
              <a:t>源码包编译案例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21385" y="1050925"/>
            <a:ext cx="10560050" cy="5122545"/>
          </a:xfrm>
        </p:spPr>
        <p:txBody>
          <a:bodyPr/>
          <a:lstStyle/>
          <a:p>
            <a:pPr algn="just"/>
            <a:r>
              <a:rPr lang="en-US" altLang="zh-CN" sz="2000" dirty="0" err="1"/>
              <a:t>编译环境配置</a:t>
            </a:r>
            <a:r>
              <a:rPr lang="en-US" altLang="zh-CN" sz="2000" dirty="0"/>
              <a:t>：</a:t>
            </a:r>
          </a:p>
          <a:p>
            <a:pPr marL="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yum install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gcc-c</a:t>
            </a:r>
            <a:r>
              <a:rPr lang="en-US" altLang="zh-CN" sz="1600" dirty="0"/>
              <a:t>++ make unzip </a:t>
            </a:r>
            <a:r>
              <a:rPr lang="en-US" altLang="zh-CN" sz="1600" dirty="0" err="1"/>
              <a:t>pcre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pcre-devel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zlib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zlib-devel</a:t>
            </a:r>
            <a:r>
              <a:rPr lang="en-US" altLang="zh-CN" sz="1600" dirty="0"/>
              <a:t> libxml2 libxml2-devel  </a:t>
            </a:r>
            <a:r>
              <a:rPr lang="en-US" altLang="zh-CN" sz="1600" dirty="0" err="1"/>
              <a:t>readline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readline-devel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ncurses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ncurses-devel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perl-devel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perl</a:t>
            </a:r>
            <a:r>
              <a:rPr lang="en-US" altLang="zh-CN" sz="1600" dirty="0"/>
              <a:t>-</a:t>
            </a:r>
            <a:r>
              <a:rPr lang="en-US" altLang="zh-CN" sz="1600" dirty="0" err="1"/>
              <a:t>ExtUtils</a:t>
            </a:r>
            <a:r>
              <a:rPr lang="en-US" altLang="zh-CN" sz="1600" dirty="0"/>
              <a:t>-Embed </a:t>
            </a:r>
            <a:r>
              <a:rPr lang="en-US" altLang="zh-CN" sz="1600" dirty="0" err="1"/>
              <a:t>openssl-devel</a:t>
            </a:r>
            <a:endParaRPr lang="en-US" altLang="zh-CN" sz="2000" dirty="0"/>
          </a:p>
          <a:p>
            <a:pPr algn="just"/>
            <a:r>
              <a:rPr lang="en-US" altLang="zh-CN" sz="2000" dirty="0" err="1"/>
              <a:t>编译安装nginx</a:t>
            </a:r>
            <a:endParaRPr lang="en-US" altLang="zh-CN" sz="2000" dirty="0"/>
          </a:p>
          <a:p>
            <a:pPr marL="0" lvl="1" algn="just">
              <a:buFont typeface="Wingdings" panose="05000000000000000000" charset="0"/>
              <a:buNone/>
            </a:pPr>
            <a:r>
              <a:rPr lang="en-US" altLang="zh-CN" sz="1600" dirty="0">
                <a:latin typeface="+mn-ea"/>
                <a:cs typeface="Arial" panose="020B0604020202020204" pitchFamily="34" charset="0"/>
              </a:rPr>
              <a:t>	./configure --prefix=/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usr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/local/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nginx</a:t>
            </a:r>
            <a:r>
              <a:rPr lang="en-US" altLang="zh-CN" sz="1600" dirty="0">
                <a:latin typeface="+mn-ea"/>
                <a:cs typeface="Arial" panose="020B0604020202020204" pitchFamily="34" charset="0"/>
              </a:rPr>
              <a:t>  --with-</a:t>
            </a:r>
            <a:r>
              <a:rPr lang="en-US" altLang="zh-CN" sz="1600" dirty="0" err="1">
                <a:latin typeface="+mn-ea"/>
                <a:cs typeface="Arial" panose="020B0604020202020204" pitchFamily="34" charset="0"/>
              </a:rPr>
              <a:t>http_ssl_module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pPr marL="0" lvl="1" algn="just">
              <a:buFont typeface="Wingdings" panose="05000000000000000000" charset="0"/>
              <a:buNone/>
            </a:pPr>
            <a:r>
              <a:rPr lang="en-US" altLang="zh-CN" sz="1600" dirty="0">
                <a:latin typeface="+mn-ea"/>
                <a:cs typeface="Arial" panose="020B0604020202020204" pitchFamily="34" charset="0"/>
              </a:rPr>
              <a:t>	make &amp;&amp; make install</a:t>
            </a:r>
          </a:p>
          <a:p>
            <a:pPr algn="just"/>
            <a:r>
              <a:rPr lang="en-US" altLang="zh-CN" sz="2000" dirty="0" err="1"/>
              <a:t>管理nginx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1600" dirty="0"/>
              <a:t>	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  </a:t>
            </a:r>
            <a:r>
              <a:rPr lang="en-US" altLang="zh-CN" sz="1600" dirty="0" err="1"/>
              <a:t>启动服务</a:t>
            </a:r>
            <a:endParaRPr lang="en-US" altLang="zh-CN" sz="1600" dirty="0"/>
          </a:p>
          <a:p>
            <a:pPr marL="0" indent="0" algn="just"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ym typeface="+mn-ea"/>
              </a:rPr>
              <a:t>/</a:t>
            </a:r>
            <a:r>
              <a:rPr lang="en-US" altLang="zh-CN" sz="1600" dirty="0" err="1">
                <a:sym typeface="+mn-ea"/>
              </a:rPr>
              <a:t>usr</a:t>
            </a:r>
            <a:r>
              <a:rPr lang="en-US" altLang="zh-CN" sz="1600" dirty="0">
                <a:sym typeface="+mn-ea"/>
              </a:rPr>
              <a:t>/local/</a:t>
            </a:r>
            <a:r>
              <a:rPr lang="en-US" altLang="zh-CN" sz="1600" dirty="0" err="1">
                <a:sym typeface="+mn-ea"/>
              </a:rPr>
              <a:t>nginx</a:t>
            </a:r>
            <a:r>
              <a:rPr lang="en-US" altLang="zh-CN" sz="1600" dirty="0">
                <a:sym typeface="+mn-ea"/>
              </a:rPr>
              <a:t>/</a:t>
            </a:r>
            <a:r>
              <a:rPr lang="en-US" altLang="zh-CN" sz="1600" dirty="0" err="1">
                <a:sym typeface="+mn-ea"/>
              </a:rPr>
              <a:t>sbin</a:t>
            </a:r>
            <a:r>
              <a:rPr lang="en-US" altLang="zh-CN" sz="1600" dirty="0">
                <a:sym typeface="+mn-ea"/>
              </a:rPr>
              <a:t>/</a:t>
            </a:r>
            <a:r>
              <a:rPr lang="en-US" altLang="zh-CN" sz="1600" dirty="0" err="1">
                <a:sym typeface="+mn-ea"/>
              </a:rPr>
              <a:t>nginx</a:t>
            </a:r>
            <a:r>
              <a:rPr lang="en-US" altLang="zh-CN" sz="1600" dirty="0">
                <a:sym typeface="+mn-ea"/>
              </a:rPr>
              <a:t>  -v  </a:t>
            </a:r>
            <a:r>
              <a:rPr lang="zh-CN" altLang="en-US" sz="1600" dirty="0">
                <a:sym typeface="+mn-ea"/>
              </a:rPr>
              <a:t>查看</a:t>
            </a:r>
            <a:r>
              <a:rPr lang="en-US" altLang="zh-CN" sz="1600" dirty="0" err="1">
                <a:sym typeface="+mn-ea"/>
              </a:rPr>
              <a:t>nginx</a:t>
            </a:r>
            <a:r>
              <a:rPr lang="zh-CN" altLang="en-US" sz="1600" dirty="0">
                <a:sym typeface="+mn-ea"/>
              </a:rPr>
              <a:t>版本</a:t>
            </a:r>
            <a:endParaRPr lang="en-US" altLang="zh-CN" sz="1600" dirty="0"/>
          </a:p>
          <a:p>
            <a:pPr marL="0" indent="0" algn="just">
              <a:buNone/>
            </a:pPr>
            <a:r>
              <a:rPr lang="en-US" altLang="zh-CN" sz="1600" dirty="0"/>
              <a:t>	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-s reload  </a:t>
            </a:r>
            <a:r>
              <a:rPr lang="en-US" altLang="zh-CN" sz="1600" dirty="0" err="1"/>
              <a:t>重新加载服务</a:t>
            </a:r>
            <a:endParaRPr lang="en-US" altLang="zh-CN" sz="1600" dirty="0"/>
          </a:p>
          <a:p>
            <a:pPr marL="0" indent="0" algn="just">
              <a:buNone/>
            </a:pPr>
            <a:r>
              <a:rPr lang="en-US" altLang="zh-CN" sz="1600" dirty="0"/>
              <a:t>	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-s stop    </a:t>
            </a:r>
            <a:r>
              <a:rPr lang="en-US" altLang="zh-CN" sz="1600" dirty="0" err="1"/>
              <a:t>停止服务</a:t>
            </a:r>
            <a:endParaRPr lang="en-US" altLang="zh-CN" sz="1600" dirty="0"/>
          </a:p>
          <a:p>
            <a:pPr marL="0" indent="0" algn="just">
              <a:buNone/>
            </a:pPr>
            <a:endParaRPr lang="zh-CN" altLang="en-US" sz="1600" dirty="0"/>
          </a:p>
          <a:p>
            <a:pPr marL="0" indent="0" algn="just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rpm</a:t>
            </a:r>
            <a:r>
              <a:rPr lang="zh-CN" altLang="en-US" dirty="0">
                <a:sym typeface="+mn-ea"/>
              </a:rPr>
              <a:t>包介绍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rpm</a:t>
            </a:r>
            <a:r>
              <a:rPr lang="zh-CN" altLang="en-US" dirty="0">
                <a:sym typeface="+mn-ea"/>
              </a:rPr>
              <a:t>管理软件包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yum</a:t>
            </a:r>
            <a:r>
              <a:rPr lang="zh-CN" altLang="en-US" dirty="0">
                <a:sym typeface="+mn-ea"/>
              </a:rPr>
              <a:t>仓库配置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yum</a:t>
            </a:r>
            <a:r>
              <a:rPr lang="zh-CN" altLang="en-US" dirty="0">
                <a:sym typeface="+mn-ea"/>
              </a:rPr>
              <a:t>管理软件包</a:t>
            </a:r>
          </a:p>
          <a:p>
            <a:r>
              <a:rPr lang="zh-CN" altLang="en-US" dirty="0"/>
              <a:t>创建一个私有</a:t>
            </a:r>
            <a:r>
              <a:rPr lang="en-US" altLang="zh-CN" dirty="0"/>
              <a:t>yum</a:t>
            </a:r>
            <a:r>
              <a:rPr lang="zh-CN" altLang="en-US"/>
              <a:t>源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管理软件包模块流</a:t>
            </a:r>
          </a:p>
          <a:p>
            <a:r>
              <a:rPr lang="zh-CN" altLang="en-US" dirty="0">
                <a:sym typeface="+mn-ea"/>
              </a:rPr>
              <a:t>源码包安装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红帽的在线订阅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3180"/>
          </a:xfrm>
        </p:spPr>
        <p:txBody>
          <a:bodyPr/>
          <a:lstStyle/>
          <a:p>
            <a:r>
              <a:rPr lang="zh-CN" altLang="en-US" sz="2000" dirty="0"/>
              <a:t>图形工具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000" dirty="0"/>
              <a:t>命令行工具：</a:t>
            </a:r>
          </a:p>
          <a:p>
            <a:pPr marL="401320" lvl="1" indent="0">
              <a:buNone/>
            </a:pPr>
            <a:r>
              <a:rPr lang="zh-CN" altLang="en-US" sz="1800" dirty="0"/>
              <a:t>subscription-manager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020570"/>
            <a:ext cx="6065520" cy="2979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70" y="1991995"/>
            <a:ext cx="5083810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软件包和rpm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49325" y="1057910"/>
            <a:ext cx="10560050" cy="5123180"/>
          </a:xfrm>
        </p:spPr>
        <p:txBody>
          <a:bodyPr/>
          <a:lstStyle/>
          <a:p>
            <a:r>
              <a:rPr lang="en-US" altLang="zh-CN" sz="1800" dirty="0"/>
              <a:t>RPM</a:t>
            </a:r>
            <a:r>
              <a:rPr lang="zh-CN" altLang="en-US" sz="1800" dirty="0"/>
              <a:t>软件包管理器最初是由红帽开发的，该程序提供了一种标准的方式来打包软件并进行发布，有关已安装软件包的信息存储在各个系统的本地</a:t>
            </a:r>
            <a:r>
              <a:rPr lang="en-US" altLang="zh-CN" sz="1800" dirty="0"/>
              <a:t>RPM</a:t>
            </a:r>
            <a:r>
              <a:rPr lang="zh-CN" altLang="en-US" sz="1800" dirty="0"/>
              <a:t>数据库中。红帽为红帽企业</a:t>
            </a:r>
            <a:r>
              <a:rPr lang="en-US" altLang="zh-CN" sz="1800" dirty="0"/>
              <a:t>Linux</a:t>
            </a:r>
            <a:r>
              <a:rPr lang="zh-CN" altLang="en-US" sz="1800" dirty="0"/>
              <a:t>提供的所有软件都以</a:t>
            </a:r>
            <a:r>
              <a:rPr lang="en-US" altLang="zh-CN" sz="1800" dirty="0"/>
              <a:t>RPM</a:t>
            </a:r>
            <a:r>
              <a:rPr lang="zh-CN" altLang="en-US" sz="1800" dirty="0"/>
              <a:t>软件包的形式。</a:t>
            </a:r>
          </a:p>
          <a:p>
            <a:r>
              <a:rPr lang="en-US" altLang="zh-CN" sz="1800" dirty="0"/>
              <a:t>RPM</a:t>
            </a:r>
            <a:r>
              <a:rPr lang="zh-CN" altLang="en-US" sz="1800" dirty="0"/>
              <a:t>软件包的文件名由四个元素组成，再加上</a:t>
            </a:r>
            <a:r>
              <a:rPr lang="en-US" altLang="zh-CN" sz="1800" dirty="0"/>
              <a:t>.rpm</a:t>
            </a:r>
            <a:r>
              <a:rPr lang="zh-CN" altLang="en-US" sz="1800" dirty="0"/>
              <a:t>后缀名：</a:t>
            </a:r>
            <a:r>
              <a:rPr lang="en-US" altLang="zh-CN" sz="1800" dirty="0"/>
              <a:t>name-version-</a:t>
            </a:r>
            <a:r>
              <a:rPr lang="en-US" altLang="zh-CN" sz="1800" dirty="0" err="1"/>
              <a:t>release.architecture</a:t>
            </a:r>
            <a:r>
              <a:rPr lang="zh-CN" altLang="en-US" sz="1800" dirty="0"/>
              <a:t>：</a:t>
            </a:r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600" dirty="0"/>
              <a:t>NAME</a:t>
            </a:r>
            <a:r>
              <a:rPr lang="zh-CN" altLang="en-US" sz="1600" dirty="0"/>
              <a:t>：是描述软件包名字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coreutils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600" dirty="0"/>
              <a:t>VERSION</a:t>
            </a:r>
            <a:r>
              <a:rPr lang="zh-CN" altLang="en-US" sz="1600" dirty="0"/>
              <a:t>：是原始软件包的版本号</a:t>
            </a:r>
            <a:r>
              <a:rPr lang="en-US" altLang="zh-CN" sz="1600" dirty="0"/>
              <a:t>(8.30)</a:t>
            </a:r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600" dirty="0"/>
              <a:t>RELEASE</a:t>
            </a:r>
            <a:r>
              <a:rPr lang="zh-CN" altLang="en-US" sz="1600" dirty="0"/>
              <a:t>：是基于该版本的软件包的发行版号，由软件打包商提供</a:t>
            </a:r>
            <a:r>
              <a:rPr lang="en-US" altLang="zh-CN" sz="1600" dirty="0"/>
              <a:t>(4.el8)</a:t>
            </a:r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600" dirty="0"/>
              <a:t>ARCH</a:t>
            </a:r>
            <a:r>
              <a:rPr lang="zh-CN" altLang="en-US" sz="1600" dirty="0"/>
              <a:t>：是编译的软件包运行的处理器架构，</a:t>
            </a:r>
            <a:r>
              <a:rPr lang="en-US" altLang="zh-CN" sz="1600" dirty="0" err="1"/>
              <a:t>noarch</a:t>
            </a:r>
            <a:r>
              <a:rPr lang="zh-CN" altLang="en-US" sz="1600" dirty="0"/>
              <a:t>表示此软件包的内容不限定架构</a:t>
            </a:r>
            <a:r>
              <a:rPr lang="en-US" altLang="zh-CN" sz="1600" dirty="0"/>
              <a:t>(aarch64</a:t>
            </a:r>
            <a:r>
              <a:rPr lang="zh-CN" altLang="en-US" sz="1600" dirty="0"/>
              <a:t>表示是</a:t>
            </a:r>
            <a:r>
              <a:rPr lang="en-US" altLang="zh-CN" sz="1600" dirty="0"/>
              <a:t>64</a:t>
            </a:r>
            <a:r>
              <a:rPr lang="zh-CN" altLang="en-US" sz="1600" dirty="0"/>
              <a:t>位的</a:t>
            </a:r>
            <a:r>
              <a:rPr lang="en-US" altLang="zh-CN" sz="1600" dirty="0"/>
              <a:t>ARM</a:t>
            </a:r>
            <a:r>
              <a:rPr lang="zh-CN" altLang="en-US" sz="1600" dirty="0"/>
              <a:t>架构</a:t>
            </a:r>
            <a:r>
              <a:rPr lang="en-US" altLang="zh-CN" sz="1600" dirty="0"/>
              <a:t>)</a:t>
            </a:r>
          </a:p>
          <a:p>
            <a:pPr>
              <a:buNone/>
            </a:pP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2834640"/>
            <a:ext cx="541782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仓库配置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39800" y="1050925"/>
            <a:ext cx="10560050" cy="5206365"/>
          </a:xfrm>
        </p:spPr>
        <p:txBody>
          <a:bodyPr/>
          <a:lstStyle/>
          <a:p>
            <a:r>
              <a:rPr lang="en-US" altLang="zh-CN" sz="2000" dirty="0"/>
              <a:t>yum</a:t>
            </a:r>
            <a:r>
              <a:rPr lang="zh-CN" altLang="en-US" sz="2000" dirty="0"/>
              <a:t>仓库配置文件/etc/yum.repos.d/ </a:t>
            </a:r>
            <a:r>
              <a:rPr lang="en-US" altLang="zh-CN" sz="2000" dirty="0"/>
              <a:t>*</a:t>
            </a:r>
            <a:r>
              <a:rPr lang="zh-CN" altLang="en-US" sz="2000" dirty="0"/>
              <a:t>.repo ，包含以下内容：</a:t>
            </a:r>
          </a:p>
          <a:p>
            <a:pPr marL="914400" lvl="2" indent="0">
              <a:buNone/>
            </a:pPr>
            <a:r>
              <a:rPr lang="zh-CN" altLang="en-US" sz="1600" dirty="0"/>
              <a:t>[repo-name]</a:t>
            </a:r>
          </a:p>
          <a:p>
            <a:pPr marL="914400" lvl="2" indent="0">
              <a:buNone/>
            </a:pPr>
            <a:r>
              <a:rPr lang="zh-CN" altLang="en-US" sz="1600" dirty="0"/>
              <a:t>name=A nice description</a:t>
            </a:r>
          </a:p>
          <a:p>
            <a:pPr marL="914400" lvl="2" indent="0">
              <a:buNone/>
            </a:pPr>
            <a:r>
              <a:rPr lang="zh-CN" altLang="en-US" sz="1600" dirty="0"/>
              <a:t>baseurl=http://yourserver.com/path/to/repo</a:t>
            </a:r>
          </a:p>
          <a:p>
            <a:pPr marL="914400" lvl="2" indent="0">
              <a:buNone/>
            </a:pPr>
            <a:r>
              <a:rPr lang="zh-CN" altLang="en-US" sz="1600" dirty="0"/>
              <a:t>enabled=1</a:t>
            </a:r>
          </a:p>
          <a:p>
            <a:pPr marL="914400" lvl="2" indent="0">
              <a:buNone/>
            </a:pPr>
            <a:r>
              <a:rPr lang="zh-CN" altLang="en-US" sz="1600" dirty="0"/>
              <a:t>gpgcheck=1</a:t>
            </a:r>
          </a:p>
          <a:p>
            <a:pPr marL="914400" lvl="2" indent="0">
              <a:buNone/>
            </a:pPr>
            <a:r>
              <a:rPr lang="en-US" altLang="zh-CN" sz="1600" dirty="0" err="1"/>
              <a:t>gpgkey</a:t>
            </a:r>
            <a:r>
              <a:rPr lang="en-US" altLang="zh-CN" sz="1600" dirty="0"/>
              <a:t>=file:///filename</a:t>
            </a:r>
            <a:endParaRPr lang="zh-CN" altLang="en-US" sz="1600" dirty="0"/>
          </a:p>
          <a:p>
            <a:pPr algn="just"/>
            <a:r>
              <a:rPr lang="en-US" altLang="zh-CN" sz="2000" dirty="0" err="1"/>
              <a:t>测试</a:t>
            </a:r>
            <a:r>
              <a:rPr lang="en-US" altLang="zh-CN" sz="2000" dirty="0"/>
              <a:t>：</a:t>
            </a:r>
          </a:p>
          <a:p>
            <a:pPr marL="914400" lvl="2" indent="0">
              <a:buNone/>
            </a:pPr>
            <a:r>
              <a:rPr lang="zh-CN" altLang="en-US" sz="1600" dirty="0"/>
              <a:t>yum clean all </a:t>
            </a:r>
          </a:p>
          <a:p>
            <a:pPr marL="914400" lvl="2" indent="0">
              <a:buNone/>
            </a:pPr>
            <a:r>
              <a:rPr lang="zh-CN" altLang="en-US" sz="1600" dirty="0"/>
              <a:t>yum list  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安装移除和升级软件包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65930" y="1050608"/>
            <a:ext cx="10560048" cy="4680000"/>
          </a:xfrm>
        </p:spPr>
        <p:txBody>
          <a:bodyPr/>
          <a:lstStyle/>
          <a:p>
            <a:r>
              <a:rPr lang="zh-CN" altLang="en-US" sz="2000" dirty="0"/>
              <a:t>安装软件包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install package...   </a:t>
            </a:r>
            <a:r>
              <a:rPr lang="zh-CN" altLang="en-US" sz="1600" dirty="0"/>
              <a:t>安装软件包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group install </a:t>
            </a:r>
            <a:r>
              <a:rPr lang="en-US" altLang="zh-CN" sz="1600" dirty="0" err="1"/>
              <a:t>packagegroup</a:t>
            </a:r>
            <a:r>
              <a:rPr lang="en-US" altLang="zh-CN" sz="1600" dirty="0"/>
              <a:t>... </a:t>
            </a:r>
            <a:r>
              <a:rPr lang="zh-CN" altLang="en-US" sz="1600" dirty="0"/>
              <a:t>安装包组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reinstall package... </a:t>
            </a:r>
            <a:r>
              <a:rPr lang="zh-CN" altLang="en-US" sz="1600" dirty="0"/>
              <a:t>重新安装软件包</a:t>
            </a:r>
            <a:endParaRPr lang="en-US" altLang="zh-CN" sz="1600" dirty="0"/>
          </a:p>
          <a:p>
            <a:r>
              <a:rPr lang="zh-CN" altLang="en-US" sz="2000" dirty="0"/>
              <a:t>移除软件包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remove package...  </a:t>
            </a:r>
            <a:r>
              <a:rPr lang="zh-CN" altLang="en-US" sz="1600" dirty="0"/>
              <a:t>移除软件包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group remove </a:t>
            </a:r>
            <a:r>
              <a:rPr lang="en-US" altLang="zh-CN" sz="1600" dirty="0" err="1">
                <a:sym typeface="+mn-ea"/>
              </a:rPr>
              <a:t>packagegroup</a:t>
            </a:r>
            <a:r>
              <a:rPr lang="en-US" altLang="zh-CN" sz="1600" dirty="0">
                <a:sym typeface="+mn-ea"/>
              </a:rPr>
              <a:t>...  </a:t>
            </a:r>
            <a:r>
              <a:rPr lang="zh-CN" altLang="en-US" sz="1600" dirty="0">
                <a:sym typeface="+mn-ea"/>
              </a:rPr>
              <a:t>移除包组</a:t>
            </a:r>
            <a:endParaRPr lang="en-US" altLang="zh-CN" sz="1600" dirty="0"/>
          </a:p>
          <a:p>
            <a:r>
              <a:rPr lang="zh-CN" altLang="en-US" sz="2000" dirty="0"/>
              <a:t>升级软件包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update [package...]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查询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列出软件包的信息: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</a:t>
            </a:r>
            <a:r>
              <a:rPr lang="en-US" altLang="zh-CN" sz="1600" dirty="0" err="1"/>
              <a:t>repolist</a:t>
            </a:r>
            <a:r>
              <a:rPr lang="en-US" altLang="zh-CN" sz="1600" dirty="0"/>
              <a:t> all </a:t>
            </a:r>
            <a:r>
              <a:rPr lang="zh-CN" altLang="en-US" sz="1600" dirty="0"/>
              <a:t>列出所有的仓库信息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list [all] </a:t>
            </a:r>
            <a:r>
              <a:rPr lang="zh-CN" altLang="en-US" sz="1600" dirty="0"/>
              <a:t>列出仓库里面所有的软件包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list </a:t>
            </a:r>
            <a:r>
              <a:rPr lang="en-US" altLang="zh-CN" sz="1600" dirty="0" err="1"/>
              <a:t>available|updates|installed</a:t>
            </a:r>
            <a:r>
              <a:rPr lang="en-US" altLang="zh-CN" sz="1600" dirty="0"/>
              <a:t>  </a:t>
            </a:r>
            <a:r>
              <a:rPr lang="zh-CN" altLang="en-US" sz="1600" dirty="0"/>
              <a:t>分别列出未安装的</a:t>
            </a:r>
            <a:r>
              <a:rPr lang="en-US" altLang="zh-CN" sz="1600" dirty="0"/>
              <a:t>|</a:t>
            </a:r>
            <a:r>
              <a:rPr lang="zh-CN" altLang="en-US" sz="1600" dirty="0"/>
              <a:t>待更新的</a:t>
            </a:r>
            <a:r>
              <a:rPr lang="en-US" altLang="zh-CN" sz="1600" dirty="0"/>
              <a:t>|</a:t>
            </a:r>
            <a:r>
              <a:rPr lang="zh-CN" altLang="en-US" sz="1600" dirty="0"/>
              <a:t>已经安装的软件包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info package </a:t>
            </a:r>
            <a:r>
              <a:rPr lang="zh-CN" altLang="en-US" sz="1600" dirty="0"/>
              <a:t>查看软件包的信息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group info </a:t>
            </a:r>
            <a:r>
              <a:rPr lang="en-US" altLang="zh-CN" sz="1600" dirty="0" err="1"/>
              <a:t>packagegroup</a:t>
            </a:r>
            <a:r>
              <a:rPr lang="zh-CN" altLang="en-US" sz="1600" dirty="0"/>
              <a:t>查看包组的信息</a:t>
            </a:r>
            <a:endParaRPr lang="en-US" altLang="zh-CN" sz="1600" dirty="0"/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group list [hidden] </a:t>
            </a:r>
            <a:r>
              <a:rPr lang="zh-CN" altLang="en-US" sz="1600" dirty="0"/>
              <a:t>列出所有的包组</a:t>
            </a:r>
          </a:p>
          <a:p>
            <a:r>
              <a:rPr lang="zh-CN" altLang="en-US" sz="2000" dirty="0"/>
              <a:t>搜索文件和软件包: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provides filename  </a:t>
            </a:r>
            <a:r>
              <a:rPr lang="en-US" altLang="zh-CN" sz="1600" dirty="0" err="1"/>
              <a:t>查找文件来自哪个包</a:t>
            </a:r>
            <a:r>
              <a:rPr lang="en-US" altLang="zh-CN" sz="1600" dirty="0"/>
              <a:t>  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600" dirty="0"/>
              <a:t>yum search keyword </a:t>
            </a:r>
            <a:r>
              <a:rPr lang="en-US" altLang="zh-CN" sz="1600" dirty="0" err="1"/>
              <a:t>查找与keyward相关的软件包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yum</a:t>
            </a:r>
            <a:r>
              <a:rPr lang="zh-CN" altLang="en-US"/>
              <a:t>查询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所有安装和删除事务的日志记录在/var/log/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dnf.rpm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.log中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30000"/>
              </a:spcBef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查询软件包的历史记录：</a:t>
            </a:r>
          </a:p>
          <a:p>
            <a:pPr marL="720090" algn="just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history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的执行记录</a:t>
            </a:r>
          </a:p>
          <a:p>
            <a:pPr marL="720090" algn="just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yum history list 包名 历史记录中搜索某个软件包</a:t>
            </a:r>
          </a:p>
          <a:p>
            <a:pPr marL="720090" algn="just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history info 4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查询第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条历史记录的信息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20090" algn="just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yum history undo 7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撤销事务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创建私有的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rpm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包放在一个目录下面</a:t>
            </a:r>
          </a:p>
          <a:p>
            <a:pPr algn="just">
              <a:spcBef>
                <a:spcPct val="30000"/>
              </a:spcBef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将该目录通过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共享出去</a:t>
            </a:r>
          </a:p>
          <a:p>
            <a:pPr algn="just">
              <a:spcBef>
                <a:spcPct val="30000"/>
              </a:spcBef>
              <a:buChar char="l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安装createrepo_c软件包，并执行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createrepo  -v  /packagedir</a:t>
            </a:r>
          </a:p>
          <a:p>
            <a:pPr marL="72009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会创建一个repodata的子目录</a:t>
            </a:r>
          </a:p>
          <a:p>
            <a:pPr marL="72009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软件包的所有元数据信息都放在repodata目录下面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3573145"/>
            <a:ext cx="9079230" cy="286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1489</Words>
  <Application>Microsoft Office PowerPoint</Application>
  <PresentationFormat>宽屏</PresentationFormat>
  <Paragraphs>206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第18章  软件包的管理</vt:lpstr>
      <vt:lpstr>PowerPoint 演示文稿</vt:lpstr>
      <vt:lpstr>红帽的在线订阅</vt:lpstr>
      <vt:lpstr>软件包和rpm</vt:lpstr>
      <vt:lpstr>yum仓库配置</vt:lpstr>
      <vt:lpstr>yum安装移除和升级软件包</vt:lpstr>
      <vt:lpstr>yum查询</vt:lpstr>
      <vt:lpstr>yum查询</vt:lpstr>
      <vt:lpstr>创建私有的yum源</vt:lpstr>
      <vt:lpstr>rpm 安装卸载升级软件包</vt:lpstr>
      <vt:lpstr>rpm 查询</vt:lpstr>
      <vt:lpstr>rpm 查询</vt:lpstr>
      <vt:lpstr>rpm 校验软件包</vt:lpstr>
      <vt:lpstr>管理软件包的模块流</vt:lpstr>
      <vt:lpstr>管理软件包的模块流</vt:lpstr>
      <vt:lpstr>管理软件包的模块流</vt:lpstr>
      <vt:lpstr>管理软件包的模块流</vt:lpstr>
      <vt:lpstr>管理软件包的模块流</vt:lpstr>
      <vt:lpstr>管理软件包的模块流</vt:lpstr>
      <vt:lpstr>nginx源码包编译案例</vt:lpstr>
      <vt:lpstr>nginx源码包编译案例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3043</cp:revision>
  <dcterms:created xsi:type="dcterms:W3CDTF">2003-08-21T06:48:00Z</dcterms:created>
  <dcterms:modified xsi:type="dcterms:W3CDTF">2020-05-24T07:11:21Z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