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1319" r:id="rId2"/>
    <p:sldId id="1596" r:id="rId3"/>
    <p:sldId id="1595" r:id="rId4"/>
    <p:sldId id="1600" r:id="rId5"/>
    <p:sldId id="1601" r:id="rId6"/>
    <p:sldId id="1602" r:id="rId7"/>
    <p:sldId id="1603" r:id="rId8"/>
    <p:sldId id="1604" r:id="rId9"/>
    <p:sldId id="1605" r:id="rId10"/>
    <p:sldId id="1611" r:id="rId11"/>
    <p:sldId id="1606" r:id="rId12"/>
    <p:sldId id="1607" r:id="rId13"/>
    <p:sldId id="1609" r:id="rId14"/>
    <p:sldId id="1612" r:id="rId15"/>
    <p:sldId id="1613" r:id="rId16"/>
    <p:sldId id="1614" r:id="rId17"/>
    <p:sldId id="1621" r:id="rId18"/>
    <p:sldId id="1623" r:id="rId19"/>
    <p:sldId id="1622" r:id="rId20"/>
    <p:sldId id="1618" r:id="rId21"/>
    <p:sldId id="1615" r:id="rId22"/>
    <p:sldId id="1616" r:id="rId23"/>
    <p:sldId id="1617" r:id="rId24"/>
    <p:sldId id="1619" r:id="rId25"/>
    <p:sldId id="1620" r:id="rId26"/>
    <p:sldId id="1594" r:id="rId27"/>
    <p:sldId id="1204" r:id="rId28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7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2">
          <p15:clr>
            <a:srgbClr val="A4A3A4"/>
          </p15:clr>
        </p15:guide>
        <p15:guide id="2" orient="horz" pos="2923">
          <p15:clr>
            <a:srgbClr val="A4A3A4"/>
          </p15:clr>
        </p15:guide>
        <p15:guide id="3" orient="horz" pos="5975">
          <p15:clr>
            <a:srgbClr val="A4A3A4"/>
          </p15:clr>
        </p15:guide>
        <p15:guide id="4" pos="2440">
          <p15:clr>
            <a:srgbClr val="A4A3A4"/>
          </p15:clr>
        </p15:guide>
        <p15:guide id="5" pos="410">
          <p15:clr>
            <a:srgbClr val="A4A3A4"/>
          </p15:clr>
        </p15:guide>
        <p15:guide id="6" pos="4028">
          <p15:clr>
            <a:srgbClr val="A4A3A4"/>
          </p15:clr>
        </p15:guide>
        <p15:guide id="7" pos="652">
          <p15:clr>
            <a:srgbClr val="A4A3A4"/>
          </p15:clr>
        </p15:guide>
        <p15:guide id="8" pos="385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BDAFB"/>
    <a:srgbClr val="58EDFC"/>
    <a:srgbClr val="FFFFFF"/>
    <a:srgbClr val="C00000"/>
    <a:srgbClr val="99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5205" autoAdjust="0"/>
  </p:normalViewPr>
  <p:slideViewPr>
    <p:cSldViewPr showGuides="1">
      <p:cViewPr>
        <p:scale>
          <a:sx n="75" d="100"/>
          <a:sy n="75" d="100"/>
        </p:scale>
        <p:origin x="926" y="206"/>
      </p:cViewPr>
      <p:guideLst>
        <p:guide pos="3871"/>
        <p:guide orient="horz"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923"/>
        <p:guide orient="horz" pos="5975"/>
        <p:guide pos="2440"/>
        <p:guide pos="410"/>
        <p:guide pos="4028"/>
        <p:guide pos="652"/>
        <p:guide pos="385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765175"/>
            <a:ext cx="5930900" cy="3336925"/>
          </a:xfr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439017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4111194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4199717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86178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26307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322879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416853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934002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4070476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765175"/>
            <a:ext cx="5930900" cy="3336925"/>
          </a:xfr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994019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052785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765175"/>
            <a:ext cx="5930900" cy="3336925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765175"/>
            <a:ext cx="5930900" cy="3336925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765175"/>
            <a:ext cx="5930900" cy="3336925"/>
          </a:xfr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765175"/>
            <a:ext cx="5930900" cy="3336925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765175"/>
            <a:ext cx="5930900" cy="3336925"/>
          </a:xfr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19</a:t>
            </a:r>
            <a:r>
              <a:rPr sz="4400" dirty="0"/>
              <a:t>章  服务管理和系统启动流程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systemctl</a:t>
            </a:r>
            <a:r>
              <a:rPr lang="zh-CN" altLang="en-US"/>
              <a:t>其他管理命令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196751"/>
            <a:ext cx="10560050" cy="5468843"/>
          </a:xfrm>
        </p:spPr>
        <p:txBody>
          <a:bodyPr/>
          <a:lstStyle/>
          <a:p>
            <a:r>
              <a:rPr lang="zh-CN" altLang="en-US" sz="2000" dirty="0"/>
              <a:t>重新启动和关闭系统</a:t>
            </a:r>
          </a:p>
          <a:p>
            <a:pPr lvl="2">
              <a:buFont typeface="Wingdings" panose="05000000000000000000" charset="0"/>
              <a:buChar char="u"/>
            </a:pPr>
            <a:r>
              <a:rPr lang="en-US" sz="1600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systemctl</a:t>
            </a:r>
            <a:r>
              <a:rPr lang="en-US"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z="1600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poweroff</a:t>
            </a:r>
            <a:r>
              <a:rPr lang="en-US"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关闭系统，可用</a:t>
            </a:r>
            <a:r>
              <a:rPr lang="en-US" altLang="zh-CN"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poweroff</a:t>
            </a:r>
            <a:r>
              <a:rPr lang="zh-CN" altLang="en-US"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代替</a:t>
            </a:r>
          </a:p>
          <a:p>
            <a:pPr lvl="2">
              <a:buFont typeface="Wingdings" panose="05000000000000000000" charset="0"/>
              <a:buChar char="u"/>
            </a:pPr>
            <a:r>
              <a:rPr lang="zh-CN" sz="16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systemctl </a:t>
            </a:r>
            <a:r>
              <a:rPr lang="en-US" altLang="zh-CN" sz="16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reboot </a:t>
            </a:r>
            <a:r>
              <a:rPr lang="zh-CN" altLang="en-US" sz="16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重启</a:t>
            </a:r>
            <a:r>
              <a:rPr lang="zh-CN" sz="16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系统，可用</a:t>
            </a:r>
            <a:r>
              <a:rPr lang="en-US" altLang="zh-CN" sz="16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reboot</a:t>
            </a:r>
            <a:r>
              <a:rPr lang="zh-CN" sz="16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代替</a:t>
            </a:r>
          </a:p>
          <a:p>
            <a:endParaRPr lang="zh-CN" altLang="en-US" sz="1600" dirty="0">
              <a:sym typeface="+mn-ea"/>
            </a:endParaRPr>
          </a:p>
          <a:p>
            <a:endParaRPr lang="zh-CN" altLang="en-US" sz="1400" dirty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systemd目标（target</a:t>
            </a:r>
            <a:r>
              <a:rPr dirty="0"/>
              <a:t>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89025"/>
            <a:ext cx="10560050" cy="5576570"/>
          </a:xfrm>
        </p:spPr>
        <p:txBody>
          <a:bodyPr/>
          <a:lstStyle/>
          <a:p>
            <a:r>
              <a:rPr lang="en-US" altLang="zh-CN" sz="2000" dirty="0" err="1"/>
              <a:t>systemd</a:t>
            </a:r>
            <a:r>
              <a:rPr lang="zh-CN" altLang="en-US" sz="2000" dirty="0"/>
              <a:t>目标是一组系统应启动达到所需状态的</a:t>
            </a:r>
            <a:r>
              <a:rPr lang="en-US" altLang="zh-CN" sz="2000" dirty="0" err="1"/>
              <a:t>systemd</a:t>
            </a:r>
            <a:r>
              <a:rPr lang="zh-CN" altLang="en-US" sz="2000" dirty="0"/>
              <a:t>单元，即系统运行级别，下表列出了重要的</a:t>
            </a:r>
            <a:r>
              <a:rPr lang="en-US" altLang="zh-CN" sz="2000" dirty="0"/>
              <a:t>target</a:t>
            </a:r>
            <a:r>
              <a:rPr lang="zh-CN" altLang="en-US" sz="2000" dirty="0"/>
              <a:t>。</a:t>
            </a:r>
            <a:endParaRPr lang="zh-CN" altLang="en-US" sz="1600" dirty="0">
              <a:sym typeface="+mn-ea"/>
            </a:endParaRPr>
          </a:p>
          <a:p>
            <a:endParaRPr lang="zh-CN" altLang="en-US" sz="1600" dirty="0">
              <a:sym typeface="+mn-ea"/>
            </a:endParaRPr>
          </a:p>
          <a:p>
            <a:endParaRPr lang="zh-CN" altLang="en-US" sz="1400" dirty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730116" name="Group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19703820"/>
              </p:ext>
            </p:extLst>
          </p:nvPr>
        </p:nvGraphicFramePr>
        <p:xfrm>
          <a:off x="1478280" y="2204720"/>
          <a:ext cx="9026525" cy="1811020"/>
        </p:xfrm>
        <a:graphic>
          <a:graphicData uri="http://schemas.openxmlformats.org/drawingml/2006/table">
            <a:tbl>
              <a:tblPr/>
              <a:tblGrid>
                <a:gridCol w="263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6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target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类型</a:t>
                      </a:r>
                    </a:p>
                  </a:txBody>
                  <a:tcPr marL="100838" marR="100838" marT="50413" marB="50413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描述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 err="1">
                          <a:sym typeface="+mn-ea"/>
                        </a:rPr>
                        <a:t>graphical.target</a:t>
                      </a:r>
                      <a:endParaRPr lang="en-US" altLang="zh-CN" sz="1600" dirty="0">
                        <a:sym typeface="+mn-ea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系统支持多用户、图形和基于文本的登录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multi-</a:t>
                      </a:r>
                      <a:r>
                        <a:rPr lang="en-US" altLang="zh-CN" sz="1600" dirty="0" err="1">
                          <a:sym typeface="+mn-ea"/>
                        </a:rPr>
                        <a:t>user.target</a:t>
                      </a:r>
                      <a:endParaRPr lang="en-US" altLang="zh-CN" sz="1600" dirty="0">
                        <a:sym typeface="+mn-ea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系统支持多用户、基于文本的登录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 err="1">
                          <a:sym typeface="+mn-ea"/>
                        </a:rPr>
                        <a:t>rescue.target</a:t>
                      </a:r>
                      <a:r>
                        <a:rPr lang="en-US" altLang="zh-CN" sz="1600" dirty="0">
                          <a:sym typeface="+mn-ea"/>
                        </a:rPr>
                        <a:t> 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系统初始化已完成，</a:t>
                      </a:r>
                      <a:r>
                        <a:rPr kumimoji="1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需要root账户登录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 err="1">
                          <a:sym typeface="+mn-ea"/>
                        </a:rPr>
                        <a:t>emergency.target</a:t>
                      </a:r>
                      <a:r>
                        <a:rPr lang="en-US" altLang="zh-CN" sz="1600" dirty="0">
                          <a:sym typeface="+mn-ea"/>
                        </a:rPr>
                        <a:t> 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sz="1600" dirty="0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只读挂载根文件系统， 需要root账户登录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systemd目标（target）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89025"/>
            <a:ext cx="10560050" cy="5576570"/>
          </a:xfrm>
        </p:spPr>
        <p:txBody>
          <a:bodyPr/>
          <a:lstStyle/>
          <a:p>
            <a:r>
              <a:rPr lang="zh-CN" altLang="en-US" sz="2000" dirty="0">
                <a:sym typeface="+mn-ea"/>
              </a:rPr>
              <a:t>查看默认启动的运行目标 ：systemctl get-default </a:t>
            </a:r>
          </a:p>
          <a:p>
            <a:pPr algn="just"/>
            <a:r>
              <a:rPr lang="zh-CN" altLang="en-US" sz="2000" dirty="0">
                <a:sym typeface="+mn-ea"/>
              </a:rPr>
              <a:t>切换当前的运行目标：</a:t>
            </a:r>
            <a:r>
              <a:rPr sz="2000" dirty="0" err="1">
                <a:sym typeface="+mn-ea"/>
              </a:rPr>
              <a:t>systemctl</a:t>
            </a:r>
            <a:r>
              <a:rPr sz="2000" dirty="0">
                <a:sym typeface="+mn-ea"/>
              </a:rPr>
              <a:t> isolate </a:t>
            </a:r>
            <a:r>
              <a:rPr lang="en-US" sz="2000" dirty="0" err="1">
                <a:sym typeface="+mn-ea"/>
              </a:rPr>
              <a:t>NAME</a:t>
            </a:r>
            <a:r>
              <a:rPr sz="2000" dirty="0" err="1">
                <a:sym typeface="+mn-ea"/>
              </a:rPr>
              <a:t>.target</a:t>
            </a:r>
            <a:endParaRPr sz="2000" dirty="0"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说明：切换到某个运行目标时，会停止该目标不需要的服务单元，并且启动该目标所需的服务单元。</a:t>
            </a:r>
          </a:p>
          <a:p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设置下次开机的运行目标：systemctl </a:t>
            </a:r>
            <a:r>
              <a:rPr lang="en-US" altLang="zh-CN" sz="2000" dirty="0">
                <a:sym typeface="+mn-ea"/>
              </a:rPr>
              <a:t>set</a:t>
            </a:r>
            <a:r>
              <a:rPr lang="zh-CN" altLang="en-US" sz="2000" dirty="0">
                <a:sym typeface="+mn-ea"/>
              </a:rPr>
              <a:t>-default  </a:t>
            </a:r>
            <a:r>
              <a:rPr lang="en-US" altLang="zh-CN" sz="2000" dirty="0" err="1">
                <a:sym typeface="+mn-ea"/>
              </a:rPr>
              <a:t>NAME.target</a:t>
            </a:r>
            <a:endParaRPr lang="zh-CN" altLang="en-US" sz="2000" dirty="0"/>
          </a:p>
          <a:p>
            <a:pPr marL="0" indent="0">
              <a:buNone/>
            </a:pPr>
            <a:endParaRPr 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160" y="3674745"/>
            <a:ext cx="8869680" cy="982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370" y="2636520"/>
            <a:ext cx="7086600" cy="220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systemd目标（target</a:t>
            </a:r>
            <a:r>
              <a:rPr dirty="0"/>
              <a:t>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89025"/>
            <a:ext cx="10560050" cy="5576570"/>
          </a:xfrm>
        </p:spPr>
        <p:txBody>
          <a:bodyPr/>
          <a:lstStyle/>
          <a:p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在系统启动时更改启动目标</a:t>
            </a:r>
          </a:p>
          <a:p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具体步骤如下：</a:t>
            </a: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重启系统</a:t>
            </a: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将光标移动到要启动的内核</a:t>
            </a: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按</a:t>
            </a: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e</a:t>
            </a: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编译当前条目</a:t>
            </a: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将光标移至以</a:t>
            </a: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linux</a:t>
            </a: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开头的行，此为内核命令行</a:t>
            </a:r>
            <a:endParaRPr 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添加systemd.unit=NAME.target</a:t>
            </a: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按</a:t>
            </a: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ctrl+x</a:t>
            </a: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继续启动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425" y="4688840"/>
            <a:ext cx="6606540" cy="10134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系统启动流程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89025"/>
            <a:ext cx="10560050" cy="55765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计算机接通电源，系统固件（</a:t>
            </a:r>
            <a:r>
              <a:rPr lang="en-US" altLang="zh-CN" sz="2000" dirty="0">
                <a:latin typeface="+mn-ea"/>
                <a:cs typeface="Arial" panose="020B0604020202020204" pitchFamily="34" charset="0"/>
                <a:sym typeface="+mn-ea"/>
              </a:rPr>
              <a:t>BIOS</a:t>
            </a:r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）运行，开机自检（</a:t>
            </a:r>
            <a:r>
              <a:rPr lang="en-US" altLang="zh-CN" sz="2000" dirty="0">
                <a:latin typeface="+mn-ea"/>
                <a:cs typeface="Arial" panose="020B0604020202020204" pitchFamily="34" charset="0"/>
                <a:sym typeface="+mn-ea"/>
              </a:rPr>
              <a:t>POST</a:t>
            </a:r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），并初始化部分硬件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系统固件按照顺序选择可启动的设备，搜索所有设备的主启动记录（</a:t>
            </a:r>
            <a:r>
              <a:rPr lang="en-US" altLang="zh-CN" sz="2000" dirty="0">
                <a:latin typeface="+mn-ea"/>
                <a:cs typeface="Arial" panose="020B0604020202020204" pitchFamily="34" charset="0"/>
                <a:sym typeface="+mn-ea"/>
              </a:rPr>
              <a:t>MBR</a:t>
            </a:r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）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系统固件会从磁盘上读取</a:t>
            </a:r>
            <a:r>
              <a:rPr lang="en-US" altLang="zh-CN" sz="2000" spc="-5" dirty="0">
                <a:sym typeface="+mn-ea"/>
              </a:rPr>
              <a:t>boot loader</a:t>
            </a:r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，将系统控制权交给</a:t>
            </a:r>
            <a:r>
              <a:rPr lang="en-US" altLang="zh-CN" sz="2000" spc="-5" dirty="0">
                <a:sym typeface="+mn-ea"/>
              </a:rPr>
              <a:t>boot loader</a:t>
            </a:r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。红帽企业</a:t>
            </a:r>
            <a:r>
              <a:rPr lang="en-US" altLang="zh-CN" sz="2000" dirty="0">
                <a:latin typeface="+mn-ea"/>
                <a:cs typeface="Arial" panose="020B0604020202020204" pitchFamily="34" charset="0"/>
                <a:sym typeface="+mn-ea"/>
              </a:rPr>
              <a:t>8</a:t>
            </a:r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系统中，</a:t>
            </a:r>
            <a:r>
              <a:rPr lang="en-US" altLang="zh-CN" sz="2000" spc="-5" dirty="0">
                <a:sym typeface="+mn-ea"/>
              </a:rPr>
              <a:t> boot loader</a:t>
            </a:r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为</a:t>
            </a:r>
            <a:r>
              <a:rPr lang="en-US" altLang="zh-CN" sz="2000" dirty="0" err="1">
                <a:latin typeface="+mn-ea"/>
                <a:cs typeface="Arial" panose="020B0604020202020204" pitchFamily="34" charset="0"/>
                <a:sym typeface="+mn-ea"/>
              </a:rPr>
              <a:t>GRand</a:t>
            </a:r>
            <a:r>
              <a:rPr lang="en-US" altLang="zh-CN" sz="2000" dirty="0">
                <a:latin typeface="+mn-ea"/>
                <a:cs typeface="Arial" panose="020B0604020202020204" pitchFamily="34" charset="0"/>
                <a:sym typeface="+mn-ea"/>
              </a:rPr>
              <a:t> Unified Bootloader Version 2</a:t>
            </a:r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000" dirty="0">
                <a:latin typeface="+mn-ea"/>
                <a:cs typeface="Arial" panose="020B0604020202020204" pitchFamily="34" charset="0"/>
                <a:sym typeface="+mn-ea"/>
              </a:rPr>
              <a:t>GRUB2</a:t>
            </a:r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）。</a:t>
            </a:r>
          </a:p>
          <a:p>
            <a:pPr lvl="2"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使用 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grub2-install</a:t>
            </a: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命令可以在磁盘上安装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GRUB2</a:t>
            </a: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作为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boot loader</a:t>
            </a: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。</a:t>
            </a:r>
            <a:endParaRPr lang="en-US" altLang="zh-CN" sz="1600" spc="-5" dirty="0">
              <a:latin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-5" dirty="0">
                <a:sym typeface="+mn-ea"/>
              </a:rPr>
              <a:t>GRUB2</a:t>
            </a:r>
            <a:r>
              <a:rPr lang="zh-CN" altLang="en-US" sz="2000" spc="-5" dirty="0">
                <a:sym typeface="+mn-ea"/>
              </a:rPr>
              <a:t>加载</a:t>
            </a:r>
            <a:r>
              <a:rPr lang="en-US" altLang="zh-CN" sz="2000" spc="-5" dirty="0">
                <a:sym typeface="+mn-ea"/>
              </a:rPr>
              <a:t>/boot/grub2/</a:t>
            </a:r>
            <a:r>
              <a:rPr lang="en-US" altLang="zh-CN" sz="2000" spc="-5" dirty="0" err="1">
                <a:sym typeface="+mn-ea"/>
              </a:rPr>
              <a:t>grub.cfg</a:t>
            </a:r>
            <a:r>
              <a:rPr lang="zh-CN" altLang="en-US" sz="2000" spc="-5" dirty="0">
                <a:sym typeface="+mn-ea"/>
              </a:rPr>
              <a:t>配置文件，选择要启动的内核</a:t>
            </a:r>
            <a:endParaRPr lang="en-US" altLang="zh-CN" sz="2000" spc="-5" dirty="0">
              <a:sym typeface="+mn-ea"/>
            </a:endParaRPr>
          </a:p>
          <a:p>
            <a:pPr lvl="2">
              <a:buFont typeface="Wingdings" panose="05000000000000000000" charset="0"/>
              <a:buChar char="u"/>
            </a:pP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/boot/grub2/</a:t>
            </a:r>
            <a:r>
              <a:rPr lang="en-US" altLang="zh-CN" sz="1600" spc="-5" dirty="0" err="1">
                <a:latin typeface="微软雅黑" panose="020B0503020204020204" charset="-122"/>
                <a:sym typeface="+mn-ea"/>
              </a:rPr>
              <a:t>grub.cfg</a:t>
            </a: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配置文件由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/</a:t>
            </a:r>
            <a:r>
              <a:rPr lang="en-US" altLang="zh-CN" sz="1600" spc="-5" dirty="0" err="1">
                <a:latin typeface="微软雅黑" panose="020B0503020204020204" charset="-122"/>
                <a:sym typeface="+mn-ea"/>
              </a:rPr>
              <a:t>etc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/</a:t>
            </a:r>
            <a:r>
              <a:rPr lang="en-US" altLang="zh-CN" sz="1600" spc="-5" dirty="0" err="1">
                <a:latin typeface="微软雅黑" panose="020B0503020204020204" charset="-122"/>
                <a:sym typeface="+mn-ea"/>
              </a:rPr>
              <a:t>grub.d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/</a:t>
            </a: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目录、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/</a:t>
            </a:r>
            <a:r>
              <a:rPr lang="en-US" altLang="zh-CN" sz="1600" spc="-5" dirty="0" err="1">
                <a:latin typeface="微软雅黑" panose="020B0503020204020204" charset="-122"/>
                <a:sym typeface="+mn-ea"/>
              </a:rPr>
              <a:t>etc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/default/grub</a:t>
            </a: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文件和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grub2-mkconfig</a:t>
            </a: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命令配置</a:t>
            </a:r>
            <a:endParaRPr lang="en-US" altLang="zh-CN" sz="1600" spc="-5" dirty="0">
              <a:latin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r>
              <a:rPr lang="en-US" altLang="zh-CN" sz="2000" spc="-5" dirty="0">
                <a:sym typeface="+mn-ea"/>
              </a:rPr>
              <a:t>boot loader</a:t>
            </a:r>
            <a:r>
              <a:rPr lang="zh-CN" altLang="en-US" sz="2000" spc="-5" dirty="0">
                <a:solidFill>
                  <a:srgbClr val="000000"/>
                </a:solidFill>
                <a:sym typeface="+mn-ea"/>
              </a:rPr>
              <a:t>加载内核和</a:t>
            </a:r>
            <a:r>
              <a:rPr lang="en-US" altLang="zh-CN" sz="2000" spc="-5" dirty="0" err="1">
                <a:solidFill>
                  <a:srgbClr val="000000"/>
                </a:solidFill>
                <a:sym typeface="+mn-ea"/>
              </a:rPr>
              <a:t>initramfs</a:t>
            </a:r>
            <a:r>
              <a:rPr lang="zh-CN" altLang="en-US" sz="2000" spc="-5" dirty="0">
                <a:solidFill>
                  <a:srgbClr val="000000"/>
                </a:solidFill>
                <a:sym typeface="+mn-ea"/>
              </a:rPr>
              <a:t>，并放入内存中，</a:t>
            </a:r>
            <a:r>
              <a:rPr lang="en-US" altLang="zh-CN" sz="2000" spc="-5" dirty="0" err="1">
                <a:solidFill>
                  <a:srgbClr val="000000"/>
                </a:solidFill>
                <a:sym typeface="+mn-ea"/>
              </a:rPr>
              <a:t>initramfs</a:t>
            </a:r>
            <a:r>
              <a:rPr lang="zh-CN" altLang="en-US" sz="2000" spc="-5" dirty="0">
                <a:solidFill>
                  <a:srgbClr val="000000"/>
                </a:solidFill>
                <a:sym typeface="+mn-ea"/>
              </a:rPr>
              <a:t>包含启动时硬件必要的内核模块和初始化脚本。</a:t>
            </a:r>
            <a:endParaRPr lang="en-US" altLang="zh-CN" sz="2000" spc="-5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系统启动流程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89025"/>
            <a:ext cx="10560050" cy="55765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2000" spc="-5" dirty="0">
                <a:sym typeface="+mn-ea"/>
              </a:rPr>
              <a:t>boot loader</a:t>
            </a:r>
            <a:r>
              <a:rPr lang="zh-CN" altLang="en-US" sz="2000" spc="-5" dirty="0">
                <a:sym typeface="+mn-ea"/>
              </a:rPr>
              <a:t>将控制权交给内核，内核在</a:t>
            </a:r>
            <a:r>
              <a:rPr lang="en-US" altLang="zh-CN" sz="2000" spc="-5" dirty="0" err="1">
                <a:sym typeface="+mn-ea"/>
              </a:rPr>
              <a:t>initramfs</a:t>
            </a:r>
            <a:r>
              <a:rPr lang="zh-CN" altLang="en-US" sz="2000" spc="-5" dirty="0">
                <a:sym typeface="+mn-ea"/>
              </a:rPr>
              <a:t>中找到所有硬件的驱动程序，并初始化这些硬件，</a:t>
            </a:r>
            <a:r>
              <a:rPr lang="en-US" altLang="zh-CN" sz="2000" spc="-5" dirty="0" err="1">
                <a:sym typeface="+mn-ea"/>
              </a:rPr>
              <a:t>initramfs</a:t>
            </a:r>
            <a:r>
              <a:rPr lang="en-US" altLang="zh-CN" sz="2000" spc="-5" dirty="0">
                <a:sym typeface="+mn-ea"/>
              </a:rPr>
              <a:t> </a:t>
            </a:r>
            <a:r>
              <a:rPr lang="zh-CN" altLang="en-US" sz="2000" spc="-5" dirty="0">
                <a:sym typeface="+mn-ea"/>
              </a:rPr>
              <a:t>中的 </a:t>
            </a:r>
            <a:r>
              <a:rPr lang="en-US" altLang="zh-CN" sz="2000" spc="-5" dirty="0">
                <a:sym typeface="+mn-ea"/>
              </a:rPr>
              <a:t>/</a:t>
            </a:r>
            <a:r>
              <a:rPr lang="en-US" altLang="zh-CN" sz="2000" spc="-5" dirty="0" err="1">
                <a:sym typeface="+mn-ea"/>
              </a:rPr>
              <a:t>sbin</a:t>
            </a:r>
            <a:r>
              <a:rPr lang="en-US" altLang="zh-CN" sz="2000" spc="-5" dirty="0">
                <a:sym typeface="+mn-ea"/>
              </a:rPr>
              <a:t>/</a:t>
            </a:r>
            <a:r>
              <a:rPr lang="en-US" altLang="zh-CN" sz="2000" spc="-5" dirty="0" err="1">
                <a:sym typeface="+mn-ea"/>
              </a:rPr>
              <a:t>init</a:t>
            </a:r>
            <a:r>
              <a:rPr lang="en-US" altLang="zh-CN" sz="2000" spc="-5" dirty="0">
                <a:sym typeface="+mn-ea"/>
              </a:rPr>
              <a:t> </a:t>
            </a:r>
            <a:r>
              <a:rPr lang="zh-CN" altLang="en-US" sz="2000" spc="-5" dirty="0">
                <a:sym typeface="+mn-ea"/>
              </a:rPr>
              <a:t>以 </a:t>
            </a:r>
            <a:r>
              <a:rPr lang="en-US" altLang="zh-CN" sz="2000" spc="-5" dirty="0">
                <a:sym typeface="+mn-ea"/>
              </a:rPr>
              <a:t>PID 1 </a:t>
            </a:r>
            <a:r>
              <a:rPr lang="zh-CN" altLang="en-US" sz="2000" spc="-5" dirty="0">
                <a:sym typeface="+mn-ea"/>
              </a:rPr>
              <a:t>启动。在 </a:t>
            </a:r>
            <a:r>
              <a:rPr lang="en-US" altLang="zh-CN" sz="2000" spc="-5" dirty="0">
                <a:sym typeface="+mn-ea"/>
              </a:rPr>
              <a:t>RHEL8 </a:t>
            </a:r>
            <a:r>
              <a:rPr lang="zh-CN" altLang="en-US" sz="2000" spc="-5" dirty="0">
                <a:sym typeface="+mn-ea"/>
              </a:rPr>
              <a:t>中，</a:t>
            </a:r>
            <a:r>
              <a:rPr lang="en-US" altLang="zh-CN" sz="2000" spc="-5" dirty="0">
                <a:sym typeface="+mn-ea"/>
              </a:rPr>
              <a:t>/</a:t>
            </a:r>
            <a:r>
              <a:rPr lang="en-US" altLang="zh-CN" sz="2000" spc="-5" dirty="0" err="1">
                <a:sym typeface="+mn-ea"/>
              </a:rPr>
              <a:t>sbin</a:t>
            </a:r>
            <a:r>
              <a:rPr lang="en-US" altLang="zh-CN" sz="2000" spc="-5" dirty="0">
                <a:sym typeface="+mn-ea"/>
              </a:rPr>
              <a:t>/</a:t>
            </a:r>
            <a:r>
              <a:rPr lang="en-US" altLang="zh-CN" sz="2000" spc="-5" dirty="0" err="1">
                <a:sym typeface="+mn-ea"/>
              </a:rPr>
              <a:t>init</a:t>
            </a:r>
            <a:r>
              <a:rPr lang="en-US" altLang="zh-CN" sz="2000" spc="-5" dirty="0">
                <a:sym typeface="+mn-ea"/>
              </a:rPr>
              <a:t> </a:t>
            </a:r>
            <a:r>
              <a:rPr lang="zh-CN" altLang="en-US" sz="2000" spc="-5" dirty="0">
                <a:sym typeface="+mn-ea"/>
              </a:rPr>
              <a:t>是一个指向 </a:t>
            </a:r>
            <a:r>
              <a:rPr lang="en-US" altLang="zh-CN" sz="2000" spc="-5" dirty="0" err="1">
                <a:sym typeface="+mn-ea"/>
              </a:rPr>
              <a:t>systemd</a:t>
            </a:r>
            <a:r>
              <a:rPr lang="en-US" altLang="zh-CN" sz="2000" spc="-5" dirty="0">
                <a:sym typeface="+mn-ea"/>
              </a:rPr>
              <a:t> </a:t>
            </a:r>
            <a:r>
              <a:rPr lang="zh-CN" altLang="en-US" sz="2000" spc="-5" dirty="0">
                <a:sym typeface="+mn-ea"/>
              </a:rPr>
              <a:t>的链接。</a:t>
            </a:r>
            <a:endParaRPr lang="en-US" altLang="zh-CN" sz="2000" spc="-5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pc="-5" dirty="0" err="1">
                <a:sym typeface="+mn-ea"/>
              </a:rPr>
              <a:t>initramfs</a:t>
            </a:r>
            <a:r>
              <a:rPr lang="zh-CN" altLang="en-US" sz="2000" spc="-5" dirty="0">
                <a:sym typeface="+mn-ea"/>
              </a:rPr>
              <a:t>中的</a:t>
            </a:r>
            <a:r>
              <a:rPr lang="en-US" altLang="zh-CN" sz="2000" spc="-5" dirty="0" err="1">
                <a:sym typeface="+mn-ea"/>
              </a:rPr>
              <a:t>systemd</a:t>
            </a:r>
            <a:r>
              <a:rPr lang="zh-CN" altLang="en-US" sz="2000" spc="-5" dirty="0">
                <a:sym typeface="+mn-ea"/>
              </a:rPr>
              <a:t>会执行</a:t>
            </a:r>
            <a:r>
              <a:rPr lang="en-US" altLang="zh-CN" sz="2000" spc="-5" dirty="0" err="1">
                <a:sym typeface="+mn-ea"/>
              </a:rPr>
              <a:t>initrd.target</a:t>
            </a:r>
            <a:r>
              <a:rPr lang="zh-CN" altLang="en-US" sz="2000" spc="-5" dirty="0">
                <a:sym typeface="+mn-ea"/>
              </a:rPr>
              <a:t>目标所有的单元，包括将磁盘中的</a:t>
            </a:r>
            <a:r>
              <a:rPr lang="en-US" altLang="zh-CN" sz="2000" spc="-5" dirty="0">
                <a:sym typeface="+mn-ea"/>
              </a:rPr>
              <a:t>root</a:t>
            </a:r>
            <a:r>
              <a:rPr lang="zh-CN" altLang="en-US" sz="2000" spc="-5" dirty="0">
                <a:sym typeface="+mn-ea"/>
              </a:rPr>
              <a:t>文件系统挂载于</a:t>
            </a:r>
            <a:r>
              <a:rPr lang="en-US" altLang="zh-CN" sz="2000" spc="-5" dirty="0">
                <a:solidFill>
                  <a:srgbClr val="FF0000"/>
                </a:solidFill>
                <a:sym typeface="+mn-ea"/>
              </a:rPr>
              <a:t>/</a:t>
            </a:r>
            <a:r>
              <a:rPr lang="en-US" altLang="zh-CN" sz="2000" spc="-5" dirty="0" err="1">
                <a:solidFill>
                  <a:srgbClr val="FF0000"/>
                </a:solidFill>
                <a:sym typeface="+mn-ea"/>
              </a:rPr>
              <a:t>sysroot</a:t>
            </a:r>
            <a:r>
              <a:rPr lang="zh-CN" altLang="en-US" sz="2000" spc="-5" dirty="0">
                <a:sym typeface="+mn-ea"/>
              </a:rPr>
              <a:t>。</a:t>
            </a:r>
            <a:endParaRPr lang="en-US" altLang="zh-CN" sz="2000" spc="-5" dirty="0">
              <a:sym typeface="+mn-ea"/>
            </a:endParaRPr>
          </a:p>
          <a:p>
            <a:pPr lvl="2"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使用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/</a:t>
            </a:r>
            <a:r>
              <a:rPr lang="en-US" altLang="zh-CN" sz="1600" spc="-5" dirty="0" err="1">
                <a:latin typeface="微软雅黑" panose="020B0503020204020204" charset="-122"/>
                <a:sym typeface="+mn-ea"/>
              </a:rPr>
              <a:t>etc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/</a:t>
            </a:r>
            <a:r>
              <a:rPr lang="en-US" altLang="zh-CN" sz="1600" spc="-5" dirty="0" err="1">
                <a:latin typeface="微软雅黑" panose="020B0503020204020204" charset="-122"/>
                <a:sym typeface="+mn-ea"/>
              </a:rPr>
              <a:t>fstab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/</a:t>
            </a: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配置</a:t>
            </a:r>
          </a:p>
          <a:p>
            <a:pPr algn="l">
              <a:lnSpc>
                <a:spcPct val="150000"/>
              </a:lnSpc>
            </a:pPr>
            <a:r>
              <a:rPr lang="zh-CN" altLang="en-US" sz="2000" spc="-5" dirty="0">
                <a:sym typeface="+mn-ea"/>
              </a:rPr>
              <a:t>内核将根文件系统从</a:t>
            </a:r>
            <a:r>
              <a:rPr lang="en-US" altLang="zh-CN" sz="2000" spc="-5" dirty="0" err="1">
                <a:sym typeface="+mn-ea"/>
              </a:rPr>
              <a:t>initramfs</a:t>
            </a:r>
            <a:r>
              <a:rPr lang="zh-CN" altLang="en-US" sz="2000" spc="-5" dirty="0">
                <a:sym typeface="+mn-ea"/>
              </a:rPr>
              <a:t>切换到</a:t>
            </a:r>
            <a:r>
              <a:rPr lang="en-US" altLang="zh-CN" sz="2000" spc="-5" dirty="0">
                <a:sym typeface="+mn-ea"/>
              </a:rPr>
              <a:t>/</a:t>
            </a:r>
            <a:r>
              <a:rPr lang="en-US" altLang="zh-CN" sz="2000" spc="-5" dirty="0" err="1">
                <a:sym typeface="+mn-ea"/>
              </a:rPr>
              <a:t>sysroot</a:t>
            </a:r>
            <a:r>
              <a:rPr lang="zh-CN" altLang="en-US" sz="2000" spc="-5" dirty="0">
                <a:sym typeface="+mn-ea"/>
              </a:rPr>
              <a:t>中的根文件系统，随后</a:t>
            </a:r>
            <a:r>
              <a:rPr lang="en-US" altLang="zh-CN" sz="2000" spc="-5" dirty="0" err="1">
                <a:sym typeface="+mn-ea"/>
              </a:rPr>
              <a:t>systemd</a:t>
            </a:r>
            <a:r>
              <a:rPr lang="zh-CN" altLang="en-US" sz="2000" spc="-5" dirty="0">
                <a:sym typeface="+mn-ea"/>
              </a:rPr>
              <a:t>会使用磁盘中安装的</a:t>
            </a:r>
            <a:r>
              <a:rPr lang="en-US" altLang="zh-CN" sz="2000" spc="-5" dirty="0" err="1">
                <a:sym typeface="+mn-ea"/>
              </a:rPr>
              <a:t>systemd</a:t>
            </a:r>
            <a:r>
              <a:rPr lang="zh-CN" altLang="en-US" sz="2000" spc="-5" dirty="0">
                <a:sym typeface="+mn-ea"/>
              </a:rPr>
              <a:t>来重新执行。</a:t>
            </a:r>
          </a:p>
          <a:p>
            <a:pPr algn="l">
              <a:lnSpc>
                <a:spcPct val="150000"/>
              </a:lnSpc>
            </a:pPr>
            <a:r>
              <a:rPr lang="en-US" altLang="zh-CN" sz="2000" spc="-5" dirty="0" err="1">
                <a:sym typeface="+mn-ea"/>
              </a:rPr>
              <a:t>systemd</a:t>
            </a:r>
            <a:r>
              <a:rPr lang="zh-CN" altLang="en-US" sz="2000" spc="-5" dirty="0">
                <a:sym typeface="+mn-ea"/>
              </a:rPr>
              <a:t>最终会查找默认的启动目标，还会启动一个基于文本登录或者图形登录的界面。</a:t>
            </a:r>
            <a:endParaRPr lang="en-US" altLang="zh-CN" sz="2000" spc="-5" dirty="0">
              <a:sym typeface="+mn-ea"/>
            </a:endParaRPr>
          </a:p>
          <a:p>
            <a:pPr lvl="2"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使用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/</a:t>
            </a:r>
            <a:r>
              <a:rPr lang="en-US" altLang="zh-CN" sz="1600" spc="-5" dirty="0" err="1">
                <a:latin typeface="微软雅黑" panose="020B0503020204020204" charset="-122"/>
                <a:sym typeface="+mn-ea"/>
              </a:rPr>
              <a:t>etc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/</a:t>
            </a:r>
            <a:r>
              <a:rPr lang="en-US" altLang="zh-CN" sz="1600" spc="-5" dirty="0" err="1">
                <a:latin typeface="微软雅黑" panose="020B0503020204020204" charset="-122"/>
                <a:sym typeface="+mn-ea"/>
              </a:rPr>
              <a:t>systemd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/system/</a:t>
            </a:r>
            <a:r>
              <a:rPr lang="en-US" altLang="zh-CN" sz="1600" spc="-5" dirty="0" err="1">
                <a:latin typeface="微软雅黑" panose="020B0503020204020204" charset="-122"/>
                <a:sym typeface="+mn-ea"/>
              </a:rPr>
              <a:t>default.target</a:t>
            </a: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和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/</a:t>
            </a:r>
            <a:r>
              <a:rPr lang="en-US" altLang="zh-CN" sz="1600" spc="-5" dirty="0" err="1">
                <a:latin typeface="微软雅黑" panose="020B0503020204020204" charset="-122"/>
                <a:sym typeface="+mn-ea"/>
              </a:rPr>
              <a:t>etc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/</a:t>
            </a:r>
            <a:r>
              <a:rPr lang="en-US" altLang="zh-CN" sz="1600" spc="-5" dirty="0" err="1">
                <a:latin typeface="微软雅黑" panose="020B0503020204020204" charset="-122"/>
                <a:sym typeface="+mn-ea"/>
              </a:rPr>
              <a:t>systemd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/system/</a:t>
            </a: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配置</a:t>
            </a:r>
            <a:endParaRPr lang="en-US" altLang="zh-CN" sz="1600" spc="-5" dirty="0">
              <a:latin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800" spc="-5" dirty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0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修复</a:t>
            </a:r>
            <a:r>
              <a:rPr lang="en-US" altLang="zh-CN" dirty="0"/>
              <a:t>/boot/grub2/</a:t>
            </a:r>
            <a:r>
              <a:rPr lang="en-US" altLang="zh-CN" dirty="0" err="1"/>
              <a:t>grub.cfg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51812" y="1051200"/>
            <a:ext cx="10560050" cy="5576570"/>
          </a:xfrm>
        </p:spPr>
        <p:txBody>
          <a:bodyPr/>
          <a:lstStyle/>
          <a:p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在</a:t>
            </a:r>
            <a:r>
              <a:rPr lang="en-US" altLang="zh-CN" sz="2000" dirty="0">
                <a:latin typeface="+mn-ea"/>
                <a:cs typeface="Arial" panose="020B0604020202020204" pitchFamily="34" charset="0"/>
                <a:sym typeface="+mn-ea"/>
              </a:rPr>
              <a:t>RHEL8</a:t>
            </a:r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中，</a:t>
            </a:r>
            <a:r>
              <a:rPr lang="en-US" altLang="zh-CN" sz="2000" dirty="0"/>
              <a:t> /boot/grub2/</a:t>
            </a:r>
            <a:r>
              <a:rPr lang="en-US" altLang="zh-CN" sz="2000" dirty="0" err="1"/>
              <a:t>grub.cfg</a:t>
            </a:r>
            <a:r>
              <a:rPr lang="zh-CN" altLang="en-US" sz="2000" dirty="0"/>
              <a:t>文件丢失，系统无法正常启动：</a:t>
            </a:r>
            <a:endParaRPr lang="en-US" altLang="zh-CN" sz="2000" dirty="0"/>
          </a:p>
          <a:p>
            <a:r>
              <a:rPr lang="zh-CN" altLang="en-US" sz="2000" dirty="0">
                <a:sym typeface="+mn-ea"/>
              </a:rPr>
              <a:t>修复步骤如下</a:t>
            </a:r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：</a:t>
            </a:r>
          </a:p>
          <a:p>
            <a:pPr lvl="2" algn="l">
              <a:lnSpc>
                <a:spcPct val="200000"/>
              </a:lnSpc>
              <a:buClrTx/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指定</a:t>
            </a: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/boot</a:t>
            </a: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目录所在的分区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200000"/>
              </a:lnSpc>
              <a:buClrTx/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加载内核文件，并以只读的方式加载根分区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200000"/>
              </a:lnSpc>
              <a:buClrTx/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指定</a:t>
            </a:r>
            <a:r>
              <a:rPr lang="en-US" altLang="zh-CN" sz="1600" spc="-5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initramfs</a:t>
            </a: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文件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200000"/>
              </a:lnSpc>
              <a:buClrTx/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启动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进入系统后重新生成</a:t>
            </a:r>
            <a:r>
              <a:rPr lang="en-US" altLang="zh-CN" sz="1600" dirty="0"/>
              <a:t>/boot/grub2/</a:t>
            </a:r>
            <a:r>
              <a:rPr lang="en-US" altLang="zh-CN" sz="1600" dirty="0" err="1"/>
              <a:t>grub.cfg</a:t>
            </a:r>
            <a:r>
              <a:rPr lang="zh-CN" altLang="en-US" sz="1600" dirty="0"/>
              <a:t>文件，重启测试</a:t>
            </a:r>
            <a:endParaRPr lang="en-US" altLang="zh-CN" sz="1600" dirty="0"/>
          </a:p>
          <a:p>
            <a:pPr lvl="2">
              <a:lnSpc>
                <a:spcPct val="200000"/>
              </a:lnSpc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200000"/>
              </a:lnSpc>
              <a:buClrTx/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说明：每个系统的环境不同，设置方法也会不同。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6AC951-1E63-4B33-BA3E-84583EB76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341" y="2580656"/>
            <a:ext cx="8178045" cy="2160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D0BD4A-452E-4487-B218-046E8C0AF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290" y="3159511"/>
            <a:ext cx="8172096" cy="1923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7095D3-B7EE-4FCA-A4AB-E6BB58DBC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347" y="3723237"/>
            <a:ext cx="8168039" cy="2252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2AAB85-C878-45E0-80B2-1DEADC69B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341" y="4252775"/>
            <a:ext cx="8167262" cy="1970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6AEFF0D-D7B7-47F8-B59E-B872120D14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942"/>
          <a:stretch/>
        </p:blipFill>
        <p:spPr>
          <a:xfrm>
            <a:off x="1893165" y="4807999"/>
            <a:ext cx="8188221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8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查看内核启动项信息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51812" y="1051200"/>
            <a:ext cx="10560050" cy="5305150"/>
          </a:xfrm>
        </p:spPr>
        <p:txBody>
          <a:bodyPr/>
          <a:lstStyle/>
          <a:p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查看默认启动内核</a:t>
            </a:r>
            <a:endParaRPr lang="en-US" altLang="zh-CN" sz="2000" dirty="0">
              <a:latin typeface="+mn-ea"/>
              <a:cs typeface="Arial" panose="020B0604020202020204" pitchFamily="34" charset="0"/>
              <a:sym typeface="+mn-ea"/>
            </a:endParaRPr>
          </a:p>
          <a:p>
            <a:endParaRPr lang="en-US" altLang="zh-CN" sz="2000" dirty="0">
              <a:latin typeface="+mn-ea"/>
              <a:cs typeface="Arial" panose="020B0604020202020204" pitchFamily="34" charset="0"/>
              <a:sym typeface="+mn-ea"/>
            </a:endParaRPr>
          </a:p>
          <a:p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查看内核启动信息</a:t>
            </a:r>
            <a:endParaRPr lang="en-US" altLang="zh-CN" sz="2000" dirty="0">
              <a:latin typeface="+mn-ea"/>
              <a:cs typeface="Arial" panose="020B0604020202020204" pitchFamily="34" charset="0"/>
              <a:sym typeface="+mn-ea"/>
            </a:endParaRPr>
          </a:p>
          <a:p>
            <a:pPr lvl="2">
              <a:buFont typeface="Wingdings" panose="05000000000000000000" charset="0"/>
              <a:buChar char="u"/>
            </a:pP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--info=ALL</a:t>
            </a: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查看所有的内核启动项</a:t>
            </a:r>
            <a:endParaRPr lang="en-US" altLang="zh-CN" sz="1600" spc="-5" dirty="0">
              <a:latin typeface="微软雅黑" panose="020B0503020204020204" charset="-122"/>
              <a:sym typeface="+mn-ea"/>
            </a:endParaRPr>
          </a:p>
          <a:p>
            <a:pPr lvl="2"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sym typeface="+mn-ea"/>
            </a:endParaRPr>
          </a:p>
          <a:p>
            <a:pPr lvl="2"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sym typeface="+mn-ea"/>
            </a:endParaRPr>
          </a:p>
          <a:p>
            <a:pPr lvl="2"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sym typeface="+mn-ea"/>
            </a:endParaRPr>
          </a:p>
          <a:p>
            <a:pPr lvl="2"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sym typeface="+mn-ea"/>
            </a:endParaRPr>
          </a:p>
          <a:p>
            <a:pPr lvl="2"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sym typeface="+mn-ea"/>
            </a:endParaRPr>
          </a:p>
          <a:p>
            <a:pPr lvl="2">
              <a:buFont typeface="Wingdings" panose="05000000000000000000" charset="0"/>
              <a:buChar char="u"/>
            </a:pPr>
            <a:r>
              <a:rPr lang="zh-CN" altLang="en-US" sz="1600" dirty="0">
                <a:sym typeface="+mn-ea"/>
              </a:rPr>
              <a:t>启动信息配置在</a:t>
            </a:r>
            <a:r>
              <a:rPr lang="en-US" altLang="zh-CN" sz="1600" dirty="0">
                <a:sym typeface="+mn-ea"/>
              </a:rPr>
              <a:t>/boot/loader/entries/</a:t>
            </a:r>
            <a:r>
              <a:rPr lang="zh-CN" altLang="en-US" sz="1600" dirty="0">
                <a:sym typeface="+mn-ea"/>
              </a:rPr>
              <a:t>目录下</a:t>
            </a:r>
            <a:endParaRPr lang="en-US" altLang="zh-CN" sz="1600" dirty="0">
              <a:latin typeface="+mn-ea"/>
              <a:cs typeface="Arial" panose="020B0604020202020204" pitchFamily="34" charset="0"/>
              <a:sym typeface="+mn-ea"/>
            </a:endParaRPr>
          </a:p>
          <a:p>
            <a:pPr marL="801370" lvl="2" indent="0">
              <a:buNone/>
            </a:pPr>
            <a:endParaRPr lang="en-US" altLang="zh-CN" sz="1600" spc="-5" dirty="0">
              <a:latin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09FCAD-1EF4-4C3C-88B2-76C9C5D665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8" b="-4908"/>
          <a:stretch/>
        </p:blipFill>
        <p:spPr>
          <a:xfrm>
            <a:off x="1775521" y="1525144"/>
            <a:ext cx="7826418" cy="4636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EF9849-ECEE-49F7-9255-CF0B9C124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359" y="3104964"/>
            <a:ext cx="9472481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27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修改内核默认启动项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51812" y="1051200"/>
            <a:ext cx="10560050" cy="5305150"/>
          </a:xfrm>
        </p:spPr>
        <p:txBody>
          <a:bodyPr/>
          <a:lstStyle/>
          <a:p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修改默认启动内核：</a:t>
            </a:r>
            <a:endParaRPr lang="en-US" altLang="zh-CN" sz="2000" dirty="0">
              <a:latin typeface="+mn-ea"/>
              <a:cs typeface="Arial" panose="020B0604020202020204" pitchFamily="34" charset="0"/>
              <a:sym typeface="+mn-ea"/>
            </a:endParaRPr>
          </a:p>
          <a:p>
            <a:pPr lvl="2"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方法一：根据菜单栏的索引号设置，从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0</a:t>
            </a: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开始</a:t>
            </a:r>
            <a:endParaRPr lang="en-US" altLang="zh-CN" sz="1600" spc="-5" dirty="0">
              <a:latin typeface="微软雅黑" panose="020B0503020204020204" charset="-122"/>
              <a:sym typeface="+mn-ea"/>
            </a:endParaRPr>
          </a:p>
          <a:p>
            <a:pPr lvl="2">
              <a:lnSpc>
                <a:spcPct val="200000"/>
              </a:lnSpc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sym typeface="+mn-ea"/>
            </a:endParaRPr>
          </a:p>
          <a:p>
            <a:pPr lvl="2">
              <a:lnSpc>
                <a:spcPct val="200000"/>
              </a:lnSpc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sym typeface="+mn-ea"/>
            </a:endParaRPr>
          </a:p>
          <a:p>
            <a:pPr lvl="2"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方法二：绑定特定版本内核</a:t>
            </a:r>
            <a:endParaRPr lang="en-US" altLang="zh-CN" sz="1600" spc="-5" dirty="0">
              <a:latin typeface="微软雅黑" panose="020B0503020204020204" charset="-122"/>
              <a:sym typeface="+mn-ea"/>
            </a:endParaRPr>
          </a:p>
          <a:p>
            <a:pPr lvl="2">
              <a:lnSpc>
                <a:spcPct val="200000"/>
              </a:lnSpc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sym typeface="+mn-ea"/>
            </a:endParaRPr>
          </a:p>
          <a:p>
            <a:endParaRPr lang="en-US" altLang="zh-CN" sz="2000" dirty="0">
              <a:latin typeface="+mn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E6B832-4286-4A54-BDBB-31C26D667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854" y="2060848"/>
            <a:ext cx="7826418" cy="10440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72FBA9D-8255-4C61-AB7B-038CF0E76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211" y="3624093"/>
            <a:ext cx="7817730" cy="98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8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修改内核启动参数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51812" y="1051200"/>
            <a:ext cx="10560050" cy="5576570"/>
          </a:xfrm>
        </p:spPr>
        <p:txBody>
          <a:bodyPr/>
          <a:lstStyle/>
          <a:p>
            <a:pPr algn="l"/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内核参数定义在</a:t>
            </a:r>
            <a:r>
              <a:rPr lang="en-US" altLang="zh-CN" sz="2000" dirty="0">
                <a:sym typeface="+mn-ea"/>
              </a:rPr>
              <a:t>/</a:t>
            </a:r>
            <a:r>
              <a:rPr lang="en-US" altLang="zh-CN" sz="2000" dirty="0" err="1">
                <a:sym typeface="+mn-ea"/>
              </a:rPr>
              <a:t>etc</a:t>
            </a:r>
            <a:r>
              <a:rPr lang="en-US" altLang="zh-CN" sz="2000" dirty="0">
                <a:sym typeface="+mn-ea"/>
              </a:rPr>
              <a:t>/default/grub</a:t>
            </a:r>
            <a:endParaRPr lang="en-US" altLang="zh-CN" sz="2000" dirty="0">
              <a:latin typeface="+mn-ea"/>
              <a:cs typeface="Arial" panose="020B0604020202020204" pitchFamily="34" charset="0"/>
              <a:sym typeface="+mn-ea"/>
            </a:endParaRPr>
          </a:p>
          <a:p>
            <a:pPr lvl="2"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用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vim</a:t>
            </a: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编辑时，需要更新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grub2</a:t>
            </a: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配置文件</a:t>
            </a:r>
            <a:r>
              <a:rPr lang="en-US" altLang="zh-CN" sz="1600" spc="-5" dirty="0">
                <a:latin typeface="微软雅黑" panose="020B0503020204020204" charset="-122"/>
              </a:rPr>
              <a:t>grub2-mkconfig -o /boot/grub2/</a:t>
            </a:r>
            <a:r>
              <a:rPr lang="en-US" altLang="zh-CN" sz="1600" spc="-5" dirty="0" err="1">
                <a:latin typeface="微软雅黑" panose="020B0503020204020204" charset="-122"/>
              </a:rPr>
              <a:t>grub.cfg</a:t>
            </a:r>
            <a:endParaRPr lang="en-US" altLang="zh-CN" sz="1600" spc="-5" dirty="0">
              <a:latin typeface="微软雅黑" panose="020B0503020204020204" charset="-122"/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  <a:cs typeface="Arial" panose="020B0604020202020204" pitchFamily="34" charset="0"/>
              <a:sym typeface="+mn-ea"/>
            </a:endParaRPr>
          </a:p>
          <a:p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命令行修改内核参数</a:t>
            </a:r>
          </a:p>
          <a:p>
            <a:pPr lvl="2"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添加和修改参数用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--</a:t>
            </a:r>
            <a:r>
              <a:rPr lang="en-US" altLang="zh-CN" sz="1600" spc="-5" dirty="0" err="1">
                <a:latin typeface="微软雅黑" panose="020B0503020204020204" charset="-122"/>
                <a:sym typeface="+mn-ea"/>
              </a:rPr>
              <a:t>args</a:t>
            </a:r>
            <a:r>
              <a:rPr lang="en-US" altLang="zh-CN" sz="1600" spc="-5" dirty="0">
                <a:latin typeface="微软雅黑" panose="020B0503020204020204" charset="-122"/>
                <a:sym typeface="+mn-ea"/>
              </a:rPr>
              <a:t>=console=ttyS0,11520</a:t>
            </a: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，删除参数用</a:t>
            </a:r>
            <a:r>
              <a:rPr lang="en-US" altLang="zh-CN" dirty="0"/>
              <a:t>--remove-</a:t>
            </a:r>
            <a:r>
              <a:rPr lang="en-US" altLang="zh-CN" dirty="0" err="1"/>
              <a:t>args</a:t>
            </a:r>
            <a:r>
              <a:rPr lang="en-US" altLang="zh-CN" dirty="0"/>
              <a:t>=“</a:t>
            </a:r>
            <a:r>
              <a:rPr lang="en-US" altLang="zh-CN" dirty="0" err="1"/>
              <a:t>rhgb</a:t>
            </a:r>
            <a:r>
              <a:rPr lang="en-US" altLang="zh-CN" dirty="0"/>
              <a:t> quiet”</a:t>
            </a:r>
            <a:endParaRPr lang="en-US" altLang="zh-CN" sz="1600" spc="-5" dirty="0">
              <a:latin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40A524-81B9-4FFB-9874-C80322CCC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00" y="1957805"/>
            <a:ext cx="9586791" cy="20880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CA292A-6699-4720-AE4F-9DB0EEF3F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800" y="5108198"/>
            <a:ext cx="955630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3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systemd</a:t>
            </a:r>
            <a:r>
              <a:rPr lang="zh-CN" altLang="en-US" dirty="0"/>
              <a:t>管理服务</a:t>
            </a:r>
          </a:p>
          <a:p>
            <a:r>
              <a:rPr lang="en-US" altLang="zh-CN" dirty="0" err="1"/>
              <a:t>systemctl</a:t>
            </a:r>
            <a:r>
              <a:rPr lang="zh-CN" altLang="en-US" dirty="0"/>
              <a:t>工具的使用</a:t>
            </a:r>
            <a:endParaRPr lang="en-US" altLang="zh-CN" dirty="0"/>
          </a:p>
          <a:p>
            <a:r>
              <a:rPr lang="zh-CN" altLang="en-US" dirty="0"/>
              <a:t>系统启动流程</a:t>
            </a:r>
            <a:endParaRPr lang="en-US" altLang="zh-CN" dirty="0"/>
          </a:p>
          <a:p>
            <a:r>
              <a:rPr lang="zh-CN" altLang="en-US" dirty="0"/>
              <a:t>重置</a:t>
            </a:r>
            <a:r>
              <a:rPr lang="en-US" altLang="zh-CN" dirty="0"/>
              <a:t>root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zh-CN" altLang="en-US" dirty="0"/>
              <a:t>文件系统启动问题修复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重置</a:t>
            </a:r>
            <a:r>
              <a:rPr lang="en-US" altLang="zh-CN" dirty="0"/>
              <a:t>root</a:t>
            </a:r>
            <a:r>
              <a:rPr lang="zh-CN" altLang="en-US" dirty="0"/>
              <a:t>密码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89025"/>
            <a:ext cx="10560050" cy="5576570"/>
          </a:xfrm>
        </p:spPr>
        <p:txBody>
          <a:bodyPr/>
          <a:lstStyle/>
          <a:p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在</a:t>
            </a:r>
            <a:r>
              <a:rPr lang="en-US" altLang="zh-CN" sz="2000" dirty="0">
                <a:latin typeface="+mn-ea"/>
                <a:cs typeface="Arial" panose="020B0604020202020204" pitchFamily="34" charset="0"/>
                <a:sym typeface="+mn-ea"/>
              </a:rPr>
              <a:t>RHEL8</a:t>
            </a:r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中，可以使</a:t>
            </a:r>
            <a:r>
              <a:rPr lang="zh-CN" altLang="en-US" sz="2000" dirty="0">
                <a:sym typeface="+mn-ea"/>
              </a:rPr>
              <a:t>从</a:t>
            </a:r>
            <a:r>
              <a:rPr lang="en-US" altLang="zh-CN" sz="2000" dirty="0" err="1">
                <a:sym typeface="+mn-ea"/>
              </a:rPr>
              <a:t>initramfs</a:t>
            </a:r>
            <a:r>
              <a:rPr lang="zh-CN" altLang="en-US" sz="2000" dirty="0">
                <a:sym typeface="+mn-ea"/>
              </a:rPr>
              <a:t>运行的脚本在某点暂停，并提供</a:t>
            </a:r>
            <a:r>
              <a:rPr lang="en-US" altLang="zh-CN" sz="2000" dirty="0">
                <a:sym typeface="+mn-ea"/>
              </a:rPr>
              <a:t>shell</a:t>
            </a:r>
            <a:r>
              <a:rPr lang="zh-CN" altLang="en-US" sz="2000" dirty="0">
                <a:sym typeface="+mn-ea"/>
              </a:rPr>
              <a:t>，然后</a:t>
            </a:r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在该</a:t>
            </a:r>
            <a:r>
              <a:rPr lang="en-US" altLang="zh-CN" sz="2000" dirty="0">
                <a:latin typeface="+mn-ea"/>
                <a:cs typeface="Arial" panose="020B0604020202020204" pitchFamily="34" charset="0"/>
                <a:sym typeface="+mn-ea"/>
              </a:rPr>
              <a:t>shell</a:t>
            </a:r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下继续执行，这主要是为了进行调试，也可以使用该方法来重置丢失的</a:t>
            </a:r>
            <a:r>
              <a:rPr lang="en-US" altLang="zh-CN" sz="2000" dirty="0">
                <a:latin typeface="+mn-ea"/>
                <a:cs typeface="Arial" panose="020B0604020202020204" pitchFamily="34" charset="0"/>
                <a:sym typeface="+mn-ea"/>
              </a:rPr>
              <a:t>root</a:t>
            </a:r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密码。</a:t>
            </a:r>
            <a:endParaRPr lang="en-US" altLang="zh-CN" sz="2000" dirty="0">
              <a:latin typeface="+mn-ea"/>
              <a:cs typeface="Arial" panose="020B0604020202020204" pitchFamily="34" charset="0"/>
              <a:sym typeface="+mn-ea"/>
            </a:endParaRPr>
          </a:p>
          <a:p>
            <a:r>
              <a:rPr lang="zh-CN" altLang="en-US" sz="2000" dirty="0">
                <a:sym typeface="+mn-ea"/>
              </a:rPr>
              <a:t>进入</a:t>
            </a:r>
            <a:r>
              <a:rPr lang="en-US" altLang="zh-CN" sz="2000" dirty="0">
                <a:sym typeface="+mn-ea"/>
              </a:rPr>
              <a:t>shell</a:t>
            </a:r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步骤：</a:t>
            </a: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重启系统</a:t>
            </a: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将光标移动到要启动的内核</a:t>
            </a: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按</a:t>
            </a: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e</a:t>
            </a: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编译当前条目</a:t>
            </a: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将光标移至以</a:t>
            </a: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linux</a:t>
            </a: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开头的行，此为内核命令行</a:t>
            </a:r>
            <a:endParaRPr 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在末尾添加</a:t>
            </a:r>
            <a:r>
              <a:rPr lang="en-US" altLang="zh-CN" sz="1600" spc="-5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rd.break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按</a:t>
            </a: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ctrl+x</a:t>
            </a: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继续启动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644CA7-A2EC-4A33-BB18-6CE18CD0C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4990318"/>
            <a:ext cx="6264183" cy="11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66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重置</a:t>
            </a:r>
            <a:r>
              <a:rPr lang="en-US" altLang="zh-CN" dirty="0"/>
              <a:t>root</a:t>
            </a:r>
            <a:r>
              <a:rPr lang="zh-CN" altLang="en-US" dirty="0"/>
              <a:t>密码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89025"/>
            <a:ext cx="10560050" cy="5576570"/>
          </a:xfrm>
        </p:spPr>
        <p:txBody>
          <a:bodyPr/>
          <a:lstStyle/>
          <a:p>
            <a:r>
              <a:rPr lang="zh-CN" altLang="en-US" sz="2000" dirty="0">
                <a:sym typeface="+mn-ea"/>
              </a:rPr>
              <a:t>重置</a:t>
            </a:r>
            <a:r>
              <a:rPr lang="en-US" altLang="zh-CN" sz="2000" dirty="0">
                <a:sym typeface="+mn-ea"/>
              </a:rPr>
              <a:t>root</a:t>
            </a:r>
            <a:r>
              <a:rPr lang="zh-CN" altLang="en-US" sz="2000" dirty="0">
                <a:sym typeface="+mn-ea"/>
              </a:rPr>
              <a:t>密码步骤</a:t>
            </a:r>
            <a:r>
              <a:rPr lang="zh-CN" altLang="en-US" sz="2000" dirty="0">
                <a:latin typeface="+mn-ea"/>
                <a:cs typeface="Arial" panose="020B0604020202020204" pitchFamily="34" charset="0"/>
                <a:sym typeface="+mn-ea"/>
              </a:rPr>
              <a:t>：</a:t>
            </a: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重启</a:t>
            </a: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以读写方式挂载</a:t>
            </a: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1600" spc="-5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sysroot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1370" lvl="2" indent="0" algn="l">
              <a:buClrTx/>
              <a:buNone/>
            </a:pPr>
            <a:r>
              <a:rPr lang="en-US" altLang="zh-CN" sz="1600" spc="-5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switch_root</a:t>
            </a: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:/#  mount -o </a:t>
            </a:r>
            <a:r>
              <a:rPr lang="en-US" altLang="zh-CN" sz="1600" spc="-5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remount,rw</a:t>
            </a: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/</a:t>
            </a:r>
            <a:r>
              <a:rPr lang="en-US" altLang="zh-CN" sz="1600" spc="-5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sysroot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切换至真正操作系统的根</a:t>
            </a: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1600" spc="-5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sysroot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1370" lvl="2" indent="0">
              <a:buNone/>
            </a:pPr>
            <a:r>
              <a:rPr lang="en-US" altLang="zh-CN" sz="1600" spc="-5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switch_root</a:t>
            </a: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:/#  chroot /</a:t>
            </a:r>
            <a:r>
              <a:rPr lang="en-US" altLang="zh-CN" sz="1600" spc="-5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sysroot</a:t>
            </a:r>
            <a:endParaRPr 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重置密码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1370" lvl="2" indent="0">
              <a:buNone/>
            </a:pP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sh-4.4#  echo 123456 | passwd --stdin root</a:t>
            </a: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打标签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1370" lvl="2" indent="0">
              <a:buNone/>
            </a:pP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sh-4.4# touch /.</a:t>
            </a:r>
            <a:r>
              <a:rPr lang="en-US" altLang="zh-CN" sz="1600" spc="-5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autorelabel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>
              <a:buFont typeface="Wingdings" panose="05000000000000000000" charset="0"/>
              <a:buChar char="u"/>
            </a:pP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exit</a:t>
            </a: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退出两次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endParaRPr lang="zh-CN" altLang="en-US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D8EA77-849C-4B73-8A57-4D198925A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516" y="5234371"/>
            <a:ext cx="6652837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79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修复文件系统问题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89025"/>
            <a:ext cx="10560050" cy="5576570"/>
          </a:xfrm>
        </p:spPr>
        <p:txBody>
          <a:bodyPr/>
          <a:lstStyle/>
          <a:p>
            <a:r>
              <a:rPr lang="en-US" altLang="zh-CN" sz="2000" dirty="0">
                <a:sym typeface="+mn-ea"/>
              </a:rPr>
              <a:t>/</a:t>
            </a:r>
            <a:r>
              <a:rPr lang="en-US" altLang="zh-CN" sz="2000" dirty="0" err="1">
                <a:sym typeface="+mn-ea"/>
              </a:rPr>
              <a:t>etc</a:t>
            </a:r>
            <a:r>
              <a:rPr lang="en-US" altLang="zh-CN" sz="2000" dirty="0">
                <a:sym typeface="+mn-ea"/>
              </a:rPr>
              <a:t>/</a:t>
            </a:r>
            <a:r>
              <a:rPr lang="en-US" altLang="zh-CN" sz="2000" dirty="0" err="1">
                <a:sym typeface="+mn-ea"/>
              </a:rPr>
              <a:t>fstab</a:t>
            </a:r>
            <a:r>
              <a:rPr lang="zh-CN" altLang="en-US" sz="2000" dirty="0">
                <a:sym typeface="+mn-ea"/>
              </a:rPr>
              <a:t>中的错误和损坏的文件系统可能会阻止系统的启动，系统会进入需要提供</a:t>
            </a:r>
            <a:r>
              <a:rPr lang="en-US" altLang="zh-CN" sz="2000" dirty="0">
                <a:sym typeface="+mn-ea"/>
              </a:rPr>
              <a:t>root</a:t>
            </a:r>
            <a:r>
              <a:rPr lang="zh-CN" altLang="en-US" sz="2000" dirty="0">
                <a:sym typeface="+mn-ea"/>
              </a:rPr>
              <a:t>密码的紧急修复模式。</a:t>
            </a:r>
            <a:endParaRPr lang="en-US" altLang="zh-CN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以下情况是常见的文件系统问题：</a:t>
            </a:r>
            <a:endParaRPr lang="zh-CN" altLang="en-US" sz="2000" dirty="0">
              <a:latin typeface="+mn-ea"/>
              <a:cs typeface="Arial" panose="020B0604020202020204" pitchFamily="34" charset="0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文件系统损坏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1600" spc="-5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etc</a:t>
            </a: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1600" spc="-5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fstab</a:t>
            </a: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中引用的设备不存在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1600" spc="-5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etc</a:t>
            </a: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1600" spc="-5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fstab</a:t>
            </a: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中的挂载点不存在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>
              <a:buFont typeface="Wingdings" panose="05000000000000000000" charset="0"/>
              <a:buChar char="u"/>
            </a:pP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1600" spc="-5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etc</a:t>
            </a: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1600" spc="-5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fstab</a:t>
            </a: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中的文件系统类型书写错误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1600" spc="-5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etc</a:t>
            </a: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1600" spc="-5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fstab</a:t>
            </a: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中的挂载选项错误等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endParaRPr lang="zh-CN" altLang="en-US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58DCF4-8424-4C7C-93F6-2DCF1237C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4833156"/>
            <a:ext cx="10447925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46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修复文件系统问题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89025"/>
            <a:ext cx="10560050" cy="5576570"/>
          </a:xfrm>
        </p:spPr>
        <p:txBody>
          <a:bodyPr/>
          <a:lstStyle/>
          <a:p>
            <a:r>
              <a:rPr lang="zh-CN" altLang="en-US" sz="2000" dirty="0">
                <a:sym typeface="+mn-ea"/>
              </a:rPr>
              <a:t>修复步骤如下：</a:t>
            </a:r>
            <a:endParaRPr lang="zh-CN" altLang="en-US" sz="2000" dirty="0">
              <a:latin typeface="+mn-ea"/>
              <a:cs typeface="Arial" panose="020B0604020202020204" pitchFamily="34" charset="0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进入紧急模式，输入</a:t>
            </a: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root</a:t>
            </a: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密码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尝试挂载所有的文件系统，定位</a:t>
            </a: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1600" spc="-5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etc</a:t>
            </a: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1600" spc="-5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fstab</a:t>
            </a: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中的问题。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确保当前根文件系统可读写，若是</a:t>
            </a:r>
            <a:r>
              <a:rPr lang="en-US" altLang="zh-CN" sz="1600" spc="-5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ro</a:t>
            </a: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，需要改成</a:t>
            </a:r>
            <a:r>
              <a:rPr lang="en-US" altLang="zh-CN" sz="1600" spc="-5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rw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修改成正确的配置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重启系统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DA79C6-7732-485C-AB53-993437F65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062" y="2060848"/>
            <a:ext cx="9363075" cy="1000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087C6E-8B02-45A6-A899-757FA9D8C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061" y="3701016"/>
            <a:ext cx="9363075" cy="3601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000CAD-B241-4308-9758-563D2C5FB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9061" y="4479600"/>
            <a:ext cx="9363075" cy="3733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63294E-8E7D-416A-A5C8-DBA5D4BBBF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9061" y="5375287"/>
            <a:ext cx="9363075" cy="39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11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 loader</a:t>
            </a:r>
            <a:r>
              <a:rPr lang="zh-CN" altLang="en-US" dirty="0"/>
              <a:t>损坏修复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89025"/>
            <a:ext cx="10560050" cy="5576570"/>
          </a:xfrm>
        </p:spPr>
        <p:txBody>
          <a:bodyPr/>
          <a:lstStyle/>
          <a:p>
            <a:r>
              <a:rPr lang="zh-CN" altLang="en-US" sz="2000" dirty="0">
                <a:sym typeface="+mn-ea"/>
              </a:rPr>
              <a:t>修复步骤如下：</a:t>
            </a:r>
            <a:endParaRPr lang="zh-CN" altLang="en-US" sz="2000" dirty="0">
              <a:latin typeface="+mn-ea"/>
              <a:cs typeface="Arial" panose="020B0604020202020204" pitchFamily="34" charset="0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模拟破坏引导程序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选择从光盘启动进入救援模式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DCAACE-D96D-4375-A369-ADD34CAA9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060848"/>
            <a:ext cx="8151927" cy="717421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89B6DB-AE44-41E1-8896-20E63FC18380}"/>
              </a:ext>
            </a:extLst>
          </p:cNvPr>
          <p:cNvGrpSpPr/>
          <p:nvPr/>
        </p:nvGrpSpPr>
        <p:grpSpPr>
          <a:xfrm>
            <a:off x="1919536" y="3247210"/>
            <a:ext cx="7164796" cy="1548906"/>
            <a:chOff x="1811524" y="3190178"/>
            <a:chExt cx="7164796" cy="1548906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0F2E556-E92A-4441-8D34-B4D27DC96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1524" y="3190178"/>
              <a:ext cx="3939881" cy="153175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2DDA08F-DD15-4731-A390-F5FB48838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8309" y="3190178"/>
              <a:ext cx="3208011" cy="1548906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E7E1FBA-C8C3-4AC7-B44A-F4F6D9C20909}"/>
              </a:ext>
            </a:extLst>
          </p:cNvPr>
          <p:cNvGrpSpPr/>
          <p:nvPr/>
        </p:nvGrpSpPr>
        <p:grpSpPr>
          <a:xfrm>
            <a:off x="1936033" y="4992256"/>
            <a:ext cx="8529075" cy="1005130"/>
            <a:chOff x="1936033" y="4992256"/>
            <a:chExt cx="8529075" cy="100513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B622EAC-AD20-47CA-B66F-7093A33E9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6631" b="56035"/>
            <a:stretch/>
          </p:blipFill>
          <p:spPr>
            <a:xfrm>
              <a:off x="1936033" y="4992256"/>
              <a:ext cx="3240360" cy="100513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BA7F92C-9D33-46FB-9B2A-6C3505AFFE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7492"/>
            <a:stretch/>
          </p:blipFill>
          <p:spPr>
            <a:xfrm>
              <a:off x="5176393" y="4992256"/>
              <a:ext cx="5288715" cy="1005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454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 loader</a:t>
            </a:r>
            <a:r>
              <a:rPr lang="zh-CN" altLang="en-US" dirty="0"/>
              <a:t>损坏修复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89025"/>
            <a:ext cx="10560050" cy="5576570"/>
          </a:xfrm>
        </p:spPr>
        <p:txBody>
          <a:bodyPr/>
          <a:lstStyle/>
          <a:p>
            <a:r>
              <a:rPr lang="zh-CN" altLang="en-US" sz="2000" dirty="0">
                <a:sym typeface="+mn-ea"/>
              </a:rPr>
              <a:t>修复步骤如下：</a:t>
            </a:r>
            <a:endParaRPr lang="zh-CN" altLang="en-US" sz="2000" dirty="0">
              <a:latin typeface="+mn-ea"/>
              <a:cs typeface="Arial" panose="020B0604020202020204" pitchFamily="34" charset="0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切换至真正的根文件系统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修复引导程序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exit</a:t>
            </a: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退出</a:t>
            </a: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次，重启测试，选择从本地磁盘启动</a:t>
            </a: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endParaRPr lang="en-US" altLang="zh-CN"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2607A6-84CA-4D14-B74E-DE791F7E7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40" y="2096852"/>
            <a:ext cx="7657196" cy="365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45951F-3BFC-4F64-864F-A10EA6A53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980" y="3326073"/>
            <a:ext cx="7657196" cy="48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5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systemd</a:t>
            </a:r>
            <a:r>
              <a:rPr lang="zh-CN" altLang="en-US" dirty="0"/>
              <a:t>管理服务</a:t>
            </a:r>
          </a:p>
          <a:p>
            <a:r>
              <a:rPr lang="en-US" altLang="zh-CN" dirty="0" err="1"/>
              <a:t>systemctl</a:t>
            </a:r>
            <a:r>
              <a:rPr lang="zh-CN" altLang="en-US" dirty="0"/>
              <a:t>工具的使用</a:t>
            </a:r>
            <a:endParaRPr lang="en-US" altLang="zh-CN" dirty="0"/>
          </a:p>
          <a:p>
            <a:r>
              <a:rPr lang="zh-CN" altLang="en-US" dirty="0"/>
              <a:t>系统启动流程</a:t>
            </a:r>
            <a:endParaRPr lang="en-US" altLang="zh-CN" dirty="0"/>
          </a:p>
          <a:p>
            <a:r>
              <a:rPr lang="zh-CN" altLang="en-US" dirty="0"/>
              <a:t>修改内核启动参数</a:t>
            </a:r>
            <a:endParaRPr lang="en-US" altLang="zh-CN" dirty="0"/>
          </a:p>
          <a:p>
            <a:r>
              <a:rPr lang="zh-CN" altLang="en-US" dirty="0"/>
              <a:t>重置</a:t>
            </a:r>
            <a:r>
              <a:rPr lang="en-US" altLang="zh-CN" dirty="0"/>
              <a:t>root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zh-CN" altLang="en-US" dirty="0"/>
              <a:t>文件系统启动问题修复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systemd</a:t>
            </a:r>
            <a:r>
              <a:rPr lang="zh-CN" altLang="en-US" dirty="0"/>
              <a:t>简介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err="1"/>
              <a:t>systemd</a:t>
            </a:r>
            <a:r>
              <a:rPr lang="zh-CN" altLang="en-US" sz="1800" dirty="0"/>
              <a:t>守护进程管理</a:t>
            </a:r>
            <a:r>
              <a:rPr lang="en-US" altLang="zh-CN" sz="1800" dirty="0"/>
              <a:t>Linux</a:t>
            </a:r>
            <a:r>
              <a:rPr lang="zh-CN" altLang="en-US" sz="1800" dirty="0"/>
              <a:t>启动，一般包括服务启动和服务管理。它可在系统引导时以及运行中的系统激活系统资源、服务器守护进程和其他进程。</a:t>
            </a:r>
          </a:p>
          <a:p>
            <a:r>
              <a:rPr lang="zh-CN" altLang="en-US" sz="1800" dirty="0"/>
              <a:t>守护进程是在执行各种任务的后台等待或运行的进程。一般情况下在系统引导时自动启动并持续运行至关机或手动停止。按照惯例，许多守护进程的名称以字母</a:t>
            </a:r>
            <a:r>
              <a:rPr lang="en-US" altLang="zh-CN" sz="1800" dirty="0"/>
              <a:t>d</a:t>
            </a:r>
            <a:r>
              <a:rPr lang="zh-CN" altLang="en-US" sz="1800" dirty="0"/>
              <a:t>结尾。</a:t>
            </a:r>
          </a:p>
          <a:p>
            <a:r>
              <a:rPr lang="zh-CN" altLang="en-US" sz="1800" dirty="0"/>
              <a:t>在红帽企业</a:t>
            </a:r>
            <a:r>
              <a:rPr lang="en-US" altLang="zh-CN" sz="1800" dirty="0"/>
              <a:t>Linux</a:t>
            </a:r>
            <a:r>
              <a:rPr lang="zh-CN" altLang="en-US" sz="1800" dirty="0"/>
              <a:t>中，第一个启动的进程（</a:t>
            </a:r>
            <a:r>
              <a:rPr lang="en-US" altLang="zh-CN" sz="1800" dirty="0"/>
              <a:t>PID 1</a:t>
            </a:r>
            <a:r>
              <a:rPr lang="zh-CN" altLang="en-US" sz="1800" dirty="0"/>
              <a:t>）是</a:t>
            </a:r>
            <a:r>
              <a:rPr lang="en-US" altLang="zh-CN" sz="1800" dirty="0" err="1"/>
              <a:t>systemd</a:t>
            </a:r>
            <a:r>
              <a:rPr lang="zh-CN" altLang="en-US" sz="1800" dirty="0"/>
              <a:t>，如下是</a:t>
            </a:r>
            <a:r>
              <a:rPr lang="en-US" altLang="zh-CN" sz="1800" dirty="0" err="1"/>
              <a:t>systemd</a:t>
            </a:r>
            <a:r>
              <a:rPr lang="zh-CN" altLang="en-US" sz="1800" dirty="0"/>
              <a:t>提供的项功能：</a:t>
            </a:r>
            <a:endParaRPr lang="en-US" altLang="zh-CN" sz="1800" dirty="0"/>
          </a:p>
          <a:p>
            <a:pPr marL="72009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ym typeface="+mn-ea"/>
              </a:rPr>
              <a:t>1</a:t>
            </a:r>
            <a:r>
              <a:rPr lang="zh-CN" altLang="en-US" sz="1600" dirty="0">
                <a:sym typeface="+mn-ea"/>
              </a:rPr>
              <a:t>、并行化功能（同时启动多个服务），可提高系统的启动速度</a:t>
            </a:r>
          </a:p>
          <a:p>
            <a:pPr marL="72009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ym typeface="+mn-ea"/>
              </a:rPr>
              <a:t>2</a:t>
            </a:r>
            <a:r>
              <a:rPr lang="zh-CN" altLang="en-US" sz="1600" dirty="0">
                <a:sym typeface="+mn-ea"/>
              </a:rPr>
              <a:t>、按需启动激活进程</a:t>
            </a:r>
          </a:p>
          <a:p>
            <a:pPr marL="72009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ym typeface="+mn-ea"/>
              </a:rPr>
              <a:t>3</a:t>
            </a:r>
            <a:r>
              <a:rPr lang="zh-CN" altLang="en-US" sz="1600" dirty="0">
                <a:sym typeface="+mn-ea"/>
              </a:rPr>
              <a:t>、自动服务依赖管理</a:t>
            </a:r>
            <a:endParaRPr lang="en-US" altLang="zh-CN" sz="1600" dirty="0">
              <a:sym typeface="+mn-ea"/>
            </a:endParaRPr>
          </a:p>
          <a:p>
            <a:pPr marL="720090" indent="0" latinLnBrk="0">
              <a:spcBef>
                <a:spcPts val="0"/>
              </a:spcBef>
              <a:buNone/>
            </a:pPr>
            <a:endParaRPr lang="zh-CN" altLang="en-US" sz="1600" dirty="0">
              <a:sym typeface="+mn-ea"/>
            </a:endParaRPr>
          </a:p>
          <a:p>
            <a:pPr marL="720090" indent="0" latinLnBrk="0">
              <a:spcBef>
                <a:spcPts val="0"/>
              </a:spcBef>
              <a:buNone/>
            </a:pPr>
            <a:endParaRPr lang="zh-CN" altLang="en-US" sz="1600" dirty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描述服务单元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err="1"/>
              <a:t>systemd</a:t>
            </a:r>
            <a:r>
              <a:rPr lang="zh-CN" altLang="en-US" sz="2000" dirty="0"/>
              <a:t>使用单元来管理不同类型的对象</a:t>
            </a:r>
          </a:p>
          <a:p>
            <a:r>
              <a:rPr lang="en-US" altLang="zh-CN" sz="2000" dirty="0" err="1">
                <a:sym typeface="+mn-ea"/>
              </a:rPr>
              <a:t>用systemctl</a:t>
            </a:r>
            <a:r>
              <a:rPr lang="en-US" altLang="zh-CN" sz="2000" dirty="0">
                <a:sym typeface="+mn-ea"/>
              </a:rPr>
              <a:t> -t </a:t>
            </a:r>
            <a:r>
              <a:rPr lang="en-US" altLang="zh-CN" sz="2000" dirty="0" err="1">
                <a:sym typeface="+mn-ea"/>
              </a:rPr>
              <a:t>type显示可用的单元类型</a:t>
            </a:r>
            <a:r>
              <a:rPr lang="zh-CN" altLang="en-US" sz="2000" dirty="0">
                <a:sym typeface="+mn-ea"/>
              </a:rPr>
              <a:t>，常用的如下：</a:t>
            </a:r>
          </a:p>
          <a:p>
            <a:endParaRPr lang="en-US" altLang="zh-CN" sz="2000" dirty="0">
              <a:sym typeface="+mn-ea"/>
            </a:endParaRPr>
          </a:p>
          <a:p>
            <a:pPr marL="720090" indent="0" latinLnBrk="0">
              <a:spcBef>
                <a:spcPts val="0"/>
              </a:spcBef>
              <a:buNone/>
            </a:pPr>
            <a:endParaRPr lang="zh-CN" altLang="en-US" sz="1600" dirty="0">
              <a:sym typeface="+mn-ea"/>
            </a:endParaRPr>
          </a:p>
          <a:p>
            <a:pPr marL="720090" indent="0" latinLnBrk="0">
              <a:spcBef>
                <a:spcPts val="0"/>
              </a:spcBef>
              <a:buNone/>
            </a:pPr>
            <a:endParaRPr lang="zh-CN" altLang="en-US" sz="1600" dirty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730116" name="Group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8122215"/>
              </p:ext>
            </p:extLst>
          </p:nvPr>
        </p:nvGraphicFramePr>
        <p:xfrm>
          <a:off x="1360170" y="2413635"/>
          <a:ext cx="8535035" cy="3156749"/>
        </p:xfrm>
        <a:graphic>
          <a:graphicData uri="http://schemas.openxmlformats.org/drawingml/2006/table">
            <a:tbl>
              <a:tblPr/>
              <a:tblGrid>
                <a:gridCol w="207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类型</a:t>
                      </a:r>
                    </a:p>
                  </a:txBody>
                  <a:tcPr marL="100838" marR="100838" marT="50413" marB="50413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文件扩展名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解释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Service unit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.service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定义系统服务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Target unit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.target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模拟运行界别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Device unit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.device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定义内核识别的设备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Mount unit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.mount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定义文件系统挂载点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Socket unit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.socket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用于标识进程间通信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Swap unit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.swap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用于管理</a:t>
                      </a:r>
                      <a:r>
                        <a:rPr lang="en-US" altLang="zh-CN" sz="1600" dirty="0">
                          <a:sym typeface="+mn-ea"/>
                        </a:rPr>
                        <a:t>swap</a:t>
                      </a:r>
                      <a:r>
                        <a:rPr lang="zh-CN" altLang="en-US" sz="1600" dirty="0">
                          <a:sym typeface="+mn-ea"/>
                        </a:rPr>
                        <a:t>设备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Automount unit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.automount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用于实现文件系统自动挂载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Path unit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>
                          <a:sym typeface="+mn-ea"/>
                        </a:rPr>
                        <a:t>.path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定义文件系统的文件和目录</a:t>
                      </a:r>
                      <a:endParaRPr kumimoji="1" lang="zh-CN" altLang="en-US" sz="1600" dirty="0">
                        <a:ln>
                          <a:noFill/>
                        </a:ln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systemctl</a:t>
            </a:r>
            <a:r>
              <a:rPr lang="zh-CN" altLang="en-US"/>
              <a:t>管理服务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89025"/>
            <a:ext cx="10560050" cy="5267960"/>
          </a:xfrm>
        </p:spPr>
        <p:txBody>
          <a:bodyPr/>
          <a:lstStyle/>
          <a:p>
            <a:r>
              <a:rPr lang="zh-CN" altLang="en-US" sz="2000" dirty="0"/>
              <a:t>列出服务单元，用</a:t>
            </a:r>
            <a:r>
              <a:rPr lang="en-US" altLang="zh-CN" sz="2000" dirty="0"/>
              <a:t>--type</a:t>
            </a:r>
            <a:r>
              <a:rPr lang="zh-CN" altLang="en-US" sz="2000" dirty="0"/>
              <a:t>控制单元类型输出，</a:t>
            </a:r>
            <a:r>
              <a:rPr lang="en-US" altLang="zh-CN" sz="2000" dirty="0"/>
              <a:t>--all</a:t>
            </a:r>
            <a:r>
              <a:rPr lang="zh-CN" altLang="en-US" sz="2000" dirty="0"/>
              <a:t>列出所有单元，包括未激活的。</a:t>
            </a:r>
          </a:p>
          <a:p>
            <a:endParaRPr lang="zh-CN" altLang="en-US" sz="1600" dirty="0">
              <a:sym typeface="+mn-ea"/>
            </a:endParaRPr>
          </a:p>
          <a:p>
            <a:endParaRPr lang="zh-CN" altLang="en-US" sz="1600" dirty="0">
              <a:sym typeface="+mn-ea"/>
            </a:endParaRPr>
          </a:p>
          <a:p>
            <a:endParaRPr lang="zh-CN" altLang="en-US" sz="1600" dirty="0">
              <a:sym typeface="+mn-ea"/>
            </a:endParaRPr>
          </a:p>
          <a:p>
            <a:endParaRPr lang="zh-CN" altLang="en-US" sz="1600" dirty="0">
              <a:sym typeface="+mn-ea"/>
            </a:endParaRPr>
          </a:p>
          <a:p>
            <a:endParaRPr lang="zh-CN" altLang="en-US" sz="1600" dirty="0">
              <a:sym typeface="+mn-ea"/>
            </a:endParaRPr>
          </a:p>
          <a:p>
            <a:endParaRPr lang="zh-CN" altLang="en-US" sz="1600" dirty="0">
              <a:sym typeface="+mn-ea"/>
            </a:endParaRPr>
          </a:p>
          <a:p>
            <a:pPr marL="720090" indent="0" latinLnBrk="0">
              <a:spcBef>
                <a:spcPts val="0"/>
              </a:spcBef>
              <a:buNone/>
            </a:pPr>
            <a:endParaRPr lang="en-US" altLang="zh-CN" sz="1400" dirty="0">
              <a:sym typeface="+mn-ea"/>
            </a:endParaRPr>
          </a:p>
          <a:p>
            <a:pPr marL="720090" indent="0" latinLnBrk="0">
              <a:spcBef>
                <a:spcPts val="0"/>
              </a:spcBef>
              <a:buNone/>
            </a:pPr>
            <a:r>
              <a:rPr lang="en-US" altLang="zh-CN" sz="1400" dirty="0">
                <a:sym typeface="+mn-ea"/>
              </a:rPr>
              <a:t>UNIT</a:t>
            </a:r>
            <a:r>
              <a:rPr lang="zh-CN" altLang="en-US" sz="1400" dirty="0">
                <a:sym typeface="+mn-ea"/>
              </a:rPr>
              <a:t>：服务单元的名称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lang="en-US" altLang="zh-CN" sz="1400" dirty="0">
                <a:sym typeface="+mn-ea"/>
              </a:rPr>
              <a:t>LOAD</a:t>
            </a:r>
            <a:r>
              <a:rPr lang="zh-CN" altLang="en-US" sz="1400" dirty="0">
                <a:sym typeface="+mn-ea"/>
              </a:rPr>
              <a:t>：</a:t>
            </a:r>
            <a:r>
              <a:rPr lang="en-US" altLang="zh-CN" sz="1400" dirty="0" err="1">
                <a:sym typeface="+mn-ea"/>
              </a:rPr>
              <a:t>systemd</a:t>
            </a:r>
            <a:r>
              <a:rPr lang="zh-CN" altLang="en-US" sz="1400" dirty="0">
                <a:sym typeface="+mn-ea"/>
              </a:rPr>
              <a:t>是否正确解析了单元的配置，并将该单元加载到内存中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lang="en-US" altLang="zh-CN" sz="1400" dirty="0">
                <a:sym typeface="+mn-ea"/>
              </a:rPr>
              <a:t>ACTIVE</a:t>
            </a:r>
            <a:r>
              <a:rPr lang="zh-CN" altLang="en-US" sz="1400" dirty="0">
                <a:sym typeface="+mn-ea"/>
              </a:rPr>
              <a:t>：单元的高级别激活状态，此信息表明单元是否已成功启动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lang="en-US" altLang="zh-CN" sz="1400" dirty="0">
                <a:sym typeface="+mn-ea"/>
              </a:rPr>
              <a:t>SUB</a:t>
            </a:r>
            <a:r>
              <a:rPr lang="zh-CN" altLang="en-US" sz="1400" dirty="0">
                <a:sym typeface="+mn-ea"/>
              </a:rPr>
              <a:t>：单元的低级别激活状态，信息视单元类型、状态以及单元的执行方式而异。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lang="en-US" altLang="zh-CN" sz="1400" dirty="0">
                <a:sym typeface="+mn-ea"/>
              </a:rPr>
              <a:t>DESCRIPTION</a:t>
            </a:r>
            <a:r>
              <a:rPr lang="zh-CN" altLang="en-US" sz="1400" dirty="0">
                <a:sym typeface="+mn-ea"/>
              </a:rPr>
              <a:t>：单元的简单描述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70" y="1649095"/>
            <a:ext cx="9547860" cy="2522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systemctl</a:t>
            </a:r>
            <a:r>
              <a:rPr lang="zh-CN" altLang="en-US"/>
              <a:t>管理服务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89025"/>
            <a:ext cx="10560050" cy="5576570"/>
          </a:xfrm>
        </p:spPr>
        <p:txBody>
          <a:bodyPr/>
          <a:lstStyle/>
          <a:p>
            <a:r>
              <a:rPr lang="en-US" altLang="zh-CN" sz="1600" dirty="0" err="1"/>
              <a:t>systemctl</a:t>
            </a:r>
            <a:r>
              <a:rPr lang="en-US" altLang="zh-CN" sz="1600" dirty="0"/>
              <a:t> list-units</a:t>
            </a:r>
            <a:r>
              <a:rPr lang="zh-CN" altLang="en-US" sz="1600" dirty="0"/>
              <a:t>命令显示</a:t>
            </a:r>
            <a:r>
              <a:rPr lang="en-US" altLang="zh-CN" sz="1600" dirty="0" err="1"/>
              <a:t>systemd</a:t>
            </a:r>
            <a:r>
              <a:rPr lang="zh-CN" altLang="en-US" sz="1600" dirty="0"/>
              <a:t>服务解析并加载到内存中的单元，不显示已安装但未启用的服务。要查看所有已安装额单元文件状态，请用</a:t>
            </a:r>
            <a:r>
              <a:rPr lang="en-US" altLang="zh-CN" sz="1600" dirty="0" err="1"/>
              <a:t>systemctl</a:t>
            </a:r>
            <a:r>
              <a:rPr lang="en-US" altLang="zh-CN" sz="1600" dirty="0"/>
              <a:t> list-unit-files</a:t>
            </a:r>
          </a:p>
          <a:p>
            <a:endParaRPr lang="zh-CN" altLang="en-US" sz="2000" dirty="0"/>
          </a:p>
          <a:p>
            <a:endParaRPr lang="zh-CN" altLang="en-US" sz="1600" dirty="0">
              <a:sym typeface="+mn-ea"/>
            </a:endParaRPr>
          </a:p>
          <a:p>
            <a:endParaRPr lang="zh-CN" altLang="en-US" sz="1600" dirty="0">
              <a:sym typeface="+mn-ea"/>
            </a:endParaRPr>
          </a:p>
          <a:p>
            <a:endParaRPr lang="zh-CN" altLang="en-US" sz="1600" dirty="0">
              <a:sym typeface="+mn-ea"/>
            </a:endParaRPr>
          </a:p>
          <a:p>
            <a:endParaRPr lang="en-US" altLang="zh-CN" sz="1600" dirty="0">
              <a:sym typeface="+mn-ea"/>
            </a:endParaRPr>
          </a:p>
          <a:p>
            <a:endParaRPr lang="zh-CN" altLang="en-US" sz="1600" dirty="0">
              <a:sym typeface="+mn-ea"/>
            </a:endParaRPr>
          </a:p>
          <a:p>
            <a:endParaRPr lang="zh-CN" altLang="en-US" sz="1600" dirty="0">
              <a:sym typeface="+mn-ea"/>
            </a:endParaRPr>
          </a:p>
          <a:p>
            <a:r>
              <a:rPr lang="en-US" altLang="zh-CN" sz="1600" dirty="0">
                <a:sym typeface="+mn-ea"/>
              </a:rPr>
              <a:t>STATE</a:t>
            </a:r>
            <a:r>
              <a:rPr lang="zh-CN" altLang="en-US" sz="1600" dirty="0">
                <a:sym typeface="+mn-ea"/>
              </a:rPr>
              <a:t>的类型</a:t>
            </a:r>
            <a:endParaRPr lang="en-US" altLang="zh-CN" sz="1600" dirty="0">
              <a:sym typeface="+mn-ea"/>
            </a:endParaRPr>
          </a:p>
          <a:p>
            <a:pPr marL="720090" indent="0" latinLnBrk="0">
              <a:spcBef>
                <a:spcPts val="0"/>
              </a:spcBef>
              <a:buNone/>
            </a:pPr>
            <a:r>
              <a:rPr lang="en-US" altLang="zh-CN" sz="1400" dirty="0">
                <a:sym typeface="+mn-ea"/>
              </a:rPr>
              <a:t>enabled</a:t>
            </a:r>
            <a:r>
              <a:rPr lang="zh-CN" altLang="en-US" sz="1400" dirty="0">
                <a:sym typeface="+mn-ea"/>
              </a:rPr>
              <a:t>：系统引导时启动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lang="en-US" altLang="zh-CN" sz="1400" dirty="0">
                <a:sym typeface="+mn-ea"/>
              </a:rPr>
              <a:t>disabled</a:t>
            </a:r>
            <a:r>
              <a:rPr lang="zh-CN" altLang="en-US" sz="1400" dirty="0">
                <a:sym typeface="+mn-ea"/>
              </a:rPr>
              <a:t>：未设置为系统引导时启动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lang="en-US" altLang="zh-CN" sz="1400" dirty="0">
                <a:sym typeface="+mn-ea"/>
              </a:rPr>
              <a:t>static</a:t>
            </a:r>
            <a:r>
              <a:rPr lang="zh-CN" altLang="en-US" sz="1400" dirty="0">
                <a:sym typeface="+mn-ea"/>
              </a:rPr>
              <a:t>：无法启动，但是可以由其他启动的单元引导启动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lang="en-US" altLang="zh-CN" sz="1400" dirty="0">
                <a:sym typeface="+mn-ea"/>
              </a:rPr>
              <a:t>masked</a:t>
            </a:r>
            <a:r>
              <a:rPr lang="zh-CN" altLang="en-US" sz="1400" dirty="0">
                <a:sym typeface="+mn-ea"/>
              </a:rPr>
              <a:t>：无法启动，也无法被其他单元引导启动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1988840"/>
            <a:ext cx="625602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systemctl</a:t>
            </a:r>
            <a:r>
              <a:rPr lang="zh-CN" altLang="en-US"/>
              <a:t>管理服务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89025"/>
            <a:ext cx="10560050" cy="5576570"/>
          </a:xfrm>
        </p:spPr>
        <p:txBody>
          <a:bodyPr/>
          <a:lstStyle/>
          <a:p>
            <a:r>
              <a:rPr lang="zh-CN" altLang="en-US" sz="2000" dirty="0"/>
              <a:t>启动停止和重启服务</a:t>
            </a:r>
          </a:p>
          <a:p>
            <a:pPr lvl="2">
              <a:buFont typeface="Wingdings" panose="05000000000000000000" charset="0"/>
              <a:buChar char="u"/>
            </a:pPr>
            <a:r>
              <a:rPr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systemctl 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{start 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|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stop 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| restart </a:t>
            </a:r>
            <a:r>
              <a:rPr lang="en-US"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| reload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r>
              <a:rPr sz="1600" spc="-8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NAME.service</a:t>
            </a:r>
            <a:endParaRPr lang="zh-CN" altLang="en-US" sz="1600" dirty="0"/>
          </a:p>
          <a:p>
            <a:pPr algn="just"/>
            <a:r>
              <a:rPr lang="zh-CN" altLang="en-US" sz="2000" dirty="0">
                <a:sym typeface="+mn-ea"/>
              </a:rPr>
              <a:t>设置服务开机是否启动或禁用</a:t>
            </a: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systemctl {</a:t>
            </a:r>
            <a:r>
              <a:rPr 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enable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| </a:t>
            </a:r>
            <a:r>
              <a:rPr 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disable 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} NAME.service</a:t>
            </a:r>
            <a:endParaRPr sz="1600" spc="-5" dirty="0">
              <a:latin typeface="微软雅黑" panose="020B0503020204020204" charset="-122"/>
              <a:cs typeface="微软雅黑" panose="020B0503020204020204" charset="-122"/>
            </a:endParaRPr>
          </a:p>
          <a:p>
            <a:pPr algn="just"/>
            <a:r>
              <a:rPr lang="zh-CN" altLang="en-US" sz="2000" dirty="0">
                <a:sym typeface="+mn-ea"/>
              </a:rPr>
              <a:t>查看服务当前状态</a:t>
            </a:r>
            <a:endParaRPr lang="zh-CN" altLang="en-US" sz="2000" dirty="0"/>
          </a:p>
          <a:p>
            <a:pPr lvl="2">
              <a:buFont typeface="Wingdings" panose="05000000000000000000" charset="0"/>
              <a:buChar char="u"/>
            </a:pPr>
            <a:r>
              <a:rPr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systemctl </a:t>
            </a:r>
            <a:r>
              <a:rPr 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status 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NAME.service</a:t>
            </a:r>
            <a:endParaRPr lang="zh-CN" altLang="en-US" sz="1600" dirty="0"/>
          </a:p>
          <a:p>
            <a:pPr algn="just"/>
            <a:r>
              <a:rPr lang="zh-CN" altLang="en-US" sz="2000" dirty="0">
                <a:sym typeface="+mn-ea"/>
              </a:rPr>
              <a:t>查看服务启动状态</a:t>
            </a:r>
            <a:endParaRPr lang="zh-CN" altLang="en-US" sz="2000" dirty="0"/>
          </a:p>
          <a:p>
            <a:pPr lvl="2" algn="l">
              <a:buFont typeface="Wingdings" panose="05000000000000000000" charset="0"/>
              <a:buChar char="u"/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systemctl is-active 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NAME.service</a:t>
            </a:r>
          </a:p>
          <a:p>
            <a:pPr lvl="2" algn="l">
              <a:buFont typeface="Wingdings" panose="05000000000000000000" charset="0"/>
              <a:buChar char="u"/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systemctl is-enabled 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NAME.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service</a:t>
            </a:r>
          </a:p>
          <a:p>
            <a:endParaRPr lang="zh-CN" altLang="en-US" sz="1600" dirty="0">
              <a:sym typeface="+mn-ea"/>
            </a:endParaRPr>
          </a:p>
          <a:p>
            <a:endParaRPr lang="zh-CN" altLang="en-US" sz="1600" dirty="0">
              <a:sym typeface="+mn-ea"/>
            </a:endParaRPr>
          </a:p>
          <a:p>
            <a:endParaRPr lang="zh-CN" altLang="en-US" sz="1600" dirty="0">
              <a:sym typeface="+mn-ea"/>
            </a:endParaRPr>
          </a:p>
          <a:p>
            <a:endParaRPr lang="zh-CN" altLang="en-US" sz="1600" dirty="0">
              <a:sym typeface="+mn-ea"/>
            </a:endParaRPr>
          </a:p>
          <a:p>
            <a:endParaRPr lang="zh-CN" altLang="en-US" sz="1400" dirty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5306695"/>
            <a:ext cx="6758940" cy="7696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systemctl</a:t>
            </a:r>
            <a:r>
              <a:rPr lang="zh-CN" altLang="en-US"/>
              <a:t>管理服务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89025"/>
            <a:ext cx="10560050" cy="5576570"/>
          </a:xfrm>
        </p:spPr>
        <p:txBody>
          <a:bodyPr/>
          <a:lstStyle/>
          <a:p>
            <a:r>
              <a:rPr lang="zh-CN" altLang="en-US" sz="2000" dirty="0"/>
              <a:t>重新加载服务</a:t>
            </a:r>
          </a:p>
          <a:p>
            <a:pPr lvl="2">
              <a:buFont typeface="Wingdings" panose="05000000000000000000" charset="0"/>
              <a:buChar char="u"/>
            </a:pPr>
            <a:r>
              <a:rPr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systemctl </a:t>
            </a:r>
            <a:r>
              <a:rPr lang="en-US"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reload 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NAME.service </a:t>
            </a:r>
            <a:r>
              <a:rPr lang="zh-CN" sz="16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重新加载配置文件而不重启服务</a:t>
            </a:r>
          </a:p>
          <a:p>
            <a:pPr lvl="2">
              <a:buFont typeface="Wingdings" panose="05000000000000000000" charset="0"/>
              <a:buChar char="u"/>
            </a:pPr>
            <a:r>
              <a:rPr lang="zh-CN" altLang="en-US" sz="1600" spc="-5" dirty="0">
                <a:latin typeface="微软雅黑" panose="020B0503020204020204" charset="-122"/>
              </a:rPr>
              <a:t>systemctl reload-or-restart</a:t>
            </a:r>
            <a:r>
              <a:rPr lang="zh-CN" altLang="en-US" sz="1600" spc="-5" dirty="0">
                <a:latin typeface="微软雅黑" panose="020B0503020204020204" charset="-122"/>
                <a:sym typeface="+mn-ea"/>
              </a:rPr>
              <a:t> </a:t>
            </a:r>
            <a:r>
              <a:rPr sz="1600" spc="-5" dirty="0">
                <a:latin typeface="微软雅黑" panose="020B0503020204020204" charset="-122"/>
                <a:sym typeface="+mn-ea"/>
              </a:rPr>
              <a:t>NAME.service </a:t>
            </a:r>
            <a:r>
              <a:rPr lang="zh-CN" sz="16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若不确定服务是否又重新加载配置文件的功能，可以用</a:t>
            </a:r>
            <a:r>
              <a:rPr lang="en-US" altLang="zh-CN" sz="16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reload-or-restart</a:t>
            </a:r>
            <a:r>
              <a:rPr lang="zh-CN" altLang="en-US" sz="16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，如果支持重新加载则用</a:t>
            </a:r>
            <a:r>
              <a:rPr lang="en-US" altLang="zh-CN" sz="16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reload</a:t>
            </a:r>
            <a:r>
              <a:rPr lang="zh-CN" altLang="en-US" sz="16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，反之，用</a:t>
            </a:r>
            <a:r>
              <a:rPr lang="en-US" altLang="zh-CN" sz="16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resttart</a:t>
            </a:r>
            <a:r>
              <a:rPr lang="zh-CN" altLang="en-US" sz="16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600" dirty="0"/>
          </a:p>
          <a:p>
            <a:pPr algn="just"/>
            <a:r>
              <a:rPr lang="zh-CN" altLang="en-US" sz="2000" dirty="0">
                <a:sym typeface="+mn-ea"/>
              </a:rPr>
              <a:t>屏蔽服务设置服务开机时启动或不启动</a:t>
            </a: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sz="1600" spc="-5" dirty="0" err="1">
                <a:latin typeface="微软雅黑" panose="020B0503020204020204" charset="-122"/>
                <a:sym typeface="+mn-ea"/>
              </a:rPr>
              <a:t>systemctl</a:t>
            </a:r>
            <a:r>
              <a:rPr sz="1600" spc="-5" dirty="0">
                <a:latin typeface="微软雅黑" panose="020B0503020204020204" charset="-122"/>
                <a:sym typeface="+mn-ea"/>
              </a:rPr>
              <a:t> </a:t>
            </a:r>
            <a:r>
              <a:rPr lang="en-US" sz="1600" spc="-5" dirty="0">
                <a:latin typeface="微软雅黑" panose="020B0503020204020204" charset="-122"/>
                <a:sym typeface="+mn-ea"/>
              </a:rPr>
              <a:t>mask</a:t>
            </a:r>
            <a:r>
              <a:rPr sz="1600" spc="-5" dirty="0">
                <a:latin typeface="微软雅黑" panose="020B0503020204020204" charset="-122"/>
                <a:sym typeface="+mn-ea"/>
              </a:rPr>
              <a:t> NAME.service  </a:t>
            </a:r>
            <a:r>
              <a:rPr 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为防止系统服务之间冲突，可以屏蔽某个服务，防止管理员意外启动与其他服务冲突。</a:t>
            </a:r>
            <a:endParaRPr sz="1600" spc="-5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sz="1600" spc="-5" dirty="0" err="1">
                <a:latin typeface="微软雅黑" panose="020B0503020204020204" charset="-122"/>
                <a:sym typeface="+mn-ea"/>
              </a:rPr>
              <a:t>systemctl</a:t>
            </a:r>
            <a:r>
              <a:rPr sz="1600" spc="-5" dirty="0">
                <a:latin typeface="微软雅黑" panose="020B0503020204020204" charset="-122"/>
                <a:sym typeface="+mn-ea"/>
              </a:rPr>
              <a:t> </a:t>
            </a:r>
            <a:r>
              <a:rPr lang="en-US" sz="1600" spc="-5" dirty="0">
                <a:latin typeface="微软雅黑" panose="020B0503020204020204" charset="-122"/>
                <a:sym typeface="+mn-ea"/>
              </a:rPr>
              <a:t>unmask </a:t>
            </a:r>
            <a:r>
              <a:rPr sz="1600" spc="-5" dirty="0">
                <a:latin typeface="微软雅黑" panose="020B0503020204020204" charset="-122"/>
                <a:sym typeface="+mn-ea"/>
              </a:rPr>
              <a:t>NAME.service  </a:t>
            </a:r>
            <a:r>
              <a:rPr 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取消屏蔽服务</a:t>
            </a:r>
          </a:p>
          <a:p>
            <a:pPr lvl="2" algn="l">
              <a:buClrTx/>
              <a:buFont typeface="Wingdings" panose="05000000000000000000" charset="0"/>
              <a:buChar char="u"/>
            </a:pPr>
            <a:r>
              <a:rPr 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说明：禁用</a:t>
            </a:r>
            <a:r>
              <a:rPr lang="en-US" alt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disabled</a:t>
            </a:r>
            <a:r>
              <a:rPr 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的服务可以手动启动，或通过其他单元文件启动，但不会在系统</a:t>
            </a:r>
            <a:r>
              <a:rPr lang="zh-CN" altLang="en-US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开机</a:t>
            </a:r>
            <a:r>
              <a:rPr lang="zh-CN" sz="1600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时自动启动。屏蔽的服务无法手动启动，也不会自动启动。</a:t>
            </a:r>
            <a:endParaRPr sz="1600" spc="-5" dirty="0">
              <a:latin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 dirty="0">
              <a:sym typeface="+mn-ea"/>
            </a:endParaRPr>
          </a:p>
          <a:p>
            <a:endParaRPr lang="zh-CN" altLang="en-US" sz="1600" dirty="0">
              <a:sym typeface="+mn-ea"/>
            </a:endParaRPr>
          </a:p>
          <a:p>
            <a:endParaRPr lang="zh-CN" altLang="en-US" sz="1600" dirty="0">
              <a:sym typeface="+mn-ea"/>
            </a:endParaRPr>
          </a:p>
          <a:p>
            <a:endParaRPr lang="zh-CN" altLang="en-US" sz="1600" dirty="0">
              <a:sym typeface="+mn-ea"/>
            </a:endParaRPr>
          </a:p>
          <a:p>
            <a:endParaRPr lang="zh-CN" altLang="en-US" sz="1400" dirty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systemctl</a:t>
            </a:r>
            <a:r>
              <a:rPr lang="zh-CN" altLang="en-US"/>
              <a:t>管理服务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89025"/>
            <a:ext cx="10560050" cy="5576570"/>
          </a:xfrm>
        </p:spPr>
        <p:txBody>
          <a:bodyPr/>
          <a:lstStyle/>
          <a:p>
            <a:r>
              <a:rPr lang="zh-CN" altLang="en-US" sz="2000" dirty="0"/>
              <a:t>列出服务的依赖性关系</a:t>
            </a:r>
          </a:p>
          <a:p>
            <a:pPr lvl="2">
              <a:buFont typeface="Wingdings" panose="05000000000000000000" charset="0"/>
              <a:buChar char="u"/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systemctl list-dependencies sshd.service </a:t>
            </a:r>
            <a:r>
              <a:rPr sz="16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sz="16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列出启动服务时所需要的依赖性项的层次结构</a:t>
            </a:r>
          </a:p>
          <a:p>
            <a:endParaRPr lang="zh-CN" altLang="en-US" sz="1600" dirty="0">
              <a:sym typeface="+mn-ea"/>
            </a:endParaRPr>
          </a:p>
          <a:p>
            <a:endParaRPr lang="zh-CN" altLang="en-US" sz="1600" dirty="0">
              <a:sym typeface="+mn-ea"/>
            </a:endParaRPr>
          </a:p>
          <a:p>
            <a:endParaRPr lang="zh-CN" altLang="en-US" sz="1400" dirty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35" y="2087880"/>
            <a:ext cx="7566660" cy="25374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5ec2dae-56c6-4e60-95dc-14439103729c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5ec2dae-56c6-4e60-95dc-14439103729c}"/>
</p:tagLst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1811</Words>
  <Application>Microsoft Office PowerPoint</Application>
  <PresentationFormat>宽屏</PresentationFormat>
  <Paragraphs>272</Paragraphs>
  <Slides>27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FrutigerNext LT Light</vt:lpstr>
      <vt:lpstr>FrutigerNext LT Medium</vt:lpstr>
      <vt:lpstr>FrutigerNext LT Regular</vt:lpstr>
      <vt:lpstr>微软雅黑</vt:lpstr>
      <vt:lpstr>Arial</vt:lpstr>
      <vt:lpstr>Wingdings</vt:lpstr>
      <vt:lpstr>人才生态发展部-母版</vt:lpstr>
      <vt:lpstr>第19章  服务管理和系统启动流程</vt:lpstr>
      <vt:lpstr>PowerPoint 演示文稿</vt:lpstr>
      <vt:lpstr>systemd简介</vt:lpstr>
      <vt:lpstr>描述服务单元</vt:lpstr>
      <vt:lpstr>systemctl管理服务</vt:lpstr>
      <vt:lpstr>systemctl管理服务</vt:lpstr>
      <vt:lpstr>systemctl管理服务</vt:lpstr>
      <vt:lpstr>systemctl管理服务</vt:lpstr>
      <vt:lpstr>systemctl管理服务</vt:lpstr>
      <vt:lpstr>systemctl其他管理命令</vt:lpstr>
      <vt:lpstr>systemd目标（target）</vt:lpstr>
      <vt:lpstr>systemd目标（target）</vt:lpstr>
      <vt:lpstr>systemd目标（target）</vt:lpstr>
      <vt:lpstr>系统启动流程</vt:lpstr>
      <vt:lpstr>系统启动流程</vt:lpstr>
      <vt:lpstr>修复/boot/grub2/grub.cfg</vt:lpstr>
      <vt:lpstr>查看内核启动项信息</vt:lpstr>
      <vt:lpstr>修改内核默认启动项</vt:lpstr>
      <vt:lpstr>修改内核启动参数</vt:lpstr>
      <vt:lpstr>重置root密码</vt:lpstr>
      <vt:lpstr>重置root密码</vt:lpstr>
      <vt:lpstr>修复文件系统问题</vt:lpstr>
      <vt:lpstr>修复文件系统问题</vt:lpstr>
      <vt:lpstr>Boot loader损坏修复</vt:lpstr>
      <vt:lpstr>Boot loader损坏修复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孙亚萍</cp:lastModifiedBy>
  <cp:revision>3068</cp:revision>
  <dcterms:created xsi:type="dcterms:W3CDTF">2003-08-21T06:48:00Z</dcterms:created>
  <dcterms:modified xsi:type="dcterms:W3CDTF">2020-05-30T07:09:19Z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