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319" r:id="rId2"/>
    <p:sldId id="1596" r:id="rId3"/>
    <p:sldId id="1595" r:id="rId4"/>
    <p:sldId id="1597" r:id="rId5"/>
    <p:sldId id="1598" r:id="rId6"/>
    <p:sldId id="1600" r:id="rId7"/>
    <p:sldId id="1601" r:id="rId8"/>
    <p:sldId id="1599" r:id="rId9"/>
    <p:sldId id="1606" r:id="rId10"/>
    <p:sldId id="1604" r:id="rId11"/>
    <p:sldId id="1602" r:id="rId12"/>
    <p:sldId id="1603" r:id="rId13"/>
    <p:sldId id="1607" r:id="rId14"/>
    <p:sldId id="1605" r:id="rId15"/>
    <p:sldId id="1608" r:id="rId16"/>
    <p:sldId id="1609" r:id="rId17"/>
    <p:sldId id="1610" r:id="rId18"/>
    <p:sldId id="1611" r:id="rId19"/>
    <p:sldId id="1612" r:id="rId20"/>
    <p:sldId id="1613" r:id="rId21"/>
    <p:sldId id="1614" r:id="rId22"/>
    <p:sldId id="1594" r:id="rId23"/>
    <p:sldId id="1204" r:id="rId2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435"/>
    <a:srgbClr val="00B0F0"/>
    <a:srgbClr val="5BDAFB"/>
    <a:srgbClr val="58EDFC"/>
    <a:srgbClr val="FFFFFF"/>
    <a:srgbClr val="C00000"/>
    <a:srgbClr val="990000"/>
    <a:srgbClr val="FF0909"/>
    <a:srgbClr val="CF6B63"/>
    <a:srgbClr val="E7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110" autoAdjust="0"/>
  </p:normalViewPr>
  <p:slideViewPr>
    <p:cSldViewPr showGuides="1">
      <p:cViewPr varScale="1">
        <p:scale>
          <a:sx n="66" d="100"/>
          <a:sy n="66" d="100"/>
        </p:scale>
        <p:origin x="628" y="40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30440459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46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haproxy</a:t>
            </a:r>
            <a:r>
              <a:rPr lang="zh-CN" altLang="en-US" dirty="0"/>
              <a:t>，查看配置文件里面</a:t>
            </a:r>
            <a:r>
              <a:rPr lang="en-US" altLang="zh-CN" dirty="0"/>
              <a:t>local2</a:t>
            </a:r>
            <a:r>
              <a:rPr lang="zh-CN" altLang="en-US" dirty="0"/>
              <a:t>日志定义</a:t>
            </a:r>
            <a:endParaRPr lang="en-US" altLang="zh-CN" dirty="0"/>
          </a:p>
          <a:p>
            <a:r>
              <a:rPr lang="en-US" altLang="zh-CN" dirty="0"/>
              <a:t>logger  -p local2.debug  ‘test local log’</a:t>
            </a:r>
          </a:p>
          <a:p>
            <a:r>
              <a:rPr lang="en-US" altLang="zh-CN" dirty="0"/>
              <a:t>local</a:t>
            </a:r>
            <a:r>
              <a:rPr lang="zh-CN" altLang="en-US" dirty="0"/>
              <a:t>是一种日志设备，</a:t>
            </a:r>
          </a:p>
        </p:txBody>
      </p:sp>
    </p:spTree>
    <p:extLst>
      <p:ext uri="{BB962C8B-B14F-4D97-AF65-F5344CB8AC3E}">
        <p14:creationId xmlns:p14="http://schemas.microsoft.com/office/powerpoint/2010/main" val="277483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本地时间向网络时间同步则：</a:t>
            </a:r>
            <a:r>
              <a:rPr lang="en-US" altLang="zh-CN" dirty="0"/>
              <a:t>System clock synchronized: 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44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20</a:t>
            </a:r>
            <a:r>
              <a:rPr sz="4400" dirty="0"/>
              <a:t>章  </a:t>
            </a:r>
            <a:r>
              <a:rPr lang="zh-CN" altLang="en-US" sz="4400" dirty="0"/>
              <a:t>系统日志</a:t>
            </a:r>
            <a:r>
              <a:rPr lang="zh-CN" altLang="en-US" sz="4400"/>
              <a:t>和时间设置</a:t>
            </a:r>
            <a:endParaRPr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手动发送</a:t>
            </a:r>
            <a:r>
              <a:rPr lang="en-US" altLang="zh-CN" dirty="0"/>
              <a:t>syslog</a:t>
            </a:r>
            <a:r>
              <a:rPr lang="zh-CN" altLang="en-US" dirty="0"/>
              <a:t>日志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Logger</a:t>
            </a:r>
            <a:r>
              <a:rPr lang="zh-CN" altLang="en-US" sz="2000" dirty="0"/>
              <a:t>命令可以发送消息到</a:t>
            </a:r>
            <a:r>
              <a:rPr lang="en-US" altLang="zh-CN" sz="2000" dirty="0" err="1"/>
              <a:t>rsyslog</a:t>
            </a:r>
            <a:r>
              <a:rPr lang="zh-CN" altLang="en-US" sz="2000" dirty="0"/>
              <a:t>服务，默认情况下，它的优先级为</a:t>
            </a:r>
            <a:r>
              <a:rPr lang="en-US" altLang="zh-CN" sz="2000" dirty="0"/>
              <a:t>notice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常用选项：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-p</a:t>
            </a:r>
            <a:r>
              <a:rPr lang="zh-CN" altLang="en-US" sz="1600" dirty="0"/>
              <a:t>：指定输入消息的优先级，格式为为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facility.level</a:t>
            </a:r>
            <a:r>
              <a:rPr lang="en-US" altLang="zh-CN" sz="1600" dirty="0"/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-t</a:t>
            </a:r>
            <a:r>
              <a:rPr lang="zh-CN" altLang="en-US" sz="1600" dirty="0"/>
              <a:t>：指定标记记录</a:t>
            </a:r>
            <a:endParaRPr lang="en-US" altLang="zh-CN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/>
              <a:t>	-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：在每行都记录进程</a:t>
            </a:r>
            <a:r>
              <a:rPr lang="en-US" altLang="zh-CN" sz="1600" dirty="0"/>
              <a:t>ID</a:t>
            </a:r>
          </a:p>
          <a:p>
            <a:r>
              <a:rPr lang="zh-CN" altLang="en-US" sz="2000" dirty="0"/>
              <a:t>举例：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349E89A-0E18-4A65-88B7-9987D3A7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969060"/>
            <a:ext cx="8763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7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实现日志服务器收集日志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327860"/>
          </a:xfrm>
        </p:spPr>
        <p:txBody>
          <a:bodyPr/>
          <a:lstStyle/>
          <a:p>
            <a:r>
              <a:rPr lang="en-US" altLang="zh-CN" sz="2000" dirty="0" err="1"/>
              <a:t>rsyslog</a:t>
            </a:r>
            <a:r>
              <a:rPr lang="zh-CN" altLang="en-US" sz="2000" dirty="0"/>
              <a:t>是一个</a:t>
            </a:r>
            <a:r>
              <a:rPr lang="en-US" altLang="zh-CN" sz="2000" dirty="0"/>
              <a:t>C/S</a:t>
            </a:r>
            <a:r>
              <a:rPr lang="zh-CN" altLang="en-US" sz="2000" dirty="0"/>
              <a:t>架构，可以基于</a:t>
            </a:r>
            <a:r>
              <a:rPr lang="en-US" altLang="zh-CN" sz="2000" dirty="0"/>
              <a:t>TCP</a:t>
            </a:r>
            <a:r>
              <a:rPr lang="zh-CN" altLang="en-US" sz="2000" dirty="0"/>
              <a:t>和</a:t>
            </a:r>
            <a:r>
              <a:rPr lang="en-US" altLang="zh-CN" sz="2000" dirty="0"/>
              <a:t>UDP</a:t>
            </a:r>
            <a:r>
              <a:rPr lang="zh-CN" altLang="en-US" sz="2000" dirty="0"/>
              <a:t>工作，默认的监听端口是</a:t>
            </a:r>
            <a:r>
              <a:rPr lang="en-US" altLang="zh-CN" sz="2000" dirty="0"/>
              <a:t>514</a:t>
            </a:r>
          </a:p>
          <a:p>
            <a:r>
              <a:rPr lang="zh-CN" altLang="en-US" sz="2000" dirty="0"/>
              <a:t>服务端配置：</a:t>
            </a:r>
            <a:endParaRPr lang="en-US" altLang="zh-CN" sz="2000" dirty="0"/>
          </a:p>
          <a:p>
            <a:pPr marL="720000" indent="0">
              <a:spcBef>
                <a:spcPts val="0"/>
              </a:spcBef>
              <a:buNone/>
            </a:pPr>
            <a:r>
              <a:rPr lang="zh-CN" altLang="en-US" sz="1800" dirty="0"/>
              <a:t>​</a:t>
            </a:r>
            <a:r>
              <a:rPr lang="en-US" altLang="zh-CN" sz="1800" dirty="0"/>
              <a:t>1</a:t>
            </a:r>
            <a:r>
              <a:rPr lang="zh-CN" altLang="en-US" sz="1800" dirty="0"/>
              <a:t>、修改服务端配置，打开服务监听端口</a:t>
            </a: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、重启服务</a:t>
            </a: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、关闭防火墙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8F3DF90-FE3C-48E7-ADC0-44E6CBBF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87" y="2565670"/>
            <a:ext cx="8127826" cy="20156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1D9941A-82C8-4EC5-B788-F1E109B394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18" b="-1684"/>
          <a:stretch/>
        </p:blipFill>
        <p:spPr>
          <a:xfrm>
            <a:off x="2030045" y="4981591"/>
            <a:ext cx="8127826" cy="3196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94C2954-4CB6-4253-B6FB-0A9772D51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8356" b="-264"/>
          <a:stretch/>
        </p:blipFill>
        <p:spPr>
          <a:xfrm>
            <a:off x="2031024" y="5728959"/>
            <a:ext cx="8126847" cy="5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2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实现日志服务器收集日志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39442" y="1064556"/>
            <a:ext cx="10560048" cy="4680000"/>
          </a:xfrm>
        </p:spPr>
        <p:txBody>
          <a:bodyPr/>
          <a:lstStyle/>
          <a:p>
            <a:r>
              <a:rPr lang="zh-CN" altLang="en-US" sz="2000" dirty="0"/>
              <a:t>客户端配置：</a:t>
            </a:r>
            <a:endParaRPr lang="en-US" altLang="zh-CN" sz="2000" dirty="0"/>
          </a:p>
          <a:p>
            <a:pPr marL="720000" indent="0">
              <a:spcBef>
                <a:spcPts val="0"/>
              </a:spcBef>
              <a:buNone/>
            </a:pPr>
            <a:r>
              <a:rPr lang="zh-CN" altLang="en-US" sz="1800" dirty="0"/>
              <a:t>​</a:t>
            </a:r>
            <a:r>
              <a:rPr lang="en-US" altLang="zh-CN" sz="1800" dirty="0"/>
              <a:t>1</a:t>
            </a:r>
            <a:r>
              <a:rPr lang="zh-CN" altLang="en-US" sz="1800" dirty="0"/>
              <a:t>、修改配置文件</a:t>
            </a:r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rsyslog.conf</a:t>
            </a: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    @</a:t>
            </a:r>
            <a:r>
              <a:rPr lang="zh-CN" altLang="en-US" sz="1800" dirty="0"/>
              <a:t>表示通过</a:t>
            </a:r>
            <a:r>
              <a:rPr lang="en-US" altLang="zh-CN" sz="1800" dirty="0" err="1"/>
              <a:t>udp</a:t>
            </a:r>
            <a:r>
              <a:rPr lang="zh-CN" altLang="en-US" sz="1800" dirty="0"/>
              <a:t>转发日志消息；</a:t>
            </a:r>
            <a:r>
              <a:rPr lang="en-US" altLang="zh-CN" sz="1800" dirty="0"/>
              <a:t>@@</a:t>
            </a:r>
            <a:r>
              <a:rPr lang="zh-CN" altLang="en-US" sz="1800" dirty="0"/>
              <a:t>表示通过</a:t>
            </a:r>
            <a:r>
              <a:rPr lang="en-US" altLang="zh-CN" sz="1800" dirty="0" err="1"/>
              <a:t>tcp</a:t>
            </a:r>
            <a:r>
              <a:rPr lang="zh-CN" altLang="en-US" sz="1800" dirty="0"/>
              <a:t>转发日志消息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、重启服务</a:t>
            </a: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8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、测试</a:t>
            </a: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E7E9AE5-2225-4324-A31B-1AA0D5CA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07" y="2088259"/>
            <a:ext cx="8696325" cy="510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0E24247-00F2-4C2E-9DB1-E0125D98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09" y="3622543"/>
            <a:ext cx="8696325" cy="314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B143B1E-9BF2-4370-BAD3-63B4F0FDE4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856" b="6252"/>
          <a:stretch/>
        </p:blipFill>
        <p:spPr>
          <a:xfrm>
            <a:off x="1837953" y="4683759"/>
            <a:ext cx="8707079" cy="2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6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实现日志服务器收集日志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39442" y="1064556"/>
            <a:ext cx="10560048" cy="4680000"/>
          </a:xfrm>
        </p:spPr>
        <p:txBody>
          <a:bodyPr/>
          <a:lstStyle/>
          <a:p>
            <a:r>
              <a:rPr lang="zh-CN" altLang="en-US" sz="2000" dirty="0"/>
              <a:t>在服务端查看日志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94E1B90-4AF4-4637-A0D5-9EF2E056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89701"/>
            <a:ext cx="8958905" cy="27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0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日志轮循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logrotate</a:t>
            </a:r>
            <a:r>
              <a:rPr lang="zh-CN" altLang="en-US" sz="2000" dirty="0"/>
              <a:t>工具会轮循日志文件，防止日志文件占用过多的系统空间。</a:t>
            </a:r>
            <a:endParaRPr lang="en-US" altLang="zh-CN" sz="2000" dirty="0"/>
          </a:p>
          <a:p>
            <a:r>
              <a:rPr lang="zh-CN" altLang="en-US" sz="2000" dirty="0"/>
              <a:t>轮循日志文件时，会使用日期作为文件的扩展名对其重命名。</a:t>
            </a:r>
            <a:endParaRPr lang="en-US" altLang="zh-CN" sz="2000" dirty="0"/>
          </a:p>
          <a:p>
            <a:r>
              <a:rPr lang="zh-CN" altLang="en-US" sz="2000" dirty="0"/>
              <a:t>配置文件为：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logrotate.conf</a:t>
            </a:r>
            <a:r>
              <a:rPr lang="zh-CN" altLang="en-US" sz="2000" dirty="0"/>
              <a:t>和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logrotate.d</a:t>
            </a:r>
            <a:r>
              <a:rPr lang="en-US" altLang="zh-CN" sz="2000" dirty="0"/>
              <a:t>/*</a:t>
            </a:r>
          </a:p>
          <a:p>
            <a:r>
              <a:rPr lang="zh-CN" altLang="en-US" sz="2000" dirty="0"/>
              <a:t>帮助信息参考</a:t>
            </a:r>
            <a:r>
              <a:rPr lang="en-US" altLang="zh-CN" sz="2000" dirty="0" err="1"/>
              <a:t>logrotate</a:t>
            </a:r>
            <a:r>
              <a:rPr lang="en-US" altLang="zh-CN" sz="2000" dirty="0"/>
              <a:t>(8)</a:t>
            </a:r>
            <a:r>
              <a:rPr lang="zh-CN" altLang="en-US" sz="2000" dirty="0"/>
              <a:t>帮助章节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573DC0-1177-49A9-A710-1A77CE17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429000"/>
            <a:ext cx="8806487" cy="23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5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检索系统日志消息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8" cy="5487987"/>
          </a:xfrm>
        </p:spPr>
        <p:txBody>
          <a:bodyPr/>
          <a:lstStyle/>
          <a:p>
            <a:r>
              <a:rPr lang="en-US" altLang="zh-CN" sz="2000" dirty="0" err="1"/>
              <a:t>systemd-journald</a:t>
            </a:r>
            <a:r>
              <a:rPr lang="zh-CN" altLang="en-US" sz="2000" dirty="0"/>
              <a:t>服务将收集到的日志消息存储在</a:t>
            </a:r>
            <a:r>
              <a:rPr lang="en-US" altLang="zh-CN" sz="2000" dirty="0"/>
              <a:t>/run/log</a:t>
            </a:r>
            <a:r>
              <a:rPr lang="zh-CN" altLang="en-US" sz="2000" dirty="0"/>
              <a:t>下面，</a:t>
            </a:r>
            <a:r>
              <a:rPr lang="en-US" altLang="zh-CN" sz="2000" dirty="0"/>
              <a:t>/run/log</a:t>
            </a:r>
            <a:r>
              <a:rPr lang="zh-CN" altLang="en-US" sz="2000" dirty="0"/>
              <a:t>下面的内容在系统重启后将被清除</a:t>
            </a:r>
            <a:endParaRPr lang="en-US" altLang="zh-CN" sz="2000" dirty="0"/>
          </a:p>
          <a:p>
            <a:r>
              <a:rPr lang="en-US" altLang="zh-CN" sz="2000" dirty="0" err="1"/>
              <a:t>Journalctl</a:t>
            </a:r>
            <a:r>
              <a:rPr lang="zh-CN" altLang="en-US" sz="2000" dirty="0"/>
              <a:t>命令突出显示重要的日志消息：优先级为</a:t>
            </a:r>
            <a:r>
              <a:rPr lang="en-US" altLang="zh-CN" sz="2000" dirty="0"/>
              <a:t>notice</a:t>
            </a:r>
            <a:r>
              <a:rPr lang="zh-CN" altLang="en-US" sz="2000" dirty="0"/>
              <a:t>或</a:t>
            </a:r>
            <a:r>
              <a:rPr lang="en-US" altLang="zh-CN" sz="2000" dirty="0"/>
              <a:t>warning</a:t>
            </a:r>
            <a:r>
              <a:rPr lang="zh-CN" altLang="en-US" sz="2000" dirty="0"/>
              <a:t>的消息显示为粗体文本，优先级为</a:t>
            </a:r>
            <a:r>
              <a:rPr lang="en-US" altLang="zh-CN" sz="2000" dirty="0"/>
              <a:t>error</a:t>
            </a:r>
            <a:r>
              <a:rPr lang="zh-CN" altLang="en-US" sz="2000" dirty="0"/>
              <a:t>或以上的消息则显示为红色文本。</a:t>
            </a:r>
            <a:endParaRPr lang="en-US" altLang="zh-CN" sz="2000" dirty="0"/>
          </a:p>
          <a:p>
            <a:r>
              <a:rPr lang="zh-CN" altLang="en-US" sz="2000" dirty="0"/>
              <a:t>常用选项：</a:t>
            </a:r>
            <a:endParaRPr lang="en-US" altLang="zh-CN" sz="20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-n</a:t>
            </a:r>
            <a:r>
              <a:rPr lang="zh-CN" altLang="en-US" sz="1600" dirty="0"/>
              <a:t>：指定显示末尾几条消息，默认是最后</a:t>
            </a:r>
            <a:r>
              <a:rPr lang="en-US" altLang="zh-CN" sz="1600" dirty="0"/>
              <a:t>10</a:t>
            </a:r>
            <a:r>
              <a:rPr lang="zh-CN" altLang="en-US" sz="1600" dirty="0"/>
              <a:t>条日志消息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-f</a:t>
            </a:r>
            <a:r>
              <a:rPr lang="zh-CN" altLang="en-US" sz="1600" dirty="0"/>
              <a:t>：与</a:t>
            </a:r>
            <a:r>
              <a:rPr lang="en-US" altLang="zh-CN" sz="1600" dirty="0"/>
              <a:t>tail –f</a:t>
            </a:r>
            <a:r>
              <a:rPr lang="zh-CN" altLang="en-US" sz="1600" dirty="0"/>
              <a:t>命令相似，</a:t>
            </a:r>
            <a:r>
              <a:rPr lang="en-US" altLang="zh-CN" sz="1600" dirty="0" err="1"/>
              <a:t>ctrl+c</a:t>
            </a:r>
            <a:r>
              <a:rPr lang="zh-CN" altLang="en-US" sz="1600" dirty="0"/>
              <a:t>退出显示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-p</a:t>
            </a:r>
            <a:r>
              <a:rPr lang="zh-CN" altLang="en-US" sz="1600" dirty="0"/>
              <a:t>：指定显示某个优先级以上的日志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--since</a:t>
            </a:r>
            <a:r>
              <a:rPr lang="zh-CN" altLang="en-US" sz="1600" dirty="0"/>
              <a:t>，</a:t>
            </a:r>
            <a:r>
              <a:rPr lang="en-US" altLang="zh-CN" sz="1600" dirty="0"/>
              <a:t>--until</a:t>
            </a:r>
            <a:r>
              <a:rPr lang="zh-CN" altLang="en-US" sz="1600" dirty="0"/>
              <a:t>：限制特定的时间段，时间格式为“</a:t>
            </a:r>
            <a:r>
              <a:rPr lang="en-US" altLang="zh-CN" sz="1600" dirty="0"/>
              <a:t>YYYY-MM-DD </a:t>
            </a:r>
            <a:r>
              <a:rPr lang="en-US" altLang="zh-CN" sz="1600" dirty="0" err="1"/>
              <a:t>hh:mm:ss</a:t>
            </a:r>
            <a:r>
              <a:rPr lang="zh-CN" altLang="en-US" sz="1600" dirty="0"/>
              <a:t>”或者</a:t>
            </a:r>
            <a:r>
              <a:rPr lang="en-US" altLang="zh-CN" sz="1600" dirty="0"/>
              <a:t>yesterday</a:t>
            </a:r>
            <a:r>
              <a:rPr lang="zh-CN" altLang="en-US" sz="1600" dirty="0"/>
              <a:t>，</a:t>
            </a:r>
            <a:r>
              <a:rPr lang="en-US" altLang="zh-CN" sz="1600" dirty="0"/>
              <a:t>today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tommorow</a:t>
            </a:r>
            <a:r>
              <a:rPr lang="zh-CN" altLang="en-US" sz="1600" dirty="0"/>
              <a:t>这样的时间参数。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-o verbose</a:t>
            </a:r>
            <a:r>
              <a:rPr lang="zh-CN" altLang="en-US" sz="1600" dirty="0"/>
              <a:t>：查看日志的详细信息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4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检索系统日志消息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根据日志的关键字段查询：</a:t>
            </a:r>
            <a:endParaRPr lang="en-US" altLang="zh-CN" sz="20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_PID</a:t>
            </a:r>
            <a:r>
              <a:rPr lang="zh-CN" altLang="en-US" sz="1600" dirty="0"/>
              <a:t>：进程的</a:t>
            </a:r>
            <a:r>
              <a:rPr lang="en-US" altLang="zh-CN" sz="1600" dirty="0"/>
              <a:t>PID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_UID</a:t>
            </a:r>
            <a:r>
              <a:rPr lang="zh-CN" altLang="en-US" sz="1600" dirty="0"/>
              <a:t>：运行该进程的用户的</a:t>
            </a:r>
            <a:r>
              <a:rPr lang="en-US" altLang="zh-CN" sz="1600" dirty="0"/>
              <a:t>ID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_SYSTEMD_UNIT</a:t>
            </a:r>
            <a:r>
              <a:rPr lang="zh-CN" altLang="en-US" sz="1600" dirty="0"/>
              <a:t>：启动该进程的</a:t>
            </a:r>
            <a:r>
              <a:rPr lang="en-US" altLang="zh-CN" sz="1600" dirty="0" err="1"/>
              <a:t>systemd</a:t>
            </a:r>
            <a:r>
              <a:rPr lang="zh-CN" altLang="en-US" sz="1600" dirty="0"/>
              <a:t>单元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_COMM</a:t>
            </a:r>
            <a:r>
              <a:rPr lang="zh-CN" altLang="en-US" sz="1600" dirty="0"/>
              <a:t>：指定命令的名称</a:t>
            </a:r>
            <a:endParaRPr lang="en-US" altLang="zh-CN" sz="1600" dirty="0"/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600" dirty="0"/>
              <a:t>_EXE</a:t>
            </a:r>
            <a:r>
              <a:rPr lang="zh-CN" altLang="en-US" sz="1600" dirty="0"/>
              <a:t>：进程的可执行文件的路径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CFAC825-5FDE-4C81-BEC0-D62C11BB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1" y="3568873"/>
            <a:ext cx="9377487" cy="14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2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永久保存系统日志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sz="2000" dirty="0"/>
              <a:t>默认情况下，系统日志保存在</a:t>
            </a:r>
            <a:r>
              <a:rPr lang="en-US" altLang="zh-CN" sz="2000" dirty="0"/>
              <a:t>/run/log/journal</a:t>
            </a:r>
            <a:r>
              <a:rPr lang="zh-CN" altLang="en-US" sz="2000" dirty="0"/>
              <a:t>目录中，但重启后日志被清除，可以在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systemd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journald.conf</a:t>
            </a:r>
            <a:r>
              <a:rPr lang="zh-CN" altLang="en-US" sz="2000" dirty="0"/>
              <a:t>中修改</a:t>
            </a:r>
            <a:r>
              <a:rPr lang="en-US" altLang="zh-CN" sz="2000" dirty="0" err="1"/>
              <a:t>systemd-journald</a:t>
            </a:r>
            <a:r>
              <a:rPr lang="zh-CN" altLang="en-US" sz="2000" dirty="0"/>
              <a:t>服务的配置。</a:t>
            </a:r>
            <a:endParaRPr lang="en-US" altLang="zh-CN" sz="2000" dirty="0"/>
          </a:p>
          <a:p>
            <a:pPr algn="l"/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systemd</a:t>
            </a:r>
            <a:r>
              <a:rPr lang="en-US" altLang="zh-CN" sz="2000" dirty="0"/>
              <a:t>/</a:t>
            </a:r>
            <a:r>
              <a:rPr lang="en-US" altLang="zh-CN" sz="2000" dirty="0" err="1"/>
              <a:t>journald.conf</a:t>
            </a:r>
            <a:r>
              <a:rPr lang="zh-CN" altLang="en-US" sz="2000" dirty="0"/>
              <a:t>中的</a:t>
            </a:r>
            <a:r>
              <a:rPr lang="en-US" altLang="zh-CN" sz="2000" dirty="0"/>
              <a:t>storage</a:t>
            </a:r>
            <a:r>
              <a:rPr lang="zh-CN" altLang="en-US" sz="2000" dirty="0"/>
              <a:t>参数决定系统日志是易失性还是持久性，该参数可以设置为</a:t>
            </a:r>
            <a:r>
              <a:rPr lang="en-US" altLang="zh-CN" sz="2000" dirty="0"/>
              <a:t>persistent</a:t>
            </a:r>
            <a:r>
              <a:rPr lang="zh-CN" altLang="en-US" sz="2000" dirty="0"/>
              <a:t>，</a:t>
            </a:r>
            <a:r>
              <a:rPr lang="en-US" altLang="zh-CN" sz="2000" dirty="0"/>
              <a:t>volatile</a:t>
            </a:r>
            <a:r>
              <a:rPr lang="zh-CN" altLang="en-US" sz="2000" dirty="0"/>
              <a:t>或</a:t>
            </a:r>
            <a:r>
              <a:rPr lang="en-US" altLang="zh-CN" sz="2000" dirty="0"/>
              <a:t>auto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persistent</a:t>
            </a:r>
            <a:r>
              <a:rPr lang="zh-CN" altLang="en-US" sz="1800" dirty="0"/>
              <a:t>：将日志存储在</a:t>
            </a:r>
            <a:r>
              <a:rPr lang="en-US" altLang="zh-CN" sz="1800" dirty="0"/>
              <a:t>/var/log/journal</a:t>
            </a:r>
            <a:r>
              <a:rPr lang="zh-CN" altLang="en-US" sz="1800" dirty="0"/>
              <a:t>目录中，若该目录不存在，</a:t>
            </a:r>
            <a:r>
              <a:rPr lang="en-US" altLang="zh-CN" sz="1800" dirty="0" err="1"/>
              <a:t>systemd-journald</a:t>
            </a:r>
            <a:r>
              <a:rPr lang="zh-CN" altLang="en-US" sz="1800" dirty="0"/>
              <a:t>服务会创建它。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volatile</a:t>
            </a:r>
            <a:r>
              <a:rPr lang="zh-CN" altLang="en-US" sz="1800" dirty="0"/>
              <a:t>：将日志存储在易失性目录</a:t>
            </a:r>
            <a:r>
              <a:rPr lang="en-US" altLang="zh-CN" sz="1800" dirty="0"/>
              <a:t>/run/log/journal</a:t>
            </a:r>
            <a:r>
              <a:rPr lang="zh-CN" altLang="en-US" sz="1800" dirty="0"/>
              <a:t>中，临时保存。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auto</a:t>
            </a:r>
            <a:r>
              <a:rPr lang="zh-CN" altLang="en-US" sz="1800" dirty="0"/>
              <a:t>：如果</a:t>
            </a:r>
            <a:r>
              <a:rPr lang="en-US" altLang="zh-CN" sz="1800" dirty="0"/>
              <a:t>/var/log/journal</a:t>
            </a:r>
            <a:r>
              <a:rPr lang="zh-CN" altLang="en-US" sz="1800" dirty="0"/>
              <a:t>目录存在，那么</a:t>
            </a:r>
            <a:r>
              <a:rPr lang="en-US" altLang="zh-CN" sz="1800" dirty="0" err="1"/>
              <a:t>rsyslog</a:t>
            </a:r>
            <a:r>
              <a:rPr lang="zh-CN" altLang="en-US" sz="1800" dirty="0"/>
              <a:t>会使用持久存储，否则为易失性存储，否则为易失性存储，此为默认参数。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BDDC6C3-AD92-4725-AE91-75FA993A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33" y="5338762"/>
            <a:ext cx="80105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永久保存系统日志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00756"/>
          </a:xfrm>
        </p:spPr>
        <p:txBody>
          <a:bodyPr/>
          <a:lstStyle/>
          <a:p>
            <a:pPr algn="l"/>
            <a:r>
              <a:rPr lang="zh-CN" altLang="en-US" sz="2000" dirty="0"/>
              <a:t>修改配置文件</a:t>
            </a: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algn="l"/>
            <a:r>
              <a:rPr lang="zh-CN" altLang="en-US" sz="2000" dirty="0"/>
              <a:t>重启服务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验证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/>
              <a:t>     # </a:t>
            </a:r>
            <a:r>
              <a:rPr lang="en-US" altLang="zh-CN" sz="1600" dirty="0" err="1"/>
              <a:t>journalctl</a:t>
            </a:r>
            <a:r>
              <a:rPr lang="en-US" altLang="zh-CN" sz="1600" dirty="0"/>
              <a:t> | grep </a:t>
            </a:r>
            <a:r>
              <a:rPr lang="en-US" altLang="zh-CN" sz="1600" dirty="0" err="1"/>
              <a:t>systemd-journald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说明：</a:t>
            </a:r>
            <a:r>
              <a:rPr lang="en-US" altLang="zh-CN" sz="1600" dirty="0"/>
              <a:t>/var/log/journal</a:t>
            </a:r>
            <a:r>
              <a:rPr lang="zh-CN" altLang="en-US" sz="1600" dirty="0"/>
              <a:t>下面生成了日志，但并非永久保存，该日志有一个内部的轮循机制，每月触发，日志大小有一定的限制，</a:t>
            </a:r>
            <a:r>
              <a:rPr lang="en-US" altLang="zh-CN" sz="1600" dirty="0" err="1"/>
              <a:t>systemd-journald</a:t>
            </a:r>
            <a:r>
              <a:rPr lang="zh-CN" altLang="en-US" sz="1600" dirty="0"/>
              <a:t>进程会记录日志的大小限额。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DB8F860-2856-49C3-BE53-7B8EC927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85" y="1736812"/>
            <a:ext cx="9629775" cy="561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9E688AF-1C31-4E6A-ACB9-9F9D72E4E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65" b="2750"/>
          <a:stretch/>
        </p:blipFill>
        <p:spPr>
          <a:xfrm>
            <a:off x="1324699" y="2805005"/>
            <a:ext cx="9583579" cy="2964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B5CE3EF-68CE-4F90-BA46-58DCAE6FC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99" y="3759474"/>
            <a:ext cx="9577761" cy="500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204BF725-4453-47BC-83E1-62104C76F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914" y="4766864"/>
            <a:ext cx="9629775" cy="5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5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设置系统时间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00756"/>
          </a:xfrm>
        </p:spPr>
        <p:txBody>
          <a:bodyPr/>
          <a:lstStyle/>
          <a:p>
            <a:pPr algn="l"/>
            <a:r>
              <a:rPr lang="en-US" altLang="zh-CN" sz="2000" dirty="0" err="1"/>
              <a:t>teamdatectl</a:t>
            </a:r>
            <a:r>
              <a:rPr lang="zh-CN" altLang="en-US" sz="2000" dirty="0"/>
              <a:t>命令简要显示当前的时间信息</a:t>
            </a: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720000" indent="0" algn="l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timedatectl</a:t>
            </a:r>
            <a:r>
              <a:rPr lang="en-US" altLang="zh-CN" sz="1800" dirty="0"/>
              <a:t> list-</a:t>
            </a:r>
            <a:r>
              <a:rPr lang="en-US" altLang="zh-CN" sz="1800" dirty="0" err="1"/>
              <a:t>timezones</a:t>
            </a:r>
            <a:r>
              <a:rPr lang="zh-CN" altLang="en-US" sz="1800" dirty="0"/>
              <a:t> 列出所有的时区</a:t>
            </a:r>
            <a:endParaRPr lang="en-US" altLang="zh-CN" sz="1800" dirty="0"/>
          </a:p>
          <a:p>
            <a:pPr marL="720000" indent="0" algn="l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timedatectl</a:t>
            </a:r>
            <a:r>
              <a:rPr lang="en-US" altLang="zh-CN" sz="1800" dirty="0"/>
              <a:t> set-</a:t>
            </a:r>
            <a:r>
              <a:rPr lang="en-US" altLang="zh-CN" sz="1800" dirty="0" err="1"/>
              <a:t>timezone</a:t>
            </a:r>
            <a:r>
              <a:rPr lang="en-US" altLang="zh-CN" sz="1800" dirty="0"/>
              <a:t> Asia/Shanghai  </a:t>
            </a:r>
            <a:r>
              <a:rPr lang="zh-CN" altLang="en-US" sz="1800" dirty="0"/>
              <a:t>设置时区</a:t>
            </a:r>
            <a:endParaRPr lang="en-US" altLang="zh-CN" sz="1800" dirty="0"/>
          </a:p>
          <a:p>
            <a:pPr marL="720000" indent="0" algn="l">
              <a:buNone/>
            </a:pPr>
            <a:r>
              <a:rPr lang="en-US" altLang="zh-CN" sz="1800" dirty="0"/>
              <a:t># </a:t>
            </a:r>
            <a:r>
              <a:rPr lang="en-US" altLang="zh-CN" sz="1800" dirty="0" err="1"/>
              <a:t>timedatectl</a:t>
            </a:r>
            <a:r>
              <a:rPr lang="en-US" altLang="zh-CN" sz="1800" dirty="0"/>
              <a:t> set-time "YYYY-MM-DD HH:MM:SS“  </a:t>
            </a:r>
            <a:r>
              <a:rPr lang="zh-CN" altLang="en-US" sz="1800" dirty="0"/>
              <a:t>修改日期</a:t>
            </a:r>
            <a:r>
              <a:rPr lang="zh-CN" altLang="en-US" sz="1800" dirty="0" smtClean="0"/>
              <a:t>时间</a:t>
            </a:r>
            <a:endParaRPr lang="en-US" altLang="zh-CN" sz="1800" dirty="0" smtClean="0"/>
          </a:p>
          <a:p>
            <a:pPr marL="720000" indent="0" algn="l">
              <a:buNone/>
            </a:pPr>
            <a:r>
              <a:rPr lang="en-US" altLang="zh-CN" sz="1800" dirty="0" err="1"/>
              <a:t>systemctl</a:t>
            </a:r>
            <a:r>
              <a:rPr lang="en-US" altLang="zh-CN" sz="1800" dirty="0"/>
              <a:t>  stop </a:t>
            </a:r>
            <a:r>
              <a:rPr lang="en-US" altLang="zh-CN" sz="1800" dirty="0" err="1" smtClean="0"/>
              <a:t>chronyd</a:t>
            </a:r>
            <a:r>
              <a:rPr lang="en-US" altLang="zh-CN" sz="1800" dirty="0" smtClean="0"/>
              <a:t>    </a:t>
            </a:r>
            <a:r>
              <a:rPr lang="zh-CN" altLang="en-US" sz="1800" dirty="0" smtClean="0"/>
              <a:t>关闭</a:t>
            </a:r>
            <a:r>
              <a:rPr lang="en-US" altLang="zh-CN" sz="1800" dirty="0" err="1" smtClean="0"/>
              <a:t>chronyd</a:t>
            </a:r>
            <a:r>
              <a:rPr lang="zh-CN" altLang="en-US" sz="1800" dirty="0" smtClean="0"/>
              <a:t>服务，使得手动修改生效</a:t>
            </a:r>
            <a:endParaRPr lang="en-US" altLang="zh-CN" sz="1800" dirty="0"/>
          </a:p>
          <a:p>
            <a:pPr algn="l"/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629B4E0-7EC5-436B-856B-F7158546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60" y="1803735"/>
            <a:ext cx="8938751" cy="18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系统日志分析</a:t>
            </a:r>
            <a:endParaRPr lang="en-US" altLang="zh-CN" dirty="0"/>
          </a:p>
          <a:p>
            <a:r>
              <a:rPr lang="zh-CN" altLang="en-US" dirty="0"/>
              <a:t>系统时间和网络时间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网络时间配置（</a:t>
            </a:r>
            <a:r>
              <a:rPr lang="en-US" altLang="zh-CN" dirty="0"/>
              <a:t>NTP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00756"/>
          </a:xfrm>
        </p:spPr>
        <p:txBody>
          <a:bodyPr/>
          <a:lstStyle/>
          <a:p>
            <a:pPr algn="l"/>
            <a:r>
              <a:rPr lang="zh-CN" altLang="en-US" sz="2000" dirty="0"/>
              <a:t>本机作为客户端，向上层时间服务器（</a:t>
            </a:r>
            <a:r>
              <a:rPr lang="en-US" altLang="zh-CN" sz="2000" dirty="0"/>
              <a:t>ntp.aliyun.com</a:t>
            </a:r>
            <a:r>
              <a:rPr lang="zh-CN" altLang="en-US" sz="2000" dirty="0"/>
              <a:t>）同步时间设置。</a:t>
            </a:r>
            <a:endParaRPr lang="en-US" altLang="zh-CN" sz="2000" dirty="0"/>
          </a:p>
          <a:p>
            <a:pPr algn="l"/>
            <a:r>
              <a:rPr lang="zh-CN" altLang="en-US" sz="2000" dirty="0"/>
              <a:t>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chrony.conf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algn="l"/>
            <a:r>
              <a:rPr lang="zh-CN" altLang="en-US" sz="2000" dirty="0"/>
              <a:t>重启时间服务，并验证，*代表已经同步成功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r>
              <a:rPr lang="zh-CN" altLang="en-US" sz="1400" dirty="0"/>
              <a:t>* 表示目前选择的主同步</a:t>
            </a:r>
            <a:r>
              <a:rPr lang="zh-CN" altLang="en-US" sz="1400" dirty="0" smtClean="0"/>
              <a:t>服务器</a:t>
            </a:r>
            <a:endParaRPr lang="zh-CN" altLang="en-US" sz="1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588801F-F0AE-43BA-9DB5-5F4A342A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2276873"/>
            <a:ext cx="9012174" cy="7560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1A03B6B-4E6E-4F6C-B637-B8D1B0D9A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057" b="505"/>
          <a:stretch/>
        </p:blipFill>
        <p:spPr>
          <a:xfrm>
            <a:off x="1157288" y="3933056"/>
            <a:ext cx="9012174" cy="12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4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网络时间配置（</a:t>
            </a:r>
            <a:r>
              <a:rPr lang="en-US" altLang="zh-CN" dirty="0"/>
              <a:t>NTP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00756"/>
          </a:xfrm>
        </p:spPr>
        <p:txBody>
          <a:bodyPr/>
          <a:lstStyle/>
          <a:p>
            <a:pPr algn="l"/>
            <a:r>
              <a:rPr lang="zh-CN" altLang="en-US" sz="2000" dirty="0"/>
              <a:t>配置文件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chrony.conf</a:t>
            </a:r>
            <a:r>
              <a:rPr lang="zh-CN" altLang="en-US" sz="2000" dirty="0"/>
              <a:t>部分参数说明</a:t>
            </a:r>
            <a:endParaRPr lang="en-US" altLang="zh-CN" sz="2000" dirty="0"/>
          </a:p>
          <a:p>
            <a:pPr marL="720000" algn="l">
              <a:buFont typeface="Wingdings" panose="05000000000000000000" pitchFamily="2" charset="2"/>
              <a:buChar char="u"/>
            </a:pPr>
            <a:r>
              <a:rPr lang="en-US" altLang="zh-CN" sz="1600" dirty="0"/>
              <a:t>server ntp.aliyun.com </a:t>
            </a:r>
            <a:r>
              <a:rPr lang="en-US" altLang="zh-CN" sz="1600" dirty="0" err="1"/>
              <a:t>iburst</a:t>
            </a:r>
            <a:r>
              <a:rPr lang="en-US" altLang="zh-CN" sz="1600" dirty="0"/>
              <a:t>  </a:t>
            </a:r>
            <a:r>
              <a:rPr lang="zh-CN" altLang="en-US" sz="1600" dirty="0"/>
              <a:t>指定上层时间服务器地址</a:t>
            </a:r>
            <a:endParaRPr lang="en-US" altLang="zh-CN" sz="1600" dirty="0"/>
          </a:p>
          <a:p>
            <a:pPr marL="720000" algn="l">
              <a:buFont typeface="Wingdings" panose="05000000000000000000" pitchFamily="2" charset="2"/>
              <a:buChar char="u"/>
            </a:pPr>
            <a:r>
              <a:rPr lang="en-US" altLang="zh-CN" sz="1600" dirty="0"/>
              <a:t>allow 192.168.0.0/16  </a:t>
            </a:r>
            <a:r>
              <a:rPr lang="zh-CN" altLang="en-US" sz="1600" dirty="0"/>
              <a:t>允许谁向本机同步时间</a:t>
            </a:r>
            <a:endParaRPr lang="en-US" altLang="zh-CN" sz="1600" dirty="0"/>
          </a:p>
          <a:p>
            <a:pPr marL="720000" algn="l">
              <a:buFont typeface="Wingdings" panose="05000000000000000000" pitchFamily="2" charset="2"/>
              <a:buChar char="u"/>
            </a:pPr>
            <a:r>
              <a:rPr lang="en-US" altLang="zh-CN" sz="1600" dirty="0"/>
              <a:t>local stratum 10  </a:t>
            </a:r>
            <a:r>
              <a:rPr lang="zh-CN" altLang="en-US" sz="1600" dirty="0"/>
              <a:t>不向任何时间服务器同步，本机作为时间源</a:t>
            </a:r>
            <a:endParaRPr lang="en-US" altLang="zh-CN" sz="1600" dirty="0"/>
          </a:p>
          <a:p>
            <a:pPr algn="l"/>
            <a:r>
              <a:rPr lang="zh-CN" altLang="en-US" sz="2000" dirty="0"/>
              <a:t>查看同步时间源</a:t>
            </a:r>
            <a:endParaRPr lang="en-US" altLang="zh-CN" sz="2000" dirty="0"/>
          </a:p>
          <a:p>
            <a:pPr marL="720000" algn="l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chronyc</a:t>
            </a:r>
            <a:r>
              <a:rPr lang="en-US" altLang="zh-CN" sz="1600" dirty="0"/>
              <a:t> sources -v</a:t>
            </a:r>
            <a:r>
              <a:rPr lang="zh-CN" altLang="en-US" sz="1600" dirty="0"/>
              <a:t>查看时间同步源状态</a:t>
            </a:r>
            <a:endParaRPr lang="en-US" altLang="zh-CN" sz="1600" dirty="0"/>
          </a:p>
          <a:p>
            <a:pPr marL="720000" algn="l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chronyc</a:t>
            </a:r>
            <a:r>
              <a:rPr lang="en-US" altLang="zh-CN" sz="1600" dirty="0"/>
              <a:t> tracking  </a:t>
            </a:r>
            <a:r>
              <a:rPr lang="zh-CN" altLang="en-US" sz="1600" dirty="0"/>
              <a:t>显示系统时间的参数信息</a:t>
            </a:r>
            <a:endParaRPr lang="en-US" altLang="zh-CN" sz="16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marL="0" indent="0" algn="l">
              <a:buNone/>
            </a:pPr>
            <a:endParaRPr lang="en-US" altLang="zh-CN" sz="2000" dirty="0"/>
          </a:p>
          <a:p>
            <a:pPr algn="l"/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41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系统日志分析</a:t>
            </a:r>
            <a:endParaRPr lang="en-US" altLang="zh-CN" dirty="0"/>
          </a:p>
          <a:p>
            <a:r>
              <a:rPr lang="zh-CN" altLang="en-US" dirty="0"/>
              <a:t>系统时间和</a:t>
            </a:r>
            <a:r>
              <a:rPr lang="zh-CN" altLang="en-US"/>
              <a:t>网络时间配置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系统日志服务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systemd-journald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是操作系统事件日志的架构的核心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收集来自包括内核，早期引导阶段，进程启动，运行时的标准输出和错误输出，以及</a:t>
            </a:r>
            <a:r>
              <a:rPr lang="en-US" altLang="zh-CN" sz="1600" dirty="0"/>
              <a:t>syslog</a:t>
            </a:r>
            <a:r>
              <a:rPr lang="zh-CN" altLang="en-US" sz="1600" dirty="0"/>
              <a:t>事件等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保存在二进制的日志文件中，但是重启后不保存</a:t>
            </a:r>
            <a:endParaRPr lang="en-US" altLang="zh-CN" dirty="0"/>
          </a:p>
          <a:p>
            <a:r>
              <a:rPr lang="en-US" altLang="zh-CN" sz="2000" dirty="0" err="1"/>
              <a:t>rsyslog</a:t>
            </a:r>
            <a:r>
              <a:rPr lang="zh-CN" altLang="en-US" sz="2000" dirty="0"/>
              <a:t>服务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rsyslog</a:t>
            </a:r>
            <a:r>
              <a:rPr lang="zh-CN" altLang="en-US" sz="1600" dirty="0"/>
              <a:t>对</a:t>
            </a:r>
            <a:r>
              <a:rPr lang="en-US" altLang="zh-CN" sz="1600" dirty="0"/>
              <a:t>syslog</a:t>
            </a:r>
            <a:r>
              <a:rPr lang="zh-CN" altLang="en-US" sz="1600" dirty="0"/>
              <a:t>消息进行排序，并写入日志文件中（</a:t>
            </a:r>
            <a:r>
              <a:rPr lang="en-US" altLang="zh-CN" sz="1600" dirty="0"/>
              <a:t>/var/log/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600" dirty="0" err="1"/>
              <a:t>rsyslog</a:t>
            </a:r>
            <a:r>
              <a:rPr lang="zh-CN" altLang="en-US" sz="1600" dirty="0"/>
              <a:t>会根据每条消息的类型以及优先级，将日志消息写到特定的日志文件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1600" dirty="0"/>
              <a:t>重启后依然保存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系统日志文件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系统日志文件保存在</a:t>
            </a:r>
            <a:r>
              <a:rPr lang="en-US" altLang="zh-CN" sz="2000" dirty="0"/>
              <a:t>/var/log/</a:t>
            </a:r>
            <a:r>
              <a:rPr lang="zh-CN" altLang="en-US" sz="2000" dirty="0"/>
              <a:t>下面，下面是一些重要的日志文件：</a:t>
            </a:r>
            <a:endParaRPr lang="en-US" altLang="zh-CN" sz="20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/var/log/messages	</a:t>
            </a:r>
            <a:r>
              <a:rPr lang="zh-CN" altLang="en-US" sz="1800" dirty="0"/>
              <a:t>大多数系统日志消息记录在此处，包括记录服务信息，系统报错信息等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/var/log/secure	</a:t>
            </a:r>
            <a:r>
              <a:rPr lang="zh-CN" altLang="en-US" sz="1800" dirty="0"/>
              <a:t>与安全性和身份验证相关的日志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/var/log/</a:t>
            </a:r>
            <a:r>
              <a:rPr lang="en-US" altLang="zh-CN" sz="1800" dirty="0" err="1"/>
              <a:t>cron</a:t>
            </a:r>
            <a:r>
              <a:rPr lang="en-US" altLang="zh-CN" sz="1800" dirty="0"/>
              <a:t>		</a:t>
            </a:r>
            <a:r>
              <a:rPr lang="zh-CN" altLang="en-US" sz="1800" dirty="0"/>
              <a:t>与定时任务执行相关的日志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/var/log/</a:t>
            </a:r>
            <a:r>
              <a:rPr lang="en-US" altLang="zh-CN" sz="1800" dirty="0" err="1"/>
              <a:t>maillog</a:t>
            </a:r>
            <a:r>
              <a:rPr lang="en-US" altLang="zh-CN" sz="1800" dirty="0"/>
              <a:t>	</a:t>
            </a:r>
            <a:r>
              <a:rPr lang="zh-CN" altLang="en-US" sz="1800" dirty="0"/>
              <a:t>与系统中邮件服务日志</a:t>
            </a:r>
            <a:endParaRPr lang="en-US" altLang="zh-CN" sz="1800" dirty="0"/>
          </a:p>
          <a:p>
            <a:pPr marL="720000">
              <a:buFont typeface="Wingdings" panose="05000000000000000000" pitchFamily="2" charset="2"/>
              <a:buChar char="u"/>
            </a:pPr>
            <a:r>
              <a:rPr lang="en-US" altLang="zh-CN" sz="1800" dirty="0"/>
              <a:t>/var/log/boot.log	</a:t>
            </a:r>
            <a:r>
              <a:rPr lang="zh-CN" altLang="en-US" sz="1800" dirty="0"/>
              <a:t>与系统启动相关日志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6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rsyslog</a:t>
            </a:r>
            <a:r>
              <a:rPr lang="zh-CN" altLang="en-US" dirty="0"/>
              <a:t>服务管理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/>
              <a:t>rsyslog</a:t>
            </a:r>
            <a:r>
              <a:rPr lang="zh-CN" altLang="en-US" sz="2000" dirty="0"/>
              <a:t>服务使用日志消息的类型和优先级来确定该如何处理</a:t>
            </a:r>
            <a:endParaRPr lang="en-US" altLang="zh-CN" sz="2000" dirty="0"/>
          </a:p>
          <a:p>
            <a:r>
              <a:rPr lang="zh-CN" altLang="en-US" sz="2000" dirty="0"/>
              <a:t>配置文件：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rsyslog.conf</a:t>
            </a:r>
            <a:r>
              <a:rPr lang="zh-CN" altLang="en-US" sz="2000" dirty="0"/>
              <a:t>和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rsyslog.d</a:t>
            </a:r>
            <a:r>
              <a:rPr lang="en-US" altLang="zh-CN" sz="2000" dirty="0"/>
              <a:t>/*.conf</a:t>
            </a:r>
          </a:p>
          <a:p>
            <a:r>
              <a:rPr lang="zh-CN" altLang="en-US" sz="2000" dirty="0"/>
              <a:t>帮助信息参考</a:t>
            </a:r>
            <a:r>
              <a:rPr lang="en-US" altLang="zh-CN" sz="2000" dirty="0" err="1"/>
              <a:t>rsyslog.conf</a:t>
            </a:r>
            <a:r>
              <a:rPr lang="en-US" altLang="zh-CN" sz="2000" dirty="0"/>
              <a:t>(5)</a:t>
            </a:r>
            <a:r>
              <a:rPr lang="zh-CN" altLang="en-US" sz="2000" dirty="0"/>
              <a:t>和</a:t>
            </a:r>
            <a:r>
              <a:rPr lang="en-US" altLang="zh-CN" sz="2000" dirty="0"/>
              <a:t>syslog(3)</a:t>
            </a:r>
            <a:r>
              <a:rPr lang="zh-CN" altLang="en-US" sz="2000" dirty="0"/>
              <a:t>帮助章节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6F022FF-B2A2-42FE-8037-7A1BEEF20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83"/>
          <a:stretch/>
        </p:blipFill>
        <p:spPr>
          <a:xfrm>
            <a:off x="1415480" y="2906254"/>
            <a:ext cx="7560840" cy="27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日志消息的类型（</a:t>
            </a:r>
            <a:r>
              <a:rPr lang="en-US" altLang="zh-CN" dirty="0"/>
              <a:t> facility 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5200756"/>
          </a:xfrm>
        </p:spPr>
        <p:txBody>
          <a:bodyPr/>
          <a:lstStyle/>
          <a:p>
            <a:r>
              <a:rPr lang="en-US" altLang="zh-CN" sz="2000" dirty="0"/>
              <a:t>facility: </a:t>
            </a:r>
            <a:r>
              <a:rPr lang="zh-CN" altLang="en-US" sz="2000" dirty="0"/>
              <a:t>设施，从功能或程序上对日志进行分类，并由专门的工具负责记录日志；</a:t>
            </a:r>
          </a:p>
          <a:p>
            <a:r>
              <a:rPr lang="zh-CN" altLang="en-US" sz="2000" dirty="0"/>
              <a:t>常用的</a:t>
            </a:r>
            <a:r>
              <a:rPr lang="en-US" altLang="zh-CN" sz="2000" dirty="0"/>
              <a:t>facility</a:t>
            </a:r>
            <a:r>
              <a:rPr lang="zh-CN" altLang="en-US" sz="2000" dirty="0"/>
              <a:t>：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 err="1"/>
              <a:t>lpr</a:t>
            </a:r>
            <a:r>
              <a:rPr lang="zh-CN" altLang="en-US" sz="1800" dirty="0"/>
              <a:t>： 打印相关的日志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auth</a:t>
            </a:r>
            <a:r>
              <a:rPr lang="zh-CN" altLang="en-US" sz="1800" dirty="0"/>
              <a:t>：认证相关的日志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user</a:t>
            </a:r>
            <a:r>
              <a:rPr lang="zh-CN" altLang="en-US" sz="1800" dirty="0"/>
              <a:t>：用户相关的日志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 err="1"/>
              <a:t>cron</a:t>
            </a:r>
            <a:r>
              <a:rPr lang="zh-CN" altLang="en-US" sz="1800" dirty="0"/>
              <a:t>：计划任务相关的日志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kern</a:t>
            </a:r>
            <a:r>
              <a:rPr lang="zh-CN" altLang="en-US" sz="1800" dirty="0"/>
              <a:t>：内核相关的日志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mail</a:t>
            </a:r>
            <a:r>
              <a:rPr lang="zh-CN" altLang="en-US" sz="1800" dirty="0"/>
              <a:t>：邮件相关的日志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daemon</a:t>
            </a:r>
            <a:r>
              <a:rPr lang="zh-CN" altLang="en-US" sz="1800" dirty="0"/>
              <a:t>：系统服务相关的日志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 err="1"/>
              <a:t>authpri</a:t>
            </a:r>
            <a:r>
              <a:rPr lang="en-US" altLang="zh-CN" sz="1800" dirty="0"/>
              <a:t>: </a:t>
            </a:r>
            <a:r>
              <a:rPr lang="zh-CN" altLang="en-US" sz="1800" dirty="0"/>
              <a:t>授权相关的日志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security:</a:t>
            </a:r>
            <a:r>
              <a:rPr lang="zh-CN" altLang="en-US" sz="1800" dirty="0"/>
              <a:t>安全相关的日志</a:t>
            </a:r>
          </a:p>
          <a:p>
            <a:pPr marL="720000" indent="0">
              <a:spcBef>
                <a:spcPts val="0"/>
              </a:spcBef>
              <a:buNone/>
            </a:pPr>
            <a:r>
              <a:rPr lang="en-US" altLang="zh-CN" sz="1800" dirty="0"/>
              <a:t>local0-local7</a:t>
            </a:r>
            <a:r>
              <a:rPr lang="zh-CN" altLang="en-US" sz="1800" dirty="0"/>
              <a:t>：自定义相关的日志信息（自定义时可以使用通配符）</a:t>
            </a:r>
            <a:endParaRPr lang="en-US" altLang="zh-CN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7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日志消息的优先级（</a:t>
            </a:r>
            <a:r>
              <a:rPr lang="en-US" altLang="zh-CN" dirty="0"/>
              <a:t>priority</a:t>
            </a:r>
            <a:r>
              <a:rPr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下表从高到低列出了八个标准的日志消息优先级：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xmlns="" id="{93D0CA09-D68B-41ED-8B32-9DFCC58162F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6239961"/>
              </p:ext>
            </p:extLst>
          </p:nvPr>
        </p:nvGraphicFramePr>
        <p:xfrm>
          <a:off x="1298127" y="2060848"/>
          <a:ext cx="10182868" cy="3701842"/>
        </p:xfrm>
        <a:graphic>
          <a:graphicData uri="http://schemas.openxmlformats.org/drawingml/2006/table">
            <a:tbl>
              <a:tblPr/>
              <a:tblGrid>
                <a:gridCol w="13193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9373">
                  <a:extLst>
                    <a:ext uri="{9D8B030D-6E8A-4147-A177-3AD203B41FA5}">
                      <a16:colId xmlns:a16="http://schemas.microsoft.com/office/drawing/2014/main" xmlns="" val="2718030607"/>
                    </a:ext>
                  </a:extLst>
                </a:gridCol>
                <a:gridCol w="7544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7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优先级</a:t>
                      </a:r>
                    </a:p>
                  </a:txBody>
                  <a:tcPr marL="100838" marR="100838" marT="50413" marB="50413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代码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严重性</a:t>
                      </a:r>
                    </a:p>
                  </a:txBody>
                  <a:tcPr marL="100838" marR="100838" marT="50413" marB="504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none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无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不记录任何信息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emerg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内核崩溃等严重信息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1695594"/>
                  </a:ext>
                </a:extLst>
              </a:tr>
              <a:tr h="332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alert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需要立刻修改的信息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crit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严重错误级别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err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错误界别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6307559"/>
                  </a:ext>
                </a:extLst>
              </a:tr>
              <a:tr h="348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warning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警告级别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3446759"/>
                  </a:ext>
                </a:extLst>
              </a:tr>
              <a:tr h="360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notice</a:t>
                      </a: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具有重要性的普通条件的信息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info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一般信息的日志，最常用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debug</a:t>
                      </a:r>
                      <a:endParaRPr kumimoji="1" lang="fr-FR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9250" marR="99250" marT="51604" marB="51604" anchor="ctr" anchorCtr="1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fr-FR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9250" marR="99250" marT="51604" marB="516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调试级别消息</a:t>
                      </a:r>
                    </a:p>
                  </a:txBody>
                  <a:tcPr marL="100838" marR="100838" marT="50413" marB="5041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87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自定义日志规则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日志定义格式： </a:t>
            </a:r>
            <a:r>
              <a:rPr lang="en-US" altLang="zh-CN" sz="2000" dirty="0" err="1"/>
              <a:t>facility.priority</a:t>
            </a:r>
            <a:r>
              <a:rPr lang="en-US" altLang="zh-CN" sz="2000" dirty="0"/>
              <a:t>    Target</a:t>
            </a:r>
          </a:p>
          <a:p>
            <a:r>
              <a:rPr lang="zh-CN" altLang="en-US" sz="2000" dirty="0"/>
              <a:t>举例：</a:t>
            </a:r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/>
              <a:t>mail.info 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 </a:t>
            </a:r>
            <a:r>
              <a:rPr lang="zh-CN" altLang="en-US" sz="1600" dirty="0"/>
              <a:t>比指定级别更高的日志级别，包括指定级别自身，保存到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r>
              <a:rPr lang="zh-CN" altLang="en-US" sz="1600" dirty="0"/>
              <a:t>中</a:t>
            </a:r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/>
              <a:t>mail.=info  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</a:t>
            </a:r>
            <a:r>
              <a:rPr lang="zh-CN" altLang="en-US" sz="1600" dirty="0"/>
              <a:t>明确指定日志级别为</a:t>
            </a:r>
            <a:r>
              <a:rPr lang="en-US" altLang="zh-CN" sz="1600" dirty="0"/>
              <a:t>info</a:t>
            </a:r>
            <a:r>
              <a:rPr lang="zh-CN" altLang="en-US" sz="1600" dirty="0"/>
              <a:t>，保存至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 err="1"/>
              <a:t>mail.!info</a:t>
            </a:r>
            <a:r>
              <a:rPr lang="en-US" altLang="zh-CN" sz="1600" dirty="0"/>
              <a:t>  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</a:t>
            </a:r>
            <a:r>
              <a:rPr lang="zh-CN" altLang="en-US" sz="1600" dirty="0"/>
              <a:t>除了指定的日志级别</a:t>
            </a:r>
            <a:r>
              <a:rPr lang="en-US" altLang="zh-CN" sz="1600" dirty="0"/>
              <a:t>(info)</a:t>
            </a:r>
            <a:r>
              <a:rPr lang="zh-CN" altLang="en-US" sz="1600" dirty="0"/>
              <a:t>所有日志级别信息，保存至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/>
              <a:t>*.info      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</a:t>
            </a:r>
            <a:r>
              <a:rPr lang="zh-CN" altLang="en-US" sz="1600" dirty="0"/>
              <a:t>所有类型的</a:t>
            </a:r>
            <a:r>
              <a:rPr lang="en-US" altLang="zh-CN" sz="1600" dirty="0"/>
              <a:t>info</a:t>
            </a:r>
            <a:r>
              <a:rPr lang="zh-CN" altLang="en-US" sz="1600" dirty="0"/>
              <a:t>级别，保存至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/>
              <a:t>mail.*     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 mail</a:t>
            </a:r>
            <a:r>
              <a:rPr lang="zh-CN" altLang="en-US" sz="1600" dirty="0"/>
              <a:t>的所有日志级别信息，都保存至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 err="1"/>
              <a:t>mail.notice;news.info</a:t>
            </a:r>
            <a:r>
              <a:rPr lang="en-US" altLang="zh-CN" sz="1600" dirty="0"/>
              <a:t>  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mail</a:t>
            </a:r>
            <a:r>
              <a:rPr lang="zh-CN" altLang="en-US" sz="1600" dirty="0"/>
              <a:t>的</a:t>
            </a:r>
            <a:r>
              <a:rPr lang="en-US" altLang="zh-CN" sz="1600" dirty="0"/>
              <a:t>notice</a:t>
            </a:r>
            <a:r>
              <a:rPr lang="zh-CN" altLang="en-US" sz="1600" dirty="0"/>
              <a:t>以上记得日志级别和</a:t>
            </a:r>
            <a:r>
              <a:rPr lang="en-US" altLang="zh-CN" sz="1600" dirty="0"/>
              <a:t>news</a:t>
            </a:r>
            <a:r>
              <a:rPr lang="zh-CN" altLang="en-US" sz="1600" dirty="0"/>
              <a:t>的</a:t>
            </a:r>
            <a:r>
              <a:rPr lang="en-US" altLang="zh-CN" sz="1600" dirty="0"/>
              <a:t>info</a:t>
            </a:r>
            <a:r>
              <a:rPr lang="zh-CN" altLang="en-US" sz="1600" dirty="0"/>
              <a:t>以上的级别保存至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endParaRPr lang="en-US" altLang="zh-CN" sz="1600" dirty="0"/>
          </a:p>
          <a:p>
            <a:pPr marL="720000">
              <a:buFont typeface="Wingdings" panose="05000000000000000000" pitchFamily="2" charset="2"/>
              <a:buChar char="p"/>
            </a:pPr>
            <a:r>
              <a:rPr lang="en-US" altLang="zh-CN" sz="1600" dirty="0" err="1"/>
              <a:t>mail,news.crit</a:t>
            </a:r>
            <a:r>
              <a:rPr lang="en-US" altLang="zh-CN" sz="1600" dirty="0"/>
              <a:t>  -/var/log/</a:t>
            </a:r>
            <a:r>
              <a:rPr lang="en-US" altLang="zh-CN" sz="1600" dirty="0" err="1"/>
              <a:t>maillog</a:t>
            </a:r>
            <a:r>
              <a:rPr lang="en-US" altLang="zh-CN" sz="1600" dirty="0"/>
              <a:t>:  mail</a:t>
            </a:r>
            <a:r>
              <a:rPr lang="zh-CN" altLang="en-US" sz="1600" dirty="0"/>
              <a:t>和</a:t>
            </a:r>
            <a:r>
              <a:rPr lang="en-US" altLang="zh-CN" sz="1600" dirty="0"/>
              <a:t>news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crit</a:t>
            </a:r>
            <a:r>
              <a:rPr lang="zh-CN" altLang="en-US" sz="1600" dirty="0"/>
              <a:t>以上的日志级别保存</a:t>
            </a:r>
            <a:r>
              <a:rPr lang="en-US" altLang="zh-CN" sz="1600" dirty="0"/>
              <a:t>/var/log/</a:t>
            </a:r>
            <a:r>
              <a:rPr lang="en-US" altLang="zh-CN" sz="1600" dirty="0" err="1"/>
              <a:t>maillog</a:t>
            </a:r>
            <a:r>
              <a:rPr lang="zh-CN" altLang="en-US" sz="1600" dirty="0"/>
              <a:t>中；“</a:t>
            </a:r>
            <a:r>
              <a:rPr lang="en-US" altLang="zh-CN" sz="1600" dirty="0"/>
              <a:t>-”</a:t>
            </a:r>
            <a:r>
              <a:rPr lang="zh-CN" altLang="en-US" sz="1600" dirty="0"/>
              <a:t>代表异步模式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40733" y="423756"/>
            <a:ext cx="9831600" cy="640800"/>
          </a:xfrm>
        </p:spPr>
        <p:txBody>
          <a:bodyPr/>
          <a:lstStyle/>
          <a:p>
            <a:r>
              <a:rPr lang="zh-CN" altLang="en-US" dirty="0"/>
              <a:t>阅读日志信息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日志消息在文件的末尾显示最新的消息，</a:t>
            </a:r>
            <a:r>
              <a:rPr lang="en-US" altLang="zh-CN" sz="2000" dirty="0" err="1"/>
              <a:t>rsyslog</a:t>
            </a:r>
            <a:r>
              <a:rPr lang="zh-CN" altLang="en-US" sz="2000" dirty="0"/>
              <a:t>服务在日志文件中采用一种标准的格式进行记录，以</a:t>
            </a:r>
            <a:r>
              <a:rPr lang="en-US" altLang="zh-CN" sz="2000" dirty="0"/>
              <a:t>/var/log/secure</a:t>
            </a:r>
            <a:r>
              <a:rPr lang="zh-CN" altLang="en-US" sz="2000" dirty="0"/>
              <a:t>日志中的日志消息为例：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r>
              <a:rPr lang="zh-CN" altLang="en-US" sz="1600" dirty="0"/>
              <a:t>      </a:t>
            </a:r>
            <a:r>
              <a:rPr lang="en-US" altLang="zh-CN" sz="1600" dirty="0"/>
              <a:t>	</a:t>
            </a:r>
            <a:r>
              <a:rPr lang="zh-CN" altLang="en-US" sz="1600" dirty="0"/>
              <a:t>记录日志产生的时间戳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	</a:t>
            </a:r>
            <a:r>
              <a:rPr lang="zh-CN" altLang="en-US" sz="1600" dirty="0"/>
              <a:t>发送该日志消息的主机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发送该日志消息的程序或进程名称和</a:t>
            </a:r>
            <a:r>
              <a:rPr lang="en-US" altLang="zh-CN" sz="1600" dirty="0" err="1"/>
              <a:t>pid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日志消息的内容</a:t>
            </a:r>
            <a:endParaRPr lang="en-US" altLang="zh-CN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7225550-EAAC-4F20-9B64-DC53B76339E1}"/>
              </a:ext>
            </a:extLst>
          </p:cNvPr>
          <p:cNvGrpSpPr/>
          <p:nvPr/>
        </p:nvGrpSpPr>
        <p:grpSpPr>
          <a:xfrm>
            <a:off x="1326236" y="2398763"/>
            <a:ext cx="10144125" cy="571500"/>
            <a:chOff x="1326236" y="2398763"/>
            <a:chExt cx="10144125" cy="5715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339D1681-136B-453A-9486-E8E9AADE0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236" y="2398763"/>
              <a:ext cx="10144125" cy="571500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90521A0C-7445-41DE-88AE-31583E5FCE97}"/>
                </a:ext>
              </a:extLst>
            </p:cNvPr>
            <p:cNvSpPr/>
            <p:nvPr/>
          </p:nvSpPr>
          <p:spPr bwMode="auto">
            <a:xfrm>
              <a:off x="1811524" y="2398763"/>
              <a:ext cx="216024" cy="216024"/>
            </a:xfrm>
            <a:prstGeom prst="ellipse">
              <a:avLst/>
            </a:prstGeom>
            <a:solidFill>
              <a:srgbClr val="EE243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anose="02010600030101010101" pitchFamily="2" charset="-122"/>
                </a:rPr>
                <a:t>1</a:t>
              </a:r>
              <a:endPara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4EFE65C0-7A21-4BDC-809A-987AD2C6D287}"/>
                </a:ext>
              </a:extLst>
            </p:cNvPr>
            <p:cNvSpPr/>
            <p:nvPr/>
          </p:nvSpPr>
          <p:spPr bwMode="auto">
            <a:xfrm>
              <a:off x="3323692" y="2398763"/>
              <a:ext cx="216024" cy="216024"/>
            </a:xfrm>
            <a:prstGeom prst="ellipse">
              <a:avLst/>
            </a:prstGeom>
            <a:solidFill>
              <a:srgbClr val="EE243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50" dirty="0">
                  <a:latin typeface="+mn-ea"/>
                  <a:ea typeface="+mn-ea"/>
                </a:rPr>
                <a:t>2</a:t>
              </a:r>
              <a:endPara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830F3258-A35B-47F9-B8B6-5D4A12867D27}"/>
                </a:ext>
              </a:extLst>
            </p:cNvPr>
            <p:cNvSpPr/>
            <p:nvPr/>
          </p:nvSpPr>
          <p:spPr bwMode="auto">
            <a:xfrm>
              <a:off x="5087888" y="2672916"/>
              <a:ext cx="216024" cy="216024"/>
            </a:xfrm>
            <a:prstGeom prst="ellipse">
              <a:avLst/>
            </a:prstGeom>
            <a:solidFill>
              <a:srgbClr val="EE243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050" dirty="0">
                  <a:latin typeface="+mn-lt"/>
                </a:rPr>
                <a:t>3</a:t>
              </a:r>
              <a:endPara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5D981E7B-B08C-47B7-9245-71FA2D257591}"/>
                </a:ext>
              </a:extLst>
            </p:cNvPr>
            <p:cNvSpPr/>
            <p:nvPr/>
          </p:nvSpPr>
          <p:spPr bwMode="auto">
            <a:xfrm>
              <a:off x="6420036" y="2672916"/>
              <a:ext cx="216024" cy="216024"/>
            </a:xfrm>
            <a:prstGeom prst="ellipse">
              <a:avLst/>
            </a:prstGeom>
            <a:solidFill>
              <a:srgbClr val="EE243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宋体" panose="02010600030101010101" pitchFamily="2" charset="-122"/>
                </a:rPr>
                <a:t>4</a:t>
              </a:r>
              <a:endPara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737EB034-E9DB-47CF-9416-4458116215A9}"/>
              </a:ext>
            </a:extLst>
          </p:cNvPr>
          <p:cNvSpPr/>
          <p:nvPr/>
        </p:nvSpPr>
        <p:spPr bwMode="auto">
          <a:xfrm>
            <a:off x="1424709" y="3320988"/>
            <a:ext cx="216024" cy="216024"/>
          </a:xfrm>
          <a:prstGeom prst="ellipse">
            <a:avLst/>
          </a:prstGeom>
          <a:solidFill>
            <a:srgbClr val="EE24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</a:rPr>
              <a:t>1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1272C72B-5F5E-4E5A-8F1B-A1EDDF2CF760}"/>
              </a:ext>
            </a:extLst>
          </p:cNvPr>
          <p:cNvSpPr/>
          <p:nvPr/>
        </p:nvSpPr>
        <p:spPr bwMode="auto">
          <a:xfrm>
            <a:off x="1424709" y="3705944"/>
            <a:ext cx="216024" cy="216024"/>
          </a:xfrm>
          <a:prstGeom prst="ellipse">
            <a:avLst/>
          </a:prstGeom>
          <a:solidFill>
            <a:srgbClr val="EE24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+mn-ea"/>
                <a:ea typeface="+mn-ea"/>
              </a:rPr>
              <a:t>2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477C7DE1-F465-4F9A-A125-624F66439F9A}"/>
              </a:ext>
            </a:extLst>
          </p:cNvPr>
          <p:cNvSpPr/>
          <p:nvPr/>
        </p:nvSpPr>
        <p:spPr bwMode="auto">
          <a:xfrm>
            <a:off x="1424709" y="4118408"/>
            <a:ext cx="216024" cy="216024"/>
          </a:xfrm>
          <a:prstGeom prst="ellipse">
            <a:avLst/>
          </a:prstGeom>
          <a:solidFill>
            <a:srgbClr val="EE24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50" dirty="0">
                <a:latin typeface="+mn-lt"/>
              </a:rPr>
              <a:t>3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084F9A02-F3DC-4D0E-8268-7545A60D48ED}"/>
              </a:ext>
            </a:extLst>
          </p:cNvPr>
          <p:cNvSpPr/>
          <p:nvPr/>
        </p:nvSpPr>
        <p:spPr bwMode="auto">
          <a:xfrm>
            <a:off x="1424709" y="4549637"/>
            <a:ext cx="216024" cy="216024"/>
          </a:xfrm>
          <a:prstGeom prst="ellipse">
            <a:avLst/>
          </a:prstGeom>
          <a:solidFill>
            <a:srgbClr val="EE243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</a:rPr>
              <a:t>4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382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5ec2dae-56c6-4e60-95dc-14439103729c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1337</Words>
  <Application>Microsoft Office PowerPoint</Application>
  <PresentationFormat>宽屏</PresentationFormat>
  <Paragraphs>226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Times New Roman</vt:lpstr>
      <vt:lpstr>Wingdings</vt:lpstr>
      <vt:lpstr>人才生态发展部-母版</vt:lpstr>
      <vt:lpstr>第20章  系统日志和时间设置</vt:lpstr>
      <vt:lpstr>PowerPoint 演示文稿</vt:lpstr>
      <vt:lpstr>系统日志服务</vt:lpstr>
      <vt:lpstr>系统日志文件</vt:lpstr>
      <vt:lpstr>rsyslog服务管理</vt:lpstr>
      <vt:lpstr>日志消息的类型（ facility ）</vt:lpstr>
      <vt:lpstr>日志消息的优先级（priority）</vt:lpstr>
      <vt:lpstr>自定义日志规则</vt:lpstr>
      <vt:lpstr>阅读日志信息</vt:lpstr>
      <vt:lpstr>手动发送syslog日志</vt:lpstr>
      <vt:lpstr>实现日志服务器收集日志</vt:lpstr>
      <vt:lpstr>实现日志服务器收集日志</vt:lpstr>
      <vt:lpstr>实现日志服务器收集日志</vt:lpstr>
      <vt:lpstr>日志轮循</vt:lpstr>
      <vt:lpstr>检索系统日志消息</vt:lpstr>
      <vt:lpstr>检索系统日志消息</vt:lpstr>
      <vt:lpstr>永久保存系统日志</vt:lpstr>
      <vt:lpstr>永久保存系统日志</vt:lpstr>
      <vt:lpstr>设置系统时间</vt:lpstr>
      <vt:lpstr>网络时间配置（NTP）</vt:lpstr>
      <vt:lpstr>网络时间配置（NTP）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3058</cp:revision>
  <dcterms:created xsi:type="dcterms:W3CDTF">2003-08-21T06:48:00Z</dcterms:created>
  <dcterms:modified xsi:type="dcterms:W3CDTF">2020-08-28T08:20:47Z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