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319" r:id="rId2"/>
    <p:sldId id="1596" r:id="rId3"/>
    <p:sldId id="1597" r:id="rId4"/>
    <p:sldId id="1599" r:id="rId5"/>
    <p:sldId id="1598" r:id="rId6"/>
    <p:sldId id="1600" r:id="rId7"/>
    <p:sldId id="1595" r:id="rId8"/>
    <p:sldId id="1602" r:id="rId9"/>
    <p:sldId id="1604" r:id="rId10"/>
    <p:sldId id="1601" r:id="rId11"/>
    <p:sldId id="1603" r:id="rId12"/>
    <p:sldId id="1594" r:id="rId13"/>
    <p:sldId id="1204" r:id="rId14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82">
          <p15:clr>
            <a:srgbClr val="A4A3A4"/>
          </p15:clr>
        </p15:guide>
        <p15:guide id="2" orient="horz" pos="2908">
          <p15:clr>
            <a:srgbClr val="A4A3A4"/>
          </p15:clr>
        </p15:guide>
        <p15:guide id="3" orient="horz" pos="5975">
          <p15:clr>
            <a:srgbClr val="A4A3A4"/>
          </p15:clr>
        </p15:guide>
        <p15:guide id="4" pos="2440">
          <p15:clr>
            <a:srgbClr val="A4A3A4"/>
          </p15:clr>
        </p15:guide>
        <p15:guide id="5" pos="431">
          <p15:clr>
            <a:srgbClr val="A4A3A4"/>
          </p15:clr>
        </p15:guide>
        <p15:guide id="6" pos="4028">
          <p15:clr>
            <a:srgbClr val="A4A3A4"/>
          </p15:clr>
        </p15:guide>
        <p15:guide id="7" pos="626">
          <p15:clr>
            <a:srgbClr val="A4A3A4"/>
          </p15:clr>
        </p15:guide>
        <p15:guide id="8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BDAFB"/>
    <a:srgbClr val="58EDFC"/>
    <a:srgbClr val="FFFFFF"/>
    <a:srgbClr val="C00000"/>
    <a:srgbClr val="990000"/>
    <a:srgbClr val="FF0909"/>
    <a:srgbClr val="CF6B63"/>
    <a:srgbClr val="E7CCC7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5205" autoAdjust="0"/>
  </p:normalViewPr>
  <p:slideViewPr>
    <p:cSldViewPr showGuides="1">
      <p:cViewPr varScale="1">
        <p:scale>
          <a:sx n="66" d="100"/>
          <a:sy n="66" d="100"/>
        </p:scale>
        <p:origin x="628" y="40"/>
      </p:cViewPr>
      <p:guideLst>
        <p:guide pos="3840"/>
        <p:guide orient="horz"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1" d="100"/>
          <a:sy n="51" d="100"/>
        </p:scale>
        <p:origin x="2928" y="78"/>
      </p:cViewPr>
      <p:guideLst>
        <p:guide orient="horz" pos="482"/>
        <p:guide orient="horz" pos="2908"/>
        <p:guide orient="horz" pos="5975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66542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</p:spTree>
    <p:extLst>
      <p:ext uri="{BB962C8B-B14F-4D97-AF65-F5344CB8AC3E}">
        <p14:creationId xmlns:p14="http://schemas.microsoft.com/office/powerpoint/2010/main" val="28936616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anose="05000000000000000000" pitchFamily="2" charset="2"/>
      <a:buChar char="l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54165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p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n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12" name="备注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262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watch -n 1 'cat /proc/</a:t>
            </a:r>
            <a:r>
              <a:rPr lang="en-US" altLang="zh-CN" dirty="0" err="1"/>
              <a:t>meminfo</a:t>
            </a:r>
            <a:r>
              <a:rPr lang="en-US" altLang="zh-CN" dirty="0"/>
              <a:t> | grep Dirty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684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595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952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004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2639210" y="2708920"/>
            <a:ext cx="9073096" cy="831600"/>
          </a:xfrm>
          <a:ln algn="ctr"/>
        </p:spPr>
        <p:txBody>
          <a:bodyPr lIns="87802" tIns="43901" rIns="87802" bIns="43901"/>
          <a:lstStyle>
            <a:lvl1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8075528" y="5055715"/>
            <a:ext cx="3636811" cy="493200"/>
          </a:xfrm>
        </p:spPr>
        <p:txBody>
          <a:bodyPr/>
          <a:lstStyle>
            <a:lvl1pPr marL="0" indent="0" algn="ctr" defTabSz="80200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 smtClean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auto">
          <a:xfrm>
            <a:off x="8184232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25" y="476672"/>
            <a:ext cx="1824396" cy="43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045" y="476672"/>
            <a:ext cx="1293567" cy="43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0" y="2461065"/>
            <a:ext cx="1601299" cy="1944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Ø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学习目标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50000"/>
              <a:buFont typeface="Wingdings" panose="05000000000000000000" charset="0"/>
              <a:buChar char="l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单元小节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单元小结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793897" y="3582671"/>
            <a:ext cx="4604207" cy="6331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www.</a:t>
            </a:r>
            <a:r>
              <a:rPr lang="en-US" altLang="zh-CN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yutianedu</a:t>
            </a: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.com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28200" y="2642208"/>
            <a:ext cx="1735601" cy="910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rPr>
              <a:t>谢 谢</a:t>
            </a:r>
            <a:endParaRPr lang="zh-CN" altLang="zh-CN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sym typeface="FrutigerNext LT Regular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 flipH="1" flipV="1">
            <a:off x="0" y="332656"/>
            <a:ext cx="144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7"/>
          <p:cNvSpPr/>
          <p:nvPr userDrawn="1"/>
        </p:nvSpPr>
        <p:spPr bwMode="auto">
          <a:xfrm flipH="1" flipV="1">
            <a:off x="672000" y="332656"/>
            <a:ext cx="768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8592000" y="332656"/>
            <a:ext cx="360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8592000" y="332656"/>
            <a:ext cx="720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440181" y="33303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baseline="0" dirty="0" smtClean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9518098" y="553331"/>
            <a:ext cx="2158522" cy="288000"/>
            <a:chOff x="9518098" y="620720"/>
            <a:chExt cx="2158522" cy="288000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098" y="620720"/>
              <a:ext cx="1216264" cy="28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242" y="620720"/>
              <a:ext cx="862378" cy="288000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2" y="440656"/>
            <a:ext cx="415105" cy="50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rgbClr val="000000"/>
        </a:buClr>
        <a:buSzPct val="50000"/>
        <a:buFont typeface="Wingdings" panose="05000000000000000000" charset="0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2639210" y="2348880"/>
            <a:ext cx="9073096" cy="1908212"/>
          </a:xfrm>
        </p:spPr>
        <p:txBody>
          <a:bodyPr/>
          <a:lstStyle/>
          <a:p>
            <a:r>
              <a:rPr sz="4400" dirty="0"/>
              <a:t>第</a:t>
            </a:r>
            <a:r>
              <a:rPr lang="en-US" altLang="zh-CN" sz="4400" dirty="0"/>
              <a:t>21</a:t>
            </a:r>
            <a:r>
              <a:rPr sz="4400" dirty="0"/>
              <a:t>章  </a:t>
            </a:r>
            <a:r>
              <a:rPr lang="zh-CN" altLang="en-US" sz="4400" dirty="0"/>
              <a:t>内核监控和配置</a:t>
            </a:r>
            <a:endParaRPr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686165" y="4913630"/>
            <a:ext cx="2304415" cy="765175"/>
          </a:xfrm>
        </p:spPr>
        <p:txBody>
          <a:bodyPr/>
          <a:lstStyle/>
          <a:p>
            <a:pPr algn="ctr"/>
            <a:r>
              <a:rPr sz="2400" b="1" dirty="0"/>
              <a:t>誉天教育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16427A-6753-4B5E-AA3D-FE858443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内核模块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45100D0-A3ED-4A6D-AD72-5D6EB7BED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7428" y="1051200"/>
            <a:ext cx="10560048" cy="5330128"/>
          </a:xfrm>
        </p:spPr>
        <p:txBody>
          <a:bodyPr/>
          <a:lstStyle/>
          <a:p>
            <a:pPr algn="l"/>
            <a:r>
              <a:rPr lang="en-US" altLang="zh-CN" sz="2000" dirty="0" err="1"/>
              <a:t>linux</a:t>
            </a:r>
            <a:r>
              <a:rPr lang="zh-CN" altLang="en-US" sz="2000" dirty="0"/>
              <a:t>内核是模块化组成的，它允许内核在运行时动态地向其中插入或从中删除代码。这些代码被一并组合在一个单独的二进制镜像中，简称为模块。模块位于</a:t>
            </a:r>
            <a:r>
              <a:rPr lang="en-US" altLang="zh-CN" sz="2000" dirty="0"/>
              <a:t>/lib/modules/version/ </a:t>
            </a:r>
          </a:p>
          <a:p>
            <a:r>
              <a:rPr lang="zh-CN" altLang="en-US" sz="2000" dirty="0"/>
              <a:t>模块机制的优点：</a:t>
            </a:r>
            <a:endParaRPr lang="en-US" altLang="zh-CN" sz="2000" dirty="0"/>
          </a:p>
          <a:p>
            <a:pPr marL="1080000">
              <a:buFont typeface="Wingdings" panose="05000000000000000000" pitchFamily="2" charset="2"/>
              <a:buChar char="u"/>
            </a:pPr>
            <a:r>
              <a:rPr lang="zh-CN" altLang="en-US" sz="1600" dirty="0"/>
              <a:t>减小基本内核镜像大小，可选的功能和驱动程序可以利用模块形式再提供，增加系统灵活性</a:t>
            </a:r>
            <a:endParaRPr lang="en-US" altLang="zh-CN" sz="1600" dirty="0"/>
          </a:p>
          <a:p>
            <a:pPr marL="1080000">
              <a:buFont typeface="Wingdings" panose="05000000000000000000" pitchFamily="2" charset="2"/>
              <a:buChar char="u"/>
            </a:pPr>
            <a:r>
              <a:rPr lang="zh-CN" altLang="en-US" sz="1600" dirty="0"/>
              <a:t>动态加载内核模块，扩展内核功能，不需要时卸载模块</a:t>
            </a:r>
            <a:endParaRPr lang="en-US" altLang="zh-CN" sz="1600" dirty="0"/>
          </a:p>
          <a:p>
            <a:pPr marL="1080000">
              <a:buFont typeface="Wingdings" panose="05000000000000000000" pitchFamily="2" charset="2"/>
              <a:buChar char="u"/>
            </a:pPr>
            <a:r>
              <a:rPr lang="zh-CN" altLang="en-US" sz="1600" dirty="0"/>
              <a:t>节省开发时间，修改内核，不必重新编译内核</a:t>
            </a:r>
            <a:endParaRPr lang="en-US" altLang="zh-CN" sz="1600" dirty="0"/>
          </a:p>
          <a:p>
            <a:r>
              <a:rPr lang="zh-CN" altLang="en-US" sz="2000" dirty="0"/>
              <a:t>模块机制的缺点：</a:t>
            </a:r>
            <a:endParaRPr lang="en-US" altLang="zh-CN" sz="2000" dirty="0"/>
          </a:p>
          <a:p>
            <a:pPr marL="1080000">
              <a:buFont typeface="Wingdings" panose="05000000000000000000" pitchFamily="2" charset="2"/>
              <a:buChar char="u"/>
            </a:pPr>
            <a:r>
              <a:rPr lang="zh-CN" altLang="en-US" sz="1600" dirty="0"/>
              <a:t>使用不当会导致系统崩溃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294632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16427A-6753-4B5E-AA3D-FE858443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内核模块相关命令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45100D0-A3ED-4A6D-AD72-5D6EB7BED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7428" y="1051200"/>
            <a:ext cx="10560048" cy="5330128"/>
          </a:xfrm>
        </p:spPr>
        <p:txBody>
          <a:bodyPr/>
          <a:lstStyle/>
          <a:p>
            <a:pPr algn="l"/>
            <a:r>
              <a:rPr lang="zh-CN" altLang="en-US" sz="2000" dirty="0"/>
              <a:t>查看系统已加载的内核模块</a:t>
            </a:r>
            <a:endParaRPr lang="en-US" altLang="zh-CN" sz="2000" dirty="0"/>
          </a:p>
          <a:p>
            <a:pPr marL="0" indent="0" algn="l">
              <a:buNone/>
            </a:pPr>
            <a:r>
              <a:rPr lang="en-US" altLang="zh-CN" sz="2000" dirty="0"/>
              <a:t>	# </a:t>
            </a:r>
            <a:r>
              <a:rPr lang="en-US" altLang="zh-CN" sz="2000" dirty="0" err="1"/>
              <a:t>lsmod</a:t>
            </a:r>
            <a:endParaRPr lang="en-US" altLang="zh-CN" sz="2000" dirty="0"/>
          </a:p>
          <a:p>
            <a:pPr algn="l"/>
            <a:r>
              <a:rPr lang="zh-CN" altLang="en-US" sz="2000" dirty="0"/>
              <a:t>查看内核模块的信息</a:t>
            </a:r>
            <a:endParaRPr lang="en-US" altLang="zh-CN" sz="2000" dirty="0"/>
          </a:p>
          <a:p>
            <a:pPr marL="0" indent="0" algn="l">
              <a:buNone/>
            </a:pPr>
            <a:r>
              <a:rPr lang="en-US" altLang="zh-CN" sz="1800" dirty="0"/>
              <a:t>	# </a:t>
            </a:r>
            <a:r>
              <a:rPr lang="en-US" altLang="zh-CN" sz="1800" dirty="0" err="1"/>
              <a:t>modoinfo</a:t>
            </a:r>
            <a:r>
              <a:rPr lang="en-US" altLang="zh-CN" sz="1800" dirty="0"/>
              <a:t>  </a:t>
            </a:r>
            <a:r>
              <a:rPr lang="zh-CN" altLang="en-US" sz="1800" dirty="0"/>
              <a:t>模块名</a:t>
            </a:r>
            <a:endParaRPr lang="en-US" altLang="zh-CN" sz="1800" dirty="0"/>
          </a:p>
          <a:p>
            <a:pPr algn="l"/>
            <a:r>
              <a:rPr lang="zh-CN" altLang="en-US" sz="2000" dirty="0"/>
              <a:t>加载内核模块</a:t>
            </a:r>
            <a:endParaRPr lang="en-US" altLang="zh-CN" sz="2000" dirty="0"/>
          </a:p>
          <a:p>
            <a:pPr marL="0" indent="0" algn="l">
              <a:buNone/>
            </a:pPr>
            <a:r>
              <a:rPr lang="en-US" altLang="zh-CN" sz="1800" dirty="0"/>
              <a:t>	# </a:t>
            </a:r>
            <a:r>
              <a:rPr lang="en-US" altLang="zh-CN" sz="1800" dirty="0" err="1"/>
              <a:t>modprobe</a:t>
            </a:r>
            <a:r>
              <a:rPr lang="en-US" altLang="zh-CN" sz="1800" dirty="0"/>
              <a:t>  </a:t>
            </a:r>
            <a:r>
              <a:rPr lang="zh-CN" altLang="en-US" sz="1800" dirty="0"/>
              <a:t>模块名</a:t>
            </a:r>
            <a:endParaRPr lang="en-US" altLang="zh-CN" sz="1800" dirty="0"/>
          </a:p>
          <a:p>
            <a:pPr algn="l"/>
            <a:r>
              <a:rPr lang="zh-CN" altLang="en-US" sz="2000" dirty="0"/>
              <a:t>卸载内核模块</a:t>
            </a:r>
            <a:endParaRPr lang="en-US" altLang="zh-CN" sz="2000" dirty="0"/>
          </a:p>
          <a:p>
            <a:pPr marL="0" indent="0" algn="l">
              <a:buNone/>
            </a:pPr>
            <a:r>
              <a:rPr lang="en-US" altLang="zh-CN" sz="1800" dirty="0"/>
              <a:t>	# </a:t>
            </a:r>
            <a:r>
              <a:rPr lang="en-US" altLang="zh-CN" sz="1800" dirty="0" err="1"/>
              <a:t>modprobe</a:t>
            </a:r>
            <a:r>
              <a:rPr lang="en-US" altLang="zh-CN" sz="1800" dirty="0"/>
              <a:t>  -r </a:t>
            </a:r>
            <a:r>
              <a:rPr lang="zh-CN" altLang="en-US" sz="1800" dirty="0"/>
              <a:t>模块名</a:t>
            </a:r>
            <a:endParaRPr lang="en-US" altLang="zh-CN" sz="1800" dirty="0"/>
          </a:p>
          <a:p>
            <a:pPr marL="0" indent="0" algn="l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24556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内核的功能和组成</a:t>
            </a:r>
            <a:endParaRPr lang="en-US" altLang="zh-CN" dirty="0"/>
          </a:p>
          <a:p>
            <a:r>
              <a:rPr lang="en-US" altLang="zh-CN" dirty="0" err="1"/>
              <a:t>sysctl</a:t>
            </a:r>
            <a:r>
              <a:rPr lang="zh-CN" altLang="en-US" dirty="0"/>
              <a:t>调整内核参数</a:t>
            </a:r>
            <a:endParaRPr lang="en-US" altLang="zh-CN" dirty="0"/>
          </a:p>
          <a:p>
            <a:r>
              <a:rPr lang="zh-CN" altLang="en-US" dirty="0"/>
              <a:t>调整调优配置文件</a:t>
            </a:r>
            <a:endParaRPr lang="en-US" altLang="zh-CN" dirty="0"/>
          </a:p>
          <a:p>
            <a:r>
              <a:rPr lang="zh-CN" altLang="en-US" dirty="0"/>
              <a:t>加载和配置内核模块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内核的功能和组成</a:t>
            </a:r>
            <a:endParaRPr lang="en-US" altLang="zh-CN" dirty="0"/>
          </a:p>
          <a:p>
            <a:r>
              <a:rPr lang="zh-CN" altLang="en-US" dirty="0"/>
              <a:t>配置内核参数</a:t>
            </a:r>
            <a:endParaRPr lang="en-US" altLang="zh-CN" dirty="0"/>
          </a:p>
          <a:p>
            <a:r>
              <a:rPr lang="zh-CN" altLang="en-US" dirty="0"/>
              <a:t>调整调优配置文件</a:t>
            </a:r>
            <a:endParaRPr lang="en-US" altLang="zh-CN" dirty="0"/>
          </a:p>
          <a:p>
            <a:r>
              <a:rPr lang="zh-CN" altLang="en-US" dirty="0"/>
              <a:t>加载和配置内核模块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DDDEE85-CCF3-4E62-8E84-E500C3C5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的内核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A8E3B22-75A4-4F71-BA67-846DF6B4C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内核是操作系统核心部分</a:t>
            </a:r>
            <a:endParaRPr lang="en-US" altLang="zh-CN" dirty="0"/>
          </a:p>
          <a:p>
            <a:r>
              <a:rPr lang="zh-CN" altLang="en-US" dirty="0"/>
              <a:t>内核的功能：</a:t>
            </a:r>
            <a:endParaRPr lang="en-US" altLang="zh-CN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zh-CN" altLang="en-US" sz="1800" dirty="0"/>
              <a:t>系统初始化：检测硬件资源并启动系统</a:t>
            </a:r>
            <a:endParaRPr lang="en-US" altLang="zh-CN" sz="1800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zh-CN" altLang="en-US" sz="1800" dirty="0"/>
              <a:t>进程调度：决定进程什么时候运行以及运行多久</a:t>
            </a:r>
            <a:endParaRPr lang="en-US" altLang="zh-CN" sz="1800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zh-CN" altLang="en-US" sz="1800" dirty="0"/>
              <a:t>内存管理：给运行的进程分配内存</a:t>
            </a:r>
            <a:endParaRPr lang="en-US" altLang="zh-CN" sz="1800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zh-CN" altLang="en-US" sz="1800" dirty="0"/>
              <a:t>安全：支持权限，</a:t>
            </a:r>
            <a:r>
              <a:rPr lang="en-US" altLang="zh-CN" sz="1800" dirty="0" err="1"/>
              <a:t>selinux</a:t>
            </a:r>
            <a:r>
              <a:rPr lang="zh-CN" altLang="en-US" sz="1800" dirty="0"/>
              <a:t>和防火墙规则</a:t>
            </a:r>
            <a:endParaRPr lang="en-US" altLang="zh-CN" sz="1800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zh-CN" altLang="en-US" sz="1800" dirty="0"/>
              <a:t>提供</a:t>
            </a:r>
            <a:r>
              <a:rPr lang="en-US" altLang="zh-CN" sz="1800" dirty="0"/>
              <a:t>buffers</a:t>
            </a:r>
            <a:r>
              <a:rPr lang="zh-CN" altLang="en-US" sz="1800" dirty="0"/>
              <a:t>和</a:t>
            </a:r>
            <a:r>
              <a:rPr lang="en-US" altLang="zh-CN" sz="1800" dirty="0"/>
              <a:t>cache</a:t>
            </a:r>
            <a:r>
              <a:rPr lang="zh-CN" altLang="en-US" sz="1800" dirty="0"/>
              <a:t>加速硬件访问</a:t>
            </a:r>
            <a:endParaRPr lang="en-US" altLang="zh-CN" sz="1800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zh-CN" altLang="en-US" sz="1800" dirty="0"/>
              <a:t>支持标准网络协议和文件系统</a:t>
            </a:r>
            <a:endParaRPr lang="en-US" altLang="zh-CN" sz="1800" dirty="0"/>
          </a:p>
          <a:p>
            <a:r>
              <a:rPr lang="zh-CN" altLang="en-US" dirty="0"/>
              <a:t>参考文档可以安装</a:t>
            </a:r>
            <a:r>
              <a:rPr lang="en-US" altLang="zh-CN" dirty="0"/>
              <a:t>kernel-doc</a:t>
            </a:r>
            <a:r>
              <a:rPr lang="zh-CN" altLang="en-US" dirty="0"/>
              <a:t>的</a:t>
            </a:r>
            <a:r>
              <a:rPr lang="en-US" altLang="zh-CN" dirty="0"/>
              <a:t>RPM</a:t>
            </a:r>
            <a:r>
              <a:rPr lang="zh-CN" altLang="en-US" dirty="0"/>
              <a:t>软件包</a:t>
            </a:r>
          </a:p>
        </p:txBody>
      </p:sp>
    </p:spTree>
    <p:extLst>
      <p:ext uri="{BB962C8B-B14F-4D97-AF65-F5344CB8AC3E}">
        <p14:creationId xmlns:p14="http://schemas.microsoft.com/office/powerpoint/2010/main" val="90645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DDDEE85-CCF3-4E62-8E84-E500C3C5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内核的组成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A8E3B22-75A4-4F71-BA67-846DF6B4C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多个内核版本可以共存</a:t>
            </a:r>
            <a:endParaRPr lang="en-US" altLang="zh-CN" dirty="0"/>
          </a:p>
          <a:p>
            <a:r>
              <a:rPr lang="zh-CN" altLang="en-US" dirty="0"/>
              <a:t>内核的组成如下：</a:t>
            </a:r>
            <a:endParaRPr lang="en-US" altLang="zh-CN" dirty="0"/>
          </a:p>
          <a:p>
            <a:pPr marL="1062900" indent="-342900">
              <a:buFont typeface="Wingdings" panose="05000000000000000000" pitchFamily="2" charset="2"/>
              <a:buChar char="u"/>
            </a:pPr>
            <a:r>
              <a:rPr lang="en-US" altLang="zh-CN" sz="2000" dirty="0"/>
              <a:t>/boot/</a:t>
            </a:r>
            <a:r>
              <a:rPr lang="en-US" altLang="zh-CN" sz="2000" dirty="0" err="1"/>
              <a:t>vmlinuz</a:t>
            </a:r>
            <a:r>
              <a:rPr lang="en-US" altLang="zh-CN" sz="2000" dirty="0"/>
              <a:t>-version  </a:t>
            </a:r>
            <a:r>
              <a:rPr lang="zh-CN" altLang="en-US" sz="2000" dirty="0"/>
              <a:t>启动时用到的内核</a:t>
            </a:r>
            <a:endParaRPr lang="en-US" altLang="zh-CN" sz="2000" dirty="0"/>
          </a:p>
          <a:p>
            <a:pPr marL="1062900" indent="-342900">
              <a:buFont typeface="Wingdings" panose="05000000000000000000" pitchFamily="2" charset="2"/>
              <a:buChar char="u"/>
            </a:pPr>
            <a:r>
              <a:rPr lang="en-US" altLang="zh-CN" sz="2000" dirty="0"/>
              <a:t>/boot/</a:t>
            </a:r>
            <a:r>
              <a:rPr lang="en-US" altLang="zh-CN" sz="2000" dirty="0" err="1"/>
              <a:t>initramfs-version.img</a:t>
            </a:r>
            <a:r>
              <a:rPr lang="en-US" altLang="zh-CN" sz="2000" dirty="0"/>
              <a:t>  </a:t>
            </a:r>
            <a:r>
              <a:rPr lang="zh-CN" altLang="en-US" sz="2000" dirty="0"/>
              <a:t>启动时提供必要的内核模块</a:t>
            </a:r>
            <a:endParaRPr lang="en-US" altLang="zh-CN" sz="2000" dirty="0"/>
          </a:p>
          <a:p>
            <a:pPr marL="1062900" indent="-342900">
              <a:buFont typeface="Wingdings" panose="05000000000000000000" pitchFamily="2" charset="2"/>
              <a:buChar char="u"/>
            </a:pPr>
            <a:r>
              <a:rPr lang="en-US" altLang="zh-CN" sz="2000" dirty="0"/>
              <a:t>/lib/modules/version/ </a:t>
            </a:r>
            <a:r>
              <a:rPr lang="zh-CN" altLang="en-US" sz="2000" dirty="0"/>
              <a:t>内核模块</a:t>
            </a:r>
            <a:endParaRPr lang="en-US" altLang="zh-CN" sz="20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048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16427A-6753-4B5E-AA3D-FE858443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虚拟文件系统</a:t>
            </a:r>
            <a:r>
              <a:rPr lang="en-US" altLang="zh-CN" dirty="0"/>
              <a:t>/proc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45100D0-A3ED-4A6D-AD72-5D6EB7BED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显示信息</a:t>
            </a:r>
            <a:endParaRPr lang="en-US" altLang="zh-CN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zh-CN" altLang="en-US" sz="1800" dirty="0"/>
              <a:t>进程信息</a:t>
            </a:r>
            <a:r>
              <a:rPr lang="en-US" altLang="zh-CN" sz="1800" dirty="0"/>
              <a:t>: /proc/PID</a:t>
            </a:r>
          </a:p>
          <a:p>
            <a:pPr marL="720000">
              <a:buFont typeface="Wingdings" panose="05000000000000000000" pitchFamily="2" charset="2"/>
              <a:buChar char="u"/>
            </a:pPr>
            <a:r>
              <a:rPr lang="en-US" altLang="zh-CN" sz="1800" dirty="0" err="1"/>
              <a:t>cpu</a:t>
            </a:r>
            <a:r>
              <a:rPr lang="zh-CN" altLang="en-US" sz="1800" dirty="0"/>
              <a:t>信息</a:t>
            </a:r>
            <a:r>
              <a:rPr lang="en-US" altLang="zh-CN" sz="1800" dirty="0"/>
              <a:t>: /proc/</a:t>
            </a:r>
            <a:r>
              <a:rPr lang="en-US" altLang="zh-CN" sz="1800" dirty="0" err="1"/>
              <a:t>cpuinfo</a:t>
            </a:r>
            <a:endParaRPr lang="en-US" altLang="zh-CN" sz="1800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zh-CN" altLang="en-US" sz="1800" dirty="0"/>
              <a:t>内存资源</a:t>
            </a:r>
            <a:r>
              <a:rPr lang="en-US" altLang="zh-CN" sz="1800" dirty="0"/>
              <a:t>: /proc/</a:t>
            </a:r>
            <a:r>
              <a:rPr lang="en-US" altLang="zh-CN" sz="1800" dirty="0" err="1"/>
              <a:t>meminfo</a:t>
            </a:r>
            <a:endParaRPr lang="en-US" altLang="zh-CN" sz="1800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zh-CN" altLang="en-US" sz="1800" dirty="0"/>
              <a:t>磁盘信息</a:t>
            </a:r>
            <a:r>
              <a:rPr lang="en-US" altLang="zh-CN" sz="1800" dirty="0"/>
              <a:t>: /</a:t>
            </a:r>
            <a:r>
              <a:rPr lang="en-US" altLang="zh-CN" sz="1800" dirty="0" err="1"/>
              <a:t>prco</a:t>
            </a:r>
            <a:r>
              <a:rPr lang="en-US" altLang="zh-CN" sz="1800" dirty="0"/>
              <a:t>/partition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927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16427A-6753-4B5E-AA3D-FE858443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sysctl</a:t>
            </a:r>
            <a:r>
              <a:rPr lang="zh-CN" altLang="en-US" dirty="0"/>
              <a:t>配置内核参数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45100D0-A3ED-4A6D-AD72-5D6EB7BED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7428" y="1051200"/>
            <a:ext cx="10560048" cy="5150108"/>
          </a:xfrm>
        </p:spPr>
        <p:txBody>
          <a:bodyPr/>
          <a:lstStyle/>
          <a:p>
            <a:r>
              <a:rPr lang="zh-CN" altLang="en-US" sz="2000" dirty="0"/>
              <a:t>当前生效的内核参数在</a:t>
            </a:r>
            <a:r>
              <a:rPr lang="en-US" altLang="zh-CN" sz="2000" dirty="0"/>
              <a:t>/proc/sys</a:t>
            </a:r>
            <a:r>
              <a:rPr lang="zh-CN" altLang="en-US" sz="2000" dirty="0"/>
              <a:t>下</a:t>
            </a:r>
            <a:endParaRPr lang="en-US" altLang="zh-CN" sz="2000" dirty="0"/>
          </a:p>
          <a:p>
            <a:r>
              <a:rPr lang="zh-CN" altLang="en-US" sz="2000" dirty="0"/>
              <a:t>内核参数配置文件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syctl.conf</a:t>
            </a:r>
            <a:r>
              <a:rPr lang="zh-CN" altLang="en-US" sz="2000" dirty="0"/>
              <a:t>和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sysctl.d</a:t>
            </a:r>
            <a:r>
              <a:rPr lang="en-US" altLang="zh-CN" sz="2000" dirty="0"/>
              <a:t>/*.conf</a:t>
            </a:r>
            <a:r>
              <a:rPr lang="zh-CN" altLang="en-US" sz="2000" dirty="0"/>
              <a:t>，系统启动时读取</a:t>
            </a:r>
            <a:endParaRPr lang="en-US" altLang="zh-CN" sz="2000" dirty="0"/>
          </a:p>
          <a:p>
            <a:r>
              <a:rPr lang="en-US" altLang="zh-CN" sz="2000" dirty="0" err="1"/>
              <a:t>sysctl</a:t>
            </a:r>
            <a:r>
              <a:rPr lang="zh-CN" altLang="en-US" sz="2000" dirty="0"/>
              <a:t>命令使用：</a:t>
            </a:r>
            <a:endParaRPr lang="en-US" altLang="zh-CN" sz="2000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zh-CN" altLang="en-US" sz="1600" dirty="0"/>
              <a:t>列出当前生效的所有的内核参数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sysctl</a:t>
            </a:r>
            <a:r>
              <a:rPr lang="en-US" altLang="zh-CN" sz="1600" dirty="0"/>
              <a:t> -a</a:t>
            </a:r>
          </a:p>
          <a:p>
            <a:pPr marL="720000">
              <a:buFont typeface="Wingdings" panose="05000000000000000000" pitchFamily="2" charset="2"/>
              <a:buChar char="u"/>
            </a:pPr>
            <a:r>
              <a:rPr lang="zh-CN" altLang="en-US" sz="1600" dirty="0"/>
              <a:t>临时修改内核参数：</a:t>
            </a:r>
            <a:r>
              <a:rPr lang="en-US" altLang="zh-CN" sz="1600" dirty="0" err="1"/>
              <a:t>sysctl</a:t>
            </a:r>
            <a:r>
              <a:rPr lang="en-US" altLang="zh-CN" sz="1600" dirty="0"/>
              <a:t> -w net.ipv4.ip_forward=1</a:t>
            </a:r>
          </a:p>
          <a:p>
            <a:pPr marL="720000">
              <a:buFont typeface="Wingdings" panose="05000000000000000000" pitchFamily="2" charset="2"/>
              <a:buChar char="u"/>
            </a:pPr>
            <a:r>
              <a:rPr lang="zh-CN" altLang="en-US" sz="1600" dirty="0"/>
              <a:t>使配置文件生效：</a:t>
            </a:r>
            <a:r>
              <a:rPr lang="en-US" altLang="zh-CN" sz="1600" dirty="0" err="1"/>
              <a:t>sysctl</a:t>
            </a:r>
            <a:r>
              <a:rPr lang="en-US" altLang="zh-CN" sz="1600" dirty="0"/>
              <a:t> -p</a:t>
            </a:r>
            <a:endParaRPr lang="zh-CN" altLang="en-US" sz="16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59F01330-1F72-4764-B964-E2FB233E6170}"/>
              </a:ext>
            </a:extLst>
          </p:cNvPr>
          <p:cNvGrpSpPr/>
          <p:nvPr/>
        </p:nvGrpSpPr>
        <p:grpSpPr>
          <a:xfrm>
            <a:off x="1307468" y="3933056"/>
            <a:ext cx="8580865" cy="2153202"/>
            <a:chOff x="1343472" y="4113076"/>
            <a:chExt cx="8580865" cy="215320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72D761BC-4B32-432E-9F1C-982753A05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3472" y="4113076"/>
              <a:ext cx="8580864" cy="172226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FEF86174-FA93-4229-94F7-7F7FA1B50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3472" y="5835345"/>
              <a:ext cx="8580865" cy="430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16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性能调优的思路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3695FC5-12EA-4803-ADF9-6AE0EAEEE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962150"/>
            <a:ext cx="9010650" cy="29337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16427A-6753-4B5E-AA3D-FE858443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调整调优配置文件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45100D0-A3ED-4A6D-AD72-5D6EB7BED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852" y="1051200"/>
            <a:ext cx="10560048" cy="5214112"/>
          </a:xfrm>
        </p:spPr>
        <p:txBody>
          <a:bodyPr/>
          <a:lstStyle/>
          <a:p>
            <a:r>
              <a:rPr lang="zh-CN" altLang="en-US" sz="2000" dirty="0"/>
              <a:t>查看所有的调优配置文件</a:t>
            </a:r>
            <a:r>
              <a:rPr lang="en-US" altLang="zh-CN" sz="2000" dirty="0"/>
              <a:t>tuned-</a:t>
            </a:r>
            <a:r>
              <a:rPr lang="en-US" altLang="zh-CN" sz="2000" dirty="0" err="1"/>
              <a:t>adm</a:t>
            </a:r>
            <a:r>
              <a:rPr lang="en-US" altLang="zh-CN" sz="2000" dirty="0"/>
              <a:t>  list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000" dirty="0"/>
              <a:t>配置文件位于</a:t>
            </a:r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/lib/tuned</a:t>
            </a:r>
            <a:r>
              <a:rPr lang="zh-CN" altLang="en-US" sz="2000" dirty="0"/>
              <a:t>目录下，修改配置文件后需要重启</a:t>
            </a:r>
            <a:r>
              <a:rPr lang="en-US" altLang="zh-CN" sz="2000" dirty="0"/>
              <a:t>tuned</a:t>
            </a:r>
            <a:r>
              <a:rPr lang="zh-CN" altLang="en-US" sz="2000" dirty="0"/>
              <a:t>服务</a:t>
            </a:r>
            <a:endParaRPr lang="en-US" altLang="zh-CN" sz="2000" dirty="0"/>
          </a:p>
          <a:p>
            <a:r>
              <a:rPr lang="zh-CN" altLang="en-US" sz="2000" dirty="0"/>
              <a:t>常用命令：</a:t>
            </a:r>
            <a:endParaRPr lang="en-US" altLang="zh-CN" sz="2000" dirty="0"/>
          </a:p>
          <a:p>
            <a:pPr marL="100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# tuned-</a:t>
            </a:r>
            <a:r>
              <a:rPr lang="en-US" altLang="zh-CN" sz="1600" dirty="0" err="1"/>
              <a:t>adm</a:t>
            </a:r>
            <a:r>
              <a:rPr lang="en-US" altLang="zh-CN" sz="1600" dirty="0"/>
              <a:t>  recommend  </a:t>
            </a:r>
            <a:r>
              <a:rPr lang="zh-CN" altLang="en-US" sz="1600" dirty="0"/>
              <a:t>查看推荐的调优配置文件</a:t>
            </a:r>
            <a:endParaRPr lang="en-US" altLang="zh-CN" sz="1600" dirty="0"/>
          </a:p>
          <a:p>
            <a:pPr marL="100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# tuned-</a:t>
            </a:r>
            <a:r>
              <a:rPr lang="en-US" altLang="zh-CN" sz="1600" dirty="0" err="1"/>
              <a:t>adm</a:t>
            </a:r>
            <a:r>
              <a:rPr lang="en-US" altLang="zh-CN" sz="1600" dirty="0"/>
              <a:t> profile virtual-guest  </a:t>
            </a:r>
            <a:r>
              <a:rPr lang="zh-CN" altLang="en-US" sz="1600" dirty="0"/>
              <a:t>修改调优配置文件</a:t>
            </a: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9C99C80-16D5-4D43-B261-FB2338361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1628800"/>
            <a:ext cx="903445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7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16427A-6753-4B5E-AA3D-FE858443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/dev/</a:t>
            </a:r>
            <a:r>
              <a:rPr lang="zh-CN" altLang="en-US" dirty="0"/>
              <a:t>下面的设备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45100D0-A3ED-4A6D-AD72-5D6EB7BED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7428" y="1051200"/>
            <a:ext cx="10560048" cy="5546152"/>
          </a:xfrm>
        </p:spPr>
        <p:txBody>
          <a:bodyPr/>
          <a:lstStyle/>
          <a:p>
            <a:r>
              <a:rPr lang="en-US" altLang="zh-CN" sz="2000" dirty="0"/>
              <a:t>/dev/</a:t>
            </a:r>
            <a:r>
              <a:rPr lang="zh-CN" altLang="en-US" sz="2000" dirty="0"/>
              <a:t>目录中包含了所有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系统中使用的外部设备。但是这里并不是放的外部设备的驱动程序，它实际上是一个访问这些外部设备的接口。</a:t>
            </a:r>
            <a:endParaRPr lang="en-US" altLang="zh-CN" sz="2000" dirty="0"/>
          </a:p>
          <a:p>
            <a:r>
              <a:rPr lang="zh-CN" altLang="en-US" sz="2000" dirty="0"/>
              <a:t>两种设备文件：</a:t>
            </a:r>
            <a:endParaRPr lang="en-US" altLang="zh-CN" sz="2000" dirty="0"/>
          </a:p>
          <a:p>
            <a:pPr marL="1005750" indent="-285750">
              <a:buFont typeface="Wingdings" panose="05000000000000000000" pitchFamily="2" charset="2"/>
              <a:buChar char="u"/>
            </a:pPr>
            <a:r>
              <a:rPr lang="zh-CN" altLang="en-US" sz="1800" dirty="0"/>
              <a:t>块设备</a:t>
            </a:r>
            <a:r>
              <a:rPr lang="en-US" altLang="zh-CN" sz="1800" dirty="0"/>
              <a:t>(b)</a:t>
            </a:r>
            <a:r>
              <a:rPr lang="zh-CN" altLang="en-US" sz="1800" dirty="0"/>
              <a:t>：</a:t>
            </a:r>
            <a:r>
              <a:rPr lang="en-US" altLang="zh-CN" sz="1800" dirty="0"/>
              <a:t>/dev/</a:t>
            </a:r>
            <a:r>
              <a:rPr lang="en-US" altLang="zh-CN" sz="1800" dirty="0" err="1"/>
              <a:t>sda</a:t>
            </a:r>
            <a:r>
              <a:rPr lang="en-US" altLang="zh-CN" sz="1800" dirty="0"/>
              <a:t>, /dev/</a:t>
            </a:r>
            <a:r>
              <a:rPr lang="en-US" altLang="zh-CN" sz="1800" dirty="0" err="1"/>
              <a:t>sdb</a:t>
            </a:r>
            <a:r>
              <a:rPr lang="zh-CN" altLang="en-US" sz="1800" dirty="0"/>
              <a:t>，</a:t>
            </a:r>
            <a:r>
              <a:rPr lang="en-US" altLang="zh-CN" sz="1800" dirty="0"/>
              <a:t>/dev/nvme0n1</a:t>
            </a:r>
            <a:r>
              <a:rPr lang="zh-CN" altLang="en-US" sz="1800" dirty="0"/>
              <a:t>，</a:t>
            </a:r>
            <a:r>
              <a:rPr lang="en-US" altLang="zh-CN" sz="1800" dirty="0"/>
              <a:t>/dev/nvme1n1</a:t>
            </a:r>
          </a:p>
          <a:p>
            <a:pPr marL="1005750" indent="-285750">
              <a:buFont typeface="Wingdings" panose="05000000000000000000" pitchFamily="2" charset="2"/>
              <a:buChar char="u"/>
            </a:pPr>
            <a:r>
              <a:rPr lang="zh-CN" altLang="en-US" sz="1800" dirty="0"/>
              <a:t>字符设备</a:t>
            </a:r>
            <a:r>
              <a:rPr lang="en-US" altLang="zh-CN" sz="1800" dirty="0"/>
              <a:t>(c)</a:t>
            </a:r>
            <a:r>
              <a:rPr lang="zh-CN" altLang="en-US" sz="1800" dirty="0"/>
              <a:t>：</a:t>
            </a:r>
            <a:r>
              <a:rPr lang="en-US" altLang="zh-CN" sz="1800" dirty="0"/>
              <a:t>/dev/null, /dev/zero </a:t>
            </a:r>
          </a:p>
          <a:p>
            <a:r>
              <a:rPr lang="zh-CN" altLang="en-US" sz="2000" dirty="0"/>
              <a:t>设备文件的版本号</a:t>
            </a:r>
            <a:endParaRPr lang="en-US" altLang="zh-CN" sz="2000" dirty="0"/>
          </a:p>
          <a:p>
            <a:pPr marL="1005750" indent="-285750">
              <a:buFont typeface="Wingdings" panose="05000000000000000000" pitchFamily="2" charset="2"/>
              <a:buChar char="u"/>
            </a:pPr>
            <a:r>
              <a:rPr lang="en-US" altLang="zh-CN" sz="1800" dirty="0"/>
              <a:t>major</a:t>
            </a:r>
            <a:r>
              <a:rPr lang="zh-CN" altLang="en-US" sz="1800" dirty="0"/>
              <a:t>：主版本号，表示设备类型</a:t>
            </a:r>
            <a:endParaRPr lang="en-US" altLang="zh-CN" sz="1800" dirty="0"/>
          </a:p>
          <a:p>
            <a:pPr marL="1005750" indent="-285750">
              <a:buFont typeface="Wingdings" panose="05000000000000000000" pitchFamily="2" charset="2"/>
              <a:buChar char="u"/>
            </a:pPr>
            <a:r>
              <a:rPr lang="en-US" altLang="zh-CN" sz="1800" dirty="0"/>
              <a:t>minor</a:t>
            </a:r>
            <a:r>
              <a:rPr lang="zh-CN" altLang="en-US" sz="1800" dirty="0"/>
              <a:t>：次版本号，文件编号</a:t>
            </a:r>
            <a:endParaRPr lang="en-US" altLang="zh-CN" sz="1800" dirty="0"/>
          </a:p>
          <a:p>
            <a:r>
              <a:rPr lang="zh-CN" altLang="en-US" sz="2000" dirty="0"/>
              <a:t>创建设备文件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mknod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/</a:t>
            </a:r>
            <a:r>
              <a:rPr lang="en-US" altLang="zh-CN" sz="2000" dirty="0" err="1"/>
              <a:t>dev</a:t>
            </a:r>
            <a:r>
              <a:rPr lang="en-US" altLang="zh-CN" sz="2000" dirty="0"/>
              <a:t>/yang/mydev1  b 128 512</a:t>
            </a:r>
            <a:endParaRPr lang="en-US" altLang="zh-CN" sz="2000" dirty="0"/>
          </a:p>
          <a:p>
            <a:pPr marL="1005750" indent="-285750">
              <a:buFont typeface="Wingdings" panose="05000000000000000000" pitchFamily="2" charset="2"/>
              <a:buChar char="u"/>
            </a:pPr>
            <a:r>
              <a:rPr lang="en-US" altLang="zh-CN" sz="1800" dirty="0" err="1"/>
              <a:t>mknod</a:t>
            </a:r>
            <a:r>
              <a:rPr lang="en-US" altLang="zh-CN" sz="1800" dirty="0"/>
              <a:t> name type major </a:t>
            </a:r>
            <a:r>
              <a:rPr lang="en-US" altLang="zh-CN" sz="1800" dirty="0" smtClean="0"/>
              <a:t>minor</a:t>
            </a:r>
            <a:endParaRPr lang="en-US" altLang="zh-CN" sz="1800" dirty="0"/>
          </a:p>
          <a:p>
            <a:pPr marL="720000" indent="0">
              <a:buNone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364687919"/>
      </p:ext>
    </p:extLst>
  </p:cSld>
  <p:clrMapOvr>
    <a:masterClrMapping/>
  </p:clrMapOvr>
</p:sld>
</file>

<file path=ppt/theme/theme1.xml><?xml version="1.0" encoding="utf-8"?>
<a:theme xmlns:a="http://schemas.openxmlformats.org/drawingml/2006/main" name="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517</Words>
  <Application>Microsoft Office PowerPoint</Application>
  <PresentationFormat>宽屏</PresentationFormat>
  <Paragraphs>84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FrutigerNext LT Light</vt:lpstr>
      <vt:lpstr>FrutigerNext LT Medium</vt:lpstr>
      <vt:lpstr>FrutigerNext LT Regular</vt:lpstr>
      <vt:lpstr>黑体</vt:lpstr>
      <vt:lpstr>宋体</vt:lpstr>
      <vt:lpstr>微软雅黑</vt:lpstr>
      <vt:lpstr>Arial</vt:lpstr>
      <vt:lpstr>Wingdings</vt:lpstr>
      <vt:lpstr>人才生态发展部-母版</vt:lpstr>
      <vt:lpstr>第21章  内核监控和配置</vt:lpstr>
      <vt:lpstr>PowerPoint 演示文稿</vt:lpstr>
      <vt:lpstr>Linux的内核</vt:lpstr>
      <vt:lpstr>内核的组成</vt:lpstr>
      <vt:lpstr>虚拟文件系统/proc</vt:lpstr>
      <vt:lpstr>sysctl配置内核参数</vt:lpstr>
      <vt:lpstr>性能调优的思路</vt:lpstr>
      <vt:lpstr>调整调优配置文件</vt:lpstr>
      <vt:lpstr>/dev/下面的设备</vt:lpstr>
      <vt:lpstr>内核模块</vt:lpstr>
      <vt:lpstr>内核模块相关命令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杨峰</cp:lastModifiedBy>
  <cp:revision>3038</cp:revision>
  <dcterms:created xsi:type="dcterms:W3CDTF">2003-08-21T06:48:00Z</dcterms:created>
  <dcterms:modified xsi:type="dcterms:W3CDTF">2020-08-28T09:32:52Z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(3)j9137Zgasgd5FU77kBcDqoOgslHARTBMuDvnZ0ODnhCTiNqYWNZ1jmAtPh3O0p4y4AchU80K
eQGBWx4mt8jEtdErYU+WTIuu2TMXat1zVGxWPrZ8roAeJpnfcjicluD61zBwM/Zw2sQuz3Yx
TCR2h7UNkU1VN3VBWVbVOZhtxVAOXyg5po/JPkAADp5PXdYLrcTX1+Bd5m6Q9GULaaO/Gxhl
MojaJINnpQoWWmCP8+</vt:lpwstr>
  </property>
  <property fmtid="{D5CDD505-2E9C-101B-9397-08002B2CF9AE}" pid="18" name="_2015_ms_pID_7253431">
    <vt:lpwstr>dC2bfRqWPeo1YXHY0WaJrLgw5WiCuYT+jzHemu6SBa1VNHzICZJFuH
fE0/OsI8kGvpbzB8YF29ojowxdpEihSZgmqpmYTa3XdMNDhugSTximFCW57i81WIZQ978pmJ
0iJYuMUcylFshWwG8nNEFDV8T1YTdx3pF1vMcC0xMR7/fDIj1Io7qfRlGsQLTrZh/Rx3Rw/2
9+M8hmCTiNmHWt5/uwODSP7YB2lqIKqQAmbq</vt:lpwstr>
  </property>
  <property fmtid="{D5CDD505-2E9C-101B-9397-08002B2CF9AE}" pid="19" name="_2015_ms_pID_7253432">
    <vt:lpwstr>msIRWSudbNU7gaHEcIlObprnB0wc7QFt2zw6
pywmqWvYhEG0zRRvtVQZBT6tlXS0ew==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1552611009</vt:lpwstr>
  </property>
  <property fmtid="{D5CDD505-2E9C-101B-9397-08002B2CF9AE}" pid="25" name="KSOProductBuildVer">
    <vt:lpwstr>2052-11.1.0.9584</vt:lpwstr>
  </property>
</Properties>
</file>