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319" r:id="rId2"/>
    <p:sldId id="1596" r:id="rId3"/>
    <p:sldId id="1595" r:id="rId4"/>
    <p:sldId id="1599" r:id="rId5"/>
    <p:sldId id="1601" r:id="rId6"/>
    <p:sldId id="1602" r:id="rId7"/>
    <p:sldId id="1603" r:id="rId8"/>
    <p:sldId id="1604" r:id="rId9"/>
    <p:sldId id="1605" r:id="rId10"/>
    <p:sldId id="1600" r:id="rId11"/>
    <p:sldId id="1617" r:id="rId12"/>
    <p:sldId id="1598" r:id="rId13"/>
    <p:sldId id="1606" r:id="rId14"/>
    <p:sldId id="1608" r:id="rId15"/>
    <p:sldId id="1609" r:id="rId16"/>
    <p:sldId id="1597" r:id="rId17"/>
    <p:sldId id="1610" r:id="rId18"/>
    <p:sldId id="1611" r:id="rId19"/>
    <p:sldId id="1613" r:id="rId20"/>
    <p:sldId id="1614" r:id="rId21"/>
    <p:sldId id="1615" r:id="rId22"/>
    <p:sldId id="1612" r:id="rId23"/>
    <p:sldId id="1616" r:id="rId24"/>
    <p:sldId id="1594" r:id="rId25"/>
    <p:sldId id="1204" r:id="rId2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EDFC"/>
    <a:srgbClr val="5BDAFB"/>
    <a:srgbClr val="00B0F0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>
        <p:scale>
          <a:sx n="75" d="100"/>
          <a:sy n="75" d="100"/>
        </p:scale>
        <p:origin x="926" y="206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22</a:t>
            </a:r>
            <a:r>
              <a:rPr sz="4400" dirty="0"/>
              <a:t>章  </a:t>
            </a:r>
            <a:r>
              <a:rPr lang="zh-CN" altLang="en-US" sz="4400" dirty="0"/>
              <a:t>磁盘管理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48008-2B32-4199-9268-6B06F06D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7EA8A-812C-4A65-AE11-79707DCB9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2" b="-18"/>
          <a:stretch/>
        </p:blipFill>
        <p:spPr>
          <a:xfrm>
            <a:off x="4881722" y="1700808"/>
            <a:ext cx="6912768" cy="414046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CFBF3-EEA3-4611-8B27-D45FB4B8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3959579" cy="5214112"/>
          </a:xfrm>
        </p:spPr>
        <p:txBody>
          <a:bodyPr/>
          <a:lstStyle/>
          <a:p>
            <a:r>
              <a:rPr lang="en-US" altLang="zh-CN" dirty="0" err="1"/>
              <a:t>fdisk</a:t>
            </a:r>
            <a:r>
              <a:rPr lang="zh-CN" altLang="en-US" dirty="0"/>
              <a:t>工具的使用</a:t>
            </a:r>
            <a:r>
              <a:rPr lang="en-US" altLang="zh-CN" dirty="0"/>
              <a:t>(MBR)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fdisk</a:t>
            </a:r>
            <a:r>
              <a:rPr lang="en-US" altLang="zh-CN" sz="1800" dirty="0"/>
              <a:t> -l  </a:t>
            </a:r>
            <a:r>
              <a:rPr lang="zh-CN" altLang="en-US" sz="1800" dirty="0"/>
              <a:t>查看磁盘和分区信息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fdisk</a:t>
            </a:r>
            <a:r>
              <a:rPr lang="en-US" altLang="zh-CN" sz="1800" dirty="0"/>
              <a:t> -l </a:t>
            </a:r>
            <a:r>
              <a:rPr lang="zh-CN" altLang="en-US" sz="1800" dirty="0"/>
              <a:t>设备名 查看指定设备的信息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fdisk</a:t>
            </a:r>
            <a:r>
              <a:rPr lang="en-US" altLang="zh-CN" sz="1800" dirty="0"/>
              <a:t>  </a:t>
            </a:r>
            <a:r>
              <a:rPr lang="zh-CN" altLang="en-US" sz="1800" dirty="0"/>
              <a:t>设备名  对设备进行分区</a:t>
            </a:r>
            <a:endParaRPr lang="en-US" altLang="zh-CN" sz="1600" dirty="0"/>
          </a:p>
          <a:p>
            <a:pPr marL="1080000" indent="0">
              <a:buNone/>
            </a:pPr>
            <a:r>
              <a:rPr lang="zh-CN" altLang="en-US" sz="1600" dirty="0"/>
              <a:t>常用命令：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n</a:t>
            </a:r>
            <a:r>
              <a:rPr lang="zh-CN" altLang="en-US" sz="1600" dirty="0"/>
              <a:t>：创建新的分区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d</a:t>
            </a:r>
            <a:r>
              <a:rPr lang="zh-CN" altLang="en-US" sz="1600" dirty="0"/>
              <a:t>：删除分区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p</a:t>
            </a:r>
            <a:r>
              <a:rPr lang="zh-CN" altLang="en-US" sz="1600" dirty="0"/>
              <a:t>：打印分区表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t</a:t>
            </a:r>
            <a:r>
              <a:rPr lang="zh-CN" altLang="en-US" sz="1600" dirty="0"/>
              <a:t>：修改分区</a:t>
            </a:r>
            <a:r>
              <a:rPr lang="en-US" altLang="zh-CN" sz="1600" dirty="0"/>
              <a:t>id</a:t>
            </a:r>
          </a:p>
          <a:p>
            <a:pPr marL="1080000" indent="0">
              <a:buNone/>
            </a:pPr>
            <a:r>
              <a:rPr lang="en-US" altLang="zh-CN" sz="1600" dirty="0"/>
              <a:t>	w</a:t>
            </a:r>
            <a:r>
              <a:rPr lang="zh-CN" altLang="en-US" sz="1600" dirty="0"/>
              <a:t>：保存退出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q</a:t>
            </a:r>
            <a:r>
              <a:rPr lang="zh-CN" altLang="en-US" sz="1600" dirty="0"/>
              <a:t>：不保存退出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u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89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48008-2B32-4199-9268-6B06F06D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 err="1"/>
              <a:t>gdisk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CFBF3-EEA3-4611-8B27-D45FB4B8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3959579" cy="5214112"/>
          </a:xfrm>
        </p:spPr>
        <p:txBody>
          <a:bodyPr/>
          <a:lstStyle/>
          <a:p>
            <a:r>
              <a:rPr lang="en-US" altLang="zh-CN" dirty="0" err="1"/>
              <a:t>gdisk</a:t>
            </a:r>
            <a:r>
              <a:rPr lang="zh-CN" altLang="en-US" dirty="0"/>
              <a:t>工具的使用</a:t>
            </a:r>
            <a:r>
              <a:rPr lang="en-US" altLang="zh-CN" dirty="0"/>
              <a:t>(</a:t>
            </a:r>
            <a:r>
              <a:rPr lang="en-US" altLang="zh-CN" dirty="0" err="1"/>
              <a:t>gpt</a:t>
            </a:r>
            <a:r>
              <a:rPr lang="en-US" altLang="zh-CN" dirty="0"/>
              <a:t>)</a:t>
            </a:r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gdisk</a:t>
            </a:r>
            <a:r>
              <a:rPr lang="en-US" altLang="zh-CN" sz="1800" dirty="0"/>
              <a:t> -l  </a:t>
            </a:r>
            <a:r>
              <a:rPr lang="zh-CN" altLang="en-US" sz="1800" dirty="0"/>
              <a:t>查看</a:t>
            </a:r>
            <a:r>
              <a:rPr lang="en-US" altLang="zh-CN" sz="1800" dirty="0" err="1"/>
              <a:t>gpt</a:t>
            </a:r>
            <a:r>
              <a:rPr lang="zh-CN" altLang="en-US" sz="1800" dirty="0"/>
              <a:t>分区信息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gdisk</a:t>
            </a:r>
            <a:r>
              <a:rPr lang="en-US" altLang="zh-CN" sz="1800" dirty="0"/>
              <a:t> </a:t>
            </a:r>
            <a:r>
              <a:rPr lang="zh-CN" altLang="en-US" sz="1800" dirty="0"/>
              <a:t>设备名  对设备进行分区</a:t>
            </a:r>
            <a:endParaRPr lang="en-US" altLang="zh-CN" sz="1600" dirty="0"/>
          </a:p>
          <a:p>
            <a:pPr marL="1080000" indent="0">
              <a:buNone/>
            </a:pPr>
            <a:r>
              <a:rPr lang="zh-CN" altLang="en-US" sz="1600" dirty="0"/>
              <a:t>常用命令：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n</a:t>
            </a:r>
            <a:r>
              <a:rPr lang="zh-CN" altLang="en-US" sz="1600" dirty="0"/>
              <a:t>：创建新的分区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d</a:t>
            </a:r>
            <a:r>
              <a:rPr lang="zh-CN" altLang="en-US" sz="1600" dirty="0"/>
              <a:t>：删除分区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p</a:t>
            </a:r>
            <a:r>
              <a:rPr lang="zh-CN" altLang="en-US" sz="1600" dirty="0"/>
              <a:t>：打印分区表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t</a:t>
            </a:r>
            <a:r>
              <a:rPr lang="zh-CN" altLang="en-US" sz="1600" dirty="0"/>
              <a:t>：修改分区</a:t>
            </a:r>
            <a:r>
              <a:rPr lang="en-US" altLang="zh-CN" sz="1600" dirty="0"/>
              <a:t>id</a:t>
            </a:r>
          </a:p>
          <a:p>
            <a:pPr marL="1080000" indent="0">
              <a:buNone/>
            </a:pPr>
            <a:r>
              <a:rPr lang="en-US" altLang="zh-CN" sz="1600" dirty="0"/>
              <a:t>	w</a:t>
            </a:r>
            <a:r>
              <a:rPr lang="zh-CN" altLang="en-US" sz="1600" dirty="0"/>
              <a:t>：保存退出</a:t>
            </a:r>
            <a:endParaRPr lang="en-US" altLang="zh-CN" sz="1600" dirty="0"/>
          </a:p>
          <a:p>
            <a:pPr marL="1080000" indent="0">
              <a:buNone/>
            </a:pPr>
            <a:r>
              <a:rPr lang="en-US" altLang="zh-CN" sz="1600" dirty="0"/>
              <a:t>	q</a:t>
            </a:r>
            <a:r>
              <a:rPr lang="zh-CN" altLang="en-US" sz="1600" dirty="0"/>
              <a:t>：不保存退出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76854E-6FED-497D-AE0D-33C69B31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76" y="1880828"/>
            <a:ext cx="7712505" cy="42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3871-FAE5-47E4-8316-95FD4FC6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FC18C-C8C6-4778-BBA4-B1B44DF5D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27860"/>
          </a:xfrm>
        </p:spPr>
        <p:txBody>
          <a:bodyPr/>
          <a:lstStyle/>
          <a:p>
            <a:r>
              <a:rPr lang="zh-CN" altLang="en-US" sz="2000" dirty="0"/>
              <a:t>红帽企业</a:t>
            </a:r>
            <a:r>
              <a:rPr lang="en-US" altLang="zh-CN" sz="2000" dirty="0"/>
              <a:t>Linux</a:t>
            </a:r>
            <a:r>
              <a:rPr lang="zh-CN" altLang="en-US" sz="2000" dirty="0"/>
              <a:t>支持许多不同的文件系统类型，其中最常见的两种类型是</a:t>
            </a:r>
            <a:r>
              <a:rPr lang="en-US" altLang="zh-CN" sz="2000" dirty="0"/>
              <a:t>XFS</a:t>
            </a:r>
            <a:r>
              <a:rPr lang="zh-CN" altLang="en-US" sz="2000" dirty="0"/>
              <a:t>和</a:t>
            </a:r>
            <a:r>
              <a:rPr lang="en-US" altLang="zh-CN" sz="2000" dirty="0"/>
              <a:t>ext4</a:t>
            </a:r>
            <a:r>
              <a:rPr lang="zh-CN" altLang="en-US" sz="2000" dirty="0"/>
              <a:t>，</a:t>
            </a:r>
            <a:r>
              <a:rPr lang="en-US" altLang="zh-CN" sz="2000" dirty="0"/>
              <a:t>RHEL8</a:t>
            </a:r>
            <a:r>
              <a:rPr lang="zh-CN" altLang="en-US" sz="2000" dirty="0"/>
              <a:t>默认用的是</a:t>
            </a:r>
            <a:r>
              <a:rPr lang="en-US" altLang="zh-CN" sz="2000" dirty="0"/>
              <a:t>XFS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类似的格式化工具还有</a:t>
            </a:r>
            <a:r>
              <a:rPr lang="en-US" altLang="zh-CN" dirty="0"/>
              <a:t>mkfs.ext4</a:t>
            </a:r>
            <a:r>
              <a:rPr lang="zh-CN" altLang="en-US" dirty="0"/>
              <a:t>，</a:t>
            </a:r>
            <a:r>
              <a:rPr lang="en-US" altLang="zh-CN" dirty="0"/>
              <a:t>mkfs.ext3</a:t>
            </a:r>
            <a:r>
              <a:rPr lang="zh-CN" altLang="en-US" dirty="0"/>
              <a:t>等等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BDDF0-AB5A-475E-8BEF-0530754C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4" y="2107526"/>
            <a:ext cx="10146226" cy="26429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23855C-ECF6-4FEE-B313-762E0F39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74" y="5563544"/>
            <a:ext cx="10146226" cy="8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3871-FAE5-47E4-8316-95FD4FC6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FC18C-C8C6-4778-BBA4-B1B44DF5D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352" y="1119740"/>
            <a:ext cx="10560048" cy="5327860"/>
          </a:xfrm>
        </p:spPr>
        <p:txBody>
          <a:bodyPr/>
          <a:lstStyle/>
          <a:p>
            <a:r>
              <a:rPr lang="zh-CN" altLang="en-US" sz="2000" dirty="0"/>
              <a:t>手动挂载文件系统。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挂载方法：</a:t>
            </a:r>
            <a:r>
              <a:rPr lang="en-US" altLang="zh-CN" sz="2000" dirty="0"/>
              <a:t>mount  DEVICE MOUNT_POINT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mount</a:t>
            </a:r>
            <a:r>
              <a:rPr lang="zh-CN" altLang="en-US" sz="1600" dirty="0"/>
              <a:t>：直接执行</a:t>
            </a:r>
            <a:r>
              <a:rPr lang="en-US" altLang="zh-CN" sz="1600" dirty="0"/>
              <a:t>mount</a:t>
            </a:r>
            <a:r>
              <a:rPr lang="zh-CN" altLang="en-US" sz="1600" dirty="0"/>
              <a:t>，可以查看系统所有已挂载的设备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DEVICE</a:t>
            </a:r>
            <a:r>
              <a:rPr lang="zh-CN" altLang="en-US" sz="1600" dirty="0"/>
              <a:t>：指定要挂在的设备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）设备文件：例如</a:t>
            </a:r>
            <a:r>
              <a:rPr lang="en-US" altLang="zh-CN" sz="1600" dirty="0"/>
              <a:t>/dev/sdb1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）卷标：</a:t>
            </a:r>
            <a:r>
              <a:rPr lang="en-US" altLang="zh-CN" sz="1600" dirty="0"/>
              <a:t>-L LABEL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UUID</a:t>
            </a:r>
            <a:r>
              <a:rPr lang="zh-CN" altLang="en-US" sz="1600" dirty="0"/>
              <a:t>：</a:t>
            </a:r>
            <a:r>
              <a:rPr lang="en-US" altLang="zh-CN" sz="1600" dirty="0"/>
              <a:t>-U UUID</a:t>
            </a:r>
          </a:p>
          <a:p>
            <a:pPr marL="0" indent="0">
              <a:buNone/>
            </a:pPr>
            <a:r>
              <a:rPr lang="en-US" altLang="zh-CN" sz="1600" dirty="0"/>
              <a:t>	MOUNT_POINT</a:t>
            </a:r>
            <a:r>
              <a:rPr lang="zh-CN" altLang="en-US" sz="1600" dirty="0"/>
              <a:t>：指定挂载点，需要事先创建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8EB4F-5283-46A6-A3D8-6A78C69D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1736812"/>
            <a:ext cx="9247969" cy="9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3871-FAE5-47E4-8316-95FD4FC6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FC18C-C8C6-4778-BBA4-B1B44DF5D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510" y="1082920"/>
            <a:ext cx="10560048" cy="5514432"/>
          </a:xfrm>
        </p:spPr>
        <p:txBody>
          <a:bodyPr/>
          <a:lstStyle/>
          <a:p>
            <a:r>
              <a:rPr lang="zh-CN" altLang="en-US" dirty="0"/>
              <a:t>常用选项：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-t</a:t>
            </a:r>
            <a:r>
              <a:rPr lang="zh-CN" altLang="en-US" sz="1600" dirty="0"/>
              <a:t>：指定文件系统类型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-r</a:t>
            </a:r>
            <a:r>
              <a:rPr lang="zh-CN" altLang="en-US" sz="1600" dirty="0"/>
              <a:t>：只读挂载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-w</a:t>
            </a:r>
            <a:r>
              <a:rPr lang="zh-CN" altLang="en-US" sz="1600" dirty="0"/>
              <a:t>：读写挂载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-a</a:t>
            </a:r>
            <a:r>
              <a:rPr lang="zh-CN" altLang="en-US" sz="1600" dirty="0"/>
              <a:t>：自动挂载所有支持自动挂载的设备（定义在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zh-CN" altLang="en-US" sz="1600" dirty="0"/>
              <a:t>文件中，且支持自动挂载功能）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-L</a:t>
            </a:r>
            <a:r>
              <a:rPr lang="zh-CN" altLang="en-US" sz="1600" dirty="0"/>
              <a:t>：用卷标指定挂载设备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-U</a:t>
            </a:r>
            <a:r>
              <a:rPr lang="zh-CN" altLang="en-US" sz="1600" dirty="0"/>
              <a:t>：用</a:t>
            </a:r>
            <a:r>
              <a:rPr lang="en-US" altLang="zh-CN" sz="1600" dirty="0"/>
              <a:t>UUID</a:t>
            </a:r>
            <a:r>
              <a:rPr lang="zh-CN" altLang="en-US" sz="1600" dirty="0"/>
              <a:t>指定挂载设备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-o options</a:t>
            </a:r>
            <a:r>
              <a:rPr lang="zh-CN" altLang="en-US" sz="1600" dirty="0"/>
              <a:t>：指定挂载选项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3871-FAE5-47E4-8316-95FD4FC6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FC18C-C8C6-4778-BBA4-B1B44DF5D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510" y="1082920"/>
            <a:ext cx="10560048" cy="5514432"/>
          </a:xfrm>
        </p:spPr>
        <p:txBody>
          <a:bodyPr/>
          <a:lstStyle/>
          <a:p>
            <a:r>
              <a:rPr lang="zh-CN" altLang="en-US" dirty="0"/>
              <a:t>常用挂载选项：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-o</a:t>
            </a:r>
            <a:r>
              <a:rPr lang="zh-CN" altLang="en-US" sz="1600" dirty="0"/>
              <a:t> </a:t>
            </a:r>
            <a:r>
              <a:rPr lang="en-US" altLang="zh-CN" sz="1600" dirty="0"/>
              <a:t>options</a:t>
            </a:r>
            <a:r>
              <a:rPr lang="zh-CN" altLang="en-US" sz="1600" dirty="0"/>
              <a:t>：指定挂载选项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 	async</a:t>
            </a:r>
            <a:r>
              <a:rPr lang="zh-CN" altLang="en-US" sz="1600" dirty="0"/>
              <a:t>：异步模式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sync</a:t>
            </a:r>
            <a:r>
              <a:rPr lang="zh-CN" altLang="en-US" sz="1600" dirty="0"/>
              <a:t>：同步模式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atime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noatime</a:t>
            </a:r>
            <a:r>
              <a:rPr lang="zh-CN" altLang="en-US" sz="1600" dirty="0"/>
              <a:t>：是否更新</a:t>
            </a:r>
            <a:r>
              <a:rPr lang="en-US" altLang="zh-CN" sz="1600" dirty="0" err="1"/>
              <a:t>atime</a:t>
            </a:r>
            <a:r>
              <a:rPr lang="zh-CN" altLang="en-US" sz="1600" dirty="0"/>
              <a:t>，包含目录和文件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auto/</a:t>
            </a:r>
            <a:r>
              <a:rPr lang="en-US" altLang="zh-CN" sz="1600" dirty="0" err="1"/>
              <a:t>noauto</a:t>
            </a:r>
            <a:r>
              <a:rPr lang="zh-CN" altLang="en-US" sz="1600" dirty="0"/>
              <a:t>：是否支持自动挂载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exec/</a:t>
            </a:r>
            <a:r>
              <a:rPr lang="en-US" altLang="zh-CN" sz="1600" dirty="0" err="1"/>
              <a:t>noexec</a:t>
            </a:r>
            <a:r>
              <a:rPr lang="zh-CN" altLang="en-US" sz="1600" dirty="0"/>
              <a:t>：是否支持文件系统上的可执行文件运行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dev/</a:t>
            </a:r>
            <a:r>
              <a:rPr lang="en-US" altLang="zh-CN" sz="1600" dirty="0" err="1"/>
              <a:t>nodev</a:t>
            </a:r>
            <a:r>
              <a:rPr lang="zh-CN" altLang="en-US" sz="1600" dirty="0"/>
              <a:t>：是否支持在此文件系统上使用设备文件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suid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nosuid</a:t>
            </a:r>
            <a:r>
              <a:rPr lang="zh-CN" altLang="en-US" sz="1600" dirty="0"/>
              <a:t>：是否支持</a:t>
            </a:r>
            <a:r>
              <a:rPr lang="en-US" altLang="zh-CN" sz="1600" dirty="0" err="1"/>
              <a:t>suid</a:t>
            </a:r>
            <a:r>
              <a:rPr lang="zh-CN" altLang="en-US" sz="1600" dirty="0"/>
              <a:t>的权限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remount</a:t>
            </a:r>
            <a:r>
              <a:rPr lang="zh-CN" altLang="en-US" sz="1600" dirty="0"/>
              <a:t>：重新挂载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ro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rw</a:t>
            </a:r>
            <a:r>
              <a:rPr lang="zh-CN" altLang="en-US" sz="1600" dirty="0"/>
              <a:t>：只读或者读写挂载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user/</a:t>
            </a:r>
            <a:r>
              <a:rPr lang="en-US" altLang="zh-CN" sz="1600" dirty="0" err="1"/>
              <a:t>nouser</a:t>
            </a:r>
            <a:r>
              <a:rPr lang="zh-CN" altLang="en-US" sz="1600" dirty="0"/>
              <a:t>：是否允许普通用户挂载此设备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	defaults</a:t>
            </a:r>
            <a:r>
              <a:rPr lang="zh-CN" altLang="en-US" sz="1600" dirty="0"/>
              <a:t>：默认挂载选项，是</a:t>
            </a:r>
            <a:r>
              <a:rPr lang="en-US" altLang="zh-CN" sz="1600" dirty="0" err="1"/>
              <a:t>rw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suid</a:t>
            </a:r>
            <a:r>
              <a:rPr lang="en-US" altLang="zh-CN" sz="1600" dirty="0"/>
              <a:t>, dev, exec, auto, </a:t>
            </a:r>
            <a:r>
              <a:rPr lang="en-US" altLang="zh-CN" sz="1600" dirty="0" err="1"/>
              <a:t>nouser</a:t>
            </a:r>
            <a:r>
              <a:rPr lang="en-US" altLang="zh-CN" sz="1600" dirty="0"/>
              <a:t>, and async</a:t>
            </a:r>
            <a:r>
              <a:rPr lang="zh-CN" altLang="en-US" sz="1600" dirty="0"/>
              <a:t>的组合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38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30BA5-3263-45F7-8F8C-1716DE25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永久挂载文件系统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79AED-E580-47A1-879F-76DA9FA27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63864"/>
          </a:xfrm>
        </p:spPr>
        <p:txBody>
          <a:bodyPr/>
          <a:lstStyle/>
          <a:p>
            <a:r>
              <a:rPr lang="zh-CN" altLang="en-US" sz="2000" dirty="0"/>
              <a:t>文件系统挂载的配置文件：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fstab</a:t>
            </a:r>
            <a:endParaRPr lang="en-US" altLang="zh-CN" sz="2000" dirty="0"/>
          </a:p>
          <a:p>
            <a:r>
              <a:rPr lang="zh-CN" altLang="en-US" sz="2000" dirty="0"/>
              <a:t>每行定义一个要挂载的文件系统</a:t>
            </a:r>
            <a:endParaRPr lang="en-US" altLang="zh-CN" sz="2000" dirty="0"/>
          </a:p>
          <a:p>
            <a:pPr marL="720000" indent="0">
              <a:lnSpc>
                <a:spcPct val="120000"/>
              </a:lnSpc>
              <a:buNone/>
            </a:pPr>
            <a:endParaRPr lang="en-US" altLang="zh-CN" sz="1800" dirty="0"/>
          </a:p>
          <a:p>
            <a:pPr marL="72000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要挂载的设备       挂载点      文件系统类型      挂载选项       转存频率       自检顺序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720000" indent="0">
              <a:lnSpc>
                <a:spcPct val="120000"/>
              </a:lnSpc>
              <a:buNone/>
            </a:pPr>
            <a:r>
              <a:rPr lang="zh-CN" altLang="en-US" sz="1600" dirty="0"/>
              <a:t>要挂载的文件系统：设备文件，</a:t>
            </a:r>
            <a:r>
              <a:rPr lang="en-US" altLang="zh-CN" sz="1600" dirty="0"/>
              <a:t>LABEL</a:t>
            </a:r>
            <a:r>
              <a:rPr lang="zh-CN" altLang="en-US" sz="1600" dirty="0"/>
              <a:t>（</a:t>
            </a:r>
            <a:r>
              <a:rPr lang="en-US" altLang="zh-CN" sz="1600" dirty="0"/>
              <a:t>LABEL=</a:t>
            </a:r>
            <a:r>
              <a:rPr lang="zh-CN" altLang="en-US" sz="1600" dirty="0"/>
              <a:t>），</a:t>
            </a:r>
            <a:r>
              <a:rPr lang="en-US" altLang="zh-CN" sz="1600" dirty="0"/>
              <a:t>UUID</a:t>
            </a:r>
            <a:r>
              <a:rPr lang="zh-CN" altLang="en-US" sz="1600" dirty="0"/>
              <a:t>（</a:t>
            </a:r>
            <a:r>
              <a:rPr lang="en-US" altLang="zh-CN" sz="1600" dirty="0"/>
              <a:t>UUID=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720000" indent="0">
              <a:lnSpc>
                <a:spcPct val="120000"/>
              </a:lnSpc>
              <a:buNone/>
            </a:pPr>
            <a:r>
              <a:rPr lang="zh-CN" altLang="en-US" sz="1600" dirty="0"/>
              <a:t>挂载选项：</a:t>
            </a:r>
            <a:r>
              <a:rPr lang="en-US" altLang="zh-CN" sz="1600" dirty="0"/>
              <a:t>defaults</a:t>
            </a:r>
            <a:r>
              <a:rPr lang="zh-CN" altLang="en-US" sz="1600" dirty="0"/>
              <a:t>，为</a:t>
            </a:r>
            <a:r>
              <a:rPr lang="en-US" altLang="zh-CN" sz="1600" dirty="0" err="1"/>
              <a:t>rw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suid</a:t>
            </a:r>
            <a:r>
              <a:rPr lang="en-US" altLang="zh-CN" sz="1600" dirty="0"/>
              <a:t>, dev, exec, auto, </a:t>
            </a:r>
            <a:r>
              <a:rPr lang="en-US" altLang="zh-CN" sz="1600" dirty="0" err="1"/>
              <a:t>nouser</a:t>
            </a:r>
            <a:r>
              <a:rPr lang="en-US" altLang="zh-CN" sz="1600" dirty="0"/>
              <a:t>, and async</a:t>
            </a:r>
            <a:r>
              <a:rPr lang="zh-CN" altLang="en-US" sz="1600" dirty="0"/>
              <a:t>组合</a:t>
            </a:r>
            <a:endParaRPr lang="en-US" altLang="zh-CN" sz="1600" dirty="0"/>
          </a:p>
          <a:p>
            <a:pPr marL="720000" indent="0">
              <a:lnSpc>
                <a:spcPct val="120000"/>
              </a:lnSpc>
              <a:buNone/>
            </a:pPr>
            <a:r>
              <a:rPr lang="zh-CN" altLang="en-US" sz="1600" dirty="0"/>
              <a:t>转储频率：默认为</a:t>
            </a:r>
            <a:r>
              <a:rPr lang="en-US" altLang="zh-CN" sz="1600" dirty="0"/>
              <a:t>0</a:t>
            </a:r>
            <a:r>
              <a:rPr lang="zh-CN" altLang="en-US" sz="1600" dirty="0"/>
              <a:t>，不备份</a:t>
            </a:r>
            <a:endParaRPr lang="en-US" altLang="zh-CN" sz="1600" dirty="0"/>
          </a:p>
          <a:p>
            <a:pPr marL="720000" indent="0">
              <a:lnSpc>
                <a:spcPct val="120000"/>
              </a:lnSpc>
              <a:buNone/>
            </a:pPr>
            <a:r>
              <a:rPr lang="zh-CN" altLang="en-US" sz="1600" dirty="0"/>
              <a:t>自检顺序：用</a:t>
            </a:r>
            <a:r>
              <a:rPr lang="en-US" altLang="zh-CN" sz="1600" dirty="0" err="1"/>
              <a:t>fsck</a:t>
            </a:r>
            <a:r>
              <a:rPr lang="zh-CN" altLang="en-US" sz="1600" dirty="0"/>
              <a:t>按顺序检查文件系统，对于</a:t>
            </a:r>
            <a:r>
              <a:rPr lang="en-US" altLang="zh-CN" sz="1600" dirty="0"/>
              <a:t>ext4</a:t>
            </a:r>
            <a:r>
              <a:rPr lang="zh-CN" altLang="en-US" sz="1600" dirty="0"/>
              <a:t>文件系统，该值设为</a:t>
            </a:r>
            <a:r>
              <a:rPr lang="en-US" altLang="zh-CN" sz="1600" dirty="0"/>
              <a:t>1</a:t>
            </a:r>
            <a:r>
              <a:rPr lang="zh-CN" altLang="en-US" sz="1600" dirty="0"/>
              <a:t>，其他</a:t>
            </a:r>
            <a:r>
              <a:rPr lang="en-US" altLang="zh-CN" sz="1600" dirty="0"/>
              <a:t>ext4</a:t>
            </a:r>
            <a:r>
              <a:rPr lang="zh-CN" altLang="en-US" sz="1600" dirty="0"/>
              <a:t>文件系统设置为</a:t>
            </a:r>
            <a:r>
              <a:rPr lang="en-US" altLang="zh-CN" sz="1600" dirty="0"/>
              <a:t>2</a:t>
            </a:r>
            <a:r>
              <a:rPr lang="zh-CN" altLang="en-US" sz="1600" dirty="0"/>
              <a:t>；对于</a:t>
            </a:r>
            <a:r>
              <a:rPr lang="en-US" altLang="zh-CN" sz="1600" dirty="0" err="1"/>
              <a:t>xfs</a:t>
            </a:r>
            <a:r>
              <a:rPr lang="zh-CN" altLang="en-US" sz="1600" dirty="0"/>
              <a:t>文件系统，该值设置为</a:t>
            </a:r>
            <a:r>
              <a:rPr lang="en-US" altLang="zh-CN" sz="1600" dirty="0"/>
              <a:t>0</a:t>
            </a:r>
            <a:r>
              <a:rPr lang="zh-CN" altLang="en-US" sz="1600" dirty="0"/>
              <a:t>，因为</a:t>
            </a:r>
            <a:r>
              <a:rPr lang="en-US" altLang="zh-CN" sz="1600" dirty="0" err="1"/>
              <a:t>xfs</a:t>
            </a:r>
            <a:r>
              <a:rPr lang="zh-CN" altLang="en-US" sz="1600" dirty="0"/>
              <a:t>不用</a:t>
            </a:r>
            <a:r>
              <a:rPr lang="en-US" altLang="zh-CN" sz="1600" dirty="0" err="1"/>
              <a:t>fsck</a:t>
            </a:r>
            <a:r>
              <a:rPr lang="zh-CN" altLang="en-US" sz="1600" dirty="0"/>
              <a:t>检查。</a:t>
            </a:r>
            <a:endParaRPr lang="en-US" altLang="zh-CN" sz="1800" dirty="0"/>
          </a:p>
          <a:p>
            <a:r>
              <a:rPr lang="zh-CN" altLang="en-US" sz="2000" dirty="0"/>
              <a:t>执行挂载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	mount –a </a:t>
            </a:r>
            <a:r>
              <a:rPr lang="zh-CN" altLang="en-US" sz="1600" dirty="0"/>
              <a:t>：挂载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zh-CN" altLang="en-US" sz="1600" dirty="0"/>
              <a:t>中所有支持自动挂载，但还未挂载的文件系统</a:t>
            </a:r>
            <a:endParaRPr lang="en-US" altLang="zh-C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	mount  /data </a:t>
            </a:r>
            <a:r>
              <a:rPr lang="zh-CN" altLang="en-US" sz="1600" dirty="0"/>
              <a:t>：挂载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zh-CN" altLang="en-US" sz="1600" dirty="0"/>
              <a:t>中挂载点为</a:t>
            </a:r>
            <a:r>
              <a:rPr lang="en-US" altLang="zh-CN" sz="1600" dirty="0"/>
              <a:t>/data</a:t>
            </a:r>
            <a:r>
              <a:rPr lang="zh-CN" altLang="en-US" sz="1600" dirty="0"/>
              <a:t>的记录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890C98-6650-4100-8661-DE2364F9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276872"/>
            <a:ext cx="9305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C88AF-6925-40D1-B15E-57C1EAA0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卸载文件系统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638A9-AE32-4FA4-988B-4143655F1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卸载命令：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umount</a:t>
            </a:r>
            <a:r>
              <a:rPr lang="en-US" altLang="zh-CN" sz="1600" dirty="0"/>
              <a:t> DEVICE</a:t>
            </a:r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umount</a:t>
            </a:r>
            <a:r>
              <a:rPr lang="en-US" altLang="zh-CN" sz="1600" dirty="0"/>
              <a:t> MOUNT_POINT</a:t>
            </a:r>
          </a:p>
          <a:p>
            <a:r>
              <a:rPr lang="zh-CN" altLang="en-US" sz="2000" dirty="0"/>
              <a:t>查看正在访问文件系统的进程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# fuser -v MOUNT_POINT</a:t>
            </a:r>
          </a:p>
          <a:p>
            <a:r>
              <a:rPr lang="zh-CN" altLang="en-US" sz="2000" dirty="0"/>
              <a:t>终止所有正在访问指定文件系统的进程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# fuser –km MOUNT_POINT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A4E59-A4AC-4738-8D2F-027BFB65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4651589"/>
            <a:ext cx="870279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9694-A2F2-4BB1-892F-7657553D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配置交换分区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BFA0D-59D0-483F-9D71-8356CCF4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内核使用交换空间，保存内存中暂时不活动的数据；如果内核重新访问这部分数据，会将这部分数据重新写入内存</a:t>
            </a:r>
            <a:endParaRPr lang="en-US" altLang="zh-CN" sz="2000" dirty="0"/>
          </a:p>
          <a:p>
            <a:r>
              <a:rPr lang="zh-CN" altLang="en-US" sz="2000" dirty="0"/>
              <a:t>管理员应该根据系统工作负载来调整交换分区的大小，下表仅供参考：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144AB7E6-804C-4563-AF4E-F9FA6C9855F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9556780"/>
              </p:ext>
            </p:extLst>
          </p:nvPr>
        </p:nvGraphicFramePr>
        <p:xfrm>
          <a:off x="2279576" y="2996952"/>
          <a:ext cx="6866489" cy="2069899"/>
        </p:xfrm>
        <a:graphic>
          <a:graphicData uri="http://schemas.openxmlformats.org/drawingml/2006/table">
            <a:tbl>
              <a:tblPr/>
              <a:tblGrid>
                <a:gridCol w="203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内存</a:t>
                      </a: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交换空间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或以下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两倍的内存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介于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8G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之间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同等的内存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介于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8G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64G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之间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30" marB="50430" anchor="b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至少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4G</a:t>
                      </a: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64G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以上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30" marB="5043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至少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4G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30" marB="5043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70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9694-A2F2-4BB1-892F-7657553D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配置交换分区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BFA0D-59D0-483F-9D71-8356CCF4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624512"/>
          </a:xfrm>
        </p:spPr>
        <p:txBody>
          <a:bodyPr/>
          <a:lstStyle/>
          <a:p>
            <a:r>
              <a:rPr lang="zh-CN" altLang="en-US" sz="2000" dirty="0"/>
              <a:t>添加</a:t>
            </a:r>
            <a:r>
              <a:rPr lang="en-US" altLang="zh-CN" sz="2000" dirty="0"/>
              <a:t>swap</a:t>
            </a:r>
            <a:r>
              <a:rPr lang="zh-CN" altLang="en-US" sz="2000" dirty="0"/>
              <a:t>分区，文件系统类型设置为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-swap</a:t>
            </a:r>
            <a:r>
              <a:rPr lang="zh-CN" altLang="en-US" sz="2000" dirty="0"/>
              <a:t>，设置文件系统类型可以为该分区设置一个合适的</a:t>
            </a:r>
            <a:r>
              <a:rPr lang="en-US" altLang="zh-CN" sz="2000" dirty="0"/>
              <a:t>id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格式化</a:t>
            </a:r>
            <a:r>
              <a:rPr lang="en-US" altLang="zh-CN" sz="2000" dirty="0"/>
              <a:t>swap</a:t>
            </a:r>
            <a:r>
              <a:rPr lang="zh-CN" altLang="en-US" sz="2000" dirty="0"/>
              <a:t>分区用</a:t>
            </a:r>
            <a:r>
              <a:rPr lang="en-US" altLang="zh-CN" sz="2000" dirty="0" err="1"/>
              <a:t>mkswap</a:t>
            </a:r>
            <a:r>
              <a:rPr lang="zh-CN" altLang="en-US" sz="2000" dirty="0"/>
              <a:t>命令</a:t>
            </a: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09F431-882F-472E-9E5E-D29B117B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40868"/>
            <a:ext cx="9152413" cy="2751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BF1B0A-2440-4E5E-A2D0-CADA65BD2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70" b="-3153"/>
          <a:stretch/>
        </p:blipFill>
        <p:spPr>
          <a:xfrm>
            <a:off x="1415479" y="5596679"/>
            <a:ext cx="9152413" cy="6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7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磁盘分区</a:t>
            </a:r>
            <a:endParaRPr lang="en-US" altLang="zh-CN" dirty="0"/>
          </a:p>
          <a:p>
            <a:r>
              <a:rPr lang="zh-CN" altLang="en-US" dirty="0"/>
              <a:t>格式化文件系统</a:t>
            </a:r>
            <a:endParaRPr lang="en-US" altLang="zh-CN" dirty="0"/>
          </a:p>
          <a:p>
            <a:r>
              <a:rPr lang="zh-CN" altLang="en-US" dirty="0"/>
              <a:t>挂载文件系统</a:t>
            </a:r>
            <a:endParaRPr lang="en-US" altLang="zh-CN" dirty="0"/>
          </a:p>
          <a:p>
            <a:r>
              <a:rPr lang="zh-CN" altLang="en-US" dirty="0"/>
              <a:t>交换分区管理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9694-A2F2-4BB1-892F-7657553D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配置交换分区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BFA0D-59D0-483F-9D71-8356CCF4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624512"/>
          </a:xfrm>
        </p:spPr>
        <p:txBody>
          <a:bodyPr/>
          <a:lstStyle/>
          <a:p>
            <a:r>
              <a:rPr lang="zh-CN" altLang="en-US" sz="2000" dirty="0"/>
              <a:t>永久挂载</a:t>
            </a:r>
            <a:r>
              <a:rPr lang="en-US" altLang="zh-CN" sz="2000" dirty="0"/>
              <a:t>swap</a:t>
            </a:r>
            <a:r>
              <a:rPr lang="zh-CN" altLang="en-US" sz="2000" dirty="0"/>
              <a:t>分区，在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fstab</a:t>
            </a:r>
            <a:r>
              <a:rPr lang="zh-CN" altLang="en-US" sz="2000" dirty="0"/>
              <a:t>中添加如下一行：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dirty="0"/>
              <a:t>激活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fstab</a:t>
            </a:r>
            <a:r>
              <a:rPr lang="zh-CN" altLang="en-US" sz="2000" dirty="0"/>
              <a:t>中的所有</a:t>
            </a:r>
            <a:r>
              <a:rPr lang="en-US" altLang="zh-CN" sz="2000" dirty="0"/>
              <a:t>swap</a:t>
            </a:r>
            <a:r>
              <a:rPr lang="zh-CN" altLang="en-US" sz="2000" dirty="0"/>
              <a:t>分区，用</a:t>
            </a:r>
            <a:r>
              <a:rPr lang="en-US" altLang="zh-CN" sz="2000" dirty="0" err="1"/>
              <a:t>swapon</a:t>
            </a:r>
            <a:r>
              <a:rPr lang="en-US" altLang="zh-CN" sz="2000" dirty="0"/>
              <a:t> -a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管理</a:t>
            </a:r>
            <a:r>
              <a:rPr lang="en-US" altLang="zh-CN" sz="2000" dirty="0"/>
              <a:t>swap</a:t>
            </a:r>
            <a:r>
              <a:rPr lang="zh-CN" altLang="en-US" sz="2000" dirty="0"/>
              <a:t>分区的工具：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 err="1"/>
              <a:t>swapon</a:t>
            </a:r>
            <a:r>
              <a:rPr lang="en-US" altLang="zh-CN" sz="1600" dirty="0"/>
              <a:t> -a </a:t>
            </a:r>
            <a:r>
              <a:rPr lang="zh-CN" altLang="en-US" sz="1600" dirty="0"/>
              <a:t>挂载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zh-CN" altLang="en-US" sz="1600" dirty="0"/>
              <a:t>中所有未挂载的</a:t>
            </a:r>
            <a:r>
              <a:rPr lang="en-US" altLang="zh-CN" sz="1600" dirty="0"/>
              <a:t>swap</a:t>
            </a:r>
            <a:r>
              <a:rPr lang="zh-CN" altLang="en-US" sz="1600" dirty="0"/>
              <a:t>分区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 err="1"/>
              <a:t>swapon</a:t>
            </a:r>
            <a:r>
              <a:rPr lang="en-US" altLang="zh-CN" sz="1600" dirty="0"/>
              <a:t> -s </a:t>
            </a:r>
            <a:r>
              <a:rPr lang="zh-CN" altLang="en-US" sz="1600" dirty="0"/>
              <a:t>查看所有已挂载的</a:t>
            </a:r>
            <a:r>
              <a:rPr lang="en-US" altLang="zh-CN" sz="1600" dirty="0"/>
              <a:t>swap</a:t>
            </a:r>
            <a:r>
              <a:rPr lang="zh-CN" altLang="en-US" sz="1600" dirty="0"/>
              <a:t>分区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 err="1"/>
              <a:t>swapon</a:t>
            </a:r>
            <a:r>
              <a:rPr lang="en-US" altLang="zh-CN" sz="1600" dirty="0"/>
              <a:t> -p </a:t>
            </a:r>
            <a:r>
              <a:rPr lang="zh-CN" altLang="en-US" sz="1600" dirty="0"/>
              <a:t>指定优先级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 err="1"/>
              <a:t>swapon</a:t>
            </a:r>
            <a:r>
              <a:rPr lang="en-US" altLang="zh-CN" sz="1600" dirty="0"/>
              <a:t> /dev/sdb1 </a:t>
            </a:r>
            <a:r>
              <a:rPr lang="zh-CN" altLang="en-US" sz="1600" dirty="0"/>
              <a:t>手动激活</a:t>
            </a:r>
            <a:r>
              <a:rPr lang="en-US" altLang="zh-CN" sz="1600" dirty="0"/>
              <a:t>swap</a:t>
            </a:r>
            <a:r>
              <a:rPr lang="zh-CN" altLang="en-US" sz="1600" dirty="0"/>
              <a:t>分区，不会读取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 err="1"/>
              <a:t>swapoff</a:t>
            </a:r>
            <a:r>
              <a:rPr lang="en-US" altLang="zh-CN" sz="1600" dirty="0"/>
              <a:t> </a:t>
            </a:r>
            <a:r>
              <a:rPr lang="zh-CN" altLang="en-US" sz="1600" dirty="0"/>
              <a:t> </a:t>
            </a:r>
            <a:r>
              <a:rPr lang="en-US" altLang="zh-CN" sz="1600" dirty="0"/>
              <a:t>/dev/sdb1</a:t>
            </a:r>
            <a:r>
              <a:rPr lang="zh-CN" altLang="en-US" sz="1600" dirty="0"/>
              <a:t> 手动禁用</a:t>
            </a:r>
            <a:r>
              <a:rPr lang="en-US" altLang="zh-CN" sz="1600" dirty="0"/>
              <a:t>swap</a:t>
            </a:r>
            <a:r>
              <a:rPr lang="zh-CN" altLang="en-US" sz="1600" dirty="0"/>
              <a:t>分区</a:t>
            </a:r>
            <a:endParaRPr lang="en-US" altLang="zh-CN" sz="1600" dirty="0"/>
          </a:p>
          <a:p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E034E8-C49A-4131-81DA-516D971B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808820"/>
            <a:ext cx="8809483" cy="304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6B10EC-0D3B-48B6-8060-A64AE8188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049" b="435"/>
          <a:stretch/>
        </p:blipFill>
        <p:spPr>
          <a:xfrm>
            <a:off x="1343742" y="2881067"/>
            <a:ext cx="8892264" cy="10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9694-A2F2-4BB1-892F-7657553D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设置交换分区的优先级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BFA0D-59D0-483F-9D71-8356CCF4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14112"/>
          </a:xfrm>
        </p:spPr>
        <p:txBody>
          <a:bodyPr/>
          <a:lstStyle/>
          <a:p>
            <a:r>
              <a:rPr lang="zh-CN" altLang="en-US" sz="2000" dirty="0"/>
              <a:t>默认情况下，系统会按顺序使用交换空间，先使用第一个已激活的交换分区，空间使用满后，再使用第二个交换空间，也可以为每个交换分区定义一个优先级。</a:t>
            </a:r>
            <a:endParaRPr lang="en-US" altLang="zh-CN" sz="2000" dirty="0"/>
          </a:p>
          <a:p>
            <a:r>
              <a:rPr lang="zh-CN" altLang="en-US" sz="2000" dirty="0"/>
              <a:t>设置优先级，请在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fstab</a:t>
            </a:r>
            <a:r>
              <a:rPr lang="zh-CN" altLang="en-US" sz="2000" dirty="0"/>
              <a:t>中使用</a:t>
            </a:r>
            <a:r>
              <a:rPr lang="en-US" altLang="zh-CN" sz="2000" dirty="0" err="1"/>
              <a:t>pri</a:t>
            </a:r>
            <a:r>
              <a:rPr lang="zh-CN" altLang="en-US" sz="2000" dirty="0"/>
              <a:t>选项，系统会优先使用优先级高的交换分区，默认优先级为</a:t>
            </a:r>
            <a:r>
              <a:rPr lang="en-US" altLang="zh-CN" sz="2000" dirty="0"/>
              <a:t>-2</a:t>
            </a:r>
            <a:r>
              <a:rPr lang="zh-CN" altLang="en-US" sz="2000" dirty="0"/>
              <a:t>，数字越大优先级越高。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具有相同优先级的交换分区，系统会以轮循的方式向其中写入。</a:t>
            </a: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12AC7-AD79-41CD-B3E3-42CDC1B6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3104964"/>
            <a:ext cx="942675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1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6CBB-4BC2-448B-AA46-95FF741F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其他磁盘管理工具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E2A73-A35D-4E4C-AF0E-4BC085B67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blkid</a:t>
            </a:r>
            <a:r>
              <a:rPr lang="zh-CN" altLang="en-US" sz="2000" dirty="0"/>
              <a:t>打印文件系统属性信息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sz="2000" dirty="0" err="1"/>
              <a:t>lsblk</a:t>
            </a:r>
            <a:r>
              <a:rPr lang="zh-CN" altLang="en-US" sz="2000" dirty="0"/>
              <a:t>列出块设备信息，可以加上</a:t>
            </a:r>
            <a:r>
              <a:rPr lang="en-US" altLang="zh-CN" sz="2000"/>
              <a:t>--fs</a:t>
            </a:r>
            <a:r>
              <a:rPr lang="zh-CN" altLang="en-US" sz="2000" dirty="0"/>
              <a:t>选项查看文件系统信息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A699BE-4884-42DB-BD31-084728B1B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0" b="1207"/>
          <a:stretch/>
        </p:blipFill>
        <p:spPr>
          <a:xfrm>
            <a:off x="1140595" y="2924944"/>
            <a:ext cx="9678239" cy="20537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8FD09A-EE15-47D1-AFDA-1561285B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6" y="1772816"/>
            <a:ext cx="9678239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710E5-6BB3-405A-8955-8BE4375B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文件系统检查修复工具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E06AF-5C7E-47A5-B22C-D81486464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14112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ext</a:t>
            </a:r>
            <a:r>
              <a:rPr lang="zh-CN" altLang="en-US" dirty="0"/>
              <a:t>系列文件系统</a:t>
            </a:r>
            <a:endParaRPr lang="en-US" altLang="zh-CN" dirty="0"/>
          </a:p>
          <a:p>
            <a:pPr marL="720000" indent="0">
              <a:buNone/>
            </a:pPr>
            <a:r>
              <a:rPr lang="en-US" altLang="zh-CN" sz="1800" dirty="0" err="1"/>
              <a:t>fsck</a:t>
            </a:r>
            <a:r>
              <a:rPr lang="zh-CN" altLang="en-US" sz="1800" dirty="0"/>
              <a:t>：文件系统检查</a:t>
            </a:r>
            <a:endParaRPr lang="en-US" altLang="zh-CN" sz="1800" dirty="0"/>
          </a:p>
          <a:p>
            <a:pPr marL="1080000" indent="0">
              <a:buNone/>
            </a:pPr>
            <a:r>
              <a:rPr lang="en-US" altLang="zh-CN" sz="1800" dirty="0"/>
              <a:t>	-v</a:t>
            </a:r>
            <a:r>
              <a:rPr lang="zh-CN" altLang="en-US" sz="1800" dirty="0"/>
              <a:t>：查看详细信息</a:t>
            </a:r>
            <a:endParaRPr lang="en-US" altLang="zh-CN" sz="1800" dirty="0"/>
          </a:p>
          <a:p>
            <a:pPr marL="1080000" indent="0">
              <a:buNone/>
            </a:pPr>
            <a:r>
              <a:rPr lang="en-US" altLang="zh-CN" sz="1800" dirty="0"/>
              <a:t>	-a</a:t>
            </a:r>
            <a:r>
              <a:rPr lang="zh-CN" altLang="en-US" sz="1800" dirty="0"/>
              <a:t>：自动修复</a:t>
            </a:r>
            <a:endParaRPr lang="en-US" altLang="zh-CN" sz="1800" dirty="0"/>
          </a:p>
          <a:p>
            <a:pPr marL="1080000" indent="0">
              <a:buNone/>
            </a:pPr>
            <a:r>
              <a:rPr lang="en-US" altLang="zh-CN" sz="1800" dirty="0"/>
              <a:t>	-r</a:t>
            </a:r>
            <a:r>
              <a:rPr lang="zh-CN" altLang="en-US" sz="1800" dirty="0"/>
              <a:t>：交互式修复错误</a:t>
            </a:r>
            <a:endParaRPr lang="en-US" altLang="zh-CN" sz="1800" dirty="0"/>
          </a:p>
          <a:p>
            <a:pPr marL="720000" indent="0">
              <a:buNone/>
            </a:pPr>
            <a:r>
              <a:rPr lang="en-US" altLang="zh-CN" sz="1800" dirty="0"/>
              <a:t>e2fsck</a:t>
            </a:r>
            <a:r>
              <a:rPr lang="zh-CN" altLang="en-US" sz="1800" dirty="0"/>
              <a:t>：文件系统检测修复工具</a:t>
            </a:r>
            <a:endParaRPr lang="en-US" altLang="zh-CN" sz="1800" dirty="0"/>
          </a:p>
          <a:p>
            <a:pPr marL="1080000" indent="0">
              <a:buNone/>
            </a:pPr>
            <a:r>
              <a:rPr lang="en-US" altLang="zh-CN" sz="1800" dirty="0"/>
              <a:t>	-y</a:t>
            </a:r>
            <a:r>
              <a:rPr lang="zh-CN" altLang="en-US" sz="1800" dirty="0"/>
              <a:t>：自动修复</a:t>
            </a:r>
            <a:endParaRPr lang="en-US" altLang="zh-CN" sz="1800" dirty="0"/>
          </a:p>
          <a:p>
            <a:pPr marL="1080000" indent="0">
              <a:buNone/>
            </a:pPr>
            <a:r>
              <a:rPr lang="en-US" altLang="zh-CN" sz="1800" dirty="0"/>
              <a:t>	-f</a:t>
            </a:r>
            <a:r>
              <a:rPr lang="zh-CN" altLang="en-US" sz="1800" dirty="0"/>
              <a:t>：强制修复</a:t>
            </a:r>
            <a:endParaRPr lang="en-US" altLang="zh-CN" sz="1800" dirty="0"/>
          </a:p>
          <a:p>
            <a:r>
              <a:rPr lang="zh-CN" altLang="en-US" dirty="0"/>
              <a:t>针对</a:t>
            </a:r>
            <a:r>
              <a:rPr lang="en-US" altLang="zh-CN" dirty="0" err="1"/>
              <a:t>xfs</a:t>
            </a:r>
            <a:r>
              <a:rPr lang="zh-CN" altLang="en-US" dirty="0"/>
              <a:t>文件系统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xfs_repair</a:t>
            </a:r>
            <a:r>
              <a:rPr lang="en-US" altLang="zh-CN" sz="1800" dirty="0"/>
              <a:t>  </a:t>
            </a:r>
            <a:r>
              <a:rPr lang="zh-CN" altLang="en-US" sz="1800" dirty="0"/>
              <a:t>设备名  自动检测和修复文件系统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4430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endParaRPr lang="en-US" altLang="zh-CN" dirty="0"/>
          </a:p>
          <a:p>
            <a:r>
              <a:rPr lang="zh-CN" altLang="en-US" dirty="0"/>
              <a:t>格式化工具</a:t>
            </a:r>
            <a:endParaRPr lang="en-US" altLang="zh-CN" dirty="0"/>
          </a:p>
          <a:p>
            <a:r>
              <a:rPr lang="zh-CN" altLang="en-US" dirty="0"/>
              <a:t>临时挂载和永久挂载</a:t>
            </a:r>
            <a:endParaRPr lang="en-US" altLang="zh-CN" dirty="0"/>
          </a:p>
          <a:p>
            <a:r>
              <a:rPr lang="zh-CN" altLang="en-US" dirty="0"/>
              <a:t>文件系统检查和修复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磁盘分区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将磁盘划分为逻辑存储单元，这些单元称为分区，对不同的分区执行不同的功能</a:t>
            </a:r>
            <a:endParaRPr lang="en-US" altLang="zh-CN" dirty="0"/>
          </a:p>
          <a:p>
            <a:r>
              <a:rPr lang="en-US" altLang="zh-CN" dirty="0"/>
              <a:t>MBR</a:t>
            </a:r>
            <a:r>
              <a:rPr lang="zh-CN" altLang="en-US" dirty="0"/>
              <a:t>分区方案：</a:t>
            </a:r>
            <a:endParaRPr lang="en-US" altLang="zh-CN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分区类型：主分区，扩展分区和逻辑分区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限制：最多有</a:t>
            </a:r>
            <a:r>
              <a:rPr lang="en-US" altLang="zh-CN" sz="1800" dirty="0"/>
              <a:t>4</a:t>
            </a:r>
            <a:r>
              <a:rPr lang="zh-CN" altLang="en-US" sz="1800" dirty="0"/>
              <a:t>个主分区，磁盘最大为</a:t>
            </a:r>
            <a:r>
              <a:rPr lang="en-US" altLang="zh-CN" sz="1800" dirty="0"/>
              <a:t>2TB</a:t>
            </a:r>
            <a:endParaRPr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831EF-EE35-48E1-87B4-A7D325EFC1BB}"/>
              </a:ext>
            </a:extLst>
          </p:cNvPr>
          <p:cNvSpPr txBox="1"/>
          <p:nvPr/>
        </p:nvSpPr>
        <p:spPr bwMode="auto">
          <a:xfrm>
            <a:off x="1235460" y="3260870"/>
            <a:ext cx="177384" cy="24254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none" lIns="87802" tIns="43901" rIns="87802" bIns="43901" numCol="1" rtlCol="0" anchor="ctr" anchorCtr="0" compatLnSpc="1">
            <a:sp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6933C6-222C-4791-8F0F-9CE7448FF662}"/>
              </a:ext>
            </a:extLst>
          </p:cNvPr>
          <p:cNvGrpSpPr/>
          <p:nvPr/>
        </p:nvGrpSpPr>
        <p:grpSpPr>
          <a:xfrm>
            <a:off x="1219828" y="3648528"/>
            <a:ext cx="9256334" cy="1441339"/>
            <a:chOff x="1178848" y="2815755"/>
            <a:chExt cx="9256334" cy="14413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C24D243-498D-4643-B4BA-C7C61ED08128}"/>
                </a:ext>
              </a:extLst>
            </p:cNvPr>
            <p:cNvGrpSpPr/>
            <p:nvPr/>
          </p:nvGrpSpPr>
          <p:grpSpPr>
            <a:xfrm>
              <a:off x="1271464" y="3212976"/>
              <a:ext cx="9163718" cy="1044118"/>
              <a:chOff x="1396778" y="2636911"/>
              <a:chExt cx="9163718" cy="104411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4C0F291-2ADE-4E7E-AB75-BD3905776D80}"/>
                  </a:ext>
                </a:extLst>
              </p:cNvPr>
              <p:cNvSpPr/>
              <p:nvPr/>
            </p:nvSpPr>
            <p:spPr bwMode="auto">
              <a:xfrm>
                <a:off x="1396778" y="2636912"/>
                <a:ext cx="396044" cy="1044117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508C13F-92CD-4212-9626-F5C5F902718C}"/>
                  </a:ext>
                </a:extLst>
              </p:cNvPr>
              <p:cNvSpPr/>
              <p:nvPr/>
            </p:nvSpPr>
            <p:spPr bwMode="auto">
              <a:xfrm>
                <a:off x="1811524" y="2636911"/>
                <a:ext cx="1188132" cy="1044117"/>
              </a:xfrm>
              <a:prstGeom prst="rect">
                <a:avLst/>
              </a:prstGeom>
              <a:solidFill>
                <a:srgbClr val="58EDF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+mn-ea"/>
                    <a:ea typeface="+mn-ea"/>
                  </a:rPr>
                  <a:t>sda1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33A4D7-159F-4281-8FE1-21529AD780AA}"/>
                  </a:ext>
                </a:extLst>
              </p:cNvPr>
              <p:cNvSpPr/>
              <p:nvPr/>
            </p:nvSpPr>
            <p:spPr bwMode="auto">
              <a:xfrm>
                <a:off x="3035660" y="2636911"/>
                <a:ext cx="1008112" cy="1044117"/>
              </a:xfrm>
              <a:prstGeom prst="rect">
                <a:avLst/>
              </a:prstGeom>
              <a:solidFill>
                <a:srgbClr val="58EDF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lvl="0"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sda2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47452F-E49F-42EF-87F3-549DA48C9947}"/>
                  </a:ext>
                </a:extLst>
              </p:cNvPr>
              <p:cNvSpPr/>
              <p:nvPr/>
            </p:nvSpPr>
            <p:spPr bwMode="auto">
              <a:xfrm>
                <a:off x="4079776" y="2636913"/>
                <a:ext cx="1332148" cy="1044116"/>
              </a:xfrm>
              <a:prstGeom prst="rect">
                <a:avLst/>
              </a:prstGeom>
              <a:solidFill>
                <a:srgbClr val="58EDF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lvl="0"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sda3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62AD288-53CE-46DB-9822-C758B6535DD8}"/>
                  </a:ext>
                </a:extLst>
              </p:cNvPr>
              <p:cNvSpPr/>
              <p:nvPr/>
            </p:nvSpPr>
            <p:spPr bwMode="auto">
              <a:xfrm>
                <a:off x="5447928" y="2636913"/>
                <a:ext cx="5112568" cy="10441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34968A-7390-41B2-BD7B-2B01126D635C}"/>
                  </a:ext>
                </a:extLst>
              </p:cNvPr>
              <p:cNvSpPr/>
              <p:nvPr/>
            </p:nvSpPr>
            <p:spPr bwMode="auto">
              <a:xfrm>
                <a:off x="5459664" y="2707679"/>
                <a:ext cx="1841770" cy="901341"/>
              </a:xfrm>
              <a:prstGeom prst="rect">
                <a:avLst/>
              </a:prstGeom>
              <a:solidFill>
                <a:srgbClr val="58EDFC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lvl="0"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sda5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7E43234-D1DA-41A6-8753-24CE79AD7D28}"/>
                  </a:ext>
                </a:extLst>
              </p:cNvPr>
              <p:cNvSpPr/>
              <p:nvPr/>
            </p:nvSpPr>
            <p:spPr bwMode="auto">
              <a:xfrm>
                <a:off x="7337438" y="2708921"/>
                <a:ext cx="1908212" cy="900100"/>
              </a:xfrm>
              <a:prstGeom prst="rect">
                <a:avLst/>
              </a:prstGeom>
              <a:solidFill>
                <a:srgbClr val="58EDFC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lvl="0"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sda6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80B05BA-AEA1-4EE0-B0C9-1253591FB85B}"/>
                </a:ext>
              </a:extLst>
            </p:cNvPr>
            <p:cNvSpPr txBox="1"/>
            <p:nvPr/>
          </p:nvSpPr>
          <p:spPr bwMode="auto">
            <a:xfrm>
              <a:off x="1178848" y="2825582"/>
              <a:ext cx="698295" cy="36565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MBR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FAC00F-273B-4AFE-B372-D5DB45588273}"/>
                </a:ext>
              </a:extLst>
            </p:cNvPr>
            <p:cNvSpPr txBox="1"/>
            <p:nvPr/>
          </p:nvSpPr>
          <p:spPr bwMode="auto">
            <a:xfrm>
              <a:off x="1858288" y="2825581"/>
              <a:ext cx="1032105" cy="36565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Primary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F02CFD-CBB1-4333-902D-567A3F79B598}"/>
                </a:ext>
              </a:extLst>
            </p:cNvPr>
            <p:cNvSpPr txBox="1"/>
            <p:nvPr/>
          </p:nvSpPr>
          <p:spPr bwMode="auto">
            <a:xfrm>
              <a:off x="2938858" y="2825581"/>
              <a:ext cx="1032105" cy="36565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Primary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4A9AD4-5D89-43CF-BC44-21E395F167D8}"/>
                </a:ext>
              </a:extLst>
            </p:cNvPr>
            <p:cNvSpPr txBox="1"/>
            <p:nvPr/>
          </p:nvSpPr>
          <p:spPr bwMode="auto">
            <a:xfrm>
              <a:off x="4198548" y="2820668"/>
              <a:ext cx="1032105" cy="36565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Primary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3BA4B65-ABD6-4903-AE33-20F984D686AA}"/>
                </a:ext>
              </a:extLst>
            </p:cNvPr>
            <p:cNvSpPr txBox="1"/>
            <p:nvPr/>
          </p:nvSpPr>
          <p:spPr bwMode="auto">
            <a:xfrm>
              <a:off x="7565192" y="2815755"/>
              <a:ext cx="1897020" cy="36565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Extended(sdb4)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CD9069-9B79-47FF-AFE6-C18497B6BEAB}"/>
                </a:ext>
              </a:extLst>
            </p:cNvPr>
            <p:cNvSpPr txBox="1"/>
            <p:nvPr/>
          </p:nvSpPr>
          <p:spPr bwMode="auto">
            <a:xfrm>
              <a:off x="9221022" y="3573488"/>
              <a:ext cx="1113473" cy="39643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2000" dirty="0">
                  <a:latin typeface="+mn-ea"/>
                  <a:ea typeface="+mn-ea"/>
                </a:rPr>
                <a:t>Unused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磁盘分区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GPT</a:t>
            </a:r>
            <a:r>
              <a:rPr lang="zh-CN" altLang="en-US" dirty="0"/>
              <a:t>分区方案：</a:t>
            </a:r>
            <a:endParaRPr lang="en-US" altLang="zh-CN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GPT</a:t>
            </a:r>
            <a:r>
              <a:rPr lang="zh-CN" altLang="en-US" sz="1800" dirty="0"/>
              <a:t>使用全局唯一表示符</a:t>
            </a:r>
            <a:r>
              <a:rPr lang="en-US" altLang="zh-CN" sz="1800" dirty="0"/>
              <a:t>(GUID)</a:t>
            </a:r>
            <a:r>
              <a:rPr lang="zh-CN" altLang="en-US" sz="1800" dirty="0"/>
              <a:t>来识别磁盘和分区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GPT</a:t>
            </a:r>
            <a:r>
              <a:rPr lang="zh-CN" altLang="en-US" sz="1800" dirty="0"/>
              <a:t>提供分区表备份功能，主</a:t>
            </a:r>
            <a:r>
              <a:rPr lang="en-US" altLang="zh-CN" sz="1800" dirty="0"/>
              <a:t>GPT</a:t>
            </a:r>
            <a:r>
              <a:rPr lang="zh-CN" altLang="en-US" sz="1800" dirty="0"/>
              <a:t>位于磁盘头部，备份的</a:t>
            </a:r>
            <a:r>
              <a:rPr lang="en-US" altLang="zh-CN" sz="1800" dirty="0"/>
              <a:t>GPT</a:t>
            </a:r>
            <a:r>
              <a:rPr lang="zh-CN" altLang="en-US" sz="1800" dirty="0"/>
              <a:t>位于磁盘尾部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800" dirty="0"/>
              <a:t>限制：最多有</a:t>
            </a:r>
            <a:r>
              <a:rPr lang="en-US" altLang="zh-CN" sz="1800" dirty="0"/>
              <a:t>128</a:t>
            </a:r>
            <a:r>
              <a:rPr lang="zh-CN" altLang="en-US" sz="1800" dirty="0"/>
              <a:t>个分区，磁盘最大为</a:t>
            </a:r>
            <a:r>
              <a:rPr lang="en-US" altLang="zh-CN" sz="1800" dirty="0"/>
              <a:t>8ZiB</a:t>
            </a:r>
            <a:endParaRPr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831EF-EE35-48E1-87B4-A7D325EFC1BB}"/>
              </a:ext>
            </a:extLst>
          </p:cNvPr>
          <p:cNvSpPr txBox="1"/>
          <p:nvPr/>
        </p:nvSpPr>
        <p:spPr bwMode="auto">
          <a:xfrm>
            <a:off x="1235460" y="3260870"/>
            <a:ext cx="177384" cy="24254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none" lIns="87802" tIns="43901" rIns="87802" bIns="43901" numCol="1" rtlCol="0" anchor="ctr" anchorCtr="0" compatLnSpc="1">
            <a:spAutoFit/>
          </a:bodyPr>
          <a:lstStyle/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B2481FA-A812-4C61-8777-9A1B9D171260}"/>
              </a:ext>
            </a:extLst>
          </p:cNvPr>
          <p:cNvGrpSpPr/>
          <p:nvPr/>
        </p:nvGrpSpPr>
        <p:grpSpPr>
          <a:xfrm>
            <a:off x="1078747" y="3382144"/>
            <a:ext cx="10108138" cy="1707723"/>
            <a:chOff x="1078747" y="3382144"/>
            <a:chExt cx="10108138" cy="170772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DB060A0-421D-427B-A2E4-B12E05587C7B}"/>
                </a:ext>
              </a:extLst>
            </p:cNvPr>
            <p:cNvGrpSpPr/>
            <p:nvPr/>
          </p:nvGrpSpPr>
          <p:grpSpPr>
            <a:xfrm>
              <a:off x="1078747" y="3392223"/>
              <a:ext cx="9841789" cy="1697644"/>
              <a:chOff x="1078747" y="3392223"/>
              <a:chExt cx="9841789" cy="1697644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A6933C6-222C-4791-8F0F-9CE7448FF662}"/>
                  </a:ext>
                </a:extLst>
              </p:cNvPr>
              <p:cNvGrpSpPr/>
              <p:nvPr/>
            </p:nvGrpSpPr>
            <p:grpSpPr>
              <a:xfrm>
                <a:off x="1078747" y="3392223"/>
                <a:ext cx="9397415" cy="1697644"/>
                <a:chOff x="1037767" y="2559450"/>
                <a:chExt cx="9397415" cy="1697644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CC24D243-498D-4643-B4BA-C7C61ED08128}"/>
                    </a:ext>
                  </a:extLst>
                </p:cNvPr>
                <p:cNvGrpSpPr/>
                <p:nvPr/>
              </p:nvGrpSpPr>
              <p:grpSpPr>
                <a:xfrm>
                  <a:off x="1271464" y="3212976"/>
                  <a:ext cx="9163718" cy="1044118"/>
                  <a:chOff x="1396778" y="2636911"/>
                  <a:chExt cx="9163718" cy="1044118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D4C0F291-2ADE-4E7E-AB75-BD3905776D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96778" y="2636912"/>
                    <a:ext cx="396044" cy="1044117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t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FrutigerNext LT Regular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9508C13F-92CD-4212-9626-F5C5F90271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1524" y="2636911"/>
                    <a:ext cx="1188132" cy="1044117"/>
                  </a:xfrm>
                  <a:prstGeom prst="rect">
                    <a:avLst/>
                  </a:prstGeom>
                  <a:solidFill>
                    <a:srgbClr val="58EDFC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91440" tIns="45720" rIns="91440" bIns="45720" numCol="1" rtlCol="0" anchor="ctr" anchorCtr="1" compatLnSpc="1"/>
                  <a:lstStyle/>
                  <a:p>
                    <a:pPr marL="0" marR="0" indent="0" algn="ctr" defTabSz="914400" rtl="0" eaLnBrk="1" fontAlgn="t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2000" dirty="0">
                        <a:latin typeface="+mn-ea"/>
                        <a:ea typeface="+mn-ea"/>
                      </a:rPr>
                      <a:t>sda1</a:t>
                    </a:r>
                    <a:endParaRPr kumimoji="0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B333A4D7-159F-4281-8FE1-21529AD780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5660" y="2636911"/>
                    <a:ext cx="1008112" cy="1044117"/>
                  </a:xfrm>
                  <a:prstGeom prst="rect">
                    <a:avLst/>
                  </a:prstGeom>
                  <a:solidFill>
                    <a:srgbClr val="58EDFC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91440" tIns="45720" rIns="91440" bIns="45720" numCol="1" rtlCol="0" anchor="ctr" anchorCtr="1" compatLnSpc="1"/>
                  <a:lstStyle/>
                  <a:p>
                    <a:pPr lvl="0" algn="ctr"/>
                    <a:r>
                      <a:rPr lang="en-US" altLang="zh-CN" sz="20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sda2</a:t>
                    </a:r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2647452F-E49F-42EF-87F3-549DA48C9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79776" y="2636913"/>
                    <a:ext cx="1332148" cy="1044116"/>
                  </a:xfrm>
                  <a:prstGeom prst="rect">
                    <a:avLst/>
                  </a:prstGeom>
                  <a:solidFill>
                    <a:srgbClr val="58EDFC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91440" tIns="45720" rIns="91440" bIns="45720" numCol="1" rtlCol="0" anchor="ctr" anchorCtr="1" compatLnSpc="1"/>
                  <a:lstStyle/>
                  <a:p>
                    <a:pPr lvl="0" algn="ctr"/>
                    <a:r>
                      <a:rPr lang="en-US" altLang="zh-CN" sz="20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sda3</a:t>
                    </a: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562AD288-53CE-46DB-9822-C758B6535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8348" y="2636913"/>
                    <a:ext cx="1332148" cy="1044116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t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FrutigerNext LT Regular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80B05BA-AEA1-4EE0-B0C9-1253591FB85B}"/>
                    </a:ext>
                  </a:extLst>
                </p:cNvPr>
                <p:cNvSpPr txBox="1"/>
                <p:nvPr/>
              </p:nvSpPr>
              <p:spPr bwMode="auto">
                <a:xfrm>
                  <a:off x="1037767" y="2559450"/>
                  <a:ext cx="1032105" cy="64265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vert="horz" wrap="none" lIns="87802" tIns="43901" rIns="87802" bIns="43901" numCol="1" rtlCol="0" anchor="ctr" anchorCtr="0" compatLnSpc="1">
                  <a:spAutoFit/>
                </a:bodyPr>
                <a:lstStyle/>
                <a:p>
                  <a:r>
                    <a:rPr lang="en-US" altLang="zh-CN" sz="1800" dirty="0">
                      <a:latin typeface="+mn-ea"/>
                      <a:ea typeface="+mn-ea"/>
                    </a:rPr>
                    <a:t>Primary</a:t>
                  </a:r>
                </a:p>
                <a:p>
                  <a:r>
                    <a:rPr lang="en-US" altLang="zh-CN" sz="1800" dirty="0">
                      <a:latin typeface="+mn-ea"/>
                      <a:ea typeface="+mn-ea"/>
                    </a:rPr>
                    <a:t>   GPT</a:t>
                  </a:r>
                  <a:endParaRPr lang="zh-CN" altLang="en-US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6CD9069-9B79-47FF-AFE6-C18497B6BEAB}"/>
                    </a:ext>
                  </a:extLst>
                </p:cNvPr>
                <p:cNvSpPr txBox="1"/>
                <p:nvPr/>
              </p:nvSpPr>
              <p:spPr bwMode="auto">
                <a:xfrm>
                  <a:off x="9221022" y="3573488"/>
                  <a:ext cx="1113473" cy="3964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vert="horz" wrap="none" lIns="87802" tIns="43901" rIns="87802" bIns="43901" numCol="1" rtlCol="0" anchor="ctr" anchorCtr="0" compatLnSpc="1">
                  <a:spAutoFit/>
                </a:bodyPr>
                <a:lstStyle/>
                <a:p>
                  <a:r>
                    <a:rPr lang="en-US" altLang="zh-CN" sz="2000" dirty="0">
                      <a:latin typeface="+mn-ea"/>
                      <a:ea typeface="+mn-ea"/>
                    </a:rPr>
                    <a:t>Unused</a:t>
                  </a:r>
                </a:p>
              </p:txBody>
            </p:sp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C5FC90-0ECC-4978-87AB-5BB9A15B1018}"/>
                  </a:ext>
                </a:extLst>
              </p:cNvPr>
              <p:cNvSpPr/>
              <p:nvPr/>
            </p:nvSpPr>
            <p:spPr bwMode="auto">
              <a:xfrm>
                <a:off x="5363592" y="4041068"/>
                <a:ext cx="1524496" cy="1044116"/>
              </a:xfrm>
              <a:prstGeom prst="rect">
                <a:avLst/>
              </a:prstGeom>
              <a:solidFill>
                <a:srgbClr val="58EDF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lvl="0"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sda4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E7AAD54-9238-4F93-8DBE-A7CD8D1A9D43}"/>
                  </a:ext>
                </a:extLst>
              </p:cNvPr>
              <p:cNvSpPr/>
              <p:nvPr/>
            </p:nvSpPr>
            <p:spPr bwMode="auto">
              <a:xfrm>
                <a:off x="6924090" y="4034880"/>
                <a:ext cx="2195046" cy="1054986"/>
              </a:xfrm>
              <a:prstGeom prst="rect">
                <a:avLst/>
              </a:prstGeom>
              <a:solidFill>
                <a:srgbClr val="58EDF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lvl="0"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sda5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E7F63B-D476-482C-AA85-B961EB287973}"/>
                  </a:ext>
                </a:extLst>
              </p:cNvPr>
              <p:cNvSpPr/>
              <p:nvPr/>
            </p:nvSpPr>
            <p:spPr bwMode="auto">
              <a:xfrm>
                <a:off x="10524492" y="4045749"/>
                <a:ext cx="396044" cy="1044117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3A8E6E-AF01-42DD-B799-E5861FB13423}"/>
                </a:ext>
              </a:extLst>
            </p:cNvPr>
            <p:cNvSpPr txBox="1"/>
            <p:nvPr/>
          </p:nvSpPr>
          <p:spPr bwMode="auto">
            <a:xfrm>
              <a:off x="10206461" y="3382144"/>
              <a:ext cx="980424" cy="64265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Backup</a:t>
              </a:r>
            </a:p>
            <a:p>
              <a:r>
                <a:rPr lang="en-US" altLang="zh-CN" sz="1800" dirty="0">
                  <a:latin typeface="+mn-ea"/>
                  <a:ea typeface="+mn-ea"/>
                </a:rPr>
                <a:t>   GPT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8F95-51FD-48F6-8E50-1088118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/>
              <a:t>parted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70503-4AA0-4C08-83D7-61570377E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422" y="1051200"/>
            <a:ext cx="10560048" cy="5214112"/>
          </a:xfrm>
        </p:spPr>
        <p:txBody>
          <a:bodyPr/>
          <a:lstStyle/>
          <a:p>
            <a:r>
              <a:rPr lang="en-US" altLang="zh-CN" sz="2000" dirty="0"/>
              <a:t>parted</a:t>
            </a:r>
            <a:r>
              <a:rPr lang="zh-CN" altLang="en-US" sz="2000" dirty="0"/>
              <a:t>工具创建</a:t>
            </a:r>
            <a:r>
              <a:rPr lang="en-US" altLang="zh-CN" sz="2000" dirty="0"/>
              <a:t>MBR</a:t>
            </a:r>
            <a:r>
              <a:rPr lang="zh-CN" altLang="en-US" sz="2000" dirty="0"/>
              <a:t>分区表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说明：</a:t>
            </a:r>
            <a:endParaRPr lang="en-US" altLang="zh-CN" sz="2000" dirty="0"/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parted</a:t>
            </a:r>
            <a:r>
              <a:rPr lang="zh-CN" altLang="en-US" sz="1800" dirty="0"/>
              <a:t>命令更改会立即生效，误用</a:t>
            </a:r>
            <a:r>
              <a:rPr lang="en-US" altLang="zh-CN" sz="1800" dirty="0"/>
              <a:t>parted</a:t>
            </a:r>
            <a:r>
              <a:rPr lang="zh-CN" altLang="en-US" sz="1800" dirty="0"/>
              <a:t>命令会导致数据丢失</a:t>
            </a:r>
            <a:endParaRPr lang="en-US" altLang="zh-CN" sz="1800" dirty="0"/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mklabel</a:t>
            </a:r>
            <a:r>
              <a:rPr lang="zh-CN" altLang="en-US" sz="1800" dirty="0"/>
              <a:t>命令会擦除现有的分区表，修改之后，之前的所有数据无法访问</a:t>
            </a:r>
            <a:endParaRPr lang="en-US" altLang="zh-CN" sz="1800" dirty="0"/>
          </a:p>
          <a:p>
            <a:pPr marL="720000" indent="0">
              <a:lnSpc>
                <a:spcPct val="100000"/>
              </a:lnSpc>
              <a:buNone/>
            </a:pPr>
            <a:endParaRPr lang="zh-CN" altLang="en-US" sz="1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00E3D2-36D5-4D8B-9AC2-024969B2EB8A}"/>
              </a:ext>
            </a:extLst>
          </p:cNvPr>
          <p:cNvGrpSpPr/>
          <p:nvPr/>
        </p:nvGrpSpPr>
        <p:grpSpPr>
          <a:xfrm>
            <a:off x="1296144" y="1556792"/>
            <a:ext cx="9599712" cy="3011292"/>
            <a:chOff x="1235460" y="2302430"/>
            <a:chExt cx="9599712" cy="30112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79EDB2-85D2-4A04-8014-7B625FC5D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460" y="2302430"/>
              <a:ext cx="9599712" cy="301129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77C3C0-EB68-410E-ABED-7C806020B8BB}"/>
                </a:ext>
              </a:extLst>
            </p:cNvPr>
            <p:cNvSpPr txBox="1"/>
            <p:nvPr/>
          </p:nvSpPr>
          <p:spPr bwMode="auto">
            <a:xfrm>
              <a:off x="4691844" y="2302430"/>
              <a:ext cx="1613610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进入交互式分区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8E4555-86B8-4920-BF02-A1715E6F9EE0}"/>
                </a:ext>
              </a:extLst>
            </p:cNvPr>
            <p:cNvSpPr txBox="1"/>
            <p:nvPr/>
          </p:nvSpPr>
          <p:spPr bwMode="auto">
            <a:xfrm>
              <a:off x="2783632" y="2816932"/>
              <a:ext cx="1613610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设置分区表类型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4A2EF32-8A7A-4B41-A1D5-EBA356DCCD57}"/>
                </a:ext>
              </a:extLst>
            </p:cNvPr>
            <p:cNvSpPr txBox="1"/>
            <p:nvPr/>
          </p:nvSpPr>
          <p:spPr bwMode="auto">
            <a:xfrm>
              <a:off x="3791744" y="3094119"/>
              <a:ext cx="1701775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en-US" altLang="zh-CN" sz="1600" dirty="0" err="1">
                  <a:solidFill>
                    <a:srgbClr val="FF0000"/>
                  </a:solidFill>
                  <a:latin typeface="+mn-ea"/>
                  <a:ea typeface="+mn-ea"/>
                </a:rPr>
                <a:t>msdos</a:t>
              </a:r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表示</a:t>
              </a:r>
              <a:r>
                <a:rPr lang="en-US" altLang="zh-CN" sz="1600" dirty="0">
                  <a:solidFill>
                    <a:srgbClr val="FF0000"/>
                  </a:solidFill>
                  <a:latin typeface="+mn-ea"/>
                  <a:ea typeface="+mn-ea"/>
                </a:rPr>
                <a:t>MBR</a:t>
              </a:r>
              <a:endParaRPr lang="zh-CN" altLang="en-US" sz="16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51E567-2268-4401-80AE-6C27E73793E1}"/>
                </a:ext>
              </a:extLst>
            </p:cNvPr>
            <p:cNvSpPr txBox="1"/>
            <p:nvPr/>
          </p:nvSpPr>
          <p:spPr bwMode="auto">
            <a:xfrm>
              <a:off x="2639616" y="3764515"/>
              <a:ext cx="1613610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打印分区表信息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34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8F95-51FD-48F6-8E50-1088118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/>
              <a:t>parted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70503-4AA0-4C08-83D7-61570377E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parted</a:t>
            </a:r>
            <a:r>
              <a:rPr lang="zh-CN" altLang="en-US" sz="2000" dirty="0"/>
              <a:t>工具可以直接在后面提供子命令，从而不需要进入交互式操作界面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56BE44-38C6-4849-BC41-22CEDF98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08820"/>
            <a:ext cx="931861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8F95-51FD-48F6-8E50-1088118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/>
              <a:t>parted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70503-4AA0-4C08-83D7-61570377E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422" y="1051200"/>
            <a:ext cx="10560048" cy="5396400"/>
          </a:xfrm>
        </p:spPr>
        <p:txBody>
          <a:bodyPr/>
          <a:lstStyle/>
          <a:p>
            <a:r>
              <a:rPr lang="en-US" altLang="zh-CN" sz="2000" dirty="0"/>
              <a:t>parted</a:t>
            </a:r>
            <a:r>
              <a:rPr lang="zh-CN" altLang="en-US" sz="2000" dirty="0"/>
              <a:t>工具创建</a:t>
            </a:r>
            <a:r>
              <a:rPr lang="en-US" altLang="zh-CN" sz="2000" dirty="0"/>
              <a:t>MBR</a:t>
            </a:r>
            <a:r>
              <a:rPr lang="zh-CN" altLang="en-US" sz="2000" dirty="0"/>
              <a:t>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说明：</a:t>
            </a:r>
            <a:endParaRPr lang="en-US" altLang="zh-CN" sz="2000" dirty="0"/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parted</a:t>
            </a:r>
            <a:r>
              <a:rPr lang="zh-CN" altLang="en-US" sz="1800" dirty="0"/>
              <a:t>工具并不能直接提供分区的大小，分区大小</a:t>
            </a:r>
            <a:r>
              <a:rPr lang="en-US" altLang="zh-CN" sz="1800" dirty="0"/>
              <a:t>size=end-start</a:t>
            </a:r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、分区的单位可以指定</a:t>
            </a:r>
            <a:r>
              <a:rPr lang="en-US" altLang="zh-CN" sz="1800" dirty="0"/>
              <a:t>s(</a:t>
            </a:r>
            <a:r>
              <a:rPr lang="zh-CN" altLang="en-US" sz="1800" dirty="0"/>
              <a:t>扇区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MB</a:t>
            </a:r>
            <a:r>
              <a:rPr lang="zh-CN" altLang="en-US" sz="1800" dirty="0"/>
              <a:t>，</a:t>
            </a:r>
            <a:r>
              <a:rPr lang="en-US" altLang="zh-CN" sz="1800" dirty="0"/>
              <a:t>GB</a:t>
            </a:r>
            <a:r>
              <a:rPr lang="zh-CN" altLang="en-US" sz="1800" dirty="0"/>
              <a:t>和</a:t>
            </a:r>
            <a:r>
              <a:rPr lang="en-US" altLang="zh-CN" sz="1800" dirty="0"/>
              <a:t>TB</a:t>
            </a:r>
            <a:r>
              <a:rPr lang="zh-CN" altLang="en-US" sz="1800" dirty="0"/>
              <a:t>，默认是</a:t>
            </a:r>
            <a:r>
              <a:rPr lang="en-US" altLang="zh-CN" sz="1800" dirty="0"/>
              <a:t>MB</a:t>
            </a:r>
            <a:endParaRPr lang="zh-CN" altLang="en-US" sz="18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3C6928-7A71-4CE8-8D89-4280BFEA75E2}"/>
              </a:ext>
            </a:extLst>
          </p:cNvPr>
          <p:cNvGrpSpPr/>
          <p:nvPr/>
        </p:nvGrpSpPr>
        <p:grpSpPr>
          <a:xfrm>
            <a:off x="1415480" y="1556792"/>
            <a:ext cx="7560840" cy="3564396"/>
            <a:chOff x="1415480" y="1556792"/>
            <a:chExt cx="7560840" cy="356439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9B3DCDB-4BF4-4AB8-81A5-5D250B68309F}"/>
                </a:ext>
              </a:extLst>
            </p:cNvPr>
            <p:cNvGrpSpPr/>
            <p:nvPr/>
          </p:nvGrpSpPr>
          <p:grpSpPr>
            <a:xfrm>
              <a:off x="1415480" y="1556792"/>
              <a:ext cx="7560840" cy="3564396"/>
              <a:chOff x="1451484" y="1592796"/>
              <a:chExt cx="7911430" cy="3888432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A2B1491-478E-47B9-86FC-3BCEB3041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1484" y="1592796"/>
                <a:ext cx="7911430" cy="3466492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9C1F66-BD17-44E2-993B-A6BA20A76E05}"/>
                  </a:ext>
                </a:extLst>
              </p:cNvPr>
              <p:cNvSpPr txBox="1"/>
              <p:nvPr/>
            </p:nvSpPr>
            <p:spPr bwMode="auto">
              <a:xfrm>
                <a:off x="5051884" y="1592796"/>
                <a:ext cx="1613610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rtlCol="0" anchor="ctr" anchorCtr="0" compatLnSpc="1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进入交互式分区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2D4EE0-A994-4FAA-9CA7-E3B91A7F8AB8}"/>
                  </a:ext>
                </a:extLst>
              </p:cNvPr>
              <p:cNvSpPr txBox="1"/>
              <p:nvPr/>
            </p:nvSpPr>
            <p:spPr bwMode="auto">
              <a:xfrm>
                <a:off x="2999656" y="2312876"/>
                <a:ext cx="1408425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rtlCol="0" anchor="ctr" anchorCtr="0" compatLnSpc="1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添加新的分区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211987-C0E7-4E5E-9CAF-2BD5FC74072E}"/>
                  </a:ext>
                </a:extLst>
              </p:cNvPr>
              <p:cNvSpPr txBox="1"/>
              <p:nvPr/>
            </p:nvSpPr>
            <p:spPr bwMode="auto">
              <a:xfrm>
                <a:off x="5703795" y="2469273"/>
                <a:ext cx="2229163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rtlCol="0" anchor="ctr" anchorCtr="0" compatLnSpc="1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选择分区类型为主分区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E46569-52A8-4560-9F0C-EA159C455165}"/>
                  </a:ext>
                </a:extLst>
              </p:cNvPr>
              <p:cNvSpPr txBox="1"/>
              <p:nvPr/>
            </p:nvSpPr>
            <p:spPr bwMode="auto">
              <a:xfrm>
                <a:off x="4482390" y="2804154"/>
                <a:ext cx="1818794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rtlCol="0" anchor="ctr" anchorCtr="0" compatLnSpc="1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标记文件系统类型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076FB5-A495-4D8D-9177-30724AE03338}"/>
                  </a:ext>
                </a:extLst>
              </p:cNvPr>
              <p:cNvSpPr txBox="1"/>
              <p:nvPr/>
            </p:nvSpPr>
            <p:spPr bwMode="auto">
              <a:xfrm>
                <a:off x="2531604" y="2804154"/>
                <a:ext cx="998056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rtlCol="0" anchor="ctr" anchorCtr="0" compatLnSpc="1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开始位置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13DF76-AC74-41FB-8E00-312420FB555A}"/>
                  </a:ext>
                </a:extLst>
              </p:cNvPr>
              <p:cNvSpPr txBox="1"/>
              <p:nvPr/>
            </p:nvSpPr>
            <p:spPr bwMode="auto">
              <a:xfrm>
                <a:off x="2567620" y="3140146"/>
                <a:ext cx="998056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none" lIns="87802" tIns="43901" rIns="87802" bIns="43901" numCol="1" rtlCol="0" anchor="ctr" anchorCtr="0" compatLnSpc="1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结束位置</a:t>
                </a: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3D85898-5DC6-4D02-B1D5-8D332A435A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624" b="-2072"/>
              <a:stretch/>
            </p:blipFill>
            <p:spPr>
              <a:xfrm>
                <a:off x="1451484" y="5057771"/>
                <a:ext cx="7911430" cy="423457"/>
              </a:xfrm>
              <a:prstGeom prst="rect">
                <a:avLst/>
              </a:prstGeom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CA05AF-BC75-40CF-9B35-AFC61A07B0C7}"/>
                </a:ext>
              </a:extLst>
            </p:cNvPr>
            <p:cNvSpPr txBox="1"/>
            <p:nvPr/>
          </p:nvSpPr>
          <p:spPr bwMode="auto">
            <a:xfrm>
              <a:off x="2602889" y="4674657"/>
              <a:ext cx="587688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退出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3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8F95-51FD-48F6-8E50-1088118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/>
              <a:t>parted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70503-4AA0-4C08-83D7-61570377E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422" y="1051200"/>
            <a:ext cx="10560048" cy="5396400"/>
          </a:xfrm>
        </p:spPr>
        <p:txBody>
          <a:bodyPr/>
          <a:lstStyle/>
          <a:p>
            <a:r>
              <a:rPr lang="en-US" altLang="zh-CN" sz="2000" dirty="0"/>
              <a:t>parted</a:t>
            </a:r>
            <a:r>
              <a:rPr lang="zh-CN" altLang="en-US" sz="2000" dirty="0"/>
              <a:t>工具无交互式创建</a:t>
            </a:r>
            <a:r>
              <a:rPr lang="en-US" altLang="zh-CN" sz="2000" dirty="0"/>
              <a:t>MBR</a:t>
            </a:r>
            <a:r>
              <a:rPr lang="zh-CN" altLang="en-US" sz="2000" dirty="0"/>
              <a:t>分区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parted</a:t>
            </a:r>
            <a:r>
              <a:rPr lang="zh-CN" altLang="en-US" sz="2000" dirty="0"/>
              <a:t>工具无交互式创建</a:t>
            </a:r>
            <a:r>
              <a:rPr lang="en-US" altLang="zh-CN" sz="2000" dirty="0"/>
              <a:t>GPT</a:t>
            </a:r>
            <a:r>
              <a:rPr lang="zh-CN" altLang="en-US" sz="2000" dirty="0"/>
              <a:t>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说明：</a:t>
            </a:r>
            <a:endParaRPr lang="en-US" altLang="zh-CN" sz="2000" dirty="0"/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、对于</a:t>
            </a:r>
            <a:r>
              <a:rPr lang="en-US" altLang="zh-CN" sz="1800" dirty="0" err="1"/>
              <a:t>gpt</a:t>
            </a:r>
            <a:r>
              <a:rPr lang="zh-CN" altLang="en-US" sz="1800" dirty="0"/>
              <a:t>分区，每个分区必须指定一个名称，例如</a:t>
            </a:r>
            <a:r>
              <a:rPr lang="en-US" altLang="zh-CN" sz="1800" dirty="0" err="1"/>
              <a:t>usersdata</a:t>
            </a:r>
            <a:endParaRPr lang="en-US" altLang="zh-CN" sz="1800" dirty="0"/>
          </a:p>
          <a:p>
            <a:pPr marL="720000" indent="0">
              <a:lnSpc>
                <a:spcPct val="10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# </a:t>
            </a:r>
            <a:r>
              <a:rPr lang="en-US" altLang="zh-CN" sz="1800" dirty="0" err="1"/>
              <a:t>udevadm</a:t>
            </a:r>
            <a:r>
              <a:rPr lang="en-US" altLang="zh-CN" sz="1800" dirty="0"/>
              <a:t> settle </a:t>
            </a:r>
            <a:r>
              <a:rPr lang="zh-CN" altLang="en-US" sz="1800" dirty="0"/>
              <a:t>命令会检测新的分区，并在</a:t>
            </a:r>
            <a:r>
              <a:rPr lang="en-US" altLang="zh-CN" sz="1800" dirty="0"/>
              <a:t>/dev</a:t>
            </a:r>
            <a:r>
              <a:rPr lang="zh-CN" altLang="en-US" sz="1800" dirty="0"/>
              <a:t>下面创建关联设备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5F5808-6B7E-4518-909F-40F1B1C4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1592796"/>
            <a:ext cx="8094117" cy="46568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1846ECA-7368-4339-9EBD-3B5AFD99E96C}"/>
              </a:ext>
            </a:extLst>
          </p:cNvPr>
          <p:cNvGrpSpPr/>
          <p:nvPr/>
        </p:nvGrpSpPr>
        <p:grpSpPr>
          <a:xfrm>
            <a:off x="1307468" y="2536359"/>
            <a:ext cx="9613068" cy="1530716"/>
            <a:chOff x="1307468" y="2536359"/>
            <a:chExt cx="9613068" cy="1530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EB3D9BB-9B5B-4309-A49C-3437A929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468" y="2600125"/>
              <a:ext cx="9613068" cy="146695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2C213D-5057-433C-AE7C-02219223210A}"/>
                </a:ext>
              </a:extLst>
            </p:cNvPr>
            <p:cNvSpPr txBox="1"/>
            <p:nvPr/>
          </p:nvSpPr>
          <p:spPr bwMode="auto">
            <a:xfrm>
              <a:off x="5641502" y="2536359"/>
              <a:ext cx="1543077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创建</a:t>
              </a:r>
              <a:r>
                <a:rPr lang="en-US" altLang="zh-CN" sz="1600" dirty="0" err="1">
                  <a:solidFill>
                    <a:srgbClr val="FF0000"/>
                  </a:solidFill>
                  <a:latin typeface="+mn-ea"/>
                  <a:ea typeface="+mn-ea"/>
                </a:rPr>
                <a:t>gpt</a:t>
              </a:r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分区表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D976AE-A533-4F65-B3DA-7A2438F09F92}"/>
                </a:ext>
              </a:extLst>
            </p:cNvPr>
            <p:cNvSpPr txBox="1"/>
            <p:nvPr/>
          </p:nvSpPr>
          <p:spPr bwMode="auto">
            <a:xfrm>
              <a:off x="7184579" y="3581960"/>
              <a:ext cx="1337893" cy="3348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创建</a:t>
              </a:r>
              <a:r>
                <a:rPr lang="en-US" altLang="zh-CN" sz="1600" dirty="0" err="1">
                  <a:solidFill>
                    <a:srgbClr val="FF0000"/>
                  </a:solidFill>
                  <a:latin typeface="+mn-ea"/>
                  <a:ea typeface="+mn-ea"/>
                </a:rPr>
                <a:t>gpt</a:t>
              </a:r>
              <a:r>
                <a:rPr lang="zh-CN" altLang="en-US" sz="1600" dirty="0">
                  <a:solidFill>
                    <a:srgbClr val="FF0000"/>
                  </a:solidFill>
                  <a:latin typeface="+mn-ea"/>
                  <a:ea typeface="+mn-ea"/>
                </a:rPr>
                <a:t>分区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4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8F95-51FD-48F6-8E50-1088118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分区工具</a:t>
            </a:r>
            <a:r>
              <a:rPr lang="en-US" altLang="zh-CN" dirty="0"/>
              <a:t>parted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70503-4AA0-4C08-83D7-61570377E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422" y="1051200"/>
            <a:ext cx="10560048" cy="5396400"/>
          </a:xfrm>
        </p:spPr>
        <p:txBody>
          <a:bodyPr/>
          <a:lstStyle/>
          <a:p>
            <a:r>
              <a:rPr lang="en-US" altLang="zh-CN" sz="2000" dirty="0"/>
              <a:t>parted</a:t>
            </a:r>
            <a:r>
              <a:rPr lang="zh-CN" altLang="en-US" sz="2000" dirty="0"/>
              <a:t>工具删除分区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720000" indent="0">
              <a:buNone/>
            </a:pPr>
            <a:r>
              <a:rPr lang="zh-CN" altLang="en-US" sz="1800" dirty="0"/>
              <a:t>等价于</a:t>
            </a:r>
            <a:r>
              <a:rPr lang="en-US" altLang="zh-CN" sz="1800" dirty="0"/>
              <a:t># parted /dev/</a:t>
            </a:r>
            <a:r>
              <a:rPr lang="en-US" altLang="zh-CN" sz="1800" dirty="0" err="1"/>
              <a:t>sdb</a:t>
            </a:r>
            <a:r>
              <a:rPr lang="en-US" altLang="zh-CN" sz="1800" dirty="0"/>
              <a:t> rm 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720000" indent="0">
              <a:lnSpc>
                <a:spcPct val="100000"/>
              </a:lnSpc>
              <a:buNone/>
            </a:pP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D6D11A-915B-482A-8D5C-B1F56FF4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0" y="1484784"/>
            <a:ext cx="7417524" cy="42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84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fd482b-7f28-4aad-9b9a-3043cbdefe93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1479</Words>
  <Application>Microsoft Office PowerPoint</Application>
  <PresentationFormat>宽屏</PresentationFormat>
  <Paragraphs>250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第22章  磁盘管理</vt:lpstr>
      <vt:lpstr>PowerPoint 演示文稿</vt:lpstr>
      <vt:lpstr>磁盘分区</vt:lpstr>
      <vt:lpstr>磁盘分区</vt:lpstr>
      <vt:lpstr>分区工具parted</vt:lpstr>
      <vt:lpstr>分区工具parted</vt:lpstr>
      <vt:lpstr>分区工具parted</vt:lpstr>
      <vt:lpstr>分区工具parted</vt:lpstr>
      <vt:lpstr>分区工具parted</vt:lpstr>
      <vt:lpstr>分区工具fdisk</vt:lpstr>
      <vt:lpstr>分区工具gdisk</vt:lpstr>
      <vt:lpstr>格式化文件系统</vt:lpstr>
      <vt:lpstr>挂载文件系统</vt:lpstr>
      <vt:lpstr>挂载文件系统</vt:lpstr>
      <vt:lpstr>挂载文件系统</vt:lpstr>
      <vt:lpstr>永久挂载文件系统</vt:lpstr>
      <vt:lpstr>卸载文件系统</vt:lpstr>
      <vt:lpstr>配置交换分区</vt:lpstr>
      <vt:lpstr>配置交换分区</vt:lpstr>
      <vt:lpstr>配置交换分区</vt:lpstr>
      <vt:lpstr>设置交换分区的优先级</vt:lpstr>
      <vt:lpstr>其他磁盘管理工具</vt:lpstr>
      <vt:lpstr>文件系统检查修复工具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3060</cp:revision>
  <dcterms:created xsi:type="dcterms:W3CDTF">2003-08-21T06:48:00Z</dcterms:created>
  <dcterms:modified xsi:type="dcterms:W3CDTF">2020-05-31T09:22:08Z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