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319" r:id="rId2"/>
    <p:sldId id="1322" r:id="rId3"/>
    <p:sldId id="1378" r:id="rId4"/>
    <p:sldId id="1379" r:id="rId5"/>
    <p:sldId id="1380" r:id="rId6"/>
    <p:sldId id="1420" r:id="rId7"/>
    <p:sldId id="1382" r:id="rId8"/>
    <p:sldId id="1383" r:id="rId9"/>
    <p:sldId id="1384" r:id="rId10"/>
    <p:sldId id="1385" r:id="rId11"/>
    <p:sldId id="1386" r:id="rId12"/>
    <p:sldId id="1387" r:id="rId13"/>
    <p:sldId id="1388" r:id="rId14"/>
    <p:sldId id="1397" r:id="rId15"/>
    <p:sldId id="1390" r:id="rId16"/>
    <p:sldId id="1391" r:id="rId17"/>
    <p:sldId id="1398" r:id="rId18"/>
    <p:sldId id="1399" r:id="rId19"/>
    <p:sldId id="1400" r:id="rId20"/>
    <p:sldId id="1401" r:id="rId21"/>
    <p:sldId id="1402" r:id="rId22"/>
    <p:sldId id="1403" r:id="rId23"/>
    <p:sldId id="1404" r:id="rId24"/>
    <p:sldId id="1405" r:id="rId25"/>
    <p:sldId id="1406" r:id="rId26"/>
    <p:sldId id="1407" r:id="rId27"/>
    <p:sldId id="1408" r:id="rId28"/>
    <p:sldId id="1409" r:id="rId29"/>
    <p:sldId id="1421" r:id="rId30"/>
    <p:sldId id="1410" r:id="rId31"/>
    <p:sldId id="1411" r:id="rId32"/>
    <p:sldId id="1419" r:id="rId33"/>
    <p:sldId id="1412" r:id="rId34"/>
    <p:sldId id="1413" r:id="rId35"/>
    <p:sldId id="1414" r:id="rId36"/>
    <p:sldId id="1423" r:id="rId37"/>
    <p:sldId id="1418" r:id="rId38"/>
    <p:sldId id="1415" r:id="rId39"/>
    <p:sldId id="1416" r:id="rId40"/>
    <p:sldId id="1394" r:id="rId41"/>
    <p:sldId id="1204" r:id="rId4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82" d="100"/>
          <a:sy n="82" d="100"/>
        </p:scale>
        <p:origin x="667" y="62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RAID 0</a:t>
            </a:r>
            <a:r>
              <a:rPr lang="zh-CN" altLang="en-US" dirty="0"/>
              <a:t>接收数据读取请求时，它会在所有硬盘上搜索目标数据块并读取数据。在图中，我们可以看到整个读取过程。</a:t>
            </a:r>
          </a:p>
          <a:p>
            <a:r>
              <a:rPr lang="zh-CN" altLang="en-US" dirty="0"/>
              <a:t>首先，阵列收到读取数据块</a:t>
            </a:r>
            <a:r>
              <a:rPr lang="en-US" altLang="zh-CN" dirty="0"/>
              <a:t>D0</a:t>
            </a:r>
            <a:r>
              <a:rPr lang="zh-CN" altLang="en-US" dirty="0"/>
              <a:t>，</a:t>
            </a:r>
            <a:r>
              <a:rPr lang="en-US" altLang="zh-CN" dirty="0"/>
              <a:t>D1</a:t>
            </a:r>
            <a:r>
              <a:rPr lang="zh-CN" altLang="en-US" dirty="0"/>
              <a:t>，</a:t>
            </a:r>
            <a:r>
              <a:rPr lang="en-US" altLang="zh-CN" dirty="0"/>
              <a:t>D2</a:t>
            </a:r>
            <a:r>
              <a:rPr lang="zh-CN" altLang="en-US" dirty="0"/>
              <a:t>，</a:t>
            </a:r>
            <a:r>
              <a:rPr lang="en-US" altLang="zh-CN" dirty="0"/>
              <a:t>D3</a:t>
            </a:r>
            <a:r>
              <a:rPr lang="zh-CN" altLang="en-US" dirty="0"/>
              <a:t>，</a:t>
            </a:r>
            <a:r>
              <a:rPr lang="en-US" altLang="zh-CN" dirty="0"/>
              <a:t>D4</a:t>
            </a:r>
            <a:r>
              <a:rPr lang="zh-CN" altLang="en-US" dirty="0"/>
              <a:t>，</a:t>
            </a:r>
            <a:r>
              <a:rPr lang="en-US" altLang="zh-CN" dirty="0"/>
              <a:t>D5</a:t>
            </a:r>
            <a:r>
              <a:rPr lang="zh-CN" altLang="en-US" dirty="0"/>
              <a:t>的请求。接下来，阵列并行从硬盘</a:t>
            </a:r>
            <a:r>
              <a:rPr lang="en-US" altLang="zh-CN" dirty="0"/>
              <a:t>1</a:t>
            </a:r>
            <a:r>
              <a:rPr lang="zh-CN" altLang="en-US" dirty="0"/>
              <a:t>读取</a:t>
            </a:r>
            <a:r>
              <a:rPr lang="en-US" altLang="zh-CN" dirty="0"/>
              <a:t>D0</a:t>
            </a:r>
            <a:r>
              <a:rPr lang="zh-CN" altLang="en-US" dirty="0"/>
              <a:t>，从硬盘</a:t>
            </a:r>
            <a:r>
              <a:rPr lang="en-US" altLang="zh-CN" dirty="0"/>
              <a:t>2</a:t>
            </a:r>
            <a:r>
              <a:rPr lang="zh-CN" altLang="en-US" dirty="0"/>
              <a:t>读取</a:t>
            </a:r>
            <a:r>
              <a:rPr lang="en-US" altLang="zh-CN" dirty="0"/>
              <a:t>D1</a:t>
            </a:r>
            <a:r>
              <a:rPr lang="zh-CN" altLang="en-US" dirty="0"/>
              <a:t>，其他数据块也按类似的方式读取。所有的数据块从</a:t>
            </a:r>
            <a:r>
              <a:rPr lang="en-US" altLang="zh-CN" dirty="0"/>
              <a:t>RAID</a:t>
            </a:r>
            <a:r>
              <a:rPr lang="zh-CN" altLang="en-US" dirty="0"/>
              <a:t>读取后，他们被集成到</a:t>
            </a:r>
            <a:r>
              <a:rPr lang="en-US" altLang="zh-CN" dirty="0"/>
              <a:t>RAID</a:t>
            </a:r>
            <a:r>
              <a:rPr lang="zh-CN" altLang="en-US" dirty="0"/>
              <a:t>控制器，然后发送到主机。</a:t>
            </a:r>
          </a:p>
          <a:p>
            <a:r>
              <a:rPr lang="zh-CN" altLang="en-US" dirty="0"/>
              <a:t>同写入数据一样，</a:t>
            </a:r>
            <a:r>
              <a:rPr lang="en-US" altLang="zh-CN" dirty="0"/>
              <a:t>RAID 0</a:t>
            </a:r>
            <a:r>
              <a:rPr lang="zh-CN" altLang="en-US" dirty="0"/>
              <a:t>的读取性能与硬盘的数量成正比。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从前面胶片中，我们得知：</a:t>
            </a:r>
            <a:r>
              <a:rPr lang="en-US" altLang="zh-CN" dirty="0"/>
              <a:t>RAID 0</a:t>
            </a:r>
            <a:r>
              <a:rPr lang="zh-CN" altLang="en-US" dirty="0"/>
              <a:t>只是提供了一种数据的组织方式，但不提供数据保护。如果</a:t>
            </a:r>
            <a:r>
              <a:rPr lang="en-US" altLang="zh-CN" dirty="0"/>
              <a:t>RAID 0</a:t>
            </a:r>
            <a:r>
              <a:rPr lang="zh-CN" altLang="en-US" dirty="0"/>
              <a:t>硬盘组中的部分硬盘出现故障，整个硬盘组就失效了。故障不一定是</a:t>
            </a:r>
            <a:r>
              <a:rPr lang="en-US" altLang="zh-CN" dirty="0"/>
              <a:t>RAID 0 </a:t>
            </a:r>
            <a:r>
              <a:rPr lang="zh-CN" altLang="en-US" dirty="0"/>
              <a:t>中硬盘的硬件故障，也可能是逻辑失效。如果一个文件被存储在一个</a:t>
            </a:r>
            <a:r>
              <a:rPr lang="en-US" altLang="zh-CN" dirty="0"/>
              <a:t>RAID 0</a:t>
            </a:r>
            <a:r>
              <a:rPr lang="zh-CN" altLang="en-US" dirty="0"/>
              <a:t>的卷上，意味着此文件的数据块分布存储在</a:t>
            </a:r>
            <a:r>
              <a:rPr lang="en-US" altLang="zh-CN" dirty="0"/>
              <a:t>RAID 0</a:t>
            </a:r>
            <a:r>
              <a:rPr lang="zh-CN" altLang="en-US" dirty="0"/>
              <a:t>组的所有硬盘上。如果一个硬盘失效，尽管其他硬盘仍然存有该文件的其它数据块，但该文件本身已经不再是完整的，因为它所使用的一些块已不再可用，所以说整个文件的数据是不完整的。大多数的文件和文件系统不能再访问这类文件了，这些文件将将被系统上报为不可用的文件。</a:t>
            </a:r>
          </a:p>
          <a:p>
            <a:r>
              <a:rPr lang="zh-CN" altLang="en-US" dirty="0"/>
              <a:t>在企业的数据存储中使用</a:t>
            </a:r>
            <a:r>
              <a:rPr lang="en-US" altLang="zh-CN" dirty="0"/>
              <a:t>RAID 0</a:t>
            </a:r>
            <a:r>
              <a:rPr lang="zh-CN" altLang="en-US" dirty="0"/>
              <a:t>的是非常受限的。因为数据对企业业务运营是如此重要，所以需要进行保护。数据保护最简单的方法是物理备份，但是物理备份通常需要较长时间来进行数据恢复，所以我们需要考虑其它的方法进行数据保护。</a:t>
            </a:r>
          </a:p>
          <a:p>
            <a:r>
              <a:rPr lang="zh-CN" altLang="en-US" dirty="0"/>
              <a:t>尽管</a:t>
            </a:r>
            <a:r>
              <a:rPr lang="en-US" altLang="zh-CN" dirty="0"/>
              <a:t>RAID 0</a:t>
            </a:r>
            <a:r>
              <a:rPr lang="zh-CN" altLang="en-US" dirty="0"/>
              <a:t>的访问性能非常高的，但如果出现故障，对</a:t>
            </a:r>
            <a:r>
              <a:rPr lang="en-US" altLang="zh-CN" dirty="0"/>
              <a:t>RAID 0</a:t>
            </a:r>
            <a:r>
              <a:rPr lang="zh-CN" altLang="en-US" dirty="0"/>
              <a:t>进行数据恢复几乎是不可能的。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 1</a:t>
            </a:r>
            <a:r>
              <a:rPr lang="zh-CN" altLang="en-US" dirty="0"/>
              <a:t>（也被称为镜像结构的硬盘阵列）旨在建立一个高安全性的</a:t>
            </a:r>
            <a:r>
              <a:rPr lang="en-US" altLang="zh-CN" dirty="0"/>
              <a:t>RAID</a:t>
            </a:r>
            <a:r>
              <a:rPr lang="zh-CN" altLang="en-US" dirty="0"/>
              <a:t>级别。</a:t>
            </a:r>
            <a:r>
              <a:rPr lang="en-US" altLang="zh-CN" dirty="0"/>
              <a:t>RAID1</a:t>
            </a:r>
            <a:r>
              <a:rPr lang="zh-CN" altLang="en-US" dirty="0"/>
              <a:t>使用</a:t>
            </a:r>
            <a:r>
              <a:rPr lang="en-US" altLang="zh-CN" dirty="0"/>
              <a:t>2</a:t>
            </a:r>
            <a:r>
              <a:rPr lang="zh-CN" altLang="en-US" dirty="0"/>
              <a:t>个相同的硬盘系统，并设置了镜像。当数据写入到一个硬盘上时，数据的副本会同时存储在镜像硬盘上。当源硬盘（物理）失败时，镜像硬盘从源硬盘接管服务，保证服务的连续性。镜像盘作为备份，提供高数据可靠性。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RAID 1</a:t>
            </a:r>
            <a:r>
              <a:rPr lang="zh-CN" altLang="en-US" dirty="0"/>
              <a:t>组存储的数据量只是单个硬盘的容量，另一硬盘保存的是数据的副本，相当于每一</a:t>
            </a:r>
            <a:r>
              <a:rPr lang="en-US" altLang="zh-CN" dirty="0"/>
              <a:t>G</a:t>
            </a:r>
            <a:r>
              <a:rPr lang="zh-CN" altLang="en-US" dirty="0"/>
              <a:t>字节的数据存储占用了</a:t>
            </a:r>
            <a:r>
              <a:rPr lang="en-US" altLang="zh-CN" dirty="0"/>
              <a:t>2G</a:t>
            </a:r>
            <a:r>
              <a:rPr lang="zh-CN" altLang="en-US" dirty="0"/>
              <a:t>字节的硬盘空间，所以说两个硬盘组成的</a:t>
            </a:r>
            <a:r>
              <a:rPr lang="en-US" altLang="zh-CN" dirty="0"/>
              <a:t>RAID 1</a:t>
            </a:r>
            <a:r>
              <a:rPr lang="zh-CN" altLang="en-US" dirty="0"/>
              <a:t>的空间利用率是</a:t>
            </a:r>
            <a:r>
              <a:rPr lang="en-US" altLang="zh-CN" dirty="0"/>
              <a:t>50%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的两个硬盘必须具有相同的大小。如果两个硬盘的容量大小不同，可用容量是最小的硬盘的容量。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 0</a:t>
            </a:r>
            <a:r>
              <a:rPr lang="zh-CN" altLang="en-US" dirty="0"/>
              <a:t>采用条带化技术将不同数据并行写入到硬盘中，而</a:t>
            </a:r>
            <a:r>
              <a:rPr lang="en-US" altLang="zh-CN" dirty="0"/>
              <a:t>RAID 1</a:t>
            </a:r>
            <a:r>
              <a:rPr lang="zh-CN" altLang="en-US" dirty="0"/>
              <a:t>则是同时写入相同的数据到每个硬盘，数据在所有成员硬盘中都是相同的。在上图所示，数据块</a:t>
            </a:r>
            <a:r>
              <a:rPr lang="en-US" altLang="zh-CN" dirty="0"/>
              <a:t>D0</a:t>
            </a:r>
            <a:r>
              <a:rPr lang="zh-CN" altLang="en-US" dirty="0"/>
              <a:t>，</a:t>
            </a:r>
            <a:r>
              <a:rPr lang="en-US" altLang="zh-CN" dirty="0"/>
              <a:t>D1</a:t>
            </a:r>
            <a:r>
              <a:rPr lang="zh-CN" altLang="en-US" dirty="0"/>
              <a:t>和</a:t>
            </a:r>
            <a:r>
              <a:rPr lang="en-US" altLang="zh-CN" dirty="0"/>
              <a:t>D2</a:t>
            </a:r>
            <a:r>
              <a:rPr lang="zh-CN" altLang="en-US" dirty="0"/>
              <a:t>，等待写入到硬盘。</a:t>
            </a:r>
            <a:r>
              <a:rPr lang="en-US" altLang="zh-CN" dirty="0"/>
              <a:t>D0</a:t>
            </a:r>
            <a:r>
              <a:rPr lang="zh-CN" altLang="en-US" dirty="0"/>
              <a:t>和</a:t>
            </a:r>
            <a:r>
              <a:rPr lang="en-US" altLang="zh-CN" dirty="0"/>
              <a:t>D0</a:t>
            </a:r>
            <a:r>
              <a:rPr lang="zh-CN" altLang="en-US" dirty="0"/>
              <a:t>的副本同时写入到两个硬盘中（硬盘</a:t>
            </a:r>
            <a:r>
              <a:rPr lang="en-US" altLang="zh-CN" dirty="0"/>
              <a:t>1</a:t>
            </a:r>
            <a:r>
              <a:rPr lang="zh-CN" altLang="en-US" dirty="0"/>
              <a:t>和硬盘</a:t>
            </a:r>
            <a:r>
              <a:rPr lang="en-US" altLang="zh-CN" dirty="0"/>
              <a:t>2</a:t>
            </a:r>
            <a:r>
              <a:rPr lang="zh-CN" altLang="en-US" dirty="0"/>
              <a:t>），其他数据块也以相同的方式（镜像）写入到</a:t>
            </a:r>
            <a:r>
              <a:rPr lang="en-US" altLang="zh-CN" dirty="0"/>
              <a:t>RAID 1</a:t>
            </a:r>
            <a:r>
              <a:rPr lang="zh-CN" altLang="en-US" dirty="0"/>
              <a:t>硬盘组中。</a:t>
            </a:r>
          </a:p>
          <a:p>
            <a:r>
              <a:rPr lang="zh-CN" altLang="en-US" dirty="0"/>
              <a:t>通常来说，一个</a:t>
            </a:r>
            <a:r>
              <a:rPr lang="en-US" altLang="zh-CN" dirty="0"/>
              <a:t>RAID 1</a:t>
            </a:r>
            <a:r>
              <a:rPr lang="zh-CN" altLang="en-US" dirty="0"/>
              <a:t>的写性能是单个硬盘的写性能。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 1</a:t>
            </a:r>
            <a:r>
              <a:rPr lang="zh-CN" altLang="en-US" dirty="0"/>
              <a:t>读取数据时，会同时读取数据盘和镜像盘，以提高读取性能。如果其中一个硬盘失败，可以从另一个硬盘读取数据。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系统的读取性能等于两个硬盘的性能之和。在</a:t>
            </a:r>
            <a:r>
              <a:rPr lang="en-US" altLang="zh-CN" dirty="0"/>
              <a:t>RAID</a:t>
            </a:r>
            <a:r>
              <a:rPr lang="zh-CN" altLang="en-US" dirty="0"/>
              <a:t>组降级的情况下，性能下降一半。</a:t>
            </a:r>
            <a:endParaRPr lang="zh-CN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 1</a:t>
            </a:r>
            <a:r>
              <a:rPr lang="zh-CN" altLang="en-US" dirty="0"/>
              <a:t>的数据盘与镜像盘具有相同的内容。当其中一个硬盘出现故障时，可以使用镜像盘恢复数据。在图中，硬盘</a:t>
            </a:r>
            <a:r>
              <a:rPr lang="en-US" altLang="zh-CN" dirty="0"/>
              <a:t>1</a:t>
            </a:r>
            <a:r>
              <a:rPr lang="zh-CN" altLang="en-US" dirty="0"/>
              <a:t>失败，数据丢失，我们可以用一个新的硬盘替换硬盘</a:t>
            </a:r>
            <a:r>
              <a:rPr lang="en-US" altLang="zh-CN" dirty="0"/>
              <a:t>1</a:t>
            </a:r>
            <a:r>
              <a:rPr lang="zh-CN" altLang="en-US" dirty="0"/>
              <a:t>，并从硬盘</a:t>
            </a:r>
            <a:r>
              <a:rPr lang="en-US" altLang="zh-CN" dirty="0"/>
              <a:t>2</a:t>
            </a:r>
            <a:r>
              <a:rPr lang="zh-CN" altLang="en-US" dirty="0"/>
              <a:t>复制数据到新硬盘，以恢复丢失的数据。在大多数的存储解决方案中，阵列会自动替换故障硬盘。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RAID 1</a:t>
            </a:r>
            <a:r>
              <a:rPr lang="zh-CN" altLang="en-US" dirty="0"/>
              <a:t>组中有硬盘失效，只要新的硬盘重建没有完成，</a:t>
            </a:r>
            <a:r>
              <a:rPr lang="en-US" altLang="zh-CN" dirty="0"/>
              <a:t>RAID 1</a:t>
            </a:r>
            <a:r>
              <a:rPr lang="zh-CN" altLang="en-US" dirty="0"/>
              <a:t>就处于降级状态。尤其当单个硬盘的容量越高，数据重建就越长。下面的表格罗列了不同容量硬盘重建所需时间。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注：以上表格中的重构时间根据硬盘的写带宽计算，但是实际还取决于</a:t>
            </a:r>
            <a:r>
              <a:rPr lang="en-US" altLang="zh-CN" dirty="0"/>
              <a:t>RAID</a:t>
            </a:r>
            <a:r>
              <a:rPr lang="zh-CN" altLang="en-US" dirty="0"/>
              <a:t>控制器的类型和系统的工作量。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5414" y="6521462"/>
          <a:ext cx="39964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硬盘容量</a:t>
                      </a:r>
                      <a:endParaRPr lang="zh-CN" sz="1100" b="0" dirty="0">
                        <a:solidFill>
                          <a:schemeClr val="tx1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重构时间</a:t>
                      </a:r>
                      <a:r>
                        <a:rPr lang="nl-NL" sz="1100" b="0" kern="120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(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小时</a:t>
                      </a:r>
                      <a:r>
                        <a:rPr lang="nl-NL" sz="1100" b="0" kern="120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)</a:t>
                      </a:r>
                      <a:endParaRPr lang="zh-CN" sz="1100" b="0" dirty="0">
                        <a:solidFill>
                          <a:schemeClr val="tx1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72 GB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&lt; 1 hr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146 GB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&lt; 4 hrs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600 GB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&lt; 8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1 TB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&lt; 20 hrs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4 TB</a:t>
                      </a:r>
                      <a:endParaRPr lang="zh-CN" sz="110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100" kern="1200" dirty="0">
                          <a:solidFill>
                            <a:srgbClr val="000000"/>
                          </a:solidFill>
                          <a:latin typeface="FrutigerNext LT Regular" pitchFamily="34" charset="0"/>
                          <a:ea typeface="华文细黑" pitchFamily="2" charset="-122"/>
                          <a:cs typeface="Times New Roman"/>
                        </a:rPr>
                        <a:t>&lt; 48 hrs</a:t>
                      </a:r>
                      <a:endParaRPr lang="zh-CN" sz="1100" dirty="0">
                        <a:solidFill>
                          <a:srgbClr val="31849B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RAID 3</a:t>
            </a:r>
            <a:r>
              <a:rPr lang="zh-CN" altLang="en-US" dirty="0"/>
              <a:t>与</a:t>
            </a:r>
            <a:r>
              <a:rPr lang="en-GB" altLang="zh-CN" dirty="0"/>
              <a:t>RAID 0</a:t>
            </a:r>
            <a:r>
              <a:rPr lang="zh-CN" altLang="en-US" dirty="0"/>
              <a:t>类似</a:t>
            </a:r>
            <a:r>
              <a:rPr lang="zh-CN" altLang="zh-CN" dirty="0"/>
              <a:t>，</a:t>
            </a:r>
            <a:r>
              <a:rPr lang="zh-CN" altLang="en-US" dirty="0"/>
              <a:t>不同之处在于</a:t>
            </a:r>
            <a:r>
              <a:rPr lang="en-US" altLang="zh-CN" dirty="0"/>
              <a:t>RAID 3</a:t>
            </a:r>
            <a:r>
              <a:rPr lang="zh-CN" altLang="zh-CN" dirty="0"/>
              <a:t>带有专用</a:t>
            </a:r>
            <a:r>
              <a:rPr lang="zh-CN" altLang="en-US" dirty="0"/>
              <a:t>的</a:t>
            </a:r>
            <a:r>
              <a:rPr lang="zh-CN" altLang="zh-CN" dirty="0"/>
              <a:t>奇偶校验的分条。在</a:t>
            </a:r>
            <a:r>
              <a:rPr lang="en-GB" altLang="zh-CN" dirty="0"/>
              <a:t>RAID 3</a:t>
            </a:r>
            <a:r>
              <a:rPr lang="zh-CN" altLang="zh-CN" dirty="0"/>
              <a:t>中，一块专用</a:t>
            </a:r>
            <a:r>
              <a:rPr lang="zh-CN" altLang="en-US" dirty="0"/>
              <a:t>硬盘（校验盘）用</a:t>
            </a:r>
            <a:r>
              <a:rPr lang="zh-CN" altLang="zh-CN" dirty="0"/>
              <a:t>来保存</a:t>
            </a:r>
            <a:r>
              <a:rPr lang="zh-CN" altLang="en-US" dirty="0"/>
              <a:t>同一分条上</a:t>
            </a:r>
            <a:r>
              <a:rPr lang="zh-CN" altLang="zh-CN" dirty="0"/>
              <a:t>其他</a:t>
            </a:r>
            <a:r>
              <a:rPr lang="zh-CN" altLang="en-US" dirty="0"/>
              <a:t>硬盘</a:t>
            </a:r>
            <a:r>
              <a:rPr lang="zh-CN" altLang="zh-CN" dirty="0"/>
              <a:t>上的相应的条带中的数据的奇偶校验值。如果检测到不正确的数据或</a:t>
            </a:r>
            <a:r>
              <a:rPr lang="zh-CN" altLang="en-US" dirty="0"/>
              <a:t>硬盘</a:t>
            </a:r>
            <a:r>
              <a:rPr lang="zh-CN" altLang="zh-CN" dirty="0"/>
              <a:t>出现故障，我们可以利用奇偶校验信息来恢复故障</a:t>
            </a:r>
            <a:r>
              <a:rPr lang="zh-CN" altLang="en-US" dirty="0"/>
              <a:t>硬盘</a:t>
            </a:r>
            <a:r>
              <a:rPr lang="zh-CN" altLang="zh-CN" dirty="0"/>
              <a:t>上的数据。</a:t>
            </a:r>
            <a:r>
              <a:rPr lang="en-US" altLang="zh-CN" dirty="0"/>
              <a:t>RAID 3</a:t>
            </a:r>
            <a:r>
              <a:rPr lang="zh-CN" altLang="zh-CN" dirty="0"/>
              <a:t>适用于数据密集型或单用户环境，需要长期、连续访问的数据块。</a:t>
            </a:r>
            <a:r>
              <a:rPr lang="en-GB" altLang="zh-CN" dirty="0"/>
              <a:t>RAID 3</a:t>
            </a:r>
            <a:r>
              <a:rPr lang="zh-CN" altLang="zh-CN" dirty="0"/>
              <a:t>将数据写入操作分配给</a:t>
            </a:r>
            <a:r>
              <a:rPr lang="en-US" altLang="zh-CN" dirty="0"/>
              <a:t>RAID</a:t>
            </a:r>
            <a:r>
              <a:rPr lang="zh-CN" altLang="en-US" dirty="0"/>
              <a:t>组内的数据成员盘。但是，当有新数据需要写入时，</a:t>
            </a:r>
            <a:r>
              <a:rPr lang="zh-CN" altLang="zh-CN" dirty="0"/>
              <a:t>无论</a:t>
            </a:r>
            <a:r>
              <a:rPr lang="zh-CN" altLang="en-US" dirty="0"/>
              <a:t>写入</a:t>
            </a:r>
            <a:r>
              <a:rPr lang="zh-CN" altLang="zh-CN" dirty="0"/>
              <a:t>哪个</a:t>
            </a:r>
            <a:r>
              <a:rPr lang="zh-CN" altLang="en-US" dirty="0"/>
              <a:t>硬盘</a:t>
            </a:r>
            <a:r>
              <a:rPr lang="zh-CN" altLang="zh-CN" dirty="0"/>
              <a:t>，</a:t>
            </a:r>
            <a:r>
              <a:rPr lang="en-GB" altLang="zh-CN" dirty="0"/>
              <a:t>RAID 3</a:t>
            </a:r>
            <a:r>
              <a:rPr lang="zh-CN" altLang="zh-CN" dirty="0"/>
              <a:t>都需要重新计算并重写校验信息。因此，</a:t>
            </a:r>
            <a:r>
              <a:rPr lang="zh-CN" altLang="en-US" dirty="0"/>
              <a:t>当某个应用程序需要大量写入时</a:t>
            </a:r>
            <a:r>
              <a:rPr lang="zh-CN" altLang="zh-CN" dirty="0"/>
              <a:t>，</a:t>
            </a:r>
            <a:r>
              <a:rPr lang="en-US" altLang="zh-CN" dirty="0"/>
              <a:t>RAID 3</a:t>
            </a:r>
            <a:r>
              <a:rPr lang="zh-CN" altLang="en-US" dirty="0"/>
              <a:t>的</a:t>
            </a:r>
            <a:r>
              <a:rPr lang="zh-CN" altLang="zh-CN" dirty="0"/>
              <a:t>奇偶校验盘将有很大的工作量。</a:t>
            </a:r>
            <a:r>
              <a:rPr lang="zh-CN" altLang="en-US" dirty="0"/>
              <a:t>因为需要</a:t>
            </a:r>
            <a:r>
              <a:rPr lang="zh-CN" altLang="zh-CN" dirty="0"/>
              <a:t>等待奇偶校验，</a:t>
            </a:r>
            <a:r>
              <a:rPr lang="zh-CN" altLang="en-US" dirty="0"/>
              <a:t>所以</a:t>
            </a:r>
            <a:r>
              <a:rPr lang="zh-CN" altLang="zh-CN" dirty="0"/>
              <a:t>会对</a:t>
            </a:r>
            <a:r>
              <a:rPr lang="en-GB" altLang="zh-CN" dirty="0"/>
              <a:t>RAID 3</a:t>
            </a:r>
            <a:r>
              <a:rPr lang="zh-CN" altLang="en-US" dirty="0"/>
              <a:t>组</a:t>
            </a:r>
            <a:r>
              <a:rPr lang="zh-CN" altLang="zh-CN" dirty="0"/>
              <a:t>的</a:t>
            </a:r>
            <a:r>
              <a:rPr lang="zh-CN" altLang="en-US" dirty="0"/>
              <a:t>读写</a:t>
            </a:r>
            <a:r>
              <a:rPr lang="zh-CN" altLang="zh-CN" dirty="0"/>
              <a:t>性能有一定影响。此外，因为</a:t>
            </a:r>
            <a:r>
              <a:rPr lang="zh-CN" altLang="en-US" dirty="0"/>
              <a:t>校验盘</a:t>
            </a:r>
            <a:r>
              <a:rPr lang="zh-CN" altLang="zh-CN" dirty="0"/>
              <a:t>有较高的工作负载，它往往是</a:t>
            </a:r>
            <a:r>
              <a:rPr lang="en-GB" altLang="zh-CN" dirty="0"/>
              <a:t>RAID 3</a:t>
            </a:r>
            <a:r>
              <a:rPr lang="zh-CN" altLang="zh-CN" dirty="0"/>
              <a:t>里最容易失效的</a:t>
            </a:r>
            <a:r>
              <a:rPr lang="zh-CN" altLang="en-US" dirty="0"/>
              <a:t>硬盘</a:t>
            </a:r>
            <a:r>
              <a:rPr lang="zh-CN" altLang="zh-CN" dirty="0"/>
              <a:t>。这就是</a:t>
            </a:r>
            <a:r>
              <a:rPr lang="zh-CN" altLang="en-US" dirty="0"/>
              <a:t>为什么</a:t>
            </a:r>
            <a:r>
              <a:rPr lang="zh-CN" altLang="zh-CN" dirty="0"/>
              <a:t>校验盘被称为</a:t>
            </a:r>
            <a:r>
              <a:rPr lang="en-GB" altLang="zh-CN" dirty="0"/>
              <a:t>RAID 3</a:t>
            </a:r>
            <a:r>
              <a:rPr lang="zh-CN" altLang="en-US" dirty="0"/>
              <a:t>的</a:t>
            </a:r>
            <a:r>
              <a:rPr lang="zh-CN" altLang="zh-CN" dirty="0"/>
              <a:t>瓶颈</a:t>
            </a:r>
            <a:r>
              <a:rPr lang="zh-CN" altLang="en-US" dirty="0"/>
              <a:t>的原因</a:t>
            </a:r>
            <a:r>
              <a:rPr lang="zh-CN" altLang="zh-CN" dirty="0"/>
              <a:t>。</a:t>
            </a:r>
          </a:p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假定一个</a:t>
            </a:r>
            <a:r>
              <a:rPr lang="en-GB" altLang="zh-CN" dirty="0"/>
              <a:t>RAID 3</a:t>
            </a:r>
            <a:r>
              <a:rPr lang="zh-CN" altLang="zh-CN" dirty="0"/>
              <a:t>的</a:t>
            </a:r>
            <a:r>
              <a:rPr lang="zh-CN" altLang="en-US" dirty="0"/>
              <a:t>硬盘</a:t>
            </a:r>
            <a:r>
              <a:rPr lang="zh-CN" altLang="zh-CN" dirty="0"/>
              <a:t>数为</a:t>
            </a:r>
            <a:r>
              <a:rPr lang="en-GB" altLang="zh-CN" dirty="0"/>
              <a:t>N</a:t>
            </a:r>
            <a:r>
              <a:rPr lang="zh-CN" altLang="zh-CN" dirty="0"/>
              <a:t>，其中</a:t>
            </a:r>
            <a:r>
              <a:rPr lang="zh-CN" altLang="en-US" dirty="0"/>
              <a:t>有效用户数据存储</a:t>
            </a:r>
            <a:r>
              <a:rPr lang="zh-CN" altLang="zh-CN" dirty="0"/>
              <a:t>容量为</a:t>
            </a:r>
            <a:r>
              <a:rPr lang="en-GB" altLang="zh-CN" dirty="0"/>
              <a:t>N-1</a:t>
            </a:r>
            <a:r>
              <a:rPr lang="zh-CN" altLang="en-US" dirty="0"/>
              <a:t>个硬盘</a:t>
            </a:r>
            <a:r>
              <a:rPr lang="zh-CN" altLang="zh-CN" dirty="0"/>
              <a:t>的容量。与其他</a:t>
            </a:r>
            <a:r>
              <a:rPr lang="en-US" altLang="zh-CN" dirty="0"/>
              <a:t>RAID</a:t>
            </a:r>
            <a:r>
              <a:rPr lang="zh-CN" altLang="zh-CN" dirty="0"/>
              <a:t>一样，</a:t>
            </a:r>
            <a:r>
              <a:rPr lang="en-GB" altLang="zh-CN" dirty="0"/>
              <a:t>RAID 3</a:t>
            </a:r>
            <a:r>
              <a:rPr lang="zh-CN" altLang="zh-CN" dirty="0"/>
              <a:t>中的</a:t>
            </a:r>
            <a:r>
              <a:rPr lang="zh-CN" altLang="en-US" dirty="0"/>
              <a:t>成员</a:t>
            </a:r>
            <a:r>
              <a:rPr lang="zh-CN" altLang="zh-CN" dirty="0"/>
              <a:t>盘</a:t>
            </a:r>
            <a:r>
              <a:rPr lang="zh-CN" altLang="en-US" dirty="0"/>
              <a:t>的容量和转速</a:t>
            </a:r>
            <a:r>
              <a:rPr lang="zh-CN" altLang="zh-CN" dirty="0"/>
              <a:t>应该是相同的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RAID 3</a:t>
            </a:r>
            <a:r>
              <a:rPr lang="zh-CN" altLang="zh-CN" dirty="0"/>
              <a:t>采用单</a:t>
            </a:r>
            <a:r>
              <a:rPr lang="zh-CN" altLang="en-US" dirty="0"/>
              <a:t>硬盘</a:t>
            </a:r>
            <a:r>
              <a:rPr lang="zh-CN" altLang="zh-CN" dirty="0"/>
              <a:t>容错和并行数据传输。换句话说，</a:t>
            </a:r>
            <a:r>
              <a:rPr lang="en-GB" altLang="zh-CN" dirty="0"/>
              <a:t>RAID 3</a:t>
            </a:r>
            <a:r>
              <a:rPr lang="zh-CN" altLang="zh-CN" dirty="0"/>
              <a:t>采用分条技术将数据分块，这些块进行异或算法，并</a:t>
            </a:r>
            <a:r>
              <a:rPr lang="zh-CN" altLang="en-US" dirty="0"/>
              <a:t>将</a:t>
            </a:r>
            <a:r>
              <a:rPr lang="zh-CN" altLang="zh-CN" dirty="0"/>
              <a:t>奇偶校验数据</a:t>
            </a:r>
            <a:r>
              <a:rPr lang="zh-CN" altLang="en-US" dirty="0"/>
              <a:t>写</a:t>
            </a:r>
            <a:r>
              <a:rPr lang="zh-CN" altLang="zh-CN" dirty="0"/>
              <a:t>到最后一个盘</a:t>
            </a:r>
            <a:r>
              <a:rPr lang="en-US" altLang="zh-CN" dirty="0"/>
              <a:t>——RAID 3</a:t>
            </a:r>
            <a:r>
              <a:rPr lang="zh-CN" altLang="en-US" dirty="0"/>
              <a:t>组的</a:t>
            </a:r>
            <a:r>
              <a:rPr lang="zh-CN" altLang="zh-CN" dirty="0"/>
              <a:t>奇偶校验</a:t>
            </a:r>
            <a:r>
              <a:rPr lang="zh-CN" altLang="en-US" dirty="0"/>
              <a:t>硬盘</a:t>
            </a:r>
            <a:r>
              <a:rPr lang="zh-CN" altLang="zh-CN" dirty="0"/>
              <a:t>。当</a:t>
            </a:r>
            <a:r>
              <a:rPr lang="zh-CN" altLang="en-US" dirty="0"/>
              <a:t>硬盘</a:t>
            </a:r>
            <a:r>
              <a:rPr lang="zh-CN" altLang="zh-CN" dirty="0"/>
              <a:t>出现故障时，数据被写入到那些没有故障的</a:t>
            </a:r>
            <a:r>
              <a:rPr lang="zh-CN" altLang="en-US" dirty="0"/>
              <a:t>硬盘</a:t>
            </a:r>
            <a:r>
              <a:rPr lang="zh-CN" altLang="zh-CN" dirty="0"/>
              <a:t>上，奇偶校验继续。</a:t>
            </a:r>
          </a:p>
          <a:p>
            <a:r>
              <a:rPr lang="en-GB" altLang="zh-CN" dirty="0"/>
              <a:t>RAID 3</a:t>
            </a:r>
            <a:r>
              <a:rPr lang="zh-CN" altLang="zh-CN" dirty="0"/>
              <a:t>的性能不是固定的。原则上，</a:t>
            </a:r>
            <a:r>
              <a:rPr lang="en-GB" altLang="zh-CN" dirty="0"/>
              <a:t>RAID 3</a:t>
            </a:r>
            <a:r>
              <a:rPr lang="zh-CN" altLang="en-US" dirty="0"/>
              <a:t>采用的是</a:t>
            </a:r>
            <a:r>
              <a:rPr lang="en-GB" altLang="zh-CN" dirty="0"/>
              <a:t>N+1</a:t>
            </a:r>
            <a:r>
              <a:rPr lang="zh-CN" altLang="zh-CN" dirty="0"/>
              <a:t>的数据保护方法。这意味着当有</a:t>
            </a:r>
            <a:r>
              <a:rPr lang="en-GB" altLang="zh-CN" dirty="0"/>
              <a:t>N</a:t>
            </a:r>
            <a:r>
              <a:rPr lang="zh-CN" altLang="zh-CN" dirty="0"/>
              <a:t>个</a:t>
            </a:r>
            <a:r>
              <a:rPr lang="zh-CN" altLang="en-US" dirty="0"/>
              <a:t>硬盘</a:t>
            </a:r>
            <a:r>
              <a:rPr lang="zh-CN" altLang="zh-CN" dirty="0"/>
              <a:t>的用户数据需要保护时，需要一个额外的</a:t>
            </a:r>
            <a:r>
              <a:rPr lang="zh-CN" altLang="en-US" dirty="0"/>
              <a:t>硬盘</a:t>
            </a:r>
            <a:r>
              <a:rPr lang="zh-CN" altLang="zh-CN" dirty="0"/>
              <a:t>来存储校验信息。在这种情况下，新的数据块被写入</a:t>
            </a:r>
            <a:r>
              <a:rPr lang="zh-CN" altLang="en-US" dirty="0"/>
              <a:t>硬盘</a:t>
            </a:r>
            <a:r>
              <a:rPr lang="zh-CN" altLang="zh-CN" dirty="0"/>
              <a:t>同时，奇偶校验信息被计算生成后，写入校验</a:t>
            </a:r>
            <a:r>
              <a:rPr lang="zh-CN" altLang="en-US" dirty="0"/>
              <a:t>硬盘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通常</a:t>
            </a:r>
            <a:r>
              <a:rPr lang="zh-CN" altLang="en-US" dirty="0"/>
              <a:t>情况下，</a:t>
            </a:r>
            <a:r>
              <a:rPr lang="en-US" altLang="zh-CN" dirty="0"/>
              <a:t>RAID 3</a:t>
            </a:r>
            <a:r>
              <a:rPr lang="zh-CN" altLang="en-US" dirty="0"/>
              <a:t>组的</a:t>
            </a:r>
            <a:r>
              <a:rPr lang="zh-CN" altLang="zh-CN" dirty="0"/>
              <a:t>所有的</a:t>
            </a:r>
            <a:r>
              <a:rPr lang="zh-CN" altLang="en-US" dirty="0"/>
              <a:t>硬盘</a:t>
            </a:r>
            <a:r>
              <a:rPr lang="zh-CN" altLang="zh-CN" dirty="0"/>
              <a:t>会在分条过程中合作，</a:t>
            </a:r>
            <a:r>
              <a:rPr lang="en-GB" altLang="zh-CN" dirty="0"/>
              <a:t>N</a:t>
            </a:r>
            <a:r>
              <a:rPr lang="zh-CN" altLang="zh-CN" dirty="0"/>
              <a:t>个</a:t>
            </a:r>
            <a:r>
              <a:rPr lang="zh-CN" altLang="en-US" dirty="0"/>
              <a:t>硬盘会并行写入</a:t>
            </a:r>
            <a:r>
              <a:rPr lang="zh-CN" altLang="zh-CN" dirty="0"/>
              <a:t>。</a:t>
            </a:r>
            <a:r>
              <a:rPr lang="zh-CN" altLang="en-US" dirty="0"/>
              <a:t>但当新写入的数据较少，只需写入</a:t>
            </a:r>
            <a:r>
              <a:rPr lang="zh-CN" altLang="zh-CN" dirty="0"/>
              <a:t>一个或两个</a:t>
            </a:r>
            <a:r>
              <a:rPr lang="zh-CN" altLang="en-US" dirty="0"/>
              <a:t>硬盘时，按照</a:t>
            </a:r>
            <a:r>
              <a:rPr lang="en-US" altLang="zh-CN" dirty="0"/>
              <a:t>RAID 3</a:t>
            </a:r>
            <a:r>
              <a:rPr lang="zh-CN" altLang="en-US" dirty="0"/>
              <a:t>的工作原理，</a:t>
            </a:r>
            <a:r>
              <a:rPr lang="zh-CN" altLang="zh-CN" dirty="0"/>
              <a:t>仍</a:t>
            </a:r>
            <a:r>
              <a:rPr lang="zh-CN" altLang="en-US" dirty="0"/>
              <a:t>需</a:t>
            </a:r>
            <a:r>
              <a:rPr lang="zh-CN" altLang="zh-CN" dirty="0"/>
              <a:t>要读所有的</a:t>
            </a:r>
            <a:r>
              <a:rPr lang="zh-CN" altLang="en-US" dirty="0"/>
              <a:t>硬盘以便</a:t>
            </a:r>
            <a:r>
              <a:rPr lang="zh-CN" altLang="zh-CN" dirty="0"/>
              <a:t>重新计算新的奇偶校验值。这</a:t>
            </a:r>
            <a:r>
              <a:rPr lang="zh-CN" altLang="en-US" dirty="0"/>
              <a:t>种</a:t>
            </a:r>
            <a:r>
              <a:rPr lang="zh-CN" altLang="zh-CN" dirty="0"/>
              <a:t>少量写入数据的场景</a:t>
            </a:r>
            <a:r>
              <a:rPr lang="zh-CN" altLang="en-US" dirty="0"/>
              <a:t>，因为需要额外的读和写操作，相对于对单个硬盘进行数据写入，</a:t>
            </a:r>
            <a:r>
              <a:rPr lang="zh-CN" altLang="zh-CN" dirty="0"/>
              <a:t>并没有</a:t>
            </a:r>
            <a:r>
              <a:rPr lang="zh-CN" altLang="en-US" dirty="0"/>
              <a:t>提升硬盘的性能，</a:t>
            </a:r>
            <a:r>
              <a:rPr lang="zh-CN" altLang="zh-CN" dirty="0"/>
              <a:t>这</a:t>
            </a:r>
            <a:r>
              <a:rPr lang="zh-CN" altLang="en-US" dirty="0"/>
              <a:t>种情况</a:t>
            </a:r>
            <a:r>
              <a:rPr lang="zh-CN" altLang="zh-CN" dirty="0"/>
              <a:t>被称为</a:t>
            </a:r>
            <a:r>
              <a:rPr lang="en-GB" altLang="zh-CN" dirty="0"/>
              <a:t>RAID 3</a:t>
            </a:r>
            <a:r>
              <a:rPr lang="zh-CN" altLang="zh-CN" dirty="0"/>
              <a:t>的“写</a:t>
            </a:r>
            <a:r>
              <a:rPr lang="zh-CN" altLang="en-US" dirty="0"/>
              <a:t>惩</a:t>
            </a:r>
            <a:r>
              <a:rPr lang="zh-CN" altLang="zh-CN" dirty="0"/>
              <a:t>罚”。</a:t>
            </a:r>
          </a:p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zh-CN" dirty="0"/>
              <a:t> </a:t>
            </a:r>
            <a:r>
              <a:rPr lang="en-GB" altLang="zh-CN" dirty="0"/>
              <a:t>RAID 3</a:t>
            </a:r>
            <a:r>
              <a:rPr lang="zh-CN" altLang="zh-CN" dirty="0"/>
              <a:t>的写入性能取决于更改数据的数量</a:t>
            </a:r>
            <a:r>
              <a:rPr lang="zh-CN" altLang="en-US" dirty="0"/>
              <a:t>、硬盘</a:t>
            </a:r>
            <a:r>
              <a:rPr lang="zh-CN" altLang="zh-CN" dirty="0"/>
              <a:t>的数目</a:t>
            </a:r>
            <a:r>
              <a:rPr lang="zh-CN" altLang="en-US" dirty="0"/>
              <a:t>、以及</a:t>
            </a:r>
            <a:r>
              <a:rPr lang="zh-CN" altLang="zh-CN" dirty="0"/>
              <a:t>计算和存储奇偶校验信息所需的时间。</a:t>
            </a:r>
            <a:r>
              <a:rPr lang="zh-CN" altLang="en-US" dirty="0"/>
              <a:t>假定一个</a:t>
            </a:r>
            <a:r>
              <a:rPr lang="en-GB" altLang="zh-CN" dirty="0"/>
              <a:t>RAID 3</a:t>
            </a:r>
            <a:r>
              <a:rPr lang="zh-CN" altLang="zh-CN" dirty="0"/>
              <a:t>的</a:t>
            </a:r>
            <a:r>
              <a:rPr lang="zh-CN" altLang="en-US" dirty="0"/>
              <a:t>硬盘</a:t>
            </a:r>
            <a:r>
              <a:rPr lang="zh-CN" altLang="zh-CN" dirty="0"/>
              <a:t>数为</a:t>
            </a:r>
            <a:r>
              <a:rPr lang="en-GB" altLang="zh-CN" dirty="0"/>
              <a:t>N</a:t>
            </a:r>
            <a:r>
              <a:rPr lang="zh-CN" altLang="zh-CN" dirty="0"/>
              <a:t>，</a:t>
            </a:r>
            <a:r>
              <a:rPr lang="zh-CN" altLang="en-US" dirty="0"/>
              <a:t>当所有成员</a:t>
            </a:r>
            <a:r>
              <a:rPr lang="zh-CN" altLang="zh-CN" dirty="0"/>
              <a:t>盘</a:t>
            </a:r>
            <a:r>
              <a:rPr lang="zh-CN" altLang="en-US" dirty="0"/>
              <a:t>的转速</a:t>
            </a:r>
            <a:r>
              <a:rPr lang="zh-CN" altLang="zh-CN" dirty="0"/>
              <a:t>相同</a:t>
            </a:r>
            <a:r>
              <a:rPr lang="zh-CN" altLang="en-US" dirty="0"/>
              <a:t>时，在不考虑写惩罚，满分条写的情况下，</a:t>
            </a:r>
            <a:r>
              <a:rPr lang="en-US" altLang="zh-CN" dirty="0"/>
              <a:t>RAID 3</a:t>
            </a:r>
            <a:r>
              <a:rPr lang="zh-CN" altLang="en-US" dirty="0"/>
              <a:t>的顺序</a:t>
            </a:r>
            <a:r>
              <a:rPr lang="en-US" altLang="zh-CN" dirty="0"/>
              <a:t>IO</a:t>
            </a:r>
            <a:r>
              <a:rPr lang="zh-CN" altLang="en-US" dirty="0"/>
              <a:t>写性能理论上略小于</a:t>
            </a:r>
            <a:r>
              <a:rPr lang="zh-CN" altLang="en-US" baseline="0" dirty="0"/>
              <a:t> </a:t>
            </a:r>
            <a:r>
              <a:rPr lang="en-US" altLang="zh-CN" baseline="0" dirty="0"/>
              <a:t>N-1</a:t>
            </a:r>
            <a:r>
              <a:rPr lang="zh-CN" altLang="en-US" baseline="0" dirty="0"/>
              <a:t>倍单个硬盘的性能（计算冗余校验需要额外的计算时间）。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RAID 3</a:t>
            </a:r>
            <a:r>
              <a:rPr lang="zh-CN" altLang="zh-CN" dirty="0"/>
              <a:t>中，数据以分条的方式进行读取。</a:t>
            </a:r>
            <a:r>
              <a:rPr lang="en-US" altLang="zh-CN" dirty="0"/>
              <a:t>RAID</a:t>
            </a:r>
            <a:r>
              <a:rPr lang="zh-CN" altLang="zh-CN" dirty="0"/>
              <a:t>中的每个</a:t>
            </a:r>
            <a:r>
              <a:rPr lang="zh-CN" altLang="en-US" dirty="0"/>
              <a:t>硬盘</a:t>
            </a:r>
            <a:r>
              <a:rPr lang="zh-CN" altLang="zh-CN" dirty="0"/>
              <a:t>的</a:t>
            </a:r>
            <a:r>
              <a:rPr lang="zh-CN" altLang="en-US" dirty="0"/>
              <a:t>硬盘驱动器</a:t>
            </a:r>
            <a:r>
              <a:rPr lang="zh-CN" altLang="zh-CN" dirty="0"/>
              <a:t>被控制，所以</a:t>
            </a:r>
            <a:r>
              <a:rPr lang="en-US" altLang="zh-CN" dirty="0"/>
              <a:t>RAID 3</a:t>
            </a:r>
            <a:r>
              <a:rPr lang="zh-CN" altLang="en-US" dirty="0"/>
              <a:t>里</a:t>
            </a:r>
            <a:r>
              <a:rPr lang="zh-CN" altLang="zh-CN" dirty="0"/>
              <a:t>同一条带上的数据块可以</a:t>
            </a:r>
            <a:r>
              <a:rPr lang="zh-CN" altLang="en-US" dirty="0"/>
              <a:t>并行</a:t>
            </a:r>
            <a:r>
              <a:rPr lang="zh-CN" altLang="zh-CN" dirty="0"/>
              <a:t>读取。</a:t>
            </a:r>
            <a:r>
              <a:rPr lang="zh-CN" altLang="en-US" dirty="0"/>
              <a:t>所以</a:t>
            </a:r>
            <a:r>
              <a:rPr lang="zh-CN" altLang="zh-CN" dirty="0"/>
              <a:t>，</a:t>
            </a:r>
            <a:r>
              <a:rPr lang="en-US" altLang="zh-CN" dirty="0"/>
              <a:t>RAID 3</a:t>
            </a:r>
            <a:r>
              <a:rPr lang="zh-CN" altLang="en-US" dirty="0"/>
              <a:t>的</a:t>
            </a:r>
            <a:r>
              <a:rPr lang="zh-CN" altLang="zh-CN" dirty="0"/>
              <a:t>每一个</a:t>
            </a:r>
            <a:r>
              <a:rPr lang="zh-CN" altLang="en-US" dirty="0"/>
              <a:t>硬盘</a:t>
            </a:r>
            <a:r>
              <a:rPr lang="zh-CN" altLang="zh-CN" dirty="0"/>
              <a:t>被充分利用</a:t>
            </a:r>
            <a:r>
              <a:rPr lang="zh-CN" altLang="en-US" dirty="0"/>
              <a:t>，</a:t>
            </a:r>
            <a:r>
              <a:rPr lang="zh-CN" altLang="zh-CN" dirty="0"/>
              <a:t>提</a:t>
            </a:r>
            <a:r>
              <a:rPr lang="zh-CN" altLang="en-US" dirty="0"/>
              <a:t>升了</a:t>
            </a:r>
            <a:r>
              <a:rPr lang="zh-CN" altLang="zh-CN" dirty="0"/>
              <a:t>读取性能。</a:t>
            </a:r>
            <a:endParaRPr lang="en-US" altLang="zh-CN" dirty="0"/>
          </a:p>
          <a:p>
            <a:r>
              <a:rPr lang="en-US" altLang="zh-CN" dirty="0"/>
              <a:t>RAID 3</a:t>
            </a:r>
            <a:r>
              <a:rPr lang="zh-CN" altLang="zh-CN" dirty="0"/>
              <a:t>使用并行数据读（写）模式。</a:t>
            </a:r>
          </a:p>
          <a:p>
            <a:r>
              <a:rPr lang="en-US" altLang="zh-CN" dirty="0"/>
              <a:t>RAID 3</a:t>
            </a:r>
            <a:r>
              <a:rPr lang="zh-CN" altLang="zh-CN" dirty="0"/>
              <a:t>的读取性能取决于读取的数据量和</a:t>
            </a:r>
            <a:r>
              <a:rPr lang="en-US" altLang="zh-CN" dirty="0"/>
              <a:t>RAID 3</a:t>
            </a:r>
            <a:r>
              <a:rPr lang="zh-CN" altLang="zh-CN" dirty="0"/>
              <a:t>阵列的</a:t>
            </a:r>
            <a:r>
              <a:rPr lang="zh-CN" altLang="en-US" dirty="0"/>
              <a:t>硬盘</a:t>
            </a:r>
            <a:r>
              <a:rPr lang="zh-CN" altLang="zh-CN" dirty="0"/>
              <a:t>数量。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对于数据恢复，</a:t>
            </a:r>
            <a:r>
              <a:rPr lang="en-GB" altLang="zh-CN" dirty="0"/>
              <a:t>RAID 3</a:t>
            </a:r>
            <a:r>
              <a:rPr lang="zh-CN" altLang="zh-CN" dirty="0"/>
              <a:t>通过对</a:t>
            </a:r>
            <a:r>
              <a:rPr lang="zh-CN" altLang="en-US" dirty="0"/>
              <a:t>数据硬盘</a:t>
            </a:r>
            <a:r>
              <a:rPr lang="zh-CN" altLang="zh-CN" dirty="0"/>
              <a:t>和奇偶校验</a:t>
            </a:r>
            <a:r>
              <a:rPr lang="zh-CN" altLang="en-US" dirty="0"/>
              <a:t>硬盘</a:t>
            </a:r>
            <a:r>
              <a:rPr lang="zh-CN" altLang="zh-CN" dirty="0"/>
              <a:t>进行异或运算来恢复故障硬盘上丢失的数据。</a:t>
            </a:r>
          </a:p>
          <a:p>
            <a:r>
              <a:rPr lang="zh-CN" altLang="zh-CN" dirty="0"/>
              <a:t>如图所示，当</a:t>
            </a:r>
            <a:r>
              <a:rPr lang="zh-CN" altLang="en-US" dirty="0"/>
              <a:t>硬盘</a:t>
            </a:r>
            <a:r>
              <a:rPr lang="en-GB" altLang="zh-CN" dirty="0"/>
              <a:t>2</a:t>
            </a:r>
            <a:r>
              <a:rPr lang="zh-CN" altLang="zh-CN" dirty="0"/>
              <a:t>失败，数据块</a:t>
            </a:r>
            <a:r>
              <a:rPr lang="en-GB" altLang="zh-CN" dirty="0"/>
              <a:t>A1</a:t>
            </a:r>
            <a:r>
              <a:rPr lang="zh-CN" altLang="zh-CN" dirty="0"/>
              <a:t>，</a:t>
            </a:r>
            <a:r>
              <a:rPr lang="en-GB" altLang="zh-CN" dirty="0"/>
              <a:t>B1</a:t>
            </a:r>
            <a:r>
              <a:rPr lang="zh-CN" altLang="zh-CN" dirty="0"/>
              <a:t>，</a:t>
            </a:r>
            <a:r>
              <a:rPr lang="en-GB" altLang="zh-CN" dirty="0"/>
              <a:t>C1</a:t>
            </a:r>
            <a:r>
              <a:rPr lang="zh-CN" altLang="zh-CN" dirty="0"/>
              <a:t>丢失。恢复这些数据块，首先要恢复</a:t>
            </a:r>
            <a:r>
              <a:rPr lang="en-GB" altLang="zh-CN" dirty="0"/>
              <a:t>A1</a:t>
            </a:r>
            <a:r>
              <a:rPr lang="zh-CN" altLang="zh-CN" dirty="0"/>
              <a:t>，可以对</a:t>
            </a:r>
            <a:r>
              <a:rPr lang="zh-CN" altLang="en-US" dirty="0"/>
              <a:t>硬盘</a:t>
            </a:r>
            <a:r>
              <a:rPr lang="en-GB" altLang="zh-CN" dirty="0"/>
              <a:t>1</a:t>
            </a:r>
            <a:r>
              <a:rPr lang="zh-CN" altLang="zh-CN" dirty="0"/>
              <a:t>的</a:t>
            </a:r>
            <a:r>
              <a:rPr lang="en-GB" altLang="zh-CN" dirty="0"/>
              <a:t>A0</a:t>
            </a:r>
            <a:r>
              <a:rPr lang="zh-CN" altLang="zh-CN" dirty="0"/>
              <a:t>、</a:t>
            </a:r>
            <a:r>
              <a:rPr lang="zh-CN" altLang="en-US" dirty="0"/>
              <a:t>硬盘</a:t>
            </a:r>
            <a:r>
              <a:rPr lang="en-GB" altLang="zh-CN" dirty="0"/>
              <a:t>3</a:t>
            </a:r>
            <a:r>
              <a:rPr lang="zh-CN" altLang="zh-CN" dirty="0"/>
              <a:t>上的</a:t>
            </a:r>
            <a:r>
              <a:rPr lang="en-GB" altLang="zh-CN" dirty="0"/>
              <a:t>A2</a:t>
            </a:r>
            <a:r>
              <a:rPr lang="zh-CN" altLang="zh-CN" dirty="0"/>
              <a:t>、校验</a:t>
            </a:r>
            <a:r>
              <a:rPr lang="zh-CN" altLang="en-US" dirty="0"/>
              <a:t>硬盘</a:t>
            </a:r>
            <a:r>
              <a:rPr lang="zh-CN" altLang="zh-CN" dirty="0"/>
              <a:t>上的</a:t>
            </a:r>
            <a:r>
              <a:rPr lang="en-GB" altLang="zh-CN" dirty="0"/>
              <a:t>P1</a:t>
            </a:r>
            <a:r>
              <a:rPr lang="zh-CN" altLang="zh-CN" dirty="0"/>
              <a:t>运用异或操作得到</a:t>
            </a:r>
            <a:r>
              <a:rPr lang="en-GB" altLang="zh-CN" dirty="0"/>
              <a:t>A1</a:t>
            </a:r>
            <a:r>
              <a:rPr lang="zh-CN" altLang="zh-CN" dirty="0"/>
              <a:t>。</a:t>
            </a:r>
            <a:r>
              <a:rPr lang="en-GB" altLang="zh-CN" dirty="0"/>
              <a:t>B1</a:t>
            </a:r>
            <a:r>
              <a:rPr lang="zh-CN" altLang="zh-CN" dirty="0"/>
              <a:t>和</a:t>
            </a:r>
            <a:r>
              <a:rPr lang="en-GB" altLang="zh-CN" dirty="0"/>
              <a:t>C1</a:t>
            </a:r>
            <a:r>
              <a:rPr lang="zh-CN" altLang="zh-CN" dirty="0"/>
              <a:t>也用同样的方法恢复。在结束时，所有丢失的数据在</a:t>
            </a:r>
            <a:r>
              <a:rPr lang="zh-CN" altLang="en-US" dirty="0"/>
              <a:t>硬盘</a:t>
            </a:r>
            <a:r>
              <a:rPr lang="en-GB" altLang="zh-CN" dirty="0"/>
              <a:t>2</a:t>
            </a:r>
            <a:r>
              <a:rPr lang="zh-CN" altLang="en-US" dirty="0"/>
              <a:t>上</a:t>
            </a:r>
            <a:r>
              <a:rPr lang="zh-CN" altLang="zh-CN" dirty="0"/>
              <a:t>恢复。</a:t>
            </a:r>
          </a:p>
          <a:p>
            <a:r>
              <a:rPr lang="zh-CN" altLang="en-US" dirty="0"/>
              <a:t>在数据恢复过程中，由于所有</a:t>
            </a:r>
            <a:r>
              <a:rPr lang="zh-CN" altLang="zh-CN" dirty="0"/>
              <a:t>操作在一个单独的</a:t>
            </a:r>
            <a:r>
              <a:rPr lang="zh-CN" altLang="en-US" dirty="0"/>
              <a:t>硬盘</a:t>
            </a:r>
            <a:r>
              <a:rPr lang="zh-CN" altLang="zh-CN" dirty="0"/>
              <a:t>上运行，</a:t>
            </a:r>
            <a:r>
              <a:rPr lang="zh-CN" altLang="en-US" dirty="0"/>
              <a:t>给数据恢复硬盘</a:t>
            </a:r>
            <a:r>
              <a:rPr lang="zh-CN" altLang="zh-CN" dirty="0"/>
              <a:t>上造成沉重的压力，</a:t>
            </a:r>
            <a:r>
              <a:rPr lang="zh-CN" altLang="en-US" dirty="0"/>
              <a:t>同时</a:t>
            </a:r>
            <a:r>
              <a:rPr lang="zh-CN" altLang="zh-CN" dirty="0"/>
              <a:t>降低了</a:t>
            </a:r>
            <a:r>
              <a:rPr lang="en-US" altLang="zh-CN" dirty="0"/>
              <a:t>RAID</a:t>
            </a:r>
            <a:r>
              <a:rPr lang="zh-CN" altLang="zh-CN" dirty="0"/>
              <a:t>的性能。</a:t>
            </a:r>
          </a:p>
          <a:p>
            <a:pPr indent="0">
              <a:spcAft>
                <a:spcPts val="650"/>
              </a:spcAft>
            </a:pP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dirty="0"/>
              <a:t>RAID 5</a:t>
            </a:r>
            <a:r>
              <a:rPr lang="zh-CN" altLang="zh-CN" dirty="0"/>
              <a:t>是改进版的</a:t>
            </a:r>
            <a:r>
              <a:rPr lang="en-GB" altLang="zh-CN" dirty="0"/>
              <a:t>RAID 3</a:t>
            </a:r>
            <a:r>
              <a:rPr lang="zh-CN" altLang="en-US" dirty="0"/>
              <a:t>，</a:t>
            </a:r>
            <a:r>
              <a:rPr lang="zh-CN" altLang="zh-CN" dirty="0"/>
              <a:t>使用条带化并计算奇偶校验信息。在</a:t>
            </a:r>
            <a:r>
              <a:rPr lang="en-GB" altLang="zh-CN" dirty="0"/>
              <a:t>RAID 3</a:t>
            </a:r>
            <a:r>
              <a:rPr lang="zh-CN" altLang="en-US" dirty="0"/>
              <a:t>中有一块</a:t>
            </a:r>
            <a:r>
              <a:rPr lang="zh-CN" altLang="zh-CN" dirty="0"/>
              <a:t>专用</a:t>
            </a:r>
            <a:r>
              <a:rPr lang="zh-CN" altLang="en-US" dirty="0"/>
              <a:t>硬盘负责奇偶校验数据的</a:t>
            </a:r>
            <a:r>
              <a:rPr lang="zh-CN" altLang="zh-CN" dirty="0"/>
              <a:t>写入</a:t>
            </a:r>
            <a:r>
              <a:rPr lang="zh-CN" altLang="en-US" dirty="0"/>
              <a:t>和读取，</a:t>
            </a:r>
            <a:r>
              <a:rPr lang="zh-CN" altLang="zh-CN" dirty="0"/>
              <a:t>这导致了我们前面提到的性能瓶颈问题。</a:t>
            </a:r>
            <a:r>
              <a:rPr lang="en-GB" altLang="zh-CN" dirty="0"/>
              <a:t>RAID 5</a:t>
            </a:r>
            <a:r>
              <a:rPr lang="zh-CN" altLang="zh-CN" dirty="0"/>
              <a:t>使用</a:t>
            </a:r>
            <a:r>
              <a:rPr lang="zh-CN" altLang="en-US" dirty="0"/>
              <a:t>的是</a:t>
            </a:r>
            <a:r>
              <a:rPr lang="zh-CN" altLang="zh-CN" dirty="0"/>
              <a:t>分布式奇偶校验</a:t>
            </a:r>
            <a:r>
              <a:rPr lang="zh-CN" altLang="en-US" dirty="0"/>
              <a:t>，</a:t>
            </a:r>
            <a:r>
              <a:rPr lang="zh-CN" altLang="zh-CN" dirty="0"/>
              <a:t>每个</a:t>
            </a:r>
            <a:r>
              <a:rPr lang="zh-CN" altLang="en-US" dirty="0"/>
              <a:t>成员硬盘</a:t>
            </a:r>
            <a:r>
              <a:rPr lang="zh-CN" altLang="zh-CN" dirty="0"/>
              <a:t>将</a:t>
            </a:r>
            <a:r>
              <a:rPr lang="zh-CN" altLang="en-US" dirty="0"/>
              <a:t>用于</a:t>
            </a:r>
            <a:r>
              <a:rPr lang="zh-CN" altLang="zh-CN" dirty="0"/>
              <a:t>存储用户数据和奇偶校验</a:t>
            </a:r>
            <a:r>
              <a:rPr lang="zh-CN" altLang="en-US" dirty="0"/>
              <a:t>数据</a:t>
            </a:r>
            <a:r>
              <a:rPr lang="zh-CN" altLang="zh-CN" dirty="0"/>
              <a:t>。所以</a:t>
            </a:r>
            <a:r>
              <a:rPr lang="en-US" altLang="zh-CN" dirty="0"/>
              <a:t>RAID 5</a:t>
            </a:r>
            <a:r>
              <a:rPr lang="zh-CN" altLang="zh-CN" dirty="0"/>
              <a:t>没有瓶颈或热点。</a:t>
            </a:r>
          </a:p>
          <a:p>
            <a:r>
              <a:rPr lang="zh-CN" altLang="en-US" dirty="0"/>
              <a:t>假定一个</a:t>
            </a:r>
            <a:r>
              <a:rPr lang="en-GB" altLang="zh-CN" dirty="0"/>
              <a:t>RAID 5</a:t>
            </a:r>
            <a:r>
              <a:rPr lang="zh-CN" altLang="zh-CN" dirty="0"/>
              <a:t>的</a:t>
            </a:r>
            <a:r>
              <a:rPr lang="zh-CN" altLang="en-US" dirty="0"/>
              <a:t>硬盘</a:t>
            </a:r>
            <a:r>
              <a:rPr lang="zh-CN" altLang="zh-CN" dirty="0"/>
              <a:t>数为</a:t>
            </a:r>
            <a:r>
              <a:rPr lang="en-GB" altLang="zh-CN" dirty="0"/>
              <a:t>N</a:t>
            </a:r>
            <a:r>
              <a:rPr lang="zh-CN" altLang="zh-CN" dirty="0"/>
              <a:t>，其中</a:t>
            </a:r>
            <a:r>
              <a:rPr lang="zh-CN" altLang="en-US" dirty="0"/>
              <a:t>有效用户数据存储</a:t>
            </a:r>
            <a:r>
              <a:rPr lang="zh-CN" altLang="zh-CN" dirty="0"/>
              <a:t>容量为</a:t>
            </a:r>
            <a:r>
              <a:rPr lang="en-GB" altLang="zh-CN" dirty="0"/>
              <a:t>N-1</a:t>
            </a:r>
            <a:r>
              <a:rPr lang="zh-CN" altLang="en-US" dirty="0"/>
              <a:t>个硬盘</a:t>
            </a:r>
            <a:r>
              <a:rPr lang="zh-CN" altLang="zh-CN" dirty="0"/>
              <a:t>的容量。与其他</a:t>
            </a:r>
            <a:r>
              <a:rPr lang="en-US" altLang="zh-CN" dirty="0"/>
              <a:t>RAID</a:t>
            </a:r>
            <a:r>
              <a:rPr lang="zh-CN" altLang="zh-CN" dirty="0"/>
              <a:t>一样，</a:t>
            </a:r>
            <a:r>
              <a:rPr lang="en-GB" altLang="zh-CN" dirty="0"/>
              <a:t>RAID 5</a:t>
            </a:r>
            <a:r>
              <a:rPr lang="zh-CN" altLang="zh-CN" dirty="0"/>
              <a:t>阵列中的</a:t>
            </a:r>
            <a:r>
              <a:rPr lang="zh-CN" altLang="en-US" dirty="0"/>
              <a:t>成员</a:t>
            </a:r>
            <a:r>
              <a:rPr lang="zh-CN" altLang="zh-CN" dirty="0"/>
              <a:t>盘</a:t>
            </a:r>
            <a:r>
              <a:rPr lang="zh-CN" altLang="en-US" dirty="0"/>
              <a:t>的容量和转速</a:t>
            </a:r>
            <a:r>
              <a:rPr lang="zh-CN" altLang="zh-CN" dirty="0"/>
              <a:t>应该是相同的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在</a:t>
            </a:r>
            <a:r>
              <a:rPr lang="en-GB" altLang="zh-CN" dirty="0"/>
              <a:t>RAID 3</a:t>
            </a:r>
            <a:r>
              <a:rPr lang="zh-CN" altLang="en-US" dirty="0"/>
              <a:t>级别</a:t>
            </a:r>
            <a:r>
              <a:rPr lang="zh-CN" altLang="zh-CN" dirty="0"/>
              <a:t>和</a:t>
            </a:r>
            <a:r>
              <a:rPr lang="en-GB" altLang="zh-CN" dirty="0"/>
              <a:t>RAID 5</a:t>
            </a:r>
            <a:r>
              <a:rPr lang="zh-CN" altLang="en-US" dirty="0"/>
              <a:t>级别的硬盘阵列</a:t>
            </a:r>
            <a:r>
              <a:rPr lang="zh-CN" altLang="zh-CN" dirty="0"/>
              <a:t>中，如果一个</a:t>
            </a:r>
            <a:r>
              <a:rPr lang="zh-CN" altLang="en-US" dirty="0"/>
              <a:t>硬盘</a:t>
            </a:r>
            <a:r>
              <a:rPr lang="zh-CN" altLang="zh-CN" dirty="0"/>
              <a:t>失</a:t>
            </a:r>
            <a:r>
              <a:rPr lang="zh-CN" altLang="en-US" dirty="0"/>
              <a:t>效</a:t>
            </a:r>
            <a:r>
              <a:rPr lang="zh-CN" altLang="zh-CN" dirty="0"/>
              <a:t>，该</a:t>
            </a:r>
            <a:r>
              <a:rPr lang="zh-CN" altLang="en-US" dirty="0"/>
              <a:t>硬盘</a:t>
            </a:r>
            <a:r>
              <a:rPr lang="zh-CN" altLang="zh-CN" dirty="0"/>
              <a:t>组</a:t>
            </a:r>
            <a:r>
              <a:rPr lang="zh-CN" altLang="en-US" dirty="0"/>
              <a:t>将从</a:t>
            </a:r>
            <a:r>
              <a:rPr lang="zh-CN" altLang="zh-CN" dirty="0"/>
              <a:t>在线</a:t>
            </a:r>
            <a:r>
              <a:rPr lang="zh-CN" altLang="en-US" dirty="0"/>
              <a:t>（正常）</a:t>
            </a:r>
            <a:r>
              <a:rPr lang="zh-CN" altLang="zh-CN" dirty="0"/>
              <a:t>状态转变为</a:t>
            </a:r>
            <a:r>
              <a:rPr lang="zh-CN" altLang="en-US" dirty="0"/>
              <a:t>降级</a:t>
            </a:r>
            <a:r>
              <a:rPr lang="zh-CN" altLang="zh-CN" dirty="0"/>
              <a:t>状态，直到</a:t>
            </a:r>
            <a:r>
              <a:rPr lang="zh-CN" altLang="en-US" dirty="0"/>
              <a:t>完成重构</a:t>
            </a:r>
            <a:r>
              <a:rPr lang="zh-CN" altLang="zh-CN" dirty="0"/>
              <a:t>失效</a:t>
            </a:r>
            <a:r>
              <a:rPr lang="zh-CN" altLang="en-US" dirty="0"/>
              <a:t>硬盘</a:t>
            </a:r>
            <a:r>
              <a:rPr lang="zh-CN" altLang="zh-CN" dirty="0"/>
              <a:t>。如果</a:t>
            </a:r>
            <a:r>
              <a:rPr lang="en-US" altLang="zh-CN" dirty="0"/>
              <a:t>RAID</a:t>
            </a:r>
            <a:r>
              <a:rPr lang="zh-CN" altLang="zh-CN" dirty="0"/>
              <a:t>中的另一个</a:t>
            </a:r>
            <a:r>
              <a:rPr lang="zh-CN" altLang="en-US" dirty="0"/>
              <a:t>硬盘也</a:t>
            </a:r>
            <a:r>
              <a:rPr lang="zh-CN" altLang="zh-CN" dirty="0"/>
              <a:t>出现故障，则</a:t>
            </a:r>
            <a:r>
              <a:rPr lang="zh-CN" altLang="en-US" dirty="0"/>
              <a:t>硬盘</a:t>
            </a:r>
            <a:r>
              <a:rPr lang="zh-CN" altLang="zh-CN" dirty="0"/>
              <a:t>组的数据将丢失。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233" y="4856856"/>
            <a:ext cx="5944835" cy="46045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在</a:t>
            </a:r>
            <a:r>
              <a:rPr lang="en-GB" altLang="zh-CN" dirty="0"/>
              <a:t>RAID 5</a:t>
            </a:r>
            <a:r>
              <a:rPr lang="zh-CN" altLang="zh-CN" dirty="0"/>
              <a:t>中，数据</a:t>
            </a:r>
            <a:r>
              <a:rPr lang="zh-CN" altLang="en-US" dirty="0"/>
              <a:t>以</a:t>
            </a:r>
            <a:r>
              <a:rPr lang="zh-CN" altLang="zh-CN" dirty="0"/>
              <a:t>分条</a:t>
            </a:r>
            <a:r>
              <a:rPr lang="zh-CN" altLang="en-US" dirty="0"/>
              <a:t>的形式写入硬盘组</a:t>
            </a:r>
            <a:r>
              <a:rPr lang="zh-CN" altLang="zh-CN" dirty="0"/>
              <a:t>中。</a:t>
            </a:r>
            <a:r>
              <a:rPr lang="zh-CN" altLang="en-US" dirty="0"/>
              <a:t>硬盘</a:t>
            </a:r>
            <a:r>
              <a:rPr lang="zh-CN" altLang="zh-CN" dirty="0"/>
              <a:t>组中的每个</a:t>
            </a:r>
            <a:r>
              <a:rPr lang="zh-CN" altLang="en-US" dirty="0"/>
              <a:t>硬盘</a:t>
            </a:r>
            <a:r>
              <a:rPr lang="zh-CN" altLang="zh-CN" dirty="0"/>
              <a:t>都存储数据块和校验信息</a:t>
            </a:r>
            <a:r>
              <a:rPr lang="zh-CN" altLang="en-US" dirty="0"/>
              <a:t>，</a:t>
            </a:r>
            <a:r>
              <a:rPr lang="zh-CN" altLang="zh-CN" dirty="0"/>
              <a:t>数据块写一个分条</a:t>
            </a:r>
            <a:r>
              <a:rPr lang="zh-CN" altLang="en-US" dirty="0"/>
              <a:t>时</a:t>
            </a:r>
            <a:r>
              <a:rPr lang="zh-CN" altLang="zh-CN" dirty="0"/>
              <a:t>，奇偶信息</a:t>
            </a:r>
            <a:r>
              <a:rPr lang="zh-CN" altLang="en-US" dirty="0"/>
              <a:t>被</a:t>
            </a:r>
            <a:r>
              <a:rPr lang="zh-CN" altLang="zh-CN" dirty="0"/>
              <a:t>写入相应的校验</a:t>
            </a:r>
            <a:r>
              <a:rPr lang="zh-CN" altLang="en-US" dirty="0"/>
              <a:t>硬盘</a:t>
            </a:r>
            <a:r>
              <a:rPr lang="zh-CN" altLang="zh-CN" dirty="0"/>
              <a:t>。</a:t>
            </a:r>
            <a:r>
              <a:rPr lang="zh-CN" altLang="en-US" dirty="0"/>
              <a:t>在</a:t>
            </a:r>
            <a:r>
              <a:rPr lang="en-US" altLang="zh-CN" dirty="0"/>
              <a:t>RAID 5</a:t>
            </a:r>
            <a:r>
              <a:rPr lang="zh-CN" altLang="en-US" dirty="0"/>
              <a:t>进行</a:t>
            </a:r>
            <a:r>
              <a:rPr lang="zh-CN" altLang="zh-CN" dirty="0"/>
              <a:t>连续写</a:t>
            </a:r>
            <a:r>
              <a:rPr lang="zh-CN" altLang="en-US" dirty="0"/>
              <a:t>入的时候，不同</a:t>
            </a:r>
            <a:r>
              <a:rPr lang="zh-CN" altLang="zh-CN" dirty="0"/>
              <a:t>分条用来存储奇偶校验的</a:t>
            </a:r>
            <a:r>
              <a:rPr lang="zh-CN" altLang="en-US" dirty="0"/>
              <a:t>硬盘</a:t>
            </a:r>
            <a:r>
              <a:rPr lang="zh-CN" altLang="zh-CN" dirty="0"/>
              <a:t>是不同的。</a:t>
            </a:r>
            <a:r>
              <a:rPr lang="zh-CN" altLang="en-US" dirty="0"/>
              <a:t>因此</a:t>
            </a:r>
            <a:r>
              <a:rPr lang="en-US" altLang="zh-CN" dirty="0"/>
              <a:t>RAID 5</a:t>
            </a:r>
            <a:r>
              <a:rPr lang="zh-CN" altLang="en-US" dirty="0"/>
              <a:t>的不同分条的奇偶校验数据不是单独存在一个固定的校验盘里的，而是按一定规律分散存放的。</a:t>
            </a:r>
            <a:endParaRPr lang="zh-CN" altLang="zh-CN" dirty="0"/>
          </a:p>
          <a:p>
            <a:r>
              <a:rPr lang="en-GB" altLang="zh-CN" dirty="0"/>
              <a:t>RAID 3</a:t>
            </a:r>
            <a:r>
              <a:rPr lang="zh-CN" altLang="zh-CN" dirty="0"/>
              <a:t>在少量的数据被写入时有写</a:t>
            </a:r>
            <a:r>
              <a:rPr lang="zh-CN" altLang="en-US" dirty="0"/>
              <a:t>惩罚</a:t>
            </a:r>
            <a:r>
              <a:rPr lang="zh-CN" altLang="zh-CN" dirty="0"/>
              <a:t>，</a:t>
            </a:r>
            <a:r>
              <a:rPr lang="en-GB" altLang="zh-CN" dirty="0"/>
              <a:t>RAID 5</a:t>
            </a:r>
            <a:r>
              <a:rPr lang="zh-CN" altLang="zh-CN" dirty="0"/>
              <a:t>类似。</a:t>
            </a:r>
          </a:p>
          <a:p>
            <a:r>
              <a:rPr lang="en-US" altLang="zh-CN" dirty="0"/>
              <a:t>RAID 5</a:t>
            </a:r>
            <a:r>
              <a:rPr lang="zh-CN" altLang="zh-CN" dirty="0"/>
              <a:t>的写入性能取决于所写的数据量和</a:t>
            </a:r>
            <a:r>
              <a:rPr lang="en-GB" altLang="zh-CN" dirty="0"/>
              <a:t>RAID 5</a:t>
            </a:r>
            <a:r>
              <a:rPr lang="zh-CN" altLang="en-US" dirty="0"/>
              <a:t>组</a:t>
            </a:r>
            <a:r>
              <a:rPr lang="zh-CN" altLang="zh-CN" dirty="0"/>
              <a:t>中</a:t>
            </a:r>
            <a:r>
              <a:rPr lang="zh-CN" altLang="en-US" dirty="0"/>
              <a:t>硬盘的</a:t>
            </a:r>
            <a:r>
              <a:rPr lang="zh-CN" altLang="zh-CN" dirty="0"/>
              <a:t>数量</a:t>
            </a:r>
            <a:r>
              <a:rPr lang="zh-CN" altLang="en-US" dirty="0"/>
              <a:t>。假定一个</a:t>
            </a:r>
            <a:r>
              <a:rPr lang="en-GB" altLang="zh-CN" dirty="0"/>
              <a:t>RAID 5</a:t>
            </a:r>
            <a:r>
              <a:rPr lang="zh-CN" altLang="zh-CN" dirty="0"/>
              <a:t>的</a:t>
            </a:r>
            <a:r>
              <a:rPr lang="zh-CN" altLang="en-US" dirty="0"/>
              <a:t>硬盘</a:t>
            </a:r>
            <a:r>
              <a:rPr lang="zh-CN" altLang="zh-CN" dirty="0"/>
              <a:t>数为</a:t>
            </a:r>
            <a:r>
              <a:rPr lang="en-GB" altLang="zh-CN" dirty="0"/>
              <a:t>N</a:t>
            </a:r>
            <a:r>
              <a:rPr lang="zh-CN" altLang="zh-CN" dirty="0"/>
              <a:t>，</a:t>
            </a:r>
            <a:r>
              <a:rPr lang="zh-CN" altLang="en-US" dirty="0"/>
              <a:t>当所有成员</a:t>
            </a:r>
            <a:r>
              <a:rPr lang="zh-CN" altLang="zh-CN" dirty="0"/>
              <a:t>盘</a:t>
            </a:r>
            <a:r>
              <a:rPr lang="zh-CN" altLang="en-US" dirty="0"/>
              <a:t>的转速</a:t>
            </a:r>
            <a:r>
              <a:rPr lang="zh-CN" altLang="zh-CN" dirty="0"/>
              <a:t>相同</a:t>
            </a:r>
            <a:r>
              <a:rPr lang="zh-CN" altLang="en-US" dirty="0"/>
              <a:t>时，在不考虑写惩罚，满分条写的情况下，</a:t>
            </a:r>
            <a:r>
              <a:rPr lang="en-US" altLang="zh-CN" dirty="0"/>
              <a:t>RAID 5</a:t>
            </a:r>
            <a:r>
              <a:rPr lang="zh-CN" altLang="en-US" dirty="0"/>
              <a:t>的顺序</a:t>
            </a:r>
            <a:r>
              <a:rPr lang="en-US" altLang="zh-CN" dirty="0"/>
              <a:t>IO</a:t>
            </a:r>
            <a:r>
              <a:rPr lang="zh-CN" altLang="en-US" dirty="0"/>
              <a:t>写性能理论上略小于</a:t>
            </a:r>
            <a:r>
              <a:rPr lang="zh-CN" altLang="en-US" baseline="0" dirty="0"/>
              <a:t> </a:t>
            </a:r>
            <a:r>
              <a:rPr lang="en-US" altLang="zh-CN" baseline="0" dirty="0"/>
              <a:t>N-1</a:t>
            </a:r>
            <a:r>
              <a:rPr lang="zh-CN" altLang="en-US" baseline="0" dirty="0"/>
              <a:t>倍单个硬盘的性能（计算冗余校验需要额外的计算时间）。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233" y="4856856"/>
            <a:ext cx="5944835" cy="46045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RAID 5</a:t>
            </a:r>
            <a:r>
              <a:rPr lang="zh-CN" altLang="en-US" dirty="0"/>
              <a:t>组的</a:t>
            </a:r>
            <a:r>
              <a:rPr lang="zh-CN" altLang="zh-CN" dirty="0"/>
              <a:t>数据以分条的形式存储在</a:t>
            </a:r>
            <a:r>
              <a:rPr lang="zh-CN" altLang="en-US" dirty="0"/>
              <a:t>硬盘</a:t>
            </a:r>
            <a:r>
              <a:rPr lang="zh-CN" altLang="zh-CN" dirty="0"/>
              <a:t>上。</a:t>
            </a:r>
            <a:r>
              <a:rPr lang="zh-CN" altLang="en-US" dirty="0"/>
              <a:t>只需</a:t>
            </a:r>
            <a:r>
              <a:rPr lang="en-GB" altLang="zh-CN" dirty="0"/>
              <a:t>N-1</a:t>
            </a:r>
            <a:r>
              <a:rPr lang="zh-CN" altLang="en-US" dirty="0"/>
              <a:t>个硬盘的</a:t>
            </a:r>
            <a:r>
              <a:rPr lang="zh-CN" altLang="zh-CN" dirty="0"/>
              <a:t>数据</a:t>
            </a:r>
            <a:r>
              <a:rPr lang="zh-CN" altLang="en-US" dirty="0"/>
              <a:t>就</a:t>
            </a:r>
            <a:r>
              <a:rPr lang="zh-CN" altLang="zh-CN" dirty="0"/>
              <a:t>可以恢复全部数据。</a:t>
            </a:r>
          </a:p>
          <a:p>
            <a:r>
              <a:rPr lang="en-GB" altLang="zh-CN" dirty="0"/>
              <a:t>RAID 5</a:t>
            </a:r>
            <a:r>
              <a:rPr lang="zh-CN" altLang="en-US" dirty="0"/>
              <a:t>组</a:t>
            </a:r>
            <a:r>
              <a:rPr lang="zh-CN" altLang="zh-CN" dirty="0"/>
              <a:t>的读取性能取决于所写的数据量和</a:t>
            </a:r>
            <a:r>
              <a:rPr lang="en-US" altLang="zh-CN" dirty="0"/>
              <a:t>RAID</a:t>
            </a:r>
            <a:r>
              <a:rPr lang="zh-CN" altLang="en-US" dirty="0"/>
              <a:t>组</a:t>
            </a:r>
            <a:r>
              <a:rPr lang="zh-CN" altLang="zh-CN" dirty="0"/>
              <a:t>中</a:t>
            </a:r>
            <a:r>
              <a:rPr lang="zh-CN" altLang="en-US" dirty="0"/>
              <a:t>的硬盘数量</a:t>
            </a:r>
            <a:r>
              <a:rPr lang="zh-CN" altLang="zh-CN" dirty="0"/>
              <a:t>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在</a:t>
            </a:r>
            <a:r>
              <a:rPr lang="en-GB" altLang="zh-CN" dirty="0"/>
              <a:t>RAID 5</a:t>
            </a:r>
            <a:r>
              <a:rPr lang="zh-CN" altLang="zh-CN" dirty="0"/>
              <a:t>中</a:t>
            </a:r>
            <a:r>
              <a:rPr lang="zh-CN" altLang="en-US" dirty="0"/>
              <a:t>，</a:t>
            </a:r>
            <a:r>
              <a:rPr lang="zh-CN" altLang="zh-CN" dirty="0"/>
              <a:t>如果有一块</a:t>
            </a:r>
            <a:r>
              <a:rPr lang="zh-CN" altLang="en-US" dirty="0"/>
              <a:t>硬盘</a:t>
            </a:r>
            <a:r>
              <a:rPr lang="zh-CN" altLang="zh-CN" dirty="0"/>
              <a:t>失效，可对其他成员</a:t>
            </a:r>
            <a:r>
              <a:rPr lang="zh-CN" altLang="en-US" dirty="0"/>
              <a:t>硬盘</a:t>
            </a:r>
            <a:r>
              <a:rPr lang="zh-CN" altLang="zh-CN" dirty="0"/>
              <a:t>进行异或操作恢复故障</a:t>
            </a:r>
            <a:r>
              <a:rPr lang="zh-CN" altLang="en-US" dirty="0"/>
              <a:t>硬盘</a:t>
            </a:r>
            <a:r>
              <a:rPr lang="zh-CN" altLang="zh-CN" dirty="0"/>
              <a:t>上的数据。</a:t>
            </a:r>
          </a:p>
          <a:p>
            <a:r>
              <a:rPr lang="zh-CN" altLang="en-US" dirty="0"/>
              <a:t>在进行数据恢复时，</a:t>
            </a:r>
            <a:r>
              <a:rPr lang="en-GB" altLang="zh-CN" dirty="0"/>
              <a:t>RAID 3</a:t>
            </a:r>
            <a:r>
              <a:rPr lang="zh-CN" altLang="zh-CN" dirty="0"/>
              <a:t>所有的奇偶校验操作运行在一个单一的</a:t>
            </a:r>
            <a:r>
              <a:rPr lang="zh-CN" altLang="en-US" dirty="0"/>
              <a:t>硬盘</a:t>
            </a:r>
            <a:r>
              <a:rPr lang="zh-CN" altLang="zh-CN" dirty="0"/>
              <a:t>上</a:t>
            </a:r>
            <a:r>
              <a:rPr lang="zh-CN" altLang="en-US" dirty="0"/>
              <a:t>，但</a:t>
            </a:r>
            <a:r>
              <a:rPr lang="en-US" altLang="zh-CN" dirty="0"/>
              <a:t>RAID 5</a:t>
            </a:r>
            <a:r>
              <a:rPr lang="zh-CN" altLang="en-US" dirty="0"/>
              <a:t>组的数据恢复运行在组内的所有硬盘上，</a:t>
            </a:r>
            <a:r>
              <a:rPr lang="zh-CN" altLang="zh-CN" dirty="0"/>
              <a:t>因此，</a:t>
            </a:r>
            <a:r>
              <a:rPr lang="en-US" altLang="zh-CN" dirty="0"/>
              <a:t>RAID 5</a:t>
            </a:r>
            <a:r>
              <a:rPr lang="zh-CN" altLang="zh-CN" dirty="0"/>
              <a:t>重建一个新</a:t>
            </a:r>
            <a:r>
              <a:rPr lang="zh-CN" altLang="en-US" dirty="0"/>
              <a:t>硬盘来</a:t>
            </a:r>
            <a:r>
              <a:rPr lang="zh-CN" altLang="zh-CN" dirty="0"/>
              <a:t>替换故障</a:t>
            </a:r>
            <a:r>
              <a:rPr lang="zh-CN" altLang="en-US" dirty="0"/>
              <a:t>硬盘</a:t>
            </a:r>
            <a:r>
              <a:rPr lang="zh-CN" altLang="zh-CN" dirty="0"/>
              <a:t>不会像</a:t>
            </a:r>
            <a:r>
              <a:rPr lang="en-GB" altLang="zh-CN" dirty="0"/>
              <a:t>RAID 3</a:t>
            </a:r>
            <a:r>
              <a:rPr lang="zh-CN" altLang="en-US" dirty="0"/>
              <a:t>对单块硬盘</a:t>
            </a:r>
            <a:r>
              <a:rPr lang="zh-CN" altLang="zh-CN" dirty="0"/>
              <a:t>造成沉重的压力。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1675" y="4860924"/>
            <a:ext cx="5676900" cy="504491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300" dirty="0"/>
              <a:t>前面</a:t>
            </a:r>
            <a:r>
              <a:rPr lang="zh-CN" altLang="zh-CN" sz="1300" dirty="0"/>
              <a:t>讨论到的</a:t>
            </a:r>
            <a:r>
              <a:rPr lang="en-US" altLang="zh-CN" sz="1300" dirty="0"/>
              <a:t>RAID</a:t>
            </a:r>
            <a:r>
              <a:rPr lang="zh-CN" altLang="en-US" sz="1300" dirty="0"/>
              <a:t>组</a:t>
            </a:r>
            <a:r>
              <a:rPr lang="zh-CN" altLang="zh-CN" sz="1300" dirty="0"/>
              <a:t>数据保护都是考虑单一</a:t>
            </a:r>
            <a:r>
              <a:rPr lang="zh-CN" altLang="en-US" sz="1300" dirty="0"/>
              <a:t>硬盘失效的</a:t>
            </a:r>
            <a:r>
              <a:rPr lang="zh-CN" altLang="zh-CN" sz="1300" dirty="0"/>
              <a:t>场景</a:t>
            </a:r>
            <a:r>
              <a:rPr lang="zh-CN" altLang="en-US" sz="1300" dirty="0"/>
              <a:t>（</a:t>
            </a:r>
            <a:r>
              <a:rPr lang="en-US" altLang="zh-CN" sz="1300" dirty="0"/>
              <a:t>RAID 0</a:t>
            </a:r>
            <a:r>
              <a:rPr lang="zh-CN" altLang="en-US" sz="1300" dirty="0"/>
              <a:t>排除在</a:t>
            </a:r>
            <a:r>
              <a:rPr lang="zh-CN" altLang="zh-CN" sz="1300" dirty="0"/>
              <a:t>外</a:t>
            </a:r>
            <a:r>
              <a:rPr lang="zh-CN" altLang="en-US" sz="1300" dirty="0"/>
              <a:t>）</a:t>
            </a:r>
            <a:r>
              <a:rPr lang="zh-CN" altLang="zh-CN" sz="1300" dirty="0"/>
              <a:t>。</a:t>
            </a:r>
            <a:r>
              <a:rPr lang="zh-CN" altLang="en-US" sz="1300" dirty="0"/>
              <a:t>现在，硬盘</a:t>
            </a:r>
            <a:r>
              <a:rPr lang="zh-CN" altLang="zh-CN" sz="1300" dirty="0"/>
              <a:t>的容量已经增加了很多，同时重构时间也增加了。很多大</a:t>
            </a:r>
            <a:r>
              <a:rPr lang="zh-CN" altLang="en-US" sz="1300" dirty="0"/>
              <a:t>容量</a:t>
            </a:r>
            <a:r>
              <a:rPr lang="zh-CN" altLang="zh-CN" sz="1300" dirty="0"/>
              <a:t>的</a:t>
            </a:r>
            <a:r>
              <a:rPr lang="zh-CN" altLang="en-US" sz="1300" dirty="0"/>
              <a:t>硬盘</a:t>
            </a:r>
            <a:r>
              <a:rPr lang="zh-CN" altLang="zh-CN" sz="1300" dirty="0"/>
              <a:t>组合起来形成</a:t>
            </a:r>
            <a:r>
              <a:rPr lang="zh-CN" altLang="en-US" sz="1300" dirty="0"/>
              <a:t>的</a:t>
            </a:r>
            <a:r>
              <a:rPr lang="zh-CN" altLang="zh-CN" sz="1300" dirty="0"/>
              <a:t>一个</a:t>
            </a:r>
            <a:r>
              <a:rPr lang="en-US" altLang="zh-CN" sz="1300" dirty="0"/>
              <a:t>RAID 5</a:t>
            </a:r>
            <a:r>
              <a:rPr lang="zh-CN" altLang="en-US" sz="1300" dirty="0"/>
              <a:t>组</a:t>
            </a:r>
            <a:r>
              <a:rPr lang="zh-CN" altLang="zh-CN" sz="1300" dirty="0"/>
              <a:t>重建失</a:t>
            </a:r>
            <a:r>
              <a:rPr lang="zh-CN" altLang="en-US" sz="1300" dirty="0"/>
              <a:t>效硬盘</a:t>
            </a:r>
            <a:r>
              <a:rPr lang="zh-CN" altLang="zh-CN" sz="1300" dirty="0"/>
              <a:t>可能需要几天，而不是几个小时。在</a:t>
            </a:r>
            <a:r>
              <a:rPr lang="zh-CN" altLang="en-US" sz="1300" dirty="0"/>
              <a:t>重建过程</a:t>
            </a:r>
            <a:r>
              <a:rPr lang="zh-CN" altLang="zh-CN" sz="1300" dirty="0"/>
              <a:t>中，系统处于降级状态，</a:t>
            </a:r>
            <a:r>
              <a:rPr lang="zh-CN" altLang="en-US" sz="1300" dirty="0"/>
              <a:t>这种情况下，</a:t>
            </a:r>
            <a:r>
              <a:rPr lang="zh-CN" altLang="zh-CN" sz="1300" dirty="0"/>
              <a:t>任何额外的</a:t>
            </a:r>
            <a:r>
              <a:rPr lang="zh-CN" altLang="en-US" sz="1300" dirty="0"/>
              <a:t>硬盘</a:t>
            </a:r>
            <a:r>
              <a:rPr lang="zh-CN" altLang="zh-CN" sz="1300" dirty="0"/>
              <a:t>故障都会导致</a:t>
            </a:r>
            <a:r>
              <a:rPr lang="zh-CN" altLang="en-US" sz="1300" dirty="0"/>
              <a:t>硬盘</a:t>
            </a:r>
            <a:r>
              <a:rPr lang="zh-CN" altLang="zh-CN" sz="1300" dirty="0"/>
              <a:t>组失效和数据丢失。这就是为什么一些组织</a:t>
            </a:r>
            <a:r>
              <a:rPr lang="zh-CN" altLang="en-US" sz="1300" dirty="0"/>
              <a:t>或单位</a:t>
            </a:r>
            <a:r>
              <a:rPr lang="zh-CN" altLang="zh-CN" sz="1300" dirty="0"/>
              <a:t>需要一个双冗余系统。换句话说：</a:t>
            </a:r>
            <a:r>
              <a:rPr lang="zh-CN" altLang="en-US" sz="1300" dirty="0"/>
              <a:t>一个</a:t>
            </a:r>
            <a:r>
              <a:rPr lang="en-US" altLang="zh-CN" sz="1300" dirty="0"/>
              <a:t>RAID</a:t>
            </a:r>
            <a:r>
              <a:rPr lang="zh-CN" altLang="en-US" sz="1300" dirty="0"/>
              <a:t>组</a:t>
            </a:r>
            <a:r>
              <a:rPr lang="zh-CN" altLang="zh-CN" sz="1300" dirty="0"/>
              <a:t>应该</a:t>
            </a:r>
            <a:r>
              <a:rPr lang="zh-CN" altLang="en-US" sz="1300" dirty="0"/>
              <a:t>允许</a:t>
            </a:r>
            <a:r>
              <a:rPr lang="en-US" altLang="zh-CN" sz="1300" dirty="0"/>
              <a:t>2</a:t>
            </a:r>
            <a:r>
              <a:rPr lang="zh-CN" altLang="zh-CN" sz="1300" dirty="0"/>
              <a:t>个</a:t>
            </a:r>
            <a:r>
              <a:rPr lang="zh-CN" altLang="en-US" sz="1300" dirty="0"/>
              <a:t>硬盘故障时</a:t>
            </a:r>
            <a:r>
              <a:rPr lang="zh-CN" altLang="zh-CN" sz="1300" dirty="0"/>
              <a:t>，</a:t>
            </a:r>
            <a:r>
              <a:rPr lang="zh-CN" altLang="en-US" sz="1300" dirty="0"/>
              <a:t>同时</a:t>
            </a:r>
            <a:r>
              <a:rPr lang="zh-CN" altLang="zh-CN" sz="1300" dirty="0"/>
              <a:t>所有的数据应该是可访问的。这种双重冗余数据保护类型的实现有一些</a:t>
            </a:r>
            <a:r>
              <a:rPr lang="zh-CN" altLang="en-US" sz="1300" dirty="0"/>
              <a:t>不同的方式</a:t>
            </a:r>
            <a:r>
              <a:rPr lang="zh-CN" altLang="zh-CN" sz="1300" dirty="0"/>
              <a:t>：</a:t>
            </a:r>
          </a:p>
          <a:p>
            <a:pPr lvl="1"/>
            <a:r>
              <a:rPr lang="zh-CN" altLang="en-US" sz="1300" dirty="0"/>
              <a:t>第一种是多重镜像。</a:t>
            </a:r>
            <a:r>
              <a:rPr lang="zh-CN" altLang="zh-CN" sz="1300" dirty="0"/>
              <a:t>多重镜像是指数据块存储在主盘时同步存储多个多个副本到多余</a:t>
            </a:r>
            <a:r>
              <a:rPr lang="zh-CN" altLang="en-US" sz="1300" dirty="0"/>
              <a:t>硬盘</a:t>
            </a:r>
            <a:r>
              <a:rPr lang="zh-CN" altLang="zh-CN" sz="1300" dirty="0"/>
              <a:t>的方法。这</a:t>
            </a:r>
            <a:r>
              <a:rPr lang="zh-CN" altLang="en-US" sz="1300" dirty="0"/>
              <a:t>种方式</a:t>
            </a:r>
            <a:r>
              <a:rPr lang="zh-CN" altLang="zh-CN" sz="1300" dirty="0"/>
              <a:t>意味着大量的开销。</a:t>
            </a:r>
          </a:p>
          <a:p>
            <a:pPr lvl="1"/>
            <a:r>
              <a:rPr lang="zh-CN" altLang="en-US" sz="1300" dirty="0"/>
              <a:t>第二种方式是</a:t>
            </a:r>
            <a:r>
              <a:rPr lang="en-US" altLang="zh-CN" sz="1300" dirty="0"/>
              <a:t>RAID 6</a:t>
            </a:r>
            <a:r>
              <a:rPr lang="zh-CN" altLang="en-US" sz="1300" dirty="0"/>
              <a:t>级别硬盘阵列。</a:t>
            </a:r>
            <a:r>
              <a:rPr lang="en-US" altLang="zh-CN" sz="1300" dirty="0"/>
              <a:t>RAID 6</a:t>
            </a:r>
            <a:r>
              <a:rPr lang="zh-CN" altLang="en-US" sz="1300" dirty="0"/>
              <a:t>组</a:t>
            </a:r>
            <a:r>
              <a:rPr lang="zh-CN" altLang="zh-CN" sz="1300" dirty="0"/>
              <a:t>对</a:t>
            </a:r>
            <a:r>
              <a:rPr lang="en-US" altLang="zh-CN" sz="1300" dirty="0"/>
              <a:t>2</a:t>
            </a:r>
            <a:r>
              <a:rPr lang="zh-CN" altLang="zh-CN" sz="1300" dirty="0"/>
              <a:t>个</a:t>
            </a:r>
            <a:r>
              <a:rPr lang="zh-CN" altLang="en-US" sz="1300" dirty="0"/>
              <a:t>硬盘</a:t>
            </a:r>
            <a:r>
              <a:rPr lang="zh-CN" altLang="zh-CN" sz="1300" dirty="0"/>
              <a:t>失效提供保护。这些</a:t>
            </a:r>
            <a:r>
              <a:rPr lang="zh-CN" altLang="en-US" sz="1300" dirty="0"/>
              <a:t>硬盘</a:t>
            </a:r>
            <a:r>
              <a:rPr lang="zh-CN" altLang="zh-CN" sz="1300" dirty="0"/>
              <a:t>甚至可以在同一时间失效。</a:t>
            </a:r>
          </a:p>
          <a:p>
            <a:r>
              <a:rPr lang="en-US" altLang="zh-CN" sz="1300" dirty="0"/>
              <a:t>RAID 6</a:t>
            </a:r>
            <a:r>
              <a:rPr lang="zh-CN" altLang="zh-CN" sz="1300" dirty="0"/>
              <a:t>的正式名称是分布式双校</a:t>
            </a:r>
            <a:r>
              <a:rPr lang="zh-CN" altLang="en-US" sz="1300" dirty="0"/>
              <a:t>验</a:t>
            </a:r>
            <a:r>
              <a:rPr lang="en-US" altLang="zh-CN" sz="1300" dirty="0"/>
              <a:t>RAID</a:t>
            </a:r>
            <a:r>
              <a:rPr lang="zh-CN" altLang="zh-CN" sz="1300" dirty="0"/>
              <a:t>。本质上它是一种改进的</a:t>
            </a:r>
            <a:r>
              <a:rPr lang="en-US" altLang="zh-CN" sz="1300" dirty="0"/>
              <a:t>RAID 5</a:t>
            </a:r>
            <a:r>
              <a:rPr lang="zh-CN" altLang="zh-CN" sz="1300" dirty="0"/>
              <a:t>，也具有条带化和分布式奇偶校验。现在在</a:t>
            </a:r>
            <a:r>
              <a:rPr lang="en-US" altLang="zh-CN" sz="1300" dirty="0"/>
              <a:t>RAID 6</a:t>
            </a:r>
            <a:r>
              <a:rPr lang="zh-CN" altLang="zh-CN" sz="1300" dirty="0"/>
              <a:t>有双校验</a:t>
            </a:r>
            <a:r>
              <a:rPr lang="zh-CN" altLang="en-US" sz="1300" dirty="0"/>
              <a:t>，</a:t>
            </a:r>
            <a:r>
              <a:rPr lang="zh-CN" altLang="zh-CN" sz="1300" dirty="0"/>
              <a:t>这意味着两点：</a:t>
            </a:r>
          </a:p>
          <a:p>
            <a:pPr lvl="1"/>
            <a:r>
              <a:rPr lang="en-US" altLang="zh-CN" sz="1300" dirty="0"/>
              <a:t>1</a:t>
            </a:r>
            <a:r>
              <a:rPr lang="zh-CN" altLang="en-US" sz="1300" dirty="0"/>
              <a:t>、</a:t>
            </a:r>
            <a:r>
              <a:rPr lang="zh-CN" altLang="zh-CN" sz="1300" dirty="0"/>
              <a:t>写入用户数据时，附加的双校验计算需要进行。</a:t>
            </a:r>
            <a:r>
              <a:rPr lang="zh-CN" altLang="en-US" sz="1300" dirty="0"/>
              <a:t>所以，在</a:t>
            </a:r>
            <a:r>
              <a:rPr lang="zh-CN" altLang="zh-CN" sz="1300" dirty="0"/>
              <a:t>所有</a:t>
            </a:r>
            <a:r>
              <a:rPr lang="en-US" altLang="zh-CN" sz="1300" dirty="0"/>
              <a:t>RAID </a:t>
            </a:r>
            <a:r>
              <a:rPr lang="zh-CN" altLang="zh-CN" sz="1300" dirty="0"/>
              <a:t>类型</a:t>
            </a:r>
            <a:r>
              <a:rPr lang="zh-CN" altLang="en-US" sz="1300" dirty="0"/>
              <a:t>中</a:t>
            </a:r>
            <a:r>
              <a:rPr lang="zh-CN" altLang="zh-CN" sz="1300" dirty="0"/>
              <a:t>，</a:t>
            </a:r>
            <a:r>
              <a:rPr lang="en-US" altLang="zh-CN" sz="1300" dirty="0"/>
              <a:t>RAID 6</a:t>
            </a:r>
            <a:r>
              <a:rPr lang="zh-CN" altLang="zh-CN" sz="1300" dirty="0"/>
              <a:t>是 “最慢”的。</a:t>
            </a:r>
          </a:p>
          <a:p>
            <a:pPr lvl="1"/>
            <a:r>
              <a:rPr lang="en-US" altLang="zh-CN" sz="1300" dirty="0"/>
              <a:t>2</a:t>
            </a:r>
            <a:r>
              <a:rPr lang="zh-CN" altLang="en-US" sz="1300" dirty="0"/>
              <a:t>、</a:t>
            </a:r>
            <a:r>
              <a:rPr lang="zh-CN" altLang="zh-CN" sz="1300" dirty="0"/>
              <a:t>额外的校验信息</a:t>
            </a:r>
            <a:r>
              <a:rPr lang="zh-CN" altLang="en-US" sz="1300" dirty="0"/>
              <a:t>需要</a:t>
            </a:r>
            <a:r>
              <a:rPr lang="zh-CN" altLang="zh-CN" sz="1300" dirty="0"/>
              <a:t>占用</a:t>
            </a:r>
            <a:r>
              <a:rPr lang="zh-CN" altLang="en-US" sz="1300" dirty="0"/>
              <a:t>两个盘的存储</a:t>
            </a:r>
            <a:r>
              <a:rPr lang="zh-CN" altLang="zh-CN" sz="1300" dirty="0"/>
              <a:t>空间。这就是为什么我们把</a:t>
            </a:r>
            <a:r>
              <a:rPr lang="en-US" altLang="zh-CN" sz="1300" dirty="0"/>
              <a:t>RAID 6</a:t>
            </a:r>
            <a:r>
              <a:rPr lang="zh-CN" altLang="en-US" sz="1300" dirty="0"/>
              <a:t>看</a:t>
            </a:r>
            <a:r>
              <a:rPr lang="zh-CN" altLang="zh-CN" sz="1300" dirty="0"/>
              <a:t>作</a:t>
            </a:r>
            <a:r>
              <a:rPr lang="zh-CN" altLang="en-US" sz="1300" dirty="0"/>
              <a:t>是</a:t>
            </a:r>
            <a:r>
              <a:rPr lang="zh-CN" altLang="zh-CN" sz="1300" dirty="0"/>
              <a:t>一个</a:t>
            </a:r>
            <a:r>
              <a:rPr lang="en-US" altLang="zh-CN" sz="1300" dirty="0"/>
              <a:t>N+2</a:t>
            </a:r>
            <a:r>
              <a:rPr lang="zh-CN" altLang="zh-CN" sz="1300" dirty="0"/>
              <a:t>类型的</a:t>
            </a:r>
            <a:r>
              <a:rPr lang="en-US" altLang="zh-CN" sz="1300" dirty="0"/>
              <a:t>RAID</a:t>
            </a:r>
            <a:r>
              <a:rPr lang="zh-CN" altLang="zh-CN" sz="1300" dirty="0"/>
              <a:t>。</a:t>
            </a:r>
            <a:endParaRPr lang="en-US" altLang="zh-CN" sz="1300" dirty="0"/>
          </a:p>
          <a:p>
            <a:r>
              <a:rPr lang="zh-CN" altLang="zh-CN" sz="1300" dirty="0"/>
              <a:t>目前，</a:t>
            </a:r>
            <a:r>
              <a:rPr lang="en-GB" altLang="zh-CN" sz="1300" dirty="0"/>
              <a:t>RAID 6</a:t>
            </a:r>
            <a:r>
              <a:rPr lang="zh-CN" altLang="zh-CN" sz="1300" dirty="0"/>
              <a:t>没有一个统一的标准。</a:t>
            </a:r>
            <a:r>
              <a:rPr lang="zh-CN" altLang="en-US" sz="1300" dirty="0"/>
              <a:t>不同</a:t>
            </a:r>
            <a:r>
              <a:rPr lang="zh-CN" altLang="zh-CN" sz="1300" dirty="0"/>
              <a:t>公司以不同的方式实施</a:t>
            </a:r>
            <a:r>
              <a:rPr lang="en-GB" altLang="zh-CN" sz="1300" dirty="0"/>
              <a:t>RAID 6</a:t>
            </a:r>
            <a:r>
              <a:rPr lang="zh-CN" altLang="zh-CN" sz="1300" dirty="0"/>
              <a:t>。以下</a:t>
            </a:r>
            <a:r>
              <a:rPr lang="en-GB" altLang="zh-CN" sz="1300" dirty="0"/>
              <a:t>2</a:t>
            </a:r>
            <a:r>
              <a:rPr lang="zh-CN" altLang="zh-CN" sz="1300" dirty="0"/>
              <a:t>个是主要的实现方式：</a:t>
            </a:r>
          </a:p>
          <a:p>
            <a:pPr lvl="1"/>
            <a:r>
              <a:rPr lang="en-GB" altLang="zh-CN" sz="1300" dirty="0"/>
              <a:t>RAID P + Q</a:t>
            </a:r>
            <a:r>
              <a:rPr lang="zh-CN" altLang="zh-CN" sz="1300" dirty="0"/>
              <a:t>：华为，</a:t>
            </a:r>
            <a:r>
              <a:rPr lang="en-GB" altLang="zh-CN" sz="1300" dirty="0"/>
              <a:t>HDS</a:t>
            </a:r>
            <a:endParaRPr lang="zh-CN" altLang="zh-CN" sz="1300" dirty="0"/>
          </a:p>
          <a:p>
            <a:pPr lvl="1"/>
            <a:r>
              <a:rPr lang="en-GB" altLang="zh-CN" sz="1300" dirty="0"/>
              <a:t>RAID DP</a:t>
            </a:r>
            <a:r>
              <a:rPr lang="zh-CN" altLang="zh-CN" sz="1300" dirty="0"/>
              <a:t>：</a:t>
            </a:r>
            <a:r>
              <a:rPr lang="en-GB" altLang="zh-CN" sz="1300" dirty="0" err="1"/>
              <a:t>NetApp</a:t>
            </a:r>
            <a:endParaRPr lang="zh-CN" altLang="zh-CN" sz="1300" dirty="0"/>
          </a:p>
          <a:p>
            <a:r>
              <a:rPr lang="zh-CN" altLang="zh-CN" sz="1300" dirty="0"/>
              <a:t>这</a:t>
            </a:r>
            <a:r>
              <a:rPr lang="en-GB" altLang="zh-CN" sz="1300" dirty="0"/>
              <a:t>2</a:t>
            </a:r>
            <a:r>
              <a:rPr lang="zh-CN" altLang="zh-CN" sz="1300" dirty="0"/>
              <a:t>种模式获得校验数据的方法不同。然而，在</a:t>
            </a:r>
            <a:r>
              <a:rPr lang="en-US" altLang="zh-CN" sz="1300" dirty="0"/>
              <a:t>RAID</a:t>
            </a:r>
            <a:r>
              <a:rPr lang="zh-CN" altLang="en-US" sz="1300" dirty="0"/>
              <a:t>组有</a:t>
            </a:r>
            <a:r>
              <a:rPr lang="en-US" altLang="zh-CN" sz="1300" dirty="0"/>
              <a:t>2</a:t>
            </a:r>
            <a:r>
              <a:rPr lang="zh-CN" altLang="en-US" sz="1300" dirty="0"/>
              <a:t>块硬盘</a:t>
            </a:r>
            <a:r>
              <a:rPr lang="zh-CN" altLang="zh-CN" sz="1300" dirty="0"/>
              <a:t>故障</a:t>
            </a:r>
            <a:r>
              <a:rPr lang="zh-CN" altLang="en-US" sz="1300" dirty="0"/>
              <a:t>的情况下，</a:t>
            </a:r>
            <a:r>
              <a:rPr lang="zh-CN" altLang="zh-CN" sz="1300" dirty="0"/>
              <a:t>他们可以确保数据的完整性</a:t>
            </a:r>
            <a:r>
              <a:rPr lang="zh-CN" altLang="en-US" sz="1300" dirty="0"/>
              <a:t>，并</a:t>
            </a:r>
            <a:r>
              <a:rPr lang="zh-CN" altLang="zh-CN" sz="1300" dirty="0"/>
              <a:t>支持数据访问。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233" y="4861770"/>
            <a:ext cx="5944835" cy="47880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RAID 6</a:t>
            </a:r>
            <a:r>
              <a:rPr lang="zh-CN" altLang="en-US" dirty="0"/>
              <a:t>采用</a:t>
            </a:r>
            <a:r>
              <a:rPr lang="en-US" altLang="zh-CN" dirty="0"/>
              <a:t>P+Q</a:t>
            </a:r>
            <a:r>
              <a:rPr lang="zh-CN" altLang="zh-CN" dirty="0"/>
              <a:t>校验时，</a:t>
            </a:r>
            <a:r>
              <a:rPr lang="en-US" altLang="zh-CN" dirty="0"/>
              <a:t>P</a:t>
            </a:r>
            <a:r>
              <a:rPr lang="zh-CN" altLang="zh-CN" dirty="0"/>
              <a:t>和</a:t>
            </a:r>
            <a:r>
              <a:rPr lang="en-US" altLang="zh-CN" dirty="0"/>
              <a:t>Q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个彼此独立的校验值。它们使用不同的算法，</a:t>
            </a:r>
            <a:r>
              <a:rPr lang="zh-CN" altLang="en-US" dirty="0"/>
              <a:t>用户</a:t>
            </a:r>
            <a:r>
              <a:rPr lang="zh-CN" altLang="zh-CN" dirty="0"/>
              <a:t>数据</a:t>
            </a:r>
            <a:r>
              <a:rPr lang="zh-CN" altLang="en-US" dirty="0"/>
              <a:t>和校验数据</a:t>
            </a:r>
            <a:r>
              <a:rPr lang="zh-CN" altLang="zh-CN" dirty="0"/>
              <a:t>分布在同一分条的所有</a:t>
            </a:r>
            <a:r>
              <a:rPr lang="zh-CN" altLang="en-US" dirty="0"/>
              <a:t>硬盘</a:t>
            </a:r>
            <a:r>
              <a:rPr lang="zh-CN" altLang="zh-CN" dirty="0"/>
              <a:t>上。</a:t>
            </a:r>
          </a:p>
          <a:p>
            <a:r>
              <a:rPr lang="en-US" altLang="zh-CN" dirty="0"/>
              <a:t>P</a:t>
            </a:r>
            <a:r>
              <a:rPr lang="zh-CN" altLang="zh-CN" dirty="0"/>
              <a:t>是用户数据块的简单的异或运算得到的。</a:t>
            </a:r>
            <a:r>
              <a:rPr lang="en-US" altLang="zh-CN" dirty="0"/>
              <a:t>Q</a:t>
            </a:r>
            <a:r>
              <a:rPr lang="zh-CN" altLang="zh-CN" dirty="0"/>
              <a:t>是对用户数据进行</a:t>
            </a:r>
            <a:r>
              <a:rPr lang="en-US" altLang="zh-CN" dirty="0"/>
              <a:t>GF</a:t>
            </a:r>
            <a:r>
              <a:rPr lang="zh-CN" altLang="zh-CN" dirty="0"/>
              <a:t>（</a:t>
            </a:r>
            <a:r>
              <a:rPr lang="en-US" altLang="zh-CN" dirty="0"/>
              <a:t>GF =</a:t>
            </a:r>
            <a:r>
              <a:rPr lang="zh-CN" altLang="zh-CN" dirty="0"/>
              <a:t>伽罗瓦域）变换再异或运算得到，α，β和γ为常量系统，由此产生的值是一个所谓的“芦苇码”。该算法将数据</a:t>
            </a:r>
            <a:r>
              <a:rPr lang="zh-CN" altLang="en-US" dirty="0"/>
              <a:t>硬盘</a:t>
            </a:r>
            <a:r>
              <a:rPr lang="zh-CN" altLang="zh-CN" dirty="0"/>
              <a:t>相同分条</a:t>
            </a:r>
            <a:r>
              <a:rPr lang="zh-CN" altLang="en-US" dirty="0"/>
              <a:t>的所有数据</a:t>
            </a:r>
            <a:r>
              <a:rPr lang="zh-CN" altLang="zh-CN" dirty="0"/>
              <a:t>进行转换和异或运算。</a:t>
            </a:r>
          </a:p>
          <a:p>
            <a:r>
              <a:rPr lang="zh-CN" altLang="zh-CN" dirty="0"/>
              <a:t>如图所示，</a:t>
            </a:r>
            <a:r>
              <a:rPr lang="en-US" altLang="zh-CN" dirty="0"/>
              <a:t>P1</a:t>
            </a:r>
            <a:r>
              <a:rPr lang="zh-CN" altLang="zh-CN" dirty="0"/>
              <a:t>是通过对</a:t>
            </a:r>
            <a:r>
              <a:rPr lang="en-US" altLang="zh-CN" dirty="0"/>
              <a:t>D0</a:t>
            </a:r>
            <a:r>
              <a:rPr lang="zh-CN" altLang="zh-CN" dirty="0"/>
              <a:t>，</a:t>
            </a:r>
            <a:r>
              <a:rPr lang="en-US" altLang="zh-CN" dirty="0"/>
              <a:t>D1</a:t>
            </a:r>
            <a:r>
              <a:rPr lang="zh-CN" altLang="zh-CN" dirty="0"/>
              <a:t>，</a:t>
            </a:r>
            <a:r>
              <a:rPr lang="en-US" altLang="zh-CN" dirty="0"/>
              <a:t>D2</a:t>
            </a:r>
            <a:r>
              <a:rPr lang="zh-CN" altLang="zh-CN" dirty="0"/>
              <a:t>所在的分条</a:t>
            </a:r>
            <a:r>
              <a:rPr lang="en-US" altLang="zh-CN" dirty="0"/>
              <a:t>0</a:t>
            </a:r>
            <a:r>
              <a:rPr lang="zh-CN" altLang="zh-CN" dirty="0"/>
              <a:t>进行异或操作获得的，</a:t>
            </a:r>
            <a:r>
              <a:rPr lang="en-US" altLang="zh-CN" dirty="0"/>
              <a:t>P2</a:t>
            </a:r>
            <a:r>
              <a:rPr lang="zh-CN" altLang="zh-CN" dirty="0"/>
              <a:t>是对</a:t>
            </a:r>
            <a:r>
              <a:rPr lang="en-US" altLang="zh-CN" dirty="0"/>
              <a:t>D3</a:t>
            </a:r>
            <a:r>
              <a:rPr lang="zh-CN" altLang="zh-CN" dirty="0"/>
              <a:t>，</a:t>
            </a:r>
            <a:r>
              <a:rPr lang="en-US" altLang="zh-CN" dirty="0"/>
              <a:t>D4</a:t>
            </a:r>
            <a:r>
              <a:rPr lang="zh-CN" altLang="zh-CN" dirty="0"/>
              <a:t>，</a:t>
            </a:r>
            <a:r>
              <a:rPr lang="en-US" altLang="zh-CN" dirty="0"/>
              <a:t>D5</a:t>
            </a:r>
            <a:r>
              <a:rPr lang="zh-CN" altLang="zh-CN" dirty="0"/>
              <a:t>所在的分条</a:t>
            </a:r>
            <a:r>
              <a:rPr lang="en-US" altLang="zh-CN" dirty="0"/>
              <a:t>1</a:t>
            </a:r>
            <a:r>
              <a:rPr lang="zh-CN" altLang="zh-CN" dirty="0"/>
              <a:t>异或操作实现的，</a:t>
            </a:r>
            <a:r>
              <a:rPr lang="en-US" altLang="zh-CN" dirty="0"/>
              <a:t>P3</a:t>
            </a:r>
            <a:r>
              <a:rPr lang="zh-CN" altLang="zh-CN" dirty="0"/>
              <a:t>则是对</a:t>
            </a:r>
            <a:r>
              <a:rPr lang="en-US" altLang="zh-CN" dirty="0"/>
              <a:t>D6</a:t>
            </a:r>
            <a:r>
              <a:rPr lang="zh-CN" altLang="zh-CN" dirty="0"/>
              <a:t>，</a:t>
            </a:r>
            <a:r>
              <a:rPr lang="en-US" altLang="zh-CN" dirty="0"/>
              <a:t>D7</a:t>
            </a:r>
            <a:r>
              <a:rPr lang="zh-CN" altLang="zh-CN" dirty="0"/>
              <a:t>，</a:t>
            </a:r>
            <a:r>
              <a:rPr lang="en-US" altLang="zh-CN" dirty="0"/>
              <a:t>D8 </a:t>
            </a:r>
            <a:r>
              <a:rPr lang="zh-CN" altLang="zh-CN" dirty="0"/>
              <a:t>所在的分条</a:t>
            </a:r>
            <a:r>
              <a:rPr lang="en-US" altLang="zh-CN" dirty="0"/>
              <a:t>2</a:t>
            </a:r>
            <a:r>
              <a:rPr lang="zh-CN" altLang="zh-CN" dirty="0"/>
              <a:t>条进行异或操作。</a:t>
            </a:r>
            <a:endParaRPr lang="en-US" altLang="zh-CN" dirty="0"/>
          </a:p>
          <a:p>
            <a:r>
              <a:rPr lang="en-US" altLang="zh-CN" dirty="0"/>
              <a:t>Q1</a:t>
            </a:r>
            <a:r>
              <a:rPr lang="zh-CN" altLang="zh-CN" dirty="0"/>
              <a:t>是对</a:t>
            </a:r>
            <a:r>
              <a:rPr lang="en-US" altLang="zh-CN" dirty="0"/>
              <a:t>D0</a:t>
            </a:r>
            <a:r>
              <a:rPr lang="zh-CN" altLang="zh-CN" dirty="0"/>
              <a:t>，</a:t>
            </a:r>
            <a:r>
              <a:rPr lang="en-US" altLang="zh-CN" dirty="0"/>
              <a:t>D1</a:t>
            </a:r>
            <a:r>
              <a:rPr lang="zh-CN" altLang="zh-CN" dirty="0"/>
              <a:t>，</a:t>
            </a:r>
            <a:r>
              <a:rPr lang="en-US" altLang="zh-CN" dirty="0"/>
              <a:t>D2 </a:t>
            </a:r>
            <a:r>
              <a:rPr lang="zh-CN" altLang="zh-CN" dirty="0"/>
              <a:t>所在的分条</a:t>
            </a:r>
            <a:r>
              <a:rPr lang="en-US" altLang="zh-CN" dirty="0"/>
              <a:t>0</a:t>
            </a:r>
            <a:r>
              <a:rPr lang="zh-CN" altLang="zh-CN" dirty="0"/>
              <a:t>条进行</a:t>
            </a:r>
            <a:r>
              <a:rPr lang="en-US" altLang="zh-CN" dirty="0"/>
              <a:t>GF</a:t>
            </a:r>
            <a:r>
              <a:rPr lang="zh-CN" altLang="zh-CN" dirty="0"/>
              <a:t>变换再异或操作实现的，</a:t>
            </a:r>
            <a:r>
              <a:rPr lang="en-US" altLang="zh-CN" dirty="0"/>
              <a:t>Q2</a:t>
            </a:r>
            <a:r>
              <a:rPr lang="zh-CN" altLang="zh-CN" dirty="0"/>
              <a:t>是对</a:t>
            </a:r>
            <a:r>
              <a:rPr lang="en-US" altLang="zh-CN" dirty="0"/>
              <a:t>D3</a:t>
            </a:r>
            <a:r>
              <a:rPr lang="zh-CN" altLang="zh-CN" dirty="0"/>
              <a:t>，</a:t>
            </a:r>
            <a:r>
              <a:rPr lang="en-US" altLang="zh-CN" dirty="0"/>
              <a:t>D4</a:t>
            </a:r>
            <a:r>
              <a:rPr lang="zh-CN" altLang="zh-CN" dirty="0"/>
              <a:t>，</a:t>
            </a:r>
            <a:r>
              <a:rPr lang="en-US" altLang="zh-CN" dirty="0"/>
              <a:t>D5 </a:t>
            </a:r>
            <a:r>
              <a:rPr lang="zh-CN" altLang="zh-CN" dirty="0"/>
              <a:t>所在的分条</a:t>
            </a:r>
            <a:r>
              <a:rPr lang="en-US" altLang="zh-CN" dirty="0"/>
              <a:t>1</a:t>
            </a:r>
            <a:r>
              <a:rPr lang="zh-CN" altLang="zh-CN" dirty="0"/>
              <a:t>进行</a:t>
            </a:r>
            <a:r>
              <a:rPr lang="en-US" altLang="zh-CN" dirty="0"/>
              <a:t>GF</a:t>
            </a:r>
            <a:r>
              <a:rPr lang="zh-CN" altLang="zh-CN" dirty="0"/>
              <a:t>变换再异或运算， </a:t>
            </a:r>
            <a:r>
              <a:rPr lang="en-US" altLang="zh-CN" dirty="0"/>
              <a:t>Q3</a:t>
            </a:r>
            <a:r>
              <a:rPr lang="zh-CN" altLang="zh-CN" dirty="0"/>
              <a:t>实现对</a:t>
            </a:r>
            <a:r>
              <a:rPr lang="en-US" altLang="zh-CN" dirty="0"/>
              <a:t>D6</a:t>
            </a:r>
            <a:r>
              <a:rPr lang="zh-CN" altLang="zh-CN" dirty="0"/>
              <a:t>，</a:t>
            </a:r>
            <a:r>
              <a:rPr lang="en-US" altLang="zh-CN" dirty="0"/>
              <a:t>D7</a:t>
            </a:r>
            <a:r>
              <a:rPr lang="zh-CN" altLang="zh-CN" dirty="0"/>
              <a:t>，</a:t>
            </a:r>
            <a:r>
              <a:rPr lang="en-US" altLang="zh-CN" dirty="0"/>
              <a:t>D8</a:t>
            </a:r>
            <a:r>
              <a:rPr lang="zh-CN" altLang="zh-CN" dirty="0"/>
              <a:t>分条</a:t>
            </a:r>
            <a:r>
              <a:rPr lang="en-US" altLang="zh-CN" dirty="0"/>
              <a:t>2</a:t>
            </a:r>
            <a:r>
              <a:rPr lang="zh-CN" altLang="zh-CN" dirty="0"/>
              <a:t>进行</a:t>
            </a:r>
            <a:r>
              <a:rPr lang="en-US" altLang="zh-CN" dirty="0"/>
              <a:t>GF</a:t>
            </a:r>
            <a:r>
              <a:rPr lang="zh-CN" altLang="zh-CN" dirty="0"/>
              <a:t>变换再异或。</a:t>
            </a:r>
          </a:p>
          <a:p>
            <a:r>
              <a:rPr lang="zh-CN" altLang="zh-CN" dirty="0"/>
              <a:t>如果一个</a:t>
            </a:r>
            <a:r>
              <a:rPr lang="zh-CN" altLang="en-US" dirty="0"/>
              <a:t>硬盘</a:t>
            </a:r>
            <a:r>
              <a:rPr lang="zh-CN" altLang="zh-CN" dirty="0"/>
              <a:t>中的一个分条失</a:t>
            </a:r>
            <a:r>
              <a:rPr lang="zh-CN" altLang="en-US" dirty="0"/>
              <a:t>效</a:t>
            </a:r>
            <a:r>
              <a:rPr lang="zh-CN" altLang="zh-CN" dirty="0"/>
              <a:t>，只需有</a:t>
            </a:r>
            <a:r>
              <a:rPr lang="en-US" altLang="zh-CN" dirty="0"/>
              <a:t>P</a:t>
            </a:r>
            <a:r>
              <a:rPr lang="zh-CN" altLang="zh-CN" dirty="0"/>
              <a:t>校验值即可恢复失效</a:t>
            </a:r>
            <a:r>
              <a:rPr lang="zh-CN" altLang="en-US" dirty="0"/>
              <a:t>硬盘</a:t>
            </a:r>
            <a:r>
              <a:rPr lang="zh-CN" altLang="zh-CN" dirty="0"/>
              <a:t>上的数据，异或运算在</a:t>
            </a:r>
            <a:r>
              <a:rPr lang="en-US" altLang="zh-CN" dirty="0"/>
              <a:t>P</a:t>
            </a:r>
            <a:r>
              <a:rPr lang="zh-CN" altLang="zh-CN" dirty="0"/>
              <a:t>校验值和其它数据</a:t>
            </a:r>
            <a:r>
              <a:rPr lang="zh-CN" altLang="en-US" dirty="0"/>
              <a:t>硬盘</a:t>
            </a:r>
            <a:r>
              <a:rPr lang="zh-CN" altLang="zh-CN" dirty="0"/>
              <a:t>间执行。如果同一个分条有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zh-CN" altLang="en-US" dirty="0"/>
              <a:t>硬盘同时</a:t>
            </a:r>
            <a:r>
              <a:rPr lang="zh-CN" altLang="zh-CN" dirty="0"/>
              <a:t>故障，不同的场景</a:t>
            </a:r>
            <a:r>
              <a:rPr lang="zh-CN" altLang="en-US" dirty="0"/>
              <a:t>有不同的处理方法</a:t>
            </a:r>
            <a:r>
              <a:rPr lang="zh-CN" altLang="zh-CN" dirty="0"/>
              <a:t>。如果</a:t>
            </a:r>
            <a:r>
              <a:rPr lang="en-US" altLang="zh-CN" dirty="0"/>
              <a:t>Q</a:t>
            </a:r>
            <a:r>
              <a:rPr lang="zh-CN" altLang="en-US" dirty="0"/>
              <a:t>校验值不</a:t>
            </a:r>
            <a:r>
              <a:rPr lang="zh-CN" altLang="zh-CN" dirty="0"/>
              <a:t>在失效的一个</a:t>
            </a:r>
            <a:r>
              <a:rPr lang="zh-CN" altLang="en-US" dirty="0"/>
              <a:t>硬盘</a:t>
            </a:r>
            <a:r>
              <a:rPr lang="zh-CN" altLang="zh-CN" dirty="0"/>
              <a:t>上，数据可以被恢复到数据盘上，然后重新计算校验信息。如果</a:t>
            </a:r>
            <a:r>
              <a:rPr lang="en-US" altLang="zh-CN" dirty="0"/>
              <a:t>Q</a:t>
            </a:r>
            <a:r>
              <a:rPr lang="zh-CN" altLang="zh-CN" dirty="0"/>
              <a:t>在其中一个失效的</a:t>
            </a:r>
            <a:r>
              <a:rPr lang="zh-CN" altLang="en-US" dirty="0"/>
              <a:t>硬盘</a:t>
            </a:r>
            <a:r>
              <a:rPr lang="zh-CN" altLang="zh-CN" dirty="0"/>
              <a:t>上，两个的公式都需要使用</a:t>
            </a:r>
            <a:r>
              <a:rPr lang="zh-CN" altLang="en-US" dirty="0"/>
              <a:t>才能</a:t>
            </a:r>
            <a:r>
              <a:rPr lang="zh-CN" altLang="zh-CN" dirty="0"/>
              <a:t>恢复</a:t>
            </a:r>
            <a:r>
              <a:rPr lang="zh-CN" altLang="en-US" dirty="0"/>
              <a:t>两个</a:t>
            </a:r>
            <a:r>
              <a:rPr lang="zh-CN" altLang="zh-CN" dirty="0"/>
              <a:t>失</a:t>
            </a:r>
            <a:r>
              <a:rPr lang="zh-CN" altLang="en-US" dirty="0"/>
              <a:t>效硬盘</a:t>
            </a:r>
            <a:r>
              <a:rPr lang="zh-CN" altLang="zh-CN" dirty="0"/>
              <a:t>上的数据。</a:t>
            </a:r>
          </a:p>
          <a:p>
            <a:endParaRPr lang="en-US" altLang="zh-CN" dirty="0">
              <a:solidFill>
                <a:srgbClr val="000000"/>
              </a:solidFill>
              <a:latin typeface="FrutigerNext LT Regular" pitchFamily="34" charset="0"/>
              <a:ea typeface="ËÎÌå"/>
              <a:cs typeface="ËÎÌå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742" y="4861770"/>
            <a:ext cx="5981326" cy="47880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 dirty="0"/>
              <a:t>另一种算法是</a:t>
            </a:r>
            <a:r>
              <a:rPr lang="en-GB" altLang="zh-CN" sz="1000" dirty="0"/>
              <a:t>RAID 6 DP</a:t>
            </a:r>
            <a:r>
              <a:rPr lang="zh-CN" altLang="en-US" sz="1000" dirty="0"/>
              <a:t>。</a:t>
            </a:r>
            <a:r>
              <a:rPr lang="en-US" altLang="zh-CN" sz="1000" dirty="0"/>
              <a:t>RAID 6 DP</a:t>
            </a:r>
            <a:r>
              <a:rPr lang="zh-CN" altLang="zh-CN" sz="1000" dirty="0"/>
              <a:t>也有两个独立的校验数据块。第一个校验信息与</a:t>
            </a:r>
            <a:r>
              <a:rPr lang="en-GB" altLang="zh-CN" sz="1000" dirty="0"/>
              <a:t>RAID 6 P+Q</a:t>
            </a:r>
            <a:r>
              <a:rPr lang="zh-CN" altLang="zh-CN" sz="1000" dirty="0"/>
              <a:t>的第一个校验值是相同的，第二个不同于</a:t>
            </a:r>
            <a:r>
              <a:rPr lang="en-GB" altLang="zh-CN" sz="1000" dirty="0"/>
              <a:t>RAID 6 P+Q</a:t>
            </a:r>
            <a:r>
              <a:rPr lang="zh-CN" altLang="zh-CN" sz="1000" dirty="0"/>
              <a:t>，采用的是斜向异或运算得到行对角奇偶校验数据块。行奇偶校验</a:t>
            </a:r>
            <a:r>
              <a:rPr lang="zh-CN" altLang="en-US" sz="1000" dirty="0"/>
              <a:t>值</a:t>
            </a:r>
            <a:r>
              <a:rPr lang="zh-CN" altLang="zh-CN" sz="1000" dirty="0"/>
              <a:t>是</a:t>
            </a:r>
            <a:r>
              <a:rPr lang="zh-CN" altLang="en-US" sz="1000" dirty="0"/>
              <a:t>同一分条的用户数据异或运算</a:t>
            </a:r>
            <a:r>
              <a:rPr lang="zh-CN" altLang="zh-CN" sz="1000" dirty="0"/>
              <a:t>获得</a:t>
            </a:r>
            <a:r>
              <a:rPr lang="zh-CN" altLang="en-US" sz="1000" dirty="0"/>
              <a:t>到，所图所示：</a:t>
            </a:r>
            <a:r>
              <a:rPr lang="en-US" altLang="zh-CN" sz="1000" dirty="0"/>
              <a:t>P0</a:t>
            </a:r>
            <a:r>
              <a:rPr lang="zh-CN" altLang="en-US" sz="1000" dirty="0"/>
              <a:t>是由分条</a:t>
            </a:r>
            <a:r>
              <a:rPr lang="en-US" altLang="zh-CN" sz="1000" dirty="0"/>
              <a:t>0</a:t>
            </a:r>
            <a:r>
              <a:rPr lang="zh-CN" altLang="en-US" sz="1000" dirty="0"/>
              <a:t>上的</a:t>
            </a:r>
            <a:r>
              <a:rPr lang="en-GB" altLang="zh-CN" sz="1000" dirty="0"/>
              <a:t>D0</a:t>
            </a:r>
            <a:r>
              <a:rPr lang="zh-CN" altLang="zh-CN" sz="1000" dirty="0"/>
              <a:t>，</a:t>
            </a:r>
            <a:r>
              <a:rPr lang="en-GB" altLang="zh-CN" sz="1000" dirty="0"/>
              <a:t>D1</a:t>
            </a:r>
            <a:r>
              <a:rPr lang="zh-CN" altLang="zh-CN" sz="1000" dirty="0"/>
              <a:t>，</a:t>
            </a:r>
            <a:r>
              <a:rPr lang="en-GB" altLang="zh-CN" sz="1000" dirty="0"/>
              <a:t>D2</a:t>
            </a:r>
            <a:r>
              <a:rPr lang="zh-CN" altLang="zh-CN" sz="1000" dirty="0"/>
              <a:t>和</a:t>
            </a:r>
            <a:r>
              <a:rPr lang="en-GB" altLang="zh-CN" sz="1000" dirty="0"/>
              <a:t>D3</a:t>
            </a:r>
            <a:r>
              <a:rPr lang="zh-CN" altLang="en-US" sz="1000" dirty="0"/>
              <a:t>异或运算得到</a:t>
            </a:r>
            <a:r>
              <a:rPr lang="zh-CN" altLang="zh-CN" sz="1000" dirty="0"/>
              <a:t>，</a:t>
            </a:r>
            <a:r>
              <a:rPr lang="en-GB" altLang="zh-CN" sz="1000" dirty="0"/>
              <a:t>P1</a:t>
            </a:r>
            <a:r>
              <a:rPr lang="zh-CN" altLang="en-US" sz="1000" dirty="0"/>
              <a:t>由分条</a:t>
            </a:r>
            <a:r>
              <a:rPr lang="en-US" altLang="zh-CN" sz="1000" dirty="0"/>
              <a:t>1</a:t>
            </a:r>
            <a:r>
              <a:rPr lang="zh-CN" altLang="en-US" sz="1000" dirty="0"/>
              <a:t>上的</a:t>
            </a:r>
            <a:r>
              <a:rPr lang="en-GB" altLang="zh-CN" sz="1000" dirty="0"/>
              <a:t>D4</a:t>
            </a:r>
            <a:r>
              <a:rPr lang="zh-CN" altLang="zh-CN" sz="1000" dirty="0"/>
              <a:t>，</a:t>
            </a:r>
            <a:r>
              <a:rPr lang="en-GB" altLang="zh-CN" sz="1000" dirty="0"/>
              <a:t>D5</a:t>
            </a:r>
            <a:r>
              <a:rPr lang="zh-CN" altLang="zh-CN" sz="1000" dirty="0"/>
              <a:t>，</a:t>
            </a:r>
            <a:r>
              <a:rPr lang="en-GB" altLang="zh-CN" sz="1000" dirty="0"/>
              <a:t>D6</a:t>
            </a:r>
            <a:r>
              <a:rPr lang="zh-CN" altLang="zh-CN" sz="1000" dirty="0"/>
              <a:t>，</a:t>
            </a:r>
            <a:r>
              <a:rPr lang="en-GB" altLang="zh-CN" sz="1000" dirty="0"/>
              <a:t>D7</a:t>
            </a:r>
            <a:r>
              <a:rPr lang="zh-CN" altLang="en-US" sz="1000" dirty="0"/>
              <a:t>异或运算</a:t>
            </a:r>
            <a:r>
              <a:rPr lang="zh-CN" altLang="zh-CN" sz="1000" dirty="0"/>
              <a:t>，等等。</a:t>
            </a:r>
            <a:r>
              <a:rPr lang="zh-CN" altLang="en-US" sz="1000" dirty="0"/>
              <a:t>所以，</a:t>
            </a:r>
            <a:r>
              <a:rPr lang="en-GB" altLang="zh-CN" sz="1000" dirty="0"/>
              <a:t>P0 = D0 </a:t>
            </a:r>
            <a:r>
              <a:rPr lang="zh-CN" altLang="zh-CN" sz="1000" dirty="0"/>
              <a:t>⊕</a:t>
            </a:r>
            <a:r>
              <a:rPr lang="en-GB" altLang="zh-CN" sz="1000" dirty="0"/>
              <a:t>D1</a:t>
            </a:r>
            <a:r>
              <a:rPr lang="zh-CN" altLang="zh-CN" sz="1000" dirty="0"/>
              <a:t>⊕</a:t>
            </a:r>
            <a:r>
              <a:rPr lang="en-GB" altLang="zh-CN" sz="1000" dirty="0"/>
              <a:t> D2</a:t>
            </a:r>
            <a:r>
              <a:rPr lang="zh-CN" altLang="zh-CN" sz="1000" dirty="0"/>
              <a:t>⊕</a:t>
            </a:r>
            <a:r>
              <a:rPr lang="en-GB" altLang="zh-CN" sz="1000" dirty="0"/>
              <a:t>D3</a:t>
            </a:r>
            <a:r>
              <a:rPr lang="zh-CN" altLang="zh-CN" sz="1000" dirty="0"/>
              <a:t>，</a:t>
            </a:r>
            <a:r>
              <a:rPr lang="en-GB" altLang="zh-CN" sz="1000" dirty="0"/>
              <a:t>P1 = D4</a:t>
            </a:r>
            <a:r>
              <a:rPr lang="zh-CN" altLang="zh-CN" sz="1000" dirty="0"/>
              <a:t>⊕</a:t>
            </a:r>
            <a:r>
              <a:rPr lang="en-GB" altLang="zh-CN" sz="1000" dirty="0"/>
              <a:t>D5</a:t>
            </a:r>
            <a:r>
              <a:rPr lang="zh-CN" altLang="zh-CN" sz="1000" dirty="0"/>
              <a:t>⊕</a:t>
            </a:r>
            <a:r>
              <a:rPr lang="en-GB" altLang="zh-CN" sz="1000" dirty="0"/>
              <a:t>D6</a:t>
            </a:r>
            <a:r>
              <a:rPr lang="zh-CN" altLang="zh-CN" sz="1000" dirty="0"/>
              <a:t>⊕</a:t>
            </a:r>
            <a:r>
              <a:rPr lang="en-GB" altLang="zh-CN" sz="1000" dirty="0"/>
              <a:t>D7</a:t>
            </a:r>
            <a:r>
              <a:rPr lang="zh-CN" altLang="en-US" sz="1000" dirty="0"/>
              <a:t>，如此类推</a:t>
            </a:r>
            <a:r>
              <a:rPr lang="zh-CN" altLang="zh-CN" sz="1000" dirty="0"/>
              <a:t>。</a:t>
            </a:r>
          </a:p>
          <a:p>
            <a:r>
              <a:rPr lang="zh-CN" altLang="en-US" sz="1000" dirty="0"/>
              <a:t>第二个校验数据块是由阵列的</a:t>
            </a:r>
            <a:r>
              <a:rPr lang="zh-CN" altLang="zh-CN" sz="1000" dirty="0"/>
              <a:t>对角线数据块</a:t>
            </a:r>
            <a:r>
              <a:rPr lang="zh-CN" altLang="en-US" sz="1000" dirty="0"/>
              <a:t>进行</a:t>
            </a:r>
            <a:r>
              <a:rPr lang="zh-CN" altLang="zh-CN" sz="1000" dirty="0"/>
              <a:t>异或运算。数据块的选择过程</a:t>
            </a:r>
            <a:r>
              <a:rPr lang="zh-CN" altLang="en-US" sz="1000" dirty="0"/>
              <a:t>比较</a:t>
            </a:r>
            <a:r>
              <a:rPr lang="zh-CN" altLang="zh-CN" sz="1000" dirty="0"/>
              <a:t>复杂。</a:t>
            </a:r>
            <a:r>
              <a:rPr lang="en-GB" altLang="zh-CN" sz="1000" dirty="0"/>
              <a:t>DP0</a:t>
            </a:r>
            <a:r>
              <a:rPr lang="zh-CN" altLang="zh-CN" sz="1000" dirty="0"/>
              <a:t>是</a:t>
            </a:r>
            <a:r>
              <a:rPr lang="zh-CN" altLang="en-US" sz="1000" dirty="0"/>
              <a:t>由硬盘</a:t>
            </a:r>
            <a:r>
              <a:rPr lang="en-GB" altLang="zh-CN" sz="1000" dirty="0"/>
              <a:t>1 </a:t>
            </a:r>
            <a:r>
              <a:rPr lang="zh-CN" altLang="zh-CN" sz="1000" dirty="0"/>
              <a:t>的分条</a:t>
            </a:r>
            <a:r>
              <a:rPr lang="en-GB" altLang="zh-CN" sz="1000" dirty="0"/>
              <a:t>0</a:t>
            </a:r>
            <a:r>
              <a:rPr lang="zh-CN" altLang="zh-CN" sz="1000" dirty="0"/>
              <a:t>上的</a:t>
            </a:r>
            <a:r>
              <a:rPr lang="en-GB" altLang="zh-CN" sz="1000" dirty="0"/>
              <a:t>D0</a:t>
            </a:r>
            <a:r>
              <a:rPr lang="zh-CN" altLang="zh-CN" sz="1000" dirty="0"/>
              <a:t>，</a:t>
            </a:r>
            <a:r>
              <a:rPr lang="zh-CN" altLang="en-US" sz="1000" dirty="0"/>
              <a:t>硬盘</a:t>
            </a:r>
            <a:r>
              <a:rPr lang="en-GB" altLang="zh-CN" sz="1000" dirty="0"/>
              <a:t>2</a:t>
            </a:r>
            <a:r>
              <a:rPr lang="zh-CN" altLang="zh-CN" sz="1000" dirty="0"/>
              <a:t>的分条</a:t>
            </a:r>
            <a:r>
              <a:rPr lang="en-GB" altLang="zh-CN" sz="1000" dirty="0"/>
              <a:t>1</a:t>
            </a:r>
            <a:r>
              <a:rPr lang="zh-CN" altLang="zh-CN" sz="1000" dirty="0"/>
              <a:t>上的</a:t>
            </a:r>
            <a:r>
              <a:rPr lang="en-GB" altLang="zh-CN" sz="1000" dirty="0"/>
              <a:t>D5</a:t>
            </a:r>
            <a:r>
              <a:rPr lang="zh-CN" altLang="zh-CN" sz="1000" dirty="0"/>
              <a:t>，</a:t>
            </a:r>
            <a:r>
              <a:rPr lang="zh-CN" altLang="en-US" sz="1000" dirty="0"/>
              <a:t>硬盘</a:t>
            </a:r>
            <a:r>
              <a:rPr lang="en-GB" altLang="zh-CN" sz="1000" dirty="0"/>
              <a:t>3</a:t>
            </a:r>
            <a:r>
              <a:rPr lang="zh-CN" altLang="zh-CN" sz="1000" dirty="0"/>
              <a:t>上的分条</a:t>
            </a:r>
            <a:r>
              <a:rPr lang="en-GB" altLang="zh-CN" sz="1000" dirty="0"/>
              <a:t>2</a:t>
            </a:r>
            <a:r>
              <a:rPr lang="zh-CN" altLang="zh-CN" sz="1000" dirty="0"/>
              <a:t>的</a:t>
            </a:r>
            <a:r>
              <a:rPr lang="en-GB" altLang="zh-CN" sz="1000" dirty="0"/>
              <a:t>D10</a:t>
            </a:r>
            <a:r>
              <a:rPr lang="zh-CN" altLang="zh-CN" sz="1000" dirty="0"/>
              <a:t>，和</a:t>
            </a:r>
            <a:r>
              <a:rPr lang="zh-CN" altLang="en-US" sz="1000" dirty="0"/>
              <a:t>硬盘</a:t>
            </a:r>
            <a:r>
              <a:rPr lang="zh-CN" altLang="zh-CN" sz="1000" dirty="0"/>
              <a:t>上</a:t>
            </a:r>
            <a:r>
              <a:rPr lang="en-GB" altLang="zh-CN" sz="1000" dirty="0"/>
              <a:t>4 </a:t>
            </a:r>
            <a:r>
              <a:rPr lang="zh-CN" altLang="zh-CN" sz="1000" dirty="0"/>
              <a:t>分条</a:t>
            </a:r>
            <a:r>
              <a:rPr lang="en-GB" altLang="zh-CN" sz="1000" dirty="0"/>
              <a:t>3</a:t>
            </a:r>
            <a:r>
              <a:rPr lang="zh-CN" altLang="zh-CN" sz="1000" dirty="0"/>
              <a:t>上的</a:t>
            </a:r>
            <a:r>
              <a:rPr lang="en-GB" altLang="zh-CN" sz="1000" dirty="0"/>
              <a:t>D15</a:t>
            </a:r>
            <a:r>
              <a:rPr lang="zh-CN" altLang="zh-CN" sz="1000" dirty="0"/>
              <a:t>异或操作得到。</a:t>
            </a:r>
            <a:r>
              <a:rPr lang="en-GB" altLang="zh-CN" sz="1000" dirty="0"/>
              <a:t>DP1</a:t>
            </a:r>
            <a:r>
              <a:rPr lang="zh-CN" altLang="zh-CN" sz="1000" dirty="0"/>
              <a:t>是对</a:t>
            </a:r>
            <a:r>
              <a:rPr lang="zh-CN" altLang="en-US" sz="1000" dirty="0"/>
              <a:t>硬盘</a:t>
            </a:r>
            <a:r>
              <a:rPr lang="en-GB" altLang="zh-CN" sz="1000" dirty="0"/>
              <a:t>2 </a:t>
            </a:r>
            <a:r>
              <a:rPr lang="zh-CN" altLang="zh-CN" sz="1000" dirty="0"/>
              <a:t>的分条</a:t>
            </a:r>
            <a:r>
              <a:rPr lang="en-GB" altLang="zh-CN" sz="1000" dirty="0"/>
              <a:t>0</a:t>
            </a:r>
            <a:r>
              <a:rPr lang="zh-CN" altLang="zh-CN" sz="1000" dirty="0"/>
              <a:t>上的</a:t>
            </a:r>
            <a:r>
              <a:rPr lang="en-GB" altLang="zh-CN" sz="1000" dirty="0"/>
              <a:t>D1</a:t>
            </a:r>
            <a:r>
              <a:rPr lang="zh-CN" altLang="zh-CN" sz="1000" dirty="0"/>
              <a:t>，</a:t>
            </a:r>
            <a:r>
              <a:rPr lang="zh-CN" altLang="en-US" sz="1000" dirty="0"/>
              <a:t>硬盘</a:t>
            </a:r>
            <a:r>
              <a:rPr lang="en-GB" altLang="zh-CN" sz="1000" dirty="0"/>
              <a:t>3</a:t>
            </a:r>
            <a:r>
              <a:rPr lang="zh-CN" altLang="zh-CN" sz="1000" dirty="0"/>
              <a:t>的分条</a:t>
            </a:r>
            <a:r>
              <a:rPr lang="en-GB" altLang="zh-CN" sz="1000" dirty="0"/>
              <a:t>1</a:t>
            </a:r>
            <a:r>
              <a:rPr lang="zh-CN" altLang="zh-CN" sz="1000" dirty="0"/>
              <a:t>上的</a:t>
            </a:r>
            <a:r>
              <a:rPr lang="en-GB" altLang="zh-CN" sz="1000" dirty="0"/>
              <a:t>D6</a:t>
            </a:r>
            <a:r>
              <a:rPr lang="zh-CN" altLang="zh-CN" sz="1000" dirty="0"/>
              <a:t>，</a:t>
            </a:r>
            <a:r>
              <a:rPr lang="zh-CN" altLang="en-US" sz="1000" dirty="0"/>
              <a:t>硬盘</a:t>
            </a:r>
            <a:r>
              <a:rPr lang="en-GB" altLang="zh-CN" sz="1000" dirty="0"/>
              <a:t>4</a:t>
            </a:r>
            <a:r>
              <a:rPr lang="zh-CN" altLang="zh-CN" sz="1000" dirty="0"/>
              <a:t>上分条</a:t>
            </a:r>
            <a:r>
              <a:rPr lang="en-GB" altLang="zh-CN" sz="1000" dirty="0"/>
              <a:t>2</a:t>
            </a:r>
            <a:r>
              <a:rPr lang="zh-CN" altLang="zh-CN" sz="1000" dirty="0"/>
              <a:t>的 </a:t>
            </a:r>
            <a:r>
              <a:rPr lang="en-GB" altLang="zh-CN" sz="1000" dirty="0"/>
              <a:t>D11</a:t>
            </a:r>
            <a:r>
              <a:rPr lang="zh-CN" altLang="zh-CN" sz="1000" dirty="0"/>
              <a:t>，和的第一块校验</a:t>
            </a:r>
            <a:r>
              <a:rPr lang="zh-CN" altLang="en-US" sz="1000" dirty="0"/>
              <a:t>硬盘</a:t>
            </a:r>
            <a:r>
              <a:rPr lang="zh-CN" altLang="zh-CN" sz="1000" dirty="0"/>
              <a:t>上分条</a:t>
            </a:r>
            <a:r>
              <a:rPr lang="en-GB" altLang="zh-CN" sz="1000" dirty="0"/>
              <a:t>3 </a:t>
            </a:r>
            <a:r>
              <a:rPr lang="zh-CN" altLang="zh-CN" sz="1000" dirty="0"/>
              <a:t>上的</a:t>
            </a:r>
            <a:r>
              <a:rPr lang="en-GB" altLang="zh-CN" sz="1000" dirty="0"/>
              <a:t>P3</a:t>
            </a:r>
            <a:r>
              <a:rPr lang="zh-CN" altLang="zh-CN" sz="1000" dirty="0"/>
              <a:t>进行异或运算得到。</a:t>
            </a:r>
            <a:r>
              <a:rPr lang="en-GB" altLang="zh-CN" sz="1000" dirty="0"/>
              <a:t>DP2</a:t>
            </a:r>
            <a:r>
              <a:rPr lang="zh-CN" altLang="zh-CN" sz="1000" dirty="0"/>
              <a:t>是</a:t>
            </a:r>
            <a:r>
              <a:rPr lang="zh-CN" altLang="en-US" sz="1000" dirty="0"/>
              <a:t>硬盘</a:t>
            </a:r>
            <a:r>
              <a:rPr lang="en-GB" altLang="zh-CN" sz="1000" dirty="0"/>
              <a:t>3 </a:t>
            </a:r>
            <a:r>
              <a:rPr lang="zh-CN" altLang="zh-CN" sz="1000" dirty="0"/>
              <a:t>分条</a:t>
            </a:r>
            <a:r>
              <a:rPr lang="en-GB" altLang="zh-CN" sz="1000" dirty="0"/>
              <a:t>0</a:t>
            </a:r>
            <a:r>
              <a:rPr lang="zh-CN" altLang="zh-CN" sz="1000" dirty="0"/>
              <a:t>上的</a:t>
            </a:r>
            <a:r>
              <a:rPr lang="en-GB" altLang="zh-CN" sz="1000" dirty="0"/>
              <a:t>D2</a:t>
            </a:r>
            <a:r>
              <a:rPr lang="zh-CN" altLang="zh-CN" sz="1000" dirty="0"/>
              <a:t>，</a:t>
            </a:r>
            <a:r>
              <a:rPr lang="zh-CN" altLang="en-US" sz="1000" dirty="0"/>
              <a:t>硬盘</a:t>
            </a:r>
            <a:r>
              <a:rPr lang="en-GB" altLang="zh-CN" sz="1000" dirty="0"/>
              <a:t>4</a:t>
            </a:r>
            <a:r>
              <a:rPr lang="zh-CN" altLang="zh-CN" sz="1000" dirty="0"/>
              <a:t>上的分条</a:t>
            </a:r>
            <a:r>
              <a:rPr lang="en-GB" altLang="zh-CN" sz="1000" dirty="0"/>
              <a:t>1</a:t>
            </a:r>
            <a:r>
              <a:rPr lang="zh-CN" altLang="zh-CN" sz="1000" dirty="0"/>
              <a:t>的 </a:t>
            </a:r>
            <a:r>
              <a:rPr lang="en-GB" altLang="zh-CN" sz="1000" dirty="0"/>
              <a:t>D7</a:t>
            </a:r>
            <a:r>
              <a:rPr lang="zh-CN" altLang="zh-CN" sz="1000" dirty="0"/>
              <a:t>，奇偶</a:t>
            </a:r>
            <a:r>
              <a:rPr lang="zh-CN" altLang="en-US" sz="1000" dirty="0"/>
              <a:t>硬盘</a:t>
            </a:r>
            <a:r>
              <a:rPr lang="zh-CN" altLang="zh-CN" sz="1000" dirty="0"/>
              <a:t>分条</a:t>
            </a:r>
            <a:r>
              <a:rPr lang="en-GB" altLang="zh-CN" sz="1000" dirty="0"/>
              <a:t>2</a:t>
            </a:r>
            <a:r>
              <a:rPr lang="zh-CN" altLang="zh-CN" sz="1000" dirty="0"/>
              <a:t>的</a:t>
            </a:r>
            <a:r>
              <a:rPr lang="en-GB" altLang="zh-CN" sz="1000" dirty="0"/>
              <a:t>P2</a:t>
            </a:r>
            <a:r>
              <a:rPr lang="zh-CN" altLang="zh-CN" sz="1000" dirty="0"/>
              <a:t>，和</a:t>
            </a:r>
            <a:r>
              <a:rPr lang="zh-CN" altLang="en-US" sz="1000" dirty="0"/>
              <a:t>硬盘</a:t>
            </a:r>
            <a:r>
              <a:rPr lang="en-GB" altLang="zh-CN" sz="1000" dirty="0"/>
              <a:t>1 </a:t>
            </a:r>
            <a:r>
              <a:rPr lang="zh-CN" altLang="zh-CN" sz="1000" dirty="0"/>
              <a:t>分条</a:t>
            </a:r>
            <a:r>
              <a:rPr lang="en-GB" altLang="zh-CN" sz="1000" dirty="0"/>
              <a:t>3</a:t>
            </a:r>
            <a:r>
              <a:rPr lang="zh-CN" altLang="zh-CN" sz="1000" dirty="0"/>
              <a:t>上的</a:t>
            </a:r>
            <a:r>
              <a:rPr lang="en-GB" altLang="zh-CN" sz="1000" dirty="0"/>
              <a:t>D12</a:t>
            </a:r>
            <a:r>
              <a:rPr lang="zh-CN" altLang="zh-CN" sz="1000" dirty="0"/>
              <a:t>进行异或运算得到。</a:t>
            </a:r>
            <a:r>
              <a:rPr lang="zh-CN" altLang="en-US" sz="1000" dirty="0"/>
              <a:t>所以</a:t>
            </a:r>
            <a:r>
              <a:rPr lang="zh-CN" altLang="zh-CN" sz="1000" dirty="0"/>
              <a:t>，</a:t>
            </a:r>
            <a:r>
              <a:rPr lang="en-GB" altLang="zh-CN" sz="1000" dirty="0"/>
              <a:t>DP0 = D0</a:t>
            </a:r>
            <a:r>
              <a:rPr lang="zh-CN" altLang="zh-CN" sz="1000" dirty="0"/>
              <a:t>⊕</a:t>
            </a:r>
            <a:r>
              <a:rPr lang="en-GB" altLang="zh-CN" sz="1000" dirty="0"/>
              <a:t>D5</a:t>
            </a:r>
            <a:r>
              <a:rPr lang="zh-CN" altLang="zh-CN" sz="1000" dirty="0"/>
              <a:t>⊕</a:t>
            </a:r>
            <a:r>
              <a:rPr lang="en-GB" altLang="zh-CN" sz="1000" dirty="0"/>
              <a:t>D10</a:t>
            </a:r>
            <a:r>
              <a:rPr lang="zh-CN" altLang="zh-CN" sz="1000" dirty="0"/>
              <a:t>⊕</a:t>
            </a:r>
            <a:r>
              <a:rPr lang="en-GB" altLang="zh-CN" sz="1000" dirty="0"/>
              <a:t>D15</a:t>
            </a:r>
            <a:r>
              <a:rPr lang="zh-CN" altLang="zh-CN" sz="1000" dirty="0"/>
              <a:t>，</a:t>
            </a:r>
            <a:r>
              <a:rPr lang="en-GB" altLang="zh-CN" sz="1000" dirty="0"/>
              <a:t>DP1 = D1</a:t>
            </a:r>
            <a:r>
              <a:rPr lang="zh-CN" altLang="zh-CN" sz="1000" dirty="0"/>
              <a:t>⊕</a:t>
            </a:r>
            <a:r>
              <a:rPr lang="en-GB" altLang="zh-CN" sz="1000" dirty="0"/>
              <a:t>D6</a:t>
            </a:r>
            <a:r>
              <a:rPr lang="zh-CN" altLang="zh-CN" sz="1000" dirty="0"/>
              <a:t>⊕</a:t>
            </a:r>
            <a:r>
              <a:rPr lang="en-GB" altLang="zh-CN" sz="1000" dirty="0"/>
              <a:t>D11</a:t>
            </a:r>
            <a:r>
              <a:rPr lang="zh-CN" altLang="zh-CN" sz="1000" dirty="0"/>
              <a:t>⊕</a:t>
            </a:r>
            <a:r>
              <a:rPr lang="en-GB" altLang="zh-CN" sz="1000" dirty="0"/>
              <a:t>P3</a:t>
            </a:r>
            <a:r>
              <a:rPr lang="zh-CN" altLang="en-US" sz="1000" dirty="0"/>
              <a:t>，如此类推</a:t>
            </a:r>
            <a:r>
              <a:rPr lang="zh-CN" altLang="zh-CN" sz="1000" dirty="0"/>
              <a:t>。</a:t>
            </a:r>
          </a:p>
          <a:p>
            <a:r>
              <a:rPr lang="zh-CN" altLang="zh-CN" sz="1000" dirty="0"/>
              <a:t>一个</a:t>
            </a:r>
            <a:r>
              <a:rPr lang="en-GB" altLang="zh-CN" sz="1000" dirty="0"/>
              <a:t>RAID 6</a:t>
            </a:r>
            <a:r>
              <a:rPr lang="zh-CN" altLang="en-US" sz="1000" dirty="0"/>
              <a:t>阵列</a:t>
            </a:r>
            <a:r>
              <a:rPr lang="zh-CN" altLang="zh-CN" sz="1000" dirty="0"/>
              <a:t>能够容忍双</a:t>
            </a:r>
            <a:r>
              <a:rPr lang="zh-CN" altLang="en-US" sz="1000" dirty="0"/>
              <a:t>硬盘</a:t>
            </a:r>
            <a:r>
              <a:rPr lang="zh-CN" altLang="zh-CN" sz="1000" dirty="0"/>
              <a:t>失效。</a:t>
            </a:r>
            <a:r>
              <a:rPr lang="zh-CN" altLang="en-US" sz="1000" dirty="0"/>
              <a:t>如</a:t>
            </a:r>
            <a:r>
              <a:rPr lang="zh-CN" altLang="zh-CN" sz="1000" dirty="0"/>
              <a:t>上图</a:t>
            </a:r>
            <a:r>
              <a:rPr lang="zh-CN" altLang="en-US" sz="1000" dirty="0"/>
              <a:t>所示</a:t>
            </a:r>
            <a:r>
              <a:rPr lang="zh-CN" altLang="zh-CN" sz="1000" dirty="0"/>
              <a:t>，如果</a:t>
            </a:r>
            <a:r>
              <a:rPr lang="zh-CN" altLang="en-US" sz="1000" dirty="0"/>
              <a:t>硬盘</a:t>
            </a:r>
            <a:r>
              <a:rPr lang="en-GB" altLang="zh-CN" sz="1000" dirty="0"/>
              <a:t>1</a:t>
            </a:r>
            <a:r>
              <a:rPr lang="zh-CN" altLang="zh-CN" sz="1000" dirty="0"/>
              <a:t>和</a:t>
            </a:r>
            <a:r>
              <a:rPr lang="en-GB" altLang="zh-CN" sz="1000" dirty="0"/>
              <a:t>2</a:t>
            </a:r>
            <a:r>
              <a:rPr lang="zh-CN" altLang="zh-CN" sz="1000" dirty="0"/>
              <a:t>失效，</a:t>
            </a:r>
            <a:r>
              <a:rPr lang="zh-CN" altLang="en-US" sz="1000" dirty="0"/>
              <a:t>上面的所有数据会</a:t>
            </a:r>
            <a:r>
              <a:rPr lang="zh-CN" altLang="zh-CN" sz="1000" dirty="0"/>
              <a:t>丢失</a:t>
            </a:r>
            <a:r>
              <a:rPr lang="zh-CN" altLang="en-US" sz="1000" dirty="0"/>
              <a:t>，但</a:t>
            </a:r>
            <a:r>
              <a:rPr lang="zh-CN" altLang="zh-CN" sz="1000" dirty="0"/>
              <a:t>其他</a:t>
            </a:r>
            <a:r>
              <a:rPr lang="zh-CN" altLang="en-US" sz="1000" dirty="0"/>
              <a:t>硬盘</a:t>
            </a:r>
            <a:r>
              <a:rPr lang="zh-CN" altLang="zh-CN" sz="1000" dirty="0"/>
              <a:t>上的数据和奇偶校验信息是有效的，我们</a:t>
            </a:r>
            <a:r>
              <a:rPr lang="zh-CN" altLang="en-US" sz="1000" dirty="0"/>
              <a:t>了解一下阵列</a:t>
            </a:r>
            <a:r>
              <a:rPr lang="zh-CN" altLang="zh-CN" sz="1000" dirty="0"/>
              <a:t>数据</a:t>
            </a:r>
            <a:r>
              <a:rPr lang="zh-CN" altLang="en-US" sz="1000" dirty="0"/>
              <a:t>是如何恢复的</a:t>
            </a:r>
            <a:r>
              <a:rPr lang="zh-CN" altLang="zh-CN" sz="1000" dirty="0"/>
              <a:t>。恢复</a:t>
            </a:r>
            <a:r>
              <a:rPr lang="en-GB" altLang="zh-CN" sz="1000" dirty="0"/>
              <a:t>D12</a:t>
            </a:r>
            <a:r>
              <a:rPr lang="zh-CN" altLang="zh-CN" sz="1000" dirty="0"/>
              <a:t>采用</a:t>
            </a:r>
            <a:r>
              <a:rPr lang="en-GB" altLang="zh-CN" sz="1000" dirty="0"/>
              <a:t>DP2</a:t>
            </a:r>
            <a:r>
              <a:rPr lang="zh-CN" altLang="zh-CN" sz="1000" dirty="0"/>
              <a:t>和斜向校验（</a:t>
            </a:r>
            <a:r>
              <a:rPr lang="en-GB" altLang="zh-CN" sz="1000" dirty="0"/>
              <a:t>D12 = D2</a:t>
            </a:r>
            <a:r>
              <a:rPr lang="zh-CN" altLang="zh-CN" sz="1000" dirty="0"/>
              <a:t>⊕</a:t>
            </a:r>
            <a:r>
              <a:rPr lang="en-GB" altLang="zh-CN" sz="1000" dirty="0"/>
              <a:t>D7</a:t>
            </a:r>
            <a:r>
              <a:rPr lang="zh-CN" altLang="zh-CN" sz="1000" dirty="0"/>
              <a:t>⊕</a:t>
            </a:r>
            <a:r>
              <a:rPr lang="en-GB" altLang="zh-CN" sz="1000" dirty="0"/>
              <a:t>P2</a:t>
            </a:r>
            <a:r>
              <a:rPr lang="zh-CN" altLang="zh-CN" sz="1000" dirty="0"/>
              <a:t>⊕</a:t>
            </a:r>
            <a:r>
              <a:rPr lang="en-GB" altLang="zh-CN" sz="1000" dirty="0"/>
              <a:t>DP2</a:t>
            </a:r>
            <a:r>
              <a:rPr lang="zh-CN" altLang="zh-CN" sz="1000" dirty="0"/>
              <a:t>）；恢复</a:t>
            </a:r>
            <a:r>
              <a:rPr lang="en-GB" altLang="zh-CN" sz="1000" dirty="0"/>
              <a:t>D13</a:t>
            </a:r>
            <a:r>
              <a:rPr lang="zh-CN" altLang="zh-CN" sz="1000" dirty="0"/>
              <a:t>利用</a:t>
            </a:r>
            <a:r>
              <a:rPr lang="en-GB" altLang="zh-CN" sz="1000" dirty="0"/>
              <a:t>P3</a:t>
            </a:r>
            <a:r>
              <a:rPr lang="zh-CN" altLang="zh-CN" sz="1000" dirty="0"/>
              <a:t>和横向校验（</a:t>
            </a:r>
            <a:r>
              <a:rPr lang="en-GB" altLang="zh-CN" sz="1000" dirty="0"/>
              <a:t>D13 = D12</a:t>
            </a:r>
            <a:r>
              <a:rPr lang="zh-CN" altLang="zh-CN" sz="1000" dirty="0"/>
              <a:t>⊕</a:t>
            </a:r>
            <a:r>
              <a:rPr lang="en-GB" altLang="zh-CN" sz="1000" dirty="0"/>
              <a:t>D14</a:t>
            </a:r>
            <a:r>
              <a:rPr lang="zh-CN" altLang="zh-CN" sz="1000" dirty="0"/>
              <a:t>⊕</a:t>
            </a:r>
            <a:r>
              <a:rPr lang="en-GB" altLang="zh-CN" sz="1000" dirty="0"/>
              <a:t>D15</a:t>
            </a:r>
            <a:r>
              <a:rPr lang="zh-CN" altLang="zh-CN" sz="1000" dirty="0"/>
              <a:t>⊕</a:t>
            </a:r>
            <a:r>
              <a:rPr lang="en-GB" altLang="zh-CN" sz="1000" dirty="0"/>
              <a:t>P3</a:t>
            </a:r>
            <a:r>
              <a:rPr lang="zh-CN" altLang="zh-CN" sz="1000" dirty="0"/>
              <a:t>），通过使用</a:t>
            </a:r>
            <a:r>
              <a:rPr lang="en-GB" altLang="zh-CN" sz="1000" dirty="0"/>
              <a:t>DP3</a:t>
            </a:r>
            <a:r>
              <a:rPr lang="zh-CN" altLang="zh-CN" sz="1000" dirty="0"/>
              <a:t>和斜向校验恢复</a:t>
            </a:r>
            <a:r>
              <a:rPr lang="en-GB" altLang="zh-CN" sz="1000" dirty="0"/>
              <a:t>D8</a:t>
            </a:r>
            <a:r>
              <a:rPr lang="zh-CN" altLang="zh-CN" sz="1000" dirty="0"/>
              <a:t>（</a:t>
            </a:r>
            <a:r>
              <a:rPr lang="en-GB" altLang="zh-CN" sz="1000" dirty="0"/>
              <a:t>D8 = D3</a:t>
            </a:r>
            <a:r>
              <a:rPr lang="zh-CN" altLang="zh-CN" sz="1000" dirty="0"/>
              <a:t>⊕</a:t>
            </a:r>
            <a:r>
              <a:rPr lang="en-GB" altLang="zh-CN" sz="1000" dirty="0"/>
              <a:t>P1</a:t>
            </a:r>
            <a:r>
              <a:rPr lang="zh-CN" altLang="zh-CN" sz="1000" dirty="0"/>
              <a:t>⊕</a:t>
            </a:r>
            <a:r>
              <a:rPr lang="en-GB" altLang="zh-CN" sz="1000" dirty="0"/>
              <a:t>DP3</a:t>
            </a:r>
            <a:r>
              <a:rPr lang="zh-CN" altLang="zh-CN" sz="1000" dirty="0"/>
              <a:t>⊕</a:t>
            </a:r>
            <a:r>
              <a:rPr lang="en-GB" altLang="zh-CN" sz="1000" dirty="0"/>
              <a:t>D13</a:t>
            </a:r>
            <a:r>
              <a:rPr lang="zh-CN" altLang="zh-CN" sz="1000" dirty="0"/>
              <a:t>），</a:t>
            </a:r>
            <a:r>
              <a:rPr lang="zh-CN" altLang="en-US" sz="1000" dirty="0"/>
              <a:t>使</a:t>
            </a:r>
            <a:r>
              <a:rPr lang="zh-CN" altLang="zh-CN" sz="1000" dirty="0"/>
              <a:t>用</a:t>
            </a:r>
            <a:r>
              <a:rPr lang="en-GB" altLang="zh-CN" sz="1000" dirty="0"/>
              <a:t>P2</a:t>
            </a:r>
            <a:r>
              <a:rPr lang="zh-CN" altLang="zh-CN" sz="1000" dirty="0"/>
              <a:t>和横向校验得到</a:t>
            </a:r>
            <a:r>
              <a:rPr lang="en-GB" altLang="zh-CN" sz="1000" dirty="0"/>
              <a:t>D9</a:t>
            </a:r>
            <a:r>
              <a:rPr lang="zh-CN" altLang="zh-CN" sz="1000" dirty="0"/>
              <a:t>（</a:t>
            </a:r>
            <a:r>
              <a:rPr lang="en-GB" altLang="zh-CN" sz="1000" dirty="0"/>
              <a:t>D9 = D8</a:t>
            </a:r>
            <a:r>
              <a:rPr lang="zh-CN" altLang="zh-CN" sz="1000" dirty="0"/>
              <a:t>⊕</a:t>
            </a:r>
            <a:r>
              <a:rPr lang="en-GB" altLang="zh-CN" sz="1000" dirty="0"/>
              <a:t>D10</a:t>
            </a:r>
            <a:r>
              <a:rPr lang="zh-CN" altLang="zh-CN" sz="1000" dirty="0"/>
              <a:t>⊕</a:t>
            </a:r>
            <a:r>
              <a:rPr lang="en-GB" altLang="zh-CN" sz="1000" dirty="0"/>
              <a:t>D11</a:t>
            </a:r>
            <a:r>
              <a:rPr lang="zh-CN" altLang="zh-CN" sz="1000" dirty="0"/>
              <a:t>⊕</a:t>
            </a:r>
            <a:r>
              <a:rPr lang="en-GB" altLang="zh-CN" sz="1000" dirty="0"/>
              <a:t>P2</a:t>
            </a:r>
            <a:r>
              <a:rPr lang="zh-CN" altLang="zh-CN" sz="1000" dirty="0"/>
              <a:t>），恢复</a:t>
            </a:r>
            <a:r>
              <a:rPr lang="en-GB" altLang="zh-CN" sz="1000" dirty="0"/>
              <a:t>D4</a:t>
            </a:r>
            <a:r>
              <a:rPr lang="zh-CN" altLang="zh-CN" sz="1000" dirty="0"/>
              <a:t>采用</a:t>
            </a:r>
            <a:r>
              <a:rPr lang="en-GB" altLang="zh-CN" sz="1000" dirty="0"/>
              <a:t>DP4</a:t>
            </a:r>
            <a:r>
              <a:rPr lang="zh-CN" altLang="zh-CN" sz="1000" dirty="0"/>
              <a:t>和斜向校验，利用</a:t>
            </a:r>
            <a:r>
              <a:rPr lang="en-GB" altLang="zh-CN" sz="1000" dirty="0"/>
              <a:t>P1</a:t>
            </a:r>
            <a:r>
              <a:rPr lang="zh-CN" altLang="zh-CN" sz="1000" dirty="0"/>
              <a:t>和横向校验得到</a:t>
            </a:r>
            <a:r>
              <a:rPr lang="en-GB" altLang="zh-CN" sz="1000" dirty="0"/>
              <a:t>D5</a:t>
            </a:r>
            <a:r>
              <a:rPr lang="zh-CN" altLang="zh-CN" sz="1000" dirty="0"/>
              <a:t>等。这些操作是重复的，直到所有数据在</a:t>
            </a:r>
            <a:r>
              <a:rPr lang="zh-CN" altLang="en-US" sz="1000" dirty="0"/>
              <a:t>故障盘</a:t>
            </a:r>
            <a:r>
              <a:rPr lang="zh-CN" altLang="zh-CN" sz="1000" dirty="0"/>
              <a:t>被恢复。</a:t>
            </a:r>
          </a:p>
          <a:p>
            <a:r>
              <a:rPr lang="zh-CN" altLang="zh-CN" sz="1000" dirty="0"/>
              <a:t>一个</a:t>
            </a:r>
            <a:r>
              <a:rPr lang="en-GB" altLang="zh-CN" sz="1000" dirty="0"/>
              <a:t>RAID 6</a:t>
            </a:r>
            <a:r>
              <a:rPr lang="zh-CN" altLang="en-US" sz="1000" dirty="0"/>
              <a:t>组</a:t>
            </a:r>
            <a:r>
              <a:rPr lang="zh-CN" altLang="zh-CN" sz="1000" dirty="0"/>
              <a:t>的性能，无论</a:t>
            </a:r>
            <a:r>
              <a:rPr lang="zh-CN" altLang="en-US" sz="1000" dirty="0"/>
              <a:t>算法</a:t>
            </a:r>
            <a:r>
              <a:rPr lang="zh-CN" altLang="zh-CN" sz="1000" dirty="0"/>
              <a:t>是</a:t>
            </a:r>
            <a:r>
              <a:rPr lang="en-GB" altLang="zh-CN" sz="1000" dirty="0"/>
              <a:t>DP</a:t>
            </a:r>
            <a:r>
              <a:rPr lang="zh-CN" altLang="zh-CN" sz="1000" dirty="0"/>
              <a:t>还是</a:t>
            </a:r>
            <a:r>
              <a:rPr lang="en-GB" altLang="zh-CN" sz="1000" dirty="0"/>
              <a:t>P+Q</a:t>
            </a:r>
            <a:r>
              <a:rPr lang="zh-CN" altLang="zh-CN" sz="1000" dirty="0"/>
              <a:t>，相对都比较慢</a:t>
            </a:r>
            <a:r>
              <a:rPr lang="zh-CN" altLang="en-US" sz="1000" dirty="0"/>
              <a:t>。</a:t>
            </a:r>
            <a:r>
              <a:rPr lang="zh-CN" altLang="zh-CN" sz="1000" dirty="0"/>
              <a:t>因此，</a:t>
            </a:r>
            <a:r>
              <a:rPr lang="en-GB" altLang="zh-CN" sz="1000" dirty="0"/>
              <a:t>RAID 6</a:t>
            </a:r>
            <a:r>
              <a:rPr lang="zh-CN" altLang="zh-CN" sz="1000" dirty="0"/>
              <a:t>适用两种</a:t>
            </a:r>
            <a:r>
              <a:rPr lang="zh-CN" altLang="en-US" sz="1000" dirty="0"/>
              <a:t>场景</a:t>
            </a:r>
            <a:r>
              <a:rPr lang="zh-CN" altLang="zh-CN" sz="1000" dirty="0"/>
              <a:t>：</a:t>
            </a:r>
          </a:p>
          <a:p>
            <a:pPr lvl="1"/>
            <a:r>
              <a:rPr lang="en-GB" altLang="zh-CN" sz="1000" dirty="0"/>
              <a:t>1</a:t>
            </a:r>
            <a:r>
              <a:rPr lang="zh-CN" altLang="en-US" sz="1000" dirty="0"/>
              <a:t>、</a:t>
            </a:r>
            <a:r>
              <a:rPr lang="zh-CN" altLang="zh-CN" sz="1000" dirty="0"/>
              <a:t>数据非常重要，需要尽可能长</a:t>
            </a:r>
            <a:r>
              <a:rPr lang="zh-CN" altLang="en-US" sz="1000" dirty="0"/>
              <a:t>的</a:t>
            </a:r>
            <a:r>
              <a:rPr lang="zh-CN" altLang="zh-CN" sz="1000" dirty="0"/>
              <a:t>时间处于在线和可使用的状态。</a:t>
            </a:r>
          </a:p>
          <a:p>
            <a:pPr lvl="1"/>
            <a:r>
              <a:rPr lang="en-GB" altLang="zh-CN" sz="1000" dirty="0"/>
              <a:t>2</a:t>
            </a:r>
            <a:r>
              <a:rPr lang="zh-CN" altLang="zh-CN" sz="1000" dirty="0"/>
              <a:t>、使用的</a:t>
            </a:r>
            <a:r>
              <a:rPr lang="zh-CN" altLang="en-US" sz="1000" dirty="0"/>
              <a:t>硬盘</a:t>
            </a:r>
            <a:r>
              <a:rPr lang="zh-CN" altLang="zh-CN" sz="1000" dirty="0"/>
              <a:t>容量非常大（通常超过</a:t>
            </a:r>
            <a:r>
              <a:rPr lang="en-GB" altLang="zh-CN" sz="1000" dirty="0"/>
              <a:t>2T</a:t>
            </a:r>
            <a:r>
              <a:rPr lang="zh-CN" altLang="zh-CN" sz="1000" dirty="0"/>
              <a:t>）。大容量</a:t>
            </a:r>
            <a:r>
              <a:rPr lang="zh-CN" altLang="en-US" sz="1000" dirty="0"/>
              <a:t>硬盘</a:t>
            </a:r>
            <a:r>
              <a:rPr lang="zh-CN" altLang="zh-CN" sz="1000" dirty="0"/>
              <a:t>的重建时间</a:t>
            </a:r>
            <a:r>
              <a:rPr lang="zh-CN" altLang="en-US" sz="1000" dirty="0"/>
              <a:t>较长</a:t>
            </a:r>
            <a:r>
              <a:rPr lang="zh-CN" altLang="zh-CN" sz="1000" dirty="0"/>
              <a:t>，</a:t>
            </a:r>
            <a:r>
              <a:rPr lang="zh-CN" altLang="en-US" sz="1000" dirty="0"/>
              <a:t>两个硬盘都失效</a:t>
            </a:r>
            <a:r>
              <a:rPr lang="zh-CN" altLang="zh-CN" sz="1000" dirty="0"/>
              <a:t>是</a:t>
            </a:r>
            <a:r>
              <a:rPr lang="zh-CN" altLang="en-US" sz="1000" dirty="0"/>
              <a:t>会造成数据较长时间不能访问。</a:t>
            </a:r>
            <a:r>
              <a:rPr lang="zh-CN" altLang="zh-CN" sz="1000" dirty="0"/>
              <a:t>在</a:t>
            </a:r>
            <a:r>
              <a:rPr lang="en-GB" altLang="zh-CN" sz="1000" dirty="0"/>
              <a:t>RAID 6</a:t>
            </a:r>
            <a:r>
              <a:rPr lang="zh-CN" altLang="zh-CN" sz="1000" dirty="0"/>
              <a:t>中，可以实现一个</a:t>
            </a:r>
            <a:r>
              <a:rPr lang="zh-CN" altLang="en-US" sz="1000" dirty="0"/>
              <a:t>硬盘</a:t>
            </a:r>
            <a:r>
              <a:rPr lang="zh-CN" altLang="zh-CN" sz="1000" dirty="0"/>
              <a:t>重构时另一个</a:t>
            </a:r>
            <a:r>
              <a:rPr lang="zh-CN" altLang="en-US" sz="1000" dirty="0"/>
              <a:t>硬盘</a:t>
            </a:r>
            <a:r>
              <a:rPr lang="zh-CN" altLang="zh-CN" sz="1000" dirty="0"/>
              <a:t>失效。一些</a:t>
            </a:r>
            <a:r>
              <a:rPr lang="zh-CN" altLang="en-US" sz="1000" dirty="0"/>
              <a:t>企业希望在使用大容量硬盘后，</a:t>
            </a:r>
            <a:r>
              <a:rPr lang="zh-CN" altLang="zh-CN" sz="1000" dirty="0"/>
              <a:t>存储阵列的供应商使用一个双重保护的</a:t>
            </a:r>
            <a:r>
              <a:rPr lang="en-US" altLang="zh-CN" sz="1000" dirty="0"/>
              <a:t>RAID</a:t>
            </a:r>
            <a:r>
              <a:rPr lang="zh-CN" altLang="en-US" sz="1000" dirty="0"/>
              <a:t>组</a:t>
            </a:r>
            <a:r>
              <a:rPr lang="zh-CN" altLang="zh-CN" sz="1000" dirty="0"/>
              <a:t>。</a:t>
            </a:r>
            <a:endParaRPr lang="zh-CN" altLang="zh-CN" sz="1000" dirty="0"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对于大多数的企业客户</a:t>
            </a:r>
            <a:r>
              <a:rPr lang="zh-CN" altLang="en-US" dirty="0"/>
              <a:t>而言</a:t>
            </a:r>
            <a:r>
              <a:rPr lang="zh-CN" altLang="zh-CN" dirty="0"/>
              <a:t>，</a:t>
            </a:r>
            <a:r>
              <a:rPr lang="en-GB" altLang="zh-CN" dirty="0"/>
              <a:t>RAID 0</a:t>
            </a:r>
            <a:r>
              <a:rPr lang="zh-CN" altLang="zh-CN" dirty="0"/>
              <a:t>并不是一个真正可以</a:t>
            </a:r>
            <a:r>
              <a:rPr lang="zh-CN" altLang="en-US" dirty="0"/>
              <a:t>操作</a:t>
            </a:r>
            <a:r>
              <a:rPr lang="zh-CN" altLang="zh-CN" dirty="0"/>
              <a:t>的选择，而</a:t>
            </a:r>
            <a:r>
              <a:rPr lang="en-GB" altLang="zh-CN" dirty="0"/>
              <a:t>RAID 1</a:t>
            </a:r>
            <a:r>
              <a:rPr lang="zh-CN" altLang="zh-CN" dirty="0"/>
              <a:t>受限于</a:t>
            </a:r>
            <a:r>
              <a:rPr lang="zh-CN" altLang="en-US" dirty="0"/>
              <a:t>硬盘</a:t>
            </a:r>
            <a:r>
              <a:rPr lang="zh-CN" altLang="zh-CN" dirty="0"/>
              <a:t>容量</a:t>
            </a:r>
            <a:r>
              <a:rPr lang="zh-CN" altLang="en-US" dirty="0"/>
              <a:t>利用率</a:t>
            </a:r>
            <a:r>
              <a:rPr lang="zh-CN" altLang="zh-CN" dirty="0"/>
              <a:t>。</a:t>
            </a:r>
            <a:r>
              <a:rPr lang="en-US" altLang="zh-CN" dirty="0"/>
              <a:t>RAID 10</a:t>
            </a:r>
            <a:r>
              <a:rPr lang="zh-CN" altLang="zh-CN" dirty="0"/>
              <a:t>组合</a:t>
            </a:r>
            <a:r>
              <a:rPr lang="zh-CN" altLang="en-US" dirty="0"/>
              <a:t>了</a:t>
            </a:r>
            <a:r>
              <a:rPr lang="en-GB" altLang="zh-CN" dirty="0"/>
              <a:t>RAID 1</a:t>
            </a:r>
            <a:r>
              <a:rPr lang="zh-CN" altLang="zh-CN" dirty="0"/>
              <a:t>和</a:t>
            </a:r>
            <a:r>
              <a:rPr lang="en-GB" altLang="zh-CN" dirty="0"/>
              <a:t>RAID 0</a:t>
            </a:r>
            <a:r>
              <a:rPr lang="zh-CN" altLang="zh-CN" dirty="0"/>
              <a:t>，提供了最好的解决</a:t>
            </a:r>
            <a:r>
              <a:rPr lang="zh-CN" altLang="en-US" dirty="0"/>
              <a:t>方案，特别是在随机写入时，由于不存在写惩罚，性能优势比较明显。</a:t>
            </a:r>
            <a:endParaRPr lang="zh-CN" altLang="zh-CN" dirty="0"/>
          </a:p>
          <a:p>
            <a:r>
              <a:rPr lang="en-GB" altLang="zh-CN" dirty="0"/>
              <a:t>RAID 10</a:t>
            </a:r>
            <a:r>
              <a:rPr lang="zh-CN" altLang="zh-CN" dirty="0"/>
              <a:t>组</a:t>
            </a:r>
            <a:r>
              <a:rPr lang="zh-CN" altLang="en-US" dirty="0"/>
              <a:t>的硬盘数量</a:t>
            </a:r>
            <a:r>
              <a:rPr lang="zh-CN" altLang="zh-CN" dirty="0"/>
              <a:t>总是偶数。一半</a:t>
            </a:r>
            <a:r>
              <a:rPr lang="zh-CN" altLang="en-US" dirty="0"/>
              <a:t>硬盘</a:t>
            </a:r>
            <a:r>
              <a:rPr lang="zh-CN" altLang="zh-CN" dirty="0"/>
              <a:t>进行用户数据写入，另一半保存用户数据的镜像副本。镜像基于分条执行。</a:t>
            </a:r>
          </a:p>
          <a:p>
            <a:r>
              <a:rPr lang="zh-CN" altLang="zh-CN" dirty="0"/>
              <a:t>在图中，物理</a:t>
            </a:r>
            <a:r>
              <a:rPr lang="zh-CN" altLang="en-US" dirty="0"/>
              <a:t>硬盘</a:t>
            </a:r>
            <a:r>
              <a:rPr lang="en-GB" altLang="zh-CN" dirty="0"/>
              <a:t>1</a:t>
            </a:r>
            <a:r>
              <a:rPr lang="zh-CN" altLang="zh-CN" dirty="0"/>
              <a:t>和</a:t>
            </a:r>
            <a:r>
              <a:rPr lang="en-GB" altLang="zh-CN" dirty="0"/>
              <a:t>2</a:t>
            </a:r>
            <a:r>
              <a:rPr lang="zh-CN" altLang="zh-CN" dirty="0"/>
              <a:t>构成一个</a:t>
            </a:r>
            <a:r>
              <a:rPr lang="en-GB" altLang="zh-CN" dirty="0"/>
              <a:t>RAID 1</a:t>
            </a:r>
            <a:r>
              <a:rPr lang="zh-CN" altLang="zh-CN" dirty="0"/>
              <a:t>，物理</a:t>
            </a:r>
            <a:r>
              <a:rPr lang="zh-CN" altLang="en-US" dirty="0"/>
              <a:t>硬盘</a:t>
            </a:r>
            <a:r>
              <a:rPr lang="en-GB" altLang="zh-CN" dirty="0"/>
              <a:t>3</a:t>
            </a:r>
            <a:r>
              <a:rPr lang="zh-CN" altLang="zh-CN" dirty="0"/>
              <a:t>和物理</a:t>
            </a:r>
            <a:r>
              <a:rPr lang="zh-CN" altLang="en-US" dirty="0"/>
              <a:t>硬盘</a:t>
            </a:r>
            <a:r>
              <a:rPr lang="en-GB" altLang="zh-CN" dirty="0"/>
              <a:t>4</a:t>
            </a:r>
            <a:r>
              <a:rPr lang="zh-CN" altLang="zh-CN" dirty="0"/>
              <a:t>形成另一个</a:t>
            </a:r>
            <a:r>
              <a:rPr lang="en-GB" altLang="zh-CN" dirty="0"/>
              <a:t>RAID 1</a:t>
            </a:r>
            <a:r>
              <a:rPr lang="zh-CN" altLang="zh-CN" dirty="0"/>
              <a:t>。这</a:t>
            </a:r>
            <a:r>
              <a:rPr lang="en-GB" altLang="zh-CN" dirty="0"/>
              <a:t>2</a:t>
            </a:r>
            <a:r>
              <a:rPr lang="zh-CN" altLang="zh-CN" dirty="0"/>
              <a:t>个</a:t>
            </a:r>
            <a:r>
              <a:rPr lang="en-GB" altLang="zh-CN" dirty="0"/>
              <a:t>RAID 1</a:t>
            </a:r>
            <a:r>
              <a:rPr lang="zh-CN" altLang="en-US" dirty="0"/>
              <a:t>子</a:t>
            </a:r>
            <a:r>
              <a:rPr lang="zh-CN" altLang="zh-CN" dirty="0"/>
              <a:t>组再形成</a:t>
            </a:r>
            <a:r>
              <a:rPr lang="en-GB" altLang="zh-CN" dirty="0"/>
              <a:t>RAID 0</a:t>
            </a:r>
            <a:r>
              <a:rPr lang="zh-CN" altLang="zh-CN" dirty="0"/>
              <a:t>。</a:t>
            </a:r>
          </a:p>
          <a:p>
            <a:r>
              <a:rPr lang="en-GB" altLang="zh-CN" dirty="0"/>
              <a:t>RAID 10</a:t>
            </a:r>
            <a:r>
              <a:rPr lang="zh-CN" altLang="en-US" dirty="0"/>
              <a:t>组</a:t>
            </a:r>
            <a:r>
              <a:rPr lang="zh-CN" altLang="zh-CN" dirty="0"/>
              <a:t>写入数据</a:t>
            </a:r>
            <a:r>
              <a:rPr lang="zh-CN" altLang="en-US" dirty="0"/>
              <a:t>时，子组间采用并行的方式写入数据块，子组内数据采用镜像的方式写入。如图所示，</a:t>
            </a:r>
            <a:r>
              <a:rPr lang="en-GB" altLang="zh-CN" dirty="0"/>
              <a:t>D0</a:t>
            </a:r>
            <a:r>
              <a:rPr lang="zh-CN" altLang="zh-CN" dirty="0"/>
              <a:t>将写入物理</a:t>
            </a:r>
            <a:r>
              <a:rPr lang="zh-CN" altLang="en-US" dirty="0"/>
              <a:t>硬盘</a:t>
            </a:r>
            <a:r>
              <a:rPr lang="en-GB" altLang="zh-CN" dirty="0"/>
              <a:t>1</a:t>
            </a:r>
            <a:r>
              <a:rPr lang="zh-CN" altLang="zh-CN" dirty="0"/>
              <a:t>，副本将被写入物理</a:t>
            </a:r>
            <a:r>
              <a:rPr lang="zh-CN" altLang="en-US" dirty="0"/>
              <a:t>硬盘</a:t>
            </a:r>
            <a:r>
              <a:rPr lang="en-GB" altLang="zh-CN" dirty="0"/>
              <a:t>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当</a:t>
            </a:r>
            <a:r>
              <a:rPr lang="zh-CN" altLang="en-US" dirty="0"/>
              <a:t>硬盘</a:t>
            </a:r>
            <a:r>
              <a:rPr lang="zh-CN" altLang="zh-CN" dirty="0"/>
              <a:t>在不同的</a:t>
            </a:r>
            <a:r>
              <a:rPr lang="en-GB" altLang="zh-CN" dirty="0"/>
              <a:t>RAID 1</a:t>
            </a:r>
            <a:r>
              <a:rPr lang="zh-CN" altLang="zh-CN" dirty="0"/>
              <a:t>组故障（例如</a:t>
            </a:r>
            <a:r>
              <a:rPr lang="zh-CN" altLang="en-US" dirty="0"/>
              <a:t>硬盘</a:t>
            </a:r>
            <a:r>
              <a:rPr lang="en-GB" altLang="zh-CN" dirty="0"/>
              <a:t>2</a:t>
            </a:r>
            <a:r>
              <a:rPr lang="zh-CN" altLang="zh-CN" dirty="0"/>
              <a:t>和</a:t>
            </a:r>
            <a:r>
              <a:rPr lang="en-GB" altLang="zh-CN" dirty="0"/>
              <a:t>4</a:t>
            </a:r>
            <a:r>
              <a:rPr lang="zh-CN" altLang="zh-CN" dirty="0"/>
              <a:t>），</a:t>
            </a:r>
            <a:r>
              <a:rPr lang="en-GB" altLang="zh-CN" dirty="0"/>
              <a:t>RAID 10</a:t>
            </a:r>
            <a:r>
              <a:rPr lang="zh-CN" altLang="zh-CN" dirty="0"/>
              <a:t>组的数据访问不受影响。这是因为其他</a:t>
            </a:r>
            <a:r>
              <a:rPr lang="en-GB" altLang="zh-CN" dirty="0"/>
              <a:t>2</a:t>
            </a:r>
            <a:r>
              <a:rPr lang="zh-CN" altLang="zh-CN" dirty="0"/>
              <a:t>个</a:t>
            </a:r>
            <a:r>
              <a:rPr lang="zh-CN" altLang="en-US" dirty="0"/>
              <a:t>硬盘</a:t>
            </a:r>
            <a:r>
              <a:rPr lang="zh-CN" altLang="zh-CN" dirty="0"/>
              <a:t>（</a:t>
            </a:r>
            <a:r>
              <a:rPr lang="en-GB" altLang="zh-CN" dirty="0"/>
              <a:t>3</a:t>
            </a:r>
            <a:r>
              <a:rPr lang="zh-CN" altLang="zh-CN" dirty="0"/>
              <a:t>和</a:t>
            </a:r>
            <a:r>
              <a:rPr lang="en-GB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上</a:t>
            </a:r>
            <a:r>
              <a:rPr lang="zh-CN" altLang="zh-CN" dirty="0"/>
              <a:t>有</a:t>
            </a:r>
            <a:r>
              <a:rPr lang="zh-CN" altLang="en-US" dirty="0"/>
              <a:t>故障</a:t>
            </a:r>
            <a:r>
              <a:rPr lang="zh-CN" altLang="zh-CN" dirty="0"/>
              <a:t>盘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zh-CN" dirty="0"/>
              <a:t>上数据的完整副本。但是，如果同一</a:t>
            </a:r>
            <a:r>
              <a:rPr lang="en-GB" altLang="zh-CN" dirty="0"/>
              <a:t>RAID 1</a:t>
            </a:r>
            <a:r>
              <a:rPr lang="zh-CN" altLang="en-US" dirty="0"/>
              <a:t>子</a:t>
            </a:r>
            <a:r>
              <a:rPr lang="zh-CN" altLang="zh-CN" dirty="0"/>
              <a:t>组</a:t>
            </a:r>
            <a:r>
              <a:rPr lang="zh-CN" altLang="en-US" dirty="0"/>
              <a:t>的硬盘</a:t>
            </a:r>
            <a:r>
              <a:rPr lang="zh-CN" altLang="zh-CN" dirty="0"/>
              <a:t>（例如，</a:t>
            </a:r>
            <a:r>
              <a:rPr lang="zh-CN" altLang="en-US" dirty="0"/>
              <a:t>硬盘</a:t>
            </a:r>
            <a:r>
              <a:rPr lang="en-GB" altLang="zh-CN" dirty="0"/>
              <a:t>1</a:t>
            </a:r>
            <a:r>
              <a:rPr lang="zh-CN" altLang="zh-CN" dirty="0"/>
              <a:t>和</a:t>
            </a:r>
            <a:r>
              <a:rPr lang="en-GB" altLang="zh-CN" dirty="0"/>
              <a:t>2</a:t>
            </a:r>
            <a:r>
              <a:rPr lang="zh-CN" altLang="zh-CN" dirty="0"/>
              <a:t>）在同一时间失败，数据</a:t>
            </a:r>
            <a:r>
              <a:rPr lang="zh-CN" altLang="en-US" dirty="0"/>
              <a:t>将不能</a:t>
            </a:r>
            <a:r>
              <a:rPr lang="zh-CN" altLang="zh-CN" dirty="0"/>
              <a:t>访问。</a:t>
            </a:r>
          </a:p>
          <a:p>
            <a:r>
              <a:rPr lang="zh-CN" altLang="zh-CN" dirty="0"/>
              <a:t>从理论上讲，</a:t>
            </a:r>
            <a:r>
              <a:rPr lang="en-US" altLang="zh-CN" dirty="0"/>
              <a:t>RAID 10</a:t>
            </a:r>
            <a:r>
              <a:rPr lang="zh-CN" altLang="en-US" dirty="0"/>
              <a:t>可以忍受总数</a:t>
            </a:r>
            <a:r>
              <a:rPr lang="zh-CN" altLang="zh-CN" dirty="0"/>
              <a:t>一半的物理</a:t>
            </a:r>
            <a:r>
              <a:rPr lang="zh-CN" altLang="en-US" dirty="0"/>
              <a:t>硬盘</a:t>
            </a:r>
            <a:r>
              <a:rPr lang="zh-CN" altLang="zh-CN" dirty="0"/>
              <a:t>失</a:t>
            </a:r>
            <a:r>
              <a:rPr lang="zh-CN" altLang="en-US" dirty="0"/>
              <a:t>效</a:t>
            </a:r>
            <a:r>
              <a:rPr lang="zh-CN" altLang="zh-CN" dirty="0"/>
              <a:t>，然而，从最坏的情况来看</a:t>
            </a:r>
            <a:r>
              <a:rPr lang="zh-CN" altLang="en-US" dirty="0"/>
              <a:t>，在同一个子组的两个硬盘故障时，</a:t>
            </a:r>
            <a:r>
              <a:rPr lang="en-US" altLang="zh-CN" dirty="0"/>
              <a:t>RAID 10</a:t>
            </a:r>
            <a:r>
              <a:rPr lang="zh-CN" altLang="zh-CN" dirty="0"/>
              <a:t>也</a:t>
            </a:r>
            <a:r>
              <a:rPr lang="zh-CN" altLang="en-US" dirty="0"/>
              <a:t>可能出现</a:t>
            </a:r>
            <a:r>
              <a:rPr lang="zh-CN" altLang="zh-CN" dirty="0"/>
              <a:t>数据丢失</a:t>
            </a:r>
            <a:r>
              <a:rPr lang="zh-CN" altLang="en-US" dirty="0"/>
              <a:t>。通常</a:t>
            </a:r>
            <a:r>
              <a:rPr lang="en-GB" altLang="zh-CN" dirty="0"/>
              <a:t>RAID 10</a:t>
            </a:r>
            <a:r>
              <a:rPr lang="zh-CN" altLang="zh-CN" dirty="0"/>
              <a:t>用来保护单一的</a:t>
            </a:r>
            <a:r>
              <a:rPr lang="zh-CN" altLang="en-US" dirty="0"/>
              <a:t>硬盘</a:t>
            </a:r>
            <a:r>
              <a:rPr lang="zh-CN" altLang="zh-CN" dirty="0"/>
              <a:t>失</a:t>
            </a:r>
            <a:r>
              <a:rPr lang="zh-CN" altLang="en-US" dirty="0"/>
              <a:t>效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dirty="0"/>
              <a:t>RAID 50</a:t>
            </a:r>
            <a:r>
              <a:rPr lang="zh-CN" altLang="zh-CN" dirty="0"/>
              <a:t>是</a:t>
            </a:r>
            <a:r>
              <a:rPr lang="en-GB" altLang="zh-CN" dirty="0"/>
              <a:t>RAID 0</a:t>
            </a:r>
            <a:r>
              <a:rPr lang="zh-CN" altLang="zh-CN" dirty="0"/>
              <a:t>和</a:t>
            </a:r>
            <a:r>
              <a:rPr lang="en-GB" altLang="zh-CN" dirty="0"/>
              <a:t>RAID 5</a:t>
            </a:r>
            <a:r>
              <a:rPr lang="zh-CN" altLang="zh-CN" dirty="0"/>
              <a:t>的组合。两个子组被配置成</a:t>
            </a:r>
            <a:r>
              <a:rPr lang="en-GB" altLang="zh-CN" dirty="0"/>
              <a:t>RAID 5</a:t>
            </a:r>
            <a:r>
              <a:rPr lang="zh-CN" altLang="zh-CN" dirty="0"/>
              <a:t>，这两个子组再</a:t>
            </a:r>
            <a:r>
              <a:rPr lang="zh-CN" altLang="en-US" dirty="0"/>
              <a:t>形</a:t>
            </a:r>
            <a:r>
              <a:rPr lang="zh-CN" altLang="zh-CN" dirty="0"/>
              <a:t>成</a:t>
            </a:r>
            <a:r>
              <a:rPr lang="en-GB" altLang="zh-CN" dirty="0"/>
              <a:t>RAID 0</a:t>
            </a:r>
            <a:r>
              <a:rPr lang="zh-CN" altLang="zh-CN" dirty="0"/>
              <a:t>。</a:t>
            </a:r>
            <a:r>
              <a:rPr lang="zh-CN" altLang="en-US" dirty="0"/>
              <a:t>每个</a:t>
            </a:r>
            <a:r>
              <a:rPr lang="en-GB" altLang="zh-CN" dirty="0"/>
              <a:t>RAID 5</a:t>
            </a:r>
            <a:r>
              <a:rPr lang="zh-CN" altLang="en-US" dirty="0"/>
              <a:t>子组</a:t>
            </a:r>
            <a:r>
              <a:rPr lang="zh-CN" altLang="zh-CN" dirty="0"/>
              <a:t>完全独立于对方。</a:t>
            </a:r>
            <a:r>
              <a:rPr lang="en-GB" altLang="zh-CN" dirty="0"/>
              <a:t>RAID 50</a:t>
            </a:r>
            <a:r>
              <a:rPr lang="zh-CN" altLang="zh-CN" dirty="0"/>
              <a:t>需要至少六个</a:t>
            </a:r>
            <a:r>
              <a:rPr lang="zh-CN" altLang="en-US" dirty="0"/>
              <a:t>硬盘</a:t>
            </a:r>
            <a:r>
              <a:rPr lang="en-GB" altLang="zh-CN" dirty="0"/>
              <a:t>,</a:t>
            </a:r>
            <a:r>
              <a:rPr lang="zh-CN" altLang="zh-CN" dirty="0"/>
              <a:t>因为</a:t>
            </a:r>
            <a:r>
              <a:rPr lang="zh-CN" altLang="en-US" dirty="0"/>
              <a:t>一个</a:t>
            </a:r>
            <a:r>
              <a:rPr lang="en-GB" altLang="zh-CN" dirty="0"/>
              <a:t>RAID 5</a:t>
            </a:r>
            <a:r>
              <a:rPr lang="zh-CN" altLang="en-US" dirty="0"/>
              <a:t>组</a:t>
            </a:r>
            <a:r>
              <a:rPr lang="zh-CN" altLang="zh-CN" dirty="0"/>
              <a:t>最少需要三个</a:t>
            </a:r>
            <a:r>
              <a:rPr lang="zh-CN" altLang="en-US" dirty="0"/>
              <a:t>硬盘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所图所示，</a:t>
            </a:r>
            <a:r>
              <a:rPr lang="zh-CN" altLang="zh-CN" dirty="0"/>
              <a:t>物理</a:t>
            </a:r>
            <a:r>
              <a:rPr lang="zh-CN" altLang="en-US" dirty="0"/>
              <a:t>硬盘</a:t>
            </a:r>
            <a:r>
              <a:rPr lang="en-GB" altLang="zh-CN" dirty="0"/>
              <a:t>1</a:t>
            </a:r>
            <a:r>
              <a:rPr lang="zh-CN" altLang="zh-CN" dirty="0"/>
              <a:t>，</a:t>
            </a:r>
            <a:r>
              <a:rPr lang="en-GB" altLang="zh-CN" dirty="0"/>
              <a:t>2</a:t>
            </a:r>
            <a:r>
              <a:rPr lang="zh-CN" altLang="zh-CN" dirty="0"/>
              <a:t>，和</a:t>
            </a:r>
            <a:r>
              <a:rPr lang="en-GB" altLang="zh-CN" dirty="0"/>
              <a:t>3</a:t>
            </a:r>
            <a:r>
              <a:rPr lang="zh-CN" altLang="zh-CN" dirty="0"/>
              <a:t>形成一个</a:t>
            </a:r>
            <a:r>
              <a:rPr lang="en-US" altLang="zh-CN" dirty="0"/>
              <a:t>RAID </a:t>
            </a:r>
            <a:r>
              <a:rPr lang="en-GB" altLang="zh-CN" dirty="0"/>
              <a:t>5</a:t>
            </a:r>
            <a:r>
              <a:rPr lang="zh-CN" altLang="zh-CN" dirty="0"/>
              <a:t>，物理</a:t>
            </a:r>
            <a:r>
              <a:rPr lang="zh-CN" altLang="en-US" dirty="0"/>
              <a:t>硬盘</a:t>
            </a:r>
            <a:r>
              <a:rPr lang="en-GB" altLang="zh-CN" dirty="0"/>
              <a:t>4</a:t>
            </a:r>
            <a:r>
              <a:rPr lang="zh-CN" altLang="zh-CN" dirty="0"/>
              <a:t>，</a:t>
            </a:r>
            <a:r>
              <a:rPr lang="en-GB" altLang="zh-CN" dirty="0"/>
              <a:t>5</a:t>
            </a:r>
            <a:r>
              <a:rPr lang="zh-CN" altLang="zh-CN" dirty="0"/>
              <a:t>，和</a:t>
            </a:r>
            <a:r>
              <a:rPr lang="en-GB" altLang="zh-CN" dirty="0"/>
              <a:t>6</a:t>
            </a:r>
            <a:r>
              <a:rPr lang="zh-CN" altLang="zh-CN" dirty="0"/>
              <a:t>形成另一组</a:t>
            </a:r>
            <a:r>
              <a:rPr lang="en-US" altLang="zh-CN" dirty="0"/>
              <a:t>RAID </a:t>
            </a:r>
            <a:r>
              <a:rPr lang="en-GB" altLang="zh-CN" dirty="0"/>
              <a:t>5</a:t>
            </a:r>
            <a:r>
              <a:rPr lang="zh-CN" altLang="zh-CN" dirty="0"/>
              <a:t>组。两个</a:t>
            </a:r>
            <a:r>
              <a:rPr lang="en-GB" altLang="zh-CN" dirty="0"/>
              <a:t>RAID 5</a:t>
            </a:r>
            <a:r>
              <a:rPr lang="zh-CN" altLang="en-US" dirty="0"/>
              <a:t>子</a:t>
            </a:r>
            <a:r>
              <a:rPr lang="zh-CN" altLang="zh-CN" dirty="0"/>
              <a:t>组</a:t>
            </a:r>
            <a:r>
              <a:rPr lang="zh-CN" altLang="en-US" dirty="0"/>
              <a:t>间再</a:t>
            </a:r>
            <a:r>
              <a:rPr lang="zh-CN" altLang="zh-CN" dirty="0"/>
              <a:t>构成一个</a:t>
            </a:r>
            <a:r>
              <a:rPr lang="en-GB" altLang="zh-CN" dirty="0"/>
              <a:t>RAID 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在</a:t>
            </a:r>
            <a:r>
              <a:rPr lang="en-GB" altLang="zh-CN" dirty="0"/>
              <a:t>RAID 50</a:t>
            </a:r>
            <a:r>
              <a:rPr lang="zh-CN" altLang="zh-CN" dirty="0"/>
              <a:t>中，</a:t>
            </a:r>
            <a:r>
              <a:rPr lang="en-US" altLang="zh-CN" dirty="0"/>
              <a:t>RAID</a:t>
            </a:r>
            <a:r>
              <a:rPr lang="zh-CN" altLang="zh-CN" dirty="0"/>
              <a:t>可以同时接受多个</a:t>
            </a:r>
            <a:r>
              <a:rPr lang="zh-CN" altLang="en-US" dirty="0"/>
              <a:t>硬盘</a:t>
            </a:r>
            <a:r>
              <a:rPr lang="zh-CN" altLang="zh-CN" dirty="0"/>
              <a:t>的并发故障。然而，一旦两块</a:t>
            </a:r>
            <a:r>
              <a:rPr lang="zh-CN" altLang="en-US" dirty="0"/>
              <a:t>硬盘</a:t>
            </a:r>
            <a:r>
              <a:rPr lang="zh-CN" altLang="zh-CN" dirty="0"/>
              <a:t>在同一</a:t>
            </a:r>
            <a:r>
              <a:rPr lang="en-GB" altLang="zh-CN" dirty="0"/>
              <a:t>RAID5</a:t>
            </a:r>
            <a:r>
              <a:rPr lang="zh-CN" altLang="zh-CN" dirty="0"/>
              <a:t>组同时失败，</a:t>
            </a:r>
            <a:r>
              <a:rPr lang="en-GB" altLang="zh-CN" dirty="0"/>
              <a:t>RAID 50</a:t>
            </a:r>
            <a:r>
              <a:rPr lang="zh-CN" altLang="zh-CN" dirty="0"/>
              <a:t>的数据将丢失</a:t>
            </a:r>
            <a:r>
              <a:rPr lang="zh-CN" altLang="en-US" dirty="0"/>
              <a:t>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ËÎÌå"/>
              <a:cs typeface="ËÎÌå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技术出现的初衷是把多个小容量的硬盘组合起来，以获得更大的存储容量。当前我们所说的</a:t>
            </a:r>
            <a:r>
              <a:rPr lang="en-US" altLang="zh-CN" dirty="0"/>
              <a:t>RAID</a:t>
            </a:r>
            <a:r>
              <a:rPr lang="zh-CN" altLang="en-US" dirty="0"/>
              <a:t>技术更多则是与数据保护相关，换言之，当物理设备失效时，</a:t>
            </a:r>
            <a:r>
              <a:rPr lang="en-US" altLang="zh-CN" dirty="0"/>
              <a:t>RAID</a:t>
            </a:r>
            <a:r>
              <a:rPr lang="zh-CN" altLang="en-US" dirty="0"/>
              <a:t>能够用来防止数据的丢失。</a:t>
            </a:r>
            <a:endParaRPr lang="en-US" altLang="zh-CN" dirty="0"/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GB" altLang="zh-CN" dirty="0">
                <a:latin typeface="华文细黑" pitchFamily="2" charset="-122"/>
                <a:ea typeface="华文细黑" pitchFamily="2" charset="-122"/>
              </a:rPr>
              <a:t>RAID</a:t>
            </a: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技术的主要功能：</a:t>
            </a:r>
          </a:p>
          <a:p>
            <a:pPr marL="554037" lvl="2" eaLnBrk="1" hangingPunct="1">
              <a:spcBef>
                <a:spcPts val="600"/>
              </a:spcBef>
              <a:spcAft>
                <a:spcPts val="0"/>
              </a:spcAft>
              <a:buSzPct val="50000"/>
              <a:buFont typeface="Wingdings" pitchFamily="2" charset="2"/>
              <a:buChar char="p"/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通过对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硬盘</a:t>
            </a: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上的数据进行条带化，实现对数据成块存取，减少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硬盘</a:t>
            </a: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的机械寻道时间，提高了数据存取速度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  <a:p>
            <a:pPr marL="554037" lvl="2" eaLnBrk="1" hangingPunct="1">
              <a:spcBef>
                <a:spcPts val="600"/>
              </a:spcBef>
              <a:spcAft>
                <a:spcPts val="0"/>
              </a:spcAft>
              <a:buSzPct val="50000"/>
              <a:buFont typeface="Wingdings" pitchFamily="2" charset="2"/>
              <a:buChar char="p"/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通过对一阵列中的几块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硬盘</a:t>
            </a: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同时读取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（并行访问）</a:t>
            </a: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，减少了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硬盘</a:t>
            </a: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的机械寻道时间，提高了数据存取速度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  <a:p>
            <a:pPr marL="554037" lvl="2" eaLnBrk="1" hangingPunct="1">
              <a:spcBef>
                <a:spcPts val="600"/>
              </a:spcBef>
              <a:spcAft>
                <a:spcPts val="0"/>
              </a:spcAft>
              <a:buSzPct val="50000"/>
              <a:buFont typeface="Wingdings" pitchFamily="2" charset="2"/>
              <a:buChar char="p"/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通过镜像或者存储奇偶校验信息的方式，实现了对数据的冗余保护。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/>
              <a:t>随着阵列技术的发展，已经产生了很多不同类型的</a:t>
            </a:r>
            <a:r>
              <a:rPr lang="en-US" altLang="zh-CN" dirty="0"/>
              <a:t>RAID</a:t>
            </a:r>
            <a:r>
              <a:rPr lang="zh-CN" altLang="en-US" dirty="0"/>
              <a:t>，但现在只有少数几种</a:t>
            </a:r>
            <a:r>
              <a:rPr lang="en-US" altLang="zh-CN" dirty="0"/>
              <a:t>RAID</a:t>
            </a:r>
            <a:r>
              <a:rPr lang="zh-CN" altLang="en-US" dirty="0"/>
              <a:t>仍在使用。在这个章节中，我们将讨论最常用的</a:t>
            </a:r>
            <a:r>
              <a:rPr lang="en-US" altLang="zh-CN" dirty="0"/>
              <a:t>RAID</a:t>
            </a:r>
            <a:r>
              <a:rPr lang="zh-CN" altLang="en-US" dirty="0"/>
              <a:t>类型，也会学习</a:t>
            </a:r>
            <a:r>
              <a:rPr lang="en-US" altLang="zh-CN" dirty="0"/>
              <a:t>RAID</a:t>
            </a:r>
            <a:r>
              <a:rPr lang="zh-CN" altLang="en-US" dirty="0"/>
              <a:t>的其它相关功能，比数据保护等，同时，选择不同的</a:t>
            </a:r>
            <a:r>
              <a:rPr lang="en-US" altLang="zh-CN" dirty="0"/>
              <a:t>RAID</a:t>
            </a:r>
            <a:r>
              <a:rPr lang="zh-CN" altLang="en-US" dirty="0"/>
              <a:t>类型意味着不同的性能</a:t>
            </a:r>
            <a:r>
              <a:rPr lang="en-US" altLang="zh-CN" dirty="0"/>
              <a:t>/</a:t>
            </a:r>
            <a:r>
              <a:rPr lang="zh-CN" altLang="en-US" dirty="0"/>
              <a:t>成本。</a:t>
            </a:r>
            <a:endParaRPr lang="en-US" altLang="zh-CN" dirty="0"/>
          </a:p>
          <a:p>
            <a:r>
              <a:rPr lang="zh-CN" altLang="en-US" dirty="0"/>
              <a:t>在存储设备中，可以通过</a:t>
            </a:r>
            <a:r>
              <a:rPr lang="en-US" altLang="zh-CN" dirty="0"/>
              <a:t>2</a:t>
            </a:r>
            <a:r>
              <a:rPr lang="zh-CN" altLang="en-US" dirty="0"/>
              <a:t>种方式实现</a:t>
            </a:r>
            <a:r>
              <a:rPr lang="en-US" altLang="zh-CN" dirty="0"/>
              <a:t>RAID</a:t>
            </a:r>
            <a:r>
              <a:rPr lang="zh-CN" altLang="en-US" dirty="0"/>
              <a:t>功能：硬件</a:t>
            </a:r>
            <a:r>
              <a:rPr lang="en-US" altLang="zh-CN" dirty="0"/>
              <a:t>RAID</a:t>
            </a:r>
            <a:r>
              <a:rPr lang="zh-CN" altLang="en-US" dirty="0"/>
              <a:t>和软件</a:t>
            </a:r>
            <a:r>
              <a:rPr lang="en-US" altLang="zh-CN" dirty="0"/>
              <a:t>RAID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硬件</a:t>
            </a:r>
            <a:r>
              <a:rPr lang="en-US" altLang="zh-CN" dirty="0"/>
              <a:t>RAID</a:t>
            </a:r>
            <a:r>
              <a:rPr lang="zh-CN" altLang="en-US" dirty="0"/>
              <a:t>使用专用的</a:t>
            </a:r>
            <a:r>
              <a:rPr lang="en-US" altLang="zh-CN" dirty="0"/>
              <a:t>RAID</a:t>
            </a:r>
            <a:r>
              <a:rPr lang="zh-CN" altLang="en-US" dirty="0"/>
              <a:t>适配器、硬盘控制器或存储处理器。</a:t>
            </a:r>
            <a:r>
              <a:rPr lang="en-US" altLang="zh-CN" dirty="0"/>
              <a:t>RAID</a:t>
            </a:r>
            <a:r>
              <a:rPr lang="zh-CN" altLang="en-US" dirty="0"/>
              <a:t>控制器有自己的处理器，</a:t>
            </a:r>
            <a:r>
              <a:rPr lang="en-US" altLang="zh-CN" dirty="0"/>
              <a:t>I/O</a:t>
            </a:r>
            <a:r>
              <a:rPr lang="zh-CN" altLang="en-US" dirty="0"/>
              <a:t>处理芯片，和内存，用来提高资源利用率和数据传输速度。</a:t>
            </a:r>
            <a:r>
              <a:rPr lang="en-US" altLang="zh-CN" dirty="0"/>
              <a:t>RAID</a:t>
            </a:r>
            <a:r>
              <a:rPr lang="zh-CN" altLang="en-US" dirty="0"/>
              <a:t>控制器管理路由、缓冲区，控制主机与</a:t>
            </a:r>
            <a:r>
              <a:rPr lang="en-US" altLang="zh-CN" dirty="0"/>
              <a:t>RAID</a:t>
            </a:r>
            <a:r>
              <a:rPr lang="zh-CN" altLang="en-US" dirty="0"/>
              <a:t>间数据流。硬件</a:t>
            </a:r>
            <a:r>
              <a:rPr lang="en-US" altLang="zh-CN" dirty="0"/>
              <a:t>RAID</a:t>
            </a:r>
            <a:r>
              <a:rPr lang="zh-CN" altLang="en-US" dirty="0"/>
              <a:t>通常在服务器中使用。</a:t>
            </a:r>
          </a:p>
          <a:p>
            <a:pPr marL="541338" marR="0" lvl="1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/>
              <a:t>软件实现的</a:t>
            </a:r>
            <a:r>
              <a:rPr lang="en-US" altLang="zh-CN" dirty="0"/>
              <a:t>RAID</a:t>
            </a:r>
            <a:r>
              <a:rPr lang="zh-CN" altLang="en-US" dirty="0"/>
              <a:t>没有它自己的处理器或</a:t>
            </a:r>
            <a:r>
              <a:rPr lang="en-US" altLang="zh-CN" dirty="0"/>
              <a:t>I/O</a:t>
            </a:r>
            <a:r>
              <a:rPr lang="zh-CN" altLang="en-US" dirty="0"/>
              <a:t>处理芯片，而是完全依赖于主机处理器。因此，低速</a:t>
            </a:r>
            <a:r>
              <a:rPr lang="en-US" altLang="zh-CN" dirty="0"/>
              <a:t>CPU</a:t>
            </a:r>
            <a:r>
              <a:rPr lang="zh-CN" altLang="en-US" dirty="0"/>
              <a:t>不能满足</a:t>
            </a:r>
            <a:r>
              <a:rPr lang="en-US" altLang="zh-CN" dirty="0"/>
              <a:t>RAID</a:t>
            </a:r>
            <a:r>
              <a:rPr lang="zh-CN" altLang="en-US" dirty="0"/>
              <a:t>实施的要求。软件</a:t>
            </a:r>
            <a:r>
              <a:rPr lang="en-US" altLang="zh-CN" dirty="0"/>
              <a:t>RAID</a:t>
            </a:r>
            <a:r>
              <a:rPr lang="zh-CN" altLang="en-US" dirty="0"/>
              <a:t>通常在企业级存储设备上使用。</a:t>
            </a:r>
          </a:p>
          <a:p>
            <a:pPr lvl="1"/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从表格的对比中，我们可以得出</a:t>
            </a:r>
            <a:r>
              <a:rPr lang="zh-CN" altLang="zh-CN" dirty="0"/>
              <a:t>结论：理想的</a:t>
            </a:r>
            <a:r>
              <a:rPr lang="en-GB" altLang="zh-CN" dirty="0"/>
              <a:t>RAID </a:t>
            </a:r>
            <a:r>
              <a:rPr lang="zh-CN" altLang="zh-CN" dirty="0"/>
              <a:t>类型</a:t>
            </a:r>
            <a:r>
              <a:rPr lang="zh-CN" altLang="en-US" dirty="0"/>
              <a:t>，或者是满足所有需求的</a:t>
            </a:r>
            <a:r>
              <a:rPr lang="en-US" altLang="zh-CN" dirty="0"/>
              <a:t>RAID</a:t>
            </a:r>
            <a:r>
              <a:rPr lang="zh-CN" altLang="en-US" dirty="0"/>
              <a:t>类型并</a:t>
            </a:r>
            <a:r>
              <a:rPr lang="zh-CN" altLang="zh-CN" dirty="0"/>
              <a:t>不存在。用户选择</a:t>
            </a:r>
            <a:r>
              <a:rPr lang="en-GB" altLang="zh-CN" dirty="0"/>
              <a:t>RAID</a:t>
            </a:r>
            <a:r>
              <a:rPr lang="zh-CN" altLang="zh-CN" dirty="0"/>
              <a:t>类型取决于他们对速度的要求，安全性或成本</a:t>
            </a:r>
            <a:r>
              <a:rPr lang="zh-CN" altLang="en-US" dirty="0"/>
              <a:t>的综合考虑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RAID</a:t>
            </a:r>
            <a:r>
              <a:rPr lang="zh-CN" altLang="en-US" dirty="0"/>
              <a:t>组</a:t>
            </a:r>
            <a:r>
              <a:rPr lang="zh-CN" altLang="zh-CN" dirty="0"/>
              <a:t>不应该包含太多</a:t>
            </a:r>
            <a:r>
              <a:rPr lang="zh-CN" altLang="en-US" dirty="0"/>
              <a:t>数量</a:t>
            </a:r>
            <a:r>
              <a:rPr lang="zh-CN" altLang="zh-CN" dirty="0"/>
              <a:t>的物理</a:t>
            </a:r>
            <a:r>
              <a:rPr lang="zh-CN" altLang="en-US" dirty="0"/>
              <a:t>硬盘</a:t>
            </a:r>
            <a:r>
              <a:rPr lang="zh-CN" altLang="zh-CN" dirty="0"/>
              <a:t>，因为从统计</a:t>
            </a:r>
            <a:r>
              <a:rPr lang="zh-CN" altLang="en-US" dirty="0"/>
              <a:t>角度</a:t>
            </a:r>
            <a:r>
              <a:rPr lang="zh-CN" altLang="zh-CN" dirty="0"/>
              <a:t>上说</a:t>
            </a:r>
            <a:r>
              <a:rPr lang="zh-CN" altLang="en-US" dirty="0"/>
              <a:t>：</a:t>
            </a:r>
            <a:r>
              <a:rPr lang="zh-CN" altLang="zh-CN" dirty="0"/>
              <a:t>随着</a:t>
            </a:r>
            <a:r>
              <a:rPr lang="en-US" altLang="zh-CN" dirty="0"/>
              <a:t>RAID</a:t>
            </a:r>
            <a:r>
              <a:rPr lang="zh-CN" altLang="zh-CN" dirty="0"/>
              <a:t>组变大</a:t>
            </a:r>
            <a:r>
              <a:rPr lang="zh-CN" altLang="en-US" dirty="0"/>
              <a:t>（硬盘数变多）硬盘</a:t>
            </a:r>
            <a:r>
              <a:rPr lang="zh-CN" altLang="zh-CN" dirty="0"/>
              <a:t>失</a:t>
            </a:r>
            <a:r>
              <a:rPr lang="zh-CN" altLang="en-US" dirty="0"/>
              <a:t>效</a:t>
            </a:r>
            <a:r>
              <a:rPr lang="zh-CN" altLang="zh-CN" dirty="0"/>
              <a:t>次数</a:t>
            </a:r>
            <a:r>
              <a:rPr lang="zh-CN" altLang="en-US" dirty="0"/>
              <a:t>也会相应</a:t>
            </a:r>
            <a:r>
              <a:rPr lang="zh-CN" altLang="zh-CN" dirty="0"/>
              <a:t>增加。</a:t>
            </a:r>
            <a:r>
              <a:rPr lang="zh-CN" altLang="en-US" dirty="0"/>
              <a:t>一个</a:t>
            </a:r>
            <a:r>
              <a:rPr lang="en-GB" altLang="zh-CN" dirty="0"/>
              <a:t>RAID 5</a:t>
            </a:r>
            <a:r>
              <a:rPr lang="zh-CN" altLang="en-US" dirty="0"/>
              <a:t>硬盘数</a:t>
            </a:r>
            <a:r>
              <a:rPr lang="zh-CN" altLang="zh-CN" dirty="0"/>
              <a:t>最大值通常为</a:t>
            </a:r>
            <a:r>
              <a:rPr lang="en-GB" altLang="zh-CN" dirty="0"/>
              <a:t>12</a:t>
            </a:r>
            <a:r>
              <a:rPr lang="zh-CN" altLang="zh-CN" dirty="0"/>
              <a:t>或更少。</a:t>
            </a:r>
            <a:r>
              <a:rPr lang="zh-CN" altLang="en-US" dirty="0"/>
              <a:t>一个</a:t>
            </a:r>
            <a:r>
              <a:rPr lang="en-GB" altLang="zh-CN" dirty="0"/>
              <a:t>RAID 6</a:t>
            </a:r>
            <a:r>
              <a:rPr lang="zh-CN" altLang="en-US" dirty="0"/>
              <a:t>组</a:t>
            </a:r>
            <a:r>
              <a:rPr lang="zh-CN" altLang="zh-CN" dirty="0"/>
              <a:t>最多支持</a:t>
            </a:r>
            <a:r>
              <a:rPr lang="en-GB" altLang="zh-CN" dirty="0"/>
              <a:t>42</a:t>
            </a:r>
            <a:r>
              <a:rPr lang="zh-CN" altLang="zh-CN" dirty="0"/>
              <a:t>个</a:t>
            </a:r>
            <a:r>
              <a:rPr lang="zh-CN" altLang="en-US" dirty="0"/>
              <a:t>硬盘</a:t>
            </a:r>
            <a:r>
              <a:rPr lang="zh-CN" altLang="zh-CN" dirty="0"/>
              <a:t>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ËÎÌå"/>
              <a:cs typeface="ËÎÌå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尽管大多数厂商的存储</a:t>
            </a:r>
            <a:r>
              <a:rPr lang="zh-CN" altLang="en-US" dirty="0"/>
              <a:t>设备</a:t>
            </a:r>
            <a:r>
              <a:rPr lang="zh-CN" altLang="zh-CN" dirty="0"/>
              <a:t>管理可以创建多个</a:t>
            </a:r>
            <a:r>
              <a:rPr lang="en-US" altLang="zh-CN" dirty="0"/>
              <a:t>LUN</a:t>
            </a:r>
            <a:r>
              <a:rPr lang="zh-CN" altLang="zh-CN" dirty="0"/>
              <a:t>（有时也被称为卷）与相应的保护系统，选择</a:t>
            </a:r>
            <a:r>
              <a:rPr lang="en-US" altLang="zh-CN" dirty="0"/>
              <a:t>RAID</a:t>
            </a:r>
            <a:r>
              <a:rPr lang="zh-CN" altLang="zh-CN" dirty="0"/>
              <a:t>类型仍然</a:t>
            </a:r>
            <a:r>
              <a:rPr lang="zh-CN" altLang="en-US" dirty="0"/>
              <a:t>非常</a:t>
            </a:r>
            <a:r>
              <a:rPr lang="zh-CN" altLang="zh-CN" dirty="0"/>
              <a:t>重</a:t>
            </a:r>
            <a:r>
              <a:rPr lang="zh-CN" altLang="en-US" dirty="0"/>
              <a:t>要</a:t>
            </a:r>
            <a:r>
              <a:rPr lang="zh-CN" altLang="zh-CN" dirty="0"/>
              <a:t>，</a:t>
            </a:r>
            <a:r>
              <a:rPr lang="zh-CN" altLang="en-US" dirty="0"/>
              <a:t>从前面的</a:t>
            </a:r>
            <a:r>
              <a:rPr lang="zh-CN" altLang="zh-CN" dirty="0"/>
              <a:t>幻灯片</a:t>
            </a:r>
            <a:r>
              <a:rPr lang="zh-CN" altLang="en-US" dirty="0"/>
              <a:t>中，我们可以得知：</a:t>
            </a:r>
            <a:r>
              <a:rPr lang="zh-CN" altLang="zh-CN" dirty="0"/>
              <a:t>不同</a:t>
            </a:r>
            <a:r>
              <a:rPr lang="en-US" altLang="zh-CN" dirty="0"/>
              <a:t>RAID </a:t>
            </a:r>
            <a:r>
              <a:rPr lang="zh-CN" altLang="zh-CN" dirty="0"/>
              <a:t>类型有不同的属性。</a:t>
            </a:r>
          </a:p>
          <a:p>
            <a:r>
              <a:rPr lang="zh-CN" altLang="zh-CN" dirty="0"/>
              <a:t>幸运的是，大多数</a:t>
            </a:r>
            <a:r>
              <a:rPr lang="zh-CN" altLang="en-US" dirty="0"/>
              <a:t>存储设备</a:t>
            </a:r>
            <a:r>
              <a:rPr lang="zh-CN" altLang="zh-CN" dirty="0"/>
              <a:t>供应商可以支持更改</a:t>
            </a:r>
            <a:r>
              <a:rPr lang="en-US" altLang="zh-CN" dirty="0"/>
              <a:t>RAID</a:t>
            </a:r>
            <a:r>
              <a:rPr lang="zh-CN" altLang="zh-CN" dirty="0"/>
              <a:t>类型，即使</a:t>
            </a:r>
            <a:r>
              <a:rPr lang="zh-CN" altLang="en-US" dirty="0"/>
              <a:t>该</a:t>
            </a:r>
            <a:r>
              <a:rPr lang="en-US" altLang="zh-CN" dirty="0"/>
              <a:t>RAID</a:t>
            </a:r>
            <a:r>
              <a:rPr lang="zh-CN" altLang="en-US" dirty="0"/>
              <a:t>组的空间</a:t>
            </a:r>
            <a:r>
              <a:rPr lang="zh-CN" altLang="zh-CN" dirty="0"/>
              <a:t>已经分配给一个</a:t>
            </a:r>
            <a:r>
              <a:rPr lang="en-US" altLang="zh-CN" dirty="0"/>
              <a:t>LUN</a:t>
            </a:r>
            <a:r>
              <a:rPr lang="zh-CN" altLang="zh-CN" dirty="0"/>
              <a:t>。这意味着</a:t>
            </a:r>
            <a:r>
              <a:rPr lang="en-US" altLang="zh-CN" dirty="0"/>
              <a:t>LUN</a:t>
            </a:r>
            <a:r>
              <a:rPr lang="zh-CN" altLang="zh-CN" dirty="0"/>
              <a:t>在</a:t>
            </a:r>
            <a:r>
              <a:rPr lang="zh-CN" altLang="en-US" dirty="0"/>
              <a:t>被</a:t>
            </a:r>
            <a:r>
              <a:rPr lang="zh-CN" altLang="zh-CN" dirty="0"/>
              <a:t>用户可以访问时，可以完成底层</a:t>
            </a:r>
            <a:r>
              <a:rPr lang="en-US" altLang="zh-CN" dirty="0"/>
              <a:t>RAID</a:t>
            </a:r>
            <a:r>
              <a:rPr lang="zh-CN" altLang="en-US" dirty="0"/>
              <a:t>类型</a:t>
            </a:r>
            <a:r>
              <a:rPr lang="zh-CN" altLang="zh-CN" dirty="0"/>
              <a:t>的转变。</a:t>
            </a:r>
            <a:endParaRPr lang="zh-CN" altLang="en-US" dirty="0">
              <a:latin typeface="FrutigerNext LT Regular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在多数的存储解决方案中，</a:t>
            </a:r>
            <a:r>
              <a:rPr lang="zh-CN" altLang="en-US" dirty="0"/>
              <a:t>同一阵列会</a:t>
            </a:r>
            <a:r>
              <a:rPr lang="zh-CN" altLang="zh-CN" dirty="0"/>
              <a:t>有很多</a:t>
            </a:r>
            <a:r>
              <a:rPr lang="zh-CN" altLang="en-US" dirty="0"/>
              <a:t>硬盘</a:t>
            </a:r>
            <a:r>
              <a:rPr lang="zh-CN" altLang="zh-CN" dirty="0"/>
              <a:t>，</a:t>
            </a:r>
            <a:r>
              <a:rPr lang="zh-CN" altLang="en-US" dirty="0"/>
              <a:t>可能</a:t>
            </a:r>
            <a:r>
              <a:rPr lang="zh-CN" altLang="zh-CN" dirty="0"/>
              <a:t>是不同类型的</a:t>
            </a:r>
            <a:r>
              <a:rPr lang="zh-CN" altLang="en-US" dirty="0"/>
              <a:t>硬盘</a:t>
            </a:r>
            <a:r>
              <a:rPr lang="zh-CN" altLang="zh-CN" dirty="0"/>
              <a:t>。每</a:t>
            </a:r>
            <a:r>
              <a:rPr lang="zh-CN" altLang="en-US" dirty="0"/>
              <a:t>种硬盘</a:t>
            </a:r>
            <a:r>
              <a:rPr lang="zh-CN" altLang="zh-CN" dirty="0"/>
              <a:t>类型都有其特定的参数（容量、转速、接入速度、可靠性）。通过创建多个</a:t>
            </a:r>
            <a:r>
              <a:rPr lang="en-GB" altLang="zh-CN" dirty="0"/>
              <a:t>RAID</a:t>
            </a:r>
            <a:r>
              <a:rPr lang="zh-CN" altLang="zh-CN" dirty="0"/>
              <a:t>组，我们可以</a:t>
            </a:r>
            <a:r>
              <a:rPr lang="zh-CN" altLang="en-US" dirty="0"/>
              <a:t>对</a:t>
            </a:r>
            <a:r>
              <a:rPr lang="zh-CN" altLang="zh-CN" dirty="0"/>
              <a:t>其配置</a:t>
            </a:r>
            <a:r>
              <a:rPr lang="en-GB" altLang="zh-CN" dirty="0"/>
              <a:t>RAID</a:t>
            </a:r>
            <a:r>
              <a:rPr lang="zh-CN" altLang="zh-CN" dirty="0"/>
              <a:t>级别、并通过正确的规范分配存储容量。</a:t>
            </a:r>
            <a:r>
              <a:rPr lang="zh-CN" altLang="en-US" dirty="0"/>
              <a:t>假设有</a:t>
            </a:r>
            <a:r>
              <a:rPr lang="en-GB" altLang="zh-CN" dirty="0"/>
              <a:t>4</a:t>
            </a:r>
            <a:r>
              <a:rPr lang="zh-CN" altLang="zh-CN" dirty="0"/>
              <a:t>个</a:t>
            </a:r>
            <a:r>
              <a:rPr lang="en-GB" altLang="zh-CN" dirty="0"/>
              <a:t>RAID</a:t>
            </a:r>
            <a:r>
              <a:rPr lang="zh-CN" altLang="zh-CN" dirty="0"/>
              <a:t>组正在使用，</a:t>
            </a:r>
            <a:r>
              <a:rPr lang="zh-CN" altLang="en-US" dirty="0"/>
              <a:t>管理员应该</a:t>
            </a:r>
            <a:r>
              <a:rPr lang="zh-CN" altLang="zh-CN" dirty="0"/>
              <a:t>如何</a:t>
            </a:r>
            <a:r>
              <a:rPr lang="zh-CN" altLang="en-US" dirty="0"/>
              <a:t>配置</a:t>
            </a:r>
            <a:r>
              <a:rPr lang="zh-CN" altLang="zh-CN" dirty="0"/>
              <a:t>热备</a:t>
            </a:r>
            <a:r>
              <a:rPr lang="zh-CN" altLang="en-US" dirty="0"/>
              <a:t>硬盘呢？热备盘</a:t>
            </a:r>
            <a:r>
              <a:rPr lang="zh-CN" altLang="zh-CN" dirty="0"/>
              <a:t>需要</a:t>
            </a:r>
            <a:r>
              <a:rPr lang="zh-CN" altLang="en-US" dirty="0"/>
              <a:t>几块硬盘</a:t>
            </a:r>
            <a:r>
              <a:rPr lang="zh-CN" altLang="zh-CN" dirty="0"/>
              <a:t>？答案</a:t>
            </a:r>
            <a:r>
              <a:rPr lang="zh-CN" altLang="en-US" dirty="0"/>
              <a:t>要根据具体情况而定</a:t>
            </a:r>
            <a:r>
              <a:rPr lang="zh-CN" altLang="zh-CN" dirty="0"/>
              <a:t>。正常情况下，每个</a:t>
            </a:r>
            <a:r>
              <a:rPr lang="en-GB" altLang="zh-CN" dirty="0"/>
              <a:t>RAID</a:t>
            </a:r>
            <a:r>
              <a:rPr lang="zh-CN" altLang="zh-CN" dirty="0"/>
              <a:t>组都有它自己的热备</a:t>
            </a:r>
            <a:r>
              <a:rPr lang="zh-CN" altLang="en-US" dirty="0"/>
              <a:t>硬盘</a:t>
            </a:r>
            <a:r>
              <a:rPr lang="zh-CN" altLang="zh-CN" dirty="0"/>
              <a:t>。因此，在一个</a:t>
            </a:r>
            <a:r>
              <a:rPr lang="zh-CN" altLang="en-US" dirty="0"/>
              <a:t>硬盘</a:t>
            </a:r>
            <a:r>
              <a:rPr lang="zh-CN" altLang="zh-CN" dirty="0"/>
              <a:t>失效的情况下，将有一个备用</a:t>
            </a:r>
            <a:r>
              <a:rPr lang="zh-CN" altLang="en-US" dirty="0"/>
              <a:t>硬盘</a:t>
            </a:r>
            <a:r>
              <a:rPr lang="zh-CN" altLang="zh-CN" dirty="0"/>
              <a:t>可用。另一方面：四个不同的</a:t>
            </a:r>
            <a:r>
              <a:rPr lang="en-GB" altLang="zh-CN" dirty="0"/>
              <a:t>RAID</a:t>
            </a:r>
            <a:r>
              <a:rPr lang="zh-CN" altLang="zh-CN" dirty="0"/>
              <a:t>组中，</a:t>
            </a:r>
            <a:r>
              <a:rPr lang="zh-CN" altLang="en-US" dirty="0"/>
              <a:t>同一时间只有</a:t>
            </a:r>
            <a:r>
              <a:rPr lang="zh-CN" altLang="zh-CN" dirty="0"/>
              <a:t>一个</a:t>
            </a:r>
            <a:r>
              <a:rPr lang="zh-CN" altLang="en-US" dirty="0"/>
              <a:t>硬盘</a:t>
            </a:r>
            <a:r>
              <a:rPr lang="zh-CN" altLang="zh-CN" dirty="0"/>
              <a:t>发生故障时，一</a:t>
            </a:r>
            <a:r>
              <a:rPr lang="zh-CN" altLang="en-US" dirty="0"/>
              <a:t>块热</a:t>
            </a:r>
            <a:r>
              <a:rPr lang="zh-CN" altLang="zh-CN" dirty="0"/>
              <a:t>备盘的对四个</a:t>
            </a:r>
            <a:r>
              <a:rPr lang="en-GB" altLang="zh-CN" dirty="0"/>
              <a:t>RAID</a:t>
            </a:r>
            <a:r>
              <a:rPr lang="zh-CN" altLang="zh-CN" dirty="0"/>
              <a:t>组</a:t>
            </a:r>
            <a:r>
              <a:rPr lang="zh-CN" altLang="en-US" dirty="0"/>
              <a:t>而言，也能防止数据丢失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有两种类型热备盘，全局热备盘和局部热备盘。</a:t>
            </a:r>
            <a:endParaRPr lang="zh-CN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RAID</a:t>
            </a:r>
            <a:r>
              <a:rPr lang="zh-CN" altLang="en-US" dirty="0"/>
              <a:t>组共用</a:t>
            </a:r>
            <a:r>
              <a:rPr lang="zh-CN" altLang="zh-CN" dirty="0"/>
              <a:t>一个热备盘，</a:t>
            </a:r>
            <a:r>
              <a:rPr lang="zh-CN" altLang="en-US" dirty="0"/>
              <a:t>此热备盘称为</a:t>
            </a:r>
            <a:r>
              <a:rPr lang="zh-CN" altLang="zh-CN" dirty="0"/>
              <a:t>全局热备盘。它将替换任何</a:t>
            </a:r>
            <a:r>
              <a:rPr lang="zh-CN" altLang="en-US" dirty="0"/>
              <a:t>硬盘</a:t>
            </a:r>
            <a:r>
              <a:rPr lang="zh-CN" altLang="zh-CN" dirty="0"/>
              <a:t>组中的任何失</a:t>
            </a:r>
            <a:r>
              <a:rPr lang="zh-CN" altLang="en-US" dirty="0"/>
              <a:t>效硬盘</a:t>
            </a:r>
            <a:r>
              <a:rPr lang="zh-CN" altLang="zh-CN" dirty="0"/>
              <a:t>。</a:t>
            </a:r>
            <a:r>
              <a:rPr lang="zh-CN" altLang="en-US" dirty="0"/>
              <a:t>热备盘</a:t>
            </a:r>
            <a:r>
              <a:rPr lang="zh-CN" altLang="zh-CN" dirty="0"/>
              <a:t>要求：热备盘的容量</a:t>
            </a:r>
            <a:r>
              <a:rPr lang="zh-CN" altLang="en-US" dirty="0"/>
              <a:t>需要</a:t>
            </a:r>
            <a:r>
              <a:rPr lang="zh-CN" altLang="zh-CN" dirty="0"/>
              <a:t>比失效的</a:t>
            </a:r>
            <a:r>
              <a:rPr lang="zh-CN" altLang="en-US" dirty="0"/>
              <a:t>硬盘</a:t>
            </a:r>
            <a:r>
              <a:rPr lang="zh-CN" altLang="zh-CN" dirty="0"/>
              <a:t>具有相同的大小或更大</a:t>
            </a:r>
            <a:r>
              <a:rPr lang="zh-CN" altLang="en-US" dirty="0"/>
              <a:t>，类型要和失效</a:t>
            </a:r>
            <a:r>
              <a:rPr lang="en-US" altLang="zh-CN" dirty="0"/>
              <a:t>RAID</a:t>
            </a:r>
            <a:r>
              <a:rPr lang="zh-CN" altLang="en-US" dirty="0"/>
              <a:t>组中的硬盘类型相同</a:t>
            </a:r>
            <a:r>
              <a:rPr lang="zh-CN" altLang="zh-CN" dirty="0"/>
              <a:t>！</a:t>
            </a:r>
            <a:endParaRPr lang="en-US" altLang="zh-CN" dirty="0"/>
          </a:p>
          <a:p>
            <a:pPr lvl="1"/>
            <a:r>
              <a:rPr lang="zh-CN" altLang="zh-CN" dirty="0"/>
              <a:t>仅被</a:t>
            </a:r>
            <a:r>
              <a:rPr lang="zh-CN" altLang="en-US" dirty="0"/>
              <a:t>某</a:t>
            </a:r>
            <a:r>
              <a:rPr lang="zh-CN" altLang="zh-CN" dirty="0"/>
              <a:t>一特定的</a:t>
            </a:r>
            <a:r>
              <a:rPr lang="nl-NL" altLang="zh-CN" dirty="0"/>
              <a:t>RAID</a:t>
            </a:r>
            <a:r>
              <a:rPr lang="zh-CN" altLang="zh-CN" dirty="0"/>
              <a:t>组使</a:t>
            </a:r>
            <a:r>
              <a:rPr lang="zh-CN" altLang="en-US" dirty="0"/>
              <a:t>的</a:t>
            </a:r>
            <a:r>
              <a:rPr lang="zh-CN" altLang="zh-CN" dirty="0"/>
              <a:t>热备盘是一个局部热备盘，如果有其它</a:t>
            </a:r>
            <a:r>
              <a:rPr lang="nl-NL" altLang="zh-CN" dirty="0"/>
              <a:t>RAID</a:t>
            </a:r>
            <a:r>
              <a:rPr lang="zh-CN" altLang="zh-CN" dirty="0"/>
              <a:t>组里的</a:t>
            </a:r>
            <a:r>
              <a:rPr lang="zh-CN" altLang="en-US" dirty="0"/>
              <a:t>硬盘</a:t>
            </a:r>
            <a:r>
              <a:rPr lang="zh-CN" altLang="zh-CN" dirty="0"/>
              <a:t>失效，局部热备盘不会投入使用。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存储阵列的另一种数据保护方式是预拷贝。对于存储设备及业务维护人员来说，</a:t>
            </a:r>
            <a:r>
              <a:rPr lang="zh-CN" altLang="zh-CN" dirty="0"/>
              <a:t>预拷贝是一个非常好的功能，</a:t>
            </a:r>
            <a:r>
              <a:rPr lang="zh-CN" altLang="en-US" dirty="0"/>
              <a:t>能够使维护</a:t>
            </a:r>
            <a:r>
              <a:rPr lang="zh-CN" altLang="zh-CN" dirty="0"/>
              <a:t>工作更容易（或更轻松）。大多数企业级</a:t>
            </a:r>
            <a:r>
              <a:rPr lang="zh-CN" altLang="en-US" dirty="0"/>
              <a:t>硬盘设备</a:t>
            </a:r>
            <a:r>
              <a:rPr lang="zh-CN" altLang="zh-CN" dirty="0"/>
              <a:t>都配有一个称为</a:t>
            </a:r>
            <a:r>
              <a:rPr lang="en-US" altLang="zh-CN" dirty="0"/>
              <a:t>SMART</a:t>
            </a:r>
            <a:r>
              <a:rPr lang="zh-CN" altLang="zh-CN" dirty="0"/>
              <a:t>的技术，这</a:t>
            </a:r>
            <a:r>
              <a:rPr lang="zh-CN" altLang="en-US" dirty="0"/>
              <a:t>是一个硬盘</a:t>
            </a:r>
            <a:r>
              <a:rPr lang="zh-CN" altLang="zh-CN" dirty="0"/>
              <a:t>自我监测</a:t>
            </a:r>
            <a:r>
              <a:rPr lang="zh-CN" altLang="en-US" dirty="0"/>
              <a:t>、</a:t>
            </a:r>
            <a:r>
              <a:rPr lang="zh-CN" altLang="zh-CN" dirty="0"/>
              <a:t>分析</a:t>
            </a:r>
            <a:r>
              <a:rPr lang="zh-CN" altLang="en-US" dirty="0"/>
              <a:t>、</a:t>
            </a:r>
            <a:r>
              <a:rPr lang="zh-CN" altLang="zh-CN" dirty="0"/>
              <a:t>报告工具。这</a:t>
            </a:r>
            <a:r>
              <a:rPr lang="zh-CN" altLang="en-US" dirty="0"/>
              <a:t>个工具是指硬盘</a:t>
            </a:r>
            <a:r>
              <a:rPr lang="zh-CN" altLang="zh-CN" dirty="0"/>
              <a:t>本身</a:t>
            </a:r>
            <a:r>
              <a:rPr lang="zh-CN" altLang="en-US" dirty="0"/>
              <a:t>会</a:t>
            </a:r>
            <a:r>
              <a:rPr lang="zh-CN" altLang="zh-CN" dirty="0"/>
              <a:t>监视自己的健康状况</a:t>
            </a:r>
            <a:r>
              <a:rPr lang="zh-CN" altLang="en-US" dirty="0"/>
              <a:t>，</a:t>
            </a:r>
            <a:r>
              <a:rPr lang="zh-CN" altLang="zh-CN" dirty="0"/>
              <a:t>它为自己检查</a:t>
            </a:r>
            <a:r>
              <a:rPr lang="zh-CN" altLang="en-US" dirty="0"/>
              <a:t>硬盘</a:t>
            </a:r>
            <a:r>
              <a:rPr lang="zh-CN" altLang="zh-CN" dirty="0"/>
              <a:t>的旋转速度和盘片表面的磁的“质量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endParaRPr lang="zh-CN" altLang="zh-CN" sz="1400" dirty="0"/>
          </a:p>
          <a:p>
            <a:r>
              <a:rPr lang="zh-CN" altLang="en-US" dirty="0"/>
              <a:t>配套</a:t>
            </a:r>
            <a:r>
              <a:rPr lang="zh-CN" altLang="zh-CN" dirty="0"/>
              <a:t>提供</a:t>
            </a:r>
            <a:r>
              <a:rPr lang="zh-CN" altLang="en-US" dirty="0"/>
              <a:t>相应</a:t>
            </a:r>
            <a:r>
              <a:rPr lang="zh-CN" altLang="zh-CN" dirty="0"/>
              <a:t>的工具，我们就可以从智能</a:t>
            </a:r>
            <a:r>
              <a:rPr lang="zh-CN" altLang="en-US" dirty="0"/>
              <a:t>硬盘</a:t>
            </a:r>
            <a:r>
              <a:rPr lang="zh-CN" altLang="zh-CN" dirty="0"/>
              <a:t>接收消息并</a:t>
            </a:r>
            <a:r>
              <a:rPr lang="zh-CN" altLang="en-US" dirty="0"/>
              <a:t>采取相应措施</a:t>
            </a:r>
            <a:r>
              <a:rPr lang="zh-CN" altLang="zh-CN" dirty="0"/>
              <a:t>。因此，当一个智能</a:t>
            </a:r>
            <a:r>
              <a:rPr lang="zh-CN" altLang="en-US" dirty="0"/>
              <a:t>硬盘</a:t>
            </a:r>
            <a:r>
              <a:rPr lang="zh-CN" altLang="zh-CN" dirty="0"/>
              <a:t>报告它</a:t>
            </a:r>
            <a:r>
              <a:rPr lang="zh-CN" altLang="en-US" dirty="0"/>
              <a:t>的健康状况</a:t>
            </a:r>
            <a:r>
              <a:rPr lang="zh-CN" altLang="zh-CN" dirty="0"/>
              <a:t>不是很好</a:t>
            </a:r>
            <a:r>
              <a:rPr lang="zh-CN" altLang="en-US" dirty="0"/>
              <a:t>时</a:t>
            </a:r>
            <a:r>
              <a:rPr lang="zh-CN" altLang="zh-CN" dirty="0"/>
              <a:t>，意味着它暂时没有</a:t>
            </a:r>
            <a:r>
              <a:rPr lang="zh-CN" altLang="en-US" dirty="0"/>
              <a:t>失效</a:t>
            </a:r>
            <a:r>
              <a:rPr lang="zh-CN" altLang="zh-CN" dirty="0"/>
              <a:t>，但我们可以假设它</a:t>
            </a:r>
            <a:r>
              <a:rPr lang="zh-CN" altLang="en-US" dirty="0"/>
              <a:t>后面</a:t>
            </a:r>
            <a:r>
              <a:rPr lang="zh-CN" altLang="zh-CN" dirty="0"/>
              <a:t>可能</a:t>
            </a:r>
            <a:r>
              <a:rPr lang="zh-CN" altLang="en-US" dirty="0"/>
              <a:t>会失效</a:t>
            </a:r>
            <a:r>
              <a:rPr lang="zh-CN" altLang="zh-CN" dirty="0"/>
              <a:t>。</a:t>
            </a:r>
            <a:endParaRPr lang="zh-CN" altLang="zh-CN" sz="1400" dirty="0"/>
          </a:p>
          <a:p>
            <a:r>
              <a:rPr lang="zh-CN" altLang="zh-CN" dirty="0"/>
              <a:t>当工具接收到</a:t>
            </a:r>
            <a:r>
              <a:rPr lang="en-US" altLang="zh-CN" dirty="0"/>
              <a:t>SMART</a:t>
            </a:r>
            <a:r>
              <a:rPr lang="zh-CN" altLang="zh-CN" dirty="0"/>
              <a:t>消息时，</a:t>
            </a:r>
            <a:r>
              <a:rPr lang="zh-CN" altLang="en-US" dirty="0"/>
              <a:t>设备</a:t>
            </a:r>
            <a:r>
              <a:rPr lang="zh-CN" altLang="zh-CN" dirty="0"/>
              <a:t>开始将数据从</a:t>
            </a:r>
            <a:r>
              <a:rPr lang="zh-CN" altLang="en-US" dirty="0"/>
              <a:t>即将失效的硬盘</a:t>
            </a:r>
            <a:r>
              <a:rPr lang="zh-CN" altLang="zh-CN" dirty="0"/>
              <a:t>复制到（一个）热备</a:t>
            </a:r>
            <a:r>
              <a:rPr lang="zh-CN" altLang="en-US" dirty="0"/>
              <a:t>硬盘</a:t>
            </a:r>
            <a:r>
              <a:rPr lang="zh-CN" altLang="zh-CN" dirty="0"/>
              <a:t>上。当驱动器稍后实际失</a:t>
            </a:r>
            <a:r>
              <a:rPr lang="zh-CN" altLang="en-US" dirty="0"/>
              <a:t>效</a:t>
            </a:r>
            <a:r>
              <a:rPr lang="zh-CN" altLang="zh-CN" dirty="0"/>
              <a:t>时，大部分数据都已存在于热备用</a:t>
            </a:r>
            <a:r>
              <a:rPr lang="zh-CN" altLang="en-US" dirty="0"/>
              <a:t>硬盘</a:t>
            </a:r>
            <a:r>
              <a:rPr lang="zh-CN" altLang="zh-CN" dirty="0"/>
              <a:t>上，</a:t>
            </a:r>
            <a:r>
              <a:rPr lang="zh-CN" altLang="en-US" dirty="0"/>
              <a:t>可以使</a:t>
            </a:r>
            <a:r>
              <a:rPr lang="zh-CN" altLang="zh-CN" dirty="0"/>
              <a:t>重建花费更少的时间！</a:t>
            </a:r>
            <a:r>
              <a:rPr lang="zh-CN" altLang="en-US" dirty="0"/>
              <a:t>提前将数据从即将故障硬盘拷贝至热备盘的过程就是预拷贝。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ËÎÌå"/>
              <a:cs typeface="ËÎÌå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对于数据存储及保护来说，</a:t>
            </a:r>
            <a:r>
              <a:rPr lang="en-GB" altLang="zh-CN" dirty="0"/>
              <a:t>RAID</a:t>
            </a:r>
            <a:r>
              <a:rPr lang="zh-CN" altLang="zh-CN" dirty="0"/>
              <a:t>有助于保护数据。</a:t>
            </a:r>
            <a:r>
              <a:rPr lang="zh-CN" altLang="en-US" dirty="0"/>
              <a:t>在</a:t>
            </a:r>
            <a:r>
              <a:rPr lang="en-US" altLang="zh-CN" dirty="0"/>
              <a:t>RAID</a:t>
            </a:r>
            <a:r>
              <a:rPr lang="zh-CN" altLang="en-US" dirty="0"/>
              <a:t>技术中，另一种数据保护方式为重构。</a:t>
            </a:r>
            <a:r>
              <a:rPr lang="zh-CN" altLang="zh-CN" dirty="0"/>
              <a:t>热备盘可以通过自动重</a:t>
            </a:r>
            <a:r>
              <a:rPr lang="zh-CN" altLang="en-US" dirty="0"/>
              <a:t>构</a:t>
            </a:r>
            <a:r>
              <a:rPr lang="zh-CN" altLang="zh-CN" dirty="0"/>
              <a:t>失</a:t>
            </a:r>
            <a:r>
              <a:rPr lang="zh-CN" altLang="en-US" dirty="0"/>
              <a:t>效硬盘</a:t>
            </a:r>
            <a:r>
              <a:rPr lang="zh-CN" altLang="zh-CN" dirty="0"/>
              <a:t>来增加</a:t>
            </a:r>
            <a:r>
              <a:rPr lang="zh-CN" altLang="en-US" dirty="0"/>
              <a:t>数据</a:t>
            </a:r>
            <a:r>
              <a:rPr lang="zh-CN" altLang="zh-CN" dirty="0"/>
              <a:t>保护。重</a:t>
            </a:r>
            <a:r>
              <a:rPr lang="zh-CN" altLang="en-US" dirty="0"/>
              <a:t>构需要不</a:t>
            </a:r>
            <a:r>
              <a:rPr lang="zh-CN" altLang="zh-CN" dirty="0"/>
              <a:t>影响</a:t>
            </a:r>
            <a:r>
              <a:rPr lang="en-GB" altLang="zh-CN" dirty="0"/>
              <a:t>RAID</a:t>
            </a:r>
            <a:r>
              <a:rPr lang="zh-CN" altLang="zh-CN" dirty="0"/>
              <a:t>组</a:t>
            </a:r>
            <a:r>
              <a:rPr lang="zh-CN" altLang="en-US" dirty="0"/>
              <a:t>同时进行的其它读写动作</a:t>
            </a:r>
            <a:r>
              <a:rPr lang="zh-CN" altLang="zh-CN" dirty="0"/>
              <a:t>。因此，希望重构工作最佳，需要</a:t>
            </a:r>
            <a:r>
              <a:rPr lang="zh-CN" altLang="en-US" dirty="0"/>
              <a:t>满足以下条件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热备盘</a:t>
            </a:r>
            <a:r>
              <a:rPr lang="zh-CN" altLang="en-US" dirty="0"/>
              <a:t>应处于正常工作的状态，且没有被其它</a:t>
            </a:r>
            <a:r>
              <a:rPr lang="en-US" altLang="zh-CN" dirty="0"/>
              <a:t>RAID</a:t>
            </a:r>
            <a:r>
              <a:rPr lang="zh-CN" altLang="en-US" dirty="0"/>
              <a:t>组使用；</a:t>
            </a:r>
            <a:endParaRPr lang="zh-CN" altLang="zh-CN" dirty="0"/>
          </a:p>
          <a:p>
            <a:pPr lvl="1"/>
            <a:r>
              <a:rPr lang="en-US" altLang="zh-CN" dirty="0"/>
              <a:t>RAID</a:t>
            </a:r>
            <a:r>
              <a:rPr lang="zh-CN" altLang="en-US" dirty="0"/>
              <a:t>级别</a:t>
            </a:r>
            <a:r>
              <a:rPr lang="zh-CN" altLang="zh-CN" dirty="0"/>
              <a:t>应配置成</a:t>
            </a:r>
            <a:r>
              <a:rPr lang="en-GB" altLang="zh-CN" dirty="0"/>
              <a:t>RAID 1</a:t>
            </a:r>
            <a:r>
              <a:rPr lang="zh-CN" altLang="zh-CN" dirty="0"/>
              <a:t>、</a:t>
            </a:r>
            <a:r>
              <a:rPr lang="en-GB" altLang="zh-CN" dirty="0"/>
              <a:t>RAID 3</a:t>
            </a:r>
            <a:r>
              <a:rPr lang="zh-CN" altLang="zh-CN" dirty="0"/>
              <a:t>、</a:t>
            </a:r>
            <a:r>
              <a:rPr lang="en-GB" altLang="zh-CN" dirty="0"/>
              <a:t>RIAD 5</a:t>
            </a:r>
            <a:r>
              <a:rPr lang="zh-CN" altLang="zh-CN" dirty="0"/>
              <a:t>、</a:t>
            </a:r>
            <a:r>
              <a:rPr lang="en-GB" altLang="zh-CN" dirty="0"/>
              <a:t>RAID 6</a:t>
            </a:r>
            <a:r>
              <a:rPr lang="zh-CN" altLang="zh-CN" dirty="0"/>
              <a:t>、</a:t>
            </a:r>
            <a:r>
              <a:rPr lang="en-GB" altLang="zh-CN" dirty="0"/>
              <a:t>RAID 10</a:t>
            </a:r>
            <a:r>
              <a:rPr lang="zh-CN" altLang="zh-CN" dirty="0"/>
              <a:t>或</a:t>
            </a:r>
            <a:r>
              <a:rPr lang="en-GB" altLang="zh-CN" dirty="0"/>
              <a:t>RAID 50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重构不</a:t>
            </a:r>
            <a:r>
              <a:rPr lang="zh-CN" altLang="en-US" dirty="0"/>
              <a:t>会</a:t>
            </a:r>
            <a:r>
              <a:rPr lang="zh-CN" altLang="zh-CN" dirty="0"/>
              <a:t>中断</a:t>
            </a:r>
            <a:r>
              <a:rPr lang="zh-CN" altLang="en-US" dirty="0"/>
              <a:t>对主机的业务</a:t>
            </a:r>
            <a:r>
              <a:rPr lang="zh-CN" altLang="zh-CN" dirty="0"/>
              <a:t>服务。</a:t>
            </a:r>
          </a:p>
          <a:p>
            <a:endParaRPr lang="zh-CN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技术将多个物理硬盘组合在一起形成一个</a:t>
            </a:r>
            <a:r>
              <a:rPr lang="en-US" altLang="zh-CN" dirty="0"/>
              <a:t>RAID</a:t>
            </a:r>
            <a:r>
              <a:rPr lang="zh-CN" altLang="en-US" dirty="0"/>
              <a:t>组（有时被称为一个硬盘集合），该</a:t>
            </a:r>
            <a:r>
              <a:rPr lang="en-US" altLang="zh-CN" dirty="0"/>
              <a:t>RAID</a:t>
            </a:r>
            <a:r>
              <a:rPr lang="zh-CN" altLang="en-US" dirty="0"/>
              <a:t>组会维护自身的状态。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RAID</a:t>
            </a:r>
            <a:r>
              <a:rPr lang="zh-CN" altLang="en-US" dirty="0"/>
              <a:t>组所有硬盘都正常工作时，</a:t>
            </a:r>
            <a:r>
              <a:rPr lang="en-US" altLang="zh-CN" dirty="0"/>
              <a:t>RAID</a:t>
            </a:r>
            <a:r>
              <a:rPr lang="zh-CN" altLang="en-US" dirty="0"/>
              <a:t>组的状态为正常。</a:t>
            </a:r>
          </a:p>
          <a:p>
            <a:pPr lvl="1"/>
            <a:r>
              <a:rPr lang="zh-CN" altLang="en-US" dirty="0"/>
              <a:t>当有一定数量的硬盘失效，但整个</a:t>
            </a:r>
            <a:r>
              <a:rPr lang="en-US" altLang="zh-CN" dirty="0"/>
              <a:t>RAID</a:t>
            </a:r>
            <a:r>
              <a:rPr lang="zh-CN" altLang="en-US" dirty="0"/>
              <a:t>组能够防止数据丢失，且数据恢复进程尚末启动时，这个状态被称为降级。</a:t>
            </a:r>
          </a:p>
          <a:p>
            <a:pPr lvl="1"/>
            <a:r>
              <a:rPr lang="zh-CN" altLang="en-US" dirty="0"/>
              <a:t>故障的硬盘进行了更换或者系统中有热备盘，将数据恢复到更换的硬盘或热备盘的过程，但尚未完成的阶段被称为重建（或重构）。</a:t>
            </a:r>
            <a:endParaRPr lang="en-US" altLang="zh-CN" dirty="0"/>
          </a:p>
          <a:p>
            <a:pPr lvl="1"/>
            <a:r>
              <a:rPr lang="zh-CN" altLang="en-US" dirty="0"/>
              <a:t>当重构成功结束后，</a:t>
            </a:r>
            <a:r>
              <a:rPr lang="en-US" altLang="zh-CN" dirty="0"/>
              <a:t>RAID</a:t>
            </a:r>
            <a:r>
              <a:rPr lang="zh-CN" altLang="en-US" dirty="0"/>
              <a:t>组的状态会恢复成正常。</a:t>
            </a:r>
          </a:p>
          <a:p>
            <a:pPr lvl="1"/>
            <a:r>
              <a:rPr lang="zh-CN" altLang="en-US" dirty="0"/>
              <a:t>当硬盘故障的数量较多，且超过该</a:t>
            </a:r>
            <a:r>
              <a:rPr lang="en-US" altLang="zh-CN" dirty="0"/>
              <a:t>RAID</a:t>
            </a:r>
            <a:r>
              <a:rPr lang="zh-CN" altLang="en-US" dirty="0"/>
              <a:t>类型支持的冗余硬盘数时，将导致无法完成数据恢复功能时，这种状态被称为</a:t>
            </a:r>
            <a:r>
              <a:rPr lang="en-US" altLang="zh-CN" dirty="0"/>
              <a:t>RAID</a:t>
            </a:r>
            <a:r>
              <a:rPr lang="zh-CN" altLang="en-US" dirty="0"/>
              <a:t>组失效。</a:t>
            </a:r>
          </a:p>
          <a:p>
            <a:r>
              <a:rPr lang="zh-CN" altLang="en-US" dirty="0"/>
              <a:t>降级的</a:t>
            </a:r>
            <a:r>
              <a:rPr lang="en-US" altLang="zh-CN" dirty="0"/>
              <a:t>RAID</a:t>
            </a:r>
            <a:r>
              <a:rPr lang="zh-CN" altLang="en-US" dirty="0"/>
              <a:t>能否完成数据重构，取决于使用的</a:t>
            </a:r>
            <a:r>
              <a:rPr lang="en-US" altLang="zh-CN" dirty="0"/>
              <a:t>RAID</a:t>
            </a:r>
            <a:r>
              <a:rPr lang="zh-CN" altLang="en-US" dirty="0"/>
              <a:t>类型、硬盘故障的数量和替换的硬盘的可用性。</a:t>
            </a:r>
            <a:endParaRPr lang="en-US" altLang="zh-CN" dirty="0"/>
          </a:p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热备盘是系统中被指定用于替代</a:t>
            </a:r>
            <a:r>
              <a:rPr lang="en-US" altLang="zh-CN" dirty="0"/>
              <a:t>RAID</a:t>
            </a:r>
            <a:r>
              <a:rPr lang="zh-CN" altLang="en-US" dirty="0"/>
              <a:t>组中故障成员盘的硬盘。所完成的任务是承载被替代硬盘中的数据。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数据作为文件存储在操作系统可见的卷上。</a:t>
            </a:r>
            <a:r>
              <a:rPr lang="en-US" altLang="zh-CN" dirty="0"/>
              <a:t>Windows</a:t>
            </a:r>
            <a:r>
              <a:rPr lang="zh-CN" altLang="zh-CN" dirty="0"/>
              <a:t>操作系统用驱动器号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C</a:t>
            </a:r>
            <a:r>
              <a:rPr lang="zh-CN" altLang="zh-CN" dirty="0"/>
              <a:t>盘、</a:t>
            </a:r>
            <a:r>
              <a:rPr lang="en-US" altLang="zh-CN" dirty="0"/>
              <a:t>F</a:t>
            </a:r>
            <a:r>
              <a:rPr lang="zh-CN" altLang="zh-CN" dirty="0"/>
              <a:t>盘等</a:t>
            </a:r>
            <a:r>
              <a:rPr lang="en-US" altLang="zh-CN" dirty="0"/>
              <a:t>)</a:t>
            </a:r>
            <a:r>
              <a:rPr lang="zh-CN" altLang="zh-CN" dirty="0"/>
              <a:t>来表示</a:t>
            </a:r>
            <a:r>
              <a:rPr lang="zh-CN" altLang="en-US" dirty="0"/>
              <a:t>使用的卷</a:t>
            </a:r>
            <a:r>
              <a:rPr lang="zh-CN" altLang="zh-CN" dirty="0"/>
              <a:t>。</a:t>
            </a:r>
            <a:r>
              <a:rPr lang="en-US" altLang="zh-CN" dirty="0"/>
              <a:t>UNIX / Linux</a:t>
            </a:r>
            <a:r>
              <a:rPr lang="zh-CN" altLang="zh-CN" dirty="0"/>
              <a:t>为基础的操作系统</a:t>
            </a:r>
            <a:r>
              <a:rPr lang="zh-CN" altLang="en-US" dirty="0"/>
              <a:t>则</a:t>
            </a:r>
            <a:r>
              <a:rPr lang="zh-CN" altLang="zh-CN" dirty="0"/>
              <a:t>会有挂载点。驱动器号（或挂载点）和物理</a:t>
            </a:r>
            <a:r>
              <a:rPr lang="zh-CN" altLang="en-US" dirty="0"/>
              <a:t>硬盘</a:t>
            </a:r>
            <a:r>
              <a:rPr lang="zh-CN" altLang="zh-CN" dirty="0"/>
              <a:t>之间的关系</a:t>
            </a:r>
            <a:r>
              <a:rPr lang="zh-CN" altLang="en-US" dirty="0"/>
              <a:t>如下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物理</a:t>
            </a:r>
            <a:r>
              <a:rPr lang="zh-CN" altLang="en-US" dirty="0"/>
              <a:t>硬盘</a:t>
            </a:r>
            <a:r>
              <a:rPr lang="zh-CN" altLang="zh-CN" dirty="0"/>
              <a:t>组合形成一个</a:t>
            </a:r>
            <a:r>
              <a:rPr lang="en-US" altLang="zh-CN" dirty="0"/>
              <a:t>RAID</a:t>
            </a:r>
            <a:r>
              <a:rPr lang="zh-CN" altLang="zh-CN" dirty="0"/>
              <a:t>组。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RAID </a:t>
            </a:r>
            <a:r>
              <a:rPr lang="zh-CN" altLang="zh-CN" dirty="0"/>
              <a:t>组有一个与</a:t>
            </a:r>
            <a:r>
              <a:rPr lang="zh-CN" altLang="en-US" dirty="0"/>
              <a:t>其</a:t>
            </a:r>
            <a:r>
              <a:rPr lang="zh-CN" altLang="zh-CN" dirty="0"/>
              <a:t>相关联的特定的</a:t>
            </a:r>
            <a:r>
              <a:rPr lang="en-US" altLang="zh-CN" dirty="0"/>
              <a:t>RAID </a:t>
            </a:r>
            <a:r>
              <a:rPr lang="zh-CN" altLang="zh-CN" dirty="0"/>
              <a:t>类型。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“</a:t>
            </a:r>
            <a:r>
              <a:rPr lang="en-US" altLang="zh-CN" dirty="0"/>
              <a:t>LUN</a:t>
            </a:r>
            <a:r>
              <a:rPr lang="zh-CN" altLang="zh-CN" dirty="0"/>
              <a:t>”</a:t>
            </a:r>
            <a:r>
              <a:rPr lang="zh-CN" altLang="en-US" dirty="0"/>
              <a:t>由</a:t>
            </a:r>
            <a:r>
              <a:rPr lang="zh-CN" altLang="zh-CN" dirty="0"/>
              <a:t>一个</a:t>
            </a:r>
            <a:r>
              <a:rPr lang="en-US" altLang="zh-CN" dirty="0"/>
              <a:t>RAID </a:t>
            </a:r>
            <a:r>
              <a:rPr lang="zh-CN" altLang="zh-CN" dirty="0"/>
              <a:t>组的（一段）存储容量构成</a:t>
            </a:r>
            <a:r>
              <a:rPr lang="zh-CN" altLang="en-US" dirty="0"/>
              <a:t>，</a:t>
            </a:r>
            <a:r>
              <a:rPr lang="en-US" altLang="zh-CN" dirty="0"/>
              <a:t>LUN</a:t>
            </a:r>
            <a:r>
              <a:rPr lang="zh-CN" altLang="en-US" dirty="0"/>
              <a:t>映射给主机，成为操作系统可以使用的存储空间。</a:t>
            </a:r>
            <a:endParaRPr lang="zh-CN" altLang="zh-CN" dirty="0"/>
          </a:p>
          <a:p>
            <a:pPr eaLnBrk="1" hangingPunct="1"/>
            <a:endParaRPr lang="zh-CN" altLang="en-US" dirty="0">
              <a:latin typeface="FrutigerNext LT Regular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0726" y="9721900"/>
            <a:ext cx="3076917" cy="5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5553B36-6D39-4061-8159-A7CC97AA15F6}" type="slidenum">
              <a:rPr lang="en-US" altLang="zh-CN">
                <a:solidFill>
                  <a:srgbClr val="FFFFFF"/>
                </a:solidFill>
                <a:ea typeface="黑体" pitchFamily="49" charset="-122"/>
              </a:rPr>
              <a:pPr eaLnBrk="1" hangingPunct="1"/>
              <a:t>38</a:t>
            </a:fld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例如</a:t>
            </a:r>
            <a:r>
              <a:rPr lang="zh-CN" altLang="zh-CN" dirty="0"/>
              <a:t>：</a:t>
            </a:r>
            <a:endParaRPr lang="zh-CN" altLang="zh-CN" sz="1400" dirty="0"/>
          </a:p>
          <a:p>
            <a:pPr lvl="1"/>
            <a:r>
              <a:rPr lang="zh-CN" altLang="zh-CN" dirty="0"/>
              <a:t>有</a:t>
            </a:r>
            <a:r>
              <a:rPr lang="en-US" altLang="zh-CN" dirty="0"/>
              <a:t>4</a:t>
            </a:r>
            <a:r>
              <a:rPr lang="zh-CN" altLang="zh-CN" dirty="0"/>
              <a:t>个物理</a:t>
            </a:r>
            <a:r>
              <a:rPr lang="zh-CN" altLang="en-US" dirty="0"/>
              <a:t>硬盘</a:t>
            </a:r>
            <a:r>
              <a:rPr lang="zh-CN" altLang="zh-CN" dirty="0"/>
              <a:t>，其中每一个是</a:t>
            </a:r>
            <a:r>
              <a:rPr lang="en-US" altLang="zh-CN" dirty="0"/>
              <a:t>300G</a:t>
            </a:r>
            <a:r>
              <a:rPr lang="zh-CN" altLang="zh-CN" dirty="0"/>
              <a:t>容量。当我们把它们放在一个</a:t>
            </a:r>
            <a:r>
              <a:rPr lang="en-US" altLang="zh-CN" dirty="0"/>
              <a:t>RAID</a:t>
            </a:r>
            <a:r>
              <a:rPr lang="zh-CN" altLang="zh-CN" dirty="0"/>
              <a:t>组中，代表了</a:t>
            </a:r>
            <a:r>
              <a:rPr lang="en-US" altLang="zh-CN" dirty="0"/>
              <a:t>4×300GB</a:t>
            </a:r>
            <a:r>
              <a:rPr lang="zh-CN" altLang="zh-CN" dirty="0"/>
              <a:t>＝</a:t>
            </a:r>
            <a:r>
              <a:rPr lang="en-US" altLang="zh-CN" dirty="0"/>
              <a:t>1.2TB</a:t>
            </a:r>
            <a:r>
              <a:rPr lang="zh-CN" altLang="zh-CN" dirty="0"/>
              <a:t>的</a:t>
            </a:r>
            <a:r>
              <a:rPr lang="zh-CN" altLang="en-US" dirty="0"/>
              <a:t>硬盘</a:t>
            </a:r>
            <a:r>
              <a:rPr lang="zh-CN" altLang="zh-CN" dirty="0"/>
              <a:t>容量。假设我们</a:t>
            </a:r>
            <a:r>
              <a:rPr lang="zh-CN" altLang="en-US" dirty="0"/>
              <a:t>将硬盘组设置成</a:t>
            </a:r>
            <a:r>
              <a:rPr lang="en-US" altLang="zh-CN" dirty="0"/>
              <a:t>RAID 5</a:t>
            </a:r>
            <a:r>
              <a:rPr lang="zh-CN" altLang="zh-CN" dirty="0"/>
              <a:t>进行数据保护，实际可用空间将是</a:t>
            </a:r>
            <a:r>
              <a:rPr lang="en-US" altLang="zh-CN" dirty="0"/>
              <a:t>3×300</a:t>
            </a:r>
            <a:r>
              <a:rPr lang="zh-CN" altLang="en-US" dirty="0"/>
              <a:t>＝</a:t>
            </a:r>
            <a:r>
              <a:rPr lang="en-US" altLang="zh-CN" dirty="0"/>
              <a:t>900GB</a:t>
            </a:r>
            <a:r>
              <a:rPr lang="zh-CN" altLang="zh-CN" dirty="0"/>
              <a:t>。我们</a:t>
            </a:r>
            <a:r>
              <a:rPr lang="en-US" altLang="zh-CN" dirty="0"/>
              <a:t>“</a:t>
            </a:r>
            <a:r>
              <a:rPr lang="zh-CN" altLang="zh-CN" dirty="0"/>
              <a:t>浪费</a:t>
            </a:r>
            <a:r>
              <a:rPr lang="en-US" altLang="zh-CN" dirty="0"/>
              <a:t>”</a:t>
            </a:r>
            <a:r>
              <a:rPr lang="zh-CN" altLang="zh-CN" dirty="0"/>
              <a:t>了一个</a:t>
            </a:r>
            <a:r>
              <a:rPr lang="zh-CN" altLang="en-US" dirty="0"/>
              <a:t>硬盘</a:t>
            </a:r>
            <a:r>
              <a:rPr lang="zh-CN" altLang="zh-CN" dirty="0"/>
              <a:t>的容量 ，因为在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zh-CN" altLang="en-US" dirty="0"/>
              <a:t>硬盘</a:t>
            </a:r>
            <a:r>
              <a:rPr lang="zh-CN" altLang="zh-CN" dirty="0"/>
              <a:t>中需要有</a:t>
            </a:r>
            <a:r>
              <a:rPr lang="zh-CN" altLang="en-US" dirty="0"/>
              <a:t>相当于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zh-CN" altLang="en-US" dirty="0"/>
              <a:t>硬盘的空间</a:t>
            </a:r>
            <a:r>
              <a:rPr lang="zh-CN" altLang="zh-CN" dirty="0"/>
              <a:t>储存校验信息。</a:t>
            </a:r>
            <a:endParaRPr lang="zh-CN" altLang="zh-CN" sz="1400" dirty="0"/>
          </a:p>
          <a:p>
            <a:pPr lvl="1"/>
            <a:r>
              <a:rPr lang="zh-CN" altLang="zh-CN" dirty="0"/>
              <a:t>从存储管理员的角度来看，现在可以创建</a:t>
            </a:r>
            <a:r>
              <a:rPr lang="en-US" altLang="zh-CN" dirty="0"/>
              <a:t>1</a:t>
            </a:r>
            <a:r>
              <a:rPr lang="zh-CN" altLang="zh-CN" dirty="0"/>
              <a:t>个空间为</a:t>
            </a:r>
            <a:r>
              <a:rPr lang="en-US" altLang="zh-CN" dirty="0"/>
              <a:t>900 GB</a:t>
            </a:r>
            <a:r>
              <a:rPr lang="zh-CN" altLang="zh-CN" dirty="0"/>
              <a:t>的</a:t>
            </a:r>
            <a:r>
              <a:rPr lang="en-US" altLang="zh-CN" dirty="0"/>
              <a:t>LUN</a:t>
            </a:r>
            <a:r>
              <a:rPr lang="zh-CN" altLang="zh-CN" dirty="0"/>
              <a:t>，或多个较小的</a:t>
            </a:r>
            <a:r>
              <a:rPr lang="en-US" altLang="zh-CN" dirty="0"/>
              <a:t>LUN</a:t>
            </a:r>
            <a:r>
              <a:rPr lang="zh-CN" altLang="zh-CN" dirty="0"/>
              <a:t>，使用</a:t>
            </a:r>
            <a:r>
              <a:rPr lang="en-US" altLang="zh-CN" dirty="0"/>
              <a:t>900 GB</a:t>
            </a:r>
            <a:r>
              <a:rPr lang="zh-CN" altLang="zh-CN" dirty="0"/>
              <a:t>容量</a:t>
            </a:r>
            <a:r>
              <a:rPr lang="zh-CN" altLang="en-US" dirty="0"/>
              <a:t>的一部分</a:t>
            </a:r>
            <a:r>
              <a:rPr lang="zh-CN" altLang="zh-CN" dirty="0"/>
              <a:t>。</a:t>
            </a:r>
            <a:endParaRPr lang="zh-CN" altLang="zh-CN" sz="1400" dirty="0"/>
          </a:p>
          <a:p>
            <a:pPr lvl="1"/>
            <a:r>
              <a:rPr lang="zh-CN" altLang="zh-CN" dirty="0"/>
              <a:t>每个</a:t>
            </a:r>
            <a:r>
              <a:rPr lang="en-US" altLang="zh-CN" dirty="0"/>
              <a:t>LUN</a:t>
            </a:r>
            <a:r>
              <a:rPr lang="zh-CN" altLang="zh-CN" dirty="0"/>
              <a:t>的数据保护都将是</a:t>
            </a:r>
            <a:r>
              <a:rPr lang="en-US" altLang="zh-CN" dirty="0"/>
              <a:t>RAID 5</a:t>
            </a:r>
            <a:r>
              <a:rPr lang="zh-CN" altLang="zh-CN" dirty="0"/>
              <a:t>级别。</a:t>
            </a:r>
            <a:endParaRPr lang="zh-CN" altLang="zh-CN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dirty="0">
                <a:latin typeface="Arial" pitchFamily="34" charset="0"/>
              </a:rPr>
              <a:t>分条宽度</a:t>
            </a:r>
            <a:endParaRPr lang="en-US" altLang="zh-CN" dirty="0">
              <a:latin typeface="Arial" pitchFamily="34" charset="0"/>
            </a:endParaRPr>
          </a:p>
          <a:p>
            <a:pPr lvl="1" eaLnBrk="1" hangingPunct="1">
              <a:spcBef>
                <a:spcPts val="600"/>
              </a:spcBef>
              <a:buSzPct val="50000"/>
            </a:pPr>
            <a:r>
              <a:rPr lang="zh-CN" altLang="en-US" dirty="0">
                <a:latin typeface="Arial" pitchFamily="34" charset="0"/>
              </a:rPr>
              <a:t>指在一个分条中数据成员盘的个数；</a:t>
            </a:r>
            <a:endParaRPr lang="en-US" altLang="zh-CN" dirty="0">
              <a:latin typeface="Arial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latin typeface="Arial" pitchFamily="34" charset="0"/>
              </a:rPr>
              <a:t>分条深度</a:t>
            </a:r>
            <a:endParaRPr lang="en-US" altLang="zh-CN" dirty="0">
              <a:latin typeface="Arial" pitchFamily="34" charset="0"/>
            </a:endParaRPr>
          </a:p>
          <a:p>
            <a:pPr lvl="1" eaLnBrk="1" hangingPunct="1">
              <a:spcBef>
                <a:spcPts val="600"/>
              </a:spcBef>
              <a:buSzPct val="50000"/>
            </a:pPr>
            <a:r>
              <a:rPr lang="zh-CN" altLang="en-US" dirty="0">
                <a:latin typeface="Arial" pitchFamily="34" charset="0"/>
              </a:rPr>
              <a:t>指一个条带的容量大小。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RAID</a:t>
            </a:r>
            <a:r>
              <a:rPr lang="zh-CN" altLang="zh-CN" dirty="0"/>
              <a:t>技术</a:t>
            </a:r>
            <a:r>
              <a:rPr lang="zh-CN" altLang="en-US" dirty="0"/>
              <a:t>可以</a:t>
            </a:r>
            <a:r>
              <a:rPr lang="zh-CN" altLang="zh-CN" dirty="0"/>
              <a:t>保护因物理</a:t>
            </a:r>
            <a:r>
              <a:rPr lang="zh-CN" altLang="en-US" dirty="0"/>
              <a:t>硬盘</a:t>
            </a:r>
            <a:r>
              <a:rPr lang="zh-CN" altLang="zh-CN" dirty="0"/>
              <a:t>故障而引起的数据丢失。每个</a:t>
            </a:r>
            <a:r>
              <a:rPr lang="en-GB" altLang="zh-CN" dirty="0"/>
              <a:t>RAID</a:t>
            </a:r>
            <a:r>
              <a:rPr lang="zh-CN" altLang="zh-CN" dirty="0"/>
              <a:t>级别都有各自的特性，像</a:t>
            </a:r>
            <a:r>
              <a:rPr lang="en-GB" altLang="zh-CN" dirty="0"/>
              <a:t>RAID</a:t>
            </a:r>
            <a:r>
              <a:rPr lang="zh-CN" altLang="zh-CN" dirty="0"/>
              <a:t>组性能、可以容忍的失效</a:t>
            </a:r>
            <a:r>
              <a:rPr lang="zh-CN" altLang="en-US" dirty="0"/>
              <a:t>硬盘</a:t>
            </a:r>
            <a:r>
              <a:rPr lang="zh-CN" altLang="zh-CN" dirty="0"/>
              <a:t>数、部署相应</a:t>
            </a:r>
            <a:r>
              <a:rPr lang="en-GB" altLang="zh-CN" dirty="0"/>
              <a:t>RAID</a:t>
            </a:r>
            <a:r>
              <a:rPr lang="zh-CN" altLang="zh-CN" dirty="0"/>
              <a:t>类型的成本</a:t>
            </a:r>
            <a:r>
              <a:rPr lang="en-GB" altLang="zh-CN" dirty="0"/>
              <a:t>/</a:t>
            </a:r>
            <a:r>
              <a:rPr lang="zh-CN" altLang="zh-CN" dirty="0"/>
              <a:t>开销。开销可以表为</a:t>
            </a:r>
            <a:r>
              <a:rPr lang="zh-CN" altLang="en-US" dirty="0"/>
              <a:t>：为了</a:t>
            </a:r>
            <a:r>
              <a:rPr lang="zh-CN" altLang="zh-CN" dirty="0"/>
              <a:t>数据保护而使用的</a:t>
            </a:r>
            <a:r>
              <a:rPr lang="zh-CN" altLang="en-US" dirty="0"/>
              <a:t>硬盘</a:t>
            </a:r>
            <a:r>
              <a:rPr lang="zh-CN" altLang="zh-CN" dirty="0"/>
              <a:t>（空间）的量。</a:t>
            </a:r>
            <a:r>
              <a:rPr lang="zh-CN" altLang="en-US" dirty="0"/>
              <a:t>数据保护有</a:t>
            </a:r>
            <a:r>
              <a:rPr lang="zh-CN" altLang="zh-CN" dirty="0"/>
              <a:t>两种方法：使用复制的数据（</a:t>
            </a:r>
            <a:r>
              <a:rPr lang="en-GB" altLang="zh-CN" dirty="0"/>
              <a:t>RAID 1</a:t>
            </a:r>
            <a:r>
              <a:rPr lang="zh-CN" altLang="zh-CN" dirty="0"/>
              <a:t>和</a:t>
            </a:r>
            <a:r>
              <a:rPr lang="en-GB" altLang="zh-CN" dirty="0"/>
              <a:t>RAID 10</a:t>
            </a:r>
            <a:r>
              <a:rPr lang="zh-CN" altLang="zh-CN" dirty="0"/>
              <a:t>）和添加额外的校验信息帮助重建数据（</a:t>
            </a:r>
            <a:r>
              <a:rPr lang="en-GB" altLang="zh-CN" dirty="0"/>
              <a:t>RAID 3</a:t>
            </a:r>
            <a:r>
              <a:rPr lang="zh-CN" altLang="zh-CN" dirty="0"/>
              <a:t>，</a:t>
            </a:r>
            <a:r>
              <a:rPr lang="en-GB" altLang="zh-CN" dirty="0"/>
              <a:t>RAID 5</a:t>
            </a:r>
            <a:r>
              <a:rPr lang="zh-CN" altLang="zh-CN" dirty="0"/>
              <a:t>；</a:t>
            </a:r>
            <a:r>
              <a:rPr lang="en-GB" altLang="zh-CN" dirty="0"/>
              <a:t>RAID 6</a:t>
            </a:r>
            <a:r>
              <a:rPr lang="zh-CN" altLang="zh-CN" dirty="0"/>
              <a:t>，</a:t>
            </a:r>
            <a:r>
              <a:rPr lang="en-GB" altLang="zh-CN" dirty="0"/>
              <a:t>RAID 50</a:t>
            </a:r>
            <a:r>
              <a:rPr lang="zh-CN" altLang="zh-CN" dirty="0"/>
              <a:t>）。</a:t>
            </a:r>
          </a:p>
          <a:p>
            <a:r>
              <a:rPr lang="en-GB" altLang="zh-CN" dirty="0"/>
              <a:t>RAID 0</a:t>
            </a:r>
            <a:r>
              <a:rPr lang="zh-CN" altLang="zh-CN" dirty="0"/>
              <a:t>是不会在企业中使用的，因为它没有提供数据保护。</a:t>
            </a:r>
            <a:r>
              <a:rPr lang="zh-CN" altLang="en-US" dirty="0"/>
              <a:t>尽管</a:t>
            </a:r>
            <a:r>
              <a:rPr lang="en-GB" altLang="zh-CN" dirty="0"/>
              <a:t>RAID 0</a:t>
            </a:r>
            <a:r>
              <a:rPr lang="zh-CN" altLang="en-US"/>
              <a:t>的</a:t>
            </a:r>
            <a:r>
              <a:rPr lang="en-US" altLang="zh-CN"/>
              <a:t>I/O</a:t>
            </a:r>
            <a:r>
              <a:rPr lang="zh-CN" altLang="zh-CN" dirty="0"/>
              <a:t>很快，没有开销。</a:t>
            </a:r>
            <a:r>
              <a:rPr lang="en-US" altLang="zh-CN" dirty="0"/>
              <a:t>RAID 0</a:t>
            </a:r>
            <a:r>
              <a:rPr lang="zh-CN" altLang="en-US" dirty="0"/>
              <a:t>硬盘组的所有</a:t>
            </a:r>
            <a:r>
              <a:rPr lang="zh-CN" altLang="zh-CN" dirty="0"/>
              <a:t>容量</a:t>
            </a:r>
            <a:r>
              <a:rPr lang="zh-CN" altLang="en-US" dirty="0"/>
              <a:t>都</a:t>
            </a:r>
            <a:r>
              <a:rPr lang="zh-CN" altLang="zh-CN" dirty="0"/>
              <a:t>可用于存储用户数据。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技术通常有</a:t>
            </a:r>
            <a:r>
              <a:rPr lang="en-US" altLang="zh-CN" dirty="0"/>
              <a:t>2</a:t>
            </a:r>
            <a:r>
              <a:rPr lang="zh-CN" altLang="en-US" dirty="0"/>
              <a:t>种不同的方式进行数据保护。一种方法是在另一块冗余的硬盘上保存数据的副本。二是使用奇偶校验算法。奇偶校验码是使用用户数据计算出的额外信息。对于使用奇偶校验的</a:t>
            </a:r>
            <a:r>
              <a:rPr lang="en-US" altLang="zh-CN" dirty="0"/>
              <a:t>RAID</a:t>
            </a:r>
            <a:r>
              <a:rPr lang="zh-CN" altLang="en-US" dirty="0"/>
              <a:t>类型，它意味着需要额外的校验硬盘。奇偶校验采用的是异或（</a:t>
            </a:r>
            <a:r>
              <a:rPr lang="en-US" altLang="zh-CN" dirty="0"/>
              <a:t>XOR</a:t>
            </a:r>
            <a:r>
              <a:rPr lang="zh-CN" altLang="en-US" dirty="0"/>
              <a:t>的计算符号⊕）算法。</a:t>
            </a:r>
          </a:p>
          <a:p>
            <a:r>
              <a:rPr lang="zh-CN" altLang="en-US" dirty="0"/>
              <a:t>异或算法的输出见下表：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29370" y="6161422"/>
          <a:ext cx="53640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rPr>
                        <a:t>输入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rPr>
                        <a:t>A</a:t>
                      </a:r>
                      <a:endParaRPr lang="zh-CN" sz="1100" baseline="0" dirty="0">
                        <a:solidFill>
                          <a:schemeClr val="tx1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rPr>
                        <a:t>输入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rPr>
                        <a:t>B</a:t>
                      </a:r>
                      <a:endParaRPr lang="zh-CN" sz="1100" baseline="0" dirty="0">
                        <a:solidFill>
                          <a:schemeClr val="tx1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rPr>
                        <a:t>A ⊕ B</a:t>
                      </a:r>
                      <a:endParaRPr lang="zh-CN" sz="1100" baseline="0" dirty="0">
                        <a:solidFill>
                          <a:schemeClr val="tx1"/>
                        </a:solidFill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0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FrutigerNext LT Regular" pitchFamily="34" charset="0"/>
                          <a:ea typeface="华文细黑" pitchFamily="2" charset="-122"/>
                        </a:rPr>
                        <a:t>0</a:t>
                      </a:r>
                      <a:endParaRPr lang="zh-CN" sz="110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0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FrutigerNext LT Regular" pitchFamily="34" charset="0"/>
                          <a:ea typeface="华文细黑" pitchFamily="2" charset="-122"/>
                        </a:rPr>
                        <a:t>1</a:t>
                      </a:r>
                      <a:endParaRPr lang="zh-CN" sz="110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FrutigerNext LT Regular" pitchFamily="34" charset="0"/>
                          <a:ea typeface="华文细黑" pitchFamily="2" charset="-122"/>
                        </a:rPr>
                        <a:t>0</a:t>
                      </a:r>
                      <a:endParaRPr lang="zh-CN" sz="110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1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0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FrutigerNext LT Regular" pitchFamily="34" charset="0"/>
                          <a:ea typeface="华文细黑" pitchFamily="2" charset="-122"/>
                        </a:rPr>
                        <a:t>1</a:t>
                      </a:r>
                      <a:endParaRPr lang="zh-CN" sz="110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1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1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1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FrutigerNext LT Regular" pitchFamily="34" charset="0"/>
                          <a:ea typeface="华文细黑" pitchFamily="2" charset="-122"/>
                        </a:rPr>
                        <a:t>0</a:t>
                      </a:r>
                      <a:endParaRPr lang="zh-CN" sz="1100" dirty="0">
                        <a:latin typeface="FrutigerNext LT Regular" pitchFamily="34" charset="0"/>
                        <a:ea typeface="华文细黑" pitchFamily="2" charset="-122"/>
                        <a:cs typeface="Times New Roman"/>
                      </a:endParaRPr>
                    </a:p>
                  </a:txBody>
                  <a:tcPr marL="73025" marR="73025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总结来说，</a:t>
            </a:r>
            <a:r>
              <a:rPr lang="en-US" altLang="zh-CN" dirty="0"/>
              <a:t>RAID</a:t>
            </a:r>
            <a:r>
              <a:rPr lang="zh-CN" altLang="en-US" dirty="0"/>
              <a:t>技术的优势体现在如下几个方面：</a:t>
            </a:r>
          </a:p>
          <a:p>
            <a:pPr lvl="1"/>
            <a:r>
              <a:rPr lang="zh-CN" altLang="en-US" dirty="0"/>
              <a:t>把多个硬盘组合成一个逻辑盘组，以提供更大容量的存储。</a:t>
            </a:r>
          </a:p>
          <a:p>
            <a:pPr lvl="1"/>
            <a:r>
              <a:rPr lang="zh-CN" altLang="en-US" dirty="0"/>
              <a:t>将数据分割成数据块，对多个硬盘并行进行写入</a:t>
            </a:r>
            <a:r>
              <a:rPr lang="en-US" altLang="zh-CN" dirty="0"/>
              <a:t>/</a:t>
            </a:r>
            <a:r>
              <a:rPr lang="zh-CN" altLang="en-US" dirty="0"/>
              <a:t>读出，提高硬盘访问速度。</a:t>
            </a:r>
          </a:p>
          <a:p>
            <a:pPr lvl="1"/>
            <a:r>
              <a:rPr lang="zh-CN" altLang="en-US" dirty="0"/>
              <a:t>通过提供镜像或奇偶校验来提供容错。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在所有</a:t>
            </a:r>
            <a:r>
              <a:rPr lang="en-US" altLang="zh-CN" dirty="0"/>
              <a:t>RAID</a:t>
            </a:r>
            <a:r>
              <a:rPr lang="zh-CN" altLang="en-US" dirty="0"/>
              <a:t>级别中，</a:t>
            </a:r>
            <a:r>
              <a:rPr lang="en-US" altLang="zh-CN" dirty="0"/>
              <a:t>RAID 0</a:t>
            </a:r>
            <a:r>
              <a:rPr lang="zh-CN" altLang="en-US" dirty="0"/>
              <a:t>（也被称为条带化</a:t>
            </a:r>
            <a:r>
              <a:rPr lang="en-US" altLang="zh-CN" dirty="0"/>
              <a:t>RAID</a:t>
            </a:r>
            <a:r>
              <a:rPr lang="zh-CN" altLang="en-US" dirty="0"/>
              <a:t>）具有最高的存储性能。</a:t>
            </a:r>
            <a:r>
              <a:rPr lang="en-US" altLang="zh-CN" dirty="0"/>
              <a:t>RAID 0</a:t>
            </a:r>
            <a:r>
              <a:rPr lang="zh-CN" altLang="en-US" dirty="0"/>
              <a:t>使用条带化技术将数据分布存储在</a:t>
            </a:r>
            <a:r>
              <a:rPr lang="en-US" altLang="zh-CN" dirty="0"/>
              <a:t>RAID</a:t>
            </a:r>
            <a:r>
              <a:rPr lang="zh-CN" altLang="en-US" dirty="0"/>
              <a:t>组的所有硬盘中。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RAID 0</a:t>
            </a:r>
            <a:r>
              <a:rPr lang="zh-CN" altLang="en-US" dirty="0"/>
              <a:t>包含至少</a:t>
            </a:r>
            <a:r>
              <a:rPr lang="en-US" altLang="zh-CN" dirty="0"/>
              <a:t>2</a:t>
            </a:r>
            <a:r>
              <a:rPr lang="zh-CN" altLang="en-US" dirty="0"/>
              <a:t>个成员盘。</a:t>
            </a:r>
            <a:r>
              <a:rPr lang="en-US" altLang="zh-CN" dirty="0"/>
              <a:t>RAID 0</a:t>
            </a:r>
            <a:r>
              <a:rPr lang="zh-CN" altLang="en-US" dirty="0"/>
              <a:t>组将数据分为大小不等的从</a:t>
            </a:r>
            <a:r>
              <a:rPr lang="en-US" altLang="zh-CN" dirty="0"/>
              <a:t>512</a:t>
            </a:r>
            <a:r>
              <a:rPr lang="zh-CN" altLang="en-US" dirty="0"/>
              <a:t>个字节至兆字节的数据块（通常是</a:t>
            </a:r>
            <a:r>
              <a:rPr lang="en-US" altLang="zh-CN" dirty="0"/>
              <a:t>512</a:t>
            </a:r>
            <a:r>
              <a:rPr lang="zh-CN" altLang="en-US" dirty="0"/>
              <a:t>字节的倍数），并行将其写入到不同的硬盘中。如图所示的两个硬盘（驱动器）构成的</a:t>
            </a:r>
            <a:r>
              <a:rPr lang="en-US" altLang="zh-CN" dirty="0"/>
              <a:t>RAID</a:t>
            </a:r>
            <a:r>
              <a:rPr lang="zh-CN" altLang="en-US" dirty="0"/>
              <a:t>中：前两块数据被写入到分条</a:t>
            </a:r>
            <a:r>
              <a:rPr lang="en-US" altLang="zh-CN" dirty="0"/>
              <a:t>0</a:t>
            </a:r>
            <a:r>
              <a:rPr lang="zh-CN" altLang="en-US" dirty="0"/>
              <a:t>上，其中，第一个数据块被写在硬盘</a:t>
            </a:r>
            <a:r>
              <a:rPr lang="en-US" altLang="zh-CN" dirty="0"/>
              <a:t>1</a:t>
            </a:r>
            <a:r>
              <a:rPr lang="zh-CN" altLang="en-US" dirty="0"/>
              <a:t>的条带</a:t>
            </a:r>
            <a:r>
              <a:rPr lang="en-US" altLang="zh-CN" dirty="0"/>
              <a:t>0</a:t>
            </a:r>
            <a:r>
              <a:rPr lang="zh-CN" altLang="en-US" dirty="0"/>
              <a:t>上，第二个数据块并行存放在硬盘</a:t>
            </a:r>
            <a:r>
              <a:rPr lang="en-US" altLang="zh-CN" dirty="0"/>
              <a:t>2</a:t>
            </a:r>
            <a:r>
              <a:rPr lang="zh-CN" altLang="en-US" dirty="0"/>
              <a:t>的条带</a:t>
            </a:r>
            <a:r>
              <a:rPr lang="en-US" altLang="zh-CN" dirty="0"/>
              <a:t>0</a:t>
            </a:r>
            <a:r>
              <a:rPr lang="zh-CN" altLang="en-US" dirty="0"/>
              <a:t>上；这时，再下一个数据块被写到硬盘</a:t>
            </a:r>
            <a:r>
              <a:rPr lang="en-US" altLang="zh-CN" dirty="0"/>
              <a:t>1</a:t>
            </a:r>
            <a:r>
              <a:rPr lang="zh-CN" altLang="en-US" dirty="0"/>
              <a:t>上的下一个条带（条带</a:t>
            </a:r>
            <a:r>
              <a:rPr lang="en-US" altLang="zh-CN" dirty="0"/>
              <a:t>1</a:t>
            </a:r>
            <a:r>
              <a:rPr lang="zh-CN" altLang="en-US" dirty="0"/>
              <a:t>）上，以此类推。以这种方式，</a:t>
            </a:r>
            <a:r>
              <a:rPr lang="en-US" altLang="zh-CN" dirty="0"/>
              <a:t>I/O</a:t>
            </a:r>
            <a:r>
              <a:rPr lang="zh-CN" altLang="en-US" dirty="0"/>
              <a:t>的负载平衡分布在</a:t>
            </a:r>
            <a:r>
              <a:rPr lang="en-US" altLang="zh-CN" dirty="0"/>
              <a:t>RAID</a:t>
            </a:r>
            <a:r>
              <a:rPr lang="zh-CN" altLang="en-US" dirty="0"/>
              <a:t>中的所有硬盘上，由于数据传输总线上的速度远大于硬盘读写速度，因此，</a:t>
            </a:r>
            <a:r>
              <a:rPr lang="en-US" altLang="zh-CN" dirty="0"/>
              <a:t>RAID</a:t>
            </a:r>
            <a:r>
              <a:rPr lang="zh-CN" altLang="en-US" dirty="0"/>
              <a:t>组上的硬盘可以认为在同时进行读写。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RAID 0</a:t>
            </a:r>
            <a:r>
              <a:rPr lang="zh-CN" altLang="en-US" dirty="0"/>
              <a:t>的硬盘组中的硬盘必须具有相同的大小，转速。如果一个</a:t>
            </a:r>
            <a:r>
              <a:rPr lang="en-US" altLang="zh-CN" dirty="0"/>
              <a:t>RAID0</a:t>
            </a:r>
            <a:r>
              <a:rPr lang="zh-CN" altLang="en-US" dirty="0"/>
              <a:t>的由</a:t>
            </a:r>
            <a:r>
              <a:rPr lang="en-US" altLang="zh-CN" dirty="0"/>
              <a:t>4</a:t>
            </a:r>
            <a:r>
              <a:rPr lang="zh-CN" altLang="en-US" dirty="0"/>
              <a:t>个硬盘组成，则读写速率理论上可达单个硬盘的</a:t>
            </a:r>
            <a:r>
              <a:rPr lang="en-US" altLang="zh-CN" dirty="0"/>
              <a:t>4</a:t>
            </a:r>
            <a:r>
              <a:rPr lang="zh-CN" altLang="en-US" dirty="0"/>
              <a:t>倍（实际上可能有系统损耗），容量为单个硬盘的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  <a:r>
              <a:rPr lang="en-US" altLang="zh-CN" dirty="0"/>
              <a:t>RAID 0 </a:t>
            </a:r>
            <a:r>
              <a:rPr lang="zh-CN" altLang="en-US" dirty="0"/>
              <a:t>中硬盘的容量大小不同，可用容量是最小的硬盘的容量的</a:t>
            </a:r>
            <a:r>
              <a:rPr lang="en-US" altLang="zh-CN" dirty="0"/>
              <a:t>4</a:t>
            </a:r>
            <a:r>
              <a:rPr lang="zh-CN" altLang="en-US" dirty="0"/>
              <a:t>倍，速度也是最小硬盘速度的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像是提供了一个单一的大容量的硬盘，还同时具有非常快速</a:t>
            </a:r>
            <a:r>
              <a:rPr lang="en-US" altLang="zh-CN" dirty="0"/>
              <a:t>I/O</a:t>
            </a:r>
            <a:r>
              <a:rPr lang="zh-CN" altLang="en-US" dirty="0"/>
              <a:t>的特点。在</a:t>
            </a:r>
            <a:r>
              <a:rPr lang="en-US" altLang="zh-CN" dirty="0"/>
              <a:t>RAID 0</a:t>
            </a:r>
            <a:r>
              <a:rPr lang="zh-CN" altLang="en-US" dirty="0"/>
              <a:t>技术使用之前，类似</a:t>
            </a:r>
            <a:r>
              <a:rPr lang="en-US" altLang="zh-CN" dirty="0"/>
              <a:t>RAID 0</a:t>
            </a:r>
            <a:r>
              <a:rPr lang="zh-CN" altLang="en-US" dirty="0"/>
              <a:t>的一种技术被称为</a:t>
            </a:r>
            <a:r>
              <a:rPr lang="en-US" altLang="zh-CN" dirty="0"/>
              <a:t>JBOD</a:t>
            </a:r>
            <a:r>
              <a:rPr lang="zh-CN" altLang="en-US" dirty="0"/>
              <a:t>。一个</a:t>
            </a:r>
            <a:r>
              <a:rPr lang="en-US" altLang="zh-CN" dirty="0"/>
              <a:t>JBOD</a:t>
            </a:r>
            <a:r>
              <a:rPr lang="zh-CN" altLang="en-US" dirty="0"/>
              <a:t>（</a:t>
            </a:r>
            <a:r>
              <a:rPr lang="en-US" dirty="0"/>
              <a:t>Just a Bundle Of Disks</a:t>
            </a:r>
            <a:r>
              <a:rPr lang="zh-CN" altLang="en-US" dirty="0"/>
              <a:t>，简称一堆硬盘）是一组硬盘组合成一个虚拟的大硬盘。与</a:t>
            </a:r>
            <a:r>
              <a:rPr lang="en-US" altLang="zh-CN" dirty="0"/>
              <a:t>RAID 0</a:t>
            </a:r>
            <a:r>
              <a:rPr lang="zh-CN" altLang="en-US" dirty="0"/>
              <a:t>最大的区别是，一个</a:t>
            </a:r>
            <a:r>
              <a:rPr lang="en-US" altLang="zh-CN" dirty="0"/>
              <a:t>JBOD</a:t>
            </a:r>
            <a:r>
              <a:rPr lang="zh-CN" altLang="en-US" dirty="0"/>
              <a:t>的数据块不是同时并行写入不同硬盘的。在</a:t>
            </a:r>
            <a:r>
              <a:rPr lang="en-US" altLang="zh-CN" dirty="0"/>
              <a:t>JBOD</a:t>
            </a:r>
            <a:r>
              <a:rPr lang="zh-CN" altLang="en-US" dirty="0"/>
              <a:t>中，只有将第一块硬盘的存储空间使用完，才会使用第二块硬盘。所以</a:t>
            </a:r>
            <a:r>
              <a:rPr lang="en-US" altLang="zh-CN" dirty="0"/>
              <a:t>JBOD</a:t>
            </a:r>
            <a:r>
              <a:rPr lang="zh-CN" altLang="en-US" dirty="0"/>
              <a:t>总的可用容量是所有个硬盘容量的总和，但性能是单个硬盘的性能！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RAID 0</a:t>
            </a:r>
            <a:r>
              <a:rPr lang="zh-CN" altLang="en-US" dirty="0"/>
              <a:t>采用条带化技术将数据写入硬盘组中，它将数据分为数据块，并均匀地分布存储在</a:t>
            </a:r>
            <a:r>
              <a:rPr lang="en-US" altLang="zh-CN" dirty="0"/>
              <a:t>RAID</a:t>
            </a:r>
            <a:r>
              <a:rPr lang="zh-CN" altLang="en-US" dirty="0"/>
              <a:t>组中的所有硬盘上。只有当</a:t>
            </a:r>
            <a:r>
              <a:rPr lang="en-US" altLang="zh-CN" dirty="0"/>
              <a:t>RAID</a:t>
            </a:r>
            <a:r>
              <a:rPr lang="zh-CN" altLang="en-US" dirty="0"/>
              <a:t>组的前一个分条被数据块写满后，数据才会写入到下一个分条。在图中，数据块</a:t>
            </a:r>
            <a:r>
              <a:rPr lang="en-US" altLang="zh-CN" dirty="0"/>
              <a:t>D0</a:t>
            </a:r>
            <a:r>
              <a:rPr lang="zh-CN" altLang="en-US" dirty="0"/>
              <a:t>，</a:t>
            </a:r>
            <a:r>
              <a:rPr lang="en-US" altLang="zh-CN" dirty="0"/>
              <a:t>D1</a:t>
            </a:r>
            <a:r>
              <a:rPr lang="zh-CN" altLang="en-US" dirty="0"/>
              <a:t>，</a:t>
            </a:r>
            <a:r>
              <a:rPr lang="en-US" altLang="zh-CN" dirty="0"/>
              <a:t>D2</a:t>
            </a:r>
            <a:r>
              <a:rPr lang="zh-CN" altLang="en-US" dirty="0"/>
              <a:t>，</a:t>
            </a:r>
            <a:r>
              <a:rPr lang="en-US" altLang="zh-CN" dirty="0"/>
              <a:t>D3</a:t>
            </a:r>
            <a:r>
              <a:rPr lang="zh-CN" altLang="en-US" dirty="0"/>
              <a:t>，</a:t>
            </a:r>
            <a:r>
              <a:rPr lang="en-US" altLang="zh-CN" dirty="0"/>
              <a:t>D4</a:t>
            </a:r>
            <a:r>
              <a:rPr lang="zh-CN" altLang="en-US" dirty="0"/>
              <a:t>，</a:t>
            </a:r>
            <a:r>
              <a:rPr lang="en-US" altLang="zh-CN" dirty="0"/>
              <a:t>D5</a:t>
            </a:r>
            <a:r>
              <a:rPr lang="zh-CN" altLang="en-US" dirty="0"/>
              <a:t>正在等待写入到</a:t>
            </a:r>
            <a:r>
              <a:rPr lang="en-US" altLang="zh-CN" dirty="0"/>
              <a:t>RAID 0</a:t>
            </a:r>
            <a:r>
              <a:rPr lang="zh-CN" altLang="en-US" dirty="0"/>
              <a:t>级别的硬盘组。</a:t>
            </a:r>
            <a:r>
              <a:rPr lang="en-US" altLang="zh-CN" dirty="0"/>
              <a:t>D0</a:t>
            </a:r>
            <a:r>
              <a:rPr lang="zh-CN" altLang="en-US" dirty="0"/>
              <a:t>将被写入到第一个分条（分条</a:t>
            </a:r>
            <a:r>
              <a:rPr lang="en-US" altLang="zh-CN" dirty="0"/>
              <a:t>0</a:t>
            </a:r>
            <a:r>
              <a:rPr lang="zh-CN" altLang="en-US" dirty="0"/>
              <a:t>）的第一块盘</a:t>
            </a:r>
            <a:r>
              <a:rPr lang="en-US" altLang="zh-CN" dirty="0"/>
              <a:t>(</a:t>
            </a:r>
            <a:r>
              <a:rPr lang="zh-CN" altLang="en-US" dirty="0"/>
              <a:t>硬盘</a:t>
            </a:r>
            <a:r>
              <a:rPr lang="en-US" altLang="zh-CN" dirty="0"/>
              <a:t>1)</a:t>
            </a:r>
            <a:r>
              <a:rPr lang="zh-CN" altLang="en-US" dirty="0"/>
              <a:t>上、</a:t>
            </a:r>
            <a:r>
              <a:rPr lang="en-US" altLang="zh-CN" dirty="0"/>
              <a:t>D1</a:t>
            </a:r>
            <a:r>
              <a:rPr lang="zh-CN" altLang="en-US" dirty="0"/>
              <a:t>写到的第一个分条的硬盘</a:t>
            </a:r>
            <a:r>
              <a:rPr lang="en-US" altLang="zh-CN" dirty="0"/>
              <a:t>2</a:t>
            </a:r>
            <a:r>
              <a:rPr lang="zh-CN" altLang="en-US" dirty="0"/>
              <a:t>上。以此类推。正是通过条带化并行的方式，将所有数据块写入到</a:t>
            </a:r>
            <a:r>
              <a:rPr lang="en-US" altLang="zh-CN" dirty="0"/>
              <a:t>RAID 0</a:t>
            </a:r>
            <a:r>
              <a:rPr lang="zh-CN" altLang="en-US" dirty="0"/>
              <a:t>组。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组的写入性能与硬盘的数量成正比。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41" y="509589"/>
            <a:ext cx="823384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376364"/>
            <a:ext cx="10560049" cy="3889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4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376364"/>
            <a:ext cx="10530416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518172"/>
            <a:ext cx="82973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36747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64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23</a:t>
            </a:r>
            <a:r>
              <a:rPr sz="4400" dirty="0"/>
              <a:t>章  </a:t>
            </a:r>
            <a:r>
              <a:rPr lang="en-US" sz="4400" dirty="0"/>
              <a:t>RAID</a:t>
            </a:r>
            <a:r>
              <a:rPr lang="zh-CN" altLang="en-US" sz="4400" dirty="0"/>
              <a:t>技术原理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0</a:t>
            </a:r>
            <a:r>
              <a:rPr lang="zh-CN" altLang="en-US" dirty="0"/>
              <a:t>的数据读取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80326" y="2342208"/>
            <a:ext cx="24479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50000"/>
              </a:spcBef>
            </a:pPr>
            <a:r>
              <a:rPr lang="zh-CN" altLang="en-GB" sz="1400" b="1" dirty="0">
                <a:latin typeface="+mn-lt"/>
                <a:ea typeface="+mn-ea"/>
              </a:rPr>
              <a:t>读取数据块</a:t>
            </a:r>
            <a:r>
              <a:rPr lang="en-GB" altLang="zh-CN" sz="1400" b="1" dirty="0">
                <a:latin typeface="+mn-lt"/>
                <a:ea typeface="+mn-ea"/>
              </a:rPr>
              <a:t>D1</a:t>
            </a:r>
            <a:endParaRPr lang="en-US" altLang="zh-CN" sz="1400" b="1" dirty="0">
              <a:latin typeface="+mn-lt"/>
              <a:ea typeface="+mn-ea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63813" y="3212977"/>
            <a:ext cx="1300162" cy="2192338"/>
            <a:chOff x="655" y="2024"/>
            <a:chExt cx="819" cy="1381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655" y="3157"/>
              <a:ext cx="812" cy="2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657" y="2931"/>
              <a:ext cx="812" cy="2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gray">
            <a:xfrm>
              <a:off x="657" y="2704"/>
              <a:ext cx="812" cy="2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>
              <a:off x="657" y="2478"/>
              <a:ext cx="812" cy="2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662" y="2251"/>
              <a:ext cx="812" cy="2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662" y="2024"/>
              <a:ext cx="812" cy="2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gray">
            <a:xfrm>
              <a:off x="918" y="3203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918" y="2972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918" y="2745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gray">
            <a:xfrm>
              <a:off x="918" y="2523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D3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918" y="2296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D4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918" y="2065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D5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79650" y="5625245"/>
            <a:ext cx="1727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50000"/>
              </a:spcBef>
            </a:pPr>
            <a:r>
              <a:rPr lang="zh-CN" altLang="en-GB" sz="1400" b="1" dirty="0">
                <a:latin typeface="+mn-lt"/>
                <a:ea typeface="+mn-ea"/>
              </a:rPr>
              <a:t>逻辑</a:t>
            </a:r>
            <a:r>
              <a:rPr lang="zh-CN" altLang="en-US" sz="1400" b="1" dirty="0">
                <a:latin typeface="+mn-lt"/>
                <a:ea typeface="+mn-ea"/>
              </a:rPr>
              <a:t>硬盘</a:t>
            </a:r>
            <a:endParaRPr lang="en-US" altLang="zh-CN" sz="1400" b="1" dirty="0">
              <a:latin typeface="+mn-lt"/>
              <a:ea typeface="+mn-ea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gray">
          <a:xfrm>
            <a:off x="5373762" y="5297488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7534002" y="5297488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gray">
          <a:xfrm>
            <a:off x="5375350" y="4941888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gray">
          <a:xfrm>
            <a:off x="7535589" y="4941888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gray">
          <a:xfrm>
            <a:off x="7535589" y="4581525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gray">
          <a:xfrm>
            <a:off x="5375350" y="4581525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gray">
          <a:xfrm>
            <a:off x="5303913" y="4221163"/>
            <a:ext cx="1439863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gray">
          <a:xfrm>
            <a:off x="7464152" y="4221163"/>
            <a:ext cx="1439862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gray">
          <a:xfrm>
            <a:off x="5607758" y="4286251"/>
            <a:ext cx="821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gray">
          <a:xfrm>
            <a:off x="7767998" y="4286251"/>
            <a:ext cx="821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 rot="5400000">
            <a:off x="5660108" y="3574258"/>
            <a:ext cx="720725" cy="280987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 rot="5400000">
            <a:off x="7827094" y="3577432"/>
            <a:ext cx="720725" cy="280988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943475" y="3248512"/>
            <a:ext cx="4248150" cy="441213"/>
            <a:chOff x="113" y="1733"/>
            <a:chExt cx="1960" cy="441"/>
          </a:xfrm>
        </p:grpSpPr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13" y="1822"/>
              <a:ext cx="1951" cy="352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pic>
          <p:nvPicPr>
            <p:cNvPr id="32" name="Picture 32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130" y="1733"/>
              <a:ext cx="194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376864" y="3411538"/>
            <a:ext cx="324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 i="1">
                <a:latin typeface="+mn-lt"/>
                <a:ea typeface="+mn-ea"/>
              </a:rPr>
              <a:t>D0,D1,D2,D3,D4,D5</a:t>
            </a:r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 rot="5400000">
            <a:off x="6747272" y="2712244"/>
            <a:ext cx="720725" cy="280988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400">
              <a:latin typeface="+mn-lt"/>
              <a:ea typeface="+mn-ea"/>
            </a:endParaRPr>
          </a:p>
        </p:txBody>
      </p:sp>
      <p:pic>
        <p:nvPicPr>
          <p:cNvPr id="35" name="Picture 35" descr="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017" y="1557338"/>
            <a:ext cx="1506537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36"/>
          <p:cNvSpPr txBox="1">
            <a:spLocks noChangeArrowheads="1"/>
          </p:cNvSpPr>
          <p:nvPr/>
        </p:nvSpPr>
        <p:spPr bwMode="gray">
          <a:xfrm>
            <a:off x="5787465" y="5373689"/>
            <a:ext cx="426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latin typeface="+mn-lt"/>
                <a:ea typeface="+mn-ea"/>
              </a:rPr>
              <a:t>D0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gray">
          <a:xfrm>
            <a:off x="5787465" y="5013326"/>
            <a:ext cx="426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latin typeface="+mn-lt"/>
                <a:ea typeface="+mn-ea"/>
              </a:rPr>
              <a:t>D2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gray">
          <a:xfrm>
            <a:off x="5787465" y="4652964"/>
            <a:ext cx="426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latin typeface="+mn-lt"/>
                <a:ea typeface="+mn-ea"/>
              </a:rPr>
              <a:t>D4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gray">
          <a:xfrm>
            <a:off x="7949292" y="4652964"/>
            <a:ext cx="426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latin typeface="+mn-lt"/>
                <a:ea typeface="+mn-ea"/>
              </a:rPr>
              <a:t>D5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gray">
          <a:xfrm>
            <a:off x="7949292" y="5013326"/>
            <a:ext cx="426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latin typeface="+mn-lt"/>
                <a:ea typeface="+mn-ea"/>
              </a:rPr>
              <a:t>D3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gray">
          <a:xfrm>
            <a:off x="7949292" y="5373689"/>
            <a:ext cx="426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latin typeface="+mn-lt"/>
                <a:ea typeface="+mn-ea"/>
              </a:rPr>
              <a:t>D1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680326" y="1952837"/>
            <a:ext cx="24479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50000"/>
              </a:spcBef>
            </a:pPr>
            <a:r>
              <a:rPr lang="zh-CN" altLang="en-GB" sz="1400" b="1" dirty="0">
                <a:latin typeface="+mn-lt"/>
                <a:ea typeface="+mn-ea"/>
              </a:rPr>
              <a:t>读取数据块</a:t>
            </a:r>
            <a:r>
              <a:rPr lang="en-GB" altLang="zh-CN" sz="1400" b="1" dirty="0">
                <a:latin typeface="+mn-lt"/>
                <a:ea typeface="+mn-ea"/>
              </a:rPr>
              <a:t>D2</a:t>
            </a:r>
            <a:r>
              <a:rPr lang="zh-CN" altLang="en-GB" sz="1400" b="1" dirty="0">
                <a:latin typeface="+mn-lt"/>
                <a:ea typeface="+mn-ea"/>
              </a:rPr>
              <a:t>，</a:t>
            </a:r>
            <a:r>
              <a:rPr lang="en-GB" altLang="zh-CN" sz="1400" b="1" dirty="0">
                <a:latin typeface="+mn-lt"/>
                <a:ea typeface="+mn-ea"/>
              </a:rPr>
              <a:t>D3…</a:t>
            </a:r>
            <a:endParaRPr lang="en-US" altLang="zh-CN" sz="1400" b="1" dirty="0">
              <a:latin typeface="+mn-lt"/>
              <a:ea typeface="+mn-ea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680326" y="2715469"/>
            <a:ext cx="24479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50000"/>
              </a:spcBef>
            </a:pPr>
            <a:r>
              <a:rPr lang="zh-CN" altLang="en-GB" sz="1400" b="1" dirty="0">
                <a:latin typeface="+mn-lt"/>
                <a:ea typeface="+mn-ea"/>
              </a:rPr>
              <a:t>读取数据块</a:t>
            </a:r>
            <a:r>
              <a:rPr lang="en-GB" altLang="zh-CN" sz="1400" b="1" dirty="0">
                <a:latin typeface="+mn-lt"/>
                <a:ea typeface="+mn-ea"/>
              </a:rPr>
              <a:t>D0</a:t>
            </a:r>
            <a:endParaRPr lang="en-US" altLang="zh-CN" sz="1400" b="1" dirty="0">
              <a:latin typeface="+mn-lt"/>
              <a:ea typeface="+mn-ea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gray">
          <a:xfrm>
            <a:off x="2405064" y="3068960"/>
            <a:ext cx="1620837" cy="2430462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0</a:t>
            </a:r>
            <a:r>
              <a:rPr lang="zh-CN" altLang="en-US" dirty="0"/>
              <a:t>的数据丢失</a:t>
            </a:r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314036" y="1224000"/>
            <a:ext cx="8208267" cy="3924300"/>
          </a:xfrm>
        </p:spPr>
        <p:txBody>
          <a:bodyPr/>
          <a:lstStyle/>
          <a:p>
            <a:r>
              <a:rPr lang="zh-CN" altLang="en-US" dirty="0"/>
              <a:t>阵列中的任何一个硬盘失效都将导致整个</a:t>
            </a:r>
            <a:r>
              <a:rPr lang="en-US" altLang="zh-CN" dirty="0"/>
              <a:t>RAID</a:t>
            </a:r>
            <a:r>
              <a:rPr lang="zh-CN" altLang="en-US" dirty="0"/>
              <a:t>组的数据丢失。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10008" y="2030449"/>
            <a:ext cx="4895850" cy="4019550"/>
            <a:chOff x="2086008" y="2030449"/>
            <a:chExt cx="4895850" cy="4019550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 rot="5400000">
              <a:off x="5880926" y="3960056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5400000">
              <a:off x="4171189" y="3960056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2459864" y="3960056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2159033" y="5656299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2159033" y="5295937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5621370" y="5656299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5621370" y="5295937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2159033" y="4935574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gray">
            <a:xfrm>
              <a:off x="5621370" y="4935574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gray">
            <a:xfrm>
              <a:off x="5541995" y="4575212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gray">
            <a:xfrm>
              <a:off x="2086008" y="4575212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2389853" y="4640299"/>
              <a:ext cx="8210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5918865" y="4640299"/>
              <a:ext cx="8210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gray">
            <a:xfrm>
              <a:off x="3886233" y="5656299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3886233" y="5295937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gray">
            <a:xfrm>
              <a:off x="3894170" y="4935574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3795745" y="4603787"/>
              <a:ext cx="1439863" cy="393700"/>
              <a:chOff x="2472" y="2432"/>
              <a:chExt cx="907" cy="248"/>
            </a:xfrm>
          </p:grpSpPr>
          <p:sp>
            <p:nvSpPr>
              <p:cNvPr id="38" name="AutoShape 20"/>
              <p:cNvSpPr>
                <a:spLocks noChangeArrowheads="1"/>
              </p:cNvSpPr>
              <p:nvPr/>
            </p:nvSpPr>
            <p:spPr bwMode="gray">
              <a:xfrm>
                <a:off x="2472" y="2432"/>
                <a:ext cx="907" cy="248"/>
              </a:xfrm>
              <a:prstGeom prst="can">
                <a:avLst>
                  <a:gd name="adj" fmla="val 27866"/>
                </a:avLst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gray">
              <a:xfrm>
                <a:off x="2660" y="2473"/>
                <a:ext cx="52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+mn-lt"/>
                    <a:ea typeface="+mn-ea"/>
                  </a:rPr>
                  <a:t>驱动器</a:t>
                </a:r>
                <a:r>
                  <a:rPr lang="en-US" altLang="zh-CN" sz="1400">
                    <a:solidFill>
                      <a:schemeClr val="bg1"/>
                    </a:solidFill>
                    <a:latin typeface="+mn-lt"/>
                    <a:ea typeface="+mn-ea"/>
                  </a:rPr>
                  <a:t>2</a:t>
                </a:r>
              </a:p>
            </p:txBody>
          </p:sp>
        </p:grpSp>
        <p:sp>
          <p:nvSpPr>
            <p:cNvPr id="21" name="Text Box 22"/>
            <p:cNvSpPr txBox="1">
              <a:spLocks noChangeArrowheads="1"/>
            </p:cNvSpPr>
            <p:nvPr/>
          </p:nvSpPr>
          <p:spPr bwMode="gray">
            <a:xfrm>
              <a:off x="2571148" y="5727737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gray">
            <a:xfrm>
              <a:off x="4298348" y="5727737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gray">
            <a:xfrm>
              <a:off x="6027135" y="5727737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gray">
            <a:xfrm>
              <a:off x="2571148" y="5361024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D3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gray">
            <a:xfrm>
              <a:off x="4298348" y="5367374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D4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6027135" y="5367374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D5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gray">
            <a:xfrm>
              <a:off x="2571148" y="5007012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D6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gray">
            <a:xfrm>
              <a:off x="4298348" y="5007012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D7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gray">
            <a:xfrm>
              <a:off x="6027135" y="5007012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D8</a:t>
              </a:r>
            </a:p>
          </p:txBody>
        </p: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3886233" y="4935574"/>
              <a:ext cx="1296987" cy="1079500"/>
              <a:chOff x="703" y="2886"/>
              <a:chExt cx="408" cy="453"/>
            </a:xfrm>
          </p:grpSpPr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 flipH="1">
                <a:off x="703" y="2931"/>
                <a:ext cx="408" cy="408"/>
              </a:xfrm>
              <a:prstGeom prst="line">
                <a:avLst/>
              </a:prstGeom>
              <a:noFill/>
              <a:ln w="76200">
                <a:solidFill>
                  <a:srgbClr val="E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703" y="2886"/>
                <a:ext cx="408" cy="453"/>
              </a:xfrm>
              <a:prstGeom prst="line">
                <a:avLst/>
              </a:prstGeom>
              <a:noFill/>
              <a:ln w="76200">
                <a:solidFill>
                  <a:srgbClr val="E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</p:grp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2355883" y="3514867"/>
              <a:ext cx="4248150" cy="401899"/>
              <a:chOff x="113" y="1851"/>
              <a:chExt cx="1960" cy="261"/>
            </a:xfrm>
          </p:grpSpPr>
          <p:sp>
            <p:nvSpPr>
              <p:cNvPr id="34" name="AutoShape 35"/>
              <p:cNvSpPr>
                <a:spLocks noChangeArrowheads="1"/>
              </p:cNvSpPr>
              <p:nvPr/>
            </p:nvSpPr>
            <p:spPr bwMode="auto">
              <a:xfrm>
                <a:off x="113" y="1883"/>
                <a:ext cx="1951" cy="229"/>
              </a:xfrm>
              <a:prstGeom prst="roundRect">
                <a:avLst>
                  <a:gd name="adj" fmla="val 22829"/>
                </a:avLst>
              </a:prstGeom>
              <a:gradFill rotWithShape="1">
                <a:gsLst>
                  <a:gs pos="0">
                    <a:srgbClr val="808080"/>
                  </a:gs>
                  <a:gs pos="100000">
                    <a:srgbClr val="C0C0C0"/>
                  </a:gs>
                </a:gsLst>
                <a:lin ang="5400000" scaled="1"/>
              </a:gradFill>
              <a:ln w="285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  <p:pic>
            <p:nvPicPr>
              <p:cNvPr id="35" name="Picture 36" descr="gua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-882" b="38942"/>
              <a:stretch>
                <a:fillRect/>
              </a:stretch>
            </p:blipFill>
            <p:spPr bwMode="auto">
              <a:xfrm>
                <a:off x="130" y="1851"/>
                <a:ext cx="1943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AutoShape 37"/>
            <p:cNvSpPr>
              <a:spLocks noChangeArrowheads="1"/>
            </p:cNvSpPr>
            <p:nvPr/>
          </p:nvSpPr>
          <p:spPr bwMode="auto">
            <a:xfrm rot="5400000">
              <a:off x="4171189" y="3059943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pic>
          <p:nvPicPr>
            <p:cNvPr id="33" name="Picture 38" descr="7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60820" y="2030449"/>
              <a:ext cx="1506538" cy="1198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的工作原理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79576" y="1340769"/>
            <a:ext cx="7488832" cy="4687905"/>
            <a:chOff x="755576" y="1340768"/>
            <a:chExt cx="7488832" cy="468790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499992" y="5733256"/>
              <a:ext cx="2592388" cy="2954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/>
              <a:r>
                <a:rPr lang="zh-CN" altLang="en-US" sz="1400" b="1" dirty="0">
                  <a:latin typeface="+mn-lt"/>
                  <a:ea typeface="+mn-ea"/>
                </a:rPr>
                <a:t>镜像结构的阵列</a:t>
              </a: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062038" y="4220791"/>
              <a:ext cx="1289050" cy="71913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062038" y="3573091"/>
              <a:ext cx="1289050" cy="71913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gray">
            <a:xfrm>
              <a:off x="1518603" y="3139703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1493838" y="3788991"/>
              <a:ext cx="504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gray">
            <a:xfrm>
              <a:off x="1518603" y="4436691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1062038" y="2923803"/>
              <a:ext cx="1289050" cy="72072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gray">
            <a:xfrm>
              <a:off x="1518603" y="3139703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08756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逻辑硬盘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 rot="5400000">
              <a:off x="5575026" y="2560762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rot="5400000">
              <a:off x="4495526" y="3568825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5400000">
              <a:off x="6511651" y="3568825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4178820" y="529046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gray">
            <a:xfrm>
              <a:off x="4178820" y="493169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gray">
            <a:xfrm>
              <a:off x="4178820" y="4571331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640148" y="4642768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4640148" y="5003131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gray">
            <a:xfrm>
              <a:off x="4640148" y="5363493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gray">
            <a:xfrm>
              <a:off x="4105795" y="4210968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442177" y="4283993"/>
              <a:ext cx="8226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gray">
            <a:xfrm>
              <a:off x="6267970" y="529046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6267970" y="493169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6267970" y="4571331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gray">
            <a:xfrm>
              <a:off x="6194945" y="4210968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6531327" y="4283993"/>
              <a:ext cx="8226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2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707333" y="2941974"/>
              <a:ext cx="4537075" cy="450217"/>
              <a:chOff x="113" y="1724"/>
              <a:chExt cx="1960" cy="450"/>
            </a:xfrm>
          </p:grpSpPr>
          <p:sp>
            <p:nvSpPr>
              <p:cNvPr id="36" name="AutoShape 30"/>
              <p:cNvSpPr>
                <a:spLocks noChangeArrowheads="1"/>
              </p:cNvSpPr>
              <p:nvPr/>
            </p:nvSpPr>
            <p:spPr bwMode="auto">
              <a:xfrm>
                <a:off x="113" y="1822"/>
                <a:ext cx="1951" cy="352"/>
              </a:xfrm>
              <a:prstGeom prst="roundRect">
                <a:avLst>
                  <a:gd name="adj" fmla="val 22829"/>
                </a:avLst>
              </a:prstGeom>
              <a:gradFill rotWithShape="1">
                <a:gsLst>
                  <a:gs pos="0">
                    <a:srgbClr val="808080"/>
                  </a:gs>
                  <a:gs pos="100000">
                    <a:srgbClr val="C0C0C0"/>
                  </a:gs>
                </a:gsLst>
                <a:lin ang="5400000" scaled="1"/>
              </a:gradFill>
              <a:ln w="285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  <p:pic>
            <p:nvPicPr>
              <p:cNvPr id="37" name="Picture 31" descr="gua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-882" b="38942"/>
              <a:stretch>
                <a:fillRect/>
              </a:stretch>
            </p:blipFill>
            <p:spPr bwMode="auto">
              <a:xfrm>
                <a:off x="130" y="1724"/>
                <a:ext cx="1943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139133" y="3060031"/>
              <a:ext cx="3887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1" i="1" dirty="0">
                  <a:latin typeface="+mn-lt"/>
                  <a:ea typeface="+mn-ea"/>
                </a:rPr>
                <a:t>D0,D1,D2</a:t>
              </a:r>
              <a:r>
                <a:rPr lang="zh-CN" altLang="en-US" sz="1400" b="1" i="1" dirty="0">
                  <a:latin typeface="+mn-lt"/>
                  <a:ea typeface="+mn-ea"/>
                </a:rPr>
                <a:t>经过镜像器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gray">
            <a:xfrm>
              <a:off x="6726123" y="4644356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gray">
            <a:xfrm>
              <a:off x="6726123" y="5004718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gray">
            <a:xfrm>
              <a:off x="6726123" y="5365081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pic>
          <p:nvPicPr>
            <p:cNvPr id="34" name="Picture 36" descr="7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8133" y="1340768"/>
              <a:ext cx="1506537" cy="1198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7"/>
            <p:cNvSpPr>
              <a:spLocks noChangeArrowheads="1"/>
            </p:cNvSpPr>
            <p:nvPr/>
          </p:nvSpPr>
          <p:spPr bwMode="gray">
            <a:xfrm>
              <a:off x="899592" y="2852936"/>
              <a:ext cx="1620837" cy="22494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的数据写入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23592" y="1510359"/>
            <a:ext cx="7632848" cy="4602683"/>
            <a:chOff x="899592" y="1510358"/>
            <a:chExt cx="7632848" cy="4602683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 rot="5400000">
              <a:off x="5648275" y="2609453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5400000">
              <a:off x="6655594" y="3750370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6411913" y="547201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6411913" y="511323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6411913" y="4752876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6338888" y="4392513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gray">
            <a:xfrm>
              <a:off x="6675269" y="4465538"/>
              <a:ext cx="8226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2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851275" y="3140528"/>
              <a:ext cx="4248150" cy="433209"/>
              <a:chOff x="113" y="1741"/>
              <a:chExt cx="1960" cy="433"/>
            </a:xfrm>
          </p:grpSpPr>
          <p:sp>
            <p:nvSpPr>
              <p:cNvPr id="38" name="AutoShape 11"/>
              <p:cNvSpPr>
                <a:spLocks noChangeArrowheads="1"/>
              </p:cNvSpPr>
              <p:nvPr/>
            </p:nvSpPr>
            <p:spPr bwMode="auto">
              <a:xfrm>
                <a:off x="113" y="1822"/>
                <a:ext cx="1951" cy="352"/>
              </a:xfrm>
              <a:prstGeom prst="roundRect">
                <a:avLst>
                  <a:gd name="adj" fmla="val 22829"/>
                </a:avLst>
              </a:prstGeom>
              <a:gradFill rotWithShape="1">
                <a:gsLst>
                  <a:gs pos="0">
                    <a:srgbClr val="808080"/>
                  </a:gs>
                  <a:gs pos="100000">
                    <a:srgbClr val="C0C0C0"/>
                  </a:gs>
                </a:gsLst>
                <a:lin ang="5400000" scaled="1"/>
              </a:gradFill>
              <a:ln w="285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  <p:pic>
            <p:nvPicPr>
              <p:cNvPr id="39" name="Picture 12" descr="gua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-882" b="38942"/>
              <a:stretch>
                <a:fillRect/>
              </a:stretch>
            </p:blipFill>
            <p:spPr bwMode="auto">
              <a:xfrm>
                <a:off x="130" y="1741"/>
                <a:ext cx="1943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995738" y="3241576"/>
              <a:ext cx="388778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1" i="1">
                  <a:latin typeface="+mn-lt"/>
                  <a:ea typeface="+mn-ea"/>
                </a:rPr>
                <a:t>D0,D1,D2 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gray">
            <a:xfrm>
              <a:off x="6870065" y="4825901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gray">
            <a:xfrm>
              <a:off x="6870065" y="5186263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gray">
            <a:xfrm>
              <a:off x="6870065" y="5546626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444878" y="2821384"/>
              <a:ext cx="208756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>
                  <a:latin typeface="+mn-lt"/>
                  <a:ea typeface="+mn-ea"/>
                </a:rPr>
                <a:t>写入数据块</a:t>
              </a:r>
              <a:r>
                <a:rPr lang="en-US" altLang="zh-CN" sz="1400" b="1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5400000">
              <a:off x="4315619" y="3756719"/>
              <a:ext cx="647700" cy="280988"/>
            </a:xfrm>
            <a:prstGeom prst="rightArrow">
              <a:avLst>
                <a:gd name="adj1" fmla="val 50000"/>
                <a:gd name="adj2" fmla="val 57627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gray">
            <a:xfrm>
              <a:off x="1115938" y="4949397"/>
              <a:ext cx="1289050" cy="71913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gray">
            <a:xfrm>
              <a:off x="1115938" y="4301697"/>
              <a:ext cx="1289050" cy="71913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gray">
            <a:xfrm>
              <a:off x="1572503" y="3868310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gray">
            <a:xfrm>
              <a:off x="1547738" y="4517597"/>
              <a:ext cx="504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gray">
            <a:xfrm>
              <a:off x="1572503" y="5165297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gray">
            <a:xfrm>
              <a:off x="1115938" y="3652410"/>
              <a:ext cx="1289050" cy="72072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gray">
            <a:xfrm>
              <a:off x="1572503" y="3868310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dirty="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99592" y="5805264"/>
              <a:ext cx="208756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逻辑硬盘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gray">
            <a:xfrm>
              <a:off x="4035425" y="547201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gray">
            <a:xfrm>
              <a:off x="4035425" y="511323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gray">
            <a:xfrm>
              <a:off x="4035425" y="4752876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gray">
            <a:xfrm>
              <a:off x="3962400" y="4392513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gray">
            <a:xfrm>
              <a:off x="4298782" y="4465538"/>
              <a:ext cx="8226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gray">
            <a:xfrm>
              <a:off x="4493578" y="4825901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gray">
            <a:xfrm>
              <a:off x="4493578" y="5186263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gray">
            <a:xfrm>
              <a:off x="4493578" y="5546626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6517903" y="2534047"/>
              <a:ext cx="194468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写入数据块</a:t>
              </a:r>
              <a:r>
                <a:rPr lang="en-US" altLang="zh-CN" sz="1400" b="1" dirty="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6589340" y="2204864"/>
              <a:ext cx="180022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写入数据块</a:t>
              </a:r>
              <a:r>
                <a:rPr lang="en-US" altLang="zh-CN" sz="1400" b="1" dirty="0">
                  <a:latin typeface="+mn-lt"/>
                  <a:ea typeface="+mn-ea"/>
                </a:rPr>
                <a:t>D2</a:t>
              </a:r>
            </a:p>
          </p:txBody>
        </p:sp>
        <p:pic>
          <p:nvPicPr>
            <p:cNvPr id="36" name="Picture 37" descr="7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6056" y="1510358"/>
              <a:ext cx="1506538" cy="119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tangle 38"/>
            <p:cNvSpPr>
              <a:spLocks noChangeArrowheads="1"/>
            </p:cNvSpPr>
            <p:nvPr/>
          </p:nvSpPr>
          <p:spPr bwMode="gray">
            <a:xfrm>
              <a:off x="952426" y="3509535"/>
              <a:ext cx="1620837" cy="22494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a3d46f5f-8811-434c-98bc-1ea2499cc952"/>
          <p:cNvSpPr>
            <a:spLocks noChangeArrowheads="1"/>
          </p:cNvSpPr>
          <p:nvPr/>
        </p:nvSpPr>
        <p:spPr bwMode="auto">
          <a:xfrm rot="5400000">
            <a:off x="5785644" y="3631406"/>
            <a:ext cx="647700" cy="280988"/>
          </a:xfrm>
          <a:prstGeom prst="rightArrow">
            <a:avLst>
              <a:gd name="adj1" fmla="val 50000"/>
              <a:gd name="adj2" fmla="val 57627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6" name="1ed4ed16-4fcf-4a2b-b5b1-799ff6455ce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1</a:t>
            </a:r>
            <a:r>
              <a:rPr lang="zh-CN" altLang="en-US" dirty="0"/>
              <a:t>的数据读取</a:t>
            </a:r>
            <a:endParaRPr lang="en-US" altLang="zh-CN" dirty="0"/>
          </a:p>
        </p:txBody>
      </p:sp>
      <p:sp>
        <p:nvSpPr>
          <p:cNvPr id="36867" name="46e2a898-a07d-4b37-9172-fd74c5757e3c"/>
          <p:cNvSpPr>
            <a:spLocks noChangeArrowheads="1"/>
          </p:cNvSpPr>
          <p:nvPr/>
        </p:nvSpPr>
        <p:spPr bwMode="auto">
          <a:xfrm rot="5400000">
            <a:off x="7059136" y="2457928"/>
            <a:ext cx="548640" cy="280987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8" name="83ccaace-b24b-43d8-94e0-052412b92894"/>
          <p:cNvSpPr>
            <a:spLocks noChangeArrowheads="1"/>
          </p:cNvSpPr>
          <p:nvPr/>
        </p:nvSpPr>
        <p:spPr bwMode="auto">
          <a:xfrm rot="5400000">
            <a:off x="8125620" y="3625058"/>
            <a:ext cx="720725" cy="280987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9" name="e8201c88-dd5f-483b-8e26-92d512eb999f"/>
          <p:cNvSpPr>
            <a:spLocks noChangeArrowheads="1"/>
          </p:cNvSpPr>
          <p:nvPr/>
        </p:nvSpPr>
        <p:spPr bwMode="gray">
          <a:xfrm>
            <a:off x="7881938" y="5346700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70" name="58a08308-ca2e-4f80-9323-4abb49efb5bd"/>
          <p:cNvSpPr>
            <a:spLocks noChangeArrowheads="1"/>
          </p:cNvSpPr>
          <p:nvPr/>
        </p:nvSpPr>
        <p:spPr bwMode="gray">
          <a:xfrm>
            <a:off x="7881938" y="4987925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71" name="c0dfe1a5-25dd-401e-be44-3a459303a9f5"/>
          <p:cNvSpPr>
            <a:spLocks noChangeArrowheads="1"/>
          </p:cNvSpPr>
          <p:nvPr/>
        </p:nvSpPr>
        <p:spPr bwMode="gray">
          <a:xfrm>
            <a:off x="7881938" y="4627563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72" name="fdf6f8c5-febb-45e9-b59e-659e1b71da5d"/>
          <p:cNvSpPr>
            <a:spLocks noChangeArrowheads="1"/>
          </p:cNvSpPr>
          <p:nvPr/>
        </p:nvSpPr>
        <p:spPr bwMode="gray">
          <a:xfrm>
            <a:off x="7808913" y="4267200"/>
            <a:ext cx="1439862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73" name="90699f8a-43ee-491f-947c-4c3a47e3279e"/>
          <p:cNvSpPr txBox="1">
            <a:spLocks noChangeArrowheads="1"/>
          </p:cNvSpPr>
          <p:nvPr/>
        </p:nvSpPr>
        <p:spPr bwMode="gray">
          <a:xfrm>
            <a:off x="8115638" y="4340226"/>
            <a:ext cx="881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36874" name="AutoShape 11"/>
          <p:cNvSpPr>
            <a:spLocks noChangeArrowheads="1"/>
          </p:cNvSpPr>
          <p:nvPr/>
        </p:nvSpPr>
        <p:spPr bwMode="auto">
          <a:xfrm>
            <a:off x="5321300" y="3095626"/>
            <a:ext cx="4229100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875" name="d95b53b3-bddb-4f57-8172-d0c4d19d8b75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5357814" y="3016250"/>
            <a:ext cx="42116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e94a3f71-a671-4397-91f8-81db11aece43"/>
          <p:cNvSpPr txBox="1">
            <a:spLocks noChangeArrowheads="1"/>
          </p:cNvSpPr>
          <p:nvPr/>
        </p:nvSpPr>
        <p:spPr bwMode="auto">
          <a:xfrm>
            <a:off x="5465764" y="3116263"/>
            <a:ext cx="388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D0, D1, D2</a:t>
            </a:r>
          </a:p>
        </p:txBody>
      </p:sp>
      <p:sp>
        <p:nvSpPr>
          <p:cNvPr id="815121" name="cfcb200f-efb2-4269-ae1c-265910301e27"/>
          <p:cNvSpPr txBox="1">
            <a:spLocks noChangeArrowheads="1"/>
          </p:cNvSpPr>
          <p:nvPr/>
        </p:nvSpPr>
        <p:spPr bwMode="auto">
          <a:xfrm>
            <a:off x="7929789" y="2462809"/>
            <a:ext cx="2087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读取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36879" name="b83385ca-3787-4090-9d80-631a792e86c3"/>
          <p:cNvSpPr>
            <a:spLocks noChangeArrowheads="1"/>
          </p:cNvSpPr>
          <p:nvPr/>
        </p:nvSpPr>
        <p:spPr bwMode="gray">
          <a:xfrm>
            <a:off x="2927350" y="4508822"/>
            <a:ext cx="1289050" cy="7191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80" name="e0df17a0-68c6-41b3-a5f0-366920650dd8"/>
          <p:cNvSpPr>
            <a:spLocks noChangeArrowheads="1"/>
          </p:cNvSpPr>
          <p:nvPr/>
        </p:nvSpPr>
        <p:spPr bwMode="gray">
          <a:xfrm>
            <a:off x="2927350" y="3861122"/>
            <a:ext cx="1289050" cy="7191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81" name="44ddbdae-40d0-4e72-90ff-0e5f9f37f963"/>
          <p:cNvSpPr txBox="1">
            <a:spLocks noChangeArrowheads="1"/>
          </p:cNvSpPr>
          <p:nvPr/>
        </p:nvSpPr>
        <p:spPr bwMode="gray">
          <a:xfrm>
            <a:off x="3383916" y="342773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36882" name="adce9c84-f3e3-448f-baf2-87ebaf4a2ebb"/>
          <p:cNvSpPr txBox="1">
            <a:spLocks noChangeArrowheads="1"/>
          </p:cNvSpPr>
          <p:nvPr/>
        </p:nvSpPr>
        <p:spPr bwMode="gray">
          <a:xfrm>
            <a:off x="3359151" y="4077023"/>
            <a:ext cx="504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36883" name="df31195c-c37c-4bfa-9f19-feac25bf1de0"/>
          <p:cNvSpPr txBox="1">
            <a:spLocks noChangeArrowheads="1"/>
          </p:cNvSpPr>
          <p:nvPr/>
        </p:nvSpPr>
        <p:spPr bwMode="gray">
          <a:xfrm>
            <a:off x="3383916" y="4724723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36884" name="5c456f74-a8b0-431c-a0f2-7d91d423281b"/>
          <p:cNvSpPr>
            <a:spLocks noChangeArrowheads="1"/>
          </p:cNvSpPr>
          <p:nvPr/>
        </p:nvSpPr>
        <p:spPr bwMode="gray">
          <a:xfrm>
            <a:off x="2927350" y="3211836"/>
            <a:ext cx="1289050" cy="7207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85" name="bc1eb7a8-7a3b-4408-bde5-0760bddc3cf1"/>
          <p:cNvSpPr txBox="1">
            <a:spLocks noChangeArrowheads="1"/>
          </p:cNvSpPr>
          <p:nvPr/>
        </p:nvSpPr>
        <p:spPr bwMode="gray">
          <a:xfrm>
            <a:off x="3383916" y="342773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36886" name="26977140-7957-4222-9a5e-3d33259d0f12"/>
          <p:cNvSpPr txBox="1">
            <a:spLocks noChangeArrowheads="1"/>
          </p:cNvSpPr>
          <p:nvPr/>
        </p:nvSpPr>
        <p:spPr bwMode="auto">
          <a:xfrm>
            <a:off x="2553494" y="5497488"/>
            <a:ext cx="2087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逻辑硬盘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87" name="9313ca97-1af6-4633-8d33-32df353b97c3"/>
          <p:cNvSpPr>
            <a:spLocks noChangeArrowheads="1"/>
          </p:cNvSpPr>
          <p:nvPr/>
        </p:nvSpPr>
        <p:spPr bwMode="gray">
          <a:xfrm>
            <a:off x="5505450" y="5346700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88" name="2d7e8d36-2ff7-49d0-9ccf-4ffa4d632d16"/>
          <p:cNvSpPr>
            <a:spLocks noChangeArrowheads="1"/>
          </p:cNvSpPr>
          <p:nvPr/>
        </p:nvSpPr>
        <p:spPr bwMode="gray">
          <a:xfrm>
            <a:off x="5505450" y="4987925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89" name="a41d6623-1bb4-459b-a714-9e12c1117433"/>
          <p:cNvSpPr>
            <a:spLocks noChangeArrowheads="1"/>
          </p:cNvSpPr>
          <p:nvPr/>
        </p:nvSpPr>
        <p:spPr bwMode="gray">
          <a:xfrm>
            <a:off x="5505450" y="4627563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90" name="4fd47dac-ef40-428d-9733-62295dca2bb7"/>
          <p:cNvSpPr>
            <a:spLocks noChangeArrowheads="1"/>
          </p:cNvSpPr>
          <p:nvPr/>
        </p:nvSpPr>
        <p:spPr bwMode="gray">
          <a:xfrm>
            <a:off x="5432426" y="4267200"/>
            <a:ext cx="1439863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891" name="58aa0b37-fbce-43b3-8c7d-1f74acbd3802"/>
          <p:cNvSpPr txBox="1">
            <a:spLocks noChangeArrowheads="1"/>
          </p:cNvSpPr>
          <p:nvPr/>
        </p:nvSpPr>
        <p:spPr bwMode="gray">
          <a:xfrm>
            <a:off x="5739153" y="4340226"/>
            <a:ext cx="881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815136" name="afdf8328-067b-4f3f-8f2b-2b6ff578f6fe"/>
          <p:cNvSpPr txBox="1">
            <a:spLocks noChangeArrowheads="1"/>
          </p:cNvSpPr>
          <p:nvPr/>
        </p:nvSpPr>
        <p:spPr bwMode="gray">
          <a:xfrm>
            <a:off x="5963603" y="47005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815137" name="0320dc7b-7d27-46b9-9b30-0978b43d5f8c"/>
          <p:cNvSpPr txBox="1">
            <a:spLocks noChangeArrowheads="1"/>
          </p:cNvSpPr>
          <p:nvPr/>
        </p:nvSpPr>
        <p:spPr bwMode="gray">
          <a:xfrm>
            <a:off x="5963603" y="50609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815138" name="d4c89675-8015-42f6-9c81-0e0bf8b2dfd1"/>
          <p:cNvSpPr txBox="1">
            <a:spLocks noChangeArrowheads="1"/>
          </p:cNvSpPr>
          <p:nvPr/>
        </p:nvSpPr>
        <p:spPr bwMode="gray">
          <a:xfrm>
            <a:off x="5963603" y="542131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815139" name="ded39e9c-df0f-4be7-9a96-9906d37adbd1"/>
          <p:cNvSpPr txBox="1">
            <a:spLocks noChangeArrowheads="1"/>
          </p:cNvSpPr>
          <p:nvPr/>
        </p:nvSpPr>
        <p:spPr bwMode="auto">
          <a:xfrm>
            <a:off x="7985125" y="2102447"/>
            <a:ext cx="194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读取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pic>
        <p:nvPicPr>
          <p:cNvPr id="36896" name="330ffacf-1103-4a90-8dd6-d719ea61efd1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9" y="1510358"/>
            <a:ext cx="150653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5141" name="dd165d11-090b-4d44-929f-da89b9325550"/>
          <p:cNvSpPr txBox="1">
            <a:spLocks noChangeArrowheads="1"/>
          </p:cNvSpPr>
          <p:nvPr/>
        </p:nvSpPr>
        <p:spPr bwMode="auto">
          <a:xfrm>
            <a:off x="7985125" y="1700809"/>
            <a:ext cx="194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读取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 D2</a:t>
            </a:r>
          </a:p>
        </p:txBody>
      </p:sp>
      <p:sp>
        <p:nvSpPr>
          <p:cNvPr id="36898" name="d8a69422-63cc-41d4-bdec-0c45c7ce652d"/>
          <p:cNvSpPr>
            <a:spLocks noChangeArrowheads="1"/>
          </p:cNvSpPr>
          <p:nvPr/>
        </p:nvSpPr>
        <p:spPr bwMode="gray">
          <a:xfrm>
            <a:off x="2746375" y="3068961"/>
            <a:ext cx="1620838" cy="224948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8668e70e-ec97-4cf9-bbea-36e813f9a94b"/>
          <p:cNvSpPr txBox="1">
            <a:spLocks noChangeArrowheads="1"/>
          </p:cNvSpPr>
          <p:nvPr/>
        </p:nvSpPr>
        <p:spPr bwMode="gray">
          <a:xfrm>
            <a:off x="8340091" y="54197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40" name="159ce910-5c96-4abc-bda0-821e0ce805ac"/>
          <p:cNvSpPr txBox="1">
            <a:spLocks noChangeArrowheads="1"/>
          </p:cNvSpPr>
          <p:nvPr/>
        </p:nvSpPr>
        <p:spPr bwMode="gray">
          <a:xfrm>
            <a:off x="8340091" y="505460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41" name="acb80108-4f84-4bde-a24b-f15f54d8aadb"/>
          <p:cNvSpPr txBox="1">
            <a:spLocks noChangeArrowheads="1"/>
          </p:cNvSpPr>
          <p:nvPr/>
        </p:nvSpPr>
        <p:spPr bwMode="gray">
          <a:xfrm>
            <a:off x="8317866" y="468947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355937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8151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51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815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21" grpId="0"/>
      <p:bldP spid="815136" grpId="0"/>
      <p:bldP spid="815137" grpId="0"/>
      <p:bldP spid="815138" grpId="0"/>
      <p:bldP spid="815139" grpId="0"/>
      <p:bldP spid="815141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的数据恢复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71962" y="1055278"/>
            <a:ext cx="6048375" cy="4425950"/>
            <a:chOff x="1547961" y="1484784"/>
            <a:chExt cx="6048375" cy="4425950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 rot="5400000">
              <a:off x="2983854" y="3792215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5400000">
              <a:off x="4207817" y="2712715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5400000">
              <a:off x="5360342" y="3793803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5116661" y="5515446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5116661" y="5156671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5116661" y="4796309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5043636" y="4435946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gray">
            <a:xfrm>
              <a:off x="5380017" y="4508971"/>
              <a:ext cx="8226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991314" y="3301444"/>
              <a:ext cx="4790759" cy="352425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pic>
          <p:nvPicPr>
            <p:cNvPr id="13" name="Picture 13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1927088" y="3212976"/>
              <a:ext cx="4877160" cy="57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599893" y="3285009"/>
              <a:ext cx="19442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1" i="1">
                  <a:latin typeface="+mn-lt"/>
                  <a:ea typeface="+mn-ea"/>
                </a:rPr>
                <a:t>D0,D1,D2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5574813" y="4869334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5574813" y="5228902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5574813" y="5588471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dirty="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867548" y="3861271"/>
              <a:ext cx="172878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读写备份硬盘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47961" y="3861271"/>
              <a:ext cx="17272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更换</a:t>
              </a:r>
              <a:r>
                <a:rPr lang="en-US" altLang="zh-CN" sz="1400" b="1" dirty="0">
                  <a:latin typeface="+mn-lt"/>
                  <a:ea typeface="+mn-ea"/>
                </a:rPr>
                <a:t>/</a:t>
              </a:r>
              <a:r>
                <a:rPr lang="zh-CN" altLang="en-US" sz="1400" b="1" dirty="0">
                  <a:latin typeface="+mn-lt"/>
                  <a:ea typeface="+mn-ea"/>
                </a:rPr>
                <a:t>恢复硬盘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348186" y="3861271"/>
              <a:ext cx="19431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</a:rPr>
                <a:t>复制备份硬盘数据</a:t>
              </a:r>
            </a:p>
          </p:txBody>
        </p:sp>
        <p:pic>
          <p:nvPicPr>
            <p:cNvPr id="22" name="Picture 22" descr="7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07904" y="1484784"/>
              <a:ext cx="1506538" cy="119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AutoShape 23"/>
            <p:cNvSpPr>
              <a:spLocks noChangeArrowheads="1"/>
            </p:cNvSpPr>
            <p:nvPr/>
          </p:nvSpPr>
          <p:spPr bwMode="gray">
            <a:xfrm>
              <a:off x="2706836" y="5517034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gray">
            <a:xfrm>
              <a:off x="3132286" y="5588471"/>
              <a:ext cx="4762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dirty="0">
                  <a:latin typeface="+mn-lt"/>
                  <a:ea typeface="+mn-ea"/>
                </a:rPr>
                <a:t>D0</a:t>
              </a: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2700486" y="5156671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2700486" y="4796309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gray">
            <a:xfrm>
              <a:off x="2627461" y="4435946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2930505" y="4508971"/>
              <a:ext cx="8226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3157051" y="5228109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>
                  <a:latin typeface="+mn-lt"/>
                  <a:ea typeface="+mn-ea"/>
                </a:rPr>
                <a:t>D1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gray">
            <a:xfrm>
              <a:off x="3157051" y="4869334"/>
              <a:ext cx="4267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dirty="0">
                  <a:latin typeface="+mn-lt"/>
                  <a:ea typeface="+mn-ea"/>
                </a:rPr>
                <a:t>D2</a:t>
              </a:r>
            </a:p>
          </p:txBody>
        </p:sp>
        <p:grpSp>
          <p:nvGrpSpPr>
            <p:cNvPr id="31" name="Group 31"/>
            <p:cNvGrpSpPr>
              <a:grpSpLocks/>
            </p:cNvGrpSpPr>
            <p:nvPr/>
          </p:nvGrpSpPr>
          <p:grpSpPr bwMode="auto">
            <a:xfrm>
              <a:off x="2700486" y="4796309"/>
              <a:ext cx="1295400" cy="1081087"/>
              <a:chOff x="703" y="2886"/>
              <a:chExt cx="408" cy="453"/>
            </a:xfrm>
          </p:grpSpPr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 flipH="1">
                <a:off x="703" y="2931"/>
                <a:ext cx="408" cy="408"/>
              </a:xfrm>
              <a:prstGeom prst="line">
                <a:avLst/>
              </a:prstGeom>
              <a:noFill/>
              <a:ln w="76200">
                <a:solidFill>
                  <a:srgbClr val="E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703" y="2886"/>
                <a:ext cx="408" cy="453"/>
              </a:xfrm>
              <a:prstGeom prst="line">
                <a:avLst/>
              </a:prstGeom>
              <a:noFill/>
              <a:ln w="76200">
                <a:solidFill>
                  <a:srgbClr val="E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079912" y="5713314"/>
            <a:ext cx="151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000000"/>
                </a:solidFill>
                <a:ea typeface="华文细黑" pitchFamily="2" charset="-122"/>
                <a:cs typeface="Arial" panose="020B0604020202020204" pitchFamily="34" charset="0"/>
              </a:rPr>
              <a:t>硬盘损坏</a:t>
            </a:r>
            <a:endParaRPr lang="en-US" altLang="zh-CN" sz="1400" b="1" dirty="0">
              <a:solidFill>
                <a:srgbClr val="000000"/>
              </a:solidFill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239160" y="5713314"/>
            <a:ext cx="219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000000"/>
                </a:solidFill>
                <a:ea typeface="华文细黑" pitchFamily="2" charset="-122"/>
                <a:cs typeface="Arial" panose="020B0604020202020204" pitchFamily="34" charset="0"/>
              </a:rPr>
              <a:t>备份硬盘数据</a:t>
            </a:r>
            <a:endParaRPr lang="en-US" altLang="zh-CN" sz="1400" b="1" dirty="0">
              <a:solidFill>
                <a:srgbClr val="000000"/>
              </a:solidFill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3</a:t>
            </a:r>
            <a:r>
              <a:rPr lang="zh-CN" altLang="en-US" dirty="0"/>
              <a:t>的工作原理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11625" y="1240980"/>
            <a:ext cx="6704013" cy="4708301"/>
            <a:chOff x="1333500" y="1096963"/>
            <a:chExt cx="6704013" cy="4708301"/>
          </a:xfrm>
        </p:grpSpPr>
        <p:sp>
          <p:nvSpPr>
            <p:cNvPr id="4" name="82fe3ec2-3779-4a8a-a4cf-ff0814276098"/>
            <p:cNvSpPr>
              <a:spLocks noChangeArrowheads="1"/>
            </p:cNvSpPr>
            <p:nvPr/>
          </p:nvSpPr>
          <p:spPr bwMode="auto">
            <a:xfrm rot="5400000">
              <a:off x="1662182" y="2981866"/>
              <a:ext cx="548640" cy="201612"/>
            </a:xfrm>
            <a:prstGeom prst="rightArrow">
              <a:avLst>
                <a:gd name="adj1" fmla="val 50000"/>
                <a:gd name="adj2" fmla="val 64402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c4db3a5c-d1be-4102-b072-85eebdf70d66"/>
            <p:cNvSpPr>
              <a:spLocks noChangeArrowheads="1"/>
            </p:cNvSpPr>
            <p:nvPr/>
          </p:nvSpPr>
          <p:spPr bwMode="auto">
            <a:xfrm rot="5400000">
              <a:off x="3318366" y="2981865"/>
              <a:ext cx="548640" cy="201613"/>
            </a:xfrm>
            <a:prstGeom prst="rightArrow">
              <a:avLst>
                <a:gd name="adj1" fmla="val 50000"/>
                <a:gd name="adj2" fmla="val 64402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b186426-1829-496e-8e1a-ea0ad7b2596b"/>
            <p:cNvSpPr>
              <a:spLocks noChangeArrowheads="1"/>
            </p:cNvSpPr>
            <p:nvPr/>
          </p:nvSpPr>
          <p:spPr bwMode="auto">
            <a:xfrm rot="5400000">
              <a:off x="4974550" y="2981866"/>
              <a:ext cx="548640" cy="201612"/>
            </a:xfrm>
            <a:prstGeom prst="rightArrow">
              <a:avLst>
                <a:gd name="adj1" fmla="val 50000"/>
                <a:gd name="adj2" fmla="val 64402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29309a8a-043b-4de5-9348-2614fe5bc82a"/>
            <p:cNvSpPr>
              <a:spLocks noChangeArrowheads="1"/>
            </p:cNvSpPr>
            <p:nvPr/>
          </p:nvSpPr>
          <p:spPr bwMode="auto">
            <a:xfrm rot="5400000">
              <a:off x="7265442" y="3067051"/>
              <a:ext cx="287337" cy="201612"/>
            </a:xfrm>
            <a:prstGeom prst="rightArrow">
              <a:avLst>
                <a:gd name="adj1" fmla="val 50000"/>
                <a:gd name="adj2" fmla="val 64048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8c1124f0-5a69-4dc4-b061-d4ae3b004010"/>
            <p:cNvSpPr>
              <a:spLocks noChangeShapeType="1"/>
            </p:cNvSpPr>
            <p:nvPr/>
          </p:nvSpPr>
          <p:spPr bwMode="auto">
            <a:xfrm>
              <a:off x="2123728" y="3038475"/>
              <a:ext cx="5486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79200" tIns="39600" rIns="79200" bIns="39600">
              <a:spAutoFit/>
            </a:bodyPr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7fa721ef-6a22-4af9-bfa7-d231552150cf"/>
            <p:cNvSpPr>
              <a:spLocks noChangeArrowheads="1"/>
            </p:cNvSpPr>
            <p:nvPr/>
          </p:nvSpPr>
          <p:spPr bwMode="auto">
            <a:xfrm rot="5400000">
              <a:off x="4599781" y="2074070"/>
              <a:ext cx="288925" cy="201612"/>
            </a:xfrm>
            <a:prstGeom prst="rightArrow">
              <a:avLst>
                <a:gd name="adj1" fmla="val 50000"/>
                <a:gd name="adj2" fmla="val 64402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" name="Groep 3"/>
            <p:cNvGrpSpPr/>
            <p:nvPr/>
          </p:nvGrpSpPr>
          <p:grpSpPr>
            <a:xfrm>
              <a:off x="3061928" y="3705225"/>
              <a:ext cx="1033463" cy="1543918"/>
              <a:chOff x="3060700" y="3705225"/>
              <a:chExt cx="1033463" cy="1543918"/>
            </a:xfrm>
          </p:grpSpPr>
          <p:sp>
            <p:nvSpPr>
              <p:cNvPr id="50" name="2408e340-8708-49d7-8604-a88d6e289767"/>
              <p:cNvSpPr>
                <a:spLocks noChangeArrowheads="1"/>
              </p:cNvSpPr>
              <p:nvPr/>
            </p:nvSpPr>
            <p:spPr bwMode="gray">
              <a:xfrm>
                <a:off x="3133725" y="4922838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" name="650a2128-8077-4194-8ce7-653c17d9774b"/>
              <p:cNvSpPr>
                <a:spLocks noChangeArrowheads="1"/>
              </p:cNvSpPr>
              <p:nvPr/>
            </p:nvSpPr>
            <p:spPr bwMode="gray">
              <a:xfrm>
                <a:off x="3133725" y="4492625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" name="65af7219-359b-416c-a280-140e18ca0d5c"/>
              <p:cNvSpPr>
                <a:spLocks noChangeArrowheads="1"/>
              </p:cNvSpPr>
              <p:nvPr/>
            </p:nvSpPr>
            <p:spPr bwMode="gray">
              <a:xfrm>
                <a:off x="3133725" y="4065588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3" name="77e041e9-ff0d-4817-8d9f-c75f90e0ea5e"/>
              <p:cNvSpPr txBox="1">
                <a:spLocks noChangeArrowheads="1"/>
              </p:cNvSpPr>
              <p:nvPr/>
            </p:nvSpPr>
            <p:spPr bwMode="gray">
              <a:xfrm>
                <a:off x="3348038" y="4095750"/>
                <a:ext cx="55086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>
                    <a:latin typeface="+mn-lt"/>
                    <a:ea typeface="+mn-ea"/>
                    <a:cs typeface="Arial" panose="020B0604020202020204" pitchFamily="34" charset="0"/>
                  </a:rPr>
                  <a:t>D7</a:t>
                </a:r>
              </a:p>
            </p:txBody>
          </p:sp>
          <p:sp>
            <p:nvSpPr>
              <p:cNvPr id="54" name="87799015-1a73-4f23-ba04-c0f3eed65e03"/>
              <p:cNvSpPr txBox="1">
                <a:spLocks noChangeArrowheads="1"/>
              </p:cNvSpPr>
              <p:nvPr/>
            </p:nvSpPr>
            <p:spPr bwMode="gray">
              <a:xfrm>
                <a:off x="3381375" y="4509913"/>
                <a:ext cx="466725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D4</a:t>
                </a:r>
              </a:p>
            </p:txBody>
          </p:sp>
          <p:sp>
            <p:nvSpPr>
              <p:cNvPr id="55" name="e459285b-ccce-48b1-9455-38509db405ec"/>
              <p:cNvSpPr txBox="1">
                <a:spLocks noChangeArrowheads="1"/>
              </p:cNvSpPr>
              <p:nvPr/>
            </p:nvSpPr>
            <p:spPr bwMode="gray">
              <a:xfrm>
                <a:off x="3348038" y="4941168"/>
                <a:ext cx="55086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D1</a:t>
                </a:r>
              </a:p>
            </p:txBody>
          </p:sp>
          <p:sp>
            <p:nvSpPr>
              <p:cNvPr id="56" name="99da030e-4dfe-4111-ad64-3c083f044ce0"/>
              <p:cNvSpPr>
                <a:spLocks noChangeArrowheads="1"/>
              </p:cNvSpPr>
              <p:nvPr/>
            </p:nvSpPr>
            <p:spPr bwMode="gray">
              <a:xfrm>
                <a:off x="3060700" y="3705225"/>
                <a:ext cx="1033463" cy="317500"/>
              </a:xfrm>
              <a:prstGeom prst="can">
                <a:avLst>
                  <a:gd name="adj" fmla="val 27866"/>
                </a:avLst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7" name="7405aa12-7063-45cb-9bcf-895da109def1"/>
              <p:cNvSpPr txBox="1">
                <a:spLocks noChangeArrowheads="1"/>
              </p:cNvSpPr>
              <p:nvPr/>
            </p:nvSpPr>
            <p:spPr bwMode="gray">
              <a:xfrm>
                <a:off x="3165475" y="3717032"/>
                <a:ext cx="9017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驱动器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 2</a:t>
                </a:r>
              </a:p>
            </p:txBody>
          </p:sp>
        </p:grpSp>
        <p:grpSp>
          <p:nvGrpSpPr>
            <p:cNvPr id="11" name="Groep 2"/>
            <p:cNvGrpSpPr/>
            <p:nvPr/>
          </p:nvGrpSpPr>
          <p:grpSpPr>
            <a:xfrm>
              <a:off x="1403350" y="3705225"/>
              <a:ext cx="1037506" cy="1543918"/>
              <a:chOff x="1403350" y="3705225"/>
              <a:chExt cx="1037506" cy="1543918"/>
            </a:xfrm>
          </p:grpSpPr>
          <p:sp>
            <p:nvSpPr>
              <p:cNvPr id="42" name="f3476f0c-494a-4e79-997e-9c91979e1ccb"/>
              <p:cNvSpPr>
                <a:spLocks noChangeArrowheads="1"/>
              </p:cNvSpPr>
              <p:nvPr/>
            </p:nvSpPr>
            <p:spPr bwMode="gray">
              <a:xfrm>
                <a:off x="1476375" y="4922838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" name="9e110724-5956-430e-993b-7e20e892ab93"/>
              <p:cNvSpPr>
                <a:spLocks noChangeArrowheads="1"/>
              </p:cNvSpPr>
              <p:nvPr/>
            </p:nvSpPr>
            <p:spPr bwMode="gray">
              <a:xfrm>
                <a:off x="1476375" y="4492625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0d6f8bc7-ae3f-4cac-b28e-bce0f35de1f7"/>
              <p:cNvSpPr>
                <a:spLocks noChangeArrowheads="1"/>
              </p:cNvSpPr>
              <p:nvPr/>
            </p:nvSpPr>
            <p:spPr bwMode="gray">
              <a:xfrm>
                <a:off x="1476375" y="4065588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cc8e9ca5-8a8b-4c04-9c8d-4e2feeeff086"/>
              <p:cNvSpPr txBox="1">
                <a:spLocks noChangeArrowheads="1"/>
              </p:cNvSpPr>
              <p:nvPr/>
            </p:nvSpPr>
            <p:spPr bwMode="gray">
              <a:xfrm>
                <a:off x="1717675" y="4095750"/>
                <a:ext cx="4778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D6</a:t>
                </a:r>
              </a:p>
            </p:txBody>
          </p:sp>
          <p:sp>
            <p:nvSpPr>
              <p:cNvPr id="46" name="5261f0f9-0605-4b90-b55d-1ed88c41d2ab"/>
              <p:cNvSpPr txBox="1">
                <a:spLocks noChangeArrowheads="1"/>
              </p:cNvSpPr>
              <p:nvPr/>
            </p:nvSpPr>
            <p:spPr bwMode="gray">
              <a:xfrm>
                <a:off x="1717675" y="4509120"/>
                <a:ext cx="4778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D3</a:t>
                </a:r>
              </a:p>
            </p:txBody>
          </p:sp>
          <p:sp>
            <p:nvSpPr>
              <p:cNvPr id="47" name="9df1427e-4bea-4855-8079-3ea010410dfe"/>
              <p:cNvSpPr txBox="1">
                <a:spLocks noChangeArrowheads="1"/>
              </p:cNvSpPr>
              <p:nvPr/>
            </p:nvSpPr>
            <p:spPr bwMode="gray">
              <a:xfrm>
                <a:off x="1717675" y="4941168"/>
                <a:ext cx="4778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D0</a:t>
                </a:r>
              </a:p>
            </p:txBody>
          </p:sp>
          <p:sp>
            <p:nvSpPr>
              <p:cNvPr id="48" name="51bb7c9d-60b1-493f-ac93-2f587bb20b5b"/>
              <p:cNvSpPr>
                <a:spLocks noChangeArrowheads="1"/>
              </p:cNvSpPr>
              <p:nvPr/>
            </p:nvSpPr>
            <p:spPr bwMode="gray">
              <a:xfrm>
                <a:off x="1403350" y="3705225"/>
                <a:ext cx="1033463" cy="317500"/>
              </a:xfrm>
              <a:prstGeom prst="can">
                <a:avLst>
                  <a:gd name="adj" fmla="val 27866"/>
                </a:avLst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9" name="1623ea82-a957-4b10-820c-d6010bb4412c"/>
              <p:cNvSpPr txBox="1">
                <a:spLocks noChangeArrowheads="1"/>
              </p:cNvSpPr>
              <p:nvPr/>
            </p:nvSpPr>
            <p:spPr bwMode="gray">
              <a:xfrm>
                <a:off x="1475656" y="3717032"/>
                <a:ext cx="9652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驱动器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 1</a:t>
                </a:r>
              </a:p>
            </p:txBody>
          </p:sp>
        </p:grpSp>
        <p:grpSp>
          <p:nvGrpSpPr>
            <p:cNvPr id="12" name="Groep 4"/>
            <p:cNvGrpSpPr/>
            <p:nvPr/>
          </p:nvGrpSpPr>
          <p:grpSpPr>
            <a:xfrm>
              <a:off x="4716463" y="3705225"/>
              <a:ext cx="1033462" cy="1543918"/>
              <a:chOff x="4716463" y="3705225"/>
              <a:chExt cx="1033462" cy="1543918"/>
            </a:xfrm>
          </p:grpSpPr>
          <p:sp>
            <p:nvSpPr>
              <p:cNvPr id="34" name="567a5924-544d-44ea-9ebc-292e637d77fe"/>
              <p:cNvSpPr>
                <a:spLocks noChangeArrowheads="1"/>
              </p:cNvSpPr>
              <p:nvPr/>
            </p:nvSpPr>
            <p:spPr bwMode="gray">
              <a:xfrm>
                <a:off x="4787900" y="4922838"/>
                <a:ext cx="925513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d1a403db-8978-491a-b21e-23b2f9365516"/>
              <p:cNvSpPr>
                <a:spLocks noChangeArrowheads="1"/>
              </p:cNvSpPr>
              <p:nvPr/>
            </p:nvSpPr>
            <p:spPr bwMode="gray">
              <a:xfrm>
                <a:off x="4789488" y="4492625"/>
                <a:ext cx="925512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68e5de01-17c3-4f8f-b9b1-3c7ef664bc3e"/>
              <p:cNvSpPr>
                <a:spLocks noChangeArrowheads="1"/>
              </p:cNvSpPr>
              <p:nvPr/>
            </p:nvSpPr>
            <p:spPr bwMode="gray">
              <a:xfrm>
                <a:off x="4789488" y="4065588"/>
                <a:ext cx="925512" cy="3175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4A5D62"/>
                  </a:gs>
                  <a:gs pos="50000">
                    <a:srgbClr val="9FCAD3"/>
                  </a:gs>
                  <a:gs pos="100000">
                    <a:srgbClr val="4A5D6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" name="fe7fd777-a48b-467e-b4b9-38dfcfb6cd4f"/>
              <p:cNvSpPr txBox="1">
                <a:spLocks noChangeArrowheads="1"/>
              </p:cNvSpPr>
              <p:nvPr/>
            </p:nvSpPr>
            <p:spPr bwMode="gray">
              <a:xfrm>
                <a:off x="5076825" y="4095750"/>
                <a:ext cx="4778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D8</a:t>
                </a:r>
              </a:p>
            </p:txBody>
          </p:sp>
          <p:sp>
            <p:nvSpPr>
              <p:cNvPr id="38" name="bc65d9c8-06ea-4983-adcd-0cc5fe95790e"/>
              <p:cNvSpPr txBox="1">
                <a:spLocks noChangeArrowheads="1"/>
              </p:cNvSpPr>
              <p:nvPr/>
            </p:nvSpPr>
            <p:spPr bwMode="gray">
              <a:xfrm>
                <a:off x="5100638" y="4509219"/>
                <a:ext cx="45402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>
                    <a:latin typeface="+mn-lt"/>
                    <a:ea typeface="+mn-ea"/>
                    <a:cs typeface="Arial" panose="020B0604020202020204" pitchFamily="34" charset="0"/>
                  </a:rPr>
                  <a:t>D5</a:t>
                </a:r>
              </a:p>
            </p:txBody>
          </p:sp>
          <p:sp>
            <p:nvSpPr>
              <p:cNvPr id="39" name="053b51fb-214f-43b5-ad26-84f62e6ce9bd"/>
              <p:cNvSpPr txBox="1">
                <a:spLocks noChangeArrowheads="1"/>
              </p:cNvSpPr>
              <p:nvPr/>
            </p:nvSpPr>
            <p:spPr bwMode="gray">
              <a:xfrm>
                <a:off x="5076825" y="4941168"/>
                <a:ext cx="4778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+mn-lt"/>
                    <a:ea typeface="+mn-ea"/>
                    <a:cs typeface="Arial" panose="020B0604020202020204" pitchFamily="34" charset="0"/>
                  </a:rPr>
                  <a:t>D2</a:t>
                </a:r>
              </a:p>
            </p:txBody>
          </p:sp>
          <p:sp>
            <p:nvSpPr>
              <p:cNvPr id="40" name="8fecd122-91ff-4fc1-aa39-d26cf1b8efb0"/>
              <p:cNvSpPr>
                <a:spLocks noChangeArrowheads="1"/>
              </p:cNvSpPr>
              <p:nvPr/>
            </p:nvSpPr>
            <p:spPr bwMode="gray">
              <a:xfrm>
                <a:off x="4716463" y="3705225"/>
                <a:ext cx="1033462" cy="317500"/>
              </a:xfrm>
              <a:prstGeom prst="can">
                <a:avLst>
                  <a:gd name="adj" fmla="val 27866"/>
                </a:avLst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sz="140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" name="9049f8f1-0536-4435-9aeb-83f7ce175ba4"/>
              <p:cNvSpPr txBox="1">
                <a:spLocks noChangeArrowheads="1"/>
              </p:cNvSpPr>
              <p:nvPr/>
            </p:nvSpPr>
            <p:spPr bwMode="gray">
              <a:xfrm>
                <a:off x="4830365" y="3717032"/>
                <a:ext cx="8937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驱动器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 3</a:t>
                </a:r>
              </a:p>
            </p:txBody>
          </p:sp>
        </p:grp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1406525" y="2480469"/>
              <a:ext cx="4935538" cy="352425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4" name="3bf34e8c-88d1-4f4c-b468-87a49c65dd0b" descr="gua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449388" y="2405063"/>
              <a:ext cx="49149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e70d49fc-d9b4-4c41-b720-ec6de350ced5"/>
            <p:cNvSpPr txBox="1">
              <a:spLocks noChangeArrowheads="1"/>
            </p:cNvSpPr>
            <p:nvPr/>
          </p:nvSpPr>
          <p:spPr bwMode="auto">
            <a:xfrm>
              <a:off x="1406525" y="2486025"/>
              <a:ext cx="4883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+mn-lt"/>
                  <a:ea typeface="+mn-ea"/>
                  <a:cs typeface="Arial" panose="020B0604020202020204" pitchFamily="34" charset="0"/>
                </a:rPr>
                <a:t>D0, D1, D2, D3, D4, D5, D6, D7, D8</a:t>
              </a:r>
            </a:p>
          </p:txBody>
        </p:sp>
        <p:sp>
          <p:nvSpPr>
            <p:cNvPr id="16" name="d2c7213a-2a38-49ef-b0e7-16de16c38172"/>
            <p:cNvSpPr>
              <a:spLocks noChangeArrowheads="1"/>
            </p:cNvSpPr>
            <p:nvPr/>
          </p:nvSpPr>
          <p:spPr bwMode="gray">
            <a:xfrm>
              <a:off x="6992938" y="4897438"/>
              <a:ext cx="925512" cy="3175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de41faa2-2a8c-4e39-bba2-6ae92f8da702"/>
            <p:cNvSpPr>
              <a:spLocks noChangeArrowheads="1"/>
            </p:cNvSpPr>
            <p:nvPr/>
          </p:nvSpPr>
          <p:spPr bwMode="gray">
            <a:xfrm>
              <a:off x="6992938" y="4465638"/>
              <a:ext cx="925512" cy="3175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73577437-84c4-48f4-af3f-65323af7b022"/>
            <p:cNvSpPr>
              <a:spLocks noChangeArrowheads="1"/>
            </p:cNvSpPr>
            <p:nvPr/>
          </p:nvSpPr>
          <p:spPr bwMode="gray">
            <a:xfrm>
              <a:off x="6992938" y="4065588"/>
              <a:ext cx="925512" cy="3175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1883c012-acf7-4a28-8678-d078058a11c0"/>
            <p:cNvSpPr txBox="1">
              <a:spLocks noChangeArrowheads="1"/>
            </p:cNvSpPr>
            <p:nvPr/>
          </p:nvSpPr>
          <p:spPr bwMode="gray">
            <a:xfrm>
              <a:off x="7164388" y="4121150"/>
              <a:ext cx="593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+mn-lt"/>
                  <a:ea typeface="+mn-ea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20" name="312c71f8-3020-476d-929c-bf40282fac54"/>
            <p:cNvSpPr txBox="1">
              <a:spLocks noChangeArrowheads="1"/>
            </p:cNvSpPr>
            <p:nvPr/>
          </p:nvSpPr>
          <p:spPr bwMode="gray">
            <a:xfrm>
              <a:off x="7164388" y="4509120"/>
              <a:ext cx="593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+mn-lt"/>
                  <a:ea typeface="+mn-ea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21" name="4b716e00-3956-4fad-a3a0-b9cdda284a1d"/>
            <p:cNvSpPr txBox="1">
              <a:spLocks noChangeArrowheads="1"/>
            </p:cNvSpPr>
            <p:nvPr/>
          </p:nvSpPr>
          <p:spPr bwMode="gray">
            <a:xfrm>
              <a:off x="7164388" y="4941168"/>
              <a:ext cx="593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+mn-lt"/>
                  <a:ea typeface="+mn-ea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22" name="a68338c6-f33a-4e0e-889d-1e2971361f0a"/>
            <p:cNvSpPr>
              <a:spLocks noChangeArrowheads="1"/>
            </p:cNvSpPr>
            <p:nvPr/>
          </p:nvSpPr>
          <p:spPr bwMode="gray">
            <a:xfrm>
              <a:off x="6919913" y="3705225"/>
              <a:ext cx="1033462" cy="3175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03aece8c-ef23-4f75-acc3-f0c88069f497"/>
            <p:cNvSpPr txBox="1">
              <a:spLocks noChangeArrowheads="1"/>
            </p:cNvSpPr>
            <p:nvPr/>
          </p:nvSpPr>
          <p:spPr bwMode="gray">
            <a:xfrm>
              <a:off x="6884988" y="3717032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校验盘</a:t>
              </a:r>
              <a:endPara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6a4a1876-797f-4fac-a361-b93e98767829"/>
            <p:cNvSpPr>
              <a:spLocks noChangeShapeType="1"/>
            </p:cNvSpPr>
            <p:nvPr/>
          </p:nvSpPr>
          <p:spPr bwMode="auto">
            <a:xfrm>
              <a:off x="7596336" y="3068960"/>
              <a:ext cx="0" cy="548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39600" rIns="79200" bIns="39600">
              <a:spAutoFit/>
            </a:bodyPr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6776992f-5763-42c2-b534-fb167b186eaf"/>
            <p:cNvSpPr>
              <a:spLocks noChangeShapeType="1"/>
            </p:cNvSpPr>
            <p:nvPr/>
          </p:nvSpPr>
          <p:spPr bwMode="auto">
            <a:xfrm flipV="1">
              <a:off x="2123728" y="3068960"/>
              <a:ext cx="0" cy="548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39600" rIns="79200" bIns="39600">
              <a:spAutoFit/>
            </a:bodyPr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54d71c5d-9f38-41bd-8191-60fc7b80ac9d"/>
            <p:cNvSpPr>
              <a:spLocks noChangeShapeType="1"/>
            </p:cNvSpPr>
            <p:nvPr/>
          </p:nvSpPr>
          <p:spPr bwMode="auto">
            <a:xfrm flipV="1">
              <a:off x="3779912" y="3068960"/>
              <a:ext cx="0" cy="548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39600" rIns="79200" bIns="39600">
              <a:spAutoFit/>
            </a:bodyPr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58601b2b-745b-4076-b03a-01312eba0636"/>
            <p:cNvSpPr>
              <a:spLocks noChangeShapeType="1"/>
            </p:cNvSpPr>
            <p:nvPr/>
          </p:nvSpPr>
          <p:spPr bwMode="auto">
            <a:xfrm flipV="1">
              <a:off x="5436096" y="3068960"/>
              <a:ext cx="0" cy="548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39600" rIns="79200" bIns="39600">
              <a:spAutoFit/>
            </a:bodyPr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3b598254-830d-4ffc-8b5f-146275036da5"/>
            <p:cNvSpPr txBox="1">
              <a:spLocks noChangeArrowheads="1"/>
            </p:cNvSpPr>
            <p:nvPr/>
          </p:nvSpPr>
          <p:spPr bwMode="auto">
            <a:xfrm>
              <a:off x="5436096" y="3356992"/>
              <a:ext cx="22161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校验码产生</a:t>
              </a:r>
              <a:endParaRPr lang="en-US" altLang="zh-CN" sz="14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cb411c56-7eea-4c75-ad70-a71ab50ae339"/>
            <p:cNvSpPr txBox="1">
              <a:spLocks noChangeArrowheads="1"/>
            </p:cNvSpPr>
            <p:nvPr/>
          </p:nvSpPr>
          <p:spPr bwMode="auto">
            <a:xfrm>
              <a:off x="1333500" y="5509847"/>
              <a:ext cx="5761038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+mn-lt"/>
                  <a:ea typeface="+mn-ea"/>
                  <a:cs typeface="Arial" panose="020B0604020202020204" pitchFamily="34" charset="0"/>
                </a:rPr>
                <a:t>带奇偶校验码的分条</a:t>
              </a:r>
              <a:r>
                <a:rPr lang="en-US" altLang="zh-CN" sz="1400" b="1" dirty="0">
                  <a:latin typeface="+mn-lt"/>
                  <a:ea typeface="+mn-ea"/>
                  <a:cs typeface="Arial" panose="020B0604020202020204" pitchFamily="34" charset="0"/>
                </a:rPr>
                <a:t>RAID</a:t>
              </a:r>
            </a:p>
          </p:txBody>
        </p:sp>
        <p:pic>
          <p:nvPicPr>
            <p:cNvPr id="30" name="8f91e2f4-5576-4353-bcaa-633dbde72d71" descr="7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713" y="1096963"/>
              <a:ext cx="1081087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92a035d6-2b59-4e95-97ec-81586aefcb5d"/>
            <p:cNvSpPr>
              <a:spLocks noChangeArrowheads="1"/>
            </p:cNvSpPr>
            <p:nvPr/>
          </p:nvSpPr>
          <p:spPr bwMode="auto">
            <a:xfrm>
              <a:off x="1333500" y="4077072"/>
              <a:ext cx="4552950" cy="3200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0127" tIns="40065" rIns="80127" bIns="4006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2cb616f5-f539-416e-8e96-02bf18425cab"/>
            <p:cNvSpPr>
              <a:spLocks noChangeArrowheads="1"/>
            </p:cNvSpPr>
            <p:nvPr/>
          </p:nvSpPr>
          <p:spPr bwMode="auto">
            <a:xfrm>
              <a:off x="1333500" y="4505052"/>
              <a:ext cx="4552950" cy="3200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0127" tIns="40065" rIns="80127" bIns="4006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85f271bf-77ac-442c-b4a3-45abf32138a0"/>
            <p:cNvSpPr>
              <a:spLocks noChangeArrowheads="1"/>
            </p:cNvSpPr>
            <p:nvPr/>
          </p:nvSpPr>
          <p:spPr bwMode="auto">
            <a:xfrm>
              <a:off x="1333500" y="4937100"/>
              <a:ext cx="4552950" cy="3200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0127" tIns="40065" rIns="80127" bIns="4006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62899074-c6dd-483b-87ec-e6e9a578ef71"/>
          <p:cNvSpPr>
            <a:spLocks noChangeArrowheads="1"/>
          </p:cNvSpPr>
          <p:nvPr/>
        </p:nvSpPr>
        <p:spPr bwMode="auto">
          <a:xfrm rot="5400000">
            <a:off x="5852319" y="3599657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39" name="43d61636-29a1-48f6-bf7f-525d1f1ac58a"/>
          <p:cNvSpPr>
            <a:spLocks noChangeArrowheads="1"/>
          </p:cNvSpPr>
          <p:nvPr/>
        </p:nvSpPr>
        <p:spPr bwMode="auto">
          <a:xfrm rot="5400000">
            <a:off x="7274719" y="3599657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0" name="f69042db-68e6-444e-a9be-bec35e7ddded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3</a:t>
            </a:r>
            <a:r>
              <a:rPr lang="zh-CN" altLang="en-US" dirty="0"/>
              <a:t>的数据写入</a:t>
            </a:r>
            <a:endParaRPr lang="en-US" altLang="zh-CN" dirty="0"/>
          </a:p>
        </p:txBody>
      </p:sp>
      <p:sp>
        <p:nvSpPr>
          <p:cNvPr id="39941" name="e0e8e549-cc0f-4f60-b065-60e15dd7ac47"/>
          <p:cNvSpPr>
            <a:spLocks noChangeArrowheads="1"/>
          </p:cNvSpPr>
          <p:nvPr/>
        </p:nvSpPr>
        <p:spPr bwMode="auto">
          <a:xfrm rot="5400000">
            <a:off x="6479406" y="2424113"/>
            <a:ext cx="4572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2" name="2b06e69d-e1db-4524-9b68-a549e48151cb"/>
          <p:cNvSpPr>
            <a:spLocks noChangeArrowheads="1"/>
          </p:cNvSpPr>
          <p:nvPr/>
        </p:nvSpPr>
        <p:spPr bwMode="auto">
          <a:xfrm rot="5400000">
            <a:off x="4475957" y="3563144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4295800" y="3074987"/>
            <a:ext cx="5303520" cy="365760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9944" name="903c3257-57a4-4164-8db3-3ebdcb6699f1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4151784" y="2987676"/>
            <a:ext cx="5497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c375d9f3-acc7-4d61-9bdf-6401a7dedd3c"/>
          <p:cNvSpPr txBox="1">
            <a:spLocks noChangeArrowheads="1"/>
          </p:cNvSpPr>
          <p:nvPr/>
        </p:nvSpPr>
        <p:spPr bwMode="auto">
          <a:xfrm>
            <a:off x="4560565" y="3095625"/>
            <a:ext cx="467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A0, A1, A2, B0, B1, B2, C0, C1, C2</a:t>
            </a:r>
          </a:p>
        </p:txBody>
      </p:sp>
      <p:sp>
        <p:nvSpPr>
          <p:cNvPr id="39946" name="ed7eb085-4a05-4d9a-9f16-6d758b433bb6"/>
          <p:cNvSpPr>
            <a:spLocks noChangeArrowheads="1"/>
          </p:cNvSpPr>
          <p:nvPr/>
        </p:nvSpPr>
        <p:spPr bwMode="gray">
          <a:xfrm>
            <a:off x="8596314" y="51816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7" name="0725dfdb-1235-42c9-b0f7-9aba18ea682f"/>
          <p:cNvSpPr>
            <a:spLocks noChangeArrowheads="1"/>
          </p:cNvSpPr>
          <p:nvPr/>
        </p:nvSpPr>
        <p:spPr bwMode="gray">
          <a:xfrm>
            <a:off x="8596314" y="482282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8" name="970c963d-fa34-4d3b-8a5a-c671d0a6f08e"/>
          <p:cNvSpPr>
            <a:spLocks noChangeArrowheads="1"/>
          </p:cNvSpPr>
          <p:nvPr/>
        </p:nvSpPr>
        <p:spPr bwMode="gray">
          <a:xfrm>
            <a:off x="8596314" y="44624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52" name="71268144-ce20-4078-8e4a-626cc10264a6"/>
          <p:cNvSpPr txBox="1">
            <a:spLocks noChangeArrowheads="1"/>
          </p:cNvSpPr>
          <p:nvPr/>
        </p:nvSpPr>
        <p:spPr bwMode="gray">
          <a:xfrm>
            <a:off x="8873552" y="4535489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829453" name="a515a154-643e-4104-9291-e3c9871672ed"/>
          <p:cNvSpPr txBox="1">
            <a:spLocks noChangeArrowheads="1"/>
          </p:cNvSpPr>
          <p:nvPr/>
        </p:nvSpPr>
        <p:spPr bwMode="gray">
          <a:xfrm>
            <a:off x="8873552" y="5230814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39951" name="c8416974-035a-4a78-a75d-3184129a9d85"/>
          <p:cNvSpPr>
            <a:spLocks noChangeArrowheads="1"/>
          </p:cNvSpPr>
          <p:nvPr/>
        </p:nvSpPr>
        <p:spPr bwMode="gray">
          <a:xfrm>
            <a:off x="8523289" y="410210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2" name="c33865ec-bdb6-4f97-8443-f53c1401da42"/>
          <p:cNvSpPr txBox="1">
            <a:spLocks noChangeArrowheads="1"/>
          </p:cNvSpPr>
          <p:nvPr/>
        </p:nvSpPr>
        <p:spPr bwMode="gray">
          <a:xfrm>
            <a:off x="8399463" y="4165601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检验盘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3" name="529f8c1a-1960-4dfd-b1cf-6577ac8617d3"/>
          <p:cNvSpPr>
            <a:spLocks noChangeShapeType="1"/>
          </p:cNvSpPr>
          <p:nvPr/>
        </p:nvSpPr>
        <p:spPr bwMode="auto">
          <a:xfrm>
            <a:off x="5015880" y="360045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4" name="58521191-fbe6-4017-b336-8a01ec3356e0"/>
          <p:cNvSpPr>
            <a:spLocks noChangeShapeType="1"/>
          </p:cNvSpPr>
          <p:nvPr/>
        </p:nvSpPr>
        <p:spPr bwMode="auto">
          <a:xfrm>
            <a:off x="9120336" y="360045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5" name="c877408f-2ee2-45af-a594-6ef42633c223"/>
          <p:cNvSpPr>
            <a:spLocks noChangeShapeType="1"/>
          </p:cNvSpPr>
          <p:nvPr/>
        </p:nvSpPr>
        <p:spPr bwMode="auto">
          <a:xfrm flipV="1">
            <a:off x="6392863" y="360045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6" name="c03fe211-767f-43af-8bdb-207d43195409"/>
          <p:cNvSpPr>
            <a:spLocks noChangeArrowheads="1"/>
          </p:cNvSpPr>
          <p:nvPr/>
        </p:nvSpPr>
        <p:spPr bwMode="gray">
          <a:xfrm>
            <a:off x="7135814" y="51816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7" name="e1fec723-54c0-4f0b-9b02-766ab89f9a24"/>
          <p:cNvSpPr>
            <a:spLocks noChangeArrowheads="1"/>
          </p:cNvSpPr>
          <p:nvPr/>
        </p:nvSpPr>
        <p:spPr bwMode="gray">
          <a:xfrm>
            <a:off x="7135814" y="482282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58" name="447e336f-8529-4f23-8e1e-2cd0c620a626"/>
          <p:cNvSpPr>
            <a:spLocks noChangeArrowheads="1"/>
          </p:cNvSpPr>
          <p:nvPr/>
        </p:nvSpPr>
        <p:spPr bwMode="gray">
          <a:xfrm>
            <a:off x="7135814" y="44624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62" name="ea1b4e66-9fef-4ccf-98dc-b0e7e502d222"/>
          <p:cNvSpPr txBox="1">
            <a:spLocks noChangeArrowheads="1"/>
          </p:cNvSpPr>
          <p:nvPr/>
        </p:nvSpPr>
        <p:spPr bwMode="gray">
          <a:xfrm>
            <a:off x="7416243" y="4535489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829463" name="55d83c8d-4598-4c0e-9fbb-62b259a4073b"/>
          <p:cNvSpPr txBox="1">
            <a:spLocks noChangeArrowheads="1"/>
          </p:cNvSpPr>
          <p:nvPr/>
        </p:nvSpPr>
        <p:spPr bwMode="gray">
          <a:xfrm>
            <a:off x="7413900" y="4895851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829464" name="2ec619dd-80b8-4526-8fd5-6a031651cb20"/>
          <p:cNvSpPr txBox="1">
            <a:spLocks noChangeArrowheads="1"/>
          </p:cNvSpPr>
          <p:nvPr/>
        </p:nvSpPr>
        <p:spPr bwMode="gray">
          <a:xfrm>
            <a:off x="7407481" y="5256214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39962" name="ac96376e-7efa-4a00-95b2-7fd117eb940d"/>
          <p:cNvSpPr>
            <a:spLocks noChangeArrowheads="1"/>
          </p:cNvSpPr>
          <p:nvPr/>
        </p:nvSpPr>
        <p:spPr bwMode="gray">
          <a:xfrm>
            <a:off x="7062789" y="410210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63" name="8eda93d3-a448-4633-a7b8-04368b0aa76a"/>
          <p:cNvSpPr txBox="1">
            <a:spLocks noChangeArrowheads="1"/>
          </p:cNvSpPr>
          <p:nvPr/>
        </p:nvSpPr>
        <p:spPr bwMode="gray">
          <a:xfrm>
            <a:off x="7096125" y="4175126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39964" name="89c97fc8-4cc1-4119-8dde-fd53d76c0cd1"/>
          <p:cNvSpPr>
            <a:spLocks noChangeArrowheads="1"/>
          </p:cNvSpPr>
          <p:nvPr/>
        </p:nvSpPr>
        <p:spPr bwMode="gray">
          <a:xfrm>
            <a:off x="2498726" y="4073525"/>
            <a:ext cx="968375" cy="1009650"/>
          </a:xfrm>
          <a:prstGeom prst="can">
            <a:avLst>
              <a:gd name="adj" fmla="val 26066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68" name="fed34d01-2ac3-46df-baa5-62f712b11269"/>
          <p:cNvSpPr txBox="1">
            <a:spLocks noChangeArrowheads="1"/>
          </p:cNvSpPr>
          <p:nvPr/>
        </p:nvSpPr>
        <p:spPr bwMode="gray">
          <a:xfrm>
            <a:off x="2532064" y="4489376"/>
            <a:ext cx="93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966" name="b9347399-827a-428b-b76d-d02f5ebfc487"/>
          <p:cNvSpPr>
            <a:spLocks noChangeArrowheads="1"/>
          </p:cNvSpPr>
          <p:nvPr/>
        </p:nvSpPr>
        <p:spPr bwMode="gray">
          <a:xfrm>
            <a:off x="2498726" y="3282950"/>
            <a:ext cx="968375" cy="9350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0" name="ef87e34a-8b67-4dbc-806c-2fc2b72edad0"/>
          <p:cNvSpPr txBox="1">
            <a:spLocks noChangeArrowheads="1"/>
          </p:cNvSpPr>
          <p:nvPr/>
        </p:nvSpPr>
        <p:spPr bwMode="gray">
          <a:xfrm>
            <a:off x="2844000" y="3697214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968" name="a0b8f900-c279-4e43-973d-015a8b0c0993"/>
          <p:cNvSpPr>
            <a:spLocks noChangeArrowheads="1"/>
          </p:cNvSpPr>
          <p:nvPr/>
        </p:nvSpPr>
        <p:spPr bwMode="gray">
          <a:xfrm>
            <a:off x="2498726" y="2417763"/>
            <a:ext cx="968375" cy="1009650"/>
          </a:xfrm>
          <a:prstGeom prst="can">
            <a:avLst>
              <a:gd name="adj" fmla="val 26066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2" name="983c25a5-2911-4830-bfda-e49747fedecb"/>
          <p:cNvSpPr txBox="1">
            <a:spLocks noChangeArrowheads="1"/>
          </p:cNvSpPr>
          <p:nvPr/>
        </p:nvSpPr>
        <p:spPr bwMode="gray">
          <a:xfrm>
            <a:off x="2852693" y="285293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9970" name="dbf65fdd-836e-4904-8382-1d7d77249a38"/>
          <p:cNvSpPr txBox="1">
            <a:spLocks noChangeArrowheads="1"/>
          </p:cNvSpPr>
          <p:nvPr/>
        </p:nvSpPr>
        <p:spPr bwMode="auto">
          <a:xfrm>
            <a:off x="1991545" y="5327750"/>
            <a:ext cx="2087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逻辑硬盘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71" name="78ba526c-ac8d-462f-868d-27151a2ef2bd"/>
          <p:cNvSpPr>
            <a:spLocks noChangeArrowheads="1"/>
          </p:cNvSpPr>
          <p:nvPr/>
        </p:nvSpPr>
        <p:spPr bwMode="gray">
          <a:xfrm>
            <a:off x="5711826" y="51816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72" name="181843ba-bf12-48b0-b137-568648421167"/>
          <p:cNvSpPr>
            <a:spLocks noChangeArrowheads="1"/>
          </p:cNvSpPr>
          <p:nvPr/>
        </p:nvSpPr>
        <p:spPr bwMode="gray">
          <a:xfrm>
            <a:off x="5711826" y="482282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73" name="97c4b34b-ae7c-46f6-bab5-ac7e43033acf"/>
          <p:cNvSpPr>
            <a:spLocks noChangeArrowheads="1"/>
          </p:cNvSpPr>
          <p:nvPr/>
        </p:nvSpPr>
        <p:spPr bwMode="gray">
          <a:xfrm>
            <a:off x="5711826" y="44624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7" name="f73fe9b9-1c3e-4023-96dd-29d2cf091f3b"/>
          <p:cNvSpPr txBox="1">
            <a:spLocks noChangeArrowheads="1"/>
          </p:cNvSpPr>
          <p:nvPr/>
        </p:nvSpPr>
        <p:spPr bwMode="gray">
          <a:xfrm>
            <a:off x="5993843" y="4535489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829478" name="25435158-e16d-4c41-96c9-755178bbeebf"/>
          <p:cNvSpPr txBox="1">
            <a:spLocks noChangeArrowheads="1"/>
          </p:cNvSpPr>
          <p:nvPr/>
        </p:nvSpPr>
        <p:spPr bwMode="gray">
          <a:xfrm>
            <a:off x="5991500" y="4895851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829479" name="c5d0c02f-ce35-49d5-a904-13f4aa6618dd"/>
          <p:cNvSpPr txBox="1">
            <a:spLocks noChangeArrowheads="1"/>
          </p:cNvSpPr>
          <p:nvPr/>
        </p:nvSpPr>
        <p:spPr bwMode="gray">
          <a:xfrm>
            <a:off x="5984286" y="5256214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39977" name="0bb1a1a9-44b0-4111-9de7-ee93f15c3b9e"/>
          <p:cNvSpPr>
            <a:spLocks noChangeArrowheads="1"/>
          </p:cNvSpPr>
          <p:nvPr/>
        </p:nvSpPr>
        <p:spPr bwMode="gray">
          <a:xfrm>
            <a:off x="5638801" y="410210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78" name="130ba135-e10e-426f-9579-f0af54de5c80"/>
          <p:cNvSpPr txBox="1">
            <a:spLocks noChangeArrowheads="1"/>
          </p:cNvSpPr>
          <p:nvPr/>
        </p:nvSpPr>
        <p:spPr bwMode="gray">
          <a:xfrm>
            <a:off x="5672139" y="4175126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39979" name="d9dd3534-c448-4c8b-9b76-218dd7ec530c"/>
          <p:cNvSpPr>
            <a:spLocks noChangeArrowheads="1"/>
          </p:cNvSpPr>
          <p:nvPr/>
        </p:nvSpPr>
        <p:spPr bwMode="gray">
          <a:xfrm>
            <a:off x="4335464" y="51816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80" name="b67a8166-c2c1-48e0-86ff-4bf853e6ebd4"/>
          <p:cNvSpPr>
            <a:spLocks noChangeArrowheads="1"/>
          </p:cNvSpPr>
          <p:nvPr/>
        </p:nvSpPr>
        <p:spPr bwMode="gray">
          <a:xfrm>
            <a:off x="4335464" y="482282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81" name="e136da68-e29a-4bc5-ad99-0e5265de7724"/>
          <p:cNvSpPr>
            <a:spLocks noChangeArrowheads="1"/>
          </p:cNvSpPr>
          <p:nvPr/>
        </p:nvSpPr>
        <p:spPr bwMode="gray">
          <a:xfrm>
            <a:off x="4335464" y="44624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85" name="36c66414-c585-4a22-98ad-5bdc2322aeda"/>
          <p:cNvSpPr txBox="1">
            <a:spLocks noChangeArrowheads="1"/>
          </p:cNvSpPr>
          <p:nvPr/>
        </p:nvSpPr>
        <p:spPr bwMode="gray">
          <a:xfrm>
            <a:off x="4615893" y="4535489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829486" name="67a929b9-2bb0-417c-af98-5ccdfca400d4"/>
          <p:cNvSpPr txBox="1">
            <a:spLocks noChangeArrowheads="1"/>
          </p:cNvSpPr>
          <p:nvPr/>
        </p:nvSpPr>
        <p:spPr bwMode="gray">
          <a:xfrm>
            <a:off x="4613550" y="4895851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829487" name="87ab4237-961a-4b5e-9402-431fc00f9788"/>
          <p:cNvSpPr txBox="1">
            <a:spLocks noChangeArrowheads="1"/>
          </p:cNvSpPr>
          <p:nvPr/>
        </p:nvSpPr>
        <p:spPr bwMode="gray">
          <a:xfrm>
            <a:off x="4606336" y="5256214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39985" name="f1400db1-b9c6-4283-926b-cae419bfec49"/>
          <p:cNvSpPr>
            <a:spLocks noChangeArrowheads="1"/>
          </p:cNvSpPr>
          <p:nvPr/>
        </p:nvSpPr>
        <p:spPr bwMode="gray">
          <a:xfrm>
            <a:off x="4262439" y="410210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86" name="26e95a4a-af26-4492-aeba-3fecdec428fa"/>
          <p:cNvSpPr txBox="1">
            <a:spLocks noChangeArrowheads="1"/>
          </p:cNvSpPr>
          <p:nvPr/>
        </p:nvSpPr>
        <p:spPr bwMode="gray">
          <a:xfrm>
            <a:off x="4295775" y="4175126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39987" name="570dcb3b-6709-4865-b084-925fd1d9eb44"/>
          <p:cNvSpPr>
            <a:spLocks noChangeShapeType="1"/>
          </p:cNvSpPr>
          <p:nvPr/>
        </p:nvSpPr>
        <p:spPr bwMode="auto">
          <a:xfrm flipV="1">
            <a:off x="5016500" y="360045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988" name="0dd8097d-87bd-4c12-b656-186635fbe25f"/>
          <p:cNvSpPr>
            <a:spLocks noChangeShapeType="1"/>
          </p:cNvSpPr>
          <p:nvPr/>
        </p:nvSpPr>
        <p:spPr bwMode="auto">
          <a:xfrm flipV="1">
            <a:off x="7815263" y="360045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93" name="cf2e95cd-1576-45d9-b7e2-16e6489be839"/>
          <p:cNvSpPr txBox="1">
            <a:spLocks noChangeArrowheads="1"/>
          </p:cNvSpPr>
          <p:nvPr/>
        </p:nvSpPr>
        <p:spPr bwMode="gray">
          <a:xfrm>
            <a:off x="8810625" y="4895851"/>
            <a:ext cx="539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pic>
        <p:nvPicPr>
          <p:cNvPr id="39991" name="9ab6a10e-522a-4410-af93-bbc9db3e95a2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1" y="1554480"/>
            <a:ext cx="149416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92" name="20143b00-3a3c-41fe-a31e-39c5c2638daf"/>
          <p:cNvSpPr>
            <a:spLocks noChangeArrowheads="1"/>
          </p:cNvSpPr>
          <p:nvPr/>
        </p:nvSpPr>
        <p:spPr bwMode="gray">
          <a:xfrm>
            <a:off x="2316162" y="2285999"/>
            <a:ext cx="1371600" cy="283464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92" name="6f17c2d3-e45a-4c18-8de9-e2ec13af76e9"/>
          <p:cNvSpPr txBox="1">
            <a:spLocks noChangeArrowheads="1"/>
          </p:cNvSpPr>
          <p:nvPr/>
        </p:nvSpPr>
        <p:spPr bwMode="auto">
          <a:xfrm>
            <a:off x="7536161" y="2241576"/>
            <a:ext cx="1200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写入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829498" name="c478b9c1-bc3b-455b-9e0e-c1280a3d623b"/>
          <p:cNvSpPr txBox="1">
            <a:spLocks noChangeArrowheads="1"/>
          </p:cNvSpPr>
          <p:nvPr/>
        </p:nvSpPr>
        <p:spPr bwMode="auto">
          <a:xfrm>
            <a:off x="7536160" y="1922488"/>
            <a:ext cx="1182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写入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829499" name="7e3d5f33-65c3-41ef-a619-4ce7b278544d"/>
          <p:cNvSpPr txBox="1">
            <a:spLocks noChangeArrowheads="1"/>
          </p:cNvSpPr>
          <p:nvPr/>
        </p:nvSpPr>
        <p:spPr bwMode="auto">
          <a:xfrm>
            <a:off x="7536160" y="1628801"/>
            <a:ext cx="121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写入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62" name="c37b818a-5072-401a-9b4c-aba2658e175a"/>
          <p:cNvSpPr>
            <a:spLocks noChangeArrowheads="1"/>
          </p:cNvSpPr>
          <p:nvPr/>
        </p:nvSpPr>
        <p:spPr bwMode="auto">
          <a:xfrm>
            <a:off x="5360988" y="4848225"/>
            <a:ext cx="296862" cy="319088"/>
          </a:xfrm>
          <a:prstGeom prst="flowChartOr">
            <a:avLst/>
          </a:prstGeom>
          <a:solidFill>
            <a:schemeClr val="bg1"/>
          </a:solidFill>
          <a:ln w="57150">
            <a:solidFill>
              <a:srgbClr val="009999"/>
            </a:solidFill>
            <a:round/>
            <a:headEnd/>
            <a:tailEnd/>
          </a:ln>
        </p:spPr>
        <p:txBody>
          <a:bodyPr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99c04e6c-279b-42bd-a416-56d3136bd46d"/>
          <p:cNvSpPr>
            <a:spLocks noChangeArrowheads="1"/>
          </p:cNvSpPr>
          <p:nvPr/>
        </p:nvSpPr>
        <p:spPr bwMode="auto">
          <a:xfrm>
            <a:off x="6748463" y="4848225"/>
            <a:ext cx="296862" cy="319088"/>
          </a:xfrm>
          <a:prstGeom prst="flowChartOr">
            <a:avLst/>
          </a:prstGeom>
          <a:solidFill>
            <a:schemeClr val="bg1"/>
          </a:solidFill>
          <a:ln w="57150">
            <a:solidFill>
              <a:srgbClr val="009999"/>
            </a:solidFill>
            <a:round/>
            <a:headEnd/>
            <a:tailEnd/>
          </a:ln>
        </p:spPr>
        <p:txBody>
          <a:bodyPr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99556" y="5841268"/>
            <a:ext cx="800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注：当新写入的数据较少，只需写入</a:t>
            </a:r>
            <a:r>
              <a:rPr lang="zh-CN" altLang="zh-CN" sz="1600" dirty="0">
                <a:latin typeface="+mn-ea"/>
                <a:ea typeface="+mn-ea"/>
              </a:rPr>
              <a:t>一个或两个</a:t>
            </a:r>
            <a:r>
              <a:rPr lang="zh-CN" altLang="en-US" sz="1600" dirty="0">
                <a:latin typeface="+mn-ea"/>
                <a:ea typeface="+mn-ea"/>
              </a:rPr>
              <a:t>硬盘时，会产生</a:t>
            </a:r>
            <a:r>
              <a:rPr lang="en-GB" altLang="zh-CN" sz="1600" dirty="0">
                <a:latin typeface="+mn-ea"/>
                <a:ea typeface="+mn-ea"/>
              </a:rPr>
              <a:t>RAID 3</a:t>
            </a:r>
            <a:r>
              <a:rPr lang="zh-CN" altLang="zh-CN" sz="1600" dirty="0">
                <a:latin typeface="+mn-ea"/>
                <a:ea typeface="+mn-ea"/>
              </a:rPr>
              <a:t>的“写</a:t>
            </a:r>
            <a:r>
              <a:rPr lang="zh-CN" altLang="en-US" sz="1600" dirty="0">
                <a:latin typeface="+mn-ea"/>
                <a:ea typeface="+mn-ea"/>
              </a:rPr>
              <a:t>惩</a:t>
            </a:r>
            <a:r>
              <a:rPr lang="zh-CN" altLang="zh-CN" sz="1600" dirty="0">
                <a:latin typeface="+mn-ea"/>
                <a:ea typeface="+mn-ea"/>
              </a:rPr>
              <a:t>罚”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  <a:endParaRPr 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423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29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29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29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294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294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294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294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8294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294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829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29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29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294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294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294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294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294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294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829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2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2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82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8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8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2" grpId="0"/>
      <p:bldP spid="829453" grpId="0"/>
      <p:bldP spid="829462" grpId="0"/>
      <p:bldP spid="829463" grpId="0"/>
      <p:bldP spid="829463" grpId="1"/>
      <p:bldP spid="829464" grpId="0"/>
      <p:bldP spid="829464" grpId="1"/>
      <p:bldP spid="829468" grpId="0"/>
      <p:bldP spid="829470" grpId="0"/>
      <p:bldP spid="829472" grpId="0"/>
      <p:bldP spid="829477" grpId="0"/>
      <p:bldP spid="829478" grpId="0"/>
      <p:bldP spid="829478" grpId="1"/>
      <p:bldP spid="829479" grpId="0"/>
      <p:bldP spid="829479" grpId="1"/>
      <p:bldP spid="829485" grpId="0"/>
      <p:bldP spid="829486" grpId="0"/>
      <p:bldP spid="829486" grpId="1"/>
      <p:bldP spid="829487" grpId="0"/>
      <p:bldP spid="829493" grpId="0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95cb1b1-c183-4a87-a234-9641dc9663a9"/>
          <p:cNvSpPr>
            <a:spLocks noChangeArrowheads="1"/>
          </p:cNvSpPr>
          <p:nvPr/>
        </p:nvSpPr>
        <p:spPr bwMode="auto">
          <a:xfrm rot="5400000">
            <a:off x="6995319" y="3615506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3" name="8691e268-91d0-480f-b1b9-091ac945ea0e"/>
          <p:cNvSpPr>
            <a:spLocks noChangeArrowheads="1"/>
          </p:cNvSpPr>
          <p:nvPr/>
        </p:nvSpPr>
        <p:spPr bwMode="auto">
          <a:xfrm rot="5400000">
            <a:off x="5771357" y="3615506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89bac6ee-1736-4ef4-9c5b-40332b5bb8cd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3</a:t>
            </a:r>
            <a:r>
              <a:rPr lang="zh-CN" altLang="en-US" dirty="0"/>
              <a:t>的数据读取</a:t>
            </a:r>
            <a:endParaRPr lang="en-US" altLang="zh-CN" dirty="0"/>
          </a:p>
        </p:txBody>
      </p:sp>
      <p:sp>
        <p:nvSpPr>
          <p:cNvPr id="40965" name="7142ac3f-9976-4f09-9aa9-1f881aa8dd8e"/>
          <p:cNvSpPr>
            <a:spLocks noChangeArrowheads="1"/>
          </p:cNvSpPr>
          <p:nvPr/>
        </p:nvSpPr>
        <p:spPr bwMode="auto">
          <a:xfrm rot="5400000">
            <a:off x="6480175" y="2485379"/>
            <a:ext cx="4572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af9a6097-604a-4374-b4c4-3c65653fc839"/>
          <p:cNvSpPr>
            <a:spLocks noChangeArrowheads="1"/>
          </p:cNvSpPr>
          <p:nvPr/>
        </p:nvSpPr>
        <p:spPr bwMode="auto">
          <a:xfrm rot="5400000">
            <a:off x="4475957" y="3578993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248864" y="3090836"/>
            <a:ext cx="5303520" cy="365760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68" name="a52504e6-7c91-410d-8cad-060583ce5e73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4056063" y="3003525"/>
            <a:ext cx="5497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b38649f1-16e0-407d-b3c3-0a0f6a81822c"/>
          <p:cNvSpPr txBox="1">
            <a:spLocks noChangeArrowheads="1"/>
          </p:cNvSpPr>
          <p:nvPr/>
        </p:nvSpPr>
        <p:spPr bwMode="auto">
          <a:xfrm>
            <a:off x="4295775" y="3111474"/>
            <a:ext cx="467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i="1">
                <a:latin typeface="+mn-lt"/>
                <a:ea typeface="+mn-ea"/>
                <a:cs typeface="Arial" panose="020B0604020202020204" pitchFamily="34" charset="0"/>
              </a:rPr>
              <a:t>A0, A1, A2, B0, B1, B2, C0, C1, C2</a:t>
            </a:r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0" name="a750e9d7-c49b-48d6-8120-9aecc2ba041c"/>
          <p:cNvSpPr>
            <a:spLocks noChangeArrowheads="1"/>
          </p:cNvSpPr>
          <p:nvPr/>
        </p:nvSpPr>
        <p:spPr bwMode="gray">
          <a:xfrm>
            <a:off x="8512399" y="5197449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1" name="da86d86e-e875-42c0-87fd-f9788a21917e"/>
          <p:cNvSpPr>
            <a:spLocks noChangeArrowheads="1"/>
          </p:cNvSpPr>
          <p:nvPr/>
        </p:nvSpPr>
        <p:spPr bwMode="gray">
          <a:xfrm>
            <a:off x="8512399" y="48386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00aee27a-395d-4244-b020-505704d8b1e7"/>
          <p:cNvSpPr>
            <a:spLocks noChangeArrowheads="1"/>
          </p:cNvSpPr>
          <p:nvPr/>
        </p:nvSpPr>
        <p:spPr bwMode="gray">
          <a:xfrm>
            <a:off x="8512399" y="447831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df09d10e-6575-4265-a6b6-5e333b5db9b4"/>
          <p:cNvSpPr txBox="1">
            <a:spLocks noChangeArrowheads="1"/>
          </p:cNvSpPr>
          <p:nvPr/>
        </p:nvSpPr>
        <p:spPr bwMode="gray">
          <a:xfrm>
            <a:off x="8850517" y="4551338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40976" name="4b976437-f7b8-48d8-823e-b79c8cbbb833"/>
          <p:cNvSpPr>
            <a:spLocks noChangeArrowheads="1"/>
          </p:cNvSpPr>
          <p:nvPr/>
        </p:nvSpPr>
        <p:spPr bwMode="gray">
          <a:xfrm>
            <a:off x="8439374" y="4117949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7" name="a7c937a9-6e8f-4a38-8d22-4a9129327562"/>
          <p:cNvSpPr txBox="1">
            <a:spLocks noChangeArrowheads="1"/>
          </p:cNvSpPr>
          <p:nvPr/>
        </p:nvSpPr>
        <p:spPr bwMode="gray">
          <a:xfrm>
            <a:off x="8328248" y="4190975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校验盘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8" name="7c1b17f7-764b-4c71-86d7-d310a37b9169"/>
          <p:cNvSpPr>
            <a:spLocks noChangeShapeType="1"/>
          </p:cNvSpPr>
          <p:nvPr/>
        </p:nvSpPr>
        <p:spPr bwMode="auto">
          <a:xfrm>
            <a:off x="5016500" y="3616299"/>
            <a:ext cx="40233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9" name="433a7d66-66b8-4307-8798-4c03adeb0f26"/>
          <p:cNvSpPr>
            <a:spLocks noChangeShapeType="1"/>
          </p:cNvSpPr>
          <p:nvPr/>
        </p:nvSpPr>
        <p:spPr bwMode="auto">
          <a:xfrm>
            <a:off x="9048328" y="361629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0" name="3dddc4c3-d853-4926-8d49-698aab49d8d1"/>
          <p:cNvSpPr>
            <a:spLocks noChangeShapeType="1"/>
          </p:cNvSpPr>
          <p:nvPr/>
        </p:nvSpPr>
        <p:spPr bwMode="auto">
          <a:xfrm flipV="1">
            <a:off x="6240016" y="361629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1" name="854f7d3d-8d05-4dd3-adf6-aea2d40af680"/>
          <p:cNvSpPr>
            <a:spLocks noChangeArrowheads="1"/>
          </p:cNvSpPr>
          <p:nvPr/>
        </p:nvSpPr>
        <p:spPr bwMode="gray">
          <a:xfrm>
            <a:off x="6998817" y="5197449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2" name="4ddee52b-1177-4667-9ca9-4e05b7b55073"/>
          <p:cNvSpPr>
            <a:spLocks noChangeArrowheads="1"/>
          </p:cNvSpPr>
          <p:nvPr/>
        </p:nvSpPr>
        <p:spPr bwMode="gray">
          <a:xfrm>
            <a:off x="6998817" y="48386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3" name="ac568676-3df3-4f45-b17f-726f68799224"/>
          <p:cNvSpPr>
            <a:spLocks noChangeArrowheads="1"/>
          </p:cNvSpPr>
          <p:nvPr/>
        </p:nvSpPr>
        <p:spPr bwMode="gray">
          <a:xfrm>
            <a:off x="6998817" y="447831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1511" name="0d922c0e-9fdb-42f1-a960-ee90f9667dc3"/>
          <p:cNvSpPr txBox="1">
            <a:spLocks noChangeArrowheads="1"/>
          </p:cNvSpPr>
          <p:nvPr/>
        </p:nvSpPr>
        <p:spPr bwMode="gray">
          <a:xfrm>
            <a:off x="7279246" y="4551338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40985" name="76306128-ed2d-4dd8-b67c-f6cd4a47a194"/>
          <p:cNvSpPr txBox="1">
            <a:spLocks noChangeArrowheads="1"/>
          </p:cNvSpPr>
          <p:nvPr/>
        </p:nvSpPr>
        <p:spPr bwMode="gray">
          <a:xfrm>
            <a:off x="7276903" y="4911700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831513" name="533b0fdf-b098-4fdc-9d1a-812d5673ab14"/>
          <p:cNvSpPr txBox="1">
            <a:spLocks noChangeArrowheads="1"/>
          </p:cNvSpPr>
          <p:nvPr/>
        </p:nvSpPr>
        <p:spPr bwMode="gray">
          <a:xfrm>
            <a:off x="7269689" y="5272063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40987" name="d2b707fd-8087-4238-9726-46d431902df7"/>
          <p:cNvSpPr>
            <a:spLocks noChangeArrowheads="1"/>
          </p:cNvSpPr>
          <p:nvPr/>
        </p:nvSpPr>
        <p:spPr bwMode="gray">
          <a:xfrm>
            <a:off x="6925792" y="4117949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8" name="371caa5b-db8d-43ef-8c90-8acb755dcfe4"/>
          <p:cNvSpPr txBox="1">
            <a:spLocks noChangeArrowheads="1"/>
          </p:cNvSpPr>
          <p:nvPr/>
        </p:nvSpPr>
        <p:spPr bwMode="gray">
          <a:xfrm>
            <a:off x="6959128" y="4190975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989" name="89df3fae-92f1-4e92-be85-793d2331d451"/>
          <p:cNvSpPr txBox="1">
            <a:spLocks noChangeArrowheads="1"/>
          </p:cNvSpPr>
          <p:nvPr/>
        </p:nvSpPr>
        <p:spPr bwMode="auto">
          <a:xfrm>
            <a:off x="2099557" y="5497488"/>
            <a:ext cx="2087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逻辑硬盘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90" name="b3553dbe-21d2-43ea-9590-70cd695c1961"/>
          <p:cNvSpPr>
            <a:spLocks noChangeArrowheads="1"/>
          </p:cNvSpPr>
          <p:nvPr/>
        </p:nvSpPr>
        <p:spPr bwMode="gray">
          <a:xfrm>
            <a:off x="5630864" y="5197449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91" name="c4a59b7c-cce6-47f7-9d7b-bed04f6c54f1"/>
          <p:cNvSpPr>
            <a:spLocks noChangeArrowheads="1"/>
          </p:cNvSpPr>
          <p:nvPr/>
        </p:nvSpPr>
        <p:spPr bwMode="gray">
          <a:xfrm>
            <a:off x="5630864" y="48386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92" name="290715dc-bd2e-4725-9a9a-89963c3dbfab"/>
          <p:cNvSpPr>
            <a:spLocks noChangeArrowheads="1"/>
          </p:cNvSpPr>
          <p:nvPr/>
        </p:nvSpPr>
        <p:spPr bwMode="gray">
          <a:xfrm>
            <a:off x="5630864" y="447831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1520" name="269dff65-1a08-4cfc-b740-8cfe241d2522"/>
          <p:cNvSpPr txBox="1">
            <a:spLocks noChangeArrowheads="1"/>
          </p:cNvSpPr>
          <p:nvPr/>
        </p:nvSpPr>
        <p:spPr bwMode="gray">
          <a:xfrm>
            <a:off x="5912880" y="4551338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40994" name="173f0d2d-bdcf-40b6-adb0-417a5b06edc4"/>
          <p:cNvSpPr txBox="1">
            <a:spLocks noChangeArrowheads="1"/>
          </p:cNvSpPr>
          <p:nvPr/>
        </p:nvSpPr>
        <p:spPr bwMode="gray">
          <a:xfrm>
            <a:off x="5910538" y="4911700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831522" name="6a417a2e-b88d-4eef-b8ee-cf898c52d682"/>
          <p:cNvSpPr txBox="1">
            <a:spLocks noChangeArrowheads="1"/>
          </p:cNvSpPr>
          <p:nvPr/>
        </p:nvSpPr>
        <p:spPr bwMode="gray">
          <a:xfrm>
            <a:off x="5903324" y="5272063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40996" name="b78b615a-ef25-481f-8ff3-746509df6eb9"/>
          <p:cNvSpPr>
            <a:spLocks noChangeArrowheads="1"/>
          </p:cNvSpPr>
          <p:nvPr/>
        </p:nvSpPr>
        <p:spPr bwMode="gray">
          <a:xfrm>
            <a:off x="5557839" y="4117949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97" name="d022f4ff-a78b-4f04-ba71-9b1dae686d6f"/>
          <p:cNvSpPr txBox="1">
            <a:spLocks noChangeArrowheads="1"/>
          </p:cNvSpPr>
          <p:nvPr/>
        </p:nvSpPr>
        <p:spPr bwMode="gray">
          <a:xfrm>
            <a:off x="5591175" y="4190975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998" name="672bc358-ef54-4c1c-b5c1-29f1b3255793"/>
          <p:cNvSpPr>
            <a:spLocks noChangeArrowheads="1"/>
          </p:cNvSpPr>
          <p:nvPr/>
        </p:nvSpPr>
        <p:spPr bwMode="gray">
          <a:xfrm>
            <a:off x="4335464" y="5197449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0999" name="54d1d2ea-b1fa-4c34-81bf-f6d893279793"/>
          <p:cNvSpPr>
            <a:spLocks noChangeArrowheads="1"/>
          </p:cNvSpPr>
          <p:nvPr/>
        </p:nvSpPr>
        <p:spPr bwMode="gray">
          <a:xfrm>
            <a:off x="4335464" y="48386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000" name="0dcb655d-8ea8-41a5-932c-eb3f14304ea2"/>
          <p:cNvSpPr>
            <a:spLocks noChangeArrowheads="1"/>
          </p:cNvSpPr>
          <p:nvPr/>
        </p:nvSpPr>
        <p:spPr bwMode="gray">
          <a:xfrm>
            <a:off x="4335464" y="447831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1528" name="31017f0e-3a1b-4eac-8e07-6d213a698626"/>
          <p:cNvSpPr txBox="1">
            <a:spLocks noChangeArrowheads="1"/>
          </p:cNvSpPr>
          <p:nvPr/>
        </p:nvSpPr>
        <p:spPr bwMode="gray">
          <a:xfrm>
            <a:off x="4615893" y="4551338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41002" name="4bca55df-449b-447c-bd57-27b5e1c9b3f4"/>
          <p:cNvSpPr txBox="1">
            <a:spLocks noChangeArrowheads="1"/>
          </p:cNvSpPr>
          <p:nvPr/>
        </p:nvSpPr>
        <p:spPr bwMode="gray">
          <a:xfrm>
            <a:off x="4613550" y="4911700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831530" name="b33c76be-7a67-44de-b94a-108f610bd2ab"/>
          <p:cNvSpPr txBox="1">
            <a:spLocks noChangeArrowheads="1"/>
          </p:cNvSpPr>
          <p:nvPr/>
        </p:nvSpPr>
        <p:spPr bwMode="gray">
          <a:xfrm>
            <a:off x="4606336" y="5272063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41004" name="559e6ec9-96e1-4ccf-b0d5-34a8564d47a5"/>
          <p:cNvSpPr>
            <a:spLocks noChangeArrowheads="1"/>
          </p:cNvSpPr>
          <p:nvPr/>
        </p:nvSpPr>
        <p:spPr bwMode="gray">
          <a:xfrm>
            <a:off x="4262439" y="4117949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005" name="b4521fd8-8cdf-4b55-8dfe-245b8e5e8c36"/>
          <p:cNvSpPr txBox="1">
            <a:spLocks noChangeArrowheads="1"/>
          </p:cNvSpPr>
          <p:nvPr/>
        </p:nvSpPr>
        <p:spPr bwMode="gray">
          <a:xfrm>
            <a:off x="4295775" y="4190975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006" name="8915a781-c7fa-47f4-abb1-8651e22cf623"/>
          <p:cNvSpPr>
            <a:spLocks noChangeShapeType="1"/>
          </p:cNvSpPr>
          <p:nvPr/>
        </p:nvSpPr>
        <p:spPr bwMode="auto">
          <a:xfrm flipV="1">
            <a:off x="5016500" y="361629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007" name="9a8c3601-00bf-48fe-a7cf-130e4c1f8d9b"/>
          <p:cNvSpPr>
            <a:spLocks noChangeShapeType="1"/>
          </p:cNvSpPr>
          <p:nvPr/>
        </p:nvSpPr>
        <p:spPr bwMode="auto">
          <a:xfrm flipV="1">
            <a:off x="7536160" y="361629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008" name="0525e68e-bfbc-4da5-897a-746070d7efad"/>
          <p:cNvSpPr txBox="1">
            <a:spLocks noChangeArrowheads="1"/>
          </p:cNvSpPr>
          <p:nvPr/>
        </p:nvSpPr>
        <p:spPr bwMode="auto">
          <a:xfrm>
            <a:off x="6673056" y="2633017"/>
            <a:ext cx="172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读取数据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009" name="306e053f-7d02-49fd-841c-e6716f6305c1"/>
          <p:cNvSpPr txBox="1">
            <a:spLocks noChangeArrowheads="1"/>
          </p:cNvSpPr>
          <p:nvPr/>
        </p:nvSpPr>
        <p:spPr bwMode="gray">
          <a:xfrm>
            <a:off x="8850517" y="5248250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41010" name="98244c02-9eb3-48e8-bc44-dfa19deef486"/>
          <p:cNvSpPr txBox="1">
            <a:spLocks noChangeArrowheads="1"/>
          </p:cNvSpPr>
          <p:nvPr/>
        </p:nvSpPr>
        <p:spPr bwMode="gray">
          <a:xfrm>
            <a:off x="8805437" y="4957018"/>
            <a:ext cx="504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pic>
        <p:nvPicPr>
          <p:cNvPr id="41011" name="c30675bb-dd7e-4f34-a015-5f8525333749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1" y="1570329"/>
            <a:ext cx="149416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2" name="94cd5a1f-83bf-4b75-831a-8ef2210f74c7"/>
          <p:cNvSpPr>
            <a:spLocks noChangeArrowheads="1"/>
          </p:cNvSpPr>
          <p:nvPr/>
        </p:nvSpPr>
        <p:spPr bwMode="gray">
          <a:xfrm>
            <a:off x="2498726" y="4089374"/>
            <a:ext cx="968375" cy="1009650"/>
          </a:xfrm>
          <a:prstGeom prst="can">
            <a:avLst>
              <a:gd name="adj" fmla="val 26066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1542" name="ad26c5d1-e069-42d6-98e0-829c6998ef6f"/>
          <p:cNvSpPr txBox="1">
            <a:spLocks noChangeArrowheads="1"/>
          </p:cNvSpPr>
          <p:nvPr/>
        </p:nvSpPr>
        <p:spPr bwMode="gray">
          <a:xfrm>
            <a:off x="2532064" y="4505225"/>
            <a:ext cx="93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014" name="dc9282ad-3a81-44a0-a9d8-4ac43995e94f"/>
          <p:cNvSpPr>
            <a:spLocks noChangeArrowheads="1"/>
          </p:cNvSpPr>
          <p:nvPr/>
        </p:nvSpPr>
        <p:spPr bwMode="gray">
          <a:xfrm>
            <a:off x="2498726" y="3298799"/>
            <a:ext cx="968375" cy="9350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015" name="34827e48-8a37-416c-b8fc-49ec9a0cf496"/>
          <p:cNvSpPr txBox="1">
            <a:spLocks noChangeArrowheads="1"/>
          </p:cNvSpPr>
          <p:nvPr/>
        </p:nvSpPr>
        <p:spPr bwMode="gray">
          <a:xfrm>
            <a:off x="2844000" y="3713137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016" name="d6a97e24-abe8-42fe-8a3a-ef2048b9c533"/>
          <p:cNvSpPr>
            <a:spLocks noChangeArrowheads="1"/>
          </p:cNvSpPr>
          <p:nvPr/>
        </p:nvSpPr>
        <p:spPr bwMode="gray">
          <a:xfrm>
            <a:off x="2498726" y="2433612"/>
            <a:ext cx="968375" cy="1009650"/>
          </a:xfrm>
          <a:prstGeom prst="can">
            <a:avLst>
              <a:gd name="adj" fmla="val 26066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1546" name="83d961b4-c63e-4c18-a7b2-4c5933dae33b"/>
          <p:cNvSpPr txBox="1">
            <a:spLocks noChangeArrowheads="1"/>
          </p:cNvSpPr>
          <p:nvPr/>
        </p:nvSpPr>
        <p:spPr bwMode="gray">
          <a:xfrm>
            <a:off x="2860449" y="2921049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018" name="aa1d4c40-48d7-4f51-b352-33f5e4c18c49"/>
          <p:cNvSpPr>
            <a:spLocks noChangeArrowheads="1"/>
          </p:cNvSpPr>
          <p:nvPr/>
        </p:nvSpPr>
        <p:spPr bwMode="gray">
          <a:xfrm>
            <a:off x="2316162" y="2301849"/>
            <a:ext cx="1371600" cy="283464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1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31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1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1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8315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315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8315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831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31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31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8315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315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8315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511" grpId="0"/>
      <p:bldP spid="831513" grpId="0"/>
      <p:bldP spid="831520" grpId="0"/>
      <p:bldP spid="831522" grpId="0"/>
      <p:bldP spid="831528" grpId="0"/>
      <p:bldP spid="831530" grpId="0"/>
      <p:bldP spid="831542" grpId="0"/>
      <p:bldP spid="8315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/>
          <p:cNvSpPr>
            <a:spLocks noChangeArrowheads="1"/>
          </p:cNvSpPr>
          <p:nvPr/>
        </p:nvSpPr>
        <p:spPr bwMode="auto">
          <a:xfrm rot="5400000">
            <a:off x="4475957" y="3609182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 rot="5400000">
            <a:off x="6384925" y="2492772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45" name="AutoShape 9"/>
          <p:cNvSpPr>
            <a:spLocks noChangeArrowheads="1"/>
          </p:cNvSpPr>
          <p:nvPr/>
        </p:nvSpPr>
        <p:spPr bwMode="gray">
          <a:xfrm>
            <a:off x="8476457" y="52276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400" b="1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46" name="AutoShape 10"/>
          <p:cNvSpPr>
            <a:spLocks noChangeArrowheads="1"/>
          </p:cNvSpPr>
          <p:nvPr/>
        </p:nvSpPr>
        <p:spPr bwMode="gray">
          <a:xfrm>
            <a:off x="8476457" y="48688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47" name="AutoShape 11"/>
          <p:cNvSpPr>
            <a:spLocks noChangeArrowheads="1"/>
          </p:cNvSpPr>
          <p:nvPr/>
        </p:nvSpPr>
        <p:spPr bwMode="gray">
          <a:xfrm>
            <a:off x="8476457" y="45085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12"/>
          <p:cNvSpPr txBox="1">
            <a:spLocks noChangeArrowheads="1"/>
          </p:cNvSpPr>
          <p:nvPr/>
        </p:nvSpPr>
        <p:spPr bwMode="gray">
          <a:xfrm>
            <a:off x="8750520" y="4581526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gray">
          <a:xfrm>
            <a:off x="8750520" y="5301209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41993" name="AutoShape 14"/>
          <p:cNvSpPr>
            <a:spLocks noChangeArrowheads="1"/>
          </p:cNvSpPr>
          <p:nvPr/>
        </p:nvSpPr>
        <p:spPr bwMode="gray">
          <a:xfrm>
            <a:off x="8403432" y="41481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4" name="Line 16"/>
          <p:cNvSpPr>
            <a:spLocks noChangeShapeType="1"/>
          </p:cNvSpPr>
          <p:nvPr/>
        </p:nvSpPr>
        <p:spPr bwMode="auto">
          <a:xfrm>
            <a:off x="5016500" y="3646488"/>
            <a:ext cx="393192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5" name="Line 17"/>
          <p:cNvSpPr>
            <a:spLocks noChangeShapeType="1"/>
          </p:cNvSpPr>
          <p:nvPr/>
        </p:nvSpPr>
        <p:spPr bwMode="auto">
          <a:xfrm>
            <a:off x="8948420" y="3646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Line 18"/>
          <p:cNvSpPr>
            <a:spLocks noChangeShapeType="1"/>
          </p:cNvSpPr>
          <p:nvPr/>
        </p:nvSpPr>
        <p:spPr bwMode="auto">
          <a:xfrm flipV="1">
            <a:off x="6311900" y="3646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55" name="AutoShape 19"/>
          <p:cNvSpPr>
            <a:spLocks noChangeArrowheads="1"/>
          </p:cNvSpPr>
          <p:nvPr/>
        </p:nvSpPr>
        <p:spPr bwMode="gray">
          <a:xfrm>
            <a:off x="6998817" y="52276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56" name="AutoShape 20"/>
          <p:cNvSpPr>
            <a:spLocks noChangeArrowheads="1"/>
          </p:cNvSpPr>
          <p:nvPr/>
        </p:nvSpPr>
        <p:spPr bwMode="gray">
          <a:xfrm>
            <a:off x="6998817" y="48688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57" name="AutoShape 21"/>
          <p:cNvSpPr>
            <a:spLocks noChangeArrowheads="1"/>
          </p:cNvSpPr>
          <p:nvPr/>
        </p:nvSpPr>
        <p:spPr bwMode="gray">
          <a:xfrm>
            <a:off x="6998817" y="45085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22"/>
          <p:cNvSpPr txBox="1">
            <a:spLocks noChangeArrowheads="1"/>
          </p:cNvSpPr>
          <p:nvPr/>
        </p:nvSpPr>
        <p:spPr bwMode="gray">
          <a:xfrm>
            <a:off x="7272896" y="4581526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/>
        </p:nvSpPr>
        <p:spPr bwMode="gray">
          <a:xfrm>
            <a:off x="7276904" y="4941889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/>
        </p:nvSpPr>
        <p:spPr bwMode="gray">
          <a:xfrm>
            <a:off x="7269690" y="5302251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42003" name="AutoShape 25"/>
          <p:cNvSpPr>
            <a:spLocks noChangeArrowheads="1"/>
          </p:cNvSpPr>
          <p:nvPr/>
        </p:nvSpPr>
        <p:spPr bwMode="gray">
          <a:xfrm>
            <a:off x="6925792" y="41481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64" name="AutoShape 28"/>
          <p:cNvSpPr>
            <a:spLocks noChangeArrowheads="1"/>
          </p:cNvSpPr>
          <p:nvPr/>
        </p:nvSpPr>
        <p:spPr bwMode="gray">
          <a:xfrm>
            <a:off x="4335464" y="52276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65" name="AutoShape 29"/>
          <p:cNvSpPr>
            <a:spLocks noChangeArrowheads="1"/>
          </p:cNvSpPr>
          <p:nvPr/>
        </p:nvSpPr>
        <p:spPr bwMode="gray">
          <a:xfrm>
            <a:off x="4335464" y="48688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66" name="AutoShape 30"/>
          <p:cNvSpPr>
            <a:spLocks noChangeArrowheads="1"/>
          </p:cNvSpPr>
          <p:nvPr/>
        </p:nvSpPr>
        <p:spPr bwMode="gray">
          <a:xfrm>
            <a:off x="4335464" y="45085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7" name="Text Box 31"/>
          <p:cNvSpPr txBox="1">
            <a:spLocks noChangeArrowheads="1"/>
          </p:cNvSpPr>
          <p:nvPr/>
        </p:nvSpPr>
        <p:spPr bwMode="gray">
          <a:xfrm>
            <a:off x="4609543" y="4581526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42008" name="Text Box 32"/>
          <p:cNvSpPr txBox="1">
            <a:spLocks noChangeArrowheads="1"/>
          </p:cNvSpPr>
          <p:nvPr/>
        </p:nvSpPr>
        <p:spPr bwMode="gray">
          <a:xfrm>
            <a:off x="4613551" y="4941889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42009" name="Text Box 33"/>
          <p:cNvSpPr txBox="1">
            <a:spLocks noChangeArrowheads="1"/>
          </p:cNvSpPr>
          <p:nvPr/>
        </p:nvSpPr>
        <p:spPr bwMode="gray">
          <a:xfrm>
            <a:off x="4606337" y="5302251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42010" name="AutoShape 37"/>
          <p:cNvSpPr>
            <a:spLocks noChangeArrowheads="1"/>
          </p:cNvSpPr>
          <p:nvPr/>
        </p:nvSpPr>
        <p:spPr bwMode="auto">
          <a:xfrm rot="5400000">
            <a:off x="5771357" y="3645694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1" name="AutoShape 36"/>
          <p:cNvSpPr>
            <a:spLocks noChangeArrowheads="1"/>
          </p:cNvSpPr>
          <p:nvPr/>
        </p:nvSpPr>
        <p:spPr bwMode="auto">
          <a:xfrm rot="5400000">
            <a:off x="7068071" y="3645694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2" name="AutoShape 34"/>
          <p:cNvSpPr>
            <a:spLocks noChangeArrowheads="1"/>
          </p:cNvSpPr>
          <p:nvPr/>
        </p:nvSpPr>
        <p:spPr bwMode="gray">
          <a:xfrm>
            <a:off x="4262439" y="41481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3" name="Line 38"/>
          <p:cNvSpPr>
            <a:spLocks noChangeShapeType="1"/>
          </p:cNvSpPr>
          <p:nvPr/>
        </p:nvSpPr>
        <p:spPr bwMode="auto">
          <a:xfrm flipV="1">
            <a:off x="5016500" y="3646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4" name="Line 39"/>
          <p:cNvSpPr>
            <a:spLocks noChangeShapeType="1"/>
          </p:cNvSpPr>
          <p:nvPr/>
        </p:nvSpPr>
        <p:spPr bwMode="auto">
          <a:xfrm flipV="1">
            <a:off x="7536160" y="3646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>
            <a:spAutoFit/>
          </a:bodyPr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5" name="Text Box 40"/>
          <p:cNvSpPr txBox="1">
            <a:spLocks noChangeArrowheads="1"/>
          </p:cNvSpPr>
          <p:nvPr/>
        </p:nvSpPr>
        <p:spPr bwMode="gray">
          <a:xfrm>
            <a:off x="8645525" y="4941169"/>
            <a:ext cx="6302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833577" name="Text Box 41"/>
          <p:cNvSpPr txBox="1">
            <a:spLocks noChangeArrowheads="1"/>
          </p:cNvSpPr>
          <p:nvPr/>
        </p:nvSpPr>
        <p:spPr bwMode="auto">
          <a:xfrm>
            <a:off x="5304904" y="5661249"/>
            <a:ext cx="172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硬盘失效</a:t>
            </a:r>
            <a:endParaRPr lang="en-US" altLang="zh-CN" sz="1400" b="1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017" name="Picture 42" descr="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554480"/>
            <a:ext cx="1494166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8" name="AutoShape 43"/>
          <p:cNvSpPr>
            <a:spLocks noChangeArrowheads="1"/>
          </p:cNvSpPr>
          <p:nvPr/>
        </p:nvSpPr>
        <p:spPr bwMode="gray">
          <a:xfrm>
            <a:off x="5663382" y="522922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AutoShape 44"/>
          <p:cNvSpPr>
            <a:spLocks noChangeArrowheads="1"/>
          </p:cNvSpPr>
          <p:nvPr/>
        </p:nvSpPr>
        <p:spPr bwMode="gray">
          <a:xfrm>
            <a:off x="5663382" y="487045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AutoShape 45"/>
          <p:cNvSpPr>
            <a:spLocks noChangeArrowheads="1"/>
          </p:cNvSpPr>
          <p:nvPr/>
        </p:nvSpPr>
        <p:spPr bwMode="gray">
          <a:xfrm>
            <a:off x="5663382" y="451008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AutoShape 46"/>
          <p:cNvSpPr>
            <a:spLocks noChangeArrowheads="1"/>
          </p:cNvSpPr>
          <p:nvPr/>
        </p:nvSpPr>
        <p:spPr bwMode="gray">
          <a:xfrm>
            <a:off x="5591945" y="41481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3584" name="Text Box 48"/>
          <p:cNvSpPr txBox="1">
            <a:spLocks noChangeArrowheads="1"/>
          </p:cNvSpPr>
          <p:nvPr/>
        </p:nvSpPr>
        <p:spPr bwMode="gray">
          <a:xfrm>
            <a:off x="5943780" y="5302251"/>
            <a:ext cx="417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833585" name="Text Box 49"/>
          <p:cNvSpPr txBox="1">
            <a:spLocks noChangeArrowheads="1"/>
          </p:cNvSpPr>
          <p:nvPr/>
        </p:nvSpPr>
        <p:spPr bwMode="gray">
          <a:xfrm>
            <a:off x="5950994" y="4941889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833586" name="Text Box 50"/>
          <p:cNvSpPr txBox="1">
            <a:spLocks noChangeArrowheads="1"/>
          </p:cNvSpPr>
          <p:nvPr/>
        </p:nvSpPr>
        <p:spPr bwMode="gray">
          <a:xfrm>
            <a:off x="5946987" y="4575176"/>
            <a:ext cx="410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C1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663381" y="4617325"/>
            <a:ext cx="935038" cy="972265"/>
            <a:chOff x="703" y="2931"/>
            <a:chExt cx="408" cy="408"/>
          </a:xfrm>
        </p:grpSpPr>
        <p:sp>
          <p:nvSpPr>
            <p:cNvPr id="42044" name="Line 52"/>
            <p:cNvSpPr>
              <a:spLocks noChangeShapeType="1"/>
            </p:cNvSpPr>
            <p:nvPr/>
          </p:nvSpPr>
          <p:spPr bwMode="auto">
            <a:xfrm flipH="1">
              <a:off x="703" y="2931"/>
              <a:ext cx="408" cy="408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45" name="Line 53"/>
            <p:cNvSpPr>
              <a:spLocks noChangeShapeType="1"/>
            </p:cNvSpPr>
            <p:nvPr/>
          </p:nvSpPr>
          <p:spPr bwMode="auto">
            <a:xfrm>
              <a:off x="703" y="2931"/>
              <a:ext cx="408" cy="408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33590" name="Text Box 54"/>
          <p:cNvSpPr txBox="1">
            <a:spLocks noChangeArrowheads="1"/>
          </p:cNvSpPr>
          <p:nvPr/>
        </p:nvSpPr>
        <p:spPr bwMode="auto">
          <a:xfrm>
            <a:off x="7140848" y="5661249"/>
            <a:ext cx="2195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数据恢复</a:t>
            </a:r>
            <a:endParaRPr lang="en-US" altLang="zh-CN" sz="1400" b="1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7" name="AutoShape 55"/>
          <p:cNvSpPr>
            <a:spLocks noChangeArrowheads="1"/>
          </p:cNvSpPr>
          <p:nvPr/>
        </p:nvSpPr>
        <p:spPr bwMode="gray">
          <a:xfrm>
            <a:off x="2498726" y="4119563"/>
            <a:ext cx="968375" cy="1009650"/>
          </a:xfrm>
          <a:prstGeom prst="can">
            <a:avLst>
              <a:gd name="adj" fmla="val 26066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8" name="Text Box 56"/>
          <p:cNvSpPr txBox="1">
            <a:spLocks noChangeArrowheads="1"/>
          </p:cNvSpPr>
          <p:nvPr/>
        </p:nvSpPr>
        <p:spPr bwMode="gray">
          <a:xfrm>
            <a:off x="2532064" y="4408489"/>
            <a:ext cx="93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2029" name="AutoShape 57"/>
          <p:cNvSpPr>
            <a:spLocks noChangeArrowheads="1"/>
          </p:cNvSpPr>
          <p:nvPr/>
        </p:nvSpPr>
        <p:spPr bwMode="gray">
          <a:xfrm>
            <a:off x="2498726" y="3328989"/>
            <a:ext cx="968375" cy="93503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0" name="Text Box 58"/>
          <p:cNvSpPr txBox="1">
            <a:spLocks noChangeArrowheads="1"/>
          </p:cNvSpPr>
          <p:nvPr/>
        </p:nvSpPr>
        <p:spPr bwMode="gray">
          <a:xfrm>
            <a:off x="2844000" y="3616326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031" name="AutoShape 59"/>
          <p:cNvSpPr>
            <a:spLocks noChangeArrowheads="1"/>
          </p:cNvSpPr>
          <p:nvPr/>
        </p:nvSpPr>
        <p:spPr bwMode="gray">
          <a:xfrm>
            <a:off x="2498726" y="2463800"/>
            <a:ext cx="968375" cy="1009650"/>
          </a:xfrm>
          <a:prstGeom prst="can">
            <a:avLst>
              <a:gd name="adj" fmla="val 26066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2" name="Text Box 60"/>
          <p:cNvSpPr txBox="1">
            <a:spLocks noChangeArrowheads="1"/>
          </p:cNvSpPr>
          <p:nvPr/>
        </p:nvSpPr>
        <p:spPr bwMode="gray">
          <a:xfrm>
            <a:off x="2852692" y="2752726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033" name="Rectangle 61"/>
          <p:cNvSpPr>
            <a:spLocks noChangeArrowheads="1"/>
          </p:cNvSpPr>
          <p:nvPr/>
        </p:nvSpPr>
        <p:spPr bwMode="gray">
          <a:xfrm>
            <a:off x="2316164" y="2332039"/>
            <a:ext cx="1349375" cy="28797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056533" y="3033710"/>
            <a:ext cx="5497042" cy="410841"/>
            <a:chOff x="130" y="1734"/>
            <a:chExt cx="1943" cy="412"/>
          </a:xfrm>
        </p:grpSpPr>
        <p:sp>
          <p:nvSpPr>
            <p:cNvPr id="42042" name="AutoShape 6"/>
            <p:cNvSpPr>
              <a:spLocks noChangeArrowheads="1"/>
            </p:cNvSpPr>
            <p:nvPr/>
          </p:nvSpPr>
          <p:spPr bwMode="auto">
            <a:xfrm>
              <a:off x="198" y="1793"/>
              <a:ext cx="1875" cy="353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2043" name="Picture 7" descr="gua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30" y="1734"/>
              <a:ext cx="194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035" name="Text Box 8"/>
          <p:cNvSpPr txBox="1">
            <a:spLocks noChangeArrowheads="1"/>
          </p:cNvSpPr>
          <p:nvPr/>
        </p:nvSpPr>
        <p:spPr bwMode="auto">
          <a:xfrm>
            <a:off x="4583833" y="3068961"/>
            <a:ext cx="4643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A0, A1, A2, B0, B1, B2, C0, C1, C2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6" name="c8b6e314-cc96-49f2-80b4-e34594dedcf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3</a:t>
            </a:r>
            <a:r>
              <a:rPr lang="zh-CN" altLang="en-US" dirty="0"/>
              <a:t>的数据恢复</a:t>
            </a:r>
            <a:endParaRPr lang="en-US" altLang="zh-CN" dirty="0"/>
          </a:p>
        </p:txBody>
      </p:sp>
      <p:sp>
        <p:nvSpPr>
          <p:cNvPr id="64" name="392b500a-01c3-4c7b-bceb-cd358abf5da1"/>
          <p:cNvSpPr txBox="1">
            <a:spLocks noChangeArrowheads="1"/>
          </p:cNvSpPr>
          <p:nvPr/>
        </p:nvSpPr>
        <p:spPr bwMode="auto">
          <a:xfrm>
            <a:off x="2135560" y="5327750"/>
            <a:ext cx="17700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50000"/>
              </a:spcBef>
              <a:defRPr/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逻辑硬盘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8" name="139a5670-9d79-4e63-93e4-33dab99acd3a"/>
          <p:cNvSpPr txBox="1">
            <a:spLocks noChangeArrowheads="1"/>
          </p:cNvSpPr>
          <p:nvPr/>
        </p:nvSpPr>
        <p:spPr bwMode="gray">
          <a:xfrm>
            <a:off x="8400257" y="4227514"/>
            <a:ext cx="11890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校验盘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9" name="ec007321-20c3-4844-9e00-80ed557eeae1"/>
          <p:cNvSpPr txBox="1">
            <a:spLocks noChangeArrowheads="1"/>
          </p:cNvSpPr>
          <p:nvPr/>
        </p:nvSpPr>
        <p:spPr bwMode="gray">
          <a:xfrm>
            <a:off x="6959128" y="4227514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040" name="6290be72-ba1d-4ee0-b03a-11695908bb1c"/>
          <p:cNvSpPr txBox="1">
            <a:spLocks noChangeArrowheads="1"/>
          </p:cNvSpPr>
          <p:nvPr/>
        </p:nvSpPr>
        <p:spPr bwMode="gray">
          <a:xfrm>
            <a:off x="4295775" y="4227514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41" name="070991fe-dd0a-45ab-ba62-a191e6f01b20"/>
          <p:cNvSpPr txBox="1">
            <a:spLocks noChangeArrowheads="1"/>
          </p:cNvSpPr>
          <p:nvPr/>
        </p:nvSpPr>
        <p:spPr bwMode="gray">
          <a:xfrm>
            <a:off x="5642745" y="4221164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545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335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335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335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335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8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335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335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33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33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335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335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3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8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833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833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8335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8335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8335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8335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8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5" grpId="0" animBg="1"/>
      <p:bldP spid="833546" grpId="0" animBg="1"/>
      <p:bldP spid="833547" grpId="0" animBg="1"/>
      <p:bldP spid="833555" grpId="0" animBg="1"/>
      <p:bldP spid="833556" grpId="0" animBg="1"/>
      <p:bldP spid="833557" grpId="0" animBg="1"/>
      <p:bldP spid="833564" grpId="0" animBg="1"/>
      <p:bldP spid="833565" grpId="0" animBg="1"/>
      <p:bldP spid="833566" grpId="0" animBg="1"/>
      <p:bldP spid="833577" grpId="0"/>
      <p:bldP spid="833584" grpId="0"/>
      <p:bldP spid="833584" grpId="1"/>
      <p:bldP spid="833585" grpId="0"/>
      <p:bldP spid="833585" grpId="1"/>
      <p:bldP spid="833586" grpId="0"/>
      <p:bldP spid="833586" grpId="1"/>
      <p:bldP spid="8335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ACC3-FDFA-4ED5-8C1E-F5E1E376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传统</a:t>
            </a:r>
            <a:r>
              <a:rPr lang="en-US" altLang="zh-CN" b="1" dirty="0"/>
              <a:t>RAID</a:t>
            </a:r>
            <a:endParaRPr lang="zh-CN" altLang="en-US" b="1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的基本概念和实现方式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技术及其应用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的数据保护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LUN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403772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627604be-2ede-4960-b716-455a11108ab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5</a:t>
            </a:r>
            <a:r>
              <a:rPr lang="zh-CN" altLang="en-US" dirty="0"/>
              <a:t>的工作原理</a:t>
            </a:r>
            <a:endParaRPr lang="en-US" altLang="zh-CN" dirty="0"/>
          </a:p>
        </p:txBody>
      </p:sp>
      <p:sp>
        <p:nvSpPr>
          <p:cNvPr id="43011" name="edfd2048-754b-4361-bb89-52b962411c72"/>
          <p:cNvSpPr txBox="1">
            <a:spLocks noChangeArrowheads="1"/>
          </p:cNvSpPr>
          <p:nvPr/>
        </p:nvSpPr>
        <p:spPr bwMode="auto">
          <a:xfrm>
            <a:off x="2279724" y="5661249"/>
            <a:ext cx="7632700" cy="29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0" tIns="39600" rIns="79200" bIns="3960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+mn-lt"/>
                <a:ea typeface="+mn-ea"/>
              </a:rPr>
              <a:t>分布式奇偶校验码的独立硬盘结构</a:t>
            </a:r>
          </a:p>
        </p:txBody>
      </p:sp>
      <p:sp>
        <p:nvSpPr>
          <p:cNvPr id="43012" name="0666b65e-ff7a-4402-b264-9c80b824ce82"/>
          <p:cNvSpPr>
            <a:spLocks noChangeArrowheads="1"/>
          </p:cNvSpPr>
          <p:nvPr/>
        </p:nvSpPr>
        <p:spPr bwMode="auto">
          <a:xfrm rot="5400000">
            <a:off x="5663184" y="2280718"/>
            <a:ext cx="720725" cy="280987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3" name="a034c1b3-4684-4340-81f3-52cc49f6d138"/>
          <p:cNvSpPr>
            <a:spLocks noChangeArrowheads="1"/>
          </p:cNvSpPr>
          <p:nvPr/>
        </p:nvSpPr>
        <p:spPr bwMode="auto">
          <a:xfrm rot="5400000">
            <a:off x="4078859" y="3333429"/>
            <a:ext cx="720725" cy="280987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4" name="71e1fd9e-dce1-4257-b387-0c963a8510b6"/>
          <p:cNvSpPr>
            <a:spLocks noChangeArrowheads="1"/>
          </p:cNvSpPr>
          <p:nvPr/>
        </p:nvSpPr>
        <p:spPr bwMode="auto">
          <a:xfrm rot="5400000">
            <a:off x="5734621" y="3333428"/>
            <a:ext cx="720725" cy="280988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5" name="38340973-98b7-40f1-8d8b-470ce880d9ee"/>
          <p:cNvSpPr>
            <a:spLocks noChangeArrowheads="1"/>
          </p:cNvSpPr>
          <p:nvPr/>
        </p:nvSpPr>
        <p:spPr bwMode="auto">
          <a:xfrm rot="5400000">
            <a:off x="7390384" y="3333429"/>
            <a:ext cx="720725" cy="280987"/>
          </a:xfrm>
          <a:prstGeom prst="rightArrow">
            <a:avLst>
              <a:gd name="adj1" fmla="val 50000"/>
              <a:gd name="adj2" fmla="val 64124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6" name="8aa106d2-33f7-4691-92f5-049cd3665c48"/>
          <p:cNvSpPr>
            <a:spLocks noChangeArrowheads="1"/>
          </p:cNvSpPr>
          <p:nvPr/>
        </p:nvSpPr>
        <p:spPr bwMode="gray">
          <a:xfrm>
            <a:off x="5449664" y="5056659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8d77aa4b-aa64-43c2-8d84-8390b3634897"/>
          <p:cNvSpPr>
            <a:spLocks noChangeArrowheads="1"/>
          </p:cNvSpPr>
          <p:nvPr/>
        </p:nvSpPr>
        <p:spPr bwMode="gray">
          <a:xfrm>
            <a:off x="5449664" y="4697884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8" name="dfffdf1f-dff2-4da8-abd6-162e5893866a"/>
          <p:cNvSpPr>
            <a:spLocks noChangeArrowheads="1"/>
          </p:cNvSpPr>
          <p:nvPr/>
        </p:nvSpPr>
        <p:spPr bwMode="gray">
          <a:xfrm>
            <a:off x="5449664" y="4337522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9" name="a9f09618-a17e-4bac-8e44-b8c4c7c0a108"/>
          <p:cNvSpPr txBox="1">
            <a:spLocks noChangeArrowheads="1"/>
          </p:cNvSpPr>
          <p:nvPr/>
        </p:nvSpPr>
        <p:spPr bwMode="gray">
          <a:xfrm>
            <a:off x="5910992" y="440896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43020" name="34af599c-2a83-45e2-88b3-562bf05d351b"/>
          <p:cNvSpPr txBox="1">
            <a:spLocks noChangeArrowheads="1"/>
          </p:cNvSpPr>
          <p:nvPr/>
        </p:nvSpPr>
        <p:spPr bwMode="gray">
          <a:xfrm>
            <a:off x="5917403" y="4769323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43021" name="b0fcca88-38a4-4618-aab1-d733d6c3a5aa"/>
          <p:cNvSpPr txBox="1">
            <a:spLocks noChangeArrowheads="1"/>
          </p:cNvSpPr>
          <p:nvPr/>
        </p:nvSpPr>
        <p:spPr bwMode="gray">
          <a:xfrm>
            <a:off x="5910992" y="5129685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43022" name="1587177b-0860-4e22-8a61-e26cef80aa25"/>
          <p:cNvSpPr>
            <a:spLocks noChangeArrowheads="1"/>
          </p:cNvSpPr>
          <p:nvPr/>
        </p:nvSpPr>
        <p:spPr bwMode="gray">
          <a:xfrm>
            <a:off x="5376640" y="3977159"/>
            <a:ext cx="1439863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23" name="099fd770-9827-4ec7-9795-6a3e3ddaf9b1"/>
          <p:cNvSpPr txBox="1">
            <a:spLocks noChangeArrowheads="1"/>
          </p:cNvSpPr>
          <p:nvPr/>
        </p:nvSpPr>
        <p:spPr bwMode="gray">
          <a:xfrm>
            <a:off x="5683366" y="4050185"/>
            <a:ext cx="881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3024" name="c19d48b2-e176-4d31-a4e4-b52e7132b28e"/>
          <p:cNvSpPr>
            <a:spLocks noChangeArrowheads="1"/>
          </p:cNvSpPr>
          <p:nvPr/>
        </p:nvSpPr>
        <p:spPr bwMode="gray">
          <a:xfrm>
            <a:off x="3792314" y="5056659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25" name="d87830c1-8203-44f0-a737-7d0ff2318e41"/>
          <p:cNvSpPr>
            <a:spLocks noChangeArrowheads="1"/>
          </p:cNvSpPr>
          <p:nvPr/>
        </p:nvSpPr>
        <p:spPr bwMode="gray">
          <a:xfrm>
            <a:off x="3792314" y="4697884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26" name="64b77daa-76b5-463a-8b87-e5dcc066caa4"/>
          <p:cNvSpPr>
            <a:spLocks noChangeArrowheads="1"/>
          </p:cNvSpPr>
          <p:nvPr/>
        </p:nvSpPr>
        <p:spPr bwMode="gray">
          <a:xfrm>
            <a:off x="3792314" y="4337522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27" name="c40e24ef-8c00-4db0-b17a-0b5771916d0f"/>
          <p:cNvSpPr txBox="1">
            <a:spLocks noChangeArrowheads="1"/>
          </p:cNvSpPr>
          <p:nvPr/>
        </p:nvSpPr>
        <p:spPr bwMode="gray">
          <a:xfrm>
            <a:off x="4260053" y="4408960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43028" name="ea86783d-8531-4ae9-8fb5-230b8bff00fc"/>
          <p:cNvSpPr txBox="1">
            <a:spLocks noChangeArrowheads="1"/>
          </p:cNvSpPr>
          <p:nvPr/>
        </p:nvSpPr>
        <p:spPr bwMode="gray">
          <a:xfrm>
            <a:off x="4253642" y="4769323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43029" name="07c7ae49-39f6-43c0-9960-672cacdea30e"/>
          <p:cNvSpPr txBox="1">
            <a:spLocks noChangeArrowheads="1"/>
          </p:cNvSpPr>
          <p:nvPr/>
        </p:nvSpPr>
        <p:spPr bwMode="gray">
          <a:xfrm>
            <a:off x="4253642" y="5129685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43030" name="6e956774-ce08-41ec-8c0c-6a78d90464ea"/>
          <p:cNvSpPr>
            <a:spLocks noChangeArrowheads="1"/>
          </p:cNvSpPr>
          <p:nvPr/>
        </p:nvSpPr>
        <p:spPr bwMode="gray">
          <a:xfrm>
            <a:off x="3719290" y="3978747"/>
            <a:ext cx="1439863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31" name="c6985c4f-6c23-47e3-8bfa-7a9fa7ab82d2"/>
          <p:cNvSpPr txBox="1">
            <a:spLocks noChangeArrowheads="1"/>
          </p:cNvSpPr>
          <p:nvPr/>
        </p:nvSpPr>
        <p:spPr bwMode="gray">
          <a:xfrm>
            <a:off x="4055671" y="4050185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32" name="fd878d93-2e2a-4be6-97e5-3ad7cd84e49e"/>
          <p:cNvSpPr>
            <a:spLocks noChangeArrowheads="1"/>
          </p:cNvSpPr>
          <p:nvPr/>
        </p:nvSpPr>
        <p:spPr bwMode="gray">
          <a:xfrm>
            <a:off x="7105427" y="5056659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33" name="28aadbd1-bb05-4430-a156-1f3d2162ef8c"/>
          <p:cNvSpPr>
            <a:spLocks noChangeArrowheads="1"/>
          </p:cNvSpPr>
          <p:nvPr/>
        </p:nvSpPr>
        <p:spPr bwMode="gray">
          <a:xfrm>
            <a:off x="7105427" y="4697884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34" name="c081f203-8787-4201-9603-0993fb173d4c"/>
          <p:cNvSpPr>
            <a:spLocks noChangeArrowheads="1"/>
          </p:cNvSpPr>
          <p:nvPr/>
        </p:nvSpPr>
        <p:spPr bwMode="gray">
          <a:xfrm>
            <a:off x="7105427" y="4337522"/>
            <a:ext cx="12890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35" name="02767e4f-f8bb-4dd7-9f72-b351947a2588"/>
          <p:cNvSpPr txBox="1">
            <a:spLocks noChangeArrowheads="1"/>
          </p:cNvSpPr>
          <p:nvPr/>
        </p:nvSpPr>
        <p:spPr bwMode="gray">
          <a:xfrm>
            <a:off x="7566755" y="440896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43036" name="b12db785-df1a-46ac-8266-e7fc90297f2b"/>
          <p:cNvSpPr txBox="1">
            <a:spLocks noChangeArrowheads="1"/>
          </p:cNvSpPr>
          <p:nvPr/>
        </p:nvSpPr>
        <p:spPr bwMode="gray">
          <a:xfrm>
            <a:off x="7566755" y="4769323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43037" name="81167640-528a-4710-9c9c-6222ed3f287c"/>
          <p:cNvSpPr txBox="1">
            <a:spLocks noChangeArrowheads="1"/>
          </p:cNvSpPr>
          <p:nvPr/>
        </p:nvSpPr>
        <p:spPr bwMode="gray">
          <a:xfrm>
            <a:off x="7573166" y="5129685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43038" name="e77a061b-116c-47c8-b970-d3b37e87dd3c"/>
          <p:cNvSpPr>
            <a:spLocks noChangeArrowheads="1"/>
          </p:cNvSpPr>
          <p:nvPr/>
        </p:nvSpPr>
        <p:spPr bwMode="gray">
          <a:xfrm>
            <a:off x="7032402" y="3977159"/>
            <a:ext cx="1439862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3039" name="edc9d2cf-2592-407d-8724-337dae20fffd"/>
          <p:cNvSpPr txBox="1">
            <a:spLocks noChangeArrowheads="1"/>
          </p:cNvSpPr>
          <p:nvPr/>
        </p:nvSpPr>
        <p:spPr bwMode="gray">
          <a:xfrm>
            <a:off x="7368783" y="4050185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0" name="AutoShape 33"/>
          <p:cNvSpPr>
            <a:spLocks noChangeArrowheads="1"/>
          </p:cNvSpPr>
          <p:nvPr/>
        </p:nvSpPr>
        <p:spPr bwMode="auto">
          <a:xfrm>
            <a:off x="3722465" y="2956398"/>
            <a:ext cx="4657725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43041" name="3709a585-7db2-45ad-acd1-271142c36e1f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3763740" y="2867497"/>
            <a:ext cx="4638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42" name="6825669c-a81c-41be-ae26-e5baa6707b97"/>
          <p:cNvSpPr txBox="1">
            <a:spLocks noChangeArrowheads="1"/>
          </p:cNvSpPr>
          <p:nvPr/>
        </p:nvSpPr>
        <p:spPr bwMode="auto">
          <a:xfrm>
            <a:off x="3722465" y="2970684"/>
            <a:ext cx="4608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D0, D1, D2, D3, D4, D5</a:t>
            </a:r>
          </a:p>
        </p:txBody>
      </p:sp>
      <p:pic>
        <p:nvPicPr>
          <p:cNvPr id="43043" name="2acd7ad7-f0b4-4084-8914-0e066d3bf907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53" y="1484784"/>
            <a:ext cx="149416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5485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9" name="4e221cf2-d6fb-4cca-8c0e-11c20f282e10"/>
          <p:cNvSpPr>
            <a:spLocks noChangeArrowheads="1"/>
          </p:cNvSpPr>
          <p:nvPr/>
        </p:nvSpPr>
        <p:spPr bwMode="auto">
          <a:xfrm rot="5400000">
            <a:off x="8004051" y="3674269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70" name="13976f0c-865e-4797-81af-1b8f8a494cfc"/>
          <p:cNvSpPr>
            <a:spLocks noChangeArrowheads="1"/>
          </p:cNvSpPr>
          <p:nvPr/>
        </p:nvSpPr>
        <p:spPr bwMode="auto">
          <a:xfrm rot="5400000">
            <a:off x="6780039" y="3680991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4" name="5caf3e42-7651-438c-9f7e-126450d5e8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5</a:t>
            </a:r>
            <a:r>
              <a:rPr lang="zh-CN" altLang="en-US" dirty="0"/>
              <a:t>的数据写入</a:t>
            </a:r>
            <a:endParaRPr lang="en-US" altLang="zh-CN" dirty="0"/>
          </a:p>
        </p:txBody>
      </p:sp>
      <p:sp>
        <p:nvSpPr>
          <p:cNvPr id="44035" name="26ad35e9-cb6b-404b-8c62-2d964f3f7e2d"/>
          <p:cNvSpPr>
            <a:spLocks noChangeArrowheads="1"/>
          </p:cNvSpPr>
          <p:nvPr/>
        </p:nvSpPr>
        <p:spPr bwMode="gray">
          <a:xfrm>
            <a:off x="2998788" y="4752976"/>
            <a:ext cx="1111250" cy="4048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6" name="3dde015f-ebf9-45fc-9b70-c9cb3fed61a8"/>
          <p:cNvSpPr>
            <a:spLocks noChangeArrowheads="1"/>
          </p:cNvSpPr>
          <p:nvPr/>
        </p:nvSpPr>
        <p:spPr bwMode="gray">
          <a:xfrm>
            <a:off x="2998788" y="4394201"/>
            <a:ext cx="1111250" cy="4048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7" name="334989b0-dbee-45c0-8c7b-d7f2b3de18b4"/>
          <p:cNvSpPr>
            <a:spLocks noChangeArrowheads="1"/>
          </p:cNvSpPr>
          <p:nvPr/>
        </p:nvSpPr>
        <p:spPr bwMode="gray">
          <a:xfrm>
            <a:off x="2998788" y="4033838"/>
            <a:ext cx="1111250" cy="4048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8" name="b9987330-0d81-4db2-9572-76a426e5df06"/>
          <p:cNvSpPr>
            <a:spLocks noChangeArrowheads="1"/>
          </p:cNvSpPr>
          <p:nvPr/>
        </p:nvSpPr>
        <p:spPr bwMode="gray">
          <a:xfrm>
            <a:off x="2998788" y="3673476"/>
            <a:ext cx="1111250" cy="4048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9" name="813e33ae-6ea8-437d-aeb4-e8957ea622f3"/>
          <p:cNvSpPr>
            <a:spLocks noChangeArrowheads="1"/>
          </p:cNvSpPr>
          <p:nvPr/>
        </p:nvSpPr>
        <p:spPr bwMode="gray">
          <a:xfrm>
            <a:off x="2998788" y="3314701"/>
            <a:ext cx="1111250" cy="4048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40" name="8eb860c2-5439-433b-8c42-1e6b838337b9"/>
          <p:cNvSpPr>
            <a:spLocks noChangeArrowheads="1"/>
          </p:cNvSpPr>
          <p:nvPr/>
        </p:nvSpPr>
        <p:spPr bwMode="gray">
          <a:xfrm>
            <a:off x="2998788" y="2954338"/>
            <a:ext cx="1111250" cy="4048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5833" name="78e9ee85-b929-4c66-b5ff-fc133d579de4"/>
          <p:cNvSpPr txBox="1">
            <a:spLocks noChangeArrowheads="1"/>
          </p:cNvSpPr>
          <p:nvPr/>
        </p:nvSpPr>
        <p:spPr bwMode="gray">
          <a:xfrm>
            <a:off x="3306128" y="410686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845834" name="1cb35b58-242b-44ba-83bc-d3cf1693d07c"/>
          <p:cNvSpPr txBox="1">
            <a:spLocks noChangeArrowheads="1"/>
          </p:cNvSpPr>
          <p:nvPr/>
        </p:nvSpPr>
        <p:spPr bwMode="gray">
          <a:xfrm>
            <a:off x="3306128" y="44672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845835" name="05400268-2643-48b3-854e-e1515e3ac380"/>
          <p:cNvSpPr txBox="1">
            <a:spLocks noChangeArrowheads="1"/>
          </p:cNvSpPr>
          <p:nvPr/>
        </p:nvSpPr>
        <p:spPr bwMode="gray">
          <a:xfrm>
            <a:off x="3306128" y="48275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845836" name="d3c67df9-6d2f-491d-8bfb-3b3f8d1ebbbd"/>
          <p:cNvSpPr txBox="1">
            <a:spLocks noChangeArrowheads="1"/>
          </p:cNvSpPr>
          <p:nvPr/>
        </p:nvSpPr>
        <p:spPr bwMode="gray">
          <a:xfrm>
            <a:off x="3306128" y="302736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845837" name="b1e8d899-4334-439c-b6db-ff427bf2db33"/>
          <p:cNvSpPr txBox="1">
            <a:spLocks noChangeArrowheads="1"/>
          </p:cNvSpPr>
          <p:nvPr/>
        </p:nvSpPr>
        <p:spPr bwMode="gray">
          <a:xfrm>
            <a:off x="3306128" y="33877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845838" name="7ca922f6-68ca-4976-a8f3-0b7391fbabc8"/>
          <p:cNvSpPr txBox="1">
            <a:spLocks noChangeArrowheads="1"/>
          </p:cNvSpPr>
          <p:nvPr/>
        </p:nvSpPr>
        <p:spPr bwMode="gray">
          <a:xfrm>
            <a:off x="3306128" y="37480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44047" name="4058ea81-4173-43c6-9c89-1380ace0f799"/>
          <p:cNvSpPr txBox="1">
            <a:spLocks noChangeArrowheads="1"/>
          </p:cNvSpPr>
          <p:nvPr/>
        </p:nvSpPr>
        <p:spPr bwMode="auto">
          <a:xfrm>
            <a:off x="2531604" y="5481639"/>
            <a:ext cx="2087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逻辑硬盘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48" name="fe93c7db-1f98-4579-9454-50b50c31379d"/>
          <p:cNvSpPr>
            <a:spLocks noChangeArrowheads="1"/>
          </p:cNvSpPr>
          <p:nvPr/>
        </p:nvSpPr>
        <p:spPr bwMode="auto">
          <a:xfrm rot="5400000">
            <a:off x="6746875" y="2492772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49" name="2df9b1c2-62d4-4cec-a31b-d55568947c2a"/>
          <p:cNvSpPr>
            <a:spLocks noChangeArrowheads="1"/>
          </p:cNvSpPr>
          <p:nvPr/>
        </p:nvSpPr>
        <p:spPr bwMode="auto">
          <a:xfrm rot="5400000">
            <a:off x="5449094" y="3637757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50" name="AutoShape 19"/>
          <p:cNvSpPr>
            <a:spLocks noChangeArrowheads="1"/>
          </p:cNvSpPr>
          <p:nvPr/>
        </p:nvSpPr>
        <p:spPr bwMode="auto">
          <a:xfrm>
            <a:off x="4981576" y="3149601"/>
            <a:ext cx="4335463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051" name="67de6a7b-a78e-435c-9700-0a810f517948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5019675" y="3062289"/>
            <a:ext cx="4318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2" name="28f77a4a-d9b1-4c62-9801-c9ac0a038a65"/>
          <p:cNvSpPr txBox="1">
            <a:spLocks noChangeArrowheads="1"/>
          </p:cNvSpPr>
          <p:nvPr/>
        </p:nvSpPr>
        <p:spPr bwMode="auto">
          <a:xfrm>
            <a:off x="5916614" y="3170239"/>
            <a:ext cx="25558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D0, D1, D2, D3, D4, D5</a:t>
            </a:r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53" name="e5bf4637-7f7c-45b6-9a68-ebbd854db486"/>
          <p:cNvSpPr>
            <a:spLocks noChangeArrowheads="1"/>
          </p:cNvSpPr>
          <p:nvPr/>
        </p:nvSpPr>
        <p:spPr bwMode="gray">
          <a:xfrm>
            <a:off x="7862913" y="525621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54" name="ba880480-e81c-4a17-954b-31c900e4d1d8"/>
          <p:cNvSpPr>
            <a:spLocks noChangeArrowheads="1"/>
          </p:cNvSpPr>
          <p:nvPr/>
        </p:nvSpPr>
        <p:spPr bwMode="gray">
          <a:xfrm>
            <a:off x="7862913" y="48974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55" name="2a716e14-4c0e-4f3e-99d3-0ecec09cc534"/>
          <p:cNvSpPr>
            <a:spLocks noChangeArrowheads="1"/>
          </p:cNvSpPr>
          <p:nvPr/>
        </p:nvSpPr>
        <p:spPr bwMode="gray">
          <a:xfrm>
            <a:off x="7862913" y="453707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5849" name="b9f8208d-47c1-4179-a978-a79e8fc3861b"/>
          <p:cNvSpPr txBox="1">
            <a:spLocks noChangeArrowheads="1"/>
          </p:cNvSpPr>
          <p:nvPr/>
        </p:nvSpPr>
        <p:spPr bwMode="gray">
          <a:xfrm>
            <a:off x="8202003" y="461010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845850" name="b7f9bde1-99ae-4745-b723-d69b79f4b5b5"/>
          <p:cNvSpPr txBox="1">
            <a:spLocks noChangeArrowheads="1"/>
          </p:cNvSpPr>
          <p:nvPr/>
        </p:nvSpPr>
        <p:spPr bwMode="gray">
          <a:xfrm>
            <a:off x="8202003" y="497046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845851" name="2a6fd691-217f-46cd-94f5-58302a982096"/>
          <p:cNvSpPr txBox="1">
            <a:spLocks noChangeArrowheads="1"/>
          </p:cNvSpPr>
          <p:nvPr/>
        </p:nvSpPr>
        <p:spPr bwMode="gray">
          <a:xfrm>
            <a:off x="8208414" y="5330826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44059" name="14c2d3d9-f0ae-4b1a-8865-d9db7bfee05d"/>
          <p:cNvSpPr>
            <a:spLocks noChangeArrowheads="1"/>
          </p:cNvSpPr>
          <p:nvPr/>
        </p:nvSpPr>
        <p:spPr bwMode="gray">
          <a:xfrm>
            <a:off x="7789888" y="4176713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60" name="1bf37cda-b380-4be3-991c-112ff10c5e63"/>
          <p:cNvSpPr txBox="1">
            <a:spLocks noChangeArrowheads="1"/>
          </p:cNvSpPr>
          <p:nvPr/>
        </p:nvSpPr>
        <p:spPr bwMode="gray">
          <a:xfrm>
            <a:off x="7821637" y="4249739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4061" name="c25db0a6-0c7f-4e89-9be4-e07924a7906e"/>
          <p:cNvSpPr>
            <a:spLocks noChangeArrowheads="1"/>
          </p:cNvSpPr>
          <p:nvPr/>
        </p:nvSpPr>
        <p:spPr bwMode="gray">
          <a:xfrm>
            <a:off x="5308601" y="525621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62" name="93f7749a-8be5-40fe-a448-1e9c6cd1fb4e"/>
          <p:cNvSpPr>
            <a:spLocks noChangeArrowheads="1"/>
          </p:cNvSpPr>
          <p:nvPr/>
        </p:nvSpPr>
        <p:spPr bwMode="gray">
          <a:xfrm>
            <a:off x="5308601" y="48974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63" name="75704f68-c703-415a-b469-97d3f43dbe4f"/>
          <p:cNvSpPr>
            <a:spLocks noChangeArrowheads="1"/>
          </p:cNvSpPr>
          <p:nvPr/>
        </p:nvSpPr>
        <p:spPr bwMode="gray">
          <a:xfrm>
            <a:off x="5308601" y="453707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5857" name="9aff4016-6c91-453c-8921-999ada38f71c"/>
          <p:cNvSpPr txBox="1">
            <a:spLocks noChangeArrowheads="1"/>
          </p:cNvSpPr>
          <p:nvPr/>
        </p:nvSpPr>
        <p:spPr bwMode="gray">
          <a:xfrm>
            <a:off x="5654102" y="4610101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845858" name="ed2bbb87-7318-4387-9a51-880e95103c5e"/>
          <p:cNvSpPr txBox="1">
            <a:spLocks noChangeArrowheads="1"/>
          </p:cNvSpPr>
          <p:nvPr/>
        </p:nvSpPr>
        <p:spPr bwMode="gray">
          <a:xfrm>
            <a:off x="5647691" y="497046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845859" name="dc0248ac-ba2c-4cdf-a88c-0649bdf7ed2e"/>
          <p:cNvSpPr txBox="1">
            <a:spLocks noChangeArrowheads="1"/>
          </p:cNvSpPr>
          <p:nvPr/>
        </p:nvSpPr>
        <p:spPr bwMode="gray">
          <a:xfrm>
            <a:off x="5647691" y="53308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44067" name="efeb346f-caae-46d0-8942-b9acabd4069b"/>
          <p:cNvSpPr>
            <a:spLocks noChangeArrowheads="1"/>
          </p:cNvSpPr>
          <p:nvPr/>
        </p:nvSpPr>
        <p:spPr bwMode="gray">
          <a:xfrm>
            <a:off x="5235576" y="4176713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68" name="3f8b60cc-8f46-4212-b14d-db7083a5cff9"/>
          <p:cNvSpPr txBox="1">
            <a:spLocks noChangeArrowheads="1"/>
          </p:cNvSpPr>
          <p:nvPr/>
        </p:nvSpPr>
        <p:spPr bwMode="gray">
          <a:xfrm>
            <a:off x="5268914" y="4249739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071" name="a4ab8e73-beb1-4d05-9410-eb98d6b629d4"/>
          <p:cNvSpPr>
            <a:spLocks noChangeArrowheads="1"/>
          </p:cNvSpPr>
          <p:nvPr/>
        </p:nvSpPr>
        <p:spPr bwMode="gray">
          <a:xfrm>
            <a:off x="6604001" y="525621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72" name="a0d3b899-9dd5-47f6-9831-6cbe24a6955e"/>
          <p:cNvSpPr>
            <a:spLocks noChangeArrowheads="1"/>
          </p:cNvSpPr>
          <p:nvPr/>
        </p:nvSpPr>
        <p:spPr bwMode="gray">
          <a:xfrm>
            <a:off x="6604001" y="48974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73" name="7f41cf41-bcba-42b6-84ed-8dca79679c43"/>
          <p:cNvSpPr>
            <a:spLocks noChangeArrowheads="1"/>
          </p:cNvSpPr>
          <p:nvPr/>
        </p:nvSpPr>
        <p:spPr bwMode="gray">
          <a:xfrm>
            <a:off x="6604001" y="4537075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5867" name="364f6b82-d3d7-499d-bfc7-af7a8dff942a"/>
          <p:cNvSpPr txBox="1">
            <a:spLocks noChangeArrowheads="1"/>
          </p:cNvSpPr>
          <p:nvPr/>
        </p:nvSpPr>
        <p:spPr bwMode="gray">
          <a:xfrm>
            <a:off x="6943091" y="461010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845868" name="d3277131-2403-433a-a6a8-6237c4134bb1"/>
          <p:cNvSpPr txBox="1">
            <a:spLocks noChangeArrowheads="1"/>
          </p:cNvSpPr>
          <p:nvPr/>
        </p:nvSpPr>
        <p:spPr bwMode="gray">
          <a:xfrm>
            <a:off x="6949502" y="4970464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845869" name="6e0cf62f-2943-4e88-a3f9-40e17fd43b78"/>
          <p:cNvSpPr txBox="1">
            <a:spLocks noChangeArrowheads="1"/>
          </p:cNvSpPr>
          <p:nvPr/>
        </p:nvSpPr>
        <p:spPr bwMode="gray">
          <a:xfrm>
            <a:off x="6943091" y="53308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pic>
        <p:nvPicPr>
          <p:cNvPr id="44077" name="de974461-af47-4b09-9930-79c915c2fd74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520200"/>
            <a:ext cx="1494166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8" name="a98ff35f-1074-4d6c-8f14-340f95c31400"/>
          <p:cNvSpPr>
            <a:spLocks noChangeArrowheads="1"/>
          </p:cNvSpPr>
          <p:nvPr/>
        </p:nvSpPr>
        <p:spPr bwMode="gray">
          <a:xfrm>
            <a:off x="6530976" y="4176713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4079" name="92171def-2967-4e4d-8401-ef13f3637d86"/>
          <p:cNvSpPr txBox="1">
            <a:spLocks noChangeArrowheads="1"/>
          </p:cNvSpPr>
          <p:nvPr/>
        </p:nvSpPr>
        <p:spPr bwMode="gray">
          <a:xfrm>
            <a:off x="6596064" y="4243389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080" name="1540247d-e901-4106-851a-0496d7a5634e"/>
          <p:cNvSpPr>
            <a:spLocks noChangeArrowheads="1"/>
          </p:cNvSpPr>
          <p:nvPr/>
        </p:nvSpPr>
        <p:spPr bwMode="gray">
          <a:xfrm>
            <a:off x="2855913" y="2809875"/>
            <a:ext cx="1371600" cy="252095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7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458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458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458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458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84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8458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8458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8458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8458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500"/>
                                        <p:tgtEl>
                                          <p:spTgt spid="84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8458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8458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8458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8458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8458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500"/>
                                        <p:tgtEl>
                                          <p:spTgt spid="84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3" grpId="0"/>
      <p:bldP spid="845834" grpId="0"/>
      <p:bldP spid="845835" grpId="0"/>
      <p:bldP spid="845836" grpId="0"/>
      <p:bldP spid="845837" grpId="0"/>
      <p:bldP spid="845838" grpId="0"/>
      <p:bldP spid="845849" grpId="0"/>
      <p:bldP spid="845849" grpId="1"/>
      <p:bldP spid="845850" grpId="0"/>
      <p:bldP spid="845850" grpId="1"/>
      <p:bldP spid="845851" grpId="0"/>
      <p:bldP spid="845857" grpId="0"/>
      <p:bldP spid="845858" grpId="0"/>
      <p:bldP spid="845858" grpId="1"/>
      <p:bldP spid="845859" grpId="0"/>
      <p:bldP spid="845859" grpId="1"/>
      <p:bldP spid="845867" grpId="0"/>
      <p:bldP spid="845867" grpId="1"/>
      <p:bldP spid="845868" grpId="0"/>
      <p:bldP spid="845869" grpId="0"/>
      <p:bldP spid="84586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7d343d18-7c4c-4fbb-8e32-34845e847fc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5</a:t>
            </a:r>
            <a:r>
              <a:rPr lang="zh-CN" altLang="en-US" dirty="0"/>
              <a:t>的数据读取</a:t>
            </a:r>
            <a:endParaRPr lang="en-US" altLang="zh-CN" dirty="0"/>
          </a:p>
        </p:txBody>
      </p:sp>
      <p:sp>
        <p:nvSpPr>
          <p:cNvPr id="45059" name="32574f54-601b-4a16-9c62-7ca1f5865aa9"/>
          <p:cNvSpPr>
            <a:spLocks noChangeArrowheads="1"/>
          </p:cNvSpPr>
          <p:nvPr/>
        </p:nvSpPr>
        <p:spPr bwMode="gray">
          <a:xfrm>
            <a:off x="2998788" y="4787900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60" name="d5da9c14-bc55-4799-b534-8a677ece9489"/>
          <p:cNvSpPr>
            <a:spLocks noChangeArrowheads="1"/>
          </p:cNvSpPr>
          <p:nvPr/>
        </p:nvSpPr>
        <p:spPr bwMode="gray">
          <a:xfrm>
            <a:off x="2998788" y="4429125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61" name="0c8dff83-bbea-4516-90ce-6e4353a9df9c"/>
          <p:cNvSpPr>
            <a:spLocks noChangeArrowheads="1"/>
          </p:cNvSpPr>
          <p:nvPr/>
        </p:nvSpPr>
        <p:spPr bwMode="gray">
          <a:xfrm>
            <a:off x="2998788" y="4068763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62" name="8d4ab436-550c-45f3-ad34-e8d485253239"/>
          <p:cNvSpPr>
            <a:spLocks noChangeArrowheads="1"/>
          </p:cNvSpPr>
          <p:nvPr/>
        </p:nvSpPr>
        <p:spPr bwMode="gray">
          <a:xfrm>
            <a:off x="2998788" y="3708400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63" name="4c88136f-3d6a-4372-a2ad-1fddf333f3ce"/>
          <p:cNvSpPr>
            <a:spLocks noChangeArrowheads="1"/>
          </p:cNvSpPr>
          <p:nvPr/>
        </p:nvSpPr>
        <p:spPr bwMode="gray">
          <a:xfrm>
            <a:off x="2998788" y="3349625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64" name="65212ec9-462e-40ee-b52b-7cff17ba0412"/>
          <p:cNvSpPr>
            <a:spLocks noChangeArrowheads="1"/>
          </p:cNvSpPr>
          <p:nvPr/>
        </p:nvSpPr>
        <p:spPr bwMode="gray">
          <a:xfrm>
            <a:off x="2998788" y="2989263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847881" name="64289278-003d-4aba-a90e-48f325c1721a"/>
          <p:cNvSpPr txBox="1">
            <a:spLocks noChangeArrowheads="1"/>
          </p:cNvSpPr>
          <p:nvPr/>
        </p:nvSpPr>
        <p:spPr bwMode="gray">
          <a:xfrm>
            <a:off x="3306127" y="41417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D2</a:t>
            </a:r>
          </a:p>
        </p:txBody>
      </p:sp>
      <p:sp>
        <p:nvSpPr>
          <p:cNvPr id="45066" name="1c0553d1-7b25-4f88-b096-3adbc274e564"/>
          <p:cNvSpPr txBox="1">
            <a:spLocks noChangeArrowheads="1"/>
          </p:cNvSpPr>
          <p:nvPr/>
        </p:nvSpPr>
        <p:spPr bwMode="gray">
          <a:xfrm>
            <a:off x="3306127" y="45021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D1</a:t>
            </a:r>
          </a:p>
        </p:txBody>
      </p:sp>
      <p:sp>
        <p:nvSpPr>
          <p:cNvPr id="45067" name="e94b3475-810f-4c8b-8cca-f6049e9cc685"/>
          <p:cNvSpPr txBox="1">
            <a:spLocks noChangeArrowheads="1"/>
          </p:cNvSpPr>
          <p:nvPr/>
        </p:nvSpPr>
        <p:spPr bwMode="gray">
          <a:xfrm>
            <a:off x="3306127" y="486251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D0</a:t>
            </a:r>
          </a:p>
        </p:txBody>
      </p:sp>
      <p:sp>
        <p:nvSpPr>
          <p:cNvPr id="45068" name="a6a65296-d4be-442a-ba72-4e1d89673990"/>
          <p:cNvSpPr txBox="1">
            <a:spLocks noChangeArrowheads="1"/>
          </p:cNvSpPr>
          <p:nvPr/>
        </p:nvSpPr>
        <p:spPr bwMode="gray">
          <a:xfrm>
            <a:off x="3306127" y="30622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D5</a:t>
            </a:r>
          </a:p>
        </p:txBody>
      </p:sp>
      <p:sp>
        <p:nvSpPr>
          <p:cNvPr id="45069" name="fb1c6ffb-dc23-4b37-9ea6-3e70a72547a1"/>
          <p:cNvSpPr txBox="1">
            <a:spLocks noChangeArrowheads="1"/>
          </p:cNvSpPr>
          <p:nvPr/>
        </p:nvSpPr>
        <p:spPr bwMode="gray">
          <a:xfrm>
            <a:off x="3306127" y="34226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D4</a:t>
            </a:r>
          </a:p>
        </p:txBody>
      </p:sp>
      <p:sp>
        <p:nvSpPr>
          <p:cNvPr id="45070" name="f5e637fc-3aaa-429f-a2fa-a69799f815d0"/>
          <p:cNvSpPr txBox="1">
            <a:spLocks noChangeArrowheads="1"/>
          </p:cNvSpPr>
          <p:nvPr/>
        </p:nvSpPr>
        <p:spPr bwMode="gray">
          <a:xfrm>
            <a:off x="3306127" y="378301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D3</a:t>
            </a:r>
          </a:p>
        </p:txBody>
      </p:sp>
      <p:sp>
        <p:nvSpPr>
          <p:cNvPr id="45071" name="3ff8520e-fb3d-49f9-be17-356da2aa19d5"/>
          <p:cNvSpPr txBox="1">
            <a:spLocks noChangeArrowheads="1"/>
          </p:cNvSpPr>
          <p:nvPr/>
        </p:nvSpPr>
        <p:spPr bwMode="auto">
          <a:xfrm>
            <a:off x="2675620" y="5481639"/>
            <a:ext cx="2087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</a:rPr>
              <a:t>逻辑硬盘</a:t>
            </a:r>
            <a:endParaRPr lang="en-US" altLang="zh-CN" sz="1400" b="1" dirty="0">
              <a:latin typeface="+mn-lt"/>
              <a:ea typeface="+mn-ea"/>
            </a:endParaRPr>
          </a:p>
        </p:txBody>
      </p:sp>
      <p:sp>
        <p:nvSpPr>
          <p:cNvPr id="45072" name="3efb92ac-43ae-4acf-89e2-487d8ae4e1b1"/>
          <p:cNvSpPr>
            <a:spLocks noChangeArrowheads="1"/>
          </p:cNvSpPr>
          <p:nvPr/>
        </p:nvSpPr>
        <p:spPr bwMode="auto">
          <a:xfrm rot="5400000">
            <a:off x="6746875" y="266541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73" name="98f4dd81-ff36-482a-8d52-1549889bc0a2"/>
          <p:cNvSpPr>
            <a:spLocks noChangeArrowheads="1"/>
          </p:cNvSpPr>
          <p:nvPr/>
        </p:nvSpPr>
        <p:spPr bwMode="auto">
          <a:xfrm rot="5400000">
            <a:off x="5449094" y="3672682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74" name="AutoShape 19"/>
          <p:cNvSpPr>
            <a:spLocks noChangeArrowheads="1"/>
          </p:cNvSpPr>
          <p:nvPr/>
        </p:nvSpPr>
        <p:spPr bwMode="auto">
          <a:xfrm>
            <a:off x="4981576" y="3185320"/>
            <a:ext cx="4335463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pic>
        <p:nvPicPr>
          <p:cNvPr id="45075" name="3b666051-fb89-459e-a25a-76d7e707c09a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5019675" y="3097214"/>
            <a:ext cx="431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6" name="b74de62c-93f0-40ba-b3bb-76be6d5daa96"/>
          <p:cNvSpPr txBox="1">
            <a:spLocks noChangeArrowheads="1"/>
          </p:cNvSpPr>
          <p:nvPr/>
        </p:nvSpPr>
        <p:spPr bwMode="auto">
          <a:xfrm>
            <a:off x="4745038" y="3205163"/>
            <a:ext cx="467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i="1">
                <a:latin typeface="+mn-lt"/>
                <a:ea typeface="+mn-ea"/>
              </a:rPr>
              <a:t>D0, D1, D2, D3, D4, D5</a:t>
            </a:r>
            <a:r>
              <a:rPr lang="en-US" altLang="zh-CN" sz="1400">
                <a:latin typeface="+mn-lt"/>
                <a:ea typeface="+mn-ea"/>
              </a:rPr>
              <a:t> </a:t>
            </a:r>
          </a:p>
        </p:txBody>
      </p:sp>
      <p:sp>
        <p:nvSpPr>
          <p:cNvPr id="45077" name="9c913b8d-5645-4e66-a9c1-72bce4e09a8b"/>
          <p:cNvSpPr>
            <a:spLocks noChangeArrowheads="1"/>
          </p:cNvSpPr>
          <p:nvPr/>
        </p:nvSpPr>
        <p:spPr bwMode="gray">
          <a:xfrm>
            <a:off x="7829551" y="52911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78" name="da18228a-546c-42d4-8cd3-51557a5e48d0"/>
          <p:cNvSpPr>
            <a:spLocks noChangeArrowheads="1"/>
          </p:cNvSpPr>
          <p:nvPr/>
        </p:nvSpPr>
        <p:spPr bwMode="gray">
          <a:xfrm>
            <a:off x="7829551" y="49323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79" name="bd2407d3-e4f3-4824-9037-a3b8b4a72b72"/>
          <p:cNvSpPr>
            <a:spLocks noChangeArrowheads="1"/>
          </p:cNvSpPr>
          <p:nvPr/>
        </p:nvSpPr>
        <p:spPr bwMode="gray">
          <a:xfrm>
            <a:off x="7829551" y="45720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80" name="bc30ddac-d39f-4042-80d5-c47dc461976d"/>
          <p:cNvSpPr txBox="1">
            <a:spLocks noChangeArrowheads="1"/>
          </p:cNvSpPr>
          <p:nvPr/>
        </p:nvSpPr>
        <p:spPr bwMode="gray">
          <a:xfrm>
            <a:off x="8168640" y="46450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D5</a:t>
            </a:r>
          </a:p>
        </p:txBody>
      </p:sp>
      <p:sp>
        <p:nvSpPr>
          <p:cNvPr id="45081" name="4b7e845c-5e39-4d42-aecf-83c1e0a6ee9b"/>
          <p:cNvSpPr txBox="1">
            <a:spLocks noChangeArrowheads="1"/>
          </p:cNvSpPr>
          <p:nvPr/>
        </p:nvSpPr>
        <p:spPr bwMode="gray">
          <a:xfrm>
            <a:off x="8168640" y="50053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D3</a:t>
            </a:r>
          </a:p>
        </p:txBody>
      </p:sp>
      <p:sp>
        <p:nvSpPr>
          <p:cNvPr id="45082" name="2bf937fa-a08a-44a8-bb04-305f2ae05a33"/>
          <p:cNvSpPr txBox="1">
            <a:spLocks noChangeArrowheads="1"/>
          </p:cNvSpPr>
          <p:nvPr/>
        </p:nvSpPr>
        <p:spPr bwMode="gray">
          <a:xfrm>
            <a:off x="8175052" y="5365751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</a:rPr>
              <a:t>P0</a:t>
            </a:r>
          </a:p>
        </p:txBody>
      </p:sp>
      <p:sp>
        <p:nvSpPr>
          <p:cNvPr id="45083" name="7f4664bd-83c5-4989-ba10-c979dedf1e56"/>
          <p:cNvSpPr>
            <a:spLocks noChangeArrowheads="1"/>
          </p:cNvSpPr>
          <p:nvPr/>
        </p:nvSpPr>
        <p:spPr bwMode="gray">
          <a:xfrm>
            <a:off x="7756526" y="42116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84" name="13cf890f-e8c1-4897-843d-6037f97a67ff"/>
          <p:cNvSpPr txBox="1">
            <a:spLocks noChangeArrowheads="1"/>
          </p:cNvSpPr>
          <p:nvPr/>
        </p:nvSpPr>
        <p:spPr bwMode="gray">
          <a:xfrm>
            <a:off x="7788275" y="4284664"/>
            <a:ext cx="103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45085" name="cb4ce346-95fb-4764-85a6-2a3c02747c2c"/>
          <p:cNvSpPr>
            <a:spLocks noChangeArrowheads="1"/>
          </p:cNvSpPr>
          <p:nvPr/>
        </p:nvSpPr>
        <p:spPr bwMode="gray">
          <a:xfrm>
            <a:off x="5308601" y="52911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86" name="14fdbe64-185b-4457-8063-954f3e95342d"/>
          <p:cNvSpPr>
            <a:spLocks noChangeArrowheads="1"/>
          </p:cNvSpPr>
          <p:nvPr/>
        </p:nvSpPr>
        <p:spPr bwMode="gray">
          <a:xfrm>
            <a:off x="5308601" y="49323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87" name="ccf254a3-9c91-4ae9-bc30-eab10d9abb11"/>
          <p:cNvSpPr>
            <a:spLocks noChangeArrowheads="1"/>
          </p:cNvSpPr>
          <p:nvPr/>
        </p:nvSpPr>
        <p:spPr bwMode="gray">
          <a:xfrm>
            <a:off x="5308601" y="45720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88" name="49a6df60-eadd-45fc-9a82-694874f68a74"/>
          <p:cNvSpPr txBox="1">
            <a:spLocks noChangeArrowheads="1"/>
          </p:cNvSpPr>
          <p:nvPr/>
        </p:nvSpPr>
        <p:spPr bwMode="gray">
          <a:xfrm>
            <a:off x="5654102" y="4645026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</a:rPr>
              <a:t>P2</a:t>
            </a:r>
          </a:p>
        </p:txBody>
      </p:sp>
      <p:sp>
        <p:nvSpPr>
          <p:cNvPr id="847906" name="c1846e37-dd28-4c49-9e73-a4ca1d708d35"/>
          <p:cNvSpPr txBox="1">
            <a:spLocks noChangeArrowheads="1"/>
          </p:cNvSpPr>
          <p:nvPr/>
        </p:nvSpPr>
        <p:spPr bwMode="gray">
          <a:xfrm>
            <a:off x="5647690" y="50053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D2</a:t>
            </a:r>
          </a:p>
        </p:txBody>
      </p:sp>
      <p:sp>
        <p:nvSpPr>
          <p:cNvPr id="45090" name="a4e39e97-f01d-4940-a632-6d5bd546bb04"/>
          <p:cNvSpPr txBox="1">
            <a:spLocks noChangeArrowheads="1"/>
          </p:cNvSpPr>
          <p:nvPr/>
        </p:nvSpPr>
        <p:spPr bwMode="gray">
          <a:xfrm>
            <a:off x="5647690" y="53657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D0</a:t>
            </a:r>
          </a:p>
        </p:txBody>
      </p:sp>
      <p:sp>
        <p:nvSpPr>
          <p:cNvPr id="45091" name="730b5fdc-8370-42ea-bfcb-9e03fe28a02c"/>
          <p:cNvSpPr>
            <a:spLocks noChangeArrowheads="1"/>
          </p:cNvSpPr>
          <p:nvPr/>
        </p:nvSpPr>
        <p:spPr bwMode="gray">
          <a:xfrm>
            <a:off x="5235576" y="42116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92" name="ee2babee-f3b5-4566-bba4-93e501f44cb6"/>
          <p:cNvSpPr txBox="1">
            <a:spLocks noChangeArrowheads="1"/>
          </p:cNvSpPr>
          <p:nvPr/>
        </p:nvSpPr>
        <p:spPr bwMode="gray">
          <a:xfrm>
            <a:off x="5268914" y="4284664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45093" name="c5af3e21-dc67-44ef-9470-e05467c4b8e7"/>
          <p:cNvSpPr>
            <a:spLocks noChangeArrowheads="1"/>
          </p:cNvSpPr>
          <p:nvPr/>
        </p:nvSpPr>
        <p:spPr bwMode="auto">
          <a:xfrm rot="5400000">
            <a:off x="7968457" y="3709194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94" name="73bdac42-0e73-4174-9393-7892450ec3f5"/>
          <p:cNvSpPr>
            <a:spLocks noChangeArrowheads="1"/>
          </p:cNvSpPr>
          <p:nvPr/>
        </p:nvSpPr>
        <p:spPr bwMode="auto">
          <a:xfrm rot="5400000">
            <a:off x="6744494" y="3709194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95" name="4aff34f9-bc43-4e7f-8bd5-f71eae6099ea"/>
          <p:cNvSpPr>
            <a:spLocks noChangeArrowheads="1"/>
          </p:cNvSpPr>
          <p:nvPr/>
        </p:nvSpPr>
        <p:spPr bwMode="gray">
          <a:xfrm>
            <a:off x="6604001" y="5291138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96" name="a871c50d-25c2-4c29-b0a2-c194f56389d6"/>
          <p:cNvSpPr>
            <a:spLocks noChangeArrowheads="1"/>
          </p:cNvSpPr>
          <p:nvPr/>
        </p:nvSpPr>
        <p:spPr bwMode="gray">
          <a:xfrm>
            <a:off x="6604001" y="493236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97" name="963ce30b-49b7-47a8-93ad-e0c9258a70e4"/>
          <p:cNvSpPr>
            <a:spLocks noChangeArrowheads="1"/>
          </p:cNvSpPr>
          <p:nvPr/>
        </p:nvSpPr>
        <p:spPr bwMode="gray">
          <a:xfrm>
            <a:off x="6604001" y="4572000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098" name="d57ef736-7b04-49bf-aa18-fc135bc0ded3"/>
          <p:cNvSpPr txBox="1">
            <a:spLocks noChangeArrowheads="1"/>
          </p:cNvSpPr>
          <p:nvPr/>
        </p:nvSpPr>
        <p:spPr bwMode="gray">
          <a:xfrm>
            <a:off x="6943090" y="46450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D4</a:t>
            </a:r>
          </a:p>
        </p:txBody>
      </p:sp>
      <p:sp>
        <p:nvSpPr>
          <p:cNvPr id="45099" name="0f0687b5-b5ab-48b0-8214-1e4c41235e59"/>
          <p:cNvSpPr txBox="1">
            <a:spLocks noChangeArrowheads="1"/>
          </p:cNvSpPr>
          <p:nvPr/>
        </p:nvSpPr>
        <p:spPr bwMode="gray">
          <a:xfrm>
            <a:off x="6949502" y="5005389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</a:rPr>
              <a:t>P1</a:t>
            </a:r>
          </a:p>
        </p:txBody>
      </p:sp>
      <p:sp>
        <p:nvSpPr>
          <p:cNvPr id="45100" name="451ab2b4-626f-4d2f-bd51-d43daba32645"/>
          <p:cNvSpPr txBox="1">
            <a:spLocks noChangeArrowheads="1"/>
          </p:cNvSpPr>
          <p:nvPr/>
        </p:nvSpPr>
        <p:spPr bwMode="gray">
          <a:xfrm>
            <a:off x="6943090" y="53657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</a:rPr>
              <a:t>D1</a:t>
            </a:r>
          </a:p>
        </p:txBody>
      </p:sp>
      <p:pic>
        <p:nvPicPr>
          <p:cNvPr id="45101" name="5ebf3226-36ff-4b8b-bf41-a33ac63913d3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1376363"/>
            <a:ext cx="150653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02" name="2f92b7bb-96da-4e32-bb34-672c332f5de6"/>
          <p:cNvSpPr>
            <a:spLocks noChangeArrowheads="1"/>
          </p:cNvSpPr>
          <p:nvPr/>
        </p:nvSpPr>
        <p:spPr bwMode="gray">
          <a:xfrm>
            <a:off x="6530976" y="4211638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45103" name="9cd8242e-4a9b-4585-b6f7-b5f21ca37709"/>
          <p:cNvSpPr txBox="1">
            <a:spLocks noChangeArrowheads="1"/>
          </p:cNvSpPr>
          <p:nvPr/>
        </p:nvSpPr>
        <p:spPr bwMode="gray">
          <a:xfrm>
            <a:off x="6596064" y="4278314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45104" name="714c58ad-c024-4160-9d79-0b693566ada5"/>
          <p:cNvSpPr>
            <a:spLocks noChangeArrowheads="1"/>
          </p:cNvSpPr>
          <p:nvPr/>
        </p:nvSpPr>
        <p:spPr bwMode="gray">
          <a:xfrm>
            <a:off x="2855913" y="2844800"/>
            <a:ext cx="1439862" cy="252095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324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47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479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81" grpId="0"/>
      <p:bldP spid="8479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36"/>
          <p:cNvSpPr>
            <a:spLocks noChangeArrowheads="1"/>
          </p:cNvSpPr>
          <p:nvPr/>
        </p:nvSpPr>
        <p:spPr bwMode="auto">
          <a:xfrm rot="5400000">
            <a:off x="8076183" y="3609182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3" name="AutoShape 37"/>
          <p:cNvSpPr>
            <a:spLocks noChangeArrowheads="1"/>
          </p:cNvSpPr>
          <p:nvPr/>
        </p:nvSpPr>
        <p:spPr bwMode="auto">
          <a:xfrm rot="5400000">
            <a:off x="6780039" y="3609182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gray">
          <a:xfrm>
            <a:off x="5286376" y="522064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AutoShape 3"/>
          <p:cNvSpPr>
            <a:spLocks noChangeArrowheads="1"/>
          </p:cNvSpPr>
          <p:nvPr/>
        </p:nvSpPr>
        <p:spPr bwMode="gray">
          <a:xfrm>
            <a:off x="5286376" y="48610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6" name="AutoShape 4"/>
          <p:cNvSpPr>
            <a:spLocks noChangeArrowheads="1"/>
          </p:cNvSpPr>
          <p:nvPr/>
        </p:nvSpPr>
        <p:spPr bwMode="gray">
          <a:xfrm>
            <a:off x="5286376" y="451063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7" name="AutoShape 6"/>
          <p:cNvSpPr>
            <a:spLocks noChangeArrowheads="1"/>
          </p:cNvSpPr>
          <p:nvPr/>
        </p:nvSpPr>
        <p:spPr bwMode="gray">
          <a:xfrm>
            <a:off x="2998788" y="4795838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gray">
          <a:xfrm>
            <a:off x="2998788" y="4437063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gray">
          <a:xfrm>
            <a:off x="2998788" y="4076700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gray">
          <a:xfrm>
            <a:off x="2998788" y="3716338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gray">
          <a:xfrm>
            <a:off x="2998788" y="3357563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gray">
          <a:xfrm>
            <a:off x="2998788" y="2997200"/>
            <a:ext cx="1111250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gray">
          <a:xfrm>
            <a:off x="3306128" y="41497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gray">
          <a:xfrm>
            <a:off x="3306128" y="45100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gray">
          <a:xfrm>
            <a:off x="3306128" y="48704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gray">
          <a:xfrm>
            <a:off x="3306128" y="3070226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gray">
          <a:xfrm>
            <a:off x="3306128" y="343058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gray">
          <a:xfrm>
            <a:off x="3306128" y="379095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 rot="5400000">
            <a:off x="6746875" y="2492772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 rot="5400000">
            <a:off x="5483895" y="3609181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981575" y="3105151"/>
            <a:ext cx="4356100" cy="440231"/>
            <a:chOff x="113" y="1734"/>
            <a:chExt cx="1960" cy="440"/>
          </a:xfrm>
        </p:grpSpPr>
        <p:sp>
          <p:nvSpPr>
            <p:cNvPr id="46139" name="AutoShape 22"/>
            <p:cNvSpPr>
              <a:spLocks noChangeArrowheads="1"/>
            </p:cNvSpPr>
            <p:nvPr/>
          </p:nvSpPr>
          <p:spPr bwMode="auto">
            <a:xfrm>
              <a:off x="113" y="1822"/>
              <a:ext cx="1951" cy="352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6140" name="Picture 23" descr="gua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130" y="1734"/>
              <a:ext cx="19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102" name="Text Box 24"/>
          <p:cNvSpPr txBox="1">
            <a:spLocks noChangeArrowheads="1"/>
          </p:cNvSpPr>
          <p:nvPr/>
        </p:nvSpPr>
        <p:spPr bwMode="auto">
          <a:xfrm>
            <a:off x="4746625" y="3213100"/>
            <a:ext cx="467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D0, D1, D2, D3, D4, D5</a:t>
            </a:r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03" name="AutoShape 25"/>
          <p:cNvSpPr>
            <a:spLocks noChangeArrowheads="1"/>
          </p:cNvSpPr>
          <p:nvPr/>
        </p:nvSpPr>
        <p:spPr bwMode="gray">
          <a:xfrm>
            <a:off x="7862913" y="522064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04" name="AutoShape 26"/>
          <p:cNvSpPr>
            <a:spLocks noChangeArrowheads="1"/>
          </p:cNvSpPr>
          <p:nvPr/>
        </p:nvSpPr>
        <p:spPr bwMode="gray">
          <a:xfrm>
            <a:off x="7862913" y="48610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05" name="AutoShape 27"/>
          <p:cNvSpPr>
            <a:spLocks noChangeArrowheads="1"/>
          </p:cNvSpPr>
          <p:nvPr/>
        </p:nvSpPr>
        <p:spPr bwMode="gray">
          <a:xfrm>
            <a:off x="7862913" y="451063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48" name="Text Box 28"/>
          <p:cNvSpPr txBox="1">
            <a:spLocks noChangeArrowheads="1"/>
          </p:cNvSpPr>
          <p:nvPr/>
        </p:nvSpPr>
        <p:spPr bwMode="gray">
          <a:xfrm>
            <a:off x="8202003" y="458246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849949" name="Text Box 29"/>
          <p:cNvSpPr txBox="1">
            <a:spLocks noChangeArrowheads="1"/>
          </p:cNvSpPr>
          <p:nvPr/>
        </p:nvSpPr>
        <p:spPr bwMode="gray">
          <a:xfrm>
            <a:off x="8202003" y="494283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849950" name="Text Box 30"/>
          <p:cNvSpPr txBox="1">
            <a:spLocks noChangeArrowheads="1"/>
          </p:cNvSpPr>
          <p:nvPr/>
        </p:nvSpPr>
        <p:spPr bwMode="gray">
          <a:xfrm>
            <a:off x="8208414" y="5303194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46109" name="AutoShape 31"/>
          <p:cNvSpPr>
            <a:spLocks noChangeArrowheads="1"/>
          </p:cNvSpPr>
          <p:nvPr/>
        </p:nvSpPr>
        <p:spPr bwMode="gray">
          <a:xfrm>
            <a:off x="7789888" y="414908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53" name="Text Box 33"/>
          <p:cNvSpPr txBox="1">
            <a:spLocks noChangeArrowheads="1"/>
          </p:cNvSpPr>
          <p:nvPr/>
        </p:nvSpPr>
        <p:spPr bwMode="gray">
          <a:xfrm>
            <a:off x="5581077" y="4522541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849954" name="Text Box 34"/>
          <p:cNvSpPr txBox="1">
            <a:spLocks noChangeArrowheads="1"/>
          </p:cNvSpPr>
          <p:nvPr/>
        </p:nvSpPr>
        <p:spPr bwMode="gray">
          <a:xfrm>
            <a:off x="5581016" y="4942831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849955" name="Text Box 35"/>
          <p:cNvSpPr txBox="1">
            <a:spLocks noChangeArrowheads="1"/>
          </p:cNvSpPr>
          <p:nvPr/>
        </p:nvSpPr>
        <p:spPr bwMode="gray">
          <a:xfrm>
            <a:off x="5581016" y="530319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46113" name="AutoShape 38"/>
          <p:cNvSpPr>
            <a:spLocks noChangeArrowheads="1"/>
          </p:cNvSpPr>
          <p:nvPr/>
        </p:nvSpPr>
        <p:spPr bwMode="gray">
          <a:xfrm>
            <a:off x="6604001" y="5220642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14" name="AutoShape 39"/>
          <p:cNvSpPr>
            <a:spLocks noChangeArrowheads="1"/>
          </p:cNvSpPr>
          <p:nvPr/>
        </p:nvSpPr>
        <p:spPr bwMode="gray">
          <a:xfrm>
            <a:off x="6604001" y="4861074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15" name="AutoShape 40"/>
          <p:cNvSpPr>
            <a:spLocks noChangeArrowheads="1"/>
          </p:cNvSpPr>
          <p:nvPr/>
        </p:nvSpPr>
        <p:spPr bwMode="gray">
          <a:xfrm>
            <a:off x="6604001" y="4510633"/>
            <a:ext cx="968375" cy="393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1" name="Text Box 41"/>
          <p:cNvSpPr txBox="1">
            <a:spLocks noChangeArrowheads="1"/>
          </p:cNvSpPr>
          <p:nvPr/>
        </p:nvSpPr>
        <p:spPr bwMode="gray">
          <a:xfrm>
            <a:off x="6943091" y="4582469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849962" name="Text Box 42"/>
          <p:cNvSpPr txBox="1">
            <a:spLocks noChangeArrowheads="1"/>
          </p:cNvSpPr>
          <p:nvPr/>
        </p:nvSpPr>
        <p:spPr bwMode="gray">
          <a:xfrm>
            <a:off x="6949502" y="4942831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849963" name="Text Box 43"/>
          <p:cNvSpPr txBox="1">
            <a:spLocks noChangeArrowheads="1"/>
          </p:cNvSpPr>
          <p:nvPr/>
        </p:nvSpPr>
        <p:spPr bwMode="gray">
          <a:xfrm>
            <a:off x="6943091" y="5303194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286376" y="4593934"/>
            <a:ext cx="936625" cy="979134"/>
            <a:chOff x="703" y="2899"/>
            <a:chExt cx="408" cy="440"/>
          </a:xfrm>
        </p:grpSpPr>
        <p:sp>
          <p:nvSpPr>
            <p:cNvPr id="46137" name="Line 45"/>
            <p:cNvSpPr>
              <a:spLocks noChangeShapeType="1"/>
            </p:cNvSpPr>
            <p:nvPr/>
          </p:nvSpPr>
          <p:spPr bwMode="auto">
            <a:xfrm flipH="1">
              <a:off x="703" y="2931"/>
              <a:ext cx="408" cy="408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38" name="Line 46"/>
            <p:cNvSpPr>
              <a:spLocks noChangeShapeType="1"/>
            </p:cNvSpPr>
            <p:nvPr/>
          </p:nvSpPr>
          <p:spPr bwMode="auto">
            <a:xfrm>
              <a:off x="703" y="2899"/>
              <a:ext cx="408" cy="440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49967" name="Text Box 47"/>
          <p:cNvSpPr txBox="1">
            <a:spLocks noChangeArrowheads="1"/>
          </p:cNvSpPr>
          <p:nvPr/>
        </p:nvSpPr>
        <p:spPr bwMode="auto">
          <a:xfrm>
            <a:off x="4945063" y="5661249"/>
            <a:ext cx="172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硬盘失效</a:t>
            </a:r>
            <a:endParaRPr lang="en-US" altLang="zh-CN" sz="1400" b="1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8" name="Text Box 48"/>
          <p:cNvSpPr txBox="1">
            <a:spLocks noChangeArrowheads="1"/>
          </p:cNvSpPr>
          <p:nvPr/>
        </p:nvSpPr>
        <p:spPr bwMode="auto">
          <a:xfrm>
            <a:off x="6853238" y="5661249"/>
            <a:ext cx="172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数据恢复</a:t>
            </a:r>
            <a:endParaRPr lang="en-US" altLang="zh-CN" sz="1400" b="1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22" name="AutoShape 49"/>
          <p:cNvSpPr>
            <a:spLocks noChangeArrowheads="1"/>
          </p:cNvSpPr>
          <p:nvPr/>
        </p:nvSpPr>
        <p:spPr bwMode="gray">
          <a:xfrm>
            <a:off x="6530976" y="414908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23" name="AutoShape 51"/>
          <p:cNvSpPr>
            <a:spLocks noChangeArrowheads="1"/>
          </p:cNvSpPr>
          <p:nvPr/>
        </p:nvSpPr>
        <p:spPr bwMode="gray">
          <a:xfrm>
            <a:off x="5197600" y="4149080"/>
            <a:ext cx="1114425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3035300" y="4900542"/>
            <a:ext cx="1081088" cy="220736"/>
            <a:chOff x="703" y="2991"/>
            <a:chExt cx="408" cy="348"/>
          </a:xfrm>
        </p:grpSpPr>
        <p:sp>
          <p:nvSpPr>
            <p:cNvPr id="46135" name="Line 54"/>
            <p:cNvSpPr>
              <a:spLocks noChangeShapeType="1"/>
            </p:cNvSpPr>
            <p:nvPr/>
          </p:nvSpPr>
          <p:spPr bwMode="auto">
            <a:xfrm flipH="1">
              <a:off x="703" y="2991"/>
              <a:ext cx="406" cy="348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36" name="Line 55"/>
            <p:cNvSpPr>
              <a:spLocks noChangeShapeType="1"/>
            </p:cNvSpPr>
            <p:nvPr/>
          </p:nvSpPr>
          <p:spPr bwMode="auto">
            <a:xfrm>
              <a:off x="703" y="2991"/>
              <a:ext cx="408" cy="348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035302" y="4150005"/>
            <a:ext cx="1075789" cy="261331"/>
            <a:chOff x="703" y="2944"/>
            <a:chExt cx="406" cy="412"/>
          </a:xfrm>
        </p:grpSpPr>
        <p:sp>
          <p:nvSpPr>
            <p:cNvPr id="46133" name="Line 57"/>
            <p:cNvSpPr>
              <a:spLocks noChangeShapeType="1"/>
            </p:cNvSpPr>
            <p:nvPr/>
          </p:nvSpPr>
          <p:spPr bwMode="auto">
            <a:xfrm flipH="1">
              <a:off x="703" y="2944"/>
              <a:ext cx="406" cy="395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34" name="Line 58"/>
            <p:cNvSpPr>
              <a:spLocks noChangeShapeType="1"/>
            </p:cNvSpPr>
            <p:nvPr/>
          </p:nvSpPr>
          <p:spPr bwMode="auto">
            <a:xfrm>
              <a:off x="703" y="2944"/>
              <a:ext cx="406" cy="412"/>
            </a:xfrm>
            <a:prstGeom prst="line">
              <a:avLst/>
            </a:prstGeom>
            <a:noFill/>
            <a:ln w="76200">
              <a:solidFill>
                <a:srgbClr val="E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6126" name="Picture 59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20" y="1520200"/>
            <a:ext cx="149416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27" name="Rectangle 60"/>
          <p:cNvSpPr>
            <a:spLocks noChangeArrowheads="1"/>
          </p:cNvSpPr>
          <p:nvPr/>
        </p:nvSpPr>
        <p:spPr bwMode="gray">
          <a:xfrm>
            <a:off x="2855913" y="2852738"/>
            <a:ext cx="1371600" cy="252095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28" name="caef58d8-a839-4a9f-bc34-314854733cb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5</a:t>
            </a:r>
            <a:r>
              <a:rPr lang="zh-CN" altLang="en-US" dirty="0"/>
              <a:t>的数据恢复</a:t>
            </a:r>
            <a:endParaRPr lang="en-US" altLang="zh-CN" dirty="0"/>
          </a:p>
        </p:txBody>
      </p:sp>
      <p:sp>
        <p:nvSpPr>
          <p:cNvPr id="46129" name="84647001-f229-4275-8b3d-61118a165822"/>
          <p:cNvSpPr txBox="1">
            <a:spLocks noChangeArrowheads="1"/>
          </p:cNvSpPr>
          <p:nvPr/>
        </p:nvSpPr>
        <p:spPr bwMode="auto">
          <a:xfrm>
            <a:off x="2603612" y="5481639"/>
            <a:ext cx="2087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逻辑硬盘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130" name="8b7d9890-c213-413c-a29b-77f749b4caab"/>
          <p:cNvSpPr txBox="1">
            <a:spLocks noChangeArrowheads="1"/>
          </p:cNvSpPr>
          <p:nvPr/>
        </p:nvSpPr>
        <p:spPr bwMode="gray">
          <a:xfrm>
            <a:off x="7874026" y="4221089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131" name="a4373718-d6ba-45f2-a91c-f6797950785f"/>
          <p:cNvSpPr txBox="1">
            <a:spLocks noChangeArrowheads="1"/>
          </p:cNvSpPr>
          <p:nvPr/>
        </p:nvSpPr>
        <p:spPr bwMode="gray">
          <a:xfrm>
            <a:off x="6600057" y="4215756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132" name="35a8cd64-a30b-4bf0-b272-c7588bae75e2"/>
          <p:cNvSpPr txBox="1">
            <a:spLocks noChangeArrowheads="1"/>
          </p:cNvSpPr>
          <p:nvPr/>
        </p:nvSpPr>
        <p:spPr bwMode="gray">
          <a:xfrm>
            <a:off x="5281738" y="4215756"/>
            <a:ext cx="1030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5205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4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8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8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8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8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84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8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8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8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84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8" grpId="0"/>
      <p:bldP spid="849949" grpId="0"/>
      <p:bldP spid="849950" grpId="0"/>
      <p:bldP spid="849953" grpId="0"/>
      <p:bldP spid="849954" grpId="0"/>
      <p:bldP spid="849955" grpId="0"/>
      <p:bldP spid="849961" grpId="0"/>
      <p:bldP spid="849962" grpId="0"/>
      <p:bldP spid="849963" grpId="0"/>
      <p:bldP spid="849967" grpId="0"/>
      <p:bldP spid="8499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6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RAID 6 </a:t>
            </a:r>
          </a:p>
          <a:p>
            <a:pPr lvl="1"/>
            <a:r>
              <a:rPr lang="zh-CN" altLang="en-US" dirty="0"/>
              <a:t>具有两种校验算法的</a:t>
            </a:r>
            <a:r>
              <a:rPr lang="en-US" altLang="zh-CN" dirty="0"/>
              <a:t>RAID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de-DE" dirty="0"/>
              <a:t>需要至少</a:t>
            </a:r>
            <a:r>
              <a:rPr lang="de-DE" altLang="zh-CN" dirty="0"/>
              <a:t>N+2(N&gt;2)</a:t>
            </a:r>
            <a:r>
              <a:rPr lang="zh-CN" altLang="de-DE" dirty="0"/>
              <a:t>个</a:t>
            </a:r>
            <a:r>
              <a:rPr lang="zh-CN" altLang="en-US" dirty="0"/>
              <a:t>硬盘</a:t>
            </a:r>
            <a:r>
              <a:rPr lang="zh-CN" altLang="de-DE" dirty="0"/>
              <a:t>来构成阵列，一般用在数据可靠性、可用性要求极高的应用场合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RAID 6</a:t>
            </a:r>
            <a:r>
              <a:rPr lang="zh-CN" altLang="en-US" dirty="0"/>
              <a:t>技术有：</a:t>
            </a:r>
            <a:endParaRPr lang="en-US" altLang="zh-CN" dirty="0"/>
          </a:p>
          <a:p>
            <a:pPr lvl="1"/>
            <a:r>
              <a:rPr lang="en-US" altLang="zh-CN" dirty="0"/>
              <a:t>RAID6 P</a:t>
            </a:r>
            <a:r>
              <a:rPr lang="zh-CN" altLang="en-US" dirty="0"/>
              <a:t>＋</a:t>
            </a:r>
            <a:r>
              <a:rPr lang="en-US" altLang="zh-CN" dirty="0"/>
              <a:t>Q</a:t>
            </a:r>
          </a:p>
          <a:p>
            <a:pPr lvl="1"/>
            <a:r>
              <a:rPr lang="en-US" altLang="zh-CN" dirty="0"/>
              <a:t>RAID6 DP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4d68b5f-5285-4736-b6bd-ee693fbde4bb"/>
          <p:cNvSpPr>
            <a:spLocks noChangeArrowheads="1"/>
          </p:cNvSpPr>
          <p:nvPr/>
        </p:nvSpPr>
        <p:spPr bwMode="gray">
          <a:xfrm>
            <a:off x="2530476" y="5767921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31" name="a0995bee-ecc9-4f18-b8c5-b65271ebcd85"/>
          <p:cNvSpPr txBox="1">
            <a:spLocks noChangeArrowheads="1"/>
          </p:cNvSpPr>
          <p:nvPr/>
        </p:nvSpPr>
        <p:spPr bwMode="gray">
          <a:xfrm>
            <a:off x="2674938" y="5839358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Q5</a:t>
            </a:r>
          </a:p>
        </p:txBody>
      </p:sp>
      <p:sp>
        <p:nvSpPr>
          <p:cNvPr id="48132" name="eff84cf2-3e0f-4074-b113-a61a8c3f603e"/>
          <p:cNvSpPr>
            <a:spLocks noChangeArrowheads="1"/>
          </p:cNvSpPr>
          <p:nvPr/>
        </p:nvSpPr>
        <p:spPr bwMode="gray">
          <a:xfrm>
            <a:off x="2530476" y="5409146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33" name="94159f3a-14ed-4119-bdbd-6ff2bb70cd50"/>
          <p:cNvSpPr txBox="1">
            <a:spLocks noChangeArrowheads="1"/>
          </p:cNvSpPr>
          <p:nvPr/>
        </p:nvSpPr>
        <p:spPr bwMode="gray">
          <a:xfrm>
            <a:off x="2674938" y="5480583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D9</a:t>
            </a:r>
          </a:p>
        </p:txBody>
      </p:sp>
      <p:sp>
        <p:nvSpPr>
          <p:cNvPr id="48134" name="2ef4b626-2636-4077-bb92-c831eada04d9"/>
          <p:cNvSpPr>
            <a:spLocks noChangeArrowheads="1"/>
          </p:cNvSpPr>
          <p:nvPr/>
        </p:nvSpPr>
        <p:spPr bwMode="gray">
          <a:xfrm>
            <a:off x="2530476" y="5048783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35" name="9f448458-84ef-4120-bd0f-dd1d98497897"/>
          <p:cNvSpPr>
            <a:spLocks noChangeArrowheads="1"/>
          </p:cNvSpPr>
          <p:nvPr/>
        </p:nvSpPr>
        <p:spPr bwMode="gray">
          <a:xfrm>
            <a:off x="2530476" y="468842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36" name="2f91c728-ba81-43d5-9572-fece59994e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6 P+Q</a:t>
            </a:r>
            <a:r>
              <a:rPr lang="zh-CN" altLang="en-US" dirty="0"/>
              <a:t>的工作原理</a:t>
            </a:r>
            <a:endParaRPr lang="en-US" altLang="zh-CN" dirty="0"/>
          </a:p>
        </p:txBody>
      </p:sp>
      <p:sp>
        <p:nvSpPr>
          <p:cNvPr id="48137" name="21d1bc27-5ef5-4fe4-aae6-5c073a8fdd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dirty="0"/>
              <a:t>RAID6 P</a:t>
            </a:r>
            <a:r>
              <a:rPr lang="zh-CN" altLang="en-US" dirty="0"/>
              <a:t>＋</a:t>
            </a:r>
            <a:r>
              <a:rPr lang="en-US" altLang="zh-CN" dirty="0"/>
              <a:t>Q</a:t>
            </a:r>
            <a:r>
              <a:rPr lang="zh-CN" altLang="en-US" dirty="0"/>
              <a:t>需要计算出两个校验数据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，当有两个数据丢失时，根据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恢复出丢失的数据。校验数据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是由以下公式计算得来的：</a:t>
            </a:r>
            <a:endParaRPr lang="en-US" altLang="zh-CN" dirty="0"/>
          </a:p>
          <a:p>
            <a:pPr lvl="1" algn="just"/>
            <a:r>
              <a:rPr lang="en-US" altLang="zh-CN" dirty="0">
                <a:cs typeface="Arial" panose="020B0604020202020204" pitchFamily="34" charset="0"/>
              </a:rPr>
              <a:t>P = D0 ⊕ D1</a:t>
            </a:r>
            <a:r>
              <a:rPr lang="en-US" altLang="zh-CN" dirty="0">
                <a:cs typeface="Arial" panose="020B0604020202020204" pitchFamily="34" charset="0"/>
                <a:sym typeface="Math B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⊕ D2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  <a:p>
            <a:pPr lvl="1" algn="just"/>
            <a:r>
              <a:rPr lang="en-US" altLang="zh-CN" dirty="0">
                <a:cs typeface="Arial" panose="020B0604020202020204" pitchFamily="34" charset="0"/>
              </a:rPr>
              <a:t>Q = (α ⊕ D0) ⊕ </a:t>
            </a:r>
            <a:r>
              <a:rPr lang="en-US" altLang="zh-CN" dirty="0">
                <a:cs typeface="Arial" panose="020B0604020202020204" pitchFamily="34" charset="0"/>
                <a:sym typeface="Math B"/>
              </a:rPr>
              <a:t>(β </a:t>
            </a:r>
            <a:r>
              <a:rPr lang="en-US" altLang="zh-CN" dirty="0">
                <a:cs typeface="Arial" panose="020B0604020202020204" pitchFamily="34" charset="0"/>
              </a:rPr>
              <a:t>⊕ D1) ⊕ </a:t>
            </a:r>
            <a:r>
              <a:rPr lang="en-US" altLang="zh-CN" dirty="0">
                <a:cs typeface="Arial" panose="020B0604020202020204" pitchFamily="34" charset="0"/>
                <a:sym typeface="Math B"/>
              </a:rPr>
              <a:t>(γ </a:t>
            </a:r>
            <a:r>
              <a:rPr lang="en-US" altLang="zh-CN" dirty="0">
                <a:cs typeface="Arial" panose="020B0604020202020204" pitchFamily="34" charset="0"/>
              </a:rPr>
              <a:t>⊕ D2)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  <a:p>
            <a:pPr marL="354013" indent="-354013"/>
            <a:endParaRPr lang="en-US" altLang="zh-CN" sz="1800" dirty="0"/>
          </a:p>
        </p:txBody>
      </p:sp>
      <p:sp>
        <p:nvSpPr>
          <p:cNvPr id="48138" name="058a6d0e-78ac-4144-8382-e552726bcf1c"/>
          <p:cNvSpPr>
            <a:spLocks noChangeArrowheads="1"/>
          </p:cNvSpPr>
          <p:nvPr/>
        </p:nvSpPr>
        <p:spPr bwMode="auto">
          <a:xfrm>
            <a:off x="2063751" y="1484314"/>
            <a:ext cx="810101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90500" indent="-188913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rgbClr val="CC0000"/>
              </a:buClr>
              <a:buFont typeface="Arial" pitchFamily="34" charset="0"/>
              <a:buNone/>
            </a:pPr>
            <a:endParaRPr lang="en-US" altLang="zh-CN">
              <a:latin typeface="FrutigerNext LT Regular" pitchFamily="34" charset="0"/>
              <a:ea typeface="华文细黑" pitchFamily="2" charset="-122"/>
            </a:endParaRPr>
          </a:p>
        </p:txBody>
      </p:sp>
      <p:sp>
        <p:nvSpPr>
          <p:cNvPr id="48139" name="bf8cf466-e623-4105-8107-0f26b2a56295"/>
          <p:cNvSpPr>
            <a:spLocks noChangeArrowheads="1"/>
          </p:cNvSpPr>
          <p:nvPr/>
        </p:nvSpPr>
        <p:spPr bwMode="gray">
          <a:xfrm>
            <a:off x="2530476" y="4328058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40" name="a9fb2b00-a7b6-4d04-9ed2-bfd08fe21d16"/>
          <p:cNvSpPr txBox="1">
            <a:spLocks noChangeArrowheads="1"/>
          </p:cNvSpPr>
          <p:nvPr/>
        </p:nvSpPr>
        <p:spPr bwMode="gray">
          <a:xfrm>
            <a:off x="2674938" y="4399497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48141" name="ea474195-9649-435b-81a2-dd703f3a85bc"/>
          <p:cNvSpPr txBox="1">
            <a:spLocks noChangeArrowheads="1"/>
          </p:cNvSpPr>
          <p:nvPr/>
        </p:nvSpPr>
        <p:spPr bwMode="gray">
          <a:xfrm>
            <a:off x="2674938" y="4759858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48142" name="86dad45b-007c-41ee-b611-36290c59e865"/>
          <p:cNvSpPr txBox="1">
            <a:spLocks noChangeArrowheads="1"/>
          </p:cNvSpPr>
          <p:nvPr/>
        </p:nvSpPr>
        <p:spPr bwMode="gray">
          <a:xfrm>
            <a:off x="2674938" y="5120222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D6</a:t>
            </a:r>
          </a:p>
        </p:txBody>
      </p:sp>
      <p:sp>
        <p:nvSpPr>
          <p:cNvPr id="48143" name="1f28eb91-8bd5-4b2c-8b0d-dfa7f1dad388"/>
          <p:cNvSpPr>
            <a:spLocks noChangeArrowheads="1"/>
          </p:cNvSpPr>
          <p:nvPr/>
        </p:nvSpPr>
        <p:spPr bwMode="gray">
          <a:xfrm>
            <a:off x="3898901" y="5769508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44" name="8eb0b125-600c-4e60-aae4-f6621e011164"/>
          <p:cNvSpPr txBox="1">
            <a:spLocks noChangeArrowheads="1"/>
          </p:cNvSpPr>
          <p:nvPr/>
        </p:nvSpPr>
        <p:spPr bwMode="gray">
          <a:xfrm>
            <a:off x="4043363" y="5840947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D12</a:t>
            </a:r>
          </a:p>
        </p:txBody>
      </p:sp>
      <p:sp>
        <p:nvSpPr>
          <p:cNvPr id="48145" name="6114dc6a-0581-4a4f-b6af-8871d67a0b80"/>
          <p:cNvSpPr>
            <a:spLocks noChangeArrowheads="1"/>
          </p:cNvSpPr>
          <p:nvPr/>
        </p:nvSpPr>
        <p:spPr bwMode="gray">
          <a:xfrm>
            <a:off x="3898901" y="5410733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46" name="6db94666-cd59-4592-89f8-3ad2ef170586"/>
          <p:cNvSpPr txBox="1">
            <a:spLocks noChangeArrowheads="1"/>
          </p:cNvSpPr>
          <p:nvPr/>
        </p:nvSpPr>
        <p:spPr bwMode="gray">
          <a:xfrm>
            <a:off x="4043363" y="5482172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48147" name="e091c511-d04c-4a6b-a402-ef29be9cff89"/>
          <p:cNvSpPr>
            <a:spLocks noChangeArrowheads="1"/>
          </p:cNvSpPr>
          <p:nvPr/>
        </p:nvSpPr>
        <p:spPr bwMode="gray">
          <a:xfrm>
            <a:off x="3898901" y="505037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48" name="3832a676-3952-4b1f-8f25-8dee6bda17a2"/>
          <p:cNvSpPr>
            <a:spLocks noChangeArrowheads="1"/>
          </p:cNvSpPr>
          <p:nvPr/>
        </p:nvSpPr>
        <p:spPr bwMode="gray">
          <a:xfrm>
            <a:off x="3898901" y="4690008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49" name="8ee64e53-51c9-4654-ab02-900b47155525"/>
          <p:cNvSpPr>
            <a:spLocks noChangeArrowheads="1"/>
          </p:cNvSpPr>
          <p:nvPr/>
        </p:nvSpPr>
        <p:spPr bwMode="gray">
          <a:xfrm>
            <a:off x="3898901" y="4329646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50" name="c0235e1c-0477-42c6-9b76-b2df9c310c8b"/>
          <p:cNvSpPr txBox="1">
            <a:spLocks noChangeArrowheads="1"/>
          </p:cNvSpPr>
          <p:nvPr/>
        </p:nvSpPr>
        <p:spPr bwMode="gray">
          <a:xfrm>
            <a:off x="4043363" y="4401083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48151" name="a583aa84-f733-48d9-b6b2-ffac00fb05c8"/>
          <p:cNvSpPr txBox="1">
            <a:spLocks noChangeArrowheads="1"/>
          </p:cNvSpPr>
          <p:nvPr/>
        </p:nvSpPr>
        <p:spPr bwMode="gray">
          <a:xfrm>
            <a:off x="4043363" y="4761447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48152" name="1a46545b-f132-4d40-91a2-46e88c1d3fee"/>
          <p:cNvSpPr txBox="1">
            <a:spLocks noChangeArrowheads="1"/>
          </p:cNvSpPr>
          <p:nvPr/>
        </p:nvSpPr>
        <p:spPr bwMode="gray">
          <a:xfrm>
            <a:off x="4043363" y="5121808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D7</a:t>
            </a:r>
          </a:p>
        </p:txBody>
      </p:sp>
      <p:sp>
        <p:nvSpPr>
          <p:cNvPr id="48153" name="5ff1dc6e-1cdc-44a7-8250-7e63e774b9d1"/>
          <p:cNvSpPr>
            <a:spLocks noChangeArrowheads="1"/>
          </p:cNvSpPr>
          <p:nvPr/>
        </p:nvSpPr>
        <p:spPr bwMode="gray">
          <a:xfrm>
            <a:off x="5302251" y="5769508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54" name="58fed768-cef5-45f9-8141-4c2508a0e2f4"/>
          <p:cNvSpPr txBox="1">
            <a:spLocks noChangeArrowheads="1"/>
          </p:cNvSpPr>
          <p:nvPr/>
        </p:nvSpPr>
        <p:spPr bwMode="gray">
          <a:xfrm>
            <a:off x="5446713" y="5840947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D13</a:t>
            </a:r>
          </a:p>
        </p:txBody>
      </p:sp>
      <p:sp>
        <p:nvSpPr>
          <p:cNvPr id="48155" name="39de8f83-4136-4255-a15a-9765b0687e78"/>
          <p:cNvSpPr>
            <a:spLocks noChangeArrowheads="1"/>
          </p:cNvSpPr>
          <p:nvPr/>
        </p:nvSpPr>
        <p:spPr bwMode="gray">
          <a:xfrm>
            <a:off x="5302251" y="5410733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56" name="bfda0414-3f63-47b6-8eb2-95cef65e38b1"/>
          <p:cNvSpPr txBox="1">
            <a:spLocks noChangeArrowheads="1"/>
          </p:cNvSpPr>
          <p:nvPr/>
        </p:nvSpPr>
        <p:spPr bwMode="gray">
          <a:xfrm>
            <a:off x="5446713" y="5482172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D11</a:t>
            </a:r>
          </a:p>
        </p:txBody>
      </p:sp>
      <p:sp>
        <p:nvSpPr>
          <p:cNvPr id="48157" name="66098c87-f73e-4a60-a9b3-bec1f30ea1e7"/>
          <p:cNvSpPr>
            <a:spLocks noChangeArrowheads="1"/>
          </p:cNvSpPr>
          <p:nvPr/>
        </p:nvSpPr>
        <p:spPr bwMode="gray">
          <a:xfrm>
            <a:off x="5302251" y="5050371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58" name="e7020da7-57bd-40de-8f40-a04f952e9dde"/>
          <p:cNvSpPr>
            <a:spLocks noChangeArrowheads="1"/>
          </p:cNvSpPr>
          <p:nvPr/>
        </p:nvSpPr>
        <p:spPr bwMode="gray">
          <a:xfrm>
            <a:off x="5302251" y="4690008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59" name="3216b602-b99d-42d4-b614-43946a2ba5cb"/>
          <p:cNvSpPr>
            <a:spLocks noChangeArrowheads="1"/>
          </p:cNvSpPr>
          <p:nvPr/>
        </p:nvSpPr>
        <p:spPr bwMode="gray">
          <a:xfrm>
            <a:off x="5302251" y="4329646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60" name="a9b4f86a-435c-4f46-bfc6-e030bf22ec94"/>
          <p:cNvSpPr txBox="1">
            <a:spLocks noChangeArrowheads="1"/>
          </p:cNvSpPr>
          <p:nvPr/>
        </p:nvSpPr>
        <p:spPr bwMode="gray">
          <a:xfrm>
            <a:off x="5446713" y="4401083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48161" name="7b15a346-39a5-4fdc-8fe6-3ade74d026f9"/>
          <p:cNvSpPr txBox="1">
            <a:spLocks noChangeArrowheads="1"/>
          </p:cNvSpPr>
          <p:nvPr/>
        </p:nvSpPr>
        <p:spPr bwMode="gray">
          <a:xfrm>
            <a:off x="5446713" y="4761447"/>
            <a:ext cx="6842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48162" name="df447f9e-9c3a-4001-bed9-39ab48fcc813"/>
          <p:cNvSpPr txBox="1">
            <a:spLocks noChangeArrowheads="1"/>
          </p:cNvSpPr>
          <p:nvPr/>
        </p:nvSpPr>
        <p:spPr bwMode="gray">
          <a:xfrm>
            <a:off x="5446713" y="5121808"/>
            <a:ext cx="6842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48163" name="1029f2f0-a482-4f1e-98a4-cdf59b9e92e5"/>
          <p:cNvSpPr>
            <a:spLocks noChangeArrowheads="1"/>
          </p:cNvSpPr>
          <p:nvPr/>
        </p:nvSpPr>
        <p:spPr bwMode="gray">
          <a:xfrm>
            <a:off x="6742114" y="5769508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64" name="d75fa9c2-846f-4f53-b500-29659296140e"/>
          <p:cNvSpPr txBox="1">
            <a:spLocks noChangeArrowheads="1"/>
          </p:cNvSpPr>
          <p:nvPr/>
        </p:nvSpPr>
        <p:spPr bwMode="gray">
          <a:xfrm>
            <a:off x="6886576" y="5840947"/>
            <a:ext cx="684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D14</a:t>
            </a:r>
          </a:p>
        </p:txBody>
      </p:sp>
      <p:sp>
        <p:nvSpPr>
          <p:cNvPr id="48165" name="d178cce3-a1d6-4ec8-898c-57646936be72"/>
          <p:cNvSpPr>
            <a:spLocks noChangeArrowheads="1"/>
          </p:cNvSpPr>
          <p:nvPr/>
        </p:nvSpPr>
        <p:spPr bwMode="gray">
          <a:xfrm>
            <a:off x="6742114" y="5410733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66" name="b7cbf614-226a-421c-b012-ec3d9fe70dd7"/>
          <p:cNvSpPr txBox="1">
            <a:spLocks noChangeArrowheads="1"/>
          </p:cNvSpPr>
          <p:nvPr/>
        </p:nvSpPr>
        <p:spPr bwMode="gray">
          <a:xfrm>
            <a:off x="6886576" y="5482172"/>
            <a:ext cx="684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48167" name="ca7e9ae8-1836-49c1-ae26-97719bbbcad3"/>
          <p:cNvSpPr>
            <a:spLocks noChangeArrowheads="1"/>
          </p:cNvSpPr>
          <p:nvPr/>
        </p:nvSpPr>
        <p:spPr bwMode="gray">
          <a:xfrm>
            <a:off x="6742114" y="5050371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68" name="72bc3b30-878a-4072-bdbc-13088d385a0d"/>
          <p:cNvSpPr>
            <a:spLocks noChangeArrowheads="1"/>
          </p:cNvSpPr>
          <p:nvPr/>
        </p:nvSpPr>
        <p:spPr bwMode="gray">
          <a:xfrm>
            <a:off x="6742114" y="4690008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69" name="09dcabd0-6665-44b1-b112-790e871e7f92"/>
          <p:cNvSpPr>
            <a:spLocks noChangeArrowheads="1"/>
          </p:cNvSpPr>
          <p:nvPr/>
        </p:nvSpPr>
        <p:spPr bwMode="gray">
          <a:xfrm>
            <a:off x="6742114" y="4329646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70" name="f8cc5b93-7231-47b7-9ec1-1e9b7b6d7a76"/>
          <p:cNvSpPr txBox="1">
            <a:spLocks noChangeArrowheads="1"/>
          </p:cNvSpPr>
          <p:nvPr/>
        </p:nvSpPr>
        <p:spPr bwMode="gray">
          <a:xfrm>
            <a:off x="6886576" y="4401083"/>
            <a:ext cx="6842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48171" name="ee773a2e-5469-45c4-875c-937497c2087b"/>
          <p:cNvSpPr txBox="1">
            <a:spLocks noChangeArrowheads="1"/>
          </p:cNvSpPr>
          <p:nvPr/>
        </p:nvSpPr>
        <p:spPr bwMode="gray">
          <a:xfrm>
            <a:off x="6886576" y="4761447"/>
            <a:ext cx="684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48172" name="b9ceaf69-7c48-4790-9ae8-3f8390f1cf52"/>
          <p:cNvSpPr txBox="1">
            <a:spLocks noChangeArrowheads="1"/>
          </p:cNvSpPr>
          <p:nvPr/>
        </p:nvSpPr>
        <p:spPr bwMode="gray">
          <a:xfrm>
            <a:off x="6886576" y="5121808"/>
            <a:ext cx="6842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48173" name="417e8794-ce46-4904-bd95-88cea344770c"/>
          <p:cNvSpPr>
            <a:spLocks noChangeArrowheads="1"/>
          </p:cNvSpPr>
          <p:nvPr/>
        </p:nvSpPr>
        <p:spPr bwMode="gray">
          <a:xfrm>
            <a:off x="8183564" y="5769508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74" name="5465bfc7-effc-4719-8dd6-1b968f6724df"/>
          <p:cNvSpPr txBox="1">
            <a:spLocks noChangeArrowheads="1"/>
          </p:cNvSpPr>
          <p:nvPr/>
        </p:nvSpPr>
        <p:spPr bwMode="gray">
          <a:xfrm>
            <a:off x="8328026" y="5840947"/>
            <a:ext cx="684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48175" name="c1bf2a31-f63a-423e-b539-18b7691cbb9b"/>
          <p:cNvSpPr>
            <a:spLocks noChangeArrowheads="1"/>
          </p:cNvSpPr>
          <p:nvPr/>
        </p:nvSpPr>
        <p:spPr bwMode="gray">
          <a:xfrm>
            <a:off x="8183564" y="5410733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76" name="27ef308d-914a-4bc9-b1a6-cd6d12d28217"/>
          <p:cNvSpPr txBox="1">
            <a:spLocks noChangeArrowheads="1"/>
          </p:cNvSpPr>
          <p:nvPr/>
        </p:nvSpPr>
        <p:spPr bwMode="gray">
          <a:xfrm>
            <a:off x="8328026" y="5482172"/>
            <a:ext cx="684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华文细黑" pitchFamily="2" charset="-122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48177" name="7c973a93-471c-4ae0-abd8-74a6ecdff5a0"/>
          <p:cNvSpPr>
            <a:spLocks noChangeArrowheads="1"/>
          </p:cNvSpPr>
          <p:nvPr/>
        </p:nvSpPr>
        <p:spPr bwMode="gray">
          <a:xfrm>
            <a:off x="8183564" y="505037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78" name="b3e17753-da3d-477a-a657-5ea4ceb70ee9"/>
          <p:cNvSpPr>
            <a:spLocks noChangeArrowheads="1"/>
          </p:cNvSpPr>
          <p:nvPr/>
        </p:nvSpPr>
        <p:spPr bwMode="gray">
          <a:xfrm>
            <a:off x="8183564" y="4690008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79" name="df249e0e-0755-4133-9abc-9619f50385c8"/>
          <p:cNvSpPr>
            <a:spLocks noChangeArrowheads="1"/>
          </p:cNvSpPr>
          <p:nvPr/>
        </p:nvSpPr>
        <p:spPr bwMode="gray">
          <a:xfrm>
            <a:off x="8183564" y="4329646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80" name="1edf5ce7-450f-46ff-8a92-c2efd22c024d"/>
          <p:cNvSpPr txBox="1">
            <a:spLocks noChangeArrowheads="1"/>
          </p:cNvSpPr>
          <p:nvPr/>
        </p:nvSpPr>
        <p:spPr bwMode="gray">
          <a:xfrm>
            <a:off x="8328026" y="4401083"/>
            <a:ext cx="6842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48181" name="3aeb8e9f-00f2-46e2-a964-50f291123950"/>
          <p:cNvSpPr txBox="1">
            <a:spLocks noChangeArrowheads="1"/>
          </p:cNvSpPr>
          <p:nvPr/>
        </p:nvSpPr>
        <p:spPr bwMode="gray">
          <a:xfrm>
            <a:off x="8328026" y="4761447"/>
            <a:ext cx="6842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48182" name="aa715412-0b99-489e-8d27-48c17643841a"/>
          <p:cNvSpPr txBox="1">
            <a:spLocks noChangeArrowheads="1"/>
          </p:cNvSpPr>
          <p:nvPr/>
        </p:nvSpPr>
        <p:spPr bwMode="gray">
          <a:xfrm>
            <a:off x="8328026" y="5121808"/>
            <a:ext cx="6842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D8</a:t>
            </a:r>
          </a:p>
        </p:txBody>
      </p:sp>
      <p:sp>
        <p:nvSpPr>
          <p:cNvPr id="48183" name="24701cb0-86bc-4404-ad3e-da26681e5639"/>
          <p:cNvSpPr>
            <a:spLocks noChangeArrowheads="1"/>
          </p:cNvSpPr>
          <p:nvPr/>
        </p:nvSpPr>
        <p:spPr bwMode="gray">
          <a:xfrm>
            <a:off x="2493964" y="3968812"/>
            <a:ext cx="1042987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84" name="d468ec39-e3d1-4d57-a45b-192b9172d76e"/>
          <p:cNvSpPr>
            <a:spLocks noChangeArrowheads="1"/>
          </p:cNvSpPr>
          <p:nvPr/>
        </p:nvSpPr>
        <p:spPr bwMode="gray">
          <a:xfrm>
            <a:off x="3862389" y="3968812"/>
            <a:ext cx="1042987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85" name="6bde0680-1c94-46cb-8efc-167f862d125e"/>
          <p:cNvSpPr>
            <a:spLocks noChangeArrowheads="1"/>
          </p:cNvSpPr>
          <p:nvPr/>
        </p:nvSpPr>
        <p:spPr bwMode="gray">
          <a:xfrm>
            <a:off x="5267325" y="4005325"/>
            <a:ext cx="1042988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86" name="ebf81221-1fbb-4783-98c7-1194bd8cf4f4"/>
          <p:cNvSpPr>
            <a:spLocks noChangeArrowheads="1"/>
          </p:cNvSpPr>
          <p:nvPr/>
        </p:nvSpPr>
        <p:spPr bwMode="gray">
          <a:xfrm>
            <a:off x="6707189" y="4005325"/>
            <a:ext cx="1042987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87" name="a31e1fd0-5917-465d-9a6a-0d081b058b2e"/>
          <p:cNvSpPr>
            <a:spLocks noChangeArrowheads="1"/>
          </p:cNvSpPr>
          <p:nvPr/>
        </p:nvSpPr>
        <p:spPr bwMode="gray">
          <a:xfrm>
            <a:off x="8147050" y="4005325"/>
            <a:ext cx="1042988" cy="3937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88" name="8b2e87c1-f7ee-4aa3-95f6-8e361cb17989"/>
          <p:cNvSpPr txBox="1">
            <a:spLocks noChangeArrowheads="1"/>
          </p:cNvSpPr>
          <p:nvPr/>
        </p:nvSpPr>
        <p:spPr bwMode="gray">
          <a:xfrm>
            <a:off x="2601914" y="4040250"/>
            <a:ext cx="827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189" name="7e24c0ca-7639-4286-bfe3-5f64c973c3a1"/>
          <p:cNvSpPr txBox="1">
            <a:spLocks noChangeArrowheads="1"/>
          </p:cNvSpPr>
          <p:nvPr/>
        </p:nvSpPr>
        <p:spPr bwMode="gray">
          <a:xfrm>
            <a:off x="3970339" y="4041837"/>
            <a:ext cx="827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190" name="8e7d9749-92f4-49e9-a7e7-68ab70083aac"/>
          <p:cNvSpPr txBox="1">
            <a:spLocks noChangeArrowheads="1"/>
          </p:cNvSpPr>
          <p:nvPr/>
        </p:nvSpPr>
        <p:spPr bwMode="gray">
          <a:xfrm>
            <a:off x="5410200" y="4076762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191" name="99872619-9c97-4ec7-85e1-47026ba3de40"/>
          <p:cNvSpPr txBox="1">
            <a:spLocks noChangeArrowheads="1"/>
          </p:cNvSpPr>
          <p:nvPr/>
        </p:nvSpPr>
        <p:spPr bwMode="gray">
          <a:xfrm>
            <a:off x="6780214" y="4076762"/>
            <a:ext cx="827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192" name="5652fcd8-c182-4e0c-b6d5-8c42ad19c3a6"/>
          <p:cNvSpPr txBox="1">
            <a:spLocks noChangeArrowheads="1"/>
          </p:cNvSpPr>
          <p:nvPr/>
        </p:nvSpPr>
        <p:spPr bwMode="gray">
          <a:xfrm>
            <a:off x="8255000" y="4076762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193" name="da28c083-db3c-41fb-918d-1f5063427f91"/>
          <p:cNvSpPr txBox="1">
            <a:spLocks noChangeArrowheads="1"/>
          </p:cNvSpPr>
          <p:nvPr/>
        </p:nvSpPr>
        <p:spPr bwMode="gray">
          <a:xfrm>
            <a:off x="9191625" y="4400612"/>
            <a:ext cx="865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194" name="8edfc263-1a22-42d1-b6b4-6d90d7c88c3e"/>
          <p:cNvSpPr txBox="1">
            <a:spLocks noChangeArrowheads="1"/>
          </p:cNvSpPr>
          <p:nvPr/>
        </p:nvSpPr>
        <p:spPr bwMode="gray">
          <a:xfrm>
            <a:off x="9156701" y="4759387"/>
            <a:ext cx="900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195" name="707cfd31-b782-4204-b193-27edcdd71075"/>
          <p:cNvSpPr txBox="1">
            <a:spLocks noChangeArrowheads="1"/>
          </p:cNvSpPr>
          <p:nvPr/>
        </p:nvSpPr>
        <p:spPr bwMode="gray">
          <a:xfrm>
            <a:off x="9156701" y="5119751"/>
            <a:ext cx="900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196" name="0298ea64-31d4-424f-be59-01cf4fca76d7"/>
          <p:cNvSpPr txBox="1">
            <a:spLocks noChangeArrowheads="1"/>
          </p:cNvSpPr>
          <p:nvPr/>
        </p:nvSpPr>
        <p:spPr bwMode="gray">
          <a:xfrm>
            <a:off x="9191625" y="5480112"/>
            <a:ext cx="865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197" name="61cdf384-021f-4978-ac8c-acd9084a53ee"/>
          <p:cNvSpPr txBox="1">
            <a:spLocks noChangeArrowheads="1"/>
          </p:cNvSpPr>
          <p:nvPr/>
        </p:nvSpPr>
        <p:spPr bwMode="gray">
          <a:xfrm>
            <a:off x="9191625" y="5840476"/>
            <a:ext cx="8651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198" name="Rectangle 64"/>
          <p:cNvSpPr>
            <a:spLocks noChangeArrowheads="1"/>
          </p:cNvSpPr>
          <p:nvPr/>
        </p:nvSpPr>
        <p:spPr bwMode="auto">
          <a:xfrm>
            <a:off x="2278063" y="4395851"/>
            <a:ext cx="7777162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199" name="Rectangle 65"/>
          <p:cNvSpPr>
            <a:spLocks noChangeArrowheads="1"/>
          </p:cNvSpPr>
          <p:nvPr/>
        </p:nvSpPr>
        <p:spPr bwMode="auto">
          <a:xfrm>
            <a:off x="2278063" y="4756213"/>
            <a:ext cx="7777162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200" name="Rectangle 66"/>
          <p:cNvSpPr>
            <a:spLocks noChangeArrowheads="1"/>
          </p:cNvSpPr>
          <p:nvPr/>
        </p:nvSpPr>
        <p:spPr bwMode="auto">
          <a:xfrm>
            <a:off x="2278063" y="5116576"/>
            <a:ext cx="7777162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201" name="Rectangle 67"/>
          <p:cNvSpPr>
            <a:spLocks noChangeArrowheads="1"/>
          </p:cNvSpPr>
          <p:nvPr/>
        </p:nvSpPr>
        <p:spPr bwMode="auto">
          <a:xfrm>
            <a:off x="2278063" y="5475351"/>
            <a:ext cx="7777162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48202" name="Rectangle 68"/>
          <p:cNvSpPr>
            <a:spLocks noChangeArrowheads="1"/>
          </p:cNvSpPr>
          <p:nvPr/>
        </p:nvSpPr>
        <p:spPr bwMode="auto">
          <a:xfrm>
            <a:off x="2278063" y="5835713"/>
            <a:ext cx="7777162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972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c63dd77-a8a5-4a33-a7bd-ef6a1875b16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 6 DP</a:t>
            </a:r>
            <a:r>
              <a:rPr lang="zh-CN" altLang="en-US" dirty="0"/>
              <a:t>的工作原理</a:t>
            </a:r>
            <a:endParaRPr lang="en-US" altLang="zh-CN" dirty="0"/>
          </a:p>
        </p:txBody>
      </p:sp>
      <p:sp>
        <p:nvSpPr>
          <p:cNvPr id="50179" name="内容占位符 7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dirty="0"/>
              <a:t>DP</a:t>
            </a:r>
            <a:r>
              <a:rPr lang="zh-CN" altLang="en-US" sz="1800" dirty="0"/>
              <a:t>－</a:t>
            </a:r>
            <a:r>
              <a:rPr lang="en-US" altLang="zh-CN" sz="1800" dirty="0"/>
              <a:t>Double Parity</a:t>
            </a:r>
            <a:r>
              <a:rPr lang="zh-CN" altLang="en-US" sz="1800" dirty="0"/>
              <a:t>，就是在</a:t>
            </a:r>
            <a:r>
              <a:rPr lang="en-US" altLang="zh-CN" sz="1800" dirty="0"/>
              <a:t>RAID4</a:t>
            </a:r>
            <a:r>
              <a:rPr lang="zh-CN" altLang="en-US" sz="1800" dirty="0"/>
              <a:t>所使用的一个行</a:t>
            </a:r>
            <a:r>
              <a:rPr lang="en-US" altLang="zh-CN" sz="1800" dirty="0"/>
              <a:t>XOR</a:t>
            </a:r>
            <a:r>
              <a:rPr lang="zh-CN" altLang="en-US" sz="1800" dirty="0"/>
              <a:t>校验硬盘的基础上又增加了一个硬盘用于存放斜向的</a:t>
            </a:r>
            <a:r>
              <a:rPr lang="en-US" altLang="zh-CN" sz="1800" dirty="0"/>
              <a:t>XOR</a:t>
            </a:r>
            <a:r>
              <a:rPr lang="zh-CN" altLang="en-US" sz="1800" dirty="0"/>
              <a:t>校验信息</a:t>
            </a:r>
          </a:p>
          <a:p>
            <a:pPr algn="just"/>
            <a:r>
              <a:rPr lang="zh-CN" altLang="en-US" sz="1800" dirty="0"/>
              <a:t>横向校验盘中</a:t>
            </a:r>
            <a:r>
              <a:rPr lang="en-US" altLang="zh-CN" sz="1800" dirty="0"/>
              <a:t>P0—P3</a:t>
            </a:r>
            <a:r>
              <a:rPr lang="zh-CN" altLang="en-US" sz="1800" dirty="0"/>
              <a:t>为各个数据盘中横向数据的校验信息</a:t>
            </a:r>
          </a:p>
          <a:p>
            <a:pPr indent="298800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1600" dirty="0">
                <a:ea typeface="华文细黑" pitchFamily="2" charset="-122"/>
              </a:rPr>
              <a:t>例：</a:t>
            </a:r>
            <a:r>
              <a:rPr lang="en-US" altLang="zh-CN" sz="1600" dirty="0">
                <a:ea typeface="华文细黑" pitchFamily="2" charset="-122"/>
              </a:rPr>
              <a:t>P0=D0  </a:t>
            </a:r>
            <a:r>
              <a:rPr lang="en-US" altLang="zh-CN" sz="1600" dirty="0">
                <a:solidFill>
                  <a:srgbClr val="FF0000"/>
                </a:solidFill>
                <a:ea typeface="华文细黑" pitchFamily="2" charset="-122"/>
              </a:rPr>
              <a:t>XOR</a:t>
            </a:r>
            <a:r>
              <a:rPr lang="en-US" altLang="zh-CN" sz="1600" dirty="0">
                <a:ea typeface="华文细黑" pitchFamily="2" charset="-122"/>
              </a:rPr>
              <a:t> D1 </a:t>
            </a:r>
            <a:r>
              <a:rPr lang="en-US" altLang="zh-CN" sz="1600" dirty="0">
                <a:solidFill>
                  <a:srgbClr val="FF0000"/>
                </a:solidFill>
                <a:ea typeface="华文细黑" pitchFamily="2" charset="-122"/>
              </a:rPr>
              <a:t>XOR</a:t>
            </a:r>
            <a:r>
              <a:rPr lang="en-US" altLang="zh-CN" sz="1600" dirty="0">
                <a:ea typeface="华文细黑" pitchFamily="2" charset="-122"/>
              </a:rPr>
              <a:t> D2 </a:t>
            </a:r>
            <a:r>
              <a:rPr lang="en-US" altLang="zh-CN" sz="1600" dirty="0">
                <a:solidFill>
                  <a:srgbClr val="FF0000"/>
                </a:solidFill>
                <a:ea typeface="华文细黑" pitchFamily="2" charset="-122"/>
              </a:rPr>
              <a:t>XOR</a:t>
            </a:r>
            <a:r>
              <a:rPr lang="en-US" altLang="zh-CN" sz="1600" dirty="0">
                <a:ea typeface="华文细黑" pitchFamily="2" charset="-122"/>
              </a:rPr>
              <a:t> D3</a:t>
            </a:r>
          </a:p>
          <a:p>
            <a:pPr algn="just"/>
            <a:r>
              <a:rPr lang="zh-CN" altLang="en-US" sz="1800" dirty="0"/>
              <a:t>斜向校验盘中</a:t>
            </a:r>
            <a:r>
              <a:rPr lang="en-US" altLang="zh-CN" sz="1800" dirty="0"/>
              <a:t>DP0—DP3</a:t>
            </a:r>
            <a:r>
              <a:rPr lang="zh-CN" altLang="en-US" sz="1800" dirty="0"/>
              <a:t>为各个数据盘及横向校验盘的斜向数据校验信息      </a:t>
            </a:r>
            <a:endParaRPr lang="en-US" altLang="zh-CN" sz="1800" dirty="0"/>
          </a:p>
          <a:p>
            <a:pPr indent="298800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1600" dirty="0">
                <a:ea typeface="华文细黑" pitchFamily="2" charset="-122"/>
              </a:rPr>
              <a:t>例：</a:t>
            </a:r>
            <a:r>
              <a:rPr lang="en-US" altLang="zh-CN" sz="1600" dirty="0">
                <a:ea typeface="华文细黑" pitchFamily="2" charset="-122"/>
              </a:rPr>
              <a:t>DP0=D0 </a:t>
            </a:r>
            <a:r>
              <a:rPr lang="en-US" altLang="zh-CN" sz="1600" dirty="0">
                <a:solidFill>
                  <a:srgbClr val="FF0000"/>
                </a:solidFill>
                <a:ea typeface="华文细黑" pitchFamily="2" charset="-122"/>
              </a:rPr>
              <a:t>XOR</a:t>
            </a:r>
            <a:r>
              <a:rPr lang="en-US" altLang="zh-CN" sz="1600" dirty="0">
                <a:ea typeface="华文细黑" pitchFamily="2" charset="-122"/>
              </a:rPr>
              <a:t> D5 </a:t>
            </a:r>
            <a:r>
              <a:rPr lang="en-US" altLang="zh-CN" sz="1600" dirty="0">
                <a:solidFill>
                  <a:srgbClr val="FF0000"/>
                </a:solidFill>
                <a:ea typeface="华文细黑" pitchFamily="2" charset="-122"/>
              </a:rPr>
              <a:t>XOR </a:t>
            </a:r>
            <a:r>
              <a:rPr lang="en-US" altLang="zh-CN" sz="1600" dirty="0">
                <a:ea typeface="华文细黑" pitchFamily="2" charset="-122"/>
              </a:rPr>
              <a:t>D10 </a:t>
            </a:r>
            <a:r>
              <a:rPr lang="en-US" altLang="zh-CN" sz="1600" dirty="0">
                <a:solidFill>
                  <a:srgbClr val="FF0000"/>
                </a:solidFill>
                <a:ea typeface="华文细黑" pitchFamily="2" charset="-122"/>
              </a:rPr>
              <a:t>XOR</a:t>
            </a:r>
            <a:r>
              <a:rPr lang="en-US" altLang="zh-CN" sz="1600" dirty="0">
                <a:ea typeface="华文细黑" pitchFamily="2" charset="-122"/>
              </a:rPr>
              <a:t> D15</a:t>
            </a:r>
            <a:endParaRPr lang="zh-CN" altLang="en-US" sz="1600" dirty="0">
              <a:ea typeface="华文细黑" pitchFamily="2" charset="-122"/>
            </a:endParaRPr>
          </a:p>
          <a:p>
            <a:pPr marL="269875" indent="-269875"/>
            <a:endParaRPr lang="zh-CN" altLang="en-US" sz="1400" dirty="0"/>
          </a:p>
        </p:txBody>
      </p:sp>
      <p:sp>
        <p:nvSpPr>
          <p:cNvPr id="50180" name="87c69835-c0b8-4ea5-b4e7-244e1cdde2ec"/>
          <p:cNvSpPr>
            <a:spLocks noChangeArrowheads="1"/>
          </p:cNvSpPr>
          <p:nvPr/>
        </p:nvSpPr>
        <p:spPr bwMode="gray">
          <a:xfrm>
            <a:off x="7032626" y="5664200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181" name="becd4e9b-d25c-450a-b8d0-77d60aad1c21"/>
          <p:cNvSpPr>
            <a:spLocks noChangeArrowheads="1"/>
          </p:cNvSpPr>
          <p:nvPr/>
        </p:nvSpPr>
        <p:spPr bwMode="gray">
          <a:xfrm>
            <a:off x="7032626" y="5303838"/>
            <a:ext cx="936625" cy="431800"/>
          </a:xfrm>
          <a:prstGeom prst="can">
            <a:avLst>
              <a:gd name="adj" fmla="val 25000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183" name="688c027e-71f2-4ac0-8444-c0fd0f4d6679"/>
          <p:cNvSpPr>
            <a:spLocks noChangeArrowheads="1"/>
          </p:cNvSpPr>
          <p:nvPr/>
        </p:nvSpPr>
        <p:spPr bwMode="gray">
          <a:xfrm>
            <a:off x="2314576" y="5697538"/>
            <a:ext cx="936625" cy="431800"/>
          </a:xfrm>
          <a:prstGeom prst="can">
            <a:avLst>
              <a:gd name="adj" fmla="val 25000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82" name="d71e6781-3153-47c0-8022-ba13a054b445"/>
          <p:cNvSpPr txBox="1">
            <a:spLocks noChangeArrowheads="1"/>
          </p:cNvSpPr>
          <p:nvPr/>
        </p:nvSpPr>
        <p:spPr bwMode="gray">
          <a:xfrm>
            <a:off x="2459038" y="5768976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D12</a:t>
            </a:r>
          </a:p>
        </p:txBody>
      </p:sp>
      <p:sp>
        <p:nvSpPr>
          <p:cNvPr id="50185" name="d666d64a-50db-4633-8ff4-e488d75d65de"/>
          <p:cNvSpPr>
            <a:spLocks noChangeArrowheads="1"/>
          </p:cNvSpPr>
          <p:nvPr/>
        </p:nvSpPr>
        <p:spPr bwMode="gray">
          <a:xfrm>
            <a:off x="2314576" y="5337175"/>
            <a:ext cx="936625" cy="431800"/>
          </a:xfrm>
          <a:prstGeom prst="can">
            <a:avLst>
              <a:gd name="adj" fmla="val 25000"/>
            </a:avLst>
          </a:prstGeom>
          <a:solidFill>
            <a:srgbClr val="C9C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186" name="d577d866-ac06-41ae-8cbd-61aff08ad4aa"/>
          <p:cNvSpPr>
            <a:spLocks noChangeArrowheads="1"/>
          </p:cNvSpPr>
          <p:nvPr/>
        </p:nvSpPr>
        <p:spPr bwMode="gray">
          <a:xfrm>
            <a:off x="2314576" y="4976813"/>
            <a:ext cx="936625" cy="431800"/>
          </a:xfrm>
          <a:prstGeom prst="can">
            <a:avLst>
              <a:gd name="adj" fmla="val 2500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187" name="5d34b4fb-edf0-41df-9445-1971c388c735"/>
          <p:cNvSpPr>
            <a:spLocks noChangeArrowheads="1"/>
          </p:cNvSpPr>
          <p:nvPr/>
        </p:nvSpPr>
        <p:spPr bwMode="gray">
          <a:xfrm>
            <a:off x="2314576" y="4618038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86" name="7ea6f3fa-de26-4011-a129-f4a1880187eb"/>
          <p:cNvSpPr txBox="1">
            <a:spLocks noChangeArrowheads="1"/>
          </p:cNvSpPr>
          <p:nvPr/>
        </p:nvSpPr>
        <p:spPr bwMode="gray">
          <a:xfrm>
            <a:off x="2459038" y="4718051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87" name="c780c47b-306e-4e27-a8cf-7becc4e2ce59"/>
          <p:cNvSpPr txBox="1">
            <a:spLocks noChangeArrowheads="1"/>
          </p:cNvSpPr>
          <p:nvPr/>
        </p:nvSpPr>
        <p:spPr bwMode="gray">
          <a:xfrm>
            <a:off x="2459038" y="5048251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88" name="effbf18b-a74a-4a33-bad9-ef75bb393f99"/>
          <p:cNvSpPr txBox="1">
            <a:spLocks noChangeArrowheads="1"/>
          </p:cNvSpPr>
          <p:nvPr/>
        </p:nvSpPr>
        <p:spPr bwMode="gray">
          <a:xfrm>
            <a:off x="2459038" y="5408614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D8</a:t>
            </a:r>
          </a:p>
        </p:txBody>
      </p:sp>
      <p:sp>
        <p:nvSpPr>
          <p:cNvPr id="50191" name="71b98848-ff5e-414f-92aa-33bf0ff7ae0c"/>
          <p:cNvSpPr>
            <a:spLocks noChangeArrowheads="1"/>
          </p:cNvSpPr>
          <p:nvPr/>
        </p:nvSpPr>
        <p:spPr bwMode="gray">
          <a:xfrm>
            <a:off x="3468689" y="5697538"/>
            <a:ext cx="936625" cy="431800"/>
          </a:xfrm>
          <a:prstGeom prst="can">
            <a:avLst>
              <a:gd name="adj" fmla="val 25000"/>
            </a:avLst>
          </a:prstGeom>
          <a:solidFill>
            <a:srgbClr val="C9C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90" name="0b541e88-cf54-4803-b83c-a0a9d29d4a5b"/>
          <p:cNvSpPr txBox="1">
            <a:spLocks noChangeArrowheads="1"/>
          </p:cNvSpPr>
          <p:nvPr/>
        </p:nvSpPr>
        <p:spPr bwMode="gray">
          <a:xfrm>
            <a:off x="3613151" y="5768976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D13</a:t>
            </a:r>
          </a:p>
        </p:txBody>
      </p:sp>
      <p:sp>
        <p:nvSpPr>
          <p:cNvPr id="50193" name="952179a4-8107-4ea5-86b7-2a65da99684d"/>
          <p:cNvSpPr>
            <a:spLocks noChangeArrowheads="1"/>
          </p:cNvSpPr>
          <p:nvPr/>
        </p:nvSpPr>
        <p:spPr bwMode="gray">
          <a:xfrm>
            <a:off x="3468689" y="5337175"/>
            <a:ext cx="936625" cy="431800"/>
          </a:xfrm>
          <a:prstGeom prst="can">
            <a:avLst>
              <a:gd name="adj" fmla="val 2500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194" name="4f0d4c09-70c4-456b-909d-84e47e4b393c"/>
          <p:cNvSpPr>
            <a:spLocks noChangeArrowheads="1"/>
          </p:cNvSpPr>
          <p:nvPr/>
        </p:nvSpPr>
        <p:spPr bwMode="gray">
          <a:xfrm>
            <a:off x="3468689" y="4976813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195" name="35e0352a-b8dd-4120-8f2e-99e208f3ec01"/>
          <p:cNvSpPr>
            <a:spLocks noChangeArrowheads="1"/>
          </p:cNvSpPr>
          <p:nvPr/>
        </p:nvSpPr>
        <p:spPr bwMode="gray">
          <a:xfrm>
            <a:off x="3468689" y="4618038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94" name="69579966-6c7a-4ec4-a002-f766a7bb44f8"/>
          <p:cNvSpPr txBox="1">
            <a:spLocks noChangeArrowheads="1"/>
          </p:cNvSpPr>
          <p:nvPr/>
        </p:nvSpPr>
        <p:spPr bwMode="gray">
          <a:xfrm>
            <a:off x="3613151" y="4718051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95" name="b9f29627-f789-477d-8cfe-65ff26468c94"/>
          <p:cNvSpPr txBox="1">
            <a:spLocks noChangeArrowheads="1"/>
          </p:cNvSpPr>
          <p:nvPr/>
        </p:nvSpPr>
        <p:spPr bwMode="gray">
          <a:xfrm>
            <a:off x="3613151" y="5048251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96" name="976a878d-5854-499b-a99a-ca45d9578d42"/>
          <p:cNvSpPr txBox="1">
            <a:spLocks noChangeArrowheads="1"/>
          </p:cNvSpPr>
          <p:nvPr/>
        </p:nvSpPr>
        <p:spPr bwMode="gray">
          <a:xfrm>
            <a:off x="3613151" y="540861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D9</a:t>
            </a:r>
          </a:p>
        </p:txBody>
      </p:sp>
      <p:sp>
        <p:nvSpPr>
          <p:cNvPr id="50199" name="5b3e3d93-0c3b-4ce4-bd29-5bb9202f753e"/>
          <p:cNvSpPr>
            <a:spLocks noChangeArrowheads="1"/>
          </p:cNvSpPr>
          <p:nvPr/>
        </p:nvSpPr>
        <p:spPr bwMode="gray">
          <a:xfrm>
            <a:off x="4654551" y="5667375"/>
            <a:ext cx="936625" cy="431800"/>
          </a:xfrm>
          <a:prstGeom prst="can">
            <a:avLst>
              <a:gd name="adj" fmla="val 2500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98" name="00964964-1421-4d38-b3ec-6435729ccd6b"/>
          <p:cNvSpPr txBox="1">
            <a:spLocks noChangeArrowheads="1"/>
          </p:cNvSpPr>
          <p:nvPr/>
        </p:nvSpPr>
        <p:spPr bwMode="gray">
          <a:xfrm>
            <a:off x="4799013" y="5738814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D14</a:t>
            </a:r>
          </a:p>
        </p:txBody>
      </p:sp>
      <p:sp>
        <p:nvSpPr>
          <p:cNvPr id="50201" name="c2d66676-fa20-4c52-9b18-40f2efdfa26b"/>
          <p:cNvSpPr>
            <a:spLocks noChangeArrowheads="1"/>
          </p:cNvSpPr>
          <p:nvPr/>
        </p:nvSpPr>
        <p:spPr bwMode="gray">
          <a:xfrm>
            <a:off x="4654551" y="5307013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02" name="23ca1e90-0215-4700-acfa-6fba164e1ceb"/>
          <p:cNvSpPr>
            <a:spLocks noChangeArrowheads="1"/>
          </p:cNvSpPr>
          <p:nvPr/>
        </p:nvSpPr>
        <p:spPr bwMode="gray">
          <a:xfrm>
            <a:off x="4654551" y="4946650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03" name="d05e4c88-5536-4b5f-9ae7-604d4cefdb82"/>
          <p:cNvSpPr>
            <a:spLocks noChangeArrowheads="1"/>
          </p:cNvSpPr>
          <p:nvPr/>
        </p:nvSpPr>
        <p:spPr bwMode="gray">
          <a:xfrm>
            <a:off x="4654551" y="4584700"/>
            <a:ext cx="936625" cy="431800"/>
          </a:xfrm>
          <a:prstGeom prst="can">
            <a:avLst>
              <a:gd name="adj" fmla="val 25000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02" name="d9e9bc8b-9807-4415-9d43-1d7f88ec3d31"/>
          <p:cNvSpPr txBox="1">
            <a:spLocks noChangeArrowheads="1"/>
          </p:cNvSpPr>
          <p:nvPr/>
        </p:nvSpPr>
        <p:spPr bwMode="gray">
          <a:xfrm>
            <a:off x="4799013" y="4687889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103" name="d5f0db4e-2358-4a0f-b2b9-c340d1406a06"/>
          <p:cNvSpPr txBox="1">
            <a:spLocks noChangeArrowheads="1"/>
          </p:cNvSpPr>
          <p:nvPr/>
        </p:nvSpPr>
        <p:spPr bwMode="gray">
          <a:xfrm>
            <a:off x="4799013" y="5018089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D6</a:t>
            </a:r>
          </a:p>
        </p:txBody>
      </p:sp>
      <p:sp>
        <p:nvSpPr>
          <p:cNvPr id="104" name="83be44dd-04d6-4e7f-94b5-42caa82600df"/>
          <p:cNvSpPr txBox="1">
            <a:spLocks noChangeArrowheads="1"/>
          </p:cNvSpPr>
          <p:nvPr/>
        </p:nvSpPr>
        <p:spPr bwMode="gray">
          <a:xfrm>
            <a:off x="4799013" y="5378451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105" name="06234ab2-a00e-4027-a90f-ecc412838e40"/>
          <p:cNvSpPr txBox="1">
            <a:spLocks noChangeArrowheads="1"/>
          </p:cNvSpPr>
          <p:nvPr/>
        </p:nvSpPr>
        <p:spPr bwMode="gray">
          <a:xfrm>
            <a:off x="7175501" y="573881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50208" name="9af4e834-fff7-4d52-877f-42be23ef98d3"/>
          <p:cNvSpPr>
            <a:spLocks noChangeArrowheads="1"/>
          </p:cNvSpPr>
          <p:nvPr/>
        </p:nvSpPr>
        <p:spPr bwMode="gray">
          <a:xfrm>
            <a:off x="7031039" y="4946650"/>
            <a:ext cx="936625" cy="431800"/>
          </a:xfrm>
          <a:prstGeom prst="can">
            <a:avLst>
              <a:gd name="adj" fmla="val 25000"/>
            </a:avLst>
          </a:prstGeom>
          <a:solidFill>
            <a:srgbClr val="C9C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09" name="d72dc28e-f7ee-432f-911c-7c93a194d7c9"/>
          <p:cNvSpPr>
            <a:spLocks noChangeArrowheads="1"/>
          </p:cNvSpPr>
          <p:nvPr/>
        </p:nvSpPr>
        <p:spPr bwMode="gray">
          <a:xfrm>
            <a:off x="7031039" y="4584700"/>
            <a:ext cx="936625" cy="431800"/>
          </a:xfrm>
          <a:prstGeom prst="can">
            <a:avLst>
              <a:gd name="adj" fmla="val 2500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08" name="674bb7c4-e01e-46f4-9a75-81753cdbf6af"/>
          <p:cNvSpPr txBox="1">
            <a:spLocks noChangeArrowheads="1"/>
          </p:cNvSpPr>
          <p:nvPr/>
        </p:nvSpPr>
        <p:spPr bwMode="gray">
          <a:xfrm>
            <a:off x="7175501" y="4687889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109" name="848e136b-21e7-4631-a992-826c924809c4"/>
          <p:cNvSpPr txBox="1">
            <a:spLocks noChangeArrowheads="1"/>
          </p:cNvSpPr>
          <p:nvPr/>
        </p:nvSpPr>
        <p:spPr bwMode="gray">
          <a:xfrm>
            <a:off x="7175501" y="5018089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110" name="9a4ac6bb-e427-4651-9dfc-71fc74abc203"/>
          <p:cNvSpPr txBox="1">
            <a:spLocks noChangeArrowheads="1"/>
          </p:cNvSpPr>
          <p:nvPr/>
        </p:nvSpPr>
        <p:spPr bwMode="gray">
          <a:xfrm>
            <a:off x="7175501" y="537686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50213" name="b8c4aea9-9b5e-4ba5-9fad-ec83ac9c7c08"/>
          <p:cNvSpPr>
            <a:spLocks noChangeArrowheads="1"/>
          </p:cNvSpPr>
          <p:nvPr/>
        </p:nvSpPr>
        <p:spPr bwMode="gray">
          <a:xfrm>
            <a:off x="8293101" y="5667375"/>
            <a:ext cx="936625" cy="431800"/>
          </a:xfrm>
          <a:prstGeom prst="can">
            <a:avLst>
              <a:gd name="adj" fmla="val 25000"/>
            </a:avLst>
          </a:prstGeom>
          <a:solidFill>
            <a:srgbClr val="C9C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12" name="7e0a8f59-46d1-4d22-86f2-7aa8a586b6f8"/>
          <p:cNvSpPr txBox="1">
            <a:spLocks noChangeArrowheads="1"/>
          </p:cNvSpPr>
          <p:nvPr/>
        </p:nvSpPr>
        <p:spPr bwMode="gray">
          <a:xfrm>
            <a:off x="8437563" y="5738814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DP3</a:t>
            </a:r>
          </a:p>
        </p:txBody>
      </p:sp>
      <p:sp>
        <p:nvSpPr>
          <p:cNvPr id="50215" name="afbe34cf-d5c1-433f-8167-2ba8c83fde2d"/>
          <p:cNvSpPr>
            <a:spLocks noChangeArrowheads="1"/>
          </p:cNvSpPr>
          <p:nvPr/>
        </p:nvSpPr>
        <p:spPr bwMode="gray">
          <a:xfrm>
            <a:off x="8293101" y="5307013"/>
            <a:ext cx="936625" cy="431800"/>
          </a:xfrm>
          <a:prstGeom prst="can">
            <a:avLst>
              <a:gd name="adj" fmla="val 25000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16" name="a1e077a3-243d-49de-ab58-1e7bbfdaa632"/>
          <p:cNvSpPr>
            <a:spLocks noChangeArrowheads="1"/>
          </p:cNvSpPr>
          <p:nvPr/>
        </p:nvSpPr>
        <p:spPr bwMode="gray">
          <a:xfrm>
            <a:off x="8293101" y="4946650"/>
            <a:ext cx="936625" cy="4318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17" name="910003e9-055e-4081-88ee-5047ad351d5a"/>
          <p:cNvSpPr>
            <a:spLocks noChangeArrowheads="1"/>
          </p:cNvSpPr>
          <p:nvPr/>
        </p:nvSpPr>
        <p:spPr bwMode="gray">
          <a:xfrm>
            <a:off x="8293101" y="4578350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16" name="7e3a8818-07ee-4f70-a301-e52dbc59dd1d"/>
          <p:cNvSpPr txBox="1">
            <a:spLocks noChangeArrowheads="1"/>
          </p:cNvSpPr>
          <p:nvPr/>
        </p:nvSpPr>
        <p:spPr bwMode="gray">
          <a:xfrm>
            <a:off x="8437563" y="4687889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DP0</a:t>
            </a:r>
          </a:p>
        </p:txBody>
      </p:sp>
      <p:sp>
        <p:nvSpPr>
          <p:cNvPr id="50219" name="35d18b17-0d90-45f2-93e2-a033a349ea6e"/>
          <p:cNvSpPr txBox="1">
            <a:spLocks noChangeArrowheads="1"/>
          </p:cNvSpPr>
          <p:nvPr/>
        </p:nvSpPr>
        <p:spPr bwMode="gray">
          <a:xfrm>
            <a:off x="8437563" y="5018089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DP1</a:t>
            </a:r>
          </a:p>
        </p:txBody>
      </p:sp>
      <p:sp>
        <p:nvSpPr>
          <p:cNvPr id="118" name="d26f1181-852c-45c1-b08b-e0ce11860eb1"/>
          <p:cNvSpPr txBox="1">
            <a:spLocks noChangeArrowheads="1"/>
          </p:cNvSpPr>
          <p:nvPr/>
        </p:nvSpPr>
        <p:spPr bwMode="gray">
          <a:xfrm>
            <a:off x="8437563" y="5378451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DP2</a:t>
            </a:r>
          </a:p>
        </p:txBody>
      </p:sp>
      <p:sp>
        <p:nvSpPr>
          <p:cNvPr id="119" name="4d46c0fc-134b-4d70-b001-a5c39063ecd9"/>
          <p:cNvSpPr>
            <a:spLocks noChangeArrowheads="1"/>
          </p:cNvSpPr>
          <p:nvPr/>
        </p:nvSpPr>
        <p:spPr bwMode="gray">
          <a:xfrm>
            <a:off x="2278064" y="4144964"/>
            <a:ext cx="1042987" cy="573087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20" name="25bb3041-26d9-414f-9a3a-71dcb1c06526"/>
          <p:cNvSpPr>
            <a:spLocks noChangeArrowheads="1"/>
          </p:cNvSpPr>
          <p:nvPr/>
        </p:nvSpPr>
        <p:spPr bwMode="gray">
          <a:xfrm>
            <a:off x="3432175" y="4143375"/>
            <a:ext cx="1042988" cy="573088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23" name="3c5500ab-f79a-4897-be1e-a1ff09be87a2"/>
          <p:cNvSpPr>
            <a:spLocks noChangeArrowheads="1"/>
          </p:cNvSpPr>
          <p:nvPr/>
        </p:nvSpPr>
        <p:spPr bwMode="gray">
          <a:xfrm>
            <a:off x="4619625" y="4149725"/>
            <a:ext cx="1042988" cy="5715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24" name="ffa5bfdd-1437-46fd-8d95-45f20874817c"/>
          <p:cNvSpPr>
            <a:spLocks noChangeArrowheads="1"/>
          </p:cNvSpPr>
          <p:nvPr/>
        </p:nvSpPr>
        <p:spPr bwMode="gray">
          <a:xfrm>
            <a:off x="6996113" y="4149725"/>
            <a:ext cx="1008062" cy="5715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25" name="8097ad86-aeac-4633-89a7-8d0fd65a67ef"/>
          <p:cNvSpPr>
            <a:spLocks noChangeArrowheads="1"/>
          </p:cNvSpPr>
          <p:nvPr/>
        </p:nvSpPr>
        <p:spPr bwMode="gray">
          <a:xfrm>
            <a:off x="8256589" y="4149725"/>
            <a:ext cx="1042987" cy="5715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26" name="b133d331-33b9-4378-9050-f18be9add488"/>
          <p:cNvSpPr txBox="1">
            <a:spLocks noChangeArrowheads="1"/>
          </p:cNvSpPr>
          <p:nvPr/>
        </p:nvSpPr>
        <p:spPr bwMode="gray">
          <a:xfrm>
            <a:off x="2386014" y="4328811"/>
            <a:ext cx="827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227" name="311d5253-8103-4967-bf85-f311d0d926b2"/>
          <p:cNvSpPr txBox="1">
            <a:spLocks noChangeArrowheads="1"/>
          </p:cNvSpPr>
          <p:nvPr/>
        </p:nvSpPr>
        <p:spPr bwMode="gray">
          <a:xfrm>
            <a:off x="3540125" y="4328811"/>
            <a:ext cx="827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228" name="e63a9169-f602-4f30-9d4f-18fa367d46cb"/>
          <p:cNvSpPr txBox="1">
            <a:spLocks noChangeArrowheads="1"/>
          </p:cNvSpPr>
          <p:nvPr/>
        </p:nvSpPr>
        <p:spPr bwMode="gray">
          <a:xfrm>
            <a:off x="4762500" y="4328811"/>
            <a:ext cx="827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229" name="e6c0d053-93cf-46e1-a503-fc5e5d95f45b"/>
          <p:cNvSpPr txBox="1">
            <a:spLocks noChangeArrowheads="1"/>
          </p:cNvSpPr>
          <p:nvPr/>
        </p:nvSpPr>
        <p:spPr bwMode="gray">
          <a:xfrm>
            <a:off x="6959601" y="4324744"/>
            <a:ext cx="111601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3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横向校验盘 </a:t>
            </a:r>
            <a:endParaRPr lang="en-US" altLang="zh-CN" sz="1300" b="1" dirty="0">
              <a:solidFill>
                <a:schemeClr val="bg1"/>
              </a:solidFill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0230" name="96020b48-0645-4686-ab64-74008e9f022c"/>
          <p:cNvSpPr txBox="1">
            <a:spLocks noChangeArrowheads="1"/>
          </p:cNvSpPr>
          <p:nvPr/>
        </p:nvSpPr>
        <p:spPr bwMode="gray">
          <a:xfrm>
            <a:off x="8184233" y="4324744"/>
            <a:ext cx="11525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3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斜向校验盘 </a:t>
            </a:r>
            <a:endParaRPr lang="en-US" altLang="zh-CN" sz="1300" b="1" dirty="0">
              <a:solidFill>
                <a:schemeClr val="bg1"/>
              </a:solidFill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0231" name="d4edfc12-ad34-4431-9213-b120a342b687"/>
          <p:cNvSpPr txBox="1">
            <a:spLocks noChangeArrowheads="1"/>
          </p:cNvSpPr>
          <p:nvPr/>
        </p:nvSpPr>
        <p:spPr bwMode="gray">
          <a:xfrm>
            <a:off x="9264650" y="4722814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232" name="2a638c70-9bef-4bc5-8665-be9f041bdcfd"/>
          <p:cNvSpPr txBox="1">
            <a:spLocks noChangeArrowheads="1"/>
          </p:cNvSpPr>
          <p:nvPr/>
        </p:nvSpPr>
        <p:spPr bwMode="gray">
          <a:xfrm>
            <a:off x="9264650" y="5051426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233" name="39868a14-1f39-41f3-b6ee-3dcfb2165b1b"/>
          <p:cNvSpPr txBox="1">
            <a:spLocks noChangeArrowheads="1"/>
          </p:cNvSpPr>
          <p:nvPr/>
        </p:nvSpPr>
        <p:spPr bwMode="gray">
          <a:xfrm>
            <a:off x="9264650" y="5411789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234" name="34c2e943-a291-49cf-a8b4-0d968301815e"/>
          <p:cNvSpPr txBox="1">
            <a:spLocks noChangeArrowheads="1"/>
          </p:cNvSpPr>
          <p:nvPr/>
        </p:nvSpPr>
        <p:spPr bwMode="gray">
          <a:xfrm>
            <a:off x="9264650" y="5772151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ea typeface="华文细黑" pitchFamily="2" charset="-122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ea typeface="华文细黑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235" name="9ffcc002-d91b-4749-ae28-dbe268117b55"/>
          <p:cNvSpPr>
            <a:spLocks noChangeArrowheads="1"/>
          </p:cNvSpPr>
          <p:nvPr/>
        </p:nvSpPr>
        <p:spPr bwMode="gray">
          <a:xfrm>
            <a:off x="5845176" y="5664200"/>
            <a:ext cx="936625" cy="431800"/>
          </a:xfrm>
          <a:prstGeom prst="can">
            <a:avLst>
              <a:gd name="adj" fmla="val 25000"/>
            </a:avLst>
          </a:prstGeom>
          <a:solidFill>
            <a:srgbClr val="FF86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34" name="19f41c97-3bf3-4041-b4c8-1a01ba084235"/>
          <p:cNvSpPr txBox="1">
            <a:spLocks noChangeArrowheads="1"/>
          </p:cNvSpPr>
          <p:nvPr/>
        </p:nvSpPr>
        <p:spPr bwMode="gray">
          <a:xfrm>
            <a:off x="5989638" y="5772151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D15</a:t>
            </a:r>
          </a:p>
        </p:txBody>
      </p:sp>
      <p:sp>
        <p:nvSpPr>
          <p:cNvPr id="50237" name="72dbf741-3255-4f27-bd7b-5ac41135bbb1"/>
          <p:cNvSpPr>
            <a:spLocks noChangeArrowheads="1"/>
          </p:cNvSpPr>
          <p:nvPr/>
        </p:nvSpPr>
        <p:spPr bwMode="gray">
          <a:xfrm>
            <a:off x="5845176" y="5340350"/>
            <a:ext cx="936625" cy="393700"/>
          </a:xfrm>
          <a:prstGeom prst="can">
            <a:avLst>
              <a:gd name="adj" fmla="val 25000"/>
            </a:avLst>
          </a:prstGeom>
          <a:solidFill>
            <a:srgbClr val="FF7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38" name="7c72526c-5278-4df8-befd-bd85b2433534"/>
          <p:cNvSpPr>
            <a:spLocks noChangeArrowheads="1"/>
          </p:cNvSpPr>
          <p:nvPr/>
        </p:nvSpPr>
        <p:spPr bwMode="gray">
          <a:xfrm>
            <a:off x="5845176" y="4981575"/>
            <a:ext cx="936625" cy="431800"/>
          </a:xfrm>
          <a:prstGeom prst="can">
            <a:avLst>
              <a:gd name="adj" fmla="val 25000"/>
            </a:avLst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39" name="fc969c69-41e3-4f97-b2c3-4e558cc0b449"/>
          <p:cNvSpPr>
            <a:spLocks noChangeArrowheads="1"/>
          </p:cNvSpPr>
          <p:nvPr/>
        </p:nvSpPr>
        <p:spPr bwMode="gray">
          <a:xfrm>
            <a:off x="5845176" y="4621213"/>
            <a:ext cx="936625" cy="431800"/>
          </a:xfrm>
          <a:prstGeom prst="can">
            <a:avLst>
              <a:gd name="adj" fmla="val 25000"/>
            </a:avLst>
          </a:prstGeom>
          <a:solidFill>
            <a:srgbClr val="C9C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138" name="b23577bd-1e6d-4e97-9b6a-cd4767211d01"/>
          <p:cNvSpPr txBox="1">
            <a:spLocks noChangeArrowheads="1"/>
          </p:cNvSpPr>
          <p:nvPr/>
        </p:nvSpPr>
        <p:spPr bwMode="gray">
          <a:xfrm>
            <a:off x="5989638" y="4745039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139" name="e830437a-c6f4-4b70-a603-4db8ea867ab0"/>
          <p:cNvSpPr txBox="1">
            <a:spLocks noChangeArrowheads="1"/>
          </p:cNvSpPr>
          <p:nvPr/>
        </p:nvSpPr>
        <p:spPr bwMode="gray">
          <a:xfrm>
            <a:off x="5989638" y="5053014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D7</a:t>
            </a:r>
          </a:p>
        </p:txBody>
      </p:sp>
      <p:sp>
        <p:nvSpPr>
          <p:cNvPr id="140" name="113eae73-a253-4f7d-9600-50568320e8ea"/>
          <p:cNvSpPr txBox="1">
            <a:spLocks noChangeArrowheads="1"/>
          </p:cNvSpPr>
          <p:nvPr/>
        </p:nvSpPr>
        <p:spPr bwMode="gray">
          <a:xfrm>
            <a:off x="5989638" y="5411789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华文细黑" pitchFamily="2" charset="-122"/>
                <a:cs typeface="Arial" panose="020B0604020202020204" pitchFamily="34" charset="0"/>
              </a:rPr>
              <a:t>D11</a:t>
            </a:r>
          </a:p>
        </p:txBody>
      </p:sp>
      <p:sp>
        <p:nvSpPr>
          <p:cNvPr id="50243" name="99978237-716e-4272-bfb7-dcde3379e22f"/>
          <p:cNvSpPr>
            <a:spLocks noChangeArrowheads="1"/>
          </p:cNvSpPr>
          <p:nvPr/>
        </p:nvSpPr>
        <p:spPr bwMode="gray">
          <a:xfrm>
            <a:off x="5808663" y="4149725"/>
            <a:ext cx="1008062" cy="5715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44" name="9f6f385a-16ec-41d2-9512-99cfec31c3eb"/>
          <p:cNvSpPr txBox="1">
            <a:spLocks noChangeArrowheads="1"/>
          </p:cNvSpPr>
          <p:nvPr/>
        </p:nvSpPr>
        <p:spPr bwMode="gray">
          <a:xfrm>
            <a:off x="5916614" y="4328811"/>
            <a:ext cx="827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驱动器</a:t>
            </a:r>
            <a:r>
              <a:rPr lang="en-US" altLang="zh-CN" sz="1400" b="1" dirty="0">
                <a:solidFill>
                  <a:schemeClr val="bg1"/>
                </a:solidFill>
                <a:ea typeface="华文细黑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0245" name="Rectangle 54"/>
          <p:cNvSpPr>
            <a:spLocks noChangeArrowheads="1"/>
          </p:cNvSpPr>
          <p:nvPr/>
        </p:nvSpPr>
        <p:spPr bwMode="auto">
          <a:xfrm>
            <a:off x="2208214" y="4730751"/>
            <a:ext cx="7920037" cy="2968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46" name="Rectangle 55"/>
          <p:cNvSpPr>
            <a:spLocks noChangeArrowheads="1"/>
          </p:cNvSpPr>
          <p:nvPr/>
        </p:nvSpPr>
        <p:spPr bwMode="auto">
          <a:xfrm>
            <a:off x="2208214" y="5091113"/>
            <a:ext cx="7920037" cy="2968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47" name="Rectangle 56"/>
          <p:cNvSpPr>
            <a:spLocks noChangeArrowheads="1"/>
          </p:cNvSpPr>
          <p:nvPr/>
        </p:nvSpPr>
        <p:spPr bwMode="auto">
          <a:xfrm>
            <a:off x="2208214" y="5451476"/>
            <a:ext cx="7920037" cy="2968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  <p:sp>
        <p:nvSpPr>
          <p:cNvPr id="50248" name="Rectangle 57"/>
          <p:cNvSpPr>
            <a:spLocks noChangeArrowheads="1"/>
          </p:cNvSpPr>
          <p:nvPr/>
        </p:nvSpPr>
        <p:spPr bwMode="auto">
          <a:xfrm>
            <a:off x="2208214" y="5819776"/>
            <a:ext cx="7920037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ea typeface="黑体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19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2" grpId="2"/>
      <p:bldP spid="86" grpId="0"/>
      <p:bldP spid="86" grpId="1"/>
      <p:bldP spid="86" grpId="2"/>
      <p:bldP spid="87" grpId="0"/>
      <p:bldP spid="87" grpId="1"/>
      <p:bldP spid="87" grpId="2"/>
      <p:bldP spid="88" grpId="0"/>
      <p:bldP spid="88" grpId="1"/>
      <p:bldP spid="88" grpId="2"/>
      <p:bldP spid="90" grpId="0"/>
      <p:bldP spid="90" grpId="1"/>
      <p:bldP spid="90" grpId="2"/>
      <p:bldP spid="94" grpId="0"/>
      <p:bldP spid="94" grpId="1"/>
      <p:bldP spid="95" grpId="0"/>
      <p:bldP spid="95" grpId="1"/>
      <p:bldP spid="95" grpId="2"/>
      <p:bldP spid="96" grpId="0"/>
      <p:bldP spid="96" grpId="1"/>
      <p:bldP spid="96" grpId="2"/>
      <p:bldP spid="98" grpId="0"/>
      <p:bldP spid="98" grpId="1"/>
      <p:bldP spid="102" grpId="0"/>
      <p:bldP spid="102" grpId="1"/>
      <p:bldP spid="103" grpId="0"/>
      <p:bldP spid="104" grpId="0"/>
      <p:bldP spid="104" grpId="1"/>
      <p:bldP spid="105" grpId="0"/>
      <p:bldP spid="108" grpId="0"/>
      <p:bldP spid="108" grpId="1"/>
      <p:bldP spid="109" grpId="0"/>
      <p:bldP spid="109" grpId="1"/>
      <p:bldP spid="110" grpId="0"/>
      <p:bldP spid="110" grpId="1"/>
      <p:bldP spid="112" grpId="0"/>
      <p:bldP spid="116" grpId="0"/>
      <p:bldP spid="118" grpId="0"/>
      <p:bldP spid="119" grpId="0" animBg="1"/>
      <p:bldP spid="120" grpId="0" animBg="1"/>
      <p:bldP spid="134" grpId="0"/>
      <p:bldP spid="134" grpId="1"/>
      <p:bldP spid="138" grpId="0"/>
      <p:bldP spid="138" grpId="1"/>
      <p:bldP spid="139" grpId="0"/>
      <p:bldP spid="139" grpId="1"/>
      <p:bldP spid="1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50d51e0-1947-43d3-8429-e0f6521e192e"/>
          <p:cNvSpPr>
            <a:spLocks noChangeArrowheads="1"/>
          </p:cNvSpPr>
          <p:nvPr/>
        </p:nvSpPr>
        <p:spPr bwMode="auto">
          <a:xfrm rot="5400000">
            <a:off x="4979194" y="36811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ba758352-0888-4fcf-8080-90dd6865de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混合</a:t>
            </a:r>
            <a:r>
              <a:rPr lang="en-US" altLang="zh-CN" dirty="0"/>
              <a:t>RAID- RAID 10</a:t>
            </a:r>
          </a:p>
        </p:txBody>
      </p:sp>
      <p:sp>
        <p:nvSpPr>
          <p:cNvPr id="52228" name="803bbd2d-fd0c-49de-a3e4-83fff2dc84cd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dirty="0"/>
              <a:t>RAID 10</a:t>
            </a:r>
            <a:r>
              <a:rPr lang="zh-CN" altLang="en-US" dirty="0"/>
              <a:t>是将镜像和条带进行组合的</a:t>
            </a:r>
            <a:r>
              <a:rPr lang="en-US" altLang="zh-CN" dirty="0"/>
              <a:t>RAID</a:t>
            </a:r>
            <a:r>
              <a:rPr lang="zh-CN" altLang="en-US" dirty="0"/>
              <a:t>级别，先进行</a:t>
            </a:r>
            <a:r>
              <a:rPr lang="en-US" altLang="zh-CN" dirty="0"/>
              <a:t>RAID 1</a:t>
            </a:r>
            <a:r>
              <a:rPr lang="zh-CN" altLang="en-US" dirty="0"/>
              <a:t>镜像然后再做</a:t>
            </a:r>
            <a:r>
              <a:rPr lang="en-US" altLang="zh-CN" dirty="0"/>
              <a:t>RAID  0</a:t>
            </a:r>
            <a:r>
              <a:rPr lang="zh-CN" altLang="en-US" dirty="0"/>
              <a:t>。</a:t>
            </a:r>
            <a:r>
              <a:rPr lang="en-US" altLang="zh-CN" dirty="0"/>
              <a:t>RAID 10</a:t>
            </a:r>
            <a:r>
              <a:rPr lang="zh-CN" altLang="en-US" dirty="0"/>
              <a:t>也是一种应用比较广泛的</a:t>
            </a:r>
            <a:r>
              <a:rPr lang="en-US" altLang="zh-CN" dirty="0"/>
              <a:t>RAID</a:t>
            </a:r>
            <a:r>
              <a:rPr lang="zh-CN" altLang="en-US" dirty="0"/>
              <a:t>级别。</a:t>
            </a:r>
          </a:p>
          <a:p>
            <a:pPr algn="just" eaLnBrk="1" hangingPunct="1"/>
            <a:endParaRPr lang="en-US" altLang="zh-CN" dirty="0"/>
          </a:p>
        </p:txBody>
      </p:sp>
      <p:sp>
        <p:nvSpPr>
          <p:cNvPr id="52229" name="b6b3e007-da4f-47cb-b016-b34d6f3ed424"/>
          <p:cNvSpPr>
            <a:spLocks noChangeArrowheads="1"/>
          </p:cNvSpPr>
          <p:nvPr/>
        </p:nvSpPr>
        <p:spPr bwMode="gray">
          <a:xfrm>
            <a:off x="3503614" y="4939406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09" name="001e2284-80b2-4249-889e-7a3e738115c3"/>
          <p:cNvSpPr txBox="1">
            <a:spLocks noChangeArrowheads="1"/>
          </p:cNvSpPr>
          <p:nvPr/>
        </p:nvSpPr>
        <p:spPr bwMode="gray">
          <a:xfrm>
            <a:off x="3648076" y="5010845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52231" name="1b969c14-94cd-453b-b578-b3da3c8269da"/>
          <p:cNvSpPr>
            <a:spLocks noChangeArrowheads="1"/>
          </p:cNvSpPr>
          <p:nvPr/>
        </p:nvSpPr>
        <p:spPr bwMode="gray">
          <a:xfrm>
            <a:off x="3503614" y="458063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11" name="589c6afa-9298-46b6-a62e-da96f2674ede"/>
          <p:cNvSpPr txBox="1">
            <a:spLocks noChangeArrowheads="1"/>
          </p:cNvSpPr>
          <p:nvPr/>
        </p:nvSpPr>
        <p:spPr bwMode="gray">
          <a:xfrm>
            <a:off x="3646488" y="4647307"/>
            <a:ext cx="684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52233" name="02893f3f-46f2-4e34-97be-fa8581b65e56"/>
          <p:cNvSpPr>
            <a:spLocks noChangeArrowheads="1"/>
          </p:cNvSpPr>
          <p:nvPr/>
        </p:nvSpPr>
        <p:spPr bwMode="gray">
          <a:xfrm>
            <a:off x="3503614" y="4220269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13" name="4cefad2f-7f65-48cb-8920-bf8a83a393aa"/>
          <p:cNvSpPr txBox="1">
            <a:spLocks noChangeArrowheads="1"/>
          </p:cNvSpPr>
          <p:nvPr/>
        </p:nvSpPr>
        <p:spPr bwMode="gray">
          <a:xfrm>
            <a:off x="3648076" y="4291707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52235" name="56220b55-5b04-4ef5-ae5b-39f2abec660d"/>
          <p:cNvSpPr>
            <a:spLocks noChangeArrowheads="1"/>
          </p:cNvSpPr>
          <p:nvPr/>
        </p:nvSpPr>
        <p:spPr bwMode="gray">
          <a:xfrm>
            <a:off x="4799014" y="4937819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15" name="ba116eeb-b119-4dab-b07b-b02fe925132d"/>
          <p:cNvSpPr txBox="1">
            <a:spLocks noChangeArrowheads="1"/>
          </p:cNvSpPr>
          <p:nvPr/>
        </p:nvSpPr>
        <p:spPr bwMode="gray">
          <a:xfrm>
            <a:off x="4943476" y="5009257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52237" name="1abe49db-03c0-4be0-9801-870f476a1bee"/>
          <p:cNvSpPr>
            <a:spLocks noChangeArrowheads="1"/>
          </p:cNvSpPr>
          <p:nvPr/>
        </p:nvSpPr>
        <p:spPr bwMode="gray">
          <a:xfrm>
            <a:off x="4799014" y="4579044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17" name="79f7b3dc-9b1b-46b4-9130-b476ba6a1ccd"/>
          <p:cNvSpPr txBox="1">
            <a:spLocks noChangeArrowheads="1"/>
          </p:cNvSpPr>
          <p:nvPr/>
        </p:nvSpPr>
        <p:spPr bwMode="gray">
          <a:xfrm>
            <a:off x="4943476" y="4650482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52239" name="a53b626c-3ff4-499d-8ec5-df86c6e820bb"/>
          <p:cNvSpPr>
            <a:spLocks noChangeArrowheads="1"/>
          </p:cNvSpPr>
          <p:nvPr/>
        </p:nvSpPr>
        <p:spPr bwMode="gray">
          <a:xfrm>
            <a:off x="4799014" y="421868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19" name="517a00c8-3785-44ff-ae9e-061289fb3021"/>
          <p:cNvSpPr txBox="1">
            <a:spLocks noChangeArrowheads="1"/>
          </p:cNvSpPr>
          <p:nvPr/>
        </p:nvSpPr>
        <p:spPr bwMode="gray">
          <a:xfrm>
            <a:off x="4943476" y="4290120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52241" name="c3be00d4-cb54-4a36-8163-b38329835962"/>
          <p:cNvSpPr>
            <a:spLocks noChangeArrowheads="1"/>
          </p:cNvSpPr>
          <p:nvPr/>
        </p:nvSpPr>
        <p:spPr bwMode="gray">
          <a:xfrm>
            <a:off x="6311901" y="4975919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21" name="a4e2a27f-dbd8-4621-af71-109ad6768a7c"/>
          <p:cNvSpPr txBox="1">
            <a:spLocks noChangeArrowheads="1"/>
          </p:cNvSpPr>
          <p:nvPr/>
        </p:nvSpPr>
        <p:spPr bwMode="gray">
          <a:xfrm>
            <a:off x="6456363" y="5047357"/>
            <a:ext cx="684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52243" name="f2f3d115-633d-4083-937c-bcbe8503cbc2"/>
          <p:cNvSpPr>
            <a:spLocks noChangeArrowheads="1"/>
          </p:cNvSpPr>
          <p:nvPr/>
        </p:nvSpPr>
        <p:spPr bwMode="gray">
          <a:xfrm>
            <a:off x="6311901" y="4617144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23" name="35ee441b-e0bc-4652-8d7e-d3381bbe2f5e"/>
          <p:cNvSpPr txBox="1">
            <a:spLocks noChangeArrowheads="1"/>
          </p:cNvSpPr>
          <p:nvPr/>
        </p:nvSpPr>
        <p:spPr bwMode="gray">
          <a:xfrm>
            <a:off x="6456363" y="4688582"/>
            <a:ext cx="684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52245" name="296b7af7-28af-4791-8c21-6ef0a0885f76"/>
          <p:cNvSpPr>
            <a:spLocks noChangeArrowheads="1"/>
          </p:cNvSpPr>
          <p:nvPr/>
        </p:nvSpPr>
        <p:spPr bwMode="gray">
          <a:xfrm>
            <a:off x="6311901" y="425678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25" name="32ab7ca5-cbdf-47c7-8ba3-aff6dd0dfb28"/>
          <p:cNvSpPr txBox="1">
            <a:spLocks noChangeArrowheads="1"/>
          </p:cNvSpPr>
          <p:nvPr/>
        </p:nvSpPr>
        <p:spPr bwMode="gray">
          <a:xfrm>
            <a:off x="6456363" y="4328220"/>
            <a:ext cx="684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52247" name="49bb3ef3-e6f2-4c58-9c2e-c792087d4e72"/>
          <p:cNvSpPr>
            <a:spLocks noChangeArrowheads="1"/>
          </p:cNvSpPr>
          <p:nvPr/>
        </p:nvSpPr>
        <p:spPr bwMode="gray">
          <a:xfrm>
            <a:off x="7605714" y="4977506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27" name="1b13c7e3-f37c-495b-858f-45ad1ca059cc"/>
          <p:cNvSpPr txBox="1">
            <a:spLocks noChangeArrowheads="1"/>
          </p:cNvSpPr>
          <p:nvPr/>
        </p:nvSpPr>
        <p:spPr bwMode="gray">
          <a:xfrm>
            <a:off x="7750176" y="5048945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52249" name="7ed1df5a-52f9-4ce8-9ee3-7e3d19631b1a"/>
          <p:cNvSpPr>
            <a:spLocks noChangeArrowheads="1"/>
          </p:cNvSpPr>
          <p:nvPr/>
        </p:nvSpPr>
        <p:spPr bwMode="gray">
          <a:xfrm>
            <a:off x="7605714" y="4618731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29" name="7f6db428-51c2-4ee3-85f7-a673671c1cf7"/>
          <p:cNvSpPr txBox="1">
            <a:spLocks noChangeArrowheads="1"/>
          </p:cNvSpPr>
          <p:nvPr/>
        </p:nvSpPr>
        <p:spPr bwMode="gray">
          <a:xfrm>
            <a:off x="7750176" y="4690170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52251" name="42dc4b04-a35f-4950-ab81-d136c9942a94"/>
          <p:cNvSpPr>
            <a:spLocks noChangeArrowheads="1"/>
          </p:cNvSpPr>
          <p:nvPr/>
        </p:nvSpPr>
        <p:spPr bwMode="gray">
          <a:xfrm>
            <a:off x="7605714" y="4258369"/>
            <a:ext cx="936625" cy="431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6331" name="e3382556-f067-4632-a3c1-d9060ad3dae8"/>
          <p:cNvSpPr txBox="1">
            <a:spLocks noChangeArrowheads="1"/>
          </p:cNvSpPr>
          <p:nvPr/>
        </p:nvSpPr>
        <p:spPr bwMode="gray">
          <a:xfrm>
            <a:off x="7750176" y="4329807"/>
            <a:ext cx="684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52253" name="0b80f87e-58ae-4706-9e48-4f54f9324ab2"/>
          <p:cNvSpPr>
            <a:spLocks noChangeArrowheads="1"/>
          </p:cNvSpPr>
          <p:nvPr/>
        </p:nvSpPr>
        <p:spPr bwMode="auto">
          <a:xfrm rot="5400000">
            <a:off x="3682207" y="36811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4" name="AutoShape 30"/>
          <p:cNvSpPr>
            <a:spLocks noChangeArrowheads="1"/>
          </p:cNvSpPr>
          <p:nvPr/>
        </p:nvSpPr>
        <p:spPr bwMode="auto">
          <a:xfrm>
            <a:off x="3646488" y="3383657"/>
            <a:ext cx="1898650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2255" name="418adeda-31bf-4fa4-a0e4-34de4fc383d6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3662363" y="3285231"/>
            <a:ext cx="18923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6" name="daa770d9-3741-4c41-aaf9-34a78f202db2"/>
          <p:cNvSpPr>
            <a:spLocks noChangeArrowheads="1"/>
          </p:cNvSpPr>
          <p:nvPr/>
        </p:nvSpPr>
        <p:spPr bwMode="auto">
          <a:xfrm rot="5400000">
            <a:off x="7787482" y="36811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7" name="f123104f-7b94-4a41-ae92-a2d07c59263b"/>
          <p:cNvSpPr>
            <a:spLocks noChangeArrowheads="1"/>
          </p:cNvSpPr>
          <p:nvPr/>
        </p:nvSpPr>
        <p:spPr bwMode="auto">
          <a:xfrm rot="5400000">
            <a:off x="6490494" y="36811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8" name="AutoShape 35"/>
          <p:cNvSpPr>
            <a:spLocks noChangeArrowheads="1"/>
          </p:cNvSpPr>
          <p:nvPr/>
        </p:nvSpPr>
        <p:spPr bwMode="auto">
          <a:xfrm>
            <a:off x="6454775" y="3383657"/>
            <a:ext cx="1898650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2259" name="24af7b4a-96f3-4ba1-b127-88ee31037efb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6470650" y="3285231"/>
            <a:ext cx="18923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60" name="43a87acc-0494-4d19-b636-609b5d3517ef"/>
          <p:cNvSpPr>
            <a:spLocks noChangeArrowheads="1"/>
          </p:cNvSpPr>
          <p:nvPr/>
        </p:nvSpPr>
        <p:spPr bwMode="auto">
          <a:xfrm rot="5400000">
            <a:off x="7138194" y="2919313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1" name="abc46a64-0f97-4da7-8f3f-315dabea78ce"/>
          <p:cNvSpPr>
            <a:spLocks noChangeArrowheads="1"/>
          </p:cNvSpPr>
          <p:nvPr/>
        </p:nvSpPr>
        <p:spPr bwMode="auto">
          <a:xfrm rot="5400000">
            <a:off x="4331494" y="2888901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2" name="AutoShape 40"/>
          <p:cNvSpPr>
            <a:spLocks noChangeArrowheads="1"/>
          </p:cNvSpPr>
          <p:nvPr/>
        </p:nvSpPr>
        <p:spPr bwMode="auto">
          <a:xfrm>
            <a:off x="4187825" y="2716535"/>
            <a:ext cx="3689350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4" name="008d4dc5-3433-4b8f-8821-8bcb5f7e1695"/>
          <p:cNvSpPr txBox="1">
            <a:spLocks noChangeArrowheads="1"/>
          </p:cNvSpPr>
          <p:nvPr/>
        </p:nvSpPr>
        <p:spPr bwMode="gray">
          <a:xfrm>
            <a:off x="3898900" y="3388419"/>
            <a:ext cx="1404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硬盘镜像器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2265" name="9f98ac3e-1629-4240-bf15-e8335269dbfd"/>
          <p:cNvSpPr txBox="1">
            <a:spLocks noChangeArrowheads="1"/>
          </p:cNvSpPr>
          <p:nvPr/>
        </p:nvSpPr>
        <p:spPr bwMode="gray">
          <a:xfrm>
            <a:off x="6670675" y="3388419"/>
            <a:ext cx="1404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硬盘镜像器</a:t>
            </a:r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2266" name="e70e2d54-c3fd-4527-be61-02217f5a7c3a"/>
          <p:cNvSpPr txBox="1">
            <a:spLocks noChangeArrowheads="1"/>
          </p:cNvSpPr>
          <p:nvPr/>
        </p:nvSpPr>
        <p:spPr bwMode="gray">
          <a:xfrm>
            <a:off x="4943476" y="2721296"/>
            <a:ext cx="233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D0, D1, D2, D3, D4, D5</a:t>
            </a:r>
          </a:p>
        </p:txBody>
      </p:sp>
      <p:sp>
        <p:nvSpPr>
          <p:cNvPr id="866356" name="755a2d21-cc2b-4b4e-947a-ad992d0ace15"/>
          <p:cNvSpPr txBox="1">
            <a:spLocks noChangeArrowheads="1"/>
          </p:cNvSpPr>
          <p:nvPr/>
        </p:nvSpPr>
        <p:spPr bwMode="gray">
          <a:xfrm>
            <a:off x="2675620" y="2744925"/>
            <a:ext cx="1966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用户数据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8" name="f6d9bf0d-6ebc-4d5f-b957-dfc285586c9f"/>
          <p:cNvSpPr>
            <a:spLocks noChangeArrowheads="1"/>
          </p:cNvSpPr>
          <p:nvPr/>
        </p:nvSpPr>
        <p:spPr bwMode="auto">
          <a:xfrm>
            <a:off x="3216276" y="3980557"/>
            <a:ext cx="2663825" cy="20875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127" tIns="40065" rIns="80127" bIns="4006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9" name="4566806d-2f89-4d93-81f0-7ac0411bd738"/>
          <p:cNvSpPr>
            <a:spLocks noChangeArrowheads="1"/>
          </p:cNvSpPr>
          <p:nvPr/>
        </p:nvSpPr>
        <p:spPr bwMode="auto">
          <a:xfrm>
            <a:off x="6167438" y="3980557"/>
            <a:ext cx="2644775" cy="20875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127" tIns="40065" rIns="80127" bIns="4006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70" name="102dab67-32de-47f6-b297-13e4f7dabb7a"/>
          <p:cNvSpPr txBox="1">
            <a:spLocks noChangeArrowheads="1"/>
          </p:cNvSpPr>
          <p:nvPr/>
        </p:nvSpPr>
        <p:spPr bwMode="auto">
          <a:xfrm>
            <a:off x="4192588" y="5733156"/>
            <a:ext cx="788594" cy="29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7" tIns="40065" rIns="80127" bIns="40065">
            <a:spAutoFit/>
          </a:bodyPr>
          <a:lstStyle>
            <a:lvl1pPr marL="300038" indent="-300038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RAID 1</a:t>
            </a:r>
          </a:p>
        </p:txBody>
      </p:sp>
      <p:sp>
        <p:nvSpPr>
          <p:cNvPr id="52271" name="28772f7a-53f6-474b-a424-701e1e888cab"/>
          <p:cNvSpPr txBox="1">
            <a:spLocks noChangeArrowheads="1"/>
          </p:cNvSpPr>
          <p:nvPr/>
        </p:nvSpPr>
        <p:spPr bwMode="auto">
          <a:xfrm>
            <a:off x="7155696" y="5733156"/>
            <a:ext cx="788594" cy="29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7" tIns="40065" rIns="80127" bIns="40065">
            <a:spAutoFit/>
          </a:bodyPr>
          <a:lstStyle>
            <a:lvl1pPr marL="300038" indent="-300038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RAID 1</a:t>
            </a:r>
          </a:p>
        </p:txBody>
      </p:sp>
      <p:sp>
        <p:nvSpPr>
          <p:cNvPr id="52272" name="9f9a7fe9-8066-4f9b-ac31-323323e111e6"/>
          <p:cNvSpPr>
            <a:spLocks noChangeArrowheads="1"/>
          </p:cNvSpPr>
          <p:nvPr/>
        </p:nvSpPr>
        <p:spPr bwMode="auto">
          <a:xfrm>
            <a:off x="3000375" y="3907532"/>
            <a:ext cx="5975350" cy="24017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127" tIns="40065" rIns="80127" bIns="4006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273" name="32a41c39-f076-4bd3-b909-78795b85b820"/>
          <p:cNvSpPr txBox="1">
            <a:spLocks noChangeArrowheads="1"/>
          </p:cNvSpPr>
          <p:nvPr/>
        </p:nvSpPr>
        <p:spPr bwMode="auto">
          <a:xfrm>
            <a:off x="5664200" y="6012963"/>
            <a:ext cx="788594" cy="29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7" tIns="40065" rIns="80127" bIns="40065">
            <a:spAutoFit/>
          </a:bodyPr>
          <a:lstStyle>
            <a:lvl1pPr marL="300038" indent="-300038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RAID 0</a:t>
            </a:r>
          </a:p>
        </p:txBody>
      </p:sp>
      <p:sp>
        <p:nvSpPr>
          <p:cNvPr id="52274" name="31fcdbf2-c712-4b22-a9c8-ad3d8c3d8be4"/>
          <p:cNvSpPr txBox="1">
            <a:spLocks noChangeArrowheads="1"/>
          </p:cNvSpPr>
          <p:nvPr/>
        </p:nvSpPr>
        <p:spPr bwMode="gray">
          <a:xfrm>
            <a:off x="3143673" y="5445224"/>
            <a:ext cx="152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75" name="83e7cd7a-ccf2-49bb-b853-3b285a94ee9c"/>
          <p:cNvSpPr txBox="1">
            <a:spLocks noChangeArrowheads="1"/>
          </p:cNvSpPr>
          <p:nvPr/>
        </p:nvSpPr>
        <p:spPr bwMode="gray">
          <a:xfrm>
            <a:off x="4439817" y="5445224"/>
            <a:ext cx="152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276" name="c14927c7-f52d-4457-bdf4-9404244afd00"/>
          <p:cNvSpPr txBox="1">
            <a:spLocks noChangeArrowheads="1"/>
          </p:cNvSpPr>
          <p:nvPr/>
        </p:nvSpPr>
        <p:spPr bwMode="gray">
          <a:xfrm>
            <a:off x="6079406" y="5445224"/>
            <a:ext cx="1528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277" name="53ceb06a-e6ae-4bc8-ac27-31ae8a26adb6"/>
          <p:cNvSpPr txBox="1">
            <a:spLocks noChangeArrowheads="1"/>
          </p:cNvSpPr>
          <p:nvPr/>
        </p:nvSpPr>
        <p:spPr bwMode="gray">
          <a:xfrm>
            <a:off x="7375550" y="5445224"/>
            <a:ext cx="152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8217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6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6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66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66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8663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663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8663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8663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8663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8663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6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6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/>
      <p:bldP spid="866311" grpId="0"/>
      <p:bldP spid="866313" grpId="0"/>
      <p:bldP spid="866315" grpId="0"/>
      <p:bldP spid="866317" grpId="0"/>
      <p:bldP spid="866319" grpId="0"/>
      <p:bldP spid="866321" grpId="0"/>
      <p:bldP spid="866323" grpId="0"/>
      <p:bldP spid="866325" grpId="0"/>
      <p:bldP spid="866327" grpId="0"/>
      <p:bldP spid="866329" grpId="0"/>
      <p:bldP spid="866331" grpId="0"/>
      <p:bldP spid="866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8fd74bf8-9d41-4ea7-9aab-4505c4512d25"/>
          <p:cNvSpPr>
            <a:spLocks noChangeArrowheads="1"/>
          </p:cNvSpPr>
          <p:nvPr/>
        </p:nvSpPr>
        <p:spPr bwMode="auto">
          <a:xfrm rot="5400000">
            <a:off x="8584878" y="3617456"/>
            <a:ext cx="542925" cy="192087"/>
          </a:xfrm>
          <a:prstGeom prst="rightArrow">
            <a:avLst>
              <a:gd name="adj1" fmla="val 50000"/>
              <a:gd name="adj2" fmla="val 66749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26cd69b0-e214-45e0-9767-1528558227e8"/>
          <p:cNvSpPr>
            <a:spLocks noChangeArrowheads="1"/>
          </p:cNvSpPr>
          <p:nvPr/>
        </p:nvSpPr>
        <p:spPr bwMode="auto">
          <a:xfrm rot="5400000">
            <a:off x="7360743" y="3617454"/>
            <a:ext cx="542925" cy="192088"/>
          </a:xfrm>
          <a:prstGeom prst="rightArrow">
            <a:avLst>
              <a:gd name="adj1" fmla="val 50000"/>
              <a:gd name="adj2" fmla="val 6674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2" name="9ea00ce3-12a4-434c-ae32-b0d1cc2b5a9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混合</a:t>
            </a:r>
            <a:r>
              <a:rPr lang="en-US" altLang="zh-CN" dirty="0"/>
              <a:t>RAID - RAID 50</a:t>
            </a:r>
          </a:p>
        </p:txBody>
      </p:sp>
      <p:sp>
        <p:nvSpPr>
          <p:cNvPr id="53253" name="e2ed5df6-d1b0-475b-9031-fe2b54dd6cb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dirty="0">
                <a:ea typeface="华文细黑" pitchFamily="2" charset="-122"/>
              </a:rPr>
              <a:t>RAID 50</a:t>
            </a:r>
            <a:r>
              <a:rPr lang="zh-CN" altLang="en-US" dirty="0">
                <a:ea typeface="华文细黑" pitchFamily="2" charset="-122"/>
              </a:rPr>
              <a:t>是将</a:t>
            </a:r>
            <a:r>
              <a:rPr lang="en-US" altLang="zh-CN" dirty="0">
                <a:ea typeface="华文细黑" pitchFamily="2" charset="-122"/>
              </a:rPr>
              <a:t>RAID 5</a:t>
            </a:r>
            <a:r>
              <a:rPr lang="zh-CN" altLang="en-US" dirty="0">
                <a:ea typeface="华文细黑" pitchFamily="2" charset="-122"/>
              </a:rPr>
              <a:t>和</a:t>
            </a:r>
            <a:r>
              <a:rPr lang="en-US" altLang="zh-CN" dirty="0">
                <a:ea typeface="华文细黑" pitchFamily="2" charset="-122"/>
              </a:rPr>
              <a:t>RAID 0</a:t>
            </a:r>
            <a:r>
              <a:rPr lang="zh-CN" altLang="en-US" dirty="0">
                <a:ea typeface="华文细黑" pitchFamily="2" charset="-122"/>
              </a:rPr>
              <a:t>进行两级组合的</a:t>
            </a:r>
            <a:r>
              <a:rPr lang="en-US" altLang="zh-CN" dirty="0">
                <a:ea typeface="华文细黑" pitchFamily="2" charset="-122"/>
              </a:rPr>
              <a:t>RAID</a:t>
            </a:r>
            <a:r>
              <a:rPr lang="zh-CN" altLang="en-US" dirty="0">
                <a:ea typeface="华文细黑" pitchFamily="2" charset="-122"/>
              </a:rPr>
              <a:t>级别，第一级是 </a:t>
            </a:r>
            <a:r>
              <a:rPr lang="en-US" altLang="zh-CN" dirty="0">
                <a:ea typeface="华文细黑" pitchFamily="2" charset="-122"/>
              </a:rPr>
              <a:t>RAID 5</a:t>
            </a:r>
            <a:r>
              <a:rPr lang="zh-CN" altLang="en-US" dirty="0">
                <a:ea typeface="华文细黑" pitchFamily="2" charset="-122"/>
              </a:rPr>
              <a:t>，第二级为</a:t>
            </a:r>
            <a:r>
              <a:rPr lang="en-US" altLang="zh-CN" dirty="0">
                <a:ea typeface="华文细黑" pitchFamily="2" charset="-122"/>
              </a:rPr>
              <a:t>RAID 0</a:t>
            </a:r>
            <a:r>
              <a:rPr lang="zh-CN" altLang="en-US" dirty="0">
                <a:ea typeface="华文细黑" pitchFamily="2" charset="-122"/>
              </a:rPr>
              <a:t>。</a:t>
            </a:r>
          </a:p>
          <a:p>
            <a:pPr algn="just" eaLnBrk="1" hangingPunct="1"/>
            <a:endParaRPr lang="en-US" altLang="zh-CN" dirty="0"/>
          </a:p>
        </p:txBody>
      </p:sp>
      <p:sp>
        <p:nvSpPr>
          <p:cNvPr id="53254" name="c678e702-a549-4e0c-ae86-7a9b74ae3ea3"/>
          <p:cNvSpPr>
            <a:spLocks noChangeArrowheads="1"/>
          </p:cNvSpPr>
          <p:nvPr/>
        </p:nvSpPr>
        <p:spPr bwMode="auto">
          <a:xfrm rot="5400000">
            <a:off x="6170018" y="3617456"/>
            <a:ext cx="542925" cy="192087"/>
          </a:xfrm>
          <a:prstGeom prst="rightArrow">
            <a:avLst>
              <a:gd name="adj1" fmla="val 50000"/>
              <a:gd name="adj2" fmla="val 66749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240662" y="3197115"/>
            <a:ext cx="2935287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3256" name="f068ce7f-08f3-4f01-9b1a-8b1d48733c50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6266062" y="3137583"/>
            <a:ext cx="2922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bd7fa59e-0c03-4218-8626-4355cd113cbe"/>
          <p:cNvSpPr>
            <a:spLocks noChangeArrowheads="1"/>
          </p:cNvSpPr>
          <p:nvPr/>
        </p:nvSpPr>
        <p:spPr bwMode="gray">
          <a:xfrm>
            <a:off x="8456811" y="4884181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8" name="b39d0f44-8f74-453c-8845-f627da91a364"/>
          <p:cNvSpPr>
            <a:spLocks noChangeArrowheads="1"/>
          </p:cNvSpPr>
          <p:nvPr/>
        </p:nvSpPr>
        <p:spPr bwMode="gray">
          <a:xfrm>
            <a:off x="8456811" y="4525406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9" name="412b598e-db5f-46d4-8eac-83b144a52fdb"/>
          <p:cNvSpPr>
            <a:spLocks noChangeArrowheads="1"/>
          </p:cNvSpPr>
          <p:nvPr/>
        </p:nvSpPr>
        <p:spPr bwMode="gray">
          <a:xfrm>
            <a:off x="8456811" y="4165044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60" name="3386b8c8-3df8-4174-8cb4-5dc71bbf3a52"/>
          <p:cNvSpPr txBox="1">
            <a:spLocks noChangeArrowheads="1"/>
          </p:cNvSpPr>
          <p:nvPr/>
        </p:nvSpPr>
        <p:spPr bwMode="gray">
          <a:xfrm>
            <a:off x="8617149" y="4238069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D11</a:t>
            </a:r>
          </a:p>
        </p:txBody>
      </p:sp>
      <p:sp>
        <p:nvSpPr>
          <p:cNvPr id="53261" name="1cb4b866-3a18-4491-976f-584a090c47d3"/>
          <p:cNvSpPr txBox="1">
            <a:spLocks noChangeArrowheads="1"/>
          </p:cNvSpPr>
          <p:nvPr/>
        </p:nvSpPr>
        <p:spPr bwMode="gray">
          <a:xfrm>
            <a:off x="8688587" y="4598431"/>
            <a:ext cx="523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D7</a:t>
            </a:r>
          </a:p>
        </p:txBody>
      </p:sp>
      <p:sp>
        <p:nvSpPr>
          <p:cNvPr id="53262" name="5c32e791-18ee-416a-9c16-32c09ce2ceb9"/>
          <p:cNvSpPr txBox="1">
            <a:spLocks noChangeArrowheads="1"/>
          </p:cNvSpPr>
          <p:nvPr/>
        </p:nvSpPr>
        <p:spPr bwMode="gray">
          <a:xfrm>
            <a:off x="8704462" y="4958794"/>
            <a:ext cx="452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53263" name="e2b021aa-ef91-453c-8887-25b1e9de2602"/>
          <p:cNvSpPr>
            <a:spLocks noChangeArrowheads="1"/>
          </p:cNvSpPr>
          <p:nvPr/>
        </p:nvSpPr>
        <p:spPr bwMode="gray">
          <a:xfrm>
            <a:off x="7231261" y="4884181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64" name="2fb5e459-19ca-4f61-b8e5-09394da37f5c"/>
          <p:cNvSpPr>
            <a:spLocks noChangeArrowheads="1"/>
          </p:cNvSpPr>
          <p:nvPr/>
        </p:nvSpPr>
        <p:spPr bwMode="gray">
          <a:xfrm>
            <a:off x="7231261" y="4525406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65" name="81217d33-aef2-4c6e-a60b-5bc619f5aa0b"/>
          <p:cNvSpPr>
            <a:spLocks noChangeArrowheads="1"/>
          </p:cNvSpPr>
          <p:nvPr/>
        </p:nvSpPr>
        <p:spPr bwMode="gray">
          <a:xfrm>
            <a:off x="7231261" y="4165044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66" name="79446e6a-7696-4a15-b474-f1f6e717dd2f"/>
          <p:cNvSpPr txBox="1">
            <a:spLocks noChangeArrowheads="1"/>
          </p:cNvSpPr>
          <p:nvPr/>
        </p:nvSpPr>
        <p:spPr bwMode="gray">
          <a:xfrm>
            <a:off x="7391599" y="4238069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53267" name="c4bed7ec-17d4-4845-b6f1-e9efacf951bd"/>
          <p:cNvSpPr txBox="1">
            <a:spLocks noChangeArrowheads="1"/>
          </p:cNvSpPr>
          <p:nvPr/>
        </p:nvSpPr>
        <p:spPr bwMode="gray">
          <a:xfrm>
            <a:off x="7409062" y="4598431"/>
            <a:ext cx="523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53268" name="d2bc6479-4bf9-486e-a86a-842752a2177a"/>
          <p:cNvSpPr txBox="1">
            <a:spLocks noChangeArrowheads="1"/>
          </p:cNvSpPr>
          <p:nvPr/>
        </p:nvSpPr>
        <p:spPr bwMode="gray">
          <a:xfrm>
            <a:off x="7391598" y="4958794"/>
            <a:ext cx="522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53269" name="da25c638-3b13-45db-b9af-7d3f0d1d1909"/>
          <p:cNvSpPr>
            <a:spLocks noChangeArrowheads="1"/>
          </p:cNvSpPr>
          <p:nvPr/>
        </p:nvSpPr>
        <p:spPr bwMode="gray">
          <a:xfrm>
            <a:off x="6012061" y="4882594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70" name="aad9ea6a-2b51-4572-9fc9-4300ce993ed3"/>
          <p:cNvSpPr>
            <a:spLocks noChangeArrowheads="1"/>
          </p:cNvSpPr>
          <p:nvPr/>
        </p:nvSpPr>
        <p:spPr bwMode="gray">
          <a:xfrm>
            <a:off x="6012061" y="4523819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71" name="ca56bc25-1683-4e3b-b0f2-aac435a44e1f"/>
          <p:cNvSpPr>
            <a:spLocks noChangeArrowheads="1"/>
          </p:cNvSpPr>
          <p:nvPr/>
        </p:nvSpPr>
        <p:spPr bwMode="gray">
          <a:xfrm>
            <a:off x="6012061" y="4163456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72" name="da1f2b4b-7687-41a9-8e8b-88c4c6e07d28"/>
          <p:cNvSpPr txBox="1">
            <a:spLocks noChangeArrowheads="1"/>
          </p:cNvSpPr>
          <p:nvPr/>
        </p:nvSpPr>
        <p:spPr bwMode="gray">
          <a:xfrm>
            <a:off x="6204148" y="4236481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53273" name="5b861940-b7bc-4dc5-ab76-c3524bbc3618"/>
          <p:cNvSpPr txBox="1">
            <a:spLocks noChangeArrowheads="1"/>
          </p:cNvSpPr>
          <p:nvPr/>
        </p:nvSpPr>
        <p:spPr bwMode="gray">
          <a:xfrm>
            <a:off x="6180336" y="4596844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D6</a:t>
            </a:r>
          </a:p>
        </p:txBody>
      </p:sp>
      <p:sp>
        <p:nvSpPr>
          <p:cNvPr id="53274" name="2f48d191-ef97-4fab-9b32-dcbeb4e433c4"/>
          <p:cNvSpPr txBox="1">
            <a:spLocks noChangeArrowheads="1"/>
          </p:cNvSpPr>
          <p:nvPr/>
        </p:nvSpPr>
        <p:spPr bwMode="gray">
          <a:xfrm>
            <a:off x="6145411" y="4957206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53275" name="fe510cde-09fd-46f6-b341-4864f61c0b7d"/>
          <p:cNvSpPr>
            <a:spLocks noChangeArrowheads="1"/>
          </p:cNvSpPr>
          <p:nvPr/>
        </p:nvSpPr>
        <p:spPr bwMode="gray">
          <a:xfrm>
            <a:off x="4876999" y="4854019"/>
            <a:ext cx="862013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76" name="5261ffe4-55a1-437c-9a58-b01471331656"/>
          <p:cNvSpPr>
            <a:spLocks noChangeArrowheads="1"/>
          </p:cNvSpPr>
          <p:nvPr/>
        </p:nvSpPr>
        <p:spPr bwMode="gray">
          <a:xfrm>
            <a:off x="4873824" y="4496831"/>
            <a:ext cx="862013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77" name="cfbc43c9-1764-48ae-925c-fbcce05e2ca2"/>
          <p:cNvSpPr>
            <a:spLocks noChangeArrowheads="1"/>
          </p:cNvSpPr>
          <p:nvPr/>
        </p:nvSpPr>
        <p:spPr bwMode="gray">
          <a:xfrm>
            <a:off x="4876999" y="4134881"/>
            <a:ext cx="862013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78" name="c1b7f1f6-18c1-4856-aac9-f2426ebd3135"/>
          <p:cNvSpPr txBox="1">
            <a:spLocks noChangeArrowheads="1"/>
          </p:cNvSpPr>
          <p:nvPr/>
        </p:nvSpPr>
        <p:spPr bwMode="gray">
          <a:xfrm>
            <a:off x="5124648" y="4207906"/>
            <a:ext cx="50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D9</a:t>
            </a:r>
          </a:p>
        </p:txBody>
      </p:sp>
      <p:sp>
        <p:nvSpPr>
          <p:cNvPr id="53279" name="df2579ef-ae3f-4062-a0f1-6163bea7feef"/>
          <p:cNvSpPr txBox="1">
            <a:spLocks noChangeArrowheads="1"/>
          </p:cNvSpPr>
          <p:nvPr/>
        </p:nvSpPr>
        <p:spPr bwMode="gray">
          <a:xfrm>
            <a:off x="5124648" y="4568269"/>
            <a:ext cx="50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53280" name="68c4ed74-1544-4bb3-9bd2-2eaa6f6cf186"/>
          <p:cNvSpPr>
            <a:spLocks noChangeArrowheads="1"/>
          </p:cNvSpPr>
          <p:nvPr/>
        </p:nvSpPr>
        <p:spPr bwMode="gray">
          <a:xfrm>
            <a:off x="3687961" y="4854019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81" name="484c198d-494e-4623-9f83-26e4babd51d7"/>
          <p:cNvSpPr>
            <a:spLocks noChangeArrowheads="1"/>
          </p:cNvSpPr>
          <p:nvPr/>
        </p:nvSpPr>
        <p:spPr bwMode="gray">
          <a:xfrm>
            <a:off x="3687961" y="4495244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82" name="f543c68d-a033-4c23-9e42-f7da30fe36a1"/>
          <p:cNvSpPr>
            <a:spLocks noChangeArrowheads="1"/>
          </p:cNvSpPr>
          <p:nvPr/>
        </p:nvSpPr>
        <p:spPr bwMode="gray">
          <a:xfrm>
            <a:off x="3687961" y="4134881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83" name="78518bf5-8ba7-4566-8211-fdf69e4aadd5"/>
          <p:cNvSpPr txBox="1">
            <a:spLocks noChangeArrowheads="1"/>
          </p:cNvSpPr>
          <p:nvPr/>
        </p:nvSpPr>
        <p:spPr bwMode="gray">
          <a:xfrm>
            <a:off x="3864173" y="4209494"/>
            <a:ext cx="539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D8</a:t>
            </a:r>
          </a:p>
        </p:txBody>
      </p:sp>
      <p:sp>
        <p:nvSpPr>
          <p:cNvPr id="53284" name="7ccb17e0-e538-47ba-8b90-e73062c9ae25"/>
          <p:cNvSpPr txBox="1">
            <a:spLocks noChangeArrowheads="1"/>
          </p:cNvSpPr>
          <p:nvPr/>
        </p:nvSpPr>
        <p:spPr bwMode="gray">
          <a:xfrm>
            <a:off x="5153224" y="4928631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P0</a:t>
            </a:r>
          </a:p>
        </p:txBody>
      </p:sp>
      <p:sp>
        <p:nvSpPr>
          <p:cNvPr id="53285" name="e239076d-5c43-4a58-9280-6e89f1e8caaa"/>
          <p:cNvSpPr>
            <a:spLocks noChangeArrowheads="1"/>
          </p:cNvSpPr>
          <p:nvPr/>
        </p:nvSpPr>
        <p:spPr bwMode="gray">
          <a:xfrm>
            <a:off x="2500511" y="4854019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86" name="82f2ddd1-32e0-4355-b11e-54ffef06ce6a"/>
          <p:cNvSpPr>
            <a:spLocks noChangeArrowheads="1"/>
          </p:cNvSpPr>
          <p:nvPr/>
        </p:nvSpPr>
        <p:spPr bwMode="gray">
          <a:xfrm>
            <a:off x="2500511" y="4495244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87" name="3edc8eba-8cf4-4caa-a216-bb3b8d3a20e2"/>
          <p:cNvSpPr>
            <a:spLocks noChangeArrowheads="1"/>
          </p:cNvSpPr>
          <p:nvPr/>
        </p:nvSpPr>
        <p:spPr bwMode="gray">
          <a:xfrm>
            <a:off x="2500511" y="4134881"/>
            <a:ext cx="862012" cy="3714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88" name="8bd2bd34-ea22-4f06-a7ee-16eef8b326ae"/>
          <p:cNvSpPr txBox="1">
            <a:spLocks noChangeArrowheads="1"/>
          </p:cNvSpPr>
          <p:nvPr/>
        </p:nvSpPr>
        <p:spPr bwMode="gray">
          <a:xfrm>
            <a:off x="3900687" y="4533344"/>
            <a:ext cx="511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53289" name="453238cd-6e39-4e5d-8456-b8864ba8bdc2"/>
          <p:cNvSpPr txBox="1">
            <a:spLocks noChangeArrowheads="1"/>
          </p:cNvSpPr>
          <p:nvPr/>
        </p:nvSpPr>
        <p:spPr bwMode="gray">
          <a:xfrm>
            <a:off x="2711649" y="4928631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53290" name="5b483d80-9d22-4931-9ede-8d51109095df"/>
          <p:cNvSpPr txBox="1">
            <a:spLocks noChangeArrowheads="1"/>
          </p:cNvSpPr>
          <p:nvPr/>
        </p:nvSpPr>
        <p:spPr bwMode="gray">
          <a:xfrm>
            <a:off x="3900687" y="4928631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53291" name="722b218c-7524-4624-905d-560ac72c68f0"/>
          <p:cNvSpPr txBox="1">
            <a:spLocks noChangeArrowheads="1"/>
          </p:cNvSpPr>
          <p:nvPr/>
        </p:nvSpPr>
        <p:spPr bwMode="gray">
          <a:xfrm>
            <a:off x="2675136" y="4533344"/>
            <a:ext cx="538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53292" name="080a026e-6ac7-4d34-925e-6c720cadfbeb"/>
          <p:cNvSpPr txBox="1">
            <a:spLocks noChangeArrowheads="1"/>
          </p:cNvSpPr>
          <p:nvPr/>
        </p:nvSpPr>
        <p:spPr bwMode="gray">
          <a:xfrm>
            <a:off x="2675137" y="4172981"/>
            <a:ext cx="51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53293" name="0dfa5599-2bde-4d60-9ad5-507fbff16080"/>
          <p:cNvSpPr>
            <a:spLocks noChangeArrowheads="1"/>
          </p:cNvSpPr>
          <p:nvPr/>
        </p:nvSpPr>
        <p:spPr bwMode="auto">
          <a:xfrm rot="5400000">
            <a:off x="5056486" y="3617456"/>
            <a:ext cx="542925" cy="192087"/>
          </a:xfrm>
          <a:prstGeom prst="rightArrow">
            <a:avLst>
              <a:gd name="adj1" fmla="val 50000"/>
              <a:gd name="adj2" fmla="val 66749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94" name="7ef96a6d-0ad2-4d77-8e90-cdb174efe131"/>
          <p:cNvSpPr>
            <a:spLocks noChangeArrowheads="1"/>
          </p:cNvSpPr>
          <p:nvPr/>
        </p:nvSpPr>
        <p:spPr bwMode="auto">
          <a:xfrm rot="5400000">
            <a:off x="3832351" y="3617454"/>
            <a:ext cx="542925" cy="192088"/>
          </a:xfrm>
          <a:prstGeom prst="rightArrow">
            <a:avLst>
              <a:gd name="adj1" fmla="val 50000"/>
              <a:gd name="adj2" fmla="val 6674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95" name="9ebd75b4-c881-4658-9071-3eaefec49609"/>
          <p:cNvSpPr>
            <a:spLocks noChangeArrowheads="1"/>
          </p:cNvSpPr>
          <p:nvPr/>
        </p:nvSpPr>
        <p:spPr bwMode="auto">
          <a:xfrm rot="5400000">
            <a:off x="2690218" y="3617456"/>
            <a:ext cx="542925" cy="192087"/>
          </a:xfrm>
          <a:prstGeom prst="rightArrow">
            <a:avLst>
              <a:gd name="adj1" fmla="val 50000"/>
              <a:gd name="adj2" fmla="val 66749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96" name="AutoShape 57"/>
          <p:cNvSpPr>
            <a:spLocks noChangeArrowheads="1"/>
          </p:cNvSpPr>
          <p:nvPr/>
        </p:nvSpPr>
        <p:spPr bwMode="auto">
          <a:xfrm>
            <a:off x="2746573" y="3197115"/>
            <a:ext cx="2903538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3297" name="7d377705-0c2a-442d-95dd-c6c2993da148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2771974" y="3137584"/>
            <a:ext cx="2892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98" name="e6b5ba77-767e-4cd4-b75e-16920ec37f4d"/>
          <p:cNvSpPr>
            <a:spLocks noChangeArrowheads="1"/>
          </p:cNvSpPr>
          <p:nvPr/>
        </p:nvSpPr>
        <p:spPr bwMode="auto">
          <a:xfrm>
            <a:off x="2437012" y="4197612"/>
            <a:ext cx="7691437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299" name="cdd9eab0-b440-4794-b55e-259a05c912d6"/>
          <p:cNvSpPr>
            <a:spLocks noChangeArrowheads="1"/>
          </p:cNvSpPr>
          <p:nvPr/>
        </p:nvSpPr>
        <p:spPr bwMode="auto">
          <a:xfrm>
            <a:off x="2437012" y="4622417"/>
            <a:ext cx="7691437" cy="2952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300" name="216084dc-80c9-42d2-987f-3a5182a5fcdc"/>
          <p:cNvSpPr>
            <a:spLocks noChangeArrowheads="1"/>
          </p:cNvSpPr>
          <p:nvPr/>
        </p:nvSpPr>
        <p:spPr bwMode="auto">
          <a:xfrm>
            <a:off x="2437012" y="4980869"/>
            <a:ext cx="7691437" cy="2968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0" tIns="39600" rIns="79200" bIns="396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301" name="58fb48b8-a44a-41c3-a81d-ffab68fab5a5"/>
          <p:cNvSpPr txBox="1">
            <a:spLocks noChangeArrowheads="1"/>
          </p:cNvSpPr>
          <p:nvPr/>
        </p:nvSpPr>
        <p:spPr bwMode="gray">
          <a:xfrm>
            <a:off x="9336856" y="4969955"/>
            <a:ext cx="86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3302" name="718f2e70-3075-4f17-9e85-5cd633ca30c9"/>
          <p:cNvSpPr txBox="1">
            <a:spLocks noChangeArrowheads="1"/>
          </p:cNvSpPr>
          <p:nvPr/>
        </p:nvSpPr>
        <p:spPr bwMode="gray">
          <a:xfrm>
            <a:off x="9336856" y="4609915"/>
            <a:ext cx="86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303" name="f3cd8486-56d1-4e44-ad5b-e3a89383412c"/>
          <p:cNvSpPr txBox="1">
            <a:spLocks noChangeArrowheads="1"/>
          </p:cNvSpPr>
          <p:nvPr/>
        </p:nvSpPr>
        <p:spPr bwMode="gray">
          <a:xfrm>
            <a:off x="9336856" y="4177222"/>
            <a:ext cx="86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分条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304" name="78a30748-2250-45e2-b95d-2be1aa4d9651"/>
          <p:cNvSpPr>
            <a:spLocks noChangeArrowheads="1"/>
          </p:cNvSpPr>
          <p:nvPr/>
        </p:nvSpPr>
        <p:spPr bwMode="auto">
          <a:xfrm rot="5400000">
            <a:off x="7283972" y="2758171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  <a:ea typeface="+mn-ea"/>
            </a:endParaRPr>
          </a:p>
        </p:txBody>
      </p:sp>
      <p:sp>
        <p:nvSpPr>
          <p:cNvPr id="53305" name="8cfcee7a-7dfe-4a7e-baa9-c98c0de72d07"/>
          <p:cNvSpPr>
            <a:spLocks noChangeArrowheads="1"/>
          </p:cNvSpPr>
          <p:nvPr/>
        </p:nvSpPr>
        <p:spPr bwMode="auto">
          <a:xfrm rot="5400000">
            <a:off x="4043735" y="2793096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  <a:ea typeface="+mn-ea"/>
            </a:endParaRPr>
          </a:p>
        </p:txBody>
      </p:sp>
      <p:sp>
        <p:nvSpPr>
          <p:cNvPr id="53306" name="AutoShape 69"/>
          <p:cNvSpPr>
            <a:spLocks noChangeArrowheads="1"/>
          </p:cNvSpPr>
          <p:nvPr/>
        </p:nvSpPr>
        <p:spPr bwMode="auto">
          <a:xfrm>
            <a:off x="4055720" y="2548565"/>
            <a:ext cx="3840480" cy="281940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  <a:ea typeface="+mn-ea"/>
            </a:endParaRPr>
          </a:p>
        </p:txBody>
      </p:sp>
      <p:sp>
        <p:nvSpPr>
          <p:cNvPr id="53308" name="eb148fe0-59de-4273-a5e2-7d4de6d9e092"/>
          <p:cNvSpPr txBox="1">
            <a:spLocks noChangeArrowheads="1"/>
          </p:cNvSpPr>
          <p:nvPr/>
        </p:nvSpPr>
        <p:spPr bwMode="gray">
          <a:xfrm>
            <a:off x="4382369" y="2545868"/>
            <a:ext cx="309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D0, D1, D2, D3, D4, D5, D6, D7</a:t>
            </a:r>
            <a:r>
              <a:rPr lang="en-US" altLang="zh-CN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3309" name="2a4abb31-8fcc-4aca-af48-04e63923381c"/>
          <p:cNvSpPr txBox="1">
            <a:spLocks noChangeArrowheads="1"/>
          </p:cNvSpPr>
          <p:nvPr/>
        </p:nvSpPr>
        <p:spPr bwMode="gray">
          <a:xfrm>
            <a:off x="2940249" y="3232834"/>
            <a:ext cx="256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D0, D1, D4, D5, D8, D9</a:t>
            </a:r>
          </a:p>
        </p:txBody>
      </p:sp>
      <p:sp>
        <p:nvSpPr>
          <p:cNvPr id="53310" name="980435c3-18cf-4565-91f7-a027ff735e66"/>
          <p:cNvSpPr txBox="1">
            <a:spLocks noChangeArrowheads="1"/>
          </p:cNvSpPr>
          <p:nvPr/>
        </p:nvSpPr>
        <p:spPr bwMode="gray">
          <a:xfrm>
            <a:off x="6394648" y="3232834"/>
            <a:ext cx="256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D2, D3, D6, D7, D10, D11</a:t>
            </a:r>
          </a:p>
        </p:txBody>
      </p:sp>
      <p:sp>
        <p:nvSpPr>
          <p:cNvPr id="53311" name="9e225f74-488a-4b95-9566-3c6ac9fbfaf5"/>
          <p:cNvSpPr txBox="1">
            <a:spLocks noChangeArrowheads="1"/>
          </p:cNvSpPr>
          <p:nvPr/>
        </p:nvSpPr>
        <p:spPr bwMode="gray">
          <a:xfrm>
            <a:off x="2233811" y="5258831"/>
            <a:ext cx="1522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312" name="9e2eec44-8a0d-4e08-87a4-1fe234aecd87"/>
          <p:cNvSpPr txBox="1">
            <a:spLocks noChangeArrowheads="1"/>
          </p:cNvSpPr>
          <p:nvPr/>
        </p:nvSpPr>
        <p:spPr bwMode="gray">
          <a:xfrm>
            <a:off x="3403799" y="5258831"/>
            <a:ext cx="15224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313" name="c71ac529-a517-49b4-b2c6-b0313c34cde4"/>
          <p:cNvSpPr txBox="1">
            <a:spLocks noChangeArrowheads="1"/>
          </p:cNvSpPr>
          <p:nvPr/>
        </p:nvSpPr>
        <p:spPr bwMode="gray">
          <a:xfrm>
            <a:off x="4573786" y="5260419"/>
            <a:ext cx="1522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314" name="050bb0e4-5130-4be3-b182-c0805ef1ec0f"/>
          <p:cNvSpPr txBox="1">
            <a:spLocks noChangeArrowheads="1"/>
          </p:cNvSpPr>
          <p:nvPr/>
        </p:nvSpPr>
        <p:spPr bwMode="gray">
          <a:xfrm>
            <a:off x="5761236" y="5260419"/>
            <a:ext cx="1522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315" name="f85dc9a0-1bc1-414a-98ba-a7347e44d000"/>
          <p:cNvSpPr txBox="1">
            <a:spLocks noChangeArrowheads="1"/>
          </p:cNvSpPr>
          <p:nvPr/>
        </p:nvSpPr>
        <p:spPr bwMode="gray">
          <a:xfrm>
            <a:off x="6894711" y="5260419"/>
            <a:ext cx="1522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3316" name="5ab240d9-70cb-41c2-91f7-cb5e14cf87b3"/>
          <p:cNvSpPr txBox="1">
            <a:spLocks noChangeArrowheads="1"/>
          </p:cNvSpPr>
          <p:nvPr/>
        </p:nvSpPr>
        <p:spPr bwMode="gray">
          <a:xfrm>
            <a:off x="8066286" y="5260419"/>
            <a:ext cx="1522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3317" name="685792ac-1aad-4a53-9397-3f49d6075695"/>
          <p:cNvSpPr>
            <a:spLocks noChangeArrowheads="1"/>
          </p:cNvSpPr>
          <p:nvPr/>
        </p:nvSpPr>
        <p:spPr bwMode="auto">
          <a:xfrm>
            <a:off x="2446537" y="3909453"/>
            <a:ext cx="3462337" cy="210312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127" tIns="40065" rIns="80127" bIns="4006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318" name="48ec6c83-949c-470f-a8cf-6ec201bf4290"/>
          <p:cNvSpPr>
            <a:spLocks noChangeArrowheads="1"/>
          </p:cNvSpPr>
          <p:nvPr/>
        </p:nvSpPr>
        <p:spPr bwMode="auto">
          <a:xfrm>
            <a:off x="3751412" y="5700949"/>
            <a:ext cx="760413" cy="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27" tIns="40065" rIns="80127" bIns="40065">
            <a:spAutoFit/>
          </a:bodyPr>
          <a:lstStyle>
            <a:lvl1pPr marL="300038" indent="-300038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RAID 5</a:t>
            </a:r>
          </a:p>
        </p:txBody>
      </p:sp>
      <p:sp>
        <p:nvSpPr>
          <p:cNvPr id="53319" name="697270f4-6bbf-4f2f-a4be-cb019cc24a8b"/>
          <p:cNvSpPr>
            <a:spLocks noChangeArrowheads="1"/>
          </p:cNvSpPr>
          <p:nvPr/>
        </p:nvSpPr>
        <p:spPr bwMode="auto">
          <a:xfrm>
            <a:off x="5993012" y="3909453"/>
            <a:ext cx="3379787" cy="210312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127" tIns="40065" rIns="80127" bIns="4006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3320" name="dca003a4-b37a-4cec-a450-8fd1f76ced71"/>
          <p:cNvSpPr>
            <a:spLocks noChangeArrowheads="1"/>
          </p:cNvSpPr>
          <p:nvPr/>
        </p:nvSpPr>
        <p:spPr bwMode="auto">
          <a:xfrm>
            <a:off x="7279804" y="5700949"/>
            <a:ext cx="760413" cy="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27" tIns="40065" rIns="80127" bIns="40065">
            <a:spAutoFit/>
          </a:bodyPr>
          <a:lstStyle>
            <a:lvl1pPr marL="300038" indent="-300038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RAID 5</a:t>
            </a:r>
          </a:p>
        </p:txBody>
      </p:sp>
      <p:sp>
        <p:nvSpPr>
          <p:cNvPr id="53321" name="c72f23d3-a9d0-4843-8092-b39a03e1926d"/>
          <p:cNvSpPr txBox="1">
            <a:spLocks noChangeArrowheads="1"/>
          </p:cNvSpPr>
          <p:nvPr/>
        </p:nvSpPr>
        <p:spPr bwMode="auto">
          <a:xfrm>
            <a:off x="5612805" y="5940956"/>
            <a:ext cx="760412" cy="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27" tIns="40065" rIns="80127" bIns="40065">
            <a:spAutoFit/>
          </a:bodyPr>
          <a:lstStyle>
            <a:lvl1pPr marL="300038" indent="-300038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lt"/>
                <a:ea typeface="+mn-ea"/>
                <a:cs typeface="Arial" panose="020B0604020202020204" pitchFamily="34" charset="0"/>
              </a:rPr>
              <a:t>RAID 0</a:t>
            </a:r>
          </a:p>
        </p:txBody>
      </p:sp>
      <p:sp>
        <p:nvSpPr>
          <p:cNvPr id="53322" name="71e7e2f3-39b8-40e3-a980-c80d88a3157a"/>
          <p:cNvSpPr>
            <a:spLocks noChangeArrowheads="1"/>
          </p:cNvSpPr>
          <p:nvPr/>
        </p:nvSpPr>
        <p:spPr bwMode="auto">
          <a:xfrm>
            <a:off x="2279848" y="3693555"/>
            <a:ext cx="8064624" cy="252028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127" tIns="40065" rIns="80127" bIns="4006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836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6E2F-1D9A-4887-A0C5-100E6858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的基本概念和实现方式</a:t>
            </a:r>
          </a:p>
          <a:p>
            <a:r>
              <a:rPr lang="en-US" altLang="zh-CN" b="1" dirty="0"/>
              <a:t>RAID</a:t>
            </a:r>
            <a:r>
              <a:rPr lang="zh-CN" altLang="en-US" b="1" dirty="0"/>
              <a:t>技术及其应用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的数据保护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LUN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246486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的基本概念和实现方式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271464" y="1174914"/>
            <a:ext cx="7920037" cy="4860948"/>
          </a:xfrm>
        </p:spPr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：</a:t>
            </a:r>
            <a:r>
              <a:rPr lang="en-US" altLang="zh-CN" dirty="0"/>
              <a:t>redundant array of independent disks</a:t>
            </a:r>
          </a:p>
          <a:p>
            <a:pPr lvl="1"/>
            <a:r>
              <a:rPr lang="zh-CN" altLang="en-US" dirty="0"/>
              <a:t>独立硬盘冗余阵列，也被称为</a:t>
            </a:r>
            <a:r>
              <a:rPr lang="en-US" altLang="zh-CN" dirty="0"/>
              <a:t>RAID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实现方法：</a:t>
            </a:r>
          </a:p>
          <a:p>
            <a:pPr lvl="2"/>
            <a:r>
              <a:rPr lang="zh-CN" altLang="en-US" dirty="0"/>
              <a:t>硬件</a:t>
            </a:r>
            <a:r>
              <a:rPr lang="en-US" altLang="zh-CN" dirty="0"/>
              <a:t>RAID</a:t>
            </a:r>
            <a:endParaRPr lang="zh-CN" altLang="en-US" dirty="0"/>
          </a:p>
          <a:p>
            <a:pPr lvl="2"/>
            <a:r>
              <a:rPr lang="zh-CN" altLang="en-US" dirty="0"/>
              <a:t>软件</a:t>
            </a:r>
            <a:r>
              <a:rPr lang="en-US" altLang="zh-CN" dirty="0"/>
              <a:t>RAID</a:t>
            </a:r>
          </a:p>
          <a:p>
            <a:pPr lvl="1"/>
            <a:endParaRPr lang="zh-CN" altLang="en-US" dirty="0"/>
          </a:p>
        </p:txBody>
      </p:sp>
      <p:grpSp>
        <p:nvGrpSpPr>
          <p:cNvPr id="5" name="Groep 1"/>
          <p:cNvGrpSpPr/>
          <p:nvPr/>
        </p:nvGrpSpPr>
        <p:grpSpPr>
          <a:xfrm>
            <a:off x="2560534" y="2646839"/>
            <a:ext cx="7391400" cy="1357312"/>
            <a:chOff x="1036534" y="2646839"/>
            <a:chExt cx="7391400" cy="1357312"/>
          </a:xfrm>
        </p:grpSpPr>
        <p:sp>
          <p:nvSpPr>
            <p:cNvPr id="6" name="4d28c97a-161a-4847-a14d-11be9db2ff7f"/>
            <p:cNvSpPr>
              <a:spLocks noChangeArrowheads="1"/>
            </p:cNvSpPr>
            <p:nvPr/>
          </p:nvSpPr>
          <p:spPr bwMode="auto">
            <a:xfrm>
              <a:off x="1036534" y="2797651"/>
              <a:ext cx="2600325" cy="995363"/>
            </a:xfrm>
            <a:prstGeom prst="rightArrow">
              <a:avLst>
                <a:gd name="adj1" fmla="val 59935"/>
                <a:gd name="adj2" fmla="val 51487"/>
              </a:avLst>
            </a:prstGeom>
            <a:gradFill rotWithShape="1">
              <a:gsLst>
                <a:gs pos="0">
                  <a:srgbClr val="B21A0E"/>
                </a:gs>
                <a:gs pos="50000">
                  <a:srgbClr val="CE9E9E"/>
                </a:gs>
                <a:gs pos="100000">
                  <a:srgbClr val="B21A0E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20099958" lon="20099958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B21A0E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7" name="a2731012-57a4-4b4e-82a4-5eafb5ee5ef3"/>
            <p:cNvSpPr>
              <a:spLocks noChangeArrowheads="1"/>
            </p:cNvSpPr>
            <p:nvPr/>
          </p:nvSpPr>
          <p:spPr bwMode="auto">
            <a:xfrm rot="20546385" flipH="1">
              <a:off x="5605359" y="2692876"/>
              <a:ext cx="2822575" cy="1128713"/>
            </a:xfrm>
            <a:prstGeom prst="rightArrow">
              <a:avLst>
                <a:gd name="adj1" fmla="val 59935"/>
                <a:gd name="adj2" fmla="val 50651"/>
              </a:avLst>
            </a:prstGeom>
            <a:gradFill rotWithShape="1">
              <a:gsLst>
                <a:gs pos="0">
                  <a:srgbClr val="B21A0E"/>
                </a:gs>
                <a:gs pos="50000">
                  <a:srgbClr val="CE9E9E"/>
                </a:gs>
                <a:gs pos="100000">
                  <a:srgbClr val="B21A0E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20099958" lon="20099958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B21A0E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8" name="69bb4464-0d01-4ac0-bd5d-421007b9caf5"/>
            <p:cNvSpPr>
              <a:spLocks noChangeArrowheads="1"/>
            </p:cNvSpPr>
            <p:nvPr/>
          </p:nvSpPr>
          <p:spPr bwMode="auto">
            <a:xfrm>
              <a:off x="3844821" y="2672239"/>
              <a:ext cx="1335088" cy="1331912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hlink"/>
              </a:outerShdw>
            </a:effectLst>
          </p:spPr>
          <p:txBody>
            <a:bodyPr wrap="none" lIns="7200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9" name="0e73125a-d05f-4187-bf4c-7d4348a3561a"/>
            <p:cNvSpPr>
              <a:spLocks noChangeArrowheads="1"/>
            </p:cNvSpPr>
            <p:nvPr/>
          </p:nvSpPr>
          <p:spPr bwMode="gray">
            <a:xfrm>
              <a:off x="3816246" y="2654776"/>
              <a:ext cx="1357313" cy="13493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10" name="d4b55255-712f-40aa-8e8a-a3f7e82010c6"/>
            <p:cNvSpPr>
              <a:spLocks noChangeArrowheads="1"/>
            </p:cNvSpPr>
            <p:nvPr/>
          </p:nvSpPr>
          <p:spPr bwMode="gray">
            <a:xfrm>
              <a:off x="3833709" y="2661126"/>
              <a:ext cx="1323975" cy="13176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11" name="0dbdd1e9-14a2-4a2b-985b-d49e4b34582f"/>
            <p:cNvSpPr>
              <a:spLocks noChangeArrowheads="1"/>
            </p:cNvSpPr>
            <p:nvPr/>
          </p:nvSpPr>
          <p:spPr bwMode="gray">
            <a:xfrm>
              <a:off x="3894034" y="2775426"/>
              <a:ext cx="1260475" cy="122872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12" name="18b3b593-d7a8-4478-a7bd-b913ec7d4527"/>
            <p:cNvSpPr>
              <a:spLocks noChangeArrowheads="1"/>
            </p:cNvSpPr>
            <p:nvPr/>
          </p:nvSpPr>
          <p:spPr bwMode="gray">
            <a:xfrm>
              <a:off x="3894034" y="2646839"/>
              <a:ext cx="1123950" cy="9969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>
                <a:latin typeface="+mn-lt"/>
                <a:ea typeface="+mn-ea"/>
              </a:endParaRPr>
            </a:p>
          </p:txBody>
        </p:sp>
        <p:sp>
          <p:nvSpPr>
            <p:cNvPr id="13" name="af839310-50c7-40ee-ae30-b71b421c686f"/>
            <p:cNvSpPr txBox="1">
              <a:spLocks noChangeArrowheads="1"/>
            </p:cNvSpPr>
            <p:nvPr/>
          </p:nvSpPr>
          <p:spPr bwMode="gray">
            <a:xfrm>
              <a:off x="4032146" y="3086576"/>
              <a:ext cx="1260475" cy="522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>
                <a:spcBef>
                  <a:spcPct val="50000"/>
                </a:spcBef>
                <a:defRPr/>
              </a:pPr>
              <a:r>
                <a:rPr lang="en-US" altLang="zh-CN" sz="2800" dirty="0">
                  <a:latin typeface="+mn-lt"/>
                  <a:ea typeface="+mn-ea"/>
                  <a:cs typeface="Arial" panose="020B0604020202020204" pitchFamily="34" charset="0"/>
                </a:rPr>
                <a:t>RAID</a:t>
              </a:r>
            </a:p>
          </p:txBody>
        </p:sp>
        <p:sp>
          <p:nvSpPr>
            <p:cNvPr id="14" name="7fb32cdb-c8f2-4280-8337-af9b58f9072e"/>
            <p:cNvSpPr txBox="1">
              <a:spLocks noChangeArrowheads="1"/>
            </p:cNvSpPr>
            <p:nvPr/>
          </p:nvSpPr>
          <p:spPr bwMode="gray">
            <a:xfrm rot="712284">
              <a:off x="1079588" y="3028302"/>
              <a:ext cx="2312988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01688">
                <a:defRPr/>
              </a:pPr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高效的数据组织：条带化和并行访问</a:t>
              </a:r>
              <a:endParaRPr lang="en-US" altLang="zh-CN" sz="14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55336378-cd54-4eed-82d9-f4465cea1952"/>
            <p:cNvSpPr txBox="1">
              <a:spLocks noChangeArrowheads="1"/>
            </p:cNvSpPr>
            <p:nvPr/>
          </p:nvSpPr>
          <p:spPr bwMode="gray">
            <a:xfrm rot="21288701">
              <a:off x="6248501" y="2994593"/>
              <a:ext cx="196056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+mn-lt"/>
                  <a:ea typeface="+mn-ea"/>
                </a:rPr>
                <a:t>数据保护：奇偶校验和热备用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0674a997-0c29-4b85-bf6b-23fde411a10c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常见</a:t>
            </a:r>
            <a:r>
              <a:rPr lang="en-US" altLang="zh-CN" dirty="0"/>
              <a:t>RAID</a:t>
            </a:r>
            <a:r>
              <a:rPr lang="zh-CN" altLang="en-US" dirty="0"/>
              <a:t>级别的对比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4AFF24-1598-4199-A541-009F4DC55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00345" y="1376773"/>
          <a:ext cx="7848599" cy="4474593"/>
        </p:xfrm>
        <a:graphic>
          <a:graphicData uri="http://schemas.openxmlformats.org/drawingml/2006/table">
            <a:tbl>
              <a:tblPr/>
              <a:tblGrid>
                <a:gridCol w="11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1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RAID 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容错性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冗余类型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复制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奇偶校验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奇偶校验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奇偶校验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复制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奇偶检验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热备盘选项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读性能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一般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随机写性能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最低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一般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连续写性能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一般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最小硬盘数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４块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8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可用容量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N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(1/N)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(N -1)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(N -1)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(N -2)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(N /2)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(N -2) *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单块硬盘容量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5-Point Star 3"/>
          <p:cNvSpPr/>
          <p:nvPr/>
        </p:nvSpPr>
        <p:spPr>
          <a:xfrm>
            <a:off x="6276020" y="1844824"/>
            <a:ext cx="72008" cy="72008"/>
          </a:xfrm>
          <a:prstGeom prst="star5">
            <a:avLst/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5-Point Star 4"/>
          <p:cNvSpPr/>
          <p:nvPr/>
        </p:nvSpPr>
        <p:spPr>
          <a:xfrm>
            <a:off x="7284132" y="1844824"/>
            <a:ext cx="72008" cy="72008"/>
          </a:xfrm>
          <a:prstGeom prst="star5">
            <a:avLst/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5-Point Star 5"/>
          <p:cNvSpPr/>
          <p:nvPr/>
        </p:nvSpPr>
        <p:spPr>
          <a:xfrm>
            <a:off x="8220236" y="1844824"/>
            <a:ext cx="72008" cy="72008"/>
          </a:xfrm>
          <a:prstGeom prst="star5">
            <a:avLst/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501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8c4a7575-41b5-49b6-ba04-7f9adb6b78d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RAID</a:t>
            </a:r>
            <a:r>
              <a:rPr lang="zh-CN" altLang="en-US" dirty="0"/>
              <a:t>的典型应用场景</a:t>
            </a: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79576" y="1397000"/>
          <a:ext cx="8001416" cy="342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</a:t>
                      </a:r>
                      <a:r>
                        <a:rPr lang="nl-NL" sz="1800" baseline="0" dirty="0"/>
                        <a:t> </a:t>
                      </a:r>
                      <a:r>
                        <a:rPr lang="zh-CN" altLang="en-US" sz="1800" baseline="0" dirty="0"/>
                        <a:t>级别</a:t>
                      </a:r>
                      <a:endParaRPr lang="nl-NL" sz="1800" dirty="0">
                        <a:solidFill>
                          <a:srgbClr val="990000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应用场景</a:t>
                      </a:r>
                      <a:endParaRPr lang="nl-NL" sz="1800" dirty="0">
                        <a:solidFill>
                          <a:srgbClr val="990000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 0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迅速读写，安全性要求不高，如图形工作站等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 1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随机数据写入，安全性要求高，如服务器、数据库存储领域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 5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连续数据传输，安全性要求高，如视频编辑、大型数据库等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 6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随机数据传输，安全性要求高，如邮件服务器，文件服务器等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 10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数据量大，安全性要求高，如银行、金融等领域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RAID 50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随机数据传输，安全性要求高，并发能力要求高，如邮件服务器，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www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服务器等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892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的基本概念和实现方式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技术及其应用</a:t>
            </a:r>
          </a:p>
          <a:p>
            <a:r>
              <a:rPr lang="en-US" altLang="zh-CN" b="1" dirty="0"/>
              <a:t>RAID</a:t>
            </a:r>
            <a:r>
              <a:rPr lang="zh-CN" altLang="en-US" b="1" dirty="0"/>
              <a:t>的数据保护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LUN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44540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5dd3e1e-e7d1-4482-99bd-6ab03a1cef8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热备盘</a:t>
            </a:r>
            <a:endParaRPr lang="en-US" altLang="zh-CN" dirty="0"/>
          </a:p>
        </p:txBody>
      </p:sp>
      <p:sp>
        <p:nvSpPr>
          <p:cNvPr id="57347" name="4e5fd31b-7192-4e28-b591-518efc335f6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热备（</a:t>
            </a:r>
            <a:r>
              <a:rPr lang="en-US" altLang="zh-CN" sz="2000" dirty="0"/>
              <a:t>Hot Spare</a:t>
            </a:r>
            <a:r>
              <a:rPr lang="zh-CN" altLang="en-US" sz="2000" dirty="0"/>
              <a:t>）：当</a:t>
            </a:r>
            <a:r>
              <a:rPr lang="en-US" altLang="zh-CN" sz="2000" dirty="0"/>
              <a:t>RAID</a:t>
            </a:r>
            <a:r>
              <a:rPr lang="zh-CN" altLang="en-US" sz="2000" dirty="0"/>
              <a:t>组中某个硬盘失效时，在不干扰当前</a:t>
            </a:r>
            <a:r>
              <a:rPr lang="en-US" altLang="zh-CN" sz="2000" dirty="0"/>
              <a:t>RAID</a:t>
            </a:r>
            <a:r>
              <a:rPr lang="zh-CN" altLang="en-US" sz="2000" dirty="0"/>
              <a:t>系统正常使用的情况下，用该</a:t>
            </a:r>
            <a:r>
              <a:rPr lang="en-US" altLang="zh-CN" sz="2000" dirty="0"/>
              <a:t>RAID</a:t>
            </a:r>
            <a:r>
              <a:rPr lang="zh-CN" altLang="en-US" sz="2000" dirty="0"/>
              <a:t>组外一个正常的备用硬盘顶替失效硬盘。</a:t>
            </a:r>
          </a:p>
          <a:p>
            <a:r>
              <a:rPr lang="zh-CN" altLang="en-US" sz="2000" dirty="0"/>
              <a:t>热备通过配置热备盘实现，热备盘分为全局热备盘和局部热备盘。</a:t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altLang="zh-CN" dirty="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 rot="5400000">
            <a:off x="5881911" y="3715097"/>
            <a:ext cx="463550" cy="179388"/>
          </a:xfrm>
          <a:prstGeom prst="rightArrow">
            <a:avLst>
              <a:gd name="adj1" fmla="val 50000"/>
              <a:gd name="adj2" fmla="val 64602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57349" name="09448321-d416-40c8-93ff-f53148931986"/>
          <p:cNvSpPr>
            <a:spLocks noChangeArrowheads="1"/>
          </p:cNvSpPr>
          <p:nvPr/>
        </p:nvSpPr>
        <p:spPr bwMode="auto">
          <a:xfrm rot="5400000">
            <a:off x="4563270" y="4475684"/>
            <a:ext cx="461962" cy="180975"/>
          </a:xfrm>
          <a:prstGeom prst="rightArrow">
            <a:avLst>
              <a:gd name="adj1" fmla="val 50000"/>
              <a:gd name="adj2" fmla="val 63816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0" name="53cb5862-ef4f-4825-87a6-d3e86c00a110"/>
          <p:cNvSpPr>
            <a:spLocks noChangeArrowheads="1"/>
          </p:cNvSpPr>
          <p:nvPr/>
        </p:nvSpPr>
        <p:spPr bwMode="auto">
          <a:xfrm rot="5400000">
            <a:off x="5965354" y="4475684"/>
            <a:ext cx="461962" cy="180975"/>
          </a:xfrm>
          <a:prstGeom prst="rightArrow">
            <a:avLst>
              <a:gd name="adj1" fmla="val 50000"/>
              <a:gd name="adj2" fmla="val 63816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1" name="5d5c1141-4636-4206-b71e-a38ae11784fb"/>
          <p:cNvSpPr>
            <a:spLocks noChangeArrowheads="1"/>
          </p:cNvSpPr>
          <p:nvPr/>
        </p:nvSpPr>
        <p:spPr bwMode="auto">
          <a:xfrm rot="5400000">
            <a:off x="7130257" y="4475684"/>
            <a:ext cx="461962" cy="180975"/>
          </a:xfrm>
          <a:prstGeom prst="rightArrow">
            <a:avLst>
              <a:gd name="adj1" fmla="val 50000"/>
              <a:gd name="adj2" fmla="val 63816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2" name="91d2558c-71a5-40c6-8e40-49683678201e"/>
          <p:cNvSpPr>
            <a:spLocks noChangeArrowheads="1"/>
          </p:cNvSpPr>
          <p:nvPr/>
        </p:nvSpPr>
        <p:spPr bwMode="gray">
          <a:xfrm>
            <a:off x="5781998" y="5875300"/>
            <a:ext cx="878975" cy="32600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3" name="5e481dae-eb9c-4aaf-b3c7-4a5b111456cf"/>
          <p:cNvSpPr>
            <a:spLocks noChangeArrowheads="1"/>
          </p:cNvSpPr>
          <p:nvPr/>
        </p:nvSpPr>
        <p:spPr bwMode="gray">
          <a:xfrm>
            <a:off x="5781998" y="5553236"/>
            <a:ext cx="878975" cy="32397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4" name="a0fd85b7-952a-4c90-a104-44109f53f5b5"/>
          <p:cNvSpPr>
            <a:spLocks noChangeArrowheads="1"/>
          </p:cNvSpPr>
          <p:nvPr/>
        </p:nvSpPr>
        <p:spPr bwMode="gray">
          <a:xfrm>
            <a:off x="5781998" y="5234906"/>
            <a:ext cx="878975" cy="323971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5" name="f6c23af8-7121-4535-bfab-4df9ac4d5196"/>
          <p:cNvSpPr>
            <a:spLocks noChangeArrowheads="1"/>
          </p:cNvSpPr>
          <p:nvPr/>
        </p:nvSpPr>
        <p:spPr bwMode="gray">
          <a:xfrm>
            <a:off x="5771369" y="4905164"/>
            <a:ext cx="923925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6" name="64347d05-eaf3-4b8a-95cf-2bfe3bb45a7a"/>
          <p:cNvSpPr txBox="1">
            <a:spLocks noChangeArrowheads="1"/>
          </p:cNvSpPr>
          <p:nvPr/>
        </p:nvSpPr>
        <p:spPr bwMode="gray">
          <a:xfrm>
            <a:off x="5799247" y="4941169"/>
            <a:ext cx="832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7357" name="54323338-eff2-41b3-ab2f-653bd10817f9"/>
          <p:cNvSpPr>
            <a:spLocks noChangeArrowheads="1"/>
          </p:cNvSpPr>
          <p:nvPr/>
        </p:nvSpPr>
        <p:spPr bwMode="gray">
          <a:xfrm>
            <a:off x="4378325" y="5875300"/>
            <a:ext cx="877292" cy="32600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8" name="aba9f88c-c2c7-4548-977a-bc5a2ac78311"/>
          <p:cNvSpPr>
            <a:spLocks noChangeArrowheads="1"/>
          </p:cNvSpPr>
          <p:nvPr/>
        </p:nvSpPr>
        <p:spPr bwMode="gray">
          <a:xfrm>
            <a:off x="4378325" y="5553236"/>
            <a:ext cx="877292" cy="32397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59" name="c1406e9b-9d21-491c-8764-5a55b8546f3c"/>
          <p:cNvSpPr>
            <a:spLocks noChangeArrowheads="1"/>
          </p:cNvSpPr>
          <p:nvPr/>
        </p:nvSpPr>
        <p:spPr bwMode="gray">
          <a:xfrm>
            <a:off x="4378325" y="5234906"/>
            <a:ext cx="877292" cy="323971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0" name="2669c547-c983-4b66-8f51-2493a9aec6a8"/>
          <p:cNvSpPr>
            <a:spLocks noChangeArrowheads="1"/>
          </p:cNvSpPr>
          <p:nvPr/>
        </p:nvSpPr>
        <p:spPr bwMode="gray">
          <a:xfrm>
            <a:off x="4367697" y="4905164"/>
            <a:ext cx="923925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1" name="ae78ba57-e530-4a6c-aadf-9c3610de7dd0"/>
          <p:cNvSpPr txBox="1">
            <a:spLocks noChangeArrowheads="1"/>
          </p:cNvSpPr>
          <p:nvPr/>
        </p:nvSpPr>
        <p:spPr bwMode="gray">
          <a:xfrm>
            <a:off x="4400382" y="4941169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362" name="50d2a8da-f0ca-4154-904d-820dd522a5c5"/>
          <p:cNvSpPr>
            <a:spLocks noChangeArrowheads="1"/>
          </p:cNvSpPr>
          <p:nvPr/>
        </p:nvSpPr>
        <p:spPr bwMode="gray">
          <a:xfrm>
            <a:off x="6946900" y="5875300"/>
            <a:ext cx="877292" cy="32600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3" name="f2f9ee0d-9797-4bfc-b83f-a10f3eadd22e"/>
          <p:cNvSpPr>
            <a:spLocks noChangeArrowheads="1"/>
          </p:cNvSpPr>
          <p:nvPr/>
        </p:nvSpPr>
        <p:spPr bwMode="gray">
          <a:xfrm>
            <a:off x="6946900" y="5553236"/>
            <a:ext cx="877292" cy="32397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4" name="e266a6fc-0d7a-43ac-9857-ab9d23f58ac6"/>
          <p:cNvSpPr>
            <a:spLocks noChangeArrowheads="1"/>
          </p:cNvSpPr>
          <p:nvPr/>
        </p:nvSpPr>
        <p:spPr bwMode="gray">
          <a:xfrm>
            <a:off x="6946900" y="5234906"/>
            <a:ext cx="877292" cy="323971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5" name="1c6e6919-4e8e-4443-9ffc-19528ff1f8b5"/>
          <p:cNvSpPr>
            <a:spLocks noChangeArrowheads="1"/>
          </p:cNvSpPr>
          <p:nvPr/>
        </p:nvSpPr>
        <p:spPr bwMode="gray">
          <a:xfrm>
            <a:off x="6934684" y="4905164"/>
            <a:ext cx="925513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6" name="22e91036-7dbf-45e6-b808-a790b5c535ae"/>
          <p:cNvSpPr txBox="1">
            <a:spLocks noChangeArrowheads="1"/>
          </p:cNvSpPr>
          <p:nvPr/>
        </p:nvSpPr>
        <p:spPr bwMode="gray">
          <a:xfrm>
            <a:off x="6924650" y="4986565"/>
            <a:ext cx="971550" cy="2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热备盘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67" name="AutoShape 33"/>
          <p:cNvSpPr>
            <a:spLocks noChangeArrowheads="1"/>
          </p:cNvSpPr>
          <p:nvPr/>
        </p:nvSpPr>
        <p:spPr bwMode="auto">
          <a:xfrm>
            <a:off x="4367808" y="4221089"/>
            <a:ext cx="3383280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7368" name="7cd82ac0-5627-4625-b410-23c5ba70a974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4367808" y="4239344"/>
            <a:ext cx="3383280" cy="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9" name="5da05fb8-7409-4c40-9510-12c56884522b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5" y="3212976"/>
            <a:ext cx="9667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70" name="744b950a-26f7-4ce5-a811-5b64e9e50f36"/>
          <p:cNvSpPr txBox="1">
            <a:spLocks noChangeArrowheads="1"/>
          </p:cNvSpPr>
          <p:nvPr/>
        </p:nvSpPr>
        <p:spPr bwMode="auto">
          <a:xfrm>
            <a:off x="5267908" y="4905164"/>
            <a:ext cx="615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57371" name="Line 52"/>
          <p:cNvSpPr>
            <a:spLocks noChangeShapeType="1"/>
          </p:cNvSpPr>
          <p:nvPr/>
        </p:nvSpPr>
        <p:spPr bwMode="auto">
          <a:xfrm flipH="1">
            <a:off x="5781997" y="5295628"/>
            <a:ext cx="799834" cy="509636"/>
          </a:xfrm>
          <a:prstGeom prst="line">
            <a:avLst/>
          </a:prstGeom>
          <a:noFill/>
          <a:ln w="76200">
            <a:solidFill>
              <a:srgbClr val="E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72" name="eb14ab3b-cdd4-42ec-9cf8-20df08c62e24"/>
          <p:cNvSpPr>
            <a:spLocks noChangeShapeType="1"/>
          </p:cNvSpPr>
          <p:nvPr/>
        </p:nvSpPr>
        <p:spPr bwMode="auto">
          <a:xfrm>
            <a:off x="5781998" y="5295628"/>
            <a:ext cx="799834" cy="509636"/>
          </a:xfrm>
          <a:prstGeom prst="line">
            <a:avLst/>
          </a:prstGeom>
          <a:noFill/>
          <a:ln w="76200">
            <a:solidFill>
              <a:srgbClr val="E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373" name="d859a62e-627b-4a48-b43e-efc5ae66801e"/>
          <p:cNvSpPr txBox="1">
            <a:spLocks noChangeArrowheads="1"/>
          </p:cNvSpPr>
          <p:nvPr/>
        </p:nvSpPr>
        <p:spPr bwMode="auto">
          <a:xfrm>
            <a:off x="4988668" y="4255221"/>
            <a:ext cx="2653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RAID 1 / RAID 5 / RAID 6 /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29222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58c2dc57-bc69-492f-b2b7-486a0c2f601a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预拷贝</a:t>
            </a:r>
            <a:endParaRPr lang="en-US" altLang="zh-CN" dirty="0"/>
          </a:p>
        </p:txBody>
      </p:sp>
      <p:sp>
        <p:nvSpPr>
          <p:cNvPr id="58371" name="cecb2814-f66e-46a6-a955-b089bdffc26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预拷贝：系统通过监控发现</a:t>
            </a:r>
            <a:r>
              <a:rPr lang="en-US" altLang="zh-CN" dirty="0"/>
              <a:t>RAID</a:t>
            </a:r>
            <a:r>
              <a:rPr lang="zh-CN" altLang="en-US" dirty="0"/>
              <a:t>组中某成员盘即将故障时，将即将故障成员盘中的数据提前拷贝到热备盘中，有效降低数据丢失风险。</a:t>
            </a:r>
          </a:p>
        </p:txBody>
      </p:sp>
      <p:sp>
        <p:nvSpPr>
          <p:cNvPr id="58372" name="db8ca4ec-ef7f-46a5-aadf-ca36f47c7779"/>
          <p:cNvSpPr>
            <a:spLocks noChangeArrowheads="1"/>
          </p:cNvSpPr>
          <p:nvPr/>
        </p:nvSpPr>
        <p:spPr bwMode="auto">
          <a:xfrm rot="5400000">
            <a:off x="4228307" y="3604419"/>
            <a:ext cx="657225" cy="255588"/>
          </a:xfrm>
          <a:prstGeom prst="rightArrow">
            <a:avLst>
              <a:gd name="adj1" fmla="val 50000"/>
              <a:gd name="adj2" fmla="val 64286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3" name="75965ca3-f18e-4b90-a6d5-8ae5f5ceb4a5"/>
          <p:cNvSpPr>
            <a:spLocks noChangeArrowheads="1"/>
          </p:cNvSpPr>
          <p:nvPr/>
        </p:nvSpPr>
        <p:spPr bwMode="auto">
          <a:xfrm rot="5400000">
            <a:off x="5739607" y="3604419"/>
            <a:ext cx="657225" cy="255588"/>
          </a:xfrm>
          <a:prstGeom prst="rightArrow">
            <a:avLst>
              <a:gd name="adj1" fmla="val 50000"/>
              <a:gd name="adj2" fmla="val 64286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4" name="b8076d26-3fdb-4b54-8d78-92b205d799d2"/>
          <p:cNvSpPr>
            <a:spLocks noChangeArrowheads="1"/>
          </p:cNvSpPr>
          <p:nvPr/>
        </p:nvSpPr>
        <p:spPr bwMode="auto">
          <a:xfrm rot="5400000">
            <a:off x="7250907" y="3604419"/>
            <a:ext cx="657225" cy="255588"/>
          </a:xfrm>
          <a:prstGeom prst="rightArrow">
            <a:avLst>
              <a:gd name="adj1" fmla="val 50000"/>
              <a:gd name="adj2" fmla="val 64286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5" name="28de3570-c888-40a0-adfc-6a8a8034315d"/>
          <p:cNvSpPr>
            <a:spLocks noChangeArrowheads="1"/>
          </p:cNvSpPr>
          <p:nvPr/>
        </p:nvSpPr>
        <p:spPr bwMode="gray">
          <a:xfrm>
            <a:off x="5478464" y="5266470"/>
            <a:ext cx="1177925" cy="358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6" name="7a9f3215-4d5d-4db9-b7d5-6633111e13b6"/>
          <p:cNvSpPr>
            <a:spLocks noChangeArrowheads="1"/>
          </p:cNvSpPr>
          <p:nvPr/>
        </p:nvSpPr>
        <p:spPr bwMode="gray">
          <a:xfrm>
            <a:off x="5478464" y="4939445"/>
            <a:ext cx="1177925" cy="358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7" name="4cf01fa9-ae60-47d4-b60b-ff773a7c4af1"/>
          <p:cNvSpPr>
            <a:spLocks noChangeArrowheads="1"/>
          </p:cNvSpPr>
          <p:nvPr/>
        </p:nvSpPr>
        <p:spPr bwMode="gray">
          <a:xfrm>
            <a:off x="5478464" y="4609244"/>
            <a:ext cx="1177925" cy="3603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8" name="d7a9ca24-4ed2-47ec-9057-cafc211daec1"/>
          <p:cNvSpPr>
            <a:spLocks noChangeArrowheads="1"/>
          </p:cNvSpPr>
          <p:nvPr/>
        </p:nvSpPr>
        <p:spPr bwMode="gray">
          <a:xfrm>
            <a:off x="5411788" y="4191000"/>
            <a:ext cx="1314450" cy="396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9" name="c2464ef3-7023-4bd2-8263-6d5c65a4a28c"/>
          <p:cNvSpPr txBox="1">
            <a:spLocks noChangeArrowheads="1"/>
          </p:cNvSpPr>
          <p:nvPr/>
        </p:nvSpPr>
        <p:spPr bwMode="gray">
          <a:xfrm>
            <a:off x="5683875" y="4257676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8380" name="AutoShape 16"/>
          <p:cNvSpPr>
            <a:spLocks noChangeArrowheads="1"/>
          </p:cNvSpPr>
          <p:nvPr/>
        </p:nvSpPr>
        <p:spPr bwMode="gray">
          <a:xfrm>
            <a:off x="3967164" y="5266470"/>
            <a:ext cx="1176337" cy="358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1" name="6fd25318-ef6b-40a3-a60f-da0c7b12fd47"/>
          <p:cNvSpPr>
            <a:spLocks noChangeArrowheads="1"/>
          </p:cNvSpPr>
          <p:nvPr/>
        </p:nvSpPr>
        <p:spPr bwMode="gray">
          <a:xfrm>
            <a:off x="3967164" y="4939445"/>
            <a:ext cx="1176337" cy="358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2" name="8efe5691-49c1-4c13-ac3a-73a61592adf4"/>
          <p:cNvSpPr>
            <a:spLocks noChangeArrowheads="1"/>
          </p:cNvSpPr>
          <p:nvPr/>
        </p:nvSpPr>
        <p:spPr bwMode="gray">
          <a:xfrm>
            <a:off x="3967164" y="4609244"/>
            <a:ext cx="1176337" cy="3603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3" name="956e321c-2abd-4d4c-9f82-621a44825d5e"/>
          <p:cNvSpPr>
            <a:spLocks noChangeArrowheads="1"/>
          </p:cNvSpPr>
          <p:nvPr/>
        </p:nvSpPr>
        <p:spPr bwMode="gray">
          <a:xfrm>
            <a:off x="3900488" y="4192588"/>
            <a:ext cx="1312862" cy="396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4" name="4faa5d65-d6a1-4662-abbb-8120f719ce40"/>
          <p:cNvSpPr txBox="1">
            <a:spLocks noChangeArrowheads="1"/>
          </p:cNvSpPr>
          <p:nvPr/>
        </p:nvSpPr>
        <p:spPr bwMode="gray">
          <a:xfrm>
            <a:off x="4170987" y="4257676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385" name="66d6de26-9e85-4b54-8e2c-6812891a4d20"/>
          <p:cNvSpPr>
            <a:spLocks noChangeArrowheads="1"/>
          </p:cNvSpPr>
          <p:nvPr/>
        </p:nvSpPr>
        <p:spPr bwMode="gray">
          <a:xfrm>
            <a:off x="6991350" y="5266470"/>
            <a:ext cx="1176338" cy="358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6" name="dbc86533-aac8-4b9a-a853-bcf10dcc36aa"/>
          <p:cNvSpPr>
            <a:spLocks noChangeArrowheads="1"/>
          </p:cNvSpPr>
          <p:nvPr/>
        </p:nvSpPr>
        <p:spPr bwMode="gray">
          <a:xfrm>
            <a:off x="6991350" y="4939445"/>
            <a:ext cx="1176338" cy="358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7" name="99c92f54-ccec-47d7-860b-19c587d47715"/>
          <p:cNvSpPr>
            <a:spLocks noChangeArrowheads="1"/>
          </p:cNvSpPr>
          <p:nvPr/>
        </p:nvSpPr>
        <p:spPr bwMode="gray">
          <a:xfrm>
            <a:off x="6991350" y="4609244"/>
            <a:ext cx="1176338" cy="3603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8" name="7f6ddae2-88fe-4016-9d3e-84e6315795bc"/>
          <p:cNvSpPr>
            <a:spLocks noChangeArrowheads="1"/>
          </p:cNvSpPr>
          <p:nvPr/>
        </p:nvSpPr>
        <p:spPr bwMode="gray">
          <a:xfrm>
            <a:off x="6924676" y="4191000"/>
            <a:ext cx="1312863" cy="396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89" name="93400efb-17df-4318-a9b9-6bcdb3bf39ac"/>
          <p:cNvSpPr txBox="1">
            <a:spLocks noChangeArrowheads="1"/>
          </p:cNvSpPr>
          <p:nvPr/>
        </p:nvSpPr>
        <p:spPr bwMode="gray">
          <a:xfrm>
            <a:off x="6991350" y="4285983"/>
            <a:ext cx="1163638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热备盘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390" name="AutoShape 33"/>
          <p:cNvSpPr>
            <a:spLocks noChangeArrowheads="1"/>
          </p:cNvSpPr>
          <p:nvPr/>
        </p:nvSpPr>
        <p:spPr bwMode="auto">
          <a:xfrm>
            <a:off x="3902076" y="3244851"/>
            <a:ext cx="4252913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8391" name="f21fc866-ff89-488e-9864-e4a65225ff6a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3940176" y="3176589"/>
            <a:ext cx="42338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2" name="2734d38a-398a-44ad-94e0-8c73d3f7bbe1"/>
          <p:cNvSpPr>
            <a:spLocks noChangeArrowheads="1"/>
          </p:cNvSpPr>
          <p:nvPr/>
        </p:nvSpPr>
        <p:spPr bwMode="auto">
          <a:xfrm>
            <a:off x="4772025" y="3248026"/>
            <a:ext cx="26003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RAID 1 / RAID 5 / RAID 6 /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7" name="f6144048-bc5a-4ce3-9c9d-61b50af0eb07"/>
          <p:cNvSpPr/>
          <p:nvPr/>
        </p:nvSpPr>
        <p:spPr>
          <a:xfrm>
            <a:off x="4403725" y="5085494"/>
            <a:ext cx="215900" cy="215900"/>
          </a:xfrm>
          <a:prstGeom prst="roundRect">
            <a:avLst/>
          </a:prstGeom>
          <a:solidFill>
            <a:schemeClr val="accent3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4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7.77778E-6 -1.36584E-6 C 0.00173 -0.03813 0.00348 -0.07626 0.00468 -0.10515 C 0.0059 -0.13404 0.00538 -0.15322 0.00694 -0.17333 C 0.0085 -0.19343 -0.00626 -0.21678 0.01388 -0.22602 C 0.03402 -0.23526 0.08732 -0.22856 0.12795 -0.22902 C 0.16857 -0.22949 0.22604 -0.22902 0.25815 -0.22902 C 0.29027 -0.22902 0.30746 -0.23734 0.321 -0.22902 C 0.33454 -0.2207 0.33697 -0.19551 0.33958 -0.17957 C 0.34218 -0.16362 0.33749 -0.16038 0.33715 -0.13311 C 0.3368 -0.10584 0.33697 -0.06078 0.33715 -0.01548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65fa86f8-1da1-4513-a310-15c232694b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59395" name="509dc136-fdf1-4154-8bd5-f7ecf454677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重构：</a:t>
            </a:r>
            <a:r>
              <a:rPr lang="en-US" altLang="zh-CN" sz="1800" dirty="0"/>
              <a:t> </a:t>
            </a:r>
            <a:r>
              <a:rPr lang="zh-CN" altLang="en-US" sz="1800" dirty="0"/>
              <a:t>当</a:t>
            </a:r>
            <a:r>
              <a:rPr lang="en-US" altLang="zh-CN" sz="1800" dirty="0"/>
              <a:t>RAID</a:t>
            </a:r>
            <a:r>
              <a:rPr lang="zh-CN" altLang="en-US" sz="1800" dirty="0"/>
              <a:t>组中某个硬盘故障时，根据</a:t>
            </a:r>
            <a:r>
              <a:rPr lang="en-US" altLang="zh-CN" sz="1800" dirty="0"/>
              <a:t>RAID</a:t>
            </a:r>
            <a:r>
              <a:rPr lang="zh-CN" altLang="en-US" sz="1800" dirty="0"/>
              <a:t>算法和其它正常的成员盘，重新计算生成发送故障的硬盘上的所有数据（用户数据和校验数据），并将这些数据写到热备盘或者替换的新硬盘上的过程。</a:t>
            </a:r>
          </a:p>
        </p:txBody>
      </p:sp>
      <p:sp>
        <p:nvSpPr>
          <p:cNvPr id="59396" name="AutoShape 2"/>
          <p:cNvSpPr>
            <a:spLocks noChangeArrowheads="1"/>
          </p:cNvSpPr>
          <p:nvPr/>
        </p:nvSpPr>
        <p:spPr bwMode="gray">
          <a:xfrm>
            <a:off x="3441278" y="5400675"/>
            <a:ext cx="1027112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7" name="28c26933-0c28-45f5-be38-9d86cf7aa7f3"/>
          <p:cNvSpPr>
            <a:spLocks noChangeArrowheads="1"/>
          </p:cNvSpPr>
          <p:nvPr/>
        </p:nvSpPr>
        <p:spPr bwMode="gray">
          <a:xfrm>
            <a:off x="3441278" y="5121275"/>
            <a:ext cx="1027112" cy="304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8" name="41573ab6-b119-4507-bc7f-451d19e5d2f1"/>
          <p:cNvSpPr>
            <a:spLocks noChangeArrowheads="1"/>
          </p:cNvSpPr>
          <p:nvPr/>
        </p:nvSpPr>
        <p:spPr bwMode="gray">
          <a:xfrm>
            <a:off x="3441278" y="4841875"/>
            <a:ext cx="1027112" cy="304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9" name="c75f6019-2f52-4ec6-8b69-0f94a105b5cd"/>
          <p:cNvSpPr>
            <a:spLocks noChangeArrowheads="1"/>
          </p:cNvSpPr>
          <p:nvPr/>
        </p:nvSpPr>
        <p:spPr bwMode="auto">
          <a:xfrm rot="5400000">
            <a:off x="8146629" y="4030664"/>
            <a:ext cx="560387" cy="223837"/>
          </a:xfrm>
          <a:prstGeom prst="rightArrow">
            <a:avLst>
              <a:gd name="adj1" fmla="val 50000"/>
              <a:gd name="adj2" fmla="val 64293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0" name="d92bc34d-839f-4191-8cf0-78b34bc12889"/>
          <p:cNvSpPr>
            <a:spLocks noChangeArrowheads="1"/>
          </p:cNvSpPr>
          <p:nvPr/>
        </p:nvSpPr>
        <p:spPr bwMode="auto">
          <a:xfrm rot="5400000">
            <a:off x="5798716" y="3306763"/>
            <a:ext cx="560387" cy="223838"/>
          </a:xfrm>
          <a:prstGeom prst="rightArrow">
            <a:avLst>
              <a:gd name="adj1" fmla="val 50000"/>
              <a:gd name="adj2" fmla="val 64292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1" name="bacdd328-a071-441b-a976-527c705f8eb0"/>
          <p:cNvSpPr>
            <a:spLocks noChangeArrowheads="1"/>
          </p:cNvSpPr>
          <p:nvPr/>
        </p:nvSpPr>
        <p:spPr bwMode="auto">
          <a:xfrm rot="5400000">
            <a:off x="3677022" y="4037807"/>
            <a:ext cx="558800" cy="223837"/>
          </a:xfrm>
          <a:prstGeom prst="rightArrow">
            <a:avLst>
              <a:gd name="adj1" fmla="val 50000"/>
              <a:gd name="adj2" fmla="val 6411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2" name="2b88aef5-5105-4b95-8651-415fe2be8756"/>
          <p:cNvSpPr>
            <a:spLocks noChangeArrowheads="1"/>
          </p:cNvSpPr>
          <p:nvPr/>
        </p:nvSpPr>
        <p:spPr bwMode="auto">
          <a:xfrm rot="5400000">
            <a:off x="4997822" y="4037807"/>
            <a:ext cx="558800" cy="223837"/>
          </a:xfrm>
          <a:prstGeom prst="rightArrow">
            <a:avLst>
              <a:gd name="adj1" fmla="val 50000"/>
              <a:gd name="adj2" fmla="val 6411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3" name="bfe9c9f8-e678-4494-85b8-dd3c272700e7"/>
          <p:cNvSpPr>
            <a:spLocks noChangeArrowheads="1"/>
          </p:cNvSpPr>
          <p:nvPr/>
        </p:nvSpPr>
        <p:spPr bwMode="auto">
          <a:xfrm rot="5400000">
            <a:off x="6318622" y="4037807"/>
            <a:ext cx="558800" cy="223837"/>
          </a:xfrm>
          <a:prstGeom prst="rightArrow">
            <a:avLst>
              <a:gd name="adj1" fmla="val 50000"/>
              <a:gd name="adj2" fmla="val 64110"/>
            </a:avLst>
          </a:prstGeom>
          <a:gradFill rotWithShape="0">
            <a:gsLst>
              <a:gs pos="0">
                <a:srgbClr val="EAEAEA"/>
              </a:gs>
              <a:gs pos="100000">
                <a:srgbClr val="77777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4" name="6942f858-fd2a-4043-ac96-0e4223e80aa3"/>
          <p:cNvSpPr>
            <a:spLocks noChangeArrowheads="1"/>
          </p:cNvSpPr>
          <p:nvPr/>
        </p:nvSpPr>
        <p:spPr bwMode="gray">
          <a:xfrm>
            <a:off x="4762078" y="5378450"/>
            <a:ext cx="1028700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5" name="31c40223-8dcf-4f15-a098-feb1aae21962"/>
          <p:cNvSpPr>
            <a:spLocks noChangeArrowheads="1"/>
          </p:cNvSpPr>
          <p:nvPr/>
        </p:nvSpPr>
        <p:spPr bwMode="gray">
          <a:xfrm>
            <a:off x="4762078" y="5100638"/>
            <a:ext cx="1028700" cy="304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6" name="04eff603-dcb2-412a-b7a2-4a054b1c3724"/>
          <p:cNvSpPr>
            <a:spLocks noChangeArrowheads="1"/>
          </p:cNvSpPr>
          <p:nvPr/>
        </p:nvSpPr>
        <p:spPr bwMode="gray">
          <a:xfrm>
            <a:off x="4762078" y="4819650"/>
            <a:ext cx="1028700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07" name="0cfde2e4-fbfc-4002-9515-99ca8d6523a9"/>
          <p:cNvSpPr txBox="1">
            <a:spLocks noChangeArrowheads="1"/>
          </p:cNvSpPr>
          <p:nvPr/>
        </p:nvSpPr>
        <p:spPr bwMode="gray">
          <a:xfrm>
            <a:off x="5086881" y="486668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59408" name="badd8303-5587-4dd5-b4ab-ca7945ed6062"/>
          <p:cNvSpPr txBox="1">
            <a:spLocks noChangeArrowheads="1"/>
          </p:cNvSpPr>
          <p:nvPr/>
        </p:nvSpPr>
        <p:spPr bwMode="gray">
          <a:xfrm>
            <a:off x="5086881" y="514608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59409" name="cc0ae0fc-f9b3-42ca-9424-1737f10d1057"/>
          <p:cNvSpPr txBox="1">
            <a:spLocks noChangeArrowheads="1"/>
          </p:cNvSpPr>
          <p:nvPr/>
        </p:nvSpPr>
        <p:spPr bwMode="gray">
          <a:xfrm>
            <a:off x="5086881" y="542548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59410" name="d14d1ad7-f81d-41d0-b407-41829f2f4947"/>
          <p:cNvSpPr>
            <a:spLocks noChangeArrowheads="1"/>
          </p:cNvSpPr>
          <p:nvPr/>
        </p:nvSpPr>
        <p:spPr bwMode="gray">
          <a:xfrm>
            <a:off x="4704928" y="4473116"/>
            <a:ext cx="1147762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11" name="2494f23c-fe2a-4130-b0b8-8c8c204ca845"/>
          <p:cNvSpPr txBox="1">
            <a:spLocks noChangeArrowheads="1"/>
          </p:cNvSpPr>
          <p:nvPr/>
        </p:nvSpPr>
        <p:spPr bwMode="gray">
          <a:xfrm>
            <a:off x="4888910" y="4561384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412" name="fe836486-a417-4845-99b0-996d74dbf0cb"/>
          <p:cNvSpPr>
            <a:spLocks noChangeArrowheads="1"/>
          </p:cNvSpPr>
          <p:nvPr/>
        </p:nvSpPr>
        <p:spPr bwMode="gray">
          <a:xfrm>
            <a:off x="3441278" y="5378450"/>
            <a:ext cx="1027112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13" name="2cba6094-2228-4893-9c1d-b113c756d12f"/>
          <p:cNvSpPr>
            <a:spLocks noChangeArrowheads="1"/>
          </p:cNvSpPr>
          <p:nvPr/>
        </p:nvSpPr>
        <p:spPr bwMode="gray">
          <a:xfrm>
            <a:off x="3441278" y="5100638"/>
            <a:ext cx="1027112" cy="304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14" name="271bff82-f033-470b-a3f9-be45bc9cb9bd"/>
          <p:cNvSpPr>
            <a:spLocks noChangeArrowheads="1"/>
          </p:cNvSpPr>
          <p:nvPr/>
        </p:nvSpPr>
        <p:spPr bwMode="gray">
          <a:xfrm>
            <a:off x="3441278" y="4819650"/>
            <a:ext cx="1027112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15" name="cb39e1bb-9f4b-4dbb-9467-5ee53b2abdc5"/>
          <p:cNvSpPr txBox="1">
            <a:spLocks noChangeArrowheads="1"/>
          </p:cNvSpPr>
          <p:nvPr/>
        </p:nvSpPr>
        <p:spPr bwMode="gray">
          <a:xfrm>
            <a:off x="3766081" y="4831755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59416" name="507dddc7-ee4c-4986-9b11-f450d7ab642a"/>
          <p:cNvSpPr txBox="1">
            <a:spLocks noChangeArrowheads="1"/>
          </p:cNvSpPr>
          <p:nvPr/>
        </p:nvSpPr>
        <p:spPr bwMode="gray">
          <a:xfrm>
            <a:off x="3766081" y="519053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59417" name="071d7325-2f1e-4907-96d1-409512ea0f3f"/>
          <p:cNvSpPr txBox="1">
            <a:spLocks noChangeArrowheads="1"/>
          </p:cNvSpPr>
          <p:nvPr/>
        </p:nvSpPr>
        <p:spPr bwMode="gray">
          <a:xfrm>
            <a:off x="3766081" y="542548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59418" name="1471963f-1549-451c-bf5a-6e001fa02911"/>
          <p:cNvSpPr>
            <a:spLocks noChangeArrowheads="1"/>
          </p:cNvSpPr>
          <p:nvPr/>
        </p:nvSpPr>
        <p:spPr bwMode="gray">
          <a:xfrm>
            <a:off x="6082878" y="5378450"/>
            <a:ext cx="1028700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19" name="a5fe0204-1091-49c1-8f1e-9394421b351b"/>
          <p:cNvSpPr>
            <a:spLocks noChangeArrowheads="1"/>
          </p:cNvSpPr>
          <p:nvPr/>
        </p:nvSpPr>
        <p:spPr bwMode="gray">
          <a:xfrm>
            <a:off x="6082878" y="5100638"/>
            <a:ext cx="1028700" cy="304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0" name="cf9ad85d-51d5-4eee-9e89-8fae1eeddabc"/>
          <p:cNvSpPr>
            <a:spLocks noChangeArrowheads="1"/>
          </p:cNvSpPr>
          <p:nvPr/>
        </p:nvSpPr>
        <p:spPr bwMode="gray">
          <a:xfrm>
            <a:off x="6082878" y="4819650"/>
            <a:ext cx="1028700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1" name="55d0c841-e689-4174-a37a-9da67c03e85c"/>
          <p:cNvSpPr>
            <a:spLocks noChangeArrowheads="1"/>
          </p:cNvSpPr>
          <p:nvPr/>
        </p:nvSpPr>
        <p:spPr bwMode="gray">
          <a:xfrm>
            <a:off x="6024140" y="4506454"/>
            <a:ext cx="1149350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2" name="86cbfdd5-d04b-47a9-9ff2-4005a41ef9b5"/>
          <p:cNvSpPr txBox="1">
            <a:spLocks noChangeArrowheads="1"/>
          </p:cNvSpPr>
          <p:nvPr/>
        </p:nvSpPr>
        <p:spPr bwMode="gray">
          <a:xfrm>
            <a:off x="6264960" y="4581129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校验盘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3" name="AutoShape 32"/>
          <p:cNvSpPr>
            <a:spLocks noChangeArrowheads="1"/>
          </p:cNvSpPr>
          <p:nvPr/>
        </p:nvSpPr>
        <p:spPr bwMode="auto">
          <a:xfrm>
            <a:off x="3385716" y="3709195"/>
            <a:ext cx="5484813" cy="352425"/>
          </a:xfrm>
          <a:prstGeom prst="roundRect">
            <a:avLst>
              <a:gd name="adj" fmla="val 22829"/>
            </a:avLst>
          </a:pr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5400000" scaled="1"/>
          </a:gradFill>
          <a:ln w="28575" algn="ctr">
            <a:solidFill>
              <a:srgbClr val="333333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 b="1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9424" name="46ce2411-1d0a-4411-869b-052887c1f8b1" descr="gu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2" b="38942"/>
          <a:stretch>
            <a:fillRect/>
          </a:stretch>
        </p:blipFill>
        <p:spPr bwMode="auto">
          <a:xfrm>
            <a:off x="3433340" y="3687763"/>
            <a:ext cx="54625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5" name="0f1ca741-b6a0-49d1-9866-19501506ca17"/>
          <p:cNvSpPr txBox="1">
            <a:spLocks noChangeArrowheads="1"/>
          </p:cNvSpPr>
          <p:nvPr/>
        </p:nvSpPr>
        <p:spPr bwMode="auto">
          <a:xfrm>
            <a:off x="3385716" y="3759201"/>
            <a:ext cx="5426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D0, D1, D2, D3, D4, D5</a:t>
            </a:r>
          </a:p>
        </p:txBody>
      </p:sp>
      <p:sp>
        <p:nvSpPr>
          <p:cNvPr id="59426" name="49fb843b-44cb-499c-ac90-0a530c1c2afb"/>
          <p:cNvSpPr>
            <a:spLocks noChangeArrowheads="1"/>
          </p:cNvSpPr>
          <p:nvPr/>
        </p:nvSpPr>
        <p:spPr bwMode="gray">
          <a:xfrm>
            <a:off x="7951366" y="5378450"/>
            <a:ext cx="1027113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7" name="13424205-f44f-47f5-9f26-362dbd79dafe"/>
          <p:cNvSpPr>
            <a:spLocks noChangeArrowheads="1"/>
          </p:cNvSpPr>
          <p:nvPr/>
        </p:nvSpPr>
        <p:spPr bwMode="gray">
          <a:xfrm>
            <a:off x="7951366" y="5100638"/>
            <a:ext cx="1027113" cy="304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8" name="a730775b-53f7-456e-8831-1e5f6738a803"/>
          <p:cNvSpPr>
            <a:spLocks noChangeArrowheads="1"/>
          </p:cNvSpPr>
          <p:nvPr/>
        </p:nvSpPr>
        <p:spPr bwMode="gray">
          <a:xfrm>
            <a:off x="7951366" y="4819650"/>
            <a:ext cx="1027113" cy="3063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4A5D62"/>
              </a:gs>
              <a:gs pos="50000">
                <a:srgbClr val="9FCAD3"/>
              </a:gs>
              <a:gs pos="100000">
                <a:srgbClr val="4A5D6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29" name="5a42b0bb-69c8-4d7d-871a-66310917de85"/>
          <p:cNvSpPr txBox="1">
            <a:spLocks noChangeArrowheads="1"/>
          </p:cNvSpPr>
          <p:nvPr/>
        </p:nvSpPr>
        <p:spPr bwMode="gray">
          <a:xfrm>
            <a:off x="6423617" y="4855567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59430" name="ad061171-4a42-424b-a340-1893220fbc05"/>
          <p:cNvSpPr txBox="1">
            <a:spLocks noChangeArrowheads="1"/>
          </p:cNvSpPr>
          <p:nvPr/>
        </p:nvSpPr>
        <p:spPr bwMode="gray">
          <a:xfrm>
            <a:off x="6423617" y="5134967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59431" name="ed411989-961c-442a-b3cf-d16ab68a3cc5"/>
          <p:cNvSpPr txBox="1">
            <a:spLocks noChangeArrowheads="1"/>
          </p:cNvSpPr>
          <p:nvPr/>
        </p:nvSpPr>
        <p:spPr bwMode="gray">
          <a:xfrm>
            <a:off x="6423617" y="5425480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latin typeface="+mn-lt"/>
                <a:ea typeface="+mn-ea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59432" name="61c1376e-2e39-4f20-9b6f-2d142b81fcb5"/>
          <p:cNvSpPr>
            <a:spLocks noChangeArrowheads="1"/>
          </p:cNvSpPr>
          <p:nvPr/>
        </p:nvSpPr>
        <p:spPr bwMode="gray">
          <a:xfrm>
            <a:off x="7892628" y="4485816"/>
            <a:ext cx="1147762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33" name="8604f17b-72f5-470d-a068-f2c466db51f0"/>
          <p:cNvSpPr txBox="1">
            <a:spLocks noChangeArrowheads="1"/>
          </p:cNvSpPr>
          <p:nvPr/>
        </p:nvSpPr>
        <p:spPr bwMode="gray">
          <a:xfrm>
            <a:off x="8108048" y="4581129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热备盘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9434" name="c3e05c98-e406-436c-9666-f14d002461b5" descr="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564905"/>
            <a:ext cx="10937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35" name="Line 45"/>
          <p:cNvSpPr>
            <a:spLocks noChangeShapeType="1"/>
          </p:cNvSpPr>
          <p:nvPr/>
        </p:nvSpPr>
        <p:spPr bwMode="auto">
          <a:xfrm flipH="1">
            <a:off x="3455565" y="4888905"/>
            <a:ext cx="1012825" cy="746720"/>
          </a:xfrm>
          <a:prstGeom prst="line">
            <a:avLst/>
          </a:prstGeom>
          <a:noFill/>
          <a:ln w="76200">
            <a:solidFill>
              <a:srgbClr val="E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36" name="4f298b98-97e9-4f0c-a01d-37701218e068"/>
          <p:cNvSpPr>
            <a:spLocks noChangeShapeType="1"/>
          </p:cNvSpPr>
          <p:nvPr/>
        </p:nvSpPr>
        <p:spPr bwMode="auto">
          <a:xfrm>
            <a:off x="3455565" y="4888905"/>
            <a:ext cx="1012824" cy="746720"/>
          </a:xfrm>
          <a:prstGeom prst="line">
            <a:avLst/>
          </a:prstGeom>
          <a:noFill/>
          <a:ln w="76200">
            <a:solidFill>
              <a:srgbClr val="E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37" name="3f34b4a3-2f0c-4272-a703-55ef4142ac11"/>
          <p:cNvSpPr txBox="1">
            <a:spLocks noChangeArrowheads="1"/>
          </p:cNvSpPr>
          <p:nvPr/>
        </p:nvSpPr>
        <p:spPr bwMode="gray">
          <a:xfrm>
            <a:off x="8288808" y="5425480"/>
            <a:ext cx="471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59438" name="8398ab89-f7d5-4cea-a05e-c9c0ee559056"/>
          <p:cNvSpPr txBox="1">
            <a:spLocks noChangeArrowheads="1"/>
          </p:cNvSpPr>
          <p:nvPr/>
        </p:nvSpPr>
        <p:spPr bwMode="gray">
          <a:xfrm>
            <a:off x="8297699" y="514608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atin typeface="+mn-lt"/>
                <a:ea typeface="+mn-ea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59439" name="6e87c51c-6803-43ab-91e8-5e1bf6a23f34"/>
          <p:cNvSpPr txBox="1">
            <a:spLocks noChangeArrowheads="1"/>
          </p:cNvSpPr>
          <p:nvPr/>
        </p:nvSpPr>
        <p:spPr bwMode="gray">
          <a:xfrm>
            <a:off x="8297699" y="4866680"/>
            <a:ext cx="426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+mn-lt"/>
                <a:ea typeface="+mn-ea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59440" name="6eb9c0ff-c339-4cbf-a21e-f889d16d1ee9"/>
          <p:cNvSpPr>
            <a:spLocks noChangeArrowheads="1"/>
          </p:cNvSpPr>
          <p:nvPr/>
        </p:nvSpPr>
        <p:spPr bwMode="gray">
          <a:xfrm>
            <a:off x="3382541" y="4485816"/>
            <a:ext cx="1147763" cy="3240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441" name="11f87f40-4f24-4b06-9a61-fd5a38eb2078"/>
          <p:cNvSpPr txBox="1">
            <a:spLocks noChangeArrowheads="1"/>
          </p:cNvSpPr>
          <p:nvPr/>
        </p:nvSpPr>
        <p:spPr bwMode="gray">
          <a:xfrm>
            <a:off x="3571285" y="4581129"/>
            <a:ext cx="822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驱动器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839952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</a:t>
            </a:r>
            <a:r>
              <a:rPr lang="zh-CN" altLang="en-US" dirty="0"/>
              <a:t>状态</a:t>
            </a:r>
          </a:p>
        </p:txBody>
      </p: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2423593" y="1412777"/>
            <a:ext cx="7060537" cy="4582379"/>
            <a:chOff x="1117600" y="1557338"/>
            <a:chExt cx="6699602" cy="5010717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 bwMode="auto">
            <a:xfrm rot="11492543">
              <a:off x="2054548" y="5734543"/>
              <a:ext cx="1901010" cy="292068"/>
            </a:xfrm>
            <a:custGeom>
              <a:avLst/>
              <a:gdLst/>
              <a:ahLst/>
              <a:cxnLst>
                <a:cxn ang="0">
                  <a:pos x="70" y="274"/>
                </a:cxn>
                <a:cxn ang="0">
                  <a:pos x="85" y="261"/>
                </a:cxn>
                <a:cxn ang="0">
                  <a:pos x="106" y="245"/>
                </a:cxn>
                <a:cxn ang="0">
                  <a:pos x="124" y="232"/>
                </a:cxn>
                <a:cxn ang="0">
                  <a:pos x="144" y="219"/>
                </a:cxn>
                <a:cxn ang="0">
                  <a:pos x="165" y="207"/>
                </a:cxn>
                <a:cxn ang="0">
                  <a:pos x="188" y="195"/>
                </a:cxn>
                <a:cxn ang="0">
                  <a:pos x="205" y="187"/>
                </a:cxn>
                <a:cxn ang="0">
                  <a:pos x="226" y="177"/>
                </a:cxn>
                <a:cxn ang="0">
                  <a:pos x="247" y="169"/>
                </a:cxn>
                <a:cxn ang="0">
                  <a:pos x="263" y="162"/>
                </a:cxn>
                <a:cxn ang="0">
                  <a:pos x="288" y="154"/>
                </a:cxn>
                <a:cxn ang="0">
                  <a:pos x="319" y="144"/>
                </a:cxn>
                <a:cxn ang="0">
                  <a:pos x="349" y="136"/>
                </a:cxn>
                <a:cxn ang="0">
                  <a:pos x="381" y="132"/>
                </a:cxn>
                <a:cxn ang="0">
                  <a:pos x="411" y="128"/>
                </a:cxn>
                <a:cxn ang="0">
                  <a:pos x="446" y="125"/>
                </a:cxn>
                <a:cxn ang="0">
                  <a:pos x="480" y="125"/>
                </a:cxn>
                <a:cxn ang="0">
                  <a:pos x="516" y="127"/>
                </a:cxn>
                <a:cxn ang="0">
                  <a:pos x="547" y="131"/>
                </a:cxn>
                <a:cxn ang="0">
                  <a:pos x="579" y="134"/>
                </a:cxn>
                <a:cxn ang="0">
                  <a:pos x="608" y="142"/>
                </a:cxn>
                <a:cxn ang="0">
                  <a:pos x="639" y="150"/>
                </a:cxn>
                <a:cxn ang="0">
                  <a:pos x="672" y="160"/>
                </a:cxn>
                <a:cxn ang="0">
                  <a:pos x="705" y="174"/>
                </a:cxn>
                <a:cxn ang="0">
                  <a:pos x="736" y="188"/>
                </a:cxn>
                <a:cxn ang="0">
                  <a:pos x="767" y="206"/>
                </a:cxn>
                <a:cxn ang="0">
                  <a:pos x="796" y="225"/>
                </a:cxn>
                <a:cxn ang="0">
                  <a:pos x="943" y="252"/>
                </a:cxn>
                <a:cxn ang="0">
                  <a:pos x="865" y="119"/>
                </a:cxn>
                <a:cxn ang="0">
                  <a:pos x="829" y="97"/>
                </a:cxn>
                <a:cxn ang="0">
                  <a:pos x="795" y="79"/>
                </a:cxn>
                <a:cxn ang="0">
                  <a:pos x="765" y="63"/>
                </a:cxn>
                <a:cxn ang="0">
                  <a:pos x="734" y="50"/>
                </a:cxn>
                <a:cxn ang="0">
                  <a:pos x="703" y="38"/>
                </a:cxn>
                <a:cxn ang="0">
                  <a:pos x="666" y="27"/>
                </a:cxn>
                <a:cxn ang="0">
                  <a:pos x="635" y="18"/>
                </a:cxn>
                <a:cxn ang="0">
                  <a:pos x="598" y="11"/>
                </a:cxn>
                <a:cxn ang="0">
                  <a:pos x="564" y="7"/>
                </a:cxn>
                <a:cxn ang="0">
                  <a:pos x="527" y="3"/>
                </a:cxn>
                <a:cxn ang="0">
                  <a:pos x="494" y="0"/>
                </a:cxn>
                <a:cxn ang="0">
                  <a:pos x="460" y="0"/>
                </a:cxn>
                <a:cxn ang="0">
                  <a:pos x="425" y="3"/>
                </a:cxn>
                <a:cxn ang="0">
                  <a:pos x="390" y="6"/>
                </a:cxn>
                <a:cxn ang="0">
                  <a:pos x="358" y="9"/>
                </a:cxn>
                <a:cxn ang="0">
                  <a:pos x="327" y="16"/>
                </a:cxn>
                <a:cxn ang="0">
                  <a:pos x="292" y="25"/>
                </a:cxn>
                <a:cxn ang="0">
                  <a:pos x="262" y="34"/>
                </a:cxn>
                <a:cxn ang="0">
                  <a:pos x="231" y="44"/>
                </a:cxn>
                <a:cxn ang="0">
                  <a:pos x="199" y="56"/>
                </a:cxn>
                <a:cxn ang="0">
                  <a:pos x="169" y="69"/>
                </a:cxn>
                <a:cxn ang="0">
                  <a:pos x="147" y="78"/>
                </a:cxn>
                <a:cxn ang="0">
                  <a:pos x="130" y="85"/>
                </a:cxn>
                <a:cxn ang="0">
                  <a:pos x="115" y="95"/>
                </a:cxn>
                <a:cxn ang="0">
                  <a:pos x="99" y="106"/>
                </a:cxn>
                <a:cxn ang="0">
                  <a:pos x="84" y="114"/>
                </a:cxn>
                <a:cxn ang="0">
                  <a:pos x="67" y="123"/>
                </a:cxn>
                <a:cxn ang="0">
                  <a:pos x="49" y="135"/>
                </a:cxn>
                <a:cxn ang="0">
                  <a:pos x="35" y="146"/>
                </a:cxn>
                <a:cxn ang="0">
                  <a:pos x="20" y="158"/>
                </a:cxn>
                <a:cxn ang="0">
                  <a:pos x="6" y="167"/>
                </a:cxn>
              </a:cxnLst>
              <a:rect l="0" t="0" r="r" b="b"/>
              <a:pathLst>
                <a:path w="944" h="275">
                  <a:moveTo>
                    <a:pt x="0" y="175"/>
                  </a:moveTo>
                  <a:lnTo>
                    <a:pt x="70" y="274"/>
                  </a:lnTo>
                  <a:lnTo>
                    <a:pt x="77" y="268"/>
                  </a:lnTo>
                  <a:lnTo>
                    <a:pt x="85" y="261"/>
                  </a:lnTo>
                  <a:lnTo>
                    <a:pt x="96" y="252"/>
                  </a:lnTo>
                  <a:lnTo>
                    <a:pt x="106" y="245"/>
                  </a:lnTo>
                  <a:lnTo>
                    <a:pt x="116" y="238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4" y="219"/>
                  </a:lnTo>
                  <a:lnTo>
                    <a:pt x="155" y="212"/>
                  </a:lnTo>
                  <a:lnTo>
                    <a:pt x="165" y="207"/>
                  </a:lnTo>
                  <a:lnTo>
                    <a:pt x="177" y="201"/>
                  </a:lnTo>
                  <a:lnTo>
                    <a:pt x="188" y="195"/>
                  </a:lnTo>
                  <a:lnTo>
                    <a:pt x="196" y="191"/>
                  </a:lnTo>
                  <a:lnTo>
                    <a:pt x="205" y="187"/>
                  </a:lnTo>
                  <a:lnTo>
                    <a:pt x="216" y="182"/>
                  </a:lnTo>
                  <a:lnTo>
                    <a:pt x="226" y="177"/>
                  </a:lnTo>
                  <a:lnTo>
                    <a:pt x="236" y="173"/>
                  </a:lnTo>
                  <a:lnTo>
                    <a:pt x="247" y="169"/>
                  </a:lnTo>
                  <a:lnTo>
                    <a:pt x="255" y="166"/>
                  </a:lnTo>
                  <a:lnTo>
                    <a:pt x="263" y="162"/>
                  </a:lnTo>
                  <a:lnTo>
                    <a:pt x="276" y="158"/>
                  </a:lnTo>
                  <a:lnTo>
                    <a:pt x="288" y="154"/>
                  </a:lnTo>
                  <a:lnTo>
                    <a:pt x="304" y="150"/>
                  </a:lnTo>
                  <a:lnTo>
                    <a:pt x="319" y="144"/>
                  </a:lnTo>
                  <a:lnTo>
                    <a:pt x="334" y="141"/>
                  </a:lnTo>
                  <a:lnTo>
                    <a:pt x="349" y="136"/>
                  </a:lnTo>
                  <a:lnTo>
                    <a:pt x="368" y="134"/>
                  </a:lnTo>
                  <a:lnTo>
                    <a:pt x="381" y="132"/>
                  </a:lnTo>
                  <a:lnTo>
                    <a:pt x="395" y="130"/>
                  </a:lnTo>
                  <a:lnTo>
                    <a:pt x="411" y="128"/>
                  </a:lnTo>
                  <a:lnTo>
                    <a:pt x="428" y="127"/>
                  </a:lnTo>
                  <a:lnTo>
                    <a:pt x="446" y="125"/>
                  </a:lnTo>
                  <a:lnTo>
                    <a:pt x="462" y="125"/>
                  </a:lnTo>
                  <a:lnTo>
                    <a:pt x="480" y="125"/>
                  </a:lnTo>
                  <a:lnTo>
                    <a:pt x="498" y="125"/>
                  </a:lnTo>
                  <a:lnTo>
                    <a:pt x="516" y="127"/>
                  </a:lnTo>
                  <a:lnTo>
                    <a:pt x="532" y="128"/>
                  </a:lnTo>
                  <a:lnTo>
                    <a:pt x="547" y="131"/>
                  </a:lnTo>
                  <a:lnTo>
                    <a:pt x="562" y="132"/>
                  </a:lnTo>
                  <a:lnTo>
                    <a:pt x="579" y="134"/>
                  </a:lnTo>
                  <a:lnTo>
                    <a:pt x="595" y="139"/>
                  </a:lnTo>
                  <a:lnTo>
                    <a:pt x="608" y="142"/>
                  </a:lnTo>
                  <a:lnTo>
                    <a:pt x="624" y="146"/>
                  </a:lnTo>
                  <a:lnTo>
                    <a:pt x="639" y="150"/>
                  </a:lnTo>
                  <a:lnTo>
                    <a:pt x="656" y="155"/>
                  </a:lnTo>
                  <a:lnTo>
                    <a:pt x="672" y="160"/>
                  </a:lnTo>
                  <a:lnTo>
                    <a:pt x="688" y="166"/>
                  </a:lnTo>
                  <a:lnTo>
                    <a:pt x="705" y="174"/>
                  </a:lnTo>
                  <a:lnTo>
                    <a:pt x="721" y="181"/>
                  </a:lnTo>
                  <a:lnTo>
                    <a:pt x="736" y="188"/>
                  </a:lnTo>
                  <a:lnTo>
                    <a:pt x="751" y="196"/>
                  </a:lnTo>
                  <a:lnTo>
                    <a:pt x="767" y="206"/>
                  </a:lnTo>
                  <a:lnTo>
                    <a:pt x="780" y="215"/>
                  </a:lnTo>
                  <a:lnTo>
                    <a:pt x="796" y="225"/>
                  </a:lnTo>
                  <a:lnTo>
                    <a:pt x="773" y="262"/>
                  </a:lnTo>
                  <a:lnTo>
                    <a:pt x="943" y="252"/>
                  </a:lnTo>
                  <a:lnTo>
                    <a:pt x="887" y="85"/>
                  </a:lnTo>
                  <a:lnTo>
                    <a:pt x="865" y="119"/>
                  </a:lnTo>
                  <a:lnTo>
                    <a:pt x="847" y="108"/>
                  </a:lnTo>
                  <a:lnTo>
                    <a:pt x="829" y="97"/>
                  </a:lnTo>
                  <a:lnTo>
                    <a:pt x="813" y="88"/>
                  </a:lnTo>
                  <a:lnTo>
                    <a:pt x="795" y="79"/>
                  </a:lnTo>
                  <a:lnTo>
                    <a:pt x="781" y="70"/>
                  </a:lnTo>
                  <a:lnTo>
                    <a:pt x="765" y="63"/>
                  </a:lnTo>
                  <a:lnTo>
                    <a:pt x="749" y="57"/>
                  </a:lnTo>
                  <a:lnTo>
                    <a:pt x="734" y="50"/>
                  </a:lnTo>
                  <a:lnTo>
                    <a:pt x="719" y="45"/>
                  </a:lnTo>
                  <a:lnTo>
                    <a:pt x="703" y="38"/>
                  </a:lnTo>
                  <a:lnTo>
                    <a:pt x="683" y="31"/>
                  </a:lnTo>
                  <a:lnTo>
                    <a:pt x="666" y="27"/>
                  </a:lnTo>
                  <a:lnTo>
                    <a:pt x="650" y="23"/>
                  </a:lnTo>
                  <a:lnTo>
                    <a:pt x="635" y="18"/>
                  </a:lnTo>
                  <a:lnTo>
                    <a:pt x="616" y="14"/>
                  </a:lnTo>
                  <a:lnTo>
                    <a:pt x="598" y="11"/>
                  </a:lnTo>
                  <a:lnTo>
                    <a:pt x="581" y="8"/>
                  </a:lnTo>
                  <a:lnTo>
                    <a:pt x="564" y="7"/>
                  </a:lnTo>
                  <a:lnTo>
                    <a:pt x="545" y="4"/>
                  </a:lnTo>
                  <a:lnTo>
                    <a:pt x="527" y="3"/>
                  </a:lnTo>
                  <a:lnTo>
                    <a:pt x="510" y="1"/>
                  </a:lnTo>
                  <a:lnTo>
                    <a:pt x="494" y="0"/>
                  </a:lnTo>
                  <a:lnTo>
                    <a:pt x="477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25" y="3"/>
                  </a:lnTo>
                  <a:lnTo>
                    <a:pt x="409" y="3"/>
                  </a:lnTo>
                  <a:lnTo>
                    <a:pt x="390" y="6"/>
                  </a:lnTo>
                  <a:lnTo>
                    <a:pt x="374" y="8"/>
                  </a:lnTo>
                  <a:lnTo>
                    <a:pt x="358" y="9"/>
                  </a:lnTo>
                  <a:lnTo>
                    <a:pt x="342" y="13"/>
                  </a:lnTo>
                  <a:lnTo>
                    <a:pt x="327" y="16"/>
                  </a:lnTo>
                  <a:lnTo>
                    <a:pt x="310" y="19"/>
                  </a:lnTo>
                  <a:lnTo>
                    <a:pt x="292" y="25"/>
                  </a:lnTo>
                  <a:lnTo>
                    <a:pt x="279" y="28"/>
                  </a:lnTo>
                  <a:lnTo>
                    <a:pt x="262" y="34"/>
                  </a:lnTo>
                  <a:lnTo>
                    <a:pt x="247" y="38"/>
                  </a:lnTo>
                  <a:lnTo>
                    <a:pt x="231" y="44"/>
                  </a:lnTo>
                  <a:lnTo>
                    <a:pt x="213" y="50"/>
                  </a:lnTo>
                  <a:lnTo>
                    <a:pt x="199" y="56"/>
                  </a:lnTo>
                  <a:lnTo>
                    <a:pt x="182" y="62"/>
                  </a:lnTo>
                  <a:lnTo>
                    <a:pt x="169" y="69"/>
                  </a:lnTo>
                  <a:lnTo>
                    <a:pt x="155" y="74"/>
                  </a:lnTo>
                  <a:lnTo>
                    <a:pt x="147" y="78"/>
                  </a:lnTo>
                  <a:lnTo>
                    <a:pt x="136" y="83"/>
                  </a:lnTo>
                  <a:lnTo>
                    <a:pt x="130" y="85"/>
                  </a:lnTo>
                  <a:lnTo>
                    <a:pt x="123" y="90"/>
                  </a:lnTo>
                  <a:lnTo>
                    <a:pt x="115" y="95"/>
                  </a:lnTo>
                  <a:lnTo>
                    <a:pt x="106" y="101"/>
                  </a:lnTo>
                  <a:lnTo>
                    <a:pt x="99" y="106"/>
                  </a:lnTo>
                  <a:lnTo>
                    <a:pt x="91" y="110"/>
                  </a:lnTo>
                  <a:lnTo>
                    <a:pt x="84" y="114"/>
                  </a:lnTo>
                  <a:lnTo>
                    <a:pt x="75" y="118"/>
                  </a:lnTo>
                  <a:lnTo>
                    <a:pt x="67" y="123"/>
                  </a:lnTo>
                  <a:lnTo>
                    <a:pt x="58" y="130"/>
                  </a:lnTo>
                  <a:lnTo>
                    <a:pt x="49" y="135"/>
                  </a:lnTo>
                  <a:lnTo>
                    <a:pt x="42" y="141"/>
                  </a:lnTo>
                  <a:lnTo>
                    <a:pt x="35" y="146"/>
                  </a:lnTo>
                  <a:lnTo>
                    <a:pt x="27" y="151"/>
                  </a:lnTo>
                  <a:lnTo>
                    <a:pt x="20" y="158"/>
                  </a:lnTo>
                  <a:lnTo>
                    <a:pt x="12" y="163"/>
                  </a:lnTo>
                  <a:lnTo>
                    <a:pt x="6" y="167"/>
                  </a:lnTo>
                  <a:lnTo>
                    <a:pt x="0" y="175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51155" tIns="25579" rIns="51155" bIns="25579">
              <a:spAutoFit/>
            </a:bodyPr>
            <a:lstStyle/>
            <a:p>
              <a:pPr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 rot="8346263">
              <a:off x="4934683" y="5047998"/>
              <a:ext cx="1873896" cy="292068"/>
            </a:xfrm>
            <a:custGeom>
              <a:avLst/>
              <a:gdLst/>
              <a:ahLst/>
              <a:cxnLst>
                <a:cxn ang="0">
                  <a:pos x="70" y="274"/>
                </a:cxn>
                <a:cxn ang="0">
                  <a:pos x="85" y="261"/>
                </a:cxn>
                <a:cxn ang="0">
                  <a:pos x="106" y="245"/>
                </a:cxn>
                <a:cxn ang="0">
                  <a:pos x="124" y="232"/>
                </a:cxn>
                <a:cxn ang="0">
                  <a:pos x="144" y="219"/>
                </a:cxn>
                <a:cxn ang="0">
                  <a:pos x="165" y="207"/>
                </a:cxn>
                <a:cxn ang="0">
                  <a:pos x="188" y="195"/>
                </a:cxn>
                <a:cxn ang="0">
                  <a:pos x="205" y="187"/>
                </a:cxn>
                <a:cxn ang="0">
                  <a:pos x="226" y="177"/>
                </a:cxn>
                <a:cxn ang="0">
                  <a:pos x="247" y="169"/>
                </a:cxn>
                <a:cxn ang="0">
                  <a:pos x="263" y="162"/>
                </a:cxn>
                <a:cxn ang="0">
                  <a:pos x="288" y="154"/>
                </a:cxn>
                <a:cxn ang="0">
                  <a:pos x="319" y="144"/>
                </a:cxn>
                <a:cxn ang="0">
                  <a:pos x="349" y="136"/>
                </a:cxn>
                <a:cxn ang="0">
                  <a:pos x="381" y="132"/>
                </a:cxn>
                <a:cxn ang="0">
                  <a:pos x="411" y="128"/>
                </a:cxn>
                <a:cxn ang="0">
                  <a:pos x="446" y="125"/>
                </a:cxn>
                <a:cxn ang="0">
                  <a:pos x="480" y="125"/>
                </a:cxn>
                <a:cxn ang="0">
                  <a:pos x="516" y="127"/>
                </a:cxn>
                <a:cxn ang="0">
                  <a:pos x="547" y="131"/>
                </a:cxn>
                <a:cxn ang="0">
                  <a:pos x="579" y="134"/>
                </a:cxn>
                <a:cxn ang="0">
                  <a:pos x="608" y="142"/>
                </a:cxn>
                <a:cxn ang="0">
                  <a:pos x="639" y="150"/>
                </a:cxn>
                <a:cxn ang="0">
                  <a:pos x="672" y="160"/>
                </a:cxn>
                <a:cxn ang="0">
                  <a:pos x="705" y="174"/>
                </a:cxn>
                <a:cxn ang="0">
                  <a:pos x="736" y="188"/>
                </a:cxn>
                <a:cxn ang="0">
                  <a:pos x="767" y="206"/>
                </a:cxn>
                <a:cxn ang="0">
                  <a:pos x="796" y="225"/>
                </a:cxn>
                <a:cxn ang="0">
                  <a:pos x="943" y="252"/>
                </a:cxn>
                <a:cxn ang="0">
                  <a:pos x="865" y="119"/>
                </a:cxn>
                <a:cxn ang="0">
                  <a:pos x="829" y="97"/>
                </a:cxn>
                <a:cxn ang="0">
                  <a:pos x="795" y="79"/>
                </a:cxn>
                <a:cxn ang="0">
                  <a:pos x="765" y="63"/>
                </a:cxn>
                <a:cxn ang="0">
                  <a:pos x="734" y="50"/>
                </a:cxn>
                <a:cxn ang="0">
                  <a:pos x="703" y="38"/>
                </a:cxn>
                <a:cxn ang="0">
                  <a:pos x="666" y="27"/>
                </a:cxn>
                <a:cxn ang="0">
                  <a:pos x="635" y="18"/>
                </a:cxn>
                <a:cxn ang="0">
                  <a:pos x="598" y="11"/>
                </a:cxn>
                <a:cxn ang="0">
                  <a:pos x="564" y="7"/>
                </a:cxn>
                <a:cxn ang="0">
                  <a:pos x="527" y="3"/>
                </a:cxn>
                <a:cxn ang="0">
                  <a:pos x="494" y="0"/>
                </a:cxn>
                <a:cxn ang="0">
                  <a:pos x="460" y="0"/>
                </a:cxn>
                <a:cxn ang="0">
                  <a:pos x="425" y="3"/>
                </a:cxn>
                <a:cxn ang="0">
                  <a:pos x="390" y="6"/>
                </a:cxn>
                <a:cxn ang="0">
                  <a:pos x="358" y="9"/>
                </a:cxn>
                <a:cxn ang="0">
                  <a:pos x="327" y="16"/>
                </a:cxn>
                <a:cxn ang="0">
                  <a:pos x="292" y="25"/>
                </a:cxn>
                <a:cxn ang="0">
                  <a:pos x="262" y="34"/>
                </a:cxn>
                <a:cxn ang="0">
                  <a:pos x="231" y="44"/>
                </a:cxn>
                <a:cxn ang="0">
                  <a:pos x="199" y="56"/>
                </a:cxn>
                <a:cxn ang="0">
                  <a:pos x="169" y="69"/>
                </a:cxn>
                <a:cxn ang="0">
                  <a:pos x="147" y="78"/>
                </a:cxn>
                <a:cxn ang="0">
                  <a:pos x="130" y="85"/>
                </a:cxn>
                <a:cxn ang="0">
                  <a:pos x="115" y="95"/>
                </a:cxn>
                <a:cxn ang="0">
                  <a:pos x="99" y="106"/>
                </a:cxn>
                <a:cxn ang="0">
                  <a:pos x="84" y="114"/>
                </a:cxn>
                <a:cxn ang="0">
                  <a:pos x="67" y="123"/>
                </a:cxn>
                <a:cxn ang="0">
                  <a:pos x="49" y="135"/>
                </a:cxn>
                <a:cxn ang="0">
                  <a:pos x="35" y="146"/>
                </a:cxn>
                <a:cxn ang="0">
                  <a:pos x="20" y="158"/>
                </a:cxn>
                <a:cxn ang="0">
                  <a:pos x="6" y="167"/>
                </a:cxn>
              </a:cxnLst>
              <a:rect l="0" t="0" r="r" b="b"/>
              <a:pathLst>
                <a:path w="944" h="275">
                  <a:moveTo>
                    <a:pt x="0" y="175"/>
                  </a:moveTo>
                  <a:lnTo>
                    <a:pt x="70" y="274"/>
                  </a:lnTo>
                  <a:lnTo>
                    <a:pt x="77" y="268"/>
                  </a:lnTo>
                  <a:lnTo>
                    <a:pt x="85" y="261"/>
                  </a:lnTo>
                  <a:lnTo>
                    <a:pt x="96" y="252"/>
                  </a:lnTo>
                  <a:lnTo>
                    <a:pt x="106" y="245"/>
                  </a:lnTo>
                  <a:lnTo>
                    <a:pt x="116" y="238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4" y="219"/>
                  </a:lnTo>
                  <a:lnTo>
                    <a:pt x="155" y="212"/>
                  </a:lnTo>
                  <a:lnTo>
                    <a:pt x="165" y="207"/>
                  </a:lnTo>
                  <a:lnTo>
                    <a:pt x="177" y="201"/>
                  </a:lnTo>
                  <a:lnTo>
                    <a:pt x="188" y="195"/>
                  </a:lnTo>
                  <a:lnTo>
                    <a:pt x="196" y="191"/>
                  </a:lnTo>
                  <a:lnTo>
                    <a:pt x="205" y="187"/>
                  </a:lnTo>
                  <a:lnTo>
                    <a:pt x="216" y="182"/>
                  </a:lnTo>
                  <a:lnTo>
                    <a:pt x="226" y="177"/>
                  </a:lnTo>
                  <a:lnTo>
                    <a:pt x="236" y="173"/>
                  </a:lnTo>
                  <a:lnTo>
                    <a:pt x="247" y="169"/>
                  </a:lnTo>
                  <a:lnTo>
                    <a:pt x="255" y="166"/>
                  </a:lnTo>
                  <a:lnTo>
                    <a:pt x="263" y="162"/>
                  </a:lnTo>
                  <a:lnTo>
                    <a:pt x="276" y="158"/>
                  </a:lnTo>
                  <a:lnTo>
                    <a:pt x="288" y="154"/>
                  </a:lnTo>
                  <a:lnTo>
                    <a:pt x="304" y="150"/>
                  </a:lnTo>
                  <a:lnTo>
                    <a:pt x="319" y="144"/>
                  </a:lnTo>
                  <a:lnTo>
                    <a:pt x="334" y="141"/>
                  </a:lnTo>
                  <a:lnTo>
                    <a:pt x="349" y="136"/>
                  </a:lnTo>
                  <a:lnTo>
                    <a:pt x="368" y="134"/>
                  </a:lnTo>
                  <a:lnTo>
                    <a:pt x="381" y="132"/>
                  </a:lnTo>
                  <a:lnTo>
                    <a:pt x="395" y="130"/>
                  </a:lnTo>
                  <a:lnTo>
                    <a:pt x="411" y="128"/>
                  </a:lnTo>
                  <a:lnTo>
                    <a:pt x="428" y="127"/>
                  </a:lnTo>
                  <a:lnTo>
                    <a:pt x="446" y="125"/>
                  </a:lnTo>
                  <a:lnTo>
                    <a:pt x="462" y="125"/>
                  </a:lnTo>
                  <a:lnTo>
                    <a:pt x="480" y="125"/>
                  </a:lnTo>
                  <a:lnTo>
                    <a:pt x="498" y="125"/>
                  </a:lnTo>
                  <a:lnTo>
                    <a:pt x="516" y="127"/>
                  </a:lnTo>
                  <a:lnTo>
                    <a:pt x="532" y="128"/>
                  </a:lnTo>
                  <a:lnTo>
                    <a:pt x="547" y="131"/>
                  </a:lnTo>
                  <a:lnTo>
                    <a:pt x="562" y="132"/>
                  </a:lnTo>
                  <a:lnTo>
                    <a:pt x="579" y="134"/>
                  </a:lnTo>
                  <a:lnTo>
                    <a:pt x="595" y="139"/>
                  </a:lnTo>
                  <a:lnTo>
                    <a:pt x="608" y="142"/>
                  </a:lnTo>
                  <a:lnTo>
                    <a:pt x="624" y="146"/>
                  </a:lnTo>
                  <a:lnTo>
                    <a:pt x="639" y="150"/>
                  </a:lnTo>
                  <a:lnTo>
                    <a:pt x="656" y="155"/>
                  </a:lnTo>
                  <a:lnTo>
                    <a:pt x="672" y="160"/>
                  </a:lnTo>
                  <a:lnTo>
                    <a:pt x="688" y="166"/>
                  </a:lnTo>
                  <a:lnTo>
                    <a:pt x="705" y="174"/>
                  </a:lnTo>
                  <a:lnTo>
                    <a:pt x="721" y="181"/>
                  </a:lnTo>
                  <a:lnTo>
                    <a:pt x="736" y="188"/>
                  </a:lnTo>
                  <a:lnTo>
                    <a:pt x="751" y="196"/>
                  </a:lnTo>
                  <a:lnTo>
                    <a:pt x="767" y="206"/>
                  </a:lnTo>
                  <a:lnTo>
                    <a:pt x="780" y="215"/>
                  </a:lnTo>
                  <a:lnTo>
                    <a:pt x="796" y="225"/>
                  </a:lnTo>
                  <a:lnTo>
                    <a:pt x="773" y="262"/>
                  </a:lnTo>
                  <a:lnTo>
                    <a:pt x="943" y="252"/>
                  </a:lnTo>
                  <a:lnTo>
                    <a:pt x="887" y="85"/>
                  </a:lnTo>
                  <a:lnTo>
                    <a:pt x="865" y="119"/>
                  </a:lnTo>
                  <a:lnTo>
                    <a:pt x="847" y="108"/>
                  </a:lnTo>
                  <a:lnTo>
                    <a:pt x="829" y="97"/>
                  </a:lnTo>
                  <a:lnTo>
                    <a:pt x="813" y="88"/>
                  </a:lnTo>
                  <a:lnTo>
                    <a:pt x="795" y="79"/>
                  </a:lnTo>
                  <a:lnTo>
                    <a:pt x="781" y="70"/>
                  </a:lnTo>
                  <a:lnTo>
                    <a:pt x="765" y="63"/>
                  </a:lnTo>
                  <a:lnTo>
                    <a:pt x="749" y="57"/>
                  </a:lnTo>
                  <a:lnTo>
                    <a:pt x="734" y="50"/>
                  </a:lnTo>
                  <a:lnTo>
                    <a:pt x="719" y="45"/>
                  </a:lnTo>
                  <a:lnTo>
                    <a:pt x="703" y="38"/>
                  </a:lnTo>
                  <a:lnTo>
                    <a:pt x="683" y="31"/>
                  </a:lnTo>
                  <a:lnTo>
                    <a:pt x="666" y="27"/>
                  </a:lnTo>
                  <a:lnTo>
                    <a:pt x="650" y="23"/>
                  </a:lnTo>
                  <a:lnTo>
                    <a:pt x="635" y="18"/>
                  </a:lnTo>
                  <a:lnTo>
                    <a:pt x="616" y="14"/>
                  </a:lnTo>
                  <a:lnTo>
                    <a:pt x="598" y="11"/>
                  </a:lnTo>
                  <a:lnTo>
                    <a:pt x="581" y="8"/>
                  </a:lnTo>
                  <a:lnTo>
                    <a:pt x="564" y="7"/>
                  </a:lnTo>
                  <a:lnTo>
                    <a:pt x="545" y="4"/>
                  </a:lnTo>
                  <a:lnTo>
                    <a:pt x="527" y="3"/>
                  </a:lnTo>
                  <a:lnTo>
                    <a:pt x="510" y="1"/>
                  </a:lnTo>
                  <a:lnTo>
                    <a:pt x="494" y="0"/>
                  </a:lnTo>
                  <a:lnTo>
                    <a:pt x="477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25" y="3"/>
                  </a:lnTo>
                  <a:lnTo>
                    <a:pt x="409" y="3"/>
                  </a:lnTo>
                  <a:lnTo>
                    <a:pt x="390" y="6"/>
                  </a:lnTo>
                  <a:lnTo>
                    <a:pt x="374" y="8"/>
                  </a:lnTo>
                  <a:lnTo>
                    <a:pt x="358" y="9"/>
                  </a:lnTo>
                  <a:lnTo>
                    <a:pt x="342" y="13"/>
                  </a:lnTo>
                  <a:lnTo>
                    <a:pt x="327" y="16"/>
                  </a:lnTo>
                  <a:lnTo>
                    <a:pt x="310" y="19"/>
                  </a:lnTo>
                  <a:lnTo>
                    <a:pt x="292" y="25"/>
                  </a:lnTo>
                  <a:lnTo>
                    <a:pt x="279" y="28"/>
                  </a:lnTo>
                  <a:lnTo>
                    <a:pt x="262" y="34"/>
                  </a:lnTo>
                  <a:lnTo>
                    <a:pt x="247" y="38"/>
                  </a:lnTo>
                  <a:lnTo>
                    <a:pt x="231" y="44"/>
                  </a:lnTo>
                  <a:lnTo>
                    <a:pt x="213" y="50"/>
                  </a:lnTo>
                  <a:lnTo>
                    <a:pt x="199" y="56"/>
                  </a:lnTo>
                  <a:lnTo>
                    <a:pt x="182" y="62"/>
                  </a:lnTo>
                  <a:lnTo>
                    <a:pt x="169" y="69"/>
                  </a:lnTo>
                  <a:lnTo>
                    <a:pt x="155" y="74"/>
                  </a:lnTo>
                  <a:lnTo>
                    <a:pt x="147" y="78"/>
                  </a:lnTo>
                  <a:lnTo>
                    <a:pt x="136" y="83"/>
                  </a:lnTo>
                  <a:lnTo>
                    <a:pt x="130" y="85"/>
                  </a:lnTo>
                  <a:lnTo>
                    <a:pt x="123" y="90"/>
                  </a:lnTo>
                  <a:lnTo>
                    <a:pt x="115" y="95"/>
                  </a:lnTo>
                  <a:lnTo>
                    <a:pt x="106" y="101"/>
                  </a:lnTo>
                  <a:lnTo>
                    <a:pt x="99" y="106"/>
                  </a:lnTo>
                  <a:lnTo>
                    <a:pt x="91" y="110"/>
                  </a:lnTo>
                  <a:lnTo>
                    <a:pt x="84" y="114"/>
                  </a:lnTo>
                  <a:lnTo>
                    <a:pt x="75" y="118"/>
                  </a:lnTo>
                  <a:lnTo>
                    <a:pt x="67" y="123"/>
                  </a:lnTo>
                  <a:lnTo>
                    <a:pt x="58" y="130"/>
                  </a:lnTo>
                  <a:lnTo>
                    <a:pt x="49" y="135"/>
                  </a:lnTo>
                  <a:lnTo>
                    <a:pt x="42" y="141"/>
                  </a:lnTo>
                  <a:lnTo>
                    <a:pt x="35" y="146"/>
                  </a:lnTo>
                  <a:lnTo>
                    <a:pt x="27" y="151"/>
                  </a:lnTo>
                  <a:lnTo>
                    <a:pt x="20" y="158"/>
                  </a:lnTo>
                  <a:lnTo>
                    <a:pt x="12" y="163"/>
                  </a:lnTo>
                  <a:lnTo>
                    <a:pt x="6" y="167"/>
                  </a:lnTo>
                  <a:lnTo>
                    <a:pt x="0" y="175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51155" tIns="25579" rIns="51155" bIns="25579">
              <a:spAutoFit/>
            </a:bodyPr>
            <a:lstStyle/>
            <a:p>
              <a:pPr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 rot="2794005">
              <a:off x="5181829" y="2502529"/>
              <a:ext cx="1900802" cy="253447"/>
            </a:xfrm>
            <a:custGeom>
              <a:avLst/>
              <a:gdLst/>
              <a:ahLst/>
              <a:cxnLst>
                <a:cxn ang="0">
                  <a:pos x="70" y="274"/>
                </a:cxn>
                <a:cxn ang="0">
                  <a:pos x="85" y="261"/>
                </a:cxn>
                <a:cxn ang="0">
                  <a:pos x="106" y="245"/>
                </a:cxn>
                <a:cxn ang="0">
                  <a:pos x="124" y="232"/>
                </a:cxn>
                <a:cxn ang="0">
                  <a:pos x="144" y="219"/>
                </a:cxn>
                <a:cxn ang="0">
                  <a:pos x="165" y="207"/>
                </a:cxn>
                <a:cxn ang="0">
                  <a:pos x="188" y="195"/>
                </a:cxn>
                <a:cxn ang="0">
                  <a:pos x="205" y="187"/>
                </a:cxn>
                <a:cxn ang="0">
                  <a:pos x="226" y="177"/>
                </a:cxn>
                <a:cxn ang="0">
                  <a:pos x="247" y="169"/>
                </a:cxn>
                <a:cxn ang="0">
                  <a:pos x="263" y="162"/>
                </a:cxn>
                <a:cxn ang="0">
                  <a:pos x="288" y="154"/>
                </a:cxn>
                <a:cxn ang="0">
                  <a:pos x="319" y="144"/>
                </a:cxn>
                <a:cxn ang="0">
                  <a:pos x="349" y="136"/>
                </a:cxn>
                <a:cxn ang="0">
                  <a:pos x="381" y="132"/>
                </a:cxn>
                <a:cxn ang="0">
                  <a:pos x="411" y="128"/>
                </a:cxn>
                <a:cxn ang="0">
                  <a:pos x="446" y="125"/>
                </a:cxn>
                <a:cxn ang="0">
                  <a:pos x="480" y="125"/>
                </a:cxn>
                <a:cxn ang="0">
                  <a:pos x="516" y="127"/>
                </a:cxn>
                <a:cxn ang="0">
                  <a:pos x="547" y="131"/>
                </a:cxn>
                <a:cxn ang="0">
                  <a:pos x="579" y="134"/>
                </a:cxn>
                <a:cxn ang="0">
                  <a:pos x="608" y="142"/>
                </a:cxn>
                <a:cxn ang="0">
                  <a:pos x="639" y="150"/>
                </a:cxn>
                <a:cxn ang="0">
                  <a:pos x="672" y="160"/>
                </a:cxn>
                <a:cxn ang="0">
                  <a:pos x="705" y="174"/>
                </a:cxn>
                <a:cxn ang="0">
                  <a:pos x="736" y="188"/>
                </a:cxn>
                <a:cxn ang="0">
                  <a:pos x="767" y="206"/>
                </a:cxn>
                <a:cxn ang="0">
                  <a:pos x="796" y="225"/>
                </a:cxn>
                <a:cxn ang="0">
                  <a:pos x="943" y="252"/>
                </a:cxn>
                <a:cxn ang="0">
                  <a:pos x="865" y="119"/>
                </a:cxn>
                <a:cxn ang="0">
                  <a:pos x="829" y="97"/>
                </a:cxn>
                <a:cxn ang="0">
                  <a:pos x="795" y="79"/>
                </a:cxn>
                <a:cxn ang="0">
                  <a:pos x="765" y="63"/>
                </a:cxn>
                <a:cxn ang="0">
                  <a:pos x="734" y="50"/>
                </a:cxn>
                <a:cxn ang="0">
                  <a:pos x="703" y="38"/>
                </a:cxn>
                <a:cxn ang="0">
                  <a:pos x="666" y="27"/>
                </a:cxn>
                <a:cxn ang="0">
                  <a:pos x="635" y="18"/>
                </a:cxn>
                <a:cxn ang="0">
                  <a:pos x="598" y="11"/>
                </a:cxn>
                <a:cxn ang="0">
                  <a:pos x="564" y="7"/>
                </a:cxn>
                <a:cxn ang="0">
                  <a:pos x="527" y="3"/>
                </a:cxn>
                <a:cxn ang="0">
                  <a:pos x="494" y="0"/>
                </a:cxn>
                <a:cxn ang="0">
                  <a:pos x="460" y="0"/>
                </a:cxn>
                <a:cxn ang="0">
                  <a:pos x="425" y="3"/>
                </a:cxn>
                <a:cxn ang="0">
                  <a:pos x="390" y="6"/>
                </a:cxn>
                <a:cxn ang="0">
                  <a:pos x="358" y="9"/>
                </a:cxn>
                <a:cxn ang="0">
                  <a:pos x="327" y="16"/>
                </a:cxn>
                <a:cxn ang="0">
                  <a:pos x="292" y="25"/>
                </a:cxn>
                <a:cxn ang="0">
                  <a:pos x="262" y="34"/>
                </a:cxn>
                <a:cxn ang="0">
                  <a:pos x="231" y="44"/>
                </a:cxn>
                <a:cxn ang="0">
                  <a:pos x="199" y="56"/>
                </a:cxn>
                <a:cxn ang="0">
                  <a:pos x="169" y="69"/>
                </a:cxn>
                <a:cxn ang="0">
                  <a:pos x="147" y="78"/>
                </a:cxn>
                <a:cxn ang="0">
                  <a:pos x="130" y="85"/>
                </a:cxn>
                <a:cxn ang="0">
                  <a:pos x="115" y="95"/>
                </a:cxn>
                <a:cxn ang="0">
                  <a:pos x="99" y="106"/>
                </a:cxn>
                <a:cxn ang="0">
                  <a:pos x="84" y="114"/>
                </a:cxn>
                <a:cxn ang="0">
                  <a:pos x="67" y="123"/>
                </a:cxn>
                <a:cxn ang="0">
                  <a:pos x="49" y="135"/>
                </a:cxn>
                <a:cxn ang="0">
                  <a:pos x="35" y="146"/>
                </a:cxn>
                <a:cxn ang="0">
                  <a:pos x="20" y="158"/>
                </a:cxn>
                <a:cxn ang="0">
                  <a:pos x="6" y="167"/>
                </a:cxn>
              </a:cxnLst>
              <a:rect l="0" t="0" r="r" b="b"/>
              <a:pathLst>
                <a:path w="944" h="275">
                  <a:moveTo>
                    <a:pt x="0" y="175"/>
                  </a:moveTo>
                  <a:lnTo>
                    <a:pt x="70" y="274"/>
                  </a:lnTo>
                  <a:lnTo>
                    <a:pt x="77" y="268"/>
                  </a:lnTo>
                  <a:lnTo>
                    <a:pt x="85" y="261"/>
                  </a:lnTo>
                  <a:lnTo>
                    <a:pt x="96" y="252"/>
                  </a:lnTo>
                  <a:lnTo>
                    <a:pt x="106" y="245"/>
                  </a:lnTo>
                  <a:lnTo>
                    <a:pt x="116" y="238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4" y="219"/>
                  </a:lnTo>
                  <a:lnTo>
                    <a:pt x="155" y="212"/>
                  </a:lnTo>
                  <a:lnTo>
                    <a:pt x="165" y="207"/>
                  </a:lnTo>
                  <a:lnTo>
                    <a:pt x="177" y="201"/>
                  </a:lnTo>
                  <a:lnTo>
                    <a:pt x="188" y="195"/>
                  </a:lnTo>
                  <a:lnTo>
                    <a:pt x="196" y="191"/>
                  </a:lnTo>
                  <a:lnTo>
                    <a:pt x="205" y="187"/>
                  </a:lnTo>
                  <a:lnTo>
                    <a:pt x="216" y="182"/>
                  </a:lnTo>
                  <a:lnTo>
                    <a:pt x="226" y="177"/>
                  </a:lnTo>
                  <a:lnTo>
                    <a:pt x="236" y="173"/>
                  </a:lnTo>
                  <a:lnTo>
                    <a:pt x="247" y="169"/>
                  </a:lnTo>
                  <a:lnTo>
                    <a:pt x="255" y="166"/>
                  </a:lnTo>
                  <a:lnTo>
                    <a:pt x="263" y="162"/>
                  </a:lnTo>
                  <a:lnTo>
                    <a:pt x="276" y="158"/>
                  </a:lnTo>
                  <a:lnTo>
                    <a:pt x="288" y="154"/>
                  </a:lnTo>
                  <a:lnTo>
                    <a:pt x="304" y="150"/>
                  </a:lnTo>
                  <a:lnTo>
                    <a:pt x="319" y="144"/>
                  </a:lnTo>
                  <a:lnTo>
                    <a:pt x="334" y="141"/>
                  </a:lnTo>
                  <a:lnTo>
                    <a:pt x="349" y="136"/>
                  </a:lnTo>
                  <a:lnTo>
                    <a:pt x="368" y="134"/>
                  </a:lnTo>
                  <a:lnTo>
                    <a:pt x="381" y="132"/>
                  </a:lnTo>
                  <a:lnTo>
                    <a:pt x="395" y="130"/>
                  </a:lnTo>
                  <a:lnTo>
                    <a:pt x="411" y="128"/>
                  </a:lnTo>
                  <a:lnTo>
                    <a:pt x="428" y="127"/>
                  </a:lnTo>
                  <a:lnTo>
                    <a:pt x="446" y="125"/>
                  </a:lnTo>
                  <a:lnTo>
                    <a:pt x="462" y="125"/>
                  </a:lnTo>
                  <a:lnTo>
                    <a:pt x="480" y="125"/>
                  </a:lnTo>
                  <a:lnTo>
                    <a:pt x="498" y="125"/>
                  </a:lnTo>
                  <a:lnTo>
                    <a:pt x="516" y="127"/>
                  </a:lnTo>
                  <a:lnTo>
                    <a:pt x="532" y="128"/>
                  </a:lnTo>
                  <a:lnTo>
                    <a:pt x="547" y="131"/>
                  </a:lnTo>
                  <a:lnTo>
                    <a:pt x="562" y="132"/>
                  </a:lnTo>
                  <a:lnTo>
                    <a:pt x="579" y="134"/>
                  </a:lnTo>
                  <a:lnTo>
                    <a:pt x="595" y="139"/>
                  </a:lnTo>
                  <a:lnTo>
                    <a:pt x="608" y="142"/>
                  </a:lnTo>
                  <a:lnTo>
                    <a:pt x="624" y="146"/>
                  </a:lnTo>
                  <a:lnTo>
                    <a:pt x="639" y="150"/>
                  </a:lnTo>
                  <a:lnTo>
                    <a:pt x="656" y="155"/>
                  </a:lnTo>
                  <a:lnTo>
                    <a:pt x="672" y="160"/>
                  </a:lnTo>
                  <a:lnTo>
                    <a:pt x="688" y="166"/>
                  </a:lnTo>
                  <a:lnTo>
                    <a:pt x="705" y="174"/>
                  </a:lnTo>
                  <a:lnTo>
                    <a:pt x="721" y="181"/>
                  </a:lnTo>
                  <a:lnTo>
                    <a:pt x="736" y="188"/>
                  </a:lnTo>
                  <a:lnTo>
                    <a:pt x="751" y="196"/>
                  </a:lnTo>
                  <a:lnTo>
                    <a:pt x="767" y="206"/>
                  </a:lnTo>
                  <a:lnTo>
                    <a:pt x="780" y="215"/>
                  </a:lnTo>
                  <a:lnTo>
                    <a:pt x="796" y="225"/>
                  </a:lnTo>
                  <a:lnTo>
                    <a:pt x="773" y="262"/>
                  </a:lnTo>
                  <a:lnTo>
                    <a:pt x="943" y="252"/>
                  </a:lnTo>
                  <a:lnTo>
                    <a:pt x="887" y="85"/>
                  </a:lnTo>
                  <a:lnTo>
                    <a:pt x="865" y="119"/>
                  </a:lnTo>
                  <a:lnTo>
                    <a:pt x="847" y="108"/>
                  </a:lnTo>
                  <a:lnTo>
                    <a:pt x="829" y="97"/>
                  </a:lnTo>
                  <a:lnTo>
                    <a:pt x="813" y="88"/>
                  </a:lnTo>
                  <a:lnTo>
                    <a:pt x="795" y="79"/>
                  </a:lnTo>
                  <a:lnTo>
                    <a:pt x="781" y="70"/>
                  </a:lnTo>
                  <a:lnTo>
                    <a:pt x="765" y="63"/>
                  </a:lnTo>
                  <a:lnTo>
                    <a:pt x="749" y="57"/>
                  </a:lnTo>
                  <a:lnTo>
                    <a:pt x="734" y="50"/>
                  </a:lnTo>
                  <a:lnTo>
                    <a:pt x="719" y="45"/>
                  </a:lnTo>
                  <a:lnTo>
                    <a:pt x="703" y="38"/>
                  </a:lnTo>
                  <a:lnTo>
                    <a:pt x="683" y="31"/>
                  </a:lnTo>
                  <a:lnTo>
                    <a:pt x="666" y="27"/>
                  </a:lnTo>
                  <a:lnTo>
                    <a:pt x="650" y="23"/>
                  </a:lnTo>
                  <a:lnTo>
                    <a:pt x="635" y="18"/>
                  </a:lnTo>
                  <a:lnTo>
                    <a:pt x="616" y="14"/>
                  </a:lnTo>
                  <a:lnTo>
                    <a:pt x="598" y="11"/>
                  </a:lnTo>
                  <a:lnTo>
                    <a:pt x="581" y="8"/>
                  </a:lnTo>
                  <a:lnTo>
                    <a:pt x="564" y="7"/>
                  </a:lnTo>
                  <a:lnTo>
                    <a:pt x="545" y="4"/>
                  </a:lnTo>
                  <a:lnTo>
                    <a:pt x="527" y="3"/>
                  </a:lnTo>
                  <a:lnTo>
                    <a:pt x="510" y="1"/>
                  </a:lnTo>
                  <a:lnTo>
                    <a:pt x="494" y="0"/>
                  </a:lnTo>
                  <a:lnTo>
                    <a:pt x="477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25" y="3"/>
                  </a:lnTo>
                  <a:lnTo>
                    <a:pt x="409" y="3"/>
                  </a:lnTo>
                  <a:lnTo>
                    <a:pt x="390" y="6"/>
                  </a:lnTo>
                  <a:lnTo>
                    <a:pt x="374" y="8"/>
                  </a:lnTo>
                  <a:lnTo>
                    <a:pt x="358" y="9"/>
                  </a:lnTo>
                  <a:lnTo>
                    <a:pt x="342" y="13"/>
                  </a:lnTo>
                  <a:lnTo>
                    <a:pt x="327" y="16"/>
                  </a:lnTo>
                  <a:lnTo>
                    <a:pt x="310" y="19"/>
                  </a:lnTo>
                  <a:lnTo>
                    <a:pt x="292" y="25"/>
                  </a:lnTo>
                  <a:lnTo>
                    <a:pt x="279" y="28"/>
                  </a:lnTo>
                  <a:lnTo>
                    <a:pt x="262" y="34"/>
                  </a:lnTo>
                  <a:lnTo>
                    <a:pt x="247" y="38"/>
                  </a:lnTo>
                  <a:lnTo>
                    <a:pt x="231" y="44"/>
                  </a:lnTo>
                  <a:lnTo>
                    <a:pt x="213" y="50"/>
                  </a:lnTo>
                  <a:lnTo>
                    <a:pt x="199" y="56"/>
                  </a:lnTo>
                  <a:lnTo>
                    <a:pt x="182" y="62"/>
                  </a:lnTo>
                  <a:lnTo>
                    <a:pt x="169" y="69"/>
                  </a:lnTo>
                  <a:lnTo>
                    <a:pt x="155" y="74"/>
                  </a:lnTo>
                  <a:lnTo>
                    <a:pt x="147" y="78"/>
                  </a:lnTo>
                  <a:lnTo>
                    <a:pt x="136" y="83"/>
                  </a:lnTo>
                  <a:lnTo>
                    <a:pt x="130" y="85"/>
                  </a:lnTo>
                  <a:lnTo>
                    <a:pt x="123" y="90"/>
                  </a:lnTo>
                  <a:lnTo>
                    <a:pt x="115" y="95"/>
                  </a:lnTo>
                  <a:lnTo>
                    <a:pt x="106" y="101"/>
                  </a:lnTo>
                  <a:lnTo>
                    <a:pt x="99" y="106"/>
                  </a:lnTo>
                  <a:lnTo>
                    <a:pt x="91" y="110"/>
                  </a:lnTo>
                  <a:lnTo>
                    <a:pt x="84" y="114"/>
                  </a:lnTo>
                  <a:lnTo>
                    <a:pt x="75" y="118"/>
                  </a:lnTo>
                  <a:lnTo>
                    <a:pt x="67" y="123"/>
                  </a:lnTo>
                  <a:lnTo>
                    <a:pt x="58" y="130"/>
                  </a:lnTo>
                  <a:lnTo>
                    <a:pt x="49" y="135"/>
                  </a:lnTo>
                  <a:lnTo>
                    <a:pt x="42" y="141"/>
                  </a:lnTo>
                  <a:lnTo>
                    <a:pt x="35" y="146"/>
                  </a:lnTo>
                  <a:lnTo>
                    <a:pt x="27" y="151"/>
                  </a:lnTo>
                  <a:lnTo>
                    <a:pt x="20" y="158"/>
                  </a:lnTo>
                  <a:lnTo>
                    <a:pt x="12" y="163"/>
                  </a:lnTo>
                  <a:lnTo>
                    <a:pt x="6" y="167"/>
                  </a:lnTo>
                  <a:lnTo>
                    <a:pt x="0" y="175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51155" tIns="25579" rIns="51155" bIns="25579">
              <a:spAutoFit/>
            </a:bodyPr>
            <a:lstStyle/>
            <a:p>
              <a:pPr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 rot="-162628">
              <a:off x="6000750" y="3424238"/>
              <a:ext cx="1019175" cy="105727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1">
                  <a:latin typeface="+mn-lt"/>
                  <a:ea typeface="+mn-ea"/>
                </a:rPr>
                <a:t>RAID</a:t>
              </a:r>
              <a:r>
                <a:rPr lang="zh-CN" altLang="en-US" sz="1400" b="1">
                  <a:latin typeface="+mn-lt"/>
                  <a:ea typeface="+mn-ea"/>
                </a:rPr>
                <a:t>组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 b="1">
                  <a:latin typeface="+mn-lt"/>
                  <a:ea typeface="+mn-ea"/>
                </a:rPr>
                <a:t>正常工作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962400" y="5143500"/>
              <a:ext cx="985838" cy="1057275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1">
                  <a:latin typeface="+mn-lt"/>
                  <a:ea typeface="+mn-ea"/>
                </a:rPr>
                <a:t>RAID</a:t>
              </a:r>
              <a:r>
                <a:rPr lang="zh-CN" altLang="en-US" sz="1400" b="1">
                  <a:latin typeface="+mn-lt"/>
                  <a:ea typeface="+mn-ea"/>
                </a:rPr>
                <a:t>组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 b="1">
                  <a:latin typeface="+mn-lt"/>
                  <a:ea typeface="+mn-ea"/>
                </a:rPr>
                <a:t>降级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357688" y="1557338"/>
              <a:ext cx="985837" cy="105727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400" b="1" dirty="0">
                  <a:latin typeface="+mn-lt"/>
                  <a:ea typeface="+mn-ea"/>
                </a:rPr>
                <a:t>RAID</a:t>
              </a:r>
              <a:r>
                <a:rPr lang="zh-CN" altLang="en-US" sz="1400" b="1" dirty="0">
                  <a:latin typeface="+mn-lt"/>
                  <a:ea typeface="+mn-ea"/>
                </a:rPr>
                <a:t>组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1400" b="1" dirty="0">
                  <a:latin typeface="+mn-lt"/>
                  <a:ea typeface="+mn-ea"/>
                </a:rPr>
                <a:t>被创建</a:t>
              </a: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 rot="19440000">
              <a:off x="4283556" y="4095584"/>
              <a:ext cx="1458384" cy="292068"/>
            </a:xfrm>
            <a:custGeom>
              <a:avLst/>
              <a:gdLst/>
              <a:ahLst/>
              <a:cxnLst>
                <a:cxn ang="0">
                  <a:pos x="70" y="274"/>
                </a:cxn>
                <a:cxn ang="0">
                  <a:pos x="85" y="261"/>
                </a:cxn>
                <a:cxn ang="0">
                  <a:pos x="106" y="245"/>
                </a:cxn>
                <a:cxn ang="0">
                  <a:pos x="124" y="232"/>
                </a:cxn>
                <a:cxn ang="0">
                  <a:pos x="144" y="219"/>
                </a:cxn>
                <a:cxn ang="0">
                  <a:pos x="165" y="207"/>
                </a:cxn>
                <a:cxn ang="0">
                  <a:pos x="188" y="195"/>
                </a:cxn>
                <a:cxn ang="0">
                  <a:pos x="205" y="187"/>
                </a:cxn>
                <a:cxn ang="0">
                  <a:pos x="226" y="177"/>
                </a:cxn>
                <a:cxn ang="0">
                  <a:pos x="247" y="169"/>
                </a:cxn>
                <a:cxn ang="0">
                  <a:pos x="263" y="162"/>
                </a:cxn>
                <a:cxn ang="0">
                  <a:pos x="288" y="154"/>
                </a:cxn>
                <a:cxn ang="0">
                  <a:pos x="319" y="144"/>
                </a:cxn>
                <a:cxn ang="0">
                  <a:pos x="349" y="136"/>
                </a:cxn>
                <a:cxn ang="0">
                  <a:pos x="381" y="132"/>
                </a:cxn>
                <a:cxn ang="0">
                  <a:pos x="411" y="128"/>
                </a:cxn>
                <a:cxn ang="0">
                  <a:pos x="446" y="125"/>
                </a:cxn>
                <a:cxn ang="0">
                  <a:pos x="480" y="125"/>
                </a:cxn>
                <a:cxn ang="0">
                  <a:pos x="516" y="127"/>
                </a:cxn>
                <a:cxn ang="0">
                  <a:pos x="547" y="131"/>
                </a:cxn>
                <a:cxn ang="0">
                  <a:pos x="579" y="134"/>
                </a:cxn>
                <a:cxn ang="0">
                  <a:pos x="608" y="142"/>
                </a:cxn>
                <a:cxn ang="0">
                  <a:pos x="639" y="150"/>
                </a:cxn>
                <a:cxn ang="0">
                  <a:pos x="672" y="160"/>
                </a:cxn>
                <a:cxn ang="0">
                  <a:pos x="705" y="174"/>
                </a:cxn>
                <a:cxn ang="0">
                  <a:pos x="736" y="188"/>
                </a:cxn>
                <a:cxn ang="0">
                  <a:pos x="767" y="206"/>
                </a:cxn>
                <a:cxn ang="0">
                  <a:pos x="796" y="225"/>
                </a:cxn>
                <a:cxn ang="0">
                  <a:pos x="943" y="252"/>
                </a:cxn>
                <a:cxn ang="0">
                  <a:pos x="865" y="119"/>
                </a:cxn>
                <a:cxn ang="0">
                  <a:pos x="829" y="97"/>
                </a:cxn>
                <a:cxn ang="0">
                  <a:pos x="795" y="79"/>
                </a:cxn>
                <a:cxn ang="0">
                  <a:pos x="765" y="63"/>
                </a:cxn>
                <a:cxn ang="0">
                  <a:pos x="734" y="50"/>
                </a:cxn>
                <a:cxn ang="0">
                  <a:pos x="703" y="38"/>
                </a:cxn>
                <a:cxn ang="0">
                  <a:pos x="666" y="27"/>
                </a:cxn>
                <a:cxn ang="0">
                  <a:pos x="635" y="18"/>
                </a:cxn>
                <a:cxn ang="0">
                  <a:pos x="598" y="11"/>
                </a:cxn>
                <a:cxn ang="0">
                  <a:pos x="564" y="7"/>
                </a:cxn>
                <a:cxn ang="0">
                  <a:pos x="527" y="3"/>
                </a:cxn>
                <a:cxn ang="0">
                  <a:pos x="494" y="0"/>
                </a:cxn>
                <a:cxn ang="0">
                  <a:pos x="460" y="0"/>
                </a:cxn>
                <a:cxn ang="0">
                  <a:pos x="425" y="3"/>
                </a:cxn>
                <a:cxn ang="0">
                  <a:pos x="390" y="6"/>
                </a:cxn>
                <a:cxn ang="0">
                  <a:pos x="358" y="9"/>
                </a:cxn>
                <a:cxn ang="0">
                  <a:pos x="327" y="16"/>
                </a:cxn>
                <a:cxn ang="0">
                  <a:pos x="292" y="25"/>
                </a:cxn>
                <a:cxn ang="0">
                  <a:pos x="262" y="34"/>
                </a:cxn>
                <a:cxn ang="0">
                  <a:pos x="231" y="44"/>
                </a:cxn>
                <a:cxn ang="0">
                  <a:pos x="199" y="56"/>
                </a:cxn>
                <a:cxn ang="0">
                  <a:pos x="169" y="69"/>
                </a:cxn>
                <a:cxn ang="0">
                  <a:pos x="147" y="78"/>
                </a:cxn>
                <a:cxn ang="0">
                  <a:pos x="130" y="85"/>
                </a:cxn>
                <a:cxn ang="0">
                  <a:pos x="115" y="95"/>
                </a:cxn>
                <a:cxn ang="0">
                  <a:pos x="99" y="106"/>
                </a:cxn>
                <a:cxn ang="0">
                  <a:pos x="84" y="114"/>
                </a:cxn>
                <a:cxn ang="0">
                  <a:pos x="67" y="123"/>
                </a:cxn>
                <a:cxn ang="0">
                  <a:pos x="49" y="135"/>
                </a:cxn>
                <a:cxn ang="0">
                  <a:pos x="35" y="146"/>
                </a:cxn>
                <a:cxn ang="0">
                  <a:pos x="20" y="158"/>
                </a:cxn>
                <a:cxn ang="0">
                  <a:pos x="6" y="167"/>
                </a:cxn>
              </a:cxnLst>
              <a:rect l="0" t="0" r="r" b="b"/>
              <a:pathLst>
                <a:path w="944" h="275">
                  <a:moveTo>
                    <a:pt x="0" y="175"/>
                  </a:moveTo>
                  <a:lnTo>
                    <a:pt x="70" y="274"/>
                  </a:lnTo>
                  <a:lnTo>
                    <a:pt x="77" y="268"/>
                  </a:lnTo>
                  <a:lnTo>
                    <a:pt x="85" y="261"/>
                  </a:lnTo>
                  <a:lnTo>
                    <a:pt x="96" y="252"/>
                  </a:lnTo>
                  <a:lnTo>
                    <a:pt x="106" y="245"/>
                  </a:lnTo>
                  <a:lnTo>
                    <a:pt x="116" y="238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4" y="219"/>
                  </a:lnTo>
                  <a:lnTo>
                    <a:pt x="155" y="212"/>
                  </a:lnTo>
                  <a:lnTo>
                    <a:pt x="165" y="207"/>
                  </a:lnTo>
                  <a:lnTo>
                    <a:pt x="177" y="201"/>
                  </a:lnTo>
                  <a:lnTo>
                    <a:pt x="188" y="195"/>
                  </a:lnTo>
                  <a:lnTo>
                    <a:pt x="196" y="191"/>
                  </a:lnTo>
                  <a:lnTo>
                    <a:pt x="205" y="187"/>
                  </a:lnTo>
                  <a:lnTo>
                    <a:pt x="216" y="182"/>
                  </a:lnTo>
                  <a:lnTo>
                    <a:pt x="226" y="177"/>
                  </a:lnTo>
                  <a:lnTo>
                    <a:pt x="236" y="173"/>
                  </a:lnTo>
                  <a:lnTo>
                    <a:pt x="247" y="169"/>
                  </a:lnTo>
                  <a:lnTo>
                    <a:pt x="255" y="166"/>
                  </a:lnTo>
                  <a:lnTo>
                    <a:pt x="263" y="162"/>
                  </a:lnTo>
                  <a:lnTo>
                    <a:pt x="276" y="158"/>
                  </a:lnTo>
                  <a:lnTo>
                    <a:pt x="288" y="154"/>
                  </a:lnTo>
                  <a:lnTo>
                    <a:pt x="304" y="150"/>
                  </a:lnTo>
                  <a:lnTo>
                    <a:pt x="319" y="144"/>
                  </a:lnTo>
                  <a:lnTo>
                    <a:pt x="334" y="141"/>
                  </a:lnTo>
                  <a:lnTo>
                    <a:pt x="349" y="136"/>
                  </a:lnTo>
                  <a:lnTo>
                    <a:pt x="368" y="134"/>
                  </a:lnTo>
                  <a:lnTo>
                    <a:pt x="381" y="132"/>
                  </a:lnTo>
                  <a:lnTo>
                    <a:pt x="395" y="130"/>
                  </a:lnTo>
                  <a:lnTo>
                    <a:pt x="411" y="128"/>
                  </a:lnTo>
                  <a:lnTo>
                    <a:pt x="428" y="127"/>
                  </a:lnTo>
                  <a:lnTo>
                    <a:pt x="446" y="125"/>
                  </a:lnTo>
                  <a:lnTo>
                    <a:pt x="462" y="125"/>
                  </a:lnTo>
                  <a:lnTo>
                    <a:pt x="480" y="125"/>
                  </a:lnTo>
                  <a:lnTo>
                    <a:pt x="498" y="125"/>
                  </a:lnTo>
                  <a:lnTo>
                    <a:pt x="516" y="127"/>
                  </a:lnTo>
                  <a:lnTo>
                    <a:pt x="532" y="128"/>
                  </a:lnTo>
                  <a:lnTo>
                    <a:pt x="547" y="131"/>
                  </a:lnTo>
                  <a:lnTo>
                    <a:pt x="562" y="132"/>
                  </a:lnTo>
                  <a:lnTo>
                    <a:pt x="579" y="134"/>
                  </a:lnTo>
                  <a:lnTo>
                    <a:pt x="595" y="139"/>
                  </a:lnTo>
                  <a:lnTo>
                    <a:pt x="608" y="142"/>
                  </a:lnTo>
                  <a:lnTo>
                    <a:pt x="624" y="146"/>
                  </a:lnTo>
                  <a:lnTo>
                    <a:pt x="639" y="150"/>
                  </a:lnTo>
                  <a:lnTo>
                    <a:pt x="656" y="155"/>
                  </a:lnTo>
                  <a:lnTo>
                    <a:pt x="672" y="160"/>
                  </a:lnTo>
                  <a:lnTo>
                    <a:pt x="688" y="166"/>
                  </a:lnTo>
                  <a:lnTo>
                    <a:pt x="705" y="174"/>
                  </a:lnTo>
                  <a:lnTo>
                    <a:pt x="721" y="181"/>
                  </a:lnTo>
                  <a:lnTo>
                    <a:pt x="736" y="188"/>
                  </a:lnTo>
                  <a:lnTo>
                    <a:pt x="751" y="196"/>
                  </a:lnTo>
                  <a:lnTo>
                    <a:pt x="767" y="206"/>
                  </a:lnTo>
                  <a:lnTo>
                    <a:pt x="780" y="215"/>
                  </a:lnTo>
                  <a:lnTo>
                    <a:pt x="796" y="225"/>
                  </a:lnTo>
                  <a:lnTo>
                    <a:pt x="773" y="262"/>
                  </a:lnTo>
                  <a:lnTo>
                    <a:pt x="943" y="252"/>
                  </a:lnTo>
                  <a:lnTo>
                    <a:pt x="887" y="85"/>
                  </a:lnTo>
                  <a:lnTo>
                    <a:pt x="865" y="119"/>
                  </a:lnTo>
                  <a:lnTo>
                    <a:pt x="847" y="108"/>
                  </a:lnTo>
                  <a:lnTo>
                    <a:pt x="829" y="97"/>
                  </a:lnTo>
                  <a:lnTo>
                    <a:pt x="813" y="88"/>
                  </a:lnTo>
                  <a:lnTo>
                    <a:pt x="795" y="79"/>
                  </a:lnTo>
                  <a:lnTo>
                    <a:pt x="781" y="70"/>
                  </a:lnTo>
                  <a:lnTo>
                    <a:pt x="765" y="63"/>
                  </a:lnTo>
                  <a:lnTo>
                    <a:pt x="749" y="57"/>
                  </a:lnTo>
                  <a:lnTo>
                    <a:pt x="734" y="50"/>
                  </a:lnTo>
                  <a:lnTo>
                    <a:pt x="719" y="45"/>
                  </a:lnTo>
                  <a:lnTo>
                    <a:pt x="703" y="38"/>
                  </a:lnTo>
                  <a:lnTo>
                    <a:pt x="683" y="31"/>
                  </a:lnTo>
                  <a:lnTo>
                    <a:pt x="666" y="27"/>
                  </a:lnTo>
                  <a:lnTo>
                    <a:pt x="650" y="23"/>
                  </a:lnTo>
                  <a:lnTo>
                    <a:pt x="635" y="18"/>
                  </a:lnTo>
                  <a:lnTo>
                    <a:pt x="616" y="14"/>
                  </a:lnTo>
                  <a:lnTo>
                    <a:pt x="598" y="11"/>
                  </a:lnTo>
                  <a:lnTo>
                    <a:pt x="581" y="8"/>
                  </a:lnTo>
                  <a:lnTo>
                    <a:pt x="564" y="7"/>
                  </a:lnTo>
                  <a:lnTo>
                    <a:pt x="545" y="4"/>
                  </a:lnTo>
                  <a:lnTo>
                    <a:pt x="527" y="3"/>
                  </a:lnTo>
                  <a:lnTo>
                    <a:pt x="510" y="1"/>
                  </a:lnTo>
                  <a:lnTo>
                    <a:pt x="494" y="0"/>
                  </a:lnTo>
                  <a:lnTo>
                    <a:pt x="477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25" y="3"/>
                  </a:lnTo>
                  <a:lnTo>
                    <a:pt x="409" y="3"/>
                  </a:lnTo>
                  <a:lnTo>
                    <a:pt x="390" y="6"/>
                  </a:lnTo>
                  <a:lnTo>
                    <a:pt x="374" y="8"/>
                  </a:lnTo>
                  <a:lnTo>
                    <a:pt x="358" y="9"/>
                  </a:lnTo>
                  <a:lnTo>
                    <a:pt x="342" y="13"/>
                  </a:lnTo>
                  <a:lnTo>
                    <a:pt x="327" y="16"/>
                  </a:lnTo>
                  <a:lnTo>
                    <a:pt x="310" y="19"/>
                  </a:lnTo>
                  <a:lnTo>
                    <a:pt x="292" y="25"/>
                  </a:lnTo>
                  <a:lnTo>
                    <a:pt x="279" y="28"/>
                  </a:lnTo>
                  <a:lnTo>
                    <a:pt x="262" y="34"/>
                  </a:lnTo>
                  <a:lnTo>
                    <a:pt x="247" y="38"/>
                  </a:lnTo>
                  <a:lnTo>
                    <a:pt x="231" y="44"/>
                  </a:lnTo>
                  <a:lnTo>
                    <a:pt x="213" y="50"/>
                  </a:lnTo>
                  <a:lnTo>
                    <a:pt x="199" y="56"/>
                  </a:lnTo>
                  <a:lnTo>
                    <a:pt x="182" y="62"/>
                  </a:lnTo>
                  <a:lnTo>
                    <a:pt x="169" y="69"/>
                  </a:lnTo>
                  <a:lnTo>
                    <a:pt x="155" y="74"/>
                  </a:lnTo>
                  <a:lnTo>
                    <a:pt x="147" y="78"/>
                  </a:lnTo>
                  <a:lnTo>
                    <a:pt x="136" y="83"/>
                  </a:lnTo>
                  <a:lnTo>
                    <a:pt x="130" y="85"/>
                  </a:lnTo>
                  <a:lnTo>
                    <a:pt x="123" y="90"/>
                  </a:lnTo>
                  <a:lnTo>
                    <a:pt x="115" y="95"/>
                  </a:lnTo>
                  <a:lnTo>
                    <a:pt x="106" y="101"/>
                  </a:lnTo>
                  <a:lnTo>
                    <a:pt x="99" y="106"/>
                  </a:lnTo>
                  <a:lnTo>
                    <a:pt x="91" y="110"/>
                  </a:lnTo>
                  <a:lnTo>
                    <a:pt x="84" y="114"/>
                  </a:lnTo>
                  <a:lnTo>
                    <a:pt x="75" y="118"/>
                  </a:lnTo>
                  <a:lnTo>
                    <a:pt x="67" y="123"/>
                  </a:lnTo>
                  <a:lnTo>
                    <a:pt x="58" y="130"/>
                  </a:lnTo>
                  <a:lnTo>
                    <a:pt x="49" y="135"/>
                  </a:lnTo>
                  <a:lnTo>
                    <a:pt x="42" y="141"/>
                  </a:lnTo>
                  <a:lnTo>
                    <a:pt x="35" y="146"/>
                  </a:lnTo>
                  <a:lnTo>
                    <a:pt x="27" y="151"/>
                  </a:lnTo>
                  <a:lnTo>
                    <a:pt x="20" y="158"/>
                  </a:lnTo>
                  <a:lnTo>
                    <a:pt x="12" y="163"/>
                  </a:lnTo>
                  <a:lnTo>
                    <a:pt x="6" y="167"/>
                  </a:lnTo>
                  <a:lnTo>
                    <a:pt x="0" y="175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square" lIns="51155" tIns="25579" rIns="51155" bIns="25579">
              <a:spAutoFit/>
            </a:bodyPr>
            <a:lstStyle/>
            <a:p>
              <a:pPr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117600" y="4725988"/>
              <a:ext cx="985838" cy="1057275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>
                    <a:alpha val="80000"/>
                  </a:srgbClr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zh-CN" sz="1400" b="1" dirty="0">
                  <a:latin typeface="+mn-lt"/>
                  <a:ea typeface="+mn-ea"/>
                </a:rPr>
                <a:t>RAID</a:t>
              </a:r>
              <a:r>
                <a:rPr lang="zh-CN" altLang="en-US" sz="1400" b="1" dirty="0">
                  <a:latin typeface="+mn-lt"/>
                  <a:ea typeface="+mn-ea"/>
                </a:rPr>
                <a:t>组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latin typeface="+mn-lt"/>
                  <a:ea typeface="+mn-ea"/>
                </a:rPr>
                <a:t>失效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6372226" y="2244725"/>
              <a:ext cx="834980" cy="3240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127" tIns="40065" rIns="80127" bIns="40065">
              <a:spAutoFit/>
            </a:bodyPr>
            <a:lstStyle/>
            <a:p>
              <a:pPr marL="300038" indent="-300038" defTabSz="801688"/>
              <a:r>
                <a:rPr lang="zh-CN" altLang="en-US" sz="1400">
                  <a:latin typeface="+mn-lt"/>
                  <a:ea typeface="+mn-ea"/>
                </a:rPr>
                <a:t>创建成功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6300787" y="5157788"/>
              <a:ext cx="1516415" cy="3240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127" tIns="40065" rIns="80127" bIns="40065">
              <a:spAutoFit/>
            </a:bodyPr>
            <a:lstStyle/>
            <a:p>
              <a:pPr marL="300038" indent="-300038" defTabSz="801688"/>
              <a:r>
                <a:rPr lang="zh-CN" altLang="en-US" sz="1400" dirty="0">
                  <a:latin typeface="+mn-lt"/>
                  <a:ea typeface="+mn-ea"/>
                </a:rPr>
                <a:t>成员盘掉线或故障</a:t>
              </a: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1899851" y="6243997"/>
              <a:ext cx="1857131" cy="3240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127" tIns="40065" rIns="80127" bIns="40065">
              <a:spAutoFit/>
            </a:bodyPr>
            <a:lstStyle/>
            <a:p>
              <a:pPr marL="300038" indent="-300038" defTabSz="801688"/>
              <a:r>
                <a:rPr lang="zh-CN" altLang="en-US" sz="1400" dirty="0">
                  <a:latin typeface="+mn-lt"/>
                  <a:ea typeface="+mn-ea"/>
                </a:rPr>
                <a:t>故障盘数超过冗余盘数</a:t>
              </a: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3676538" y="3808470"/>
              <a:ext cx="834980" cy="3240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127" tIns="40065" rIns="80127" bIns="40065">
              <a:spAutoFit/>
            </a:bodyPr>
            <a:lstStyle/>
            <a:p>
              <a:pPr marL="300038" indent="-300038" defTabSz="801688"/>
              <a:r>
                <a:rPr lang="zh-CN" altLang="en-US" sz="1400" dirty="0">
                  <a:latin typeface="+mn-lt"/>
                  <a:ea typeface="+mn-ea"/>
                </a:rPr>
                <a:t>重构成功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10FA2-5228-4A45-9296-1FF6A973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的基本概念和实现方式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技术及其应用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的数据保护</a:t>
            </a:r>
          </a:p>
          <a:p>
            <a:r>
              <a:rPr lang="en-US" altLang="zh-CN" b="1" dirty="0"/>
              <a:t>RAID</a:t>
            </a:r>
            <a:r>
              <a:rPr lang="zh-CN" altLang="en-US" b="1" dirty="0"/>
              <a:t>和</a:t>
            </a:r>
            <a:r>
              <a:rPr lang="en-US" altLang="zh-CN" b="1" dirty="0"/>
              <a:t>LUN</a:t>
            </a:r>
            <a:r>
              <a:rPr lang="zh-CN" altLang="en-US" b="1" dirty="0"/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375857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70bfa55d-f6a8-4f66-b3b3-4c3ef5fc4ea2"/>
          <p:cNvSpPr>
            <a:spLocks noChangeArrowheads="1"/>
          </p:cNvSpPr>
          <p:nvPr/>
        </p:nvSpPr>
        <p:spPr bwMode="auto">
          <a:xfrm>
            <a:off x="6419924" y="4633429"/>
            <a:ext cx="3448050" cy="100171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2" name="1392b04e-0484-4620-b244-11678900b2cd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RAID </a:t>
            </a:r>
            <a:r>
              <a:rPr lang="zh-CN" altLang="en-US" dirty="0"/>
              <a:t>与</a:t>
            </a:r>
            <a:r>
              <a:rPr lang="en-US" altLang="zh-CN" dirty="0"/>
              <a:t>LUNs</a:t>
            </a:r>
            <a:r>
              <a:rPr lang="zh-CN" altLang="en-US" dirty="0"/>
              <a:t>间的关系</a:t>
            </a:r>
            <a:endParaRPr lang="en-US" altLang="zh-CN" dirty="0"/>
          </a:p>
        </p:txBody>
      </p:sp>
      <p:sp>
        <p:nvSpPr>
          <p:cNvPr id="61443" name="e39efe37-344d-40b9-a58e-0c97df09aed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</a:pPr>
            <a:r>
              <a:rPr lang="en-US" altLang="zh-CN" sz="2000" dirty="0">
                <a:solidFill>
                  <a:srgbClr val="000000"/>
                </a:solidFill>
              </a:rPr>
              <a:t>RAID</a:t>
            </a:r>
            <a:r>
              <a:rPr lang="zh-CN" altLang="en-US" sz="2000" dirty="0">
                <a:solidFill>
                  <a:srgbClr val="000000"/>
                </a:solidFill>
              </a:rPr>
              <a:t>由几个硬盘组成 ，从整体上看相当于由多个硬盘组成的一个大的物理卷。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</a:pPr>
            <a:r>
              <a:rPr lang="zh-CN" altLang="en-US" sz="2000" dirty="0">
                <a:solidFill>
                  <a:srgbClr val="000000"/>
                </a:solidFill>
              </a:rPr>
              <a:t>在物理卷的基础上可以按照指定容量创建一个或多个逻辑单元，这些逻辑单元称作</a:t>
            </a:r>
            <a:r>
              <a:rPr lang="en-US" altLang="zh-CN" sz="2000" dirty="0">
                <a:solidFill>
                  <a:srgbClr val="000000"/>
                </a:solidFill>
              </a:rPr>
              <a:t>LUN</a:t>
            </a:r>
            <a:r>
              <a:rPr lang="zh-CN" altLang="en-US" sz="2000" dirty="0">
                <a:solidFill>
                  <a:srgbClr val="000000"/>
                </a:solidFill>
              </a:rPr>
              <a:t>，可以做为映射给主机的基本块设备。</a:t>
            </a:r>
          </a:p>
        </p:txBody>
      </p:sp>
      <p:sp>
        <p:nvSpPr>
          <p:cNvPr id="61444" name="49ed1c76-8b1f-4d5c-8bf2-1292e1511fba"/>
          <p:cNvSpPr>
            <a:spLocks noChangeArrowheads="1"/>
          </p:cNvSpPr>
          <p:nvPr/>
        </p:nvSpPr>
        <p:spPr bwMode="auto">
          <a:xfrm>
            <a:off x="2608890" y="3230078"/>
            <a:ext cx="6911975" cy="288925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61e0740c-9c89-4cc6-8b5c-5f0052c25d5c"/>
          <p:cNvSpPr>
            <a:spLocks noChangeArrowheads="1"/>
          </p:cNvSpPr>
          <p:nvPr/>
        </p:nvSpPr>
        <p:spPr bwMode="auto">
          <a:xfrm>
            <a:off x="2355907" y="4633428"/>
            <a:ext cx="3457575" cy="1009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5791e91f-2814-4f2a-bc5b-fb9baadd7b47"/>
          <p:cNvSpPr>
            <a:spLocks noChangeShapeType="1"/>
          </p:cNvSpPr>
          <p:nvPr/>
        </p:nvSpPr>
        <p:spPr bwMode="auto">
          <a:xfrm flipV="1">
            <a:off x="3508432" y="4058752"/>
            <a:ext cx="460375" cy="719138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dash"/>
            <a:miter lim="800000"/>
            <a:headEnd type="stealth"/>
            <a:tailEnd type="stealth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kern="0" dirty="0">
              <a:solidFill>
                <a:sysClr val="windowText" lastClr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017f3900-3ac1-4cb6-a5e3-7d94e5e71f0d"/>
          <p:cNvSpPr>
            <a:spLocks/>
          </p:cNvSpPr>
          <p:nvPr/>
        </p:nvSpPr>
        <p:spPr bwMode="auto">
          <a:xfrm rot="466023">
            <a:off x="9110590" y="4062979"/>
            <a:ext cx="489427" cy="1338008"/>
          </a:xfrm>
          <a:custGeom>
            <a:avLst/>
            <a:gdLst>
              <a:gd name="connsiteX0" fmla="*/ 5384 w 9341"/>
              <a:gd name="connsiteY0" fmla="*/ 9898 h 9898"/>
              <a:gd name="connsiteX1" fmla="*/ 8571 w 9341"/>
              <a:gd name="connsiteY1" fmla="*/ 9078 h 9898"/>
              <a:gd name="connsiteX2" fmla="*/ 8571 w 9341"/>
              <a:gd name="connsiteY2" fmla="*/ 4529 h 9898"/>
              <a:gd name="connsiteX3" fmla="*/ 0 w 9341"/>
              <a:gd name="connsiteY3" fmla="*/ 0 h 9898"/>
              <a:gd name="connsiteX0" fmla="*/ 5764 w 10393"/>
              <a:gd name="connsiteY0" fmla="*/ 10000 h 10000"/>
              <a:gd name="connsiteX1" fmla="*/ 9996 w 10393"/>
              <a:gd name="connsiteY1" fmla="*/ 8349 h 10000"/>
              <a:gd name="connsiteX2" fmla="*/ 9176 w 10393"/>
              <a:gd name="connsiteY2" fmla="*/ 4576 h 10000"/>
              <a:gd name="connsiteX3" fmla="*/ 0 w 10393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3" h="10000">
                <a:moveTo>
                  <a:pt x="5764" y="10000"/>
                </a:moveTo>
                <a:cubicBezTo>
                  <a:pt x="6618" y="9980"/>
                  <a:pt x="9427" y="9253"/>
                  <a:pt x="9996" y="8349"/>
                </a:cubicBezTo>
                <a:cubicBezTo>
                  <a:pt x="10564" y="7444"/>
                  <a:pt x="10705" y="6094"/>
                  <a:pt x="9176" y="4576"/>
                </a:cubicBezTo>
                <a:cubicBezTo>
                  <a:pt x="7647" y="3057"/>
                  <a:pt x="3823" y="1518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prstDash val="dash"/>
            <a:miter lim="800000"/>
            <a:headEnd type="stealth"/>
            <a:tailEnd type="stealth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kern="0" dirty="0">
              <a:solidFill>
                <a:sysClr val="windowText" lastClr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328cd360-51ef-4f14-8807-79ca7222431b"/>
          <p:cNvSpPr>
            <a:spLocks noChangeArrowheads="1"/>
          </p:cNvSpPr>
          <p:nvPr/>
        </p:nvSpPr>
        <p:spPr bwMode="auto">
          <a:xfrm>
            <a:off x="4274714" y="4274654"/>
            <a:ext cx="7232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物理卷</a:t>
            </a: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36523939-4325-4e2f-80ba-90c4a3a7f9b3"/>
          <p:cNvSpPr>
            <a:spLocks noChangeArrowheads="1"/>
          </p:cNvSpPr>
          <p:nvPr/>
        </p:nvSpPr>
        <p:spPr bwMode="auto">
          <a:xfrm>
            <a:off x="6753613" y="4201629"/>
            <a:ext cx="7232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物理卷</a:t>
            </a: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40c308d8-de91-4b30-93d8-2fc5ce85d504"/>
          <p:cNvSpPr>
            <a:spLocks noChangeArrowheads="1"/>
          </p:cNvSpPr>
          <p:nvPr/>
        </p:nvSpPr>
        <p:spPr bwMode="auto">
          <a:xfrm>
            <a:off x="2524632" y="3511066"/>
            <a:ext cx="7232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逻辑卷</a:t>
            </a: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f05abeda-72c4-4fc2-b47d-7eb1dc99b196"/>
          <p:cNvSpPr>
            <a:spLocks noChangeArrowheads="1"/>
          </p:cNvSpPr>
          <p:nvPr/>
        </p:nvSpPr>
        <p:spPr bwMode="auto">
          <a:xfrm>
            <a:off x="6368180" y="3511066"/>
            <a:ext cx="7232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逻辑卷</a:t>
            </a: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35634475-df41-4c5e-9a26-78529c85fc9e"/>
          <p:cNvSpPr>
            <a:spLocks noChangeArrowheads="1"/>
          </p:cNvSpPr>
          <p:nvPr/>
        </p:nvSpPr>
        <p:spPr bwMode="auto">
          <a:xfrm>
            <a:off x="2211445" y="5749442"/>
            <a:ext cx="35147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单个物理卷创建一个逻辑卷</a:t>
            </a: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c041d501-1538-47bc-98f7-cea9049b41ab"/>
          <p:cNvSpPr>
            <a:spLocks noChangeArrowheads="1"/>
          </p:cNvSpPr>
          <p:nvPr/>
        </p:nvSpPr>
        <p:spPr bwMode="auto">
          <a:xfrm>
            <a:off x="6311974" y="5749442"/>
            <a:ext cx="36004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单个物理卷创建多个逻辑卷</a:t>
            </a:r>
            <a:endParaRPr lang="en-US" altLang="zh-CN" sz="1400" kern="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AutoShape 23"/>
          <p:cNvSpPr>
            <a:spLocks noChangeArrowheads="1"/>
          </p:cNvSpPr>
          <p:nvPr/>
        </p:nvSpPr>
        <p:spPr bwMode="auto">
          <a:xfrm>
            <a:off x="2716269" y="4850917"/>
            <a:ext cx="539750" cy="612775"/>
          </a:xfrm>
          <a:prstGeom prst="can">
            <a:avLst>
              <a:gd name="adj" fmla="val 32843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1462" name="3076cca7-289d-4718-8090-a84390382251"/>
          <p:cNvSpPr>
            <a:spLocks noChangeArrowheads="1"/>
          </p:cNvSpPr>
          <p:nvPr/>
        </p:nvSpPr>
        <p:spPr bwMode="gray">
          <a:xfrm>
            <a:off x="2895656" y="5077929"/>
            <a:ext cx="184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2a38cc19-c17b-4416-9d85-7c3c4e00fd88"/>
          <p:cNvSpPr>
            <a:spLocks noChangeArrowheads="1"/>
          </p:cNvSpPr>
          <p:nvPr/>
        </p:nvSpPr>
        <p:spPr bwMode="auto">
          <a:xfrm>
            <a:off x="3508431" y="4850917"/>
            <a:ext cx="539750" cy="612775"/>
          </a:xfrm>
          <a:prstGeom prst="can">
            <a:avLst>
              <a:gd name="adj" fmla="val 32843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eaae8854-2e57-4214-a378-3a11bee9565f"/>
          <p:cNvSpPr>
            <a:spLocks noChangeArrowheads="1"/>
          </p:cNvSpPr>
          <p:nvPr/>
        </p:nvSpPr>
        <p:spPr bwMode="auto">
          <a:xfrm>
            <a:off x="4265669" y="4850917"/>
            <a:ext cx="539750" cy="612775"/>
          </a:xfrm>
          <a:prstGeom prst="can">
            <a:avLst>
              <a:gd name="adj" fmla="val 32843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83a9615d-76c6-4bef-acc0-e0a5a13e0857"/>
          <p:cNvSpPr>
            <a:spLocks noChangeArrowheads="1"/>
          </p:cNvSpPr>
          <p:nvPr/>
        </p:nvSpPr>
        <p:spPr bwMode="auto">
          <a:xfrm>
            <a:off x="4984806" y="4850917"/>
            <a:ext cx="539750" cy="612775"/>
          </a:xfrm>
          <a:prstGeom prst="can">
            <a:avLst>
              <a:gd name="adj" fmla="val 32843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AutoShape 35"/>
          <p:cNvSpPr>
            <a:spLocks noChangeArrowheads="1"/>
          </p:cNvSpPr>
          <p:nvPr/>
        </p:nvSpPr>
        <p:spPr bwMode="auto">
          <a:xfrm>
            <a:off x="3616382" y="3230079"/>
            <a:ext cx="828675" cy="828675"/>
          </a:xfrm>
          <a:prstGeom prst="can">
            <a:avLst>
              <a:gd name="adj" fmla="val 32843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27084632-e3ae-4cd2-8436-61c6adf1c801"/>
          <p:cNvSpPr>
            <a:spLocks noChangeArrowheads="1"/>
          </p:cNvSpPr>
          <p:nvPr/>
        </p:nvSpPr>
        <p:spPr bwMode="gray">
          <a:xfrm>
            <a:off x="3689406" y="3546934"/>
            <a:ext cx="768350" cy="3667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Text" lastClr="000000"/>
                </a:solidFill>
                <a:latin typeface="+mn-lt"/>
                <a:ea typeface="+mn-ea"/>
                <a:cs typeface="Arial" panose="020B0604020202020204" pitchFamily="34" charset="0"/>
              </a:rPr>
              <a:t>LUN 1</a:t>
            </a:r>
          </a:p>
        </p:txBody>
      </p:sp>
      <p:sp>
        <p:nvSpPr>
          <p:cNvPr id="85" name="f895fc6e-ad51-4cd9-8e98-87098e3c6362"/>
          <p:cNvSpPr>
            <a:spLocks noChangeArrowheads="1"/>
          </p:cNvSpPr>
          <p:nvPr/>
        </p:nvSpPr>
        <p:spPr bwMode="auto">
          <a:xfrm>
            <a:off x="7499574" y="3193567"/>
            <a:ext cx="828675" cy="828675"/>
          </a:xfrm>
          <a:prstGeom prst="can">
            <a:avLst>
              <a:gd name="adj" fmla="val 32843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2bd0c10a-fa92-461b-a5f4-7417195a2c57"/>
          <p:cNvSpPr>
            <a:spLocks noChangeArrowheads="1"/>
          </p:cNvSpPr>
          <p:nvPr/>
        </p:nvSpPr>
        <p:spPr bwMode="gray">
          <a:xfrm>
            <a:off x="7596947" y="3533862"/>
            <a:ext cx="71526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LUN 2</a:t>
            </a:r>
          </a:p>
        </p:txBody>
      </p:sp>
      <p:sp>
        <p:nvSpPr>
          <p:cNvPr id="87" name="0e1165e7-6f48-4927-a9cd-e29624fe1a5d"/>
          <p:cNvSpPr>
            <a:spLocks noChangeArrowheads="1"/>
          </p:cNvSpPr>
          <p:nvPr/>
        </p:nvSpPr>
        <p:spPr bwMode="auto">
          <a:xfrm>
            <a:off x="8651702" y="3193567"/>
            <a:ext cx="828675" cy="828675"/>
          </a:xfrm>
          <a:prstGeom prst="can">
            <a:avLst>
              <a:gd name="adj" fmla="val 32843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24097c36-8104-47a4-a650-405b82c6bc0a"/>
          <p:cNvSpPr>
            <a:spLocks noChangeArrowheads="1"/>
          </p:cNvSpPr>
          <p:nvPr/>
        </p:nvSpPr>
        <p:spPr bwMode="gray">
          <a:xfrm>
            <a:off x="8751271" y="3511067"/>
            <a:ext cx="71526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LUN 3</a:t>
            </a:r>
          </a:p>
        </p:txBody>
      </p:sp>
      <p:sp>
        <p:nvSpPr>
          <p:cNvPr id="89" name="92c23047-4e96-4f42-bc22-b8e7cd38d7cf"/>
          <p:cNvSpPr>
            <a:spLocks noChangeArrowheads="1"/>
          </p:cNvSpPr>
          <p:nvPr/>
        </p:nvSpPr>
        <p:spPr bwMode="auto">
          <a:xfrm>
            <a:off x="7069212" y="5069992"/>
            <a:ext cx="576263" cy="465137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fe69f458-ee74-4b07-8a82-2d9a550dc791"/>
          <p:cNvSpPr>
            <a:spLocks noChangeArrowheads="1"/>
          </p:cNvSpPr>
          <p:nvPr/>
        </p:nvSpPr>
        <p:spPr bwMode="auto">
          <a:xfrm>
            <a:off x="7069212" y="4814403"/>
            <a:ext cx="576263" cy="431800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5475611f-d57e-4314-8132-812b78598c5d"/>
          <p:cNvSpPr>
            <a:spLocks noChangeArrowheads="1"/>
          </p:cNvSpPr>
          <p:nvPr/>
        </p:nvSpPr>
        <p:spPr bwMode="auto">
          <a:xfrm>
            <a:off x="7932812" y="5069992"/>
            <a:ext cx="576263" cy="465137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f1eb442f-493f-4cfe-bec5-b6e00b29a11e"/>
          <p:cNvSpPr>
            <a:spLocks noChangeArrowheads="1"/>
          </p:cNvSpPr>
          <p:nvPr/>
        </p:nvSpPr>
        <p:spPr bwMode="auto">
          <a:xfrm>
            <a:off x="7932812" y="4814403"/>
            <a:ext cx="576263" cy="431800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920ba182-a197-4a28-92c9-0b34ff9ab385"/>
          <p:cNvSpPr>
            <a:spLocks noChangeArrowheads="1"/>
          </p:cNvSpPr>
          <p:nvPr/>
        </p:nvSpPr>
        <p:spPr bwMode="auto">
          <a:xfrm>
            <a:off x="8688462" y="5069992"/>
            <a:ext cx="576263" cy="465137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520e6c3f-96a1-4b87-af05-dc39fb4d6251"/>
          <p:cNvSpPr>
            <a:spLocks noChangeArrowheads="1"/>
          </p:cNvSpPr>
          <p:nvPr/>
        </p:nvSpPr>
        <p:spPr bwMode="auto">
          <a:xfrm>
            <a:off x="8688462" y="4814403"/>
            <a:ext cx="576263" cy="431800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8" name="1a55b3c2-c2e3-4b70-97e7-9ffff9fde4d3"/>
          <p:cNvSpPr>
            <a:spLocks noChangeArrowheads="1"/>
          </p:cNvSpPr>
          <p:nvPr/>
        </p:nvSpPr>
        <p:spPr bwMode="auto">
          <a:xfrm>
            <a:off x="6888236" y="4777742"/>
            <a:ext cx="2413000" cy="395288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9" name="45a72f77-1e65-4d03-a67a-09664158b5ba"/>
          <p:cNvSpPr>
            <a:spLocks noChangeArrowheads="1"/>
          </p:cNvSpPr>
          <p:nvPr/>
        </p:nvSpPr>
        <p:spPr bwMode="auto">
          <a:xfrm>
            <a:off x="6888236" y="5246203"/>
            <a:ext cx="2413000" cy="32385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08890" y="4777743"/>
            <a:ext cx="3055063" cy="79231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nl-NL" sz="1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3bdc521d-8478-474d-b350-aa3a0d40ea2c"/>
          <p:cNvSpPr>
            <a:spLocks noChangeShapeType="1"/>
          </p:cNvSpPr>
          <p:nvPr/>
        </p:nvSpPr>
        <p:spPr bwMode="auto">
          <a:xfrm>
            <a:off x="7954578" y="4036044"/>
            <a:ext cx="0" cy="741698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dash"/>
            <a:miter lim="800000"/>
            <a:headEnd type="stealth"/>
            <a:tailEnd type="stealth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kern="0" dirty="0">
              <a:solidFill>
                <a:sysClr val="windowText" lastClr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59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/>
              <a:t>创建</a:t>
            </a:r>
            <a:r>
              <a:rPr lang="en-US" altLang="zh-CN" dirty="0"/>
              <a:t>RAID</a:t>
            </a:r>
            <a:r>
              <a:rPr lang="zh-CN" altLang="en-US" dirty="0"/>
              <a:t>组与逻辑卷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6756699" y="3443760"/>
            <a:ext cx="327025" cy="1519930"/>
            <a:chOff x="1438" y="1007"/>
            <a:chExt cx="2280" cy="2928"/>
          </a:xfrm>
        </p:grpSpPr>
        <p:sp>
          <p:nvSpPr>
            <p:cNvPr id="62519" name="Freeform 4"/>
            <p:cNvSpPr>
              <a:spLocks/>
            </p:cNvSpPr>
            <p:nvPr/>
          </p:nvSpPr>
          <p:spPr bwMode="auto">
            <a:xfrm rot="5400000">
              <a:off x="1387" y="2239"/>
              <a:ext cx="1747" cy="1645"/>
            </a:xfrm>
            <a:custGeom>
              <a:avLst/>
              <a:gdLst>
                <a:gd name="T0" fmla="*/ 1 w 2750"/>
                <a:gd name="T1" fmla="*/ 18 h 1733"/>
                <a:gd name="T2" fmla="*/ 1 w 2750"/>
                <a:gd name="T3" fmla="*/ 50 h 1733"/>
                <a:gd name="T4" fmla="*/ 1 w 2750"/>
                <a:gd name="T5" fmla="*/ 85 h 1733"/>
                <a:gd name="T6" fmla="*/ 1 w 2750"/>
                <a:gd name="T7" fmla="*/ 122 h 1733"/>
                <a:gd name="T8" fmla="*/ 1 w 2750"/>
                <a:gd name="T9" fmla="*/ 158 h 1733"/>
                <a:gd name="T10" fmla="*/ 1 w 2750"/>
                <a:gd name="T11" fmla="*/ 194 h 1733"/>
                <a:gd name="T12" fmla="*/ 1 w 2750"/>
                <a:gd name="T13" fmla="*/ 227 h 1733"/>
                <a:gd name="T14" fmla="*/ 1 w 2750"/>
                <a:gd name="T15" fmla="*/ 264 h 1733"/>
                <a:gd name="T16" fmla="*/ 1 w 2750"/>
                <a:gd name="T17" fmla="*/ 296 h 1733"/>
                <a:gd name="T18" fmla="*/ 1 w 2750"/>
                <a:gd name="T19" fmla="*/ 331 h 1733"/>
                <a:gd name="T20" fmla="*/ 1 w 2750"/>
                <a:gd name="T21" fmla="*/ 365 h 1733"/>
                <a:gd name="T22" fmla="*/ 1 w 2750"/>
                <a:gd name="T23" fmla="*/ 397 h 1733"/>
                <a:gd name="T24" fmla="*/ 1 w 2750"/>
                <a:gd name="T25" fmla="*/ 427 h 1733"/>
                <a:gd name="T26" fmla="*/ 1 w 2750"/>
                <a:gd name="T27" fmla="*/ 458 h 1733"/>
                <a:gd name="T28" fmla="*/ 1 w 2750"/>
                <a:gd name="T29" fmla="*/ 486 h 1733"/>
                <a:gd name="T30" fmla="*/ 1 w 2750"/>
                <a:gd name="T31" fmla="*/ 511 h 1733"/>
                <a:gd name="T32" fmla="*/ 1 w 2750"/>
                <a:gd name="T33" fmla="*/ 523 h 1733"/>
                <a:gd name="T34" fmla="*/ 1 w 2750"/>
                <a:gd name="T35" fmla="*/ 495 h 1733"/>
                <a:gd name="T36" fmla="*/ 1 w 2750"/>
                <a:gd name="T37" fmla="*/ 464 h 1733"/>
                <a:gd name="T38" fmla="*/ 1 w 2750"/>
                <a:gd name="T39" fmla="*/ 435 h 1733"/>
                <a:gd name="T40" fmla="*/ 1 w 2750"/>
                <a:gd name="T41" fmla="*/ 402 h 1733"/>
                <a:gd name="T42" fmla="*/ 1 w 2750"/>
                <a:gd name="T43" fmla="*/ 370 h 1733"/>
                <a:gd name="T44" fmla="*/ 1 w 2750"/>
                <a:gd name="T45" fmla="*/ 338 h 1733"/>
                <a:gd name="T46" fmla="*/ 1 w 2750"/>
                <a:gd name="T47" fmla="*/ 304 h 1733"/>
                <a:gd name="T48" fmla="*/ 1 w 2750"/>
                <a:gd name="T49" fmla="*/ 267 h 1733"/>
                <a:gd name="T50" fmla="*/ 1 w 2750"/>
                <a:gd name="T51" fmla="*/ 235 h 1733"/>
                <a:gd name="T52" fmla="*/ 1 w 2750"/>
                <a:gd name="T53" fmla="*/ 199 h 1733"/>
                <a:gd name="T54" fmla="*/ 1 w 2750"/>
                <a:gd name="T55" fmla="*/ 166 h 1733"/>
                <a:gd name="T56" fmla="*/ 1 w 2750"/>
                <a:gd name="T57" fmla="*/ 132 h 1733"/>
                <a:gd name="T58" fmla="*/ 1 w 2750"/>
                <a:gd name="T59" fmla="*/ 97 h 1733"/>
                <a:gd name="T60" fmla="*/ 1 w 2750"/>
                <a:gd name="T61" fmla="*/ 64 h 1733"/>
                <a:gd name="T62" fmla="*/ 1 w 2750"/>
                <a:gd name="T63" fmla="*/ 32 h 1733"/>
                <a:gd name="T64" fmla="*/ 0 w 2750"/>
                <a:gd name="T65" fmla="*/ 0 h 1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50"/>
                <a:gd name="T100" fmla="*/ 0 h 1733"/>
                <a:gd name="T101" fmla="*/ 2750 w 2750"/>
                <a:gd name="T102" fmla="*/ 1733 h 1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50" h="1733">
                  <a:moveTo>
                    <a:pt x="892" y="0"/>
                  </a:moveTo>
                  <a:lnTo>
                    <a:pt x="923" y="56"/>
                  </a:lnTo>
                  <a:lnTo>
                    <a:pt x="956" y="112"/>
                  </a:lnTo>
                  <a:lnTo>
                    <a:pt x="992" y="169"/>
                  </a:lnTo>
                  <a:lnTo>
                    <a:pt x="1030" y="226"/>
                  </a:lnTo>
                  <a:lnTo>
                    <a:pt x="1070" y="284"/>
                  </a:lnTo>
                  <a:lnTo>
                    <a:pt x="1113" y="343"/>
                  </a:lnTo>
                  <a:lnTo>
                    <a:pt x="1158" y="401"/>
                  </a:lnTo>
                  <a:lnTo>
                    <a:pt x="1206" y="461"/>
                  </a:lnTo>
                  <a:lnTo>
                    <a:pt x="1255" y="520"/>
                  </a:lnTo>
                  <a:lnTo>
                    <a:pt x="1306" y="579"/>
                  </a:lnTo>
                  <a:lnTo>
                    <a:pt x="1359" y="638"/>
                  </a:lnTo>
                  <a:lnTo>
                    <a:pt x="1414" y="697"/>
                  </a:lnTo>
                  <a:lnTo>
                    <a:pt x="1471" y="756"/>
                  </a:lnTo>
                  <a:lnTo>
                    <a:pt x="1529" y="815"/>
                  </a:lnTo>
                  <a:lnTo>
                    <a:pt x="1588" y="873"/>
                  </a:lnTo>
                  <a:lnTo>
                    <a:pt x="1650" y="931"/>
                  </a:lnTo>
                  <a:lnTo>
                    <a:pt x="1712" y="988"/>
                  </a:lnTo>
                  <a:lnTo>
                    <a:pt x="1776" y="1045"/>
                  </a:lnTo>
                  <a:lnTo>
                    <a:pt x="1841" y="1101"/>
                  </a:lnTo>
                  <a:lnTo>
                    <a:pt x="1907" y="1157"/>
                  </a:lnTo>
                  <a:lnTo>
                    <a:pt x="1974" y="1211"/>
                  </a:lnTo>
                  <a:lnTo>
                    <a:pt x="2041" y="1265"/>
                  </a:lnTo>
                  <a:lnTo>
                    <a:pt x="2110" y="1317"/>
                  </a:lnTo>
                  <a:lnTo>
                    <a:pt x="2180" y="1369"/>
                  </a:lnTo>
                  <a:lnTo>
                    <a:pt x="2250" y="1419"/>
                  </a:lnTo>
                  <a:lnTo>
                    <a:pt x="2320" y="1469"/>
                  </a:lnTo>
                  <a:lnTo>
                    <a:pt x="2391" y="1516"/>
                  </a:lnTo>
                  <a:lnTo>
                    <a:pt x="2462" y="1563"/>
                  </a:lnTo>
                  <a:lnTo>
                    <a:pt x="2534" y="1608"/>
                  </a:lnTo>
                  <a:lnTo>
                    <a:pt x="2606" y="1651"/>
                  </a:lnTo>
                  <a:lnTo>
                    <a:pt x="2678" y="1693"/>
                  </a:lnTo>
                  <a:lnTo>
                    <a:pt x="2750" y="1733"/>
                  </a:lnTo>
                  <a:lnTo>
                    <a:pt x="838" y="1733"/>
                  </a:lnTo>
                  <a:lnTo>
                    <a:pt x="805" y="1687"/>
                  </a:lnTo>
                  <a:lnTo>
                    <a:pt x="771" y="1640"/>
                  </a:lnTo>
                  <a:lnTo>
                    <a:pt x="738" y="1592"/>
                  </a:lnTo>
                  <a:lnTo>
                    <a:pt x="705" y="1542"/>
                  </a:lnTo>
                  <a:lnTo>
                    <a:pt x="672" y="1492"/>
                  </a:lnTo>
                  <a:lnTo>
                    <a:pt x="640" y="1441"/>
                  </a:lnTo>
                  <a:lnTo>
                    <a:pt x="608" y="1389"/>
                  </a:lnTo>
                  <a:lnTo>
                    <a:pt x="576" y="1336"/>
                  </a:lnTo>
                  <a:lnTo>
                    <a:pt x="545" y="1282"/>
                  </a:lnTo>
                  <a:lnTo>
                    <a:pt x="514" y="1227"/>
                  </a:lnTo>
                  <a:lnTo>
                    <a:pt x="483" y="1172"/>
                  </a:lnTo>
                  <a:lnTo>
                    <a:pt x="453" y="1117"/>
                  </a:lnTo>
                  <a:lnTo>
                    <a:pt x="427" y="1057"/>
                  </a:lnTo>
                  <a:lnTo>
                    <a:pt x="421" y="1004"/>
                  </a:lnTo>
                  <a:lnTo>
                    <a:pt x="386" y="947"/>
                  </a:lnTo>
                  <a:lnTo>
                    <a:pt x="355" y="890"/>
                  </a:lnTo>
                  <a:lnTo>
                    <a:pt x="329" y="832"/>
                  </a:lnTo>
                  <a:lnTo>
                    <a:pt x="301" y="779"/>
                  </a:lnTo>
                  <a:lnTo>
                    <a:pt x="277" y="719"/>
                  </a:lnTo>
                  <a:lnTo>
                    <a:pt x="254" y="661"/>
                  </a:lnTo>
                  <a:lnTo>
                    <a:pt x="227" y="607"/>
                  </a:lnTo>
                  <a:lnTo>
                    <a:pt x="205" y="551"/>
                  </a:lnTo>
                  <a:lnTo>
                    <a:pt x="182" y="491"/>
                  </a:lnTo>
                  <a:lnTo>
                    <a:pt x="163" y="437"/>
                  </a:lnTo>
                  <a:lnTo>
                    <a:pt x="140" y="380"/>
                  </a:lnTo>
                  <a:lnTo>
                    <a:pt x="116" y="320"/>
                  </a:lnTo>
                  <a:lnTo>
                    <a:pt x="94" y="268"/>
                  </a:lnTo>
                  <a:lnTo>
                    <a:pt x="76" y="211"/>
                  </a:lnTo>
                  <a:lnTo>
                    <a:pt x="55" y="158"/>
                  </a:lnTo>
                  <a:lnTo>
                    <a:pt x="40" y="106"/>
                  </a:lnTo>
                  <a:lnTo>
                    <a:pt x="25" y="50"/>
                  </a:lnTo>
                  <a:lnTo>
                    <a:pt x="0" y="0"/>
                  </a:lnTo>
                  <a:lnTo>
                    <a:pt x="892" y="0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520" name="Freeform 5"/>
            <p:cNvSpPr>
              <a:spLocks/>
            </p:cNvSpPr>
            <p:nvPr/>
          </p:nvSpPr>
          <p:spPr bwMode="auto">
            <a:xfrm rot="5400000">
              <a:off x="2887" y="2153"/>
              <a:ext cx="1028" cy="635"/>
            </a:xfrm>
            <a:custGeom>
              <a:avLst/>
              <a:gdLst>
                <a:gd name="T0" fmla="*/ 0 w 6472"/>
                <a:gd name="T1" fmla="*/ 0 h 2485"/>
                <a:gd name="T2" fmla="*/ 0 w 6472"/>
                <a:gd name="T3" fmla="*/ 0 h 2485"/>
                <a:gd name="T4" fmla="*/ 0 w 6472"/>
                <a:gd name="T5" fmla="*/ 0 h 2485"/>
                <a:gd name="T6" fmla="*/ 0 w 6472"/>
                <a:gd name="T7" fmla="*/ 0 h 2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2"/>
                <a:gd name="T13" fmla="*/ 0 h 2485"/>
                <a:gd name="T14" fmla="*/ 6472 w 6472"/>
                <a:gd name="T15" fmla="*/ 2485 h 2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2" h="2485">
                  <a:moveTo>
                    <a:pt x="0" y="2485"/>
                  </a:moveTo>
                  <a:lnTo>
                    <a:pt x="6472" y="2485"/>
                  </a:lnTo>
                  <a:lnTo>
                    <a:pt x="3236" y="0"/>
                  </a:lnTo>
                  <a:lnTo>
                    <a:pt x="0" y="2485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521" name="Freeform 6"/>
            <p:cNvSpPr>
              <a:spLocks/>
            </p:cNvSpPr>
            <p:nvPr/>
          </p:nvSpPr>
          <p:spPr bwMode="auto">
            <a:xfrm rot="5400000">
              <a:off x="1387" y="1058"/>
              <a:ext cx="1747" cy="1645"/>
            </a:xfrm>
            <a:custGeom>
              <a:avLst/>
              <a:gdLst>
                <a:gd name="T0" fmla="*/ 0 w 11000"/>
                <a:gd name="T1" fmla="*/ 0 h 6931"/>
                <a:gd name="T2" fmla="*/ 0 w 11000"/>
                <a:gd name="T3" fmla="*/ 0 h 6931"/>
                <a:gd name="T4" fmla="*/ 0 w 11000"/>
                <a:gd name="T5" fmla="*/ 0 h 6931"/>
                <a:gd name="T6" fmla="*/ 0 w 11000"/>
                <a:gd name="T7" fmla="*/ 0 h 6931"/>
                <a:gd name="T8" fmla="*/ 0 w 11000"/>
                <a:gd name="T9" fmla="*/ 0 h 6931"/>
                <a:gd name="T10" fmla="*/ 0 w 11000"/>
                <a:gd name="T11" fmla="*/ 0 h 6931"/>
                <a:gd name="T12" fmla="*/ 0 w 11000"/>
                <a:gd name="T13" fmla="*/ 0 h 6931"/>
                <a:gd name="T14" fmla="*/ 0 w 11000"/>
                <a:gd name="T15" fmla="*/ 0 h 6931"/>
                <a:gd name="T16" fmla="*/ 0 w 11000"/>
                <a:gd name="T17" fmla="*/ 0 h 6931"/>
                <a:gd name="T18" fmla="*/ 0 w 11000"/>
                <a:gd name="T19" fmla="*/ 0 h 6931"/>
                <a:gd name="T20" fmla="*/ 0 w 11000"/>
                <a:gd name="T21" fmla="*/ 0 h 6931"/>
                <a:gd name="T22" fmla="*/ 0 w 11000"/>
                <a:gd name="T23" fmla="*/ 0 h 6931"/>
                <a:gd name="T24" fmla="*/ 0 w 11000"/>
                <a:gd name="T25" fmla="*/ 0 h 6931"/>
                <a:gd name="T26" fmla="*/ 0 w 11000"/>
                <a:gd name="T27" fmla="*/ 0 h 6931"/>
                <a:gd name="T28" fmla="*/ 0 w 11000"/>
                <a:gd name="T29" fmla="*/ 0 h 6931"/>
                <a:gd name="T30" fmla="*/ 0 w 11000"/>
                <a:gd name="T31" fmla="*/ 0 h 6931"/>
                <a:gd name="T32" fmla="*/ 0 w 11000"/>
                <a:gd name="T33" fmla="*/ 0 h 6931"/>
                <a:gd name="T34" fmla="*/ 0 w 11000"/>
                <a:gd name="T35" fmla="*/ 0 h 6931"/>
                <a:gd name="T36" fmla="*/ 0 w 11000"/>
                <a:gd name="T37" fmla="*/ 0 h 6931"/>
                <a:gd name="T38" fmla="*/ 0 w 11000"/>
                <a:gd name="T39" fmla="*/ 0 h 6931"/>
                <a:gd name="T40" fmla="*/ 0 w 11000"/>
                <a:gd name="T41" fmla="*/ 0 h 6931"/>
                <a:gd name="T42" fmla="*/ 0 w 11000"/>
                <a:gd name="T43" fmla="*/ 0 h 6931"/>
                <a:gd name="T44" fmla="*/ 0 w 11000"/>
                <a:gd name="T45" fmla="*/ 0 h 6931"/>
                <a:gd name="T46" fmla="*/ 0 w 11000"/>
                <a:gd name="T47" fmla="*/ 0 h 6931"/>
                <a:gd name="T48" fmla="*/ 0 w 11000"/>
                <a:gd name="T49" fmla="*/ 0 h 6931"/>
                <a:gd name="T50" fmla="*/ 0 w 11000"/>
                <a:gd name="T51" fmla="*/ 0 h 6931"/>
                <a:gd name="T52" fmla="*/ 0 w 11000"/>
                <a:gd name="T53" fmla="*/ 0 h 6931"/>
                <a:gd name="T54" fmla="*/ 0 w 11000"/>
                <a:gd name="T55" fmla="*/ 0 h 6931"/>
                <a:gd name="T56" fmla="*/ 0 w 11000"/>
                <a:gd name="T57" fmla="*/ 0 h 6931"/>
                <a:gd name="T58" fmla="*/ 0 w 11000"/>
                <a:gd name="T59" fmla="*/ 0 h 6931"/>
                <a:gd name="T60" fmla="*/ 0 w 11000"/>
                <a:gd name="T61" fmla="*/ 0 h 6931"/>
                <a:gd name="T62" fmla="*/ 0 w 11000"/>
                <a:gd name="T63" fmla="*/ 0 h 6931"/>
                <a:gd name="T64" fmla="*/ 0 w 11000"/>
                <a:gd name="T65" fmla="*/ 0 h 69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00"/>
                <a:gd name="T100" fmla="*/ 0 h 6931"/>
                <a:gd name="T101" fmla="*/ 11000 w 11000"/>
                <a:gd name="T102" fmla="*/ 6931 h 693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00" h="6931">
                  <a:moveTo>
                    <a:pt x="7432" y="0"/>
                  </a:moveTo>
                  <a:lnTo>
                    <a:pt x="7309" y="222"/>
                  </a:lnTo>
                  <a:lnTo>
                    <a:pt x="7177" y="447"/>
                  </a:lnTo>
                  <a:lnTo>
                    <a:pt x="7034" y="675"/>
                  </a:lnTo>
                  <a:lnTo>
                    <a:pt x="6882" y="905"/>
                  </a:lnTo>
                  <a:lnTo>
                    <a:pt x="6720" y="1137"/>
                  </a:lnTo>
                  <a:lnTo>
                    <a:pt x="6548" y="1370"/>
                  </a:lnTo>
                  <a:lnTo>
                    <a:pt x="6367" y="1605"/>
                  </a:lnTo>
                  <a:lnTo>
                    <a:pt x="6178" y="1842"/>
                  </a:lnTo>
                  <a:lnTo>
                    <a:pt x="5981" y="2078"/>
                  </a:lnTo>
                  <a:lnTo>
                    <a:pt x="5776" y="2315"/>
                  </a:lnTo>
                  <a:lnTo>
                    <a:pt x="5564" y="2551"/>
                  </a:lnTo>
                  <a:lnTo>
                    <a:pt x="5344" y="2788"/>
                  </a:lnTo>
                  <a:lnTo>
                    <a:pt x="5118" y="3023"/>
                  </a:lnTo>
                  <a:lnTo>
                    <a:pt x="4886" y="3258"/>
                  </a:lnTo>
                  <a:lnTo>
                    <a:pt x="4647" y="3491"/>
                  </a:lnTo>
                  <a:lnTo>
                    <a:pt x="4402" y="3722"/>
                  </a:lnTo>
                  <a:lnTo>
                    <a:pt x="4152" y="3953"/>
                  </a:lnTo>
                  <a:lnTo>
                    <a:pt x="3897" y="4180"/>
                  </a:lnTo>
                  <a:lnTo>
                    <a:pt x="3638" y="4405"/>
                  </a:lnTo>
                  <a:lnTo>
                    <a:pt x="3374" y="4626"/>
                  </a:lnTo>
                  <a:lnTo>
                    <a:pt x="3106" y="4844"/>
                  </a:lnTo>
                  <a:lnTo>
                    <a:pt x="2835" y="5058"/>
                  </a:lnTo>
                  <a:lnTo>
                    <a:pt x="2560" y="5269"/>
                  </a:lnTo>
                  <a:lnTo>
                    <a:pt x="2282" y="5475"/>
                  </a:lnTo>
                  <a:lnTo>
                    <a:pt x="2002" y="5677"/>
                  </a:lnTo>
                  <a:lnTo>
                    <a:pt x="1720" y="5874"/>
                  </a:lnTo>
                  <a:lnTo>
                    <a:pt x="1437" y="6065"/>
                  </a:lnTo>
                  <a:lnTo>
                    <a:pt x="1151" y="6251"/>
                  </a:lnTo>
                  <a:lnTo>
                    <a:pt x="864" y="6431"/>
                  </a:lnTo>
                  <a:lnTo>
                    <a:pt x="576" y="6604"/>
                  </a:lnTo>
                  <a:lnTo>
                    <a:pt x="288" y="6771"/>
                  </a:lnTo>
                  <a:lnTo>
                    <a:pt x="0" y="6931"/>
                  </a:lnTo>
                  <a:lnTo>
                    <a:pt x="7647" y="6931"/>
                  </a:lnTo>
                  <a:lnTo>
                    <a:pt x="7782" y="6748"/>
                  </a:lnTo>
                  <a:lnTo>
                    <a:pt x="7915" y="6560"/>
                  </a:lnTo>
                  <a:lnTo>
                    <a:pt x="8049" y="6366"/>
                  </a:lnTo>
                  <a:lnTo>
                    <a:pt x="8180" y="6169"/>
                  </a:lnTo>
                  <a:lnTo>
                    <a:pt x="8312" y="5968"/>
                  </a:lnTo>
                  <a:lnTo>
                    <a:pt x="8442" y="5762"/>
                  </a:lnTo>
                  <a:lnTo>
                    <a:pt x="8570" y="5554"/>
                  </a:lnTo>
                  <a:lnTo>
                    <a:pt x="8696" y="5342"/>
                  </a:lnTo>
                  <a:lnTo>
                    <a:pt x="8822" y="5127"/>
                  </a:lnTo>
                  <a:lnTo>
                    <a:pt x="8946" y="4909"/>
                  </a:lnTo>
                  <a:lnTo>
                    <a:pt x="9069" y="4689"/>
                  </a:lnTo>
                  <a:lnTo>
                    <a:pt x="9188" y="4468"/>
                  </a:lnTo>
                  <a:lnTo>
                    <a:pt x="9307" y="4243"/>
                  </a:lnTo>
                  <a:lnTo>
                    <a:pt x="9422" y="4019"/>
                  </a:lnTo>
                  <a:lnTo>
                    <a:pt x="9536" y="3792"/>
                  </a:lnTo>
                  <a:lnTo>
                    <a:pt x="9647" y="3563"/>
                  </a:lnTo>
                  <a:lnTo>
                    <a:pt x="9756" y="3335"/>
                  </a:lnTo>
                  <a:lnTo>
                    <a:pt x="9862" y="3106"/>
                  </a:lnTo>
                  <a:lnTo>
                    <a:pt x="9966" y="2876"/>
                  </a:lnTo>
                  <a:lnTo>
                    <a:pt x="10066" y="2647"/>
                  </a:lnTo>
                  <a:lnTo>
                    <a:pt x="10163" y="2418"/>
                  </a:lnTo>
                  <a:lnTo>
                    <a:pt x="10257" y="2190"/>
                  </a:lnTo>
                  <a:lnTo>
                    <a:pt x="10348" y="1963"/>
                  </a:lnTo>
                  <a:lnTo>
                    <a:pt x="10436" y="1735"/>
                  </a:lnTo>
                  <a:lnTo>
                    <a:pt x="10520" y="1511"/>
                  </a:lnTo>
                  <a:lnTo>
                    <a:pt x="10601" y="1287"/>
                  </a:lnTo>
                  <a:lnTo>
                    <a:pt x="10677" y="1066"/>
                  </a:lnTo>
                  <a:lnTo>
                    <a:pt x="10750" y="847"/>
                  </a:lnTo>
                  <a:lnTo>
                    <a:pt x="10818" y="631"/>
                  </a:lnTo>
                  <a:lnTo>
                    <a:pt x="10884" y="417"/>
                  </a:lnTo>
                  <a:lnTo>
                    <a:pt x="10944" y="207"/>
                  </a:lnTo>
                  <a:lnTo>
                    <a:pt x="11000" y="0"/>
                  </a:lnTo>
                  <a:lnTo>
                    <a:pt x="7432" y="0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522" name="Freeform 7"/>
            <p:cNvSpPr>
              <a:spLocks/>
            </p:cNvSpPr>
            <p:nvPr/>
          </p:nvSpPr>
          <p:spPr bwMode="auto">
            <a:xfrm rot="5400000">
              <a:off x="2277" y="1947"/>
              <a:ext cx="566" cy="1048"/>
            </a:xfrm>
            <a:custGeom>
              <a:avLst/>
              <a:gdLst>
                <a:gd name="T0" fmla="*/ 0 w 3568"/>
                <a:gd name="T1" fmla="*/ 0 h 4416"/>
                <a:gd name="T2" fmla="*/ 0 w 3568"/>
                <a:gd name="T3" fmla="*/ 0 h 4416"/>
                <a:gd name="T4" fmla="*/ 0 w 3568"/>
                <a:gd name="T5" fmla="*/ 0 h 4416"/>
                <a:gd name="T6" fmla="*/ 0 w 3568"/>
                <a:gd name="T7" fmla="*/ 0 h 4416"/>
                <a:gd name="T8" fmla="*/ 0 w 3568"/>
                <a:gd name="T9" fmla="*/ 0 h 4416"/>
                <a:gd name="T10" fmla="*/ 0 w 3568"/>
                <a:gd name="T11" fmla="*/ 0 h 4416"/>
                <a:gd name="T12" fmla="*/ 0 w 3568"/>
                <a:gd name="T13" fmla="*/ 0 h 4416"/>
                <a:gd name="T14" fmla="*/ 0 w 3568"/>
                <a:gd name="T15" fmla="*/ 0 h 4416"/>
                <a:gd name="T16" fmla="*/ 0 w 3568"/>
                <a:gd name="T17" fmla="*/ 0 h 4416"/>
                <a:gd name="T18" fmla="*/ 0 w 3568"/>
                <a:gd name="T19" fmla="*/ 0 h 4416"/>
                <a:gd name="T20" fmla="*/ 0 w 3568"/>
                <a:gd name="T21" fmla="*/ 0 h 4416"/>
                <a:gd name="T22" fmla="*/ 0 w 3568"/>
                <a:gd name="T23" fmla="*/ 0 h 4416"/>
                <a:gd name="T24" fmla="*/ 0 w 3568"/>
                <a:gd name="T25" fmla="*/ 0 h 4416"/>
                <a:gd name="T26" fmla="*/ 0 w 3568"/>
                <a:gd name="T27" fmla="*/ 0 h 4416"/>
                <a:gd name="T28" fmla="*/ 0 w 3568"/>
                <a:gd name="T29" fmla="*/ 0 h 4416"/>
                <a:gd name="T30" fmla="*/ 0 w 3568"/>
                <a:gd name="T31" fmla="*/ 0 h 4416"/>
                <a:gd name="T32" fmla="*/ 0 w 3568"/>
                <a:gd name="T33" fmla="*/ 0 h 4416"/>
                <a:gd name="T34" fmla="*/ 0 w 3568"/>
                <a:gd name="T35" fmla="*/ 0 h 4416"/>
                <a:gd name="T36" fmla="*/ 0 w 3568"/>
                <a:gd name="T37" fmla="*/ 0 h 4416"/>
                <a:gd name="T38" fmla="*/ 0 w 3568"/>
                <a:gd name="T39" fmla="*/ 0 h 4416"/>
                <a:gd name="T40" fmla="*/ 0 w 3568"/>
                <a:gd name="T41" fmla="*/ 0 h 4416"/>
                <a:gd name="T42" fmla="*/ 0 w 3568"/>
                <a:gd name="T43" fmla="*/ 0 h 4416"/>
                <a:gd name="T44" fmla="*/ 0 w 3568"/>
                <a:gd name="T45" fmla="*/ 0 h 4416"/>
                <a:gd name="T46" fmla="*/ 0 w 3568"/>
                <a:gd name="T47" fmla="*/ 0 h 4416"/>
                <a:gd name="T48" fmla="*/ 0 w 3568"/>
                <a:gd name="T49" fmla="*/ 0 h 4416"/>
                <a:gd name="T50" fmla="*/ 0 w 3568"/>
                <a:gd name="T51" fmla="*/ 0 h 4416"/>
                <a:gd name="T52" fmla="*/ 0 w 3568"/>
                <a:gd name="T53" fmla="*/ 0 h 4416"/>
                <a:gd name="T54" fmla="*/ 0 w 3568"/>
                <a:gd name="T55" fmla="*/ 0 h 4416"/>
                <a:gd name="T56" fmla="*/ 0 w 3568"/>
                <a:gd name="T57" fmla="*/ 0 h 4416"/>
                <a:gd name="T58" fmla="*/ 0 w 3568"/>
                <a:gd name="T59" fmla="*/ 0 h 4416"/>
                <a:gd name="T60" fmla="*/ 0 w 3568"/>
                <a:gd name="T61" fmla="*/ 0 h 4416"/>
                <a:gd name="T62" fmla="*/ 0 w 3568"/>
                <a:gd name="T63" fmla="*/ 0 h 4416"/>
                <a:gd name="T64" fmla="*/ 0 w 3568"/>
                <a:gd name="T65" fmla="*/ 0 h 44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68"/>
                <a:gd name="T100" fmla="*/ 0 h 4416"/>
                <a:gd name="T101" fmla="*/ 3568 w 3568"/>
                <a:gd name="T102" fmla="*/ 4416 h 44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68" h="4416">
                  <a:moveTo>
                    <a:pt x="0" y="0"/>
                  </a:moveTo>
                  <a:lnTo>
                    <a:pt x="34" y="128"/>
                  </a:lnTo>
                  <a:lnTo>
                    <a:pt x="70" y="256"/>
                  </a:lnTo>
                  <a:lnTo>
                    <a:pt x="107" y="386"/>
                  </a:lnTo>
                  <a:lnTo>
                    <a:pt x="146" y="517"/>
                  </a:lnTo>
                  <a:lnTo>
                    <a:pt x="187" y="650"/>
                  </a:lnTo>
                  <a:lnTo>
                    <a:pt x="229" y="784"/>
                  </a:lnTo>
                  <a:lnTo>
                    <a:pt x="273" y="918"/>
                  </a:lnTo>
                  <a:lnTo>
                    <a:pt x="319" y="1053"/>
                  </a:lnTo>
                  <a:lnTo>
                    <a:pt x="365" y="1190"/>
                  </a:lnTo>
                  <a:lnTo>
                    <a:pt x="413" y="1328"/>
                  </a:lnTo>
                  <a:lnTo>
                    <a:pt x="463" y="1465"/>
                  </a:lnTo>
                  <a:lnTo>
                    <a:pt x="514" y="1603"/>
                  </a:lnTo>
                  <a:lnTo>
                    <a:pt x="566" y="1742"/>
                  </a:lnTo>
                  <a:lnTo>
                    <a:pt x="620" y="1882"/>
                  </a:lnTo>
                  <a:lnTo>
                    <a:pt x="676" y="2022"/>
                  </a:lnTo>
                  <a:lnTo>
                    <a:pt x="732" y="2163"/>
                  </a:lnTo>
                  <a:lnTo>
                    <a:pt x="790" y="2304"/>
                  </a:lnTo>
                  <a:lnTo>
                    <a:pt x="849" y="2445"/>
                  </a:lnTo>
                  <a:lnTo>
                    <a:pt x="908" y="2586"/>
                  </a:lnTo>
                  <a:lnTo>
                    <a:pt x="970" y="2728"/>
                  </a:lnTo>
                  <a:lnTo>
                    <a:pt x="1032" y="2870"/>
                  </a:lnTo>
                  <a:lnTo>
                    <a:pt x="1095" y="3011"/>
                  </a:lnTo>
                  <a:lnTo>
                    <a:pt x="1160" y="3153"/>
                  </a:lnTo>
                  <a:lnTo>
                    <a:pt x="1225" y="3295"/>
                  </a:lnTo>
                  <a:lnTo>
                    <a:pt x="1292" y="3437"/>
                  </a:lnTo>
                  <a:lnTo>
                    <a:pt x="1359" y="3577"/>
                  </a:lnTo>
                  <a:lnTo>
                    <a:pt x="1428" y="3718"/>
                  </a:lnTo>
                  <a:lnTo>
                    <a:pt x="1497" y="3858"/>
                  </a:lnTo>
                  <a:lnTo>
                    <a:pt x="1567" y="3999"/>
                  </a:lnTo>
                  <a:lnTo>
                    <a:pt x="1639" y="4138"/>
                  </a:lnTo>
                  <a:lnTo>
                    <a:pt x="1711" y="4277"/>
                  </a:lnTo>
                  <a:lnTo>
                    <a:pt x="1784" y="4416"/>
                  </a:lnTo>
                  <a:lnTo>
                    <a:pt x="1857" y="4277"/>
                  </a:lnTo>
                  <a:lnTo>
                    <a:pt x="1929" y="4138"/>
                  </a:lnTo>
                  <a:lnTo>
                    <a:pt x="2001" y="3999"/>
                  </a:lnTo>
                  <a:lnTo>
                    <a:pt x="2071" y="3858"/>
                  </a:lnTo>
                  <a:lnTo>
                    <a:pt x="2140" y="3718"/>
                  </a:lnTo>
                  <a:lnTo>
                    <a:pt x="2208" y="3577"/>
                  </a:lnTo>
                  <a:lnTo>
                    <a:pt x="2276" y="3437"/>
                  </a:lnTo>
                  <a:lnTo>
                    <a:pt x="2343" y="3295"/>
                  </a:lnTo>
                  <a:lnTo>
                    <a:pt x="2408" y="3153"/>
                  </a:lnTo>
                  <a:lnTo>
                    <a:pt x="2473" y="3011"/>
                  </a:lnTo>
                  <a:lnTo>
                    <a:pt x="2536" y="2870"/>
                  </a:lnTo>
                  <a:lnTo>
                    <a:pt x="2598" y="2728"/>
                  </a:lnTo>
                  <a:lnTo>
                    <a:pt x="2660" y="2586"/>
                  </a:lnTo>
                  <a:lnTo>
                    <a:pt x="2719" y="2445"/>
                  </a:lnTo>
                  <a:lnTo>
                    <a:pt x="2778" y="2304"/>
                  </a:lnTo>
                  <a:lnTo>
                    <a:pt x="2836" y="2163"/>
                  </a:lnTo>
                  <a:lnTo>
                    <a:pt x="2892" y="2022"/>
                  </a:lnTo>
                  <a:lnTo>
                    <a:pt x="2948" y="1882"/>
                  </a:lnTo>
                  <a:lnTo>
                    <a:pt x="3002" y="1742"/>
                  </a:lnTo>
                  <a:lnTo>
                    <a:pt x="3054" y="1603"/>
                  </a:lnTo>
                  <a:lnTo>
                    <a:pt x="3105" y="1465"/>
                  </a:lnTo>
                  <a:lnTo>
                    <a:pt x="3155" y="1328"/>
                  </a:lnTo>
                  <a:lnTo>
                    <a:pt x="3203" y="1190"/>
                  </a:lnTo>
                  <a:lnTo>
                    <a:pt x="3249" y="1053"/>
                  </a:lnTo>
                  <a:lnTo>
                    <a:pt x="3295" y="918"/>
                  </a:lnTo>
                  <a:lnTo>
                    <a:pt x="3339" y="784"/>
                  </a:lnTo>
                  <a:lnTo>
                    <a:pt x="3381" y="650"/>
                  </a:lnTo>
                  <a:lnTo>
                    <a:pt x="3422" y="517"/>
                  </a:lnTo>
                  <a:lnTo>
                    <a:pt x="3461" y="386"/>
                  </a:lnTo>
                  <a:lnTo>
                    <a:pt x="3498" y="256"/>
                  </a:lnTo>
                  <a:lnTo>
                    <a:pt x="3534" y="128"/>
                  </a:lnTo>
                  <a:lnTo>
                    <a:pt x="35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nl-NL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84892" y="4777989"/>
            <a:ext cx="1141573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物理硬盘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2333395" y="1825661"/>
            <a:ext cx="1044564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逻辑卷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2423666" y="3356993"/>
            <a:ext cx="9360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RAID</a:t>
            </a:r>
            <a:endParaRPr lang="zh-CN" altLang="en-US" sz="1400" b="1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6696025" y="2123306"/>
            <a:ext cx="325438" cy="1066800"/>
            <a:chOff x="1438" y="1007"/>
            <a:chExt cx="2280" cy="2928"/>
          </a:xfrm>
        </p:grpSpPr>
        <p:sp>
          <p:nvSpPr>
            <p:cNvPr id="316428" name="Freeform 12"/>
            <p:cNvSpPr>
              <a:spLocks/>
            </p:cNvSpPr>
            <p:nvPr/>
          </p:nvSpPr>
          <p:spPr bwMode="auto">
            <a:xfrm rot="5400000">
              <a:off x="1120" y="2238"/>
              <a:ext cx="1748" cy="1646"/>
            </a:xfrm>
            <a:custGeom>
              <a:avLst/>
              <a:gdLst/>
              <a:ahLst/>
              <a:cxnLst>
                <a:cxn ang="0">
                  <a:pos x="923" y="56"/>
                </a:cxn>
                <a:cxn ang="0">
                  <a:pos x="992" y="169"/>
                </a:cxn>
                <a:cxn ang="0">
                  <a:pos x="1070" y="284"/>
                </a:cxn>
                <a:cxn ang="0">
                  <a:pos x="1158" y="401"/>
                </a:cxn>
                <a:cxn ang="0">
                  <a:pos x="1255" y="520"/>
                </a:cxn>
                <a:cxn ang="0">
                  <a:pos x="1359" y="638"/>
                </a:cxn>
                <a:cxn ang="0">
                  <a:pos x="1471" y="756"/>
                </a:cxn>
                <a:cxn ang="0">
                  <a:pos x="1588" y="873"/>
                </a:cxn>
                <a:cxn ang="0">
                  <a:pos x="1712" y="988"/>
                </a:cxn>
                <a:cxn ang="0">
                  <a:pos x="1841" y="1101"/>
                </a:cxn>
                <a:cxn ang="0">
                  <a:pos x="1974" y="1211"/>
                </a:cxn>
                <a:cxn ang="0">
                  <a:pos x="2110" y="1317"/>
                </a:cxn>
                <a:cxn ang="0">
                  <a:pos x="2250" y="1419"/>
                </a:cxn>
                <a:cxn ang="0">
                  <a:pos x="2391" y="1516"/>
                </a:cxn>
                <a:cxn ang="0">
                  <a:pos x="2534" y="1608"/>
                </a:cxn>
                <a:cxn ang="0">
                  <a:pos x="2678" y="1693"/>
                </a:cxn>
                <a:cxn ang="0">
                  <a:pos x="838" y="1733"/>
                </a:cxn>
                <a:cxn ang="0">
                  <a:pos x="771" y="1640"/>
                </a:cxn>
                <a:cxn ang="0">
                  <a:pos x="705" y="1542"/>
                </a:cxn>
                <a:cxn ang="0">
                  <a:pos x="640" y="1441"/>
                </a:cxn>
                <a:cxn ang="0">
                  <a:pos x="576" y="1336"/>
                </a:cxn>
                <a:cxn ang="0">
                  <a:pos x="514" y="1227"/>
                </a:cxn>
                <a:cxn ang="0">
                  <a:pos x="453" y="1117"/>
                </a:cxn>
                <a:cxn ang="0">
                  <a:pos x="421" y="1004"/>
                </a:cxn>
                <a:cxn ang="0">
                  <a:pos x="355" y="890"/>
                </a:cxn>
                <a:cxn ang="0">
                  <a:pos x="301" y="779"/>
                </a:cxn>
                <a:cxn ang="0">
                  <a:pos x="254" y="661"/>
                </a:cxn>
                <a:cxn ang="0">
                  <a:pos x="205" y="551"/>
                </a:cxn>
                <a:cxn ang="0">
                  <a:pos x="163" y="437"/>
                </a:cxn>
                <a:cxn ang="0">
                  <a:pos x="116" y="320"/>
                </a:cxn>
                <a:cxn ang="0">
                  <a:pos x="76" y="211"/>
                </a:cxn>
                <a:cxn ang="0">
                  <a:pos x="40" y="106"/>
                </a:cxn>
                <a:cxn ang="0">
                  <a:pos x="0" y="0"/>
                </a:cxn>
              </a:cxnLst>
              <a:rect l="0" t="0" r="r" b="b"/>
              <a:pathLst>
                <a:path w="2750" h="1733">
                  <a:moveTo>
                    <a:pt x="892" y="0"/>
                  </a:moveTo>
                  <a:lnTo>
                    <a:pt x="923" y="56"/>
                  </a:lnTo>
                  <a:lnTo>
                    <a:pt x="956" y="112"/>
                  </a:lnTo>
                  <a:lnTo>
                    <a:pt x="992" y="169"/>
                  </a:lnTo>
                  <a:lnTo>
                    <a:pt x="1030" y="226"/>
                  </a:lnTo>
                  <a:lnTo>
                    <a:pt x="1070" y="284"/>
                  </a:lnTo>
                  <a:lnTo>
                    <a:pt x="1113" y="343"/>
                  </a:lnTo>
                  <a:lnTo>
                    <a:pt x="1158" y="401"/>
                  </a:lnTo>
                  <a:lnTo>
                    <a:pt x="1206" y="461"/>
                  </a:lnTo>
                  <a:lnTo>
                    <a:pt x="1255" y="520"/>
                  </a:lnTo>
                  <a:lnTo>
                    <a:pt x="1306" y="579"/>
                  </a:lnTo>
                  <a:lnTo>
                    <a:pt x="1359" y="638"/>
                  </a:lnTo>
                  <a:lnTo>
                    <a:pt x="1414" y="697"/>
                  </a:lnTo>
                  <a:lnTo>
                    <a:pt x="1471" y="756"/>
                  </a:lnTo>
                  <a:lnTo>
                    <a:pt x="1529" y="815"/>
                  </a:lnTo>
                  <a:lnTo>
                    <a:pt x="1588" y="873"/>
                  </a:lnTo>
                  <a:lnTo>
                    <a:pt x="1650" y="931"/>
                  </a:lnTo>
                  <a:lnTo>
                    <a:pt x="1712" y="988"/>
                  </a:lnTo>
                  <a:lnTo>
                    <a:pt x="1776" y="1045"/>
                  </a:lnTo>
                  <a:lnTo>
                    <a:pt x="1841" y="1101"/>
                  </a:lnTo>
                  <a:lnTo>
                    <a:pt x="1907" y="1157"/>
                  </a:lnTo>
                  <a:lnTo>
                    <a:pt x="1974" y="1211"/>
                  </a:lnTo>
                  <a:lnTo>
                    <a:pt x="2041" y="1265"/>
                  </a:lnTo>
                  <a:lnTo>
                    <a:pt x="2110" y="1317"/>
                  </a:lnTo>
                  <a:lnTo>
                    <a:pt x="2180" y="1369"/>
                  </a:lnTo>
                  <a:lnTo>
                    <a:pt x="2250" y="1419"/>
                  </a:lnTo>
                  <a:lnTo>
                    <a:pt x="2320" y="1469"/>
                  </a:lnTo>
                  <a:lnTo>
                    <a:pt x="2391" y="1516"/>
                  </a:lnTo>
                  <a:lnTo>
                    <a:pt x="2462" y="1563"/>
                  </a:lnTo>
                  <a:lnTo>
                    <a:pt x="2534" y="1608"/>
                  </a:lnTo>
                  <a:lnTo>
                    <a:pt x="2606" y="1651"/>
                  </a:lnTo>
                  <a:lnTo>
                    <a:pt x="2678" y="1693"/>
                  </a:lnTo>
                  <a:lnTo>
                    <a:pt x="2750" y="1733"/>
                  </a:lnTo>
                  <a:lnTo>
                    <a:pt x="838" y="1733"/>
                  </a:lnTo>
                  <a:lnTo>
                    <a:pt x="805" y="1687"/>
                  </a:lnTo>
                  <a:lnTo>
                    <a:pt x="771" y="1640"/>
                  </a:lnTo>
                  <a:lnTo>
                    <a:pt x="738" y="1592"/>
                  </a:lnTo>
                  <a:lnTo>
                    <a:pt x="705" y="1542"/>
                  </a:lnTo>
                  <a:lnTo>
                    <a:pt x="672" y="1492"/>
                  </a:lnTo>
                  <a:lnTo>
                    <a:pt x="640" y="1441"/>
                  </a:lnTo>
                  <a:lnTo>
                    <a:pt x="608" y="1389"/>
                  </a:lnTo>
                  <a:lnTo>
                    <a:pt x="576" y="1336"/>
                  </a:lnTo>
                  <a:lnTo>
                    <a:pt x="545" y="1282"/>
                  </a:lnTo>
                  <a:lnTo>
                    <a:pt x="514" y="1227"/>
                  </a:lnTo>
                  <a:lnTo>
                    <a:pt x="483" y="1172"/>
                  </a:lnTo>
                  <a:lnTo>
                    <a:pt x="453" y="1117"/>
                  </a:lnTo>
                  <a:lnTo>
                    <a:pt x="427" y="1057"/>
                  </a:lnTo>
                  <a:lnTo>
                    <a:pt x="421" y="1004"/>
                  </a:lnTo>
                  <a:lnTo>
                    <a:pt x="386" y="947"/>
                  </a:lnTo>
                  <a:lnTo>
                    <a:pt x="355" y="890"/>
                  </a:lnTo>
                  <a:lnTo>
                    <a:pt x="329" y="832"/>
                  </a:lnTo>
                  <a:lnTo>
                    <a:pt x="301" y="779"/>
                  </a:lnTo>
                  <a:lnTo>
                    <a:pt x="277" y="719"/>
                  </a:lnTo>
                  <a:lnTo>
                    <a:pt x="254" y="661"/>
                  </a:lnTo>
                  <a:lnTo>
                    <a:pt x="227" y="607"/>
                  </a:lnTo>
                  <a:lnTo>
                    <a:pt x="205" y="551"/>
                  </a:lnTo>
                  <a:lnTo>
                    <a:pt x="182" y="491"/>
                  </a:lnTo>
                  <a:lnTo>
                    <a:pt x="163" y="437"/>
                  </a:lnTo>
                  <a:lnTo>
                    <a:pt x="140" y="380"/>
                  </a:lnTo>
                  <a:lnTo>
                    <a:pt x="116" y="320"/>
                  </a:lnTo>
                  <a:lnTo>
                    <a:pt x="94" y="268"/>
                  </a:lnTo>
                  <a:lnTo>
                    <a:pt x="76" y="211"/>
                  </a:lnTo>
                  <a:lnTo>
                    <a:pt x="55" y="158"/>
                  </a:lnTo>
                  <a:lnTo>
                    <a:pt x="40" y="106"/>
                  </a:lnTo>
                  <a:lnTo>
                    <a:pt x="25" y="50"/>
                  </a:lnTo>
                  <a:lnTo>
                    <a:pt x="0" y="0"/>
                  </a:lnTo>
                  <a:lnTo>
                    <a:pt x="89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429" name="Freeform 13"/>
            <p:cNvSpPr>
              <a:spLocks/>
            </p:cNvSpPr>
            <p:nvPr/>
          </p:nvSpPr>
          <p:spPr bwMode="auto">
            <a:xfrm rot="5400000">
              <a:off x="2886" y="2154"/>
              <a:ext cx="1031" cy="634"/>
            </a:xfrm>
            <a:custGeom>
              <a:avLst/>
              <a:gdLst/>
              <a:ahLst/>
              <a:cxnLst>
                <a:cxn ang="0">
                  <a:pos x="0" y="2485"/>
                </a:cxn>
                <a:cxn ang="0">
                  <a:pos x="6472" y="2485"/>
                </a:cxn>
                <a:cxn ang="0">
                  <a:pos x="3236" y="0"/>
                </a:cxn>
                <a:cxn ang="0">
                  <a:pos x="0" y="2485"/>
                </a:cxn>
              </a:cxnLst>
              <a:rect l="0" t="0" r="r" b="b"/>
              <a:pathLst>
                <a:path w="6472" h="2485">
                  <a:moveTo>
                    <a:pt x="0" y="2485"/>
                  </a:moveTo>
                  <a:lnTo>
                    <a:pt x="6472" y="2485"/>
                  </a:lnTo>
                  <a:lnTo>
                    <a:pt x="3236" y="0"/>
                  </a:lnTo>
                  <a:lnTo>
                    <a:pt x="0" y="248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430" name="Freeform 14"/>
            <p:cNvSpPr>
              <a:spLocks/>
            </p:cNvSpPr>
            <p:nvPr/>
          </p:nvSpPr>
          <p:spPr bwMode="auto">
            <a:xfrm rot="5400000">
              <a:off x="1120" y="1058"/>
              <a:ext cx="1748" cy="1646"/>
            </a:xfrm>
            <a:custGeom>
              <a:avLst/>
              <a:gdLst/>
              <a:ahLst/>
              <a:cxnLst>
                <a:cxn ang="0">
                  <a:pos x="7309" y="222"/>
                </a:cxn>
                <a:cxn ang="0">
                  <a:pos x="7034" y="675"/>
                </a:cxn>
                <a:cxn ang="0">
                  <a:pos x="6720" y="1137"/>
                </a:cxn>
                <a:cxn ang="0">
                  <a:pos x="6367" y="1605"/>
                </a:cxn>
                <a:cxn ang="0">
                  <a:pos x="5981" y="2078"/>
                </a:cxn>
                <a:cxn ang="0">
                  <a:pos x="5564" y="2551"/>
                </a:cxn>
                <a:cxn ang="0">
                  <a:pos x="5118" y="3023"/>
                </a:cxn>
                <a:cxn ang="0">
                  <a:pos x="4647" y="3491"/>
                </a:cxn>
                <a:cxn ang="0">
                  <a:pos x="4152" y="3953"/>
                </a:cxn>
                <a:cxn ang="0">
                  <a:pos x="3638" y="4405"/>
                </a:cxn>
                <a:cxn ang="0">
                  <a:pos x="3106" y="4844"/>
                </a:cxn>
                <a:cxn ang="0">
                  <a:pos x="2560" y="5269"/>
                </a:cxn>
                <a:cxn ang="0">
                  <a:pos x="2002" y="5677"/>
                </a:cxn>
                <a:cxn ang="0">
                  <a:pos x="1437" y="6065"/>
                </a:cxn>
                <a:cxn ang="0">
                  <a:pos x="864" y="6431"/>
                </a:cxn>
                <a:cxn ang="0">
                  <a:pos x="288" y="6771"/>
                </a:cxn>
                <a:cxn ang="0">
                  <a:pos x="7647" y="6931"/>
                </a:cxn>
                <a:cxn ang="0">
                  <a:pos x="7915" y="6560"/>
                </a:cxn>
                <a:cxn ang="0">
                  <a:pos x="8180" y="6169"/>
                </a:cxn>
                <a:cxn ang="0">
                  <a:pos x="8442" y="5762"/>
                </a:cxn>
                <a:cxn ang="0">
                  <a:pos x="8696" y="5342"/>
                </a:cxn>
                <a:cxn ang="0">
                  <a:pos x="8946" y="4909"/>
                </a:cxn>
                <a:cxn ang="0">
                  <a:pos x="9188" y="4468"/>
                </a:cxn>
                <a:cxn ang="0">
                  <a:pos x="9422" y="4019"/>
                </a:cxn>
                <a:cxn ang="0">
                  <a:pos x="9647" y="3563"/>
                </a:cxn>
                <a:cxn ang="0">
                  <a:pos x="9862" y="3106"/>
                </a:cxn>
                <a:cxn ang="0">
                  <a:pos x="10066" y="2647"/>
                </a:cxn>
                <a:cxn ang="0">
                  <a:pos x="10257" y="2190"/>
                </a:cxn>
                <a:cxn ang="0">
                  <a:pos x="10436" y="1735"/>
                </a:cxn>
                <a:cxn ang="0">
                  <a:pos x="10601" y="1287"/>
                </a:cxn>
                <a:cxn ang="0">
                  <a:pos x="10750" y="847"/>
                </a:cxn>
                <a:cxn ang="0">
                  <a:pos x="10884" y="417"/>
                </a:cxn>
                <a:cxn ang="0">
                  <a:pos x="11000" y="0"/>
                </a:cxn>
              </a:cxnLst>
              <a:rect l="0" t="0" r="r" b="b"/>
              <a:pathLst>
                <a:path w="11000" h="6931">
                  <a:moveTo>
                    <a:pt x="7432" y="0"/>
                  </a:moveTo>
                  <a:lnTo>
                    <a:pt x="7309" y="222"/>
                  </a:lnTo>
                  <a:lnTo>
                    <a:pt x="7177" y="447"/>
                  </a:lnTo>
                  <a:lnTo>
                    <a:pt x="7034" y="675"/>
                  </a:lnTo>
                  <a:lnTo>
                    <a:pt x="6882" y="905"/>
                  </a:lnTo>
                  <a:lnTo>
                    <a:pt x="6720" y="1137"/>
                  </a:lnTo>
                  <a:lnTo>
                    <a:pt x="6548" y="1370"/>
                  </a:lnTo>
                  <a:lnTo>
                    <a:pt x="6367" y="1605"/>
                  </a:lnTo>
                  <a:lnTo>
                    <a:pt x="6178" y="1842"/>
                  </a:lnTo>
                  <a:lnTo>
                    <a:pt x="5981" y="2078"/>
                  </a:lnTo>
                  <a:lnTo>
                    <a:pt x="5776" y="2315"/>
                  </a:lnTo>
                  <a:lnTo>
                    <a:pt x="5564" y="2551"/>
                  </a:lnTo>
                  <a:lnTo>
                    <a:pt x="5344" y="2788"/>
                  </a:lnTo>
                  <a:lnTo>
                    <a:pt x="5118" y="3023"/>
                  </a:lnTo>
                  <a:lnTo>
                    <a:pt x="4886" y="3258"/>
                  </a:lnTo>
                  <a:lnTo>
                    <a:pt x="4647" y="3491"/>
                  </a:lnTo>
                  <a:lnTo>
                    <a:pt x="4402" y="3722"/>
                  </a:lnTo>
                  <a:lnTo>
                    <a:pt x="4152" y="3953"/>
                  </a:lnTo>
                  <a:lnTo>
                    <a:pt x="3897" y="4180"/>
                  </a:lnTo>
                  <a:lnTo>
                    <a:pt x="3638" y="4405"/>
                  </a:lnTo>
                  <a:lnTo>
                    <a:pt x="3374" y="4626"/>
                  </a:lnTo>
                  <a:lnTo>
                    <a:pt x="3106" y="4844"/>
                  </a:lnTo>
                  <a:lnTo>
                    <a:pt x="2835" y="5058"/>
                  </a:lnTo>
                  <a:lnTo>
                    <a:pt x="2560" y="5269"/>
                  </a:lnTo>
                  <a:lnTo>
                    <a:pt x="2282" y="5475"/>
                  </a:lnTo>
                  <a:lnTo>
                    <a:pt x="2002" y="5677"/>
                  </a:lnTo>
                  <a:lnTo>
                    <a:pt x="1720" y="5874"/>
                  </a:lnTo>
                  <a:lnTo>
                    <a:pt x="1437" y="6065"/>
                  </a:lnTo>
                  <a:lnTo>
                    <a:pt x="1151" y="6251"/>
                  </a:lnTo>
                  <a:lnTo>
                    <a:pt x="864" y="6431"/>
                  </a:lnTo>
                  <a:lnTo>
                    <a:pt x="576" y="6604"/>
                  </a:lnTo>
                  <a:lnTo>
                    <a:pt x="288" y="6771"/>
                  </a:lnTo>
                  <a:lnTo>
                    <a:pt x="0" y="6931"/>
                  </a:lnTo>
                  <a:lnTo>
                    <a:pt x="7647" y="6931"/>
                  </a:lnTo>
                  <a:lnTo>
                    <a:pt x="7782" y="6748"/>
                  </a:lnTo>
                  <a:lnTo>
                    <a:pt x="7915" y="6560"/>
                  </a:lnTo>
                  <a:lnTo>
                    <a:pt x="8049" y="6366"/>
                  </a:lnTo>
                  <a:lnTo>
                    <a:pt x="8180" y="6169"/>
                  </a:lnTo>
                  <a:lnTo>
                    <a:pt x="8312" y="5968"/>
                  </a:lnTo>
                  <a:lnTo>
                    <a:pt x="8442" y="5762"/>
                  </a:lnTo>
                  <a:lnTo>
                    <a:pt x="8570" y="5554"/>
                  </a:lnTo>
                  <a:lnTo>
                    <a:pt x="8696" y="5342"/>
                  </a:lnTo>
                  <a:lnTo>
                    <a:pt x="8822" y="5127"/>
                  </a:lnTo>
                  <a:lnTo>
                    <a:pt x="8946" y="4909"/>
                  </a:lnTo>
                  <a:lnTo>
                    <a:pt x="9069" y="4689"/>
                  </a:lnTo>
                  <a:lnTo>
                    <a:pt x="9188" y="4468"/>
                  </a:lnTo>
                  <a:lnTo>
                    <a:pt x="9307" y="4243"/>
                  </a:lnTo>
                  <a:lnTo>
                    <a:pt x="9422" y="4019"/>
                  </a:lnTo>
                  <a:lnTo>
                    <a:pt x="9536" y="3792"/>
                  </a:lnTo>
                  <a:lnTo>
                    <a:pt x="9647" y="3563"/>
                  </a:lnTo>
                  <a:lnTo>
                    <a:pt x="9756" y="3335"/>
                  </a:lnTo>
                  <a:lnTo>
                    <a:pt x="9862" y="3106"/>
                  </a:lnTo>
                  <a:lnTo>
                    <a:pt x="9966" y="2876"/>
                  </a:lnTo>
                  <a:lnTo>
                    <a:pt x="10066" y="2647"/>
                  </a:lnTo>
                  <a:lnTo>
                    <a:pt x="10163" y="2418"/>
                  </a:lnTo>
                  <a:lnTo>
                    <a:pt x="10257" y="2190"/>
                  </a:lnTo>
                  <a:lnTo>
                    <a:pt x="10348" y="1963"/>
                  </a:lnTo>
                  <a:lnTo>
                    <a:pt x="10436" y="1735"/>
                  </a:lnTo>
                  <a:lnTo>
                    <a:pt x="10520" y="1511"/>
                  </a:lnTo>
                  <a:lnTo>
                    <a:pt x="10601" y="1287"/>
                  </a:lnTo>
                  <a:lnTo>
                    <a:pt x="10677" y="1066"/>
                  </a:lnTo>
                  <a:lnTo>
                    <a:pt x="10750" y="847"/>
                  </a:lnTo>
                  <a:lnTo>
                    <a:pt x="10818" y="631"/>
                  </a:lnTo>
                  <a:lnTo>
                    <a:pt x="10884" y="417"/>
                  </a:lnTo>
                  <a:lnTo>
                    <a:pt x="10944" y="207"/>
                  </a:lnTo>
                  <a:lnTo>
                    <a:pt x="11000" y="0"/>
                  </a:lnTo>
                  <a:lnTo>
                    <a:pt x="743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431" name="Freeform 15"/>
            <p:cNvSpPr>
              <a:spLocks/>
            </p:cNvSpPr>
            <p:nvPr/>
          </p:nvSpPr>
          <p:spPr bwMode="auto">
            <a:xfrm rot="5400000">
              <a:off x="2011" y="1948"/>
              <a:ext cx="567" cy="1045"/>
            </a:xfrm>
            <a:custGeom>
              <a:avLst/>
              <a:gdLst/>
              <a:ahLst/>
              <a:cxnLst>
                <a:cxn ang="0">
                  <a:pos x="34" y="128"/>
                </a:cxn>
                <a:cxn ang="0">
                  <a:pos x="107" y="386"/>
                </a:cxn>
                <a:cxn ang="0">
                  <a:pos x="187" y="650"/>
                </a:cxn>
                <a:cxn ang="0">
                  <a:pos x="273" y="918"/>
                </a:cxn>
                <a:cxn ang="0">
                  <a:pos x="365" y="1190"/>
                </a:cxn>
                <a:cxn ang="0">
                  <a:pos x="463" y="1465"/>
                </a:cxn>
                <a:cxn ang="0">
                  <a:pos x="566" y="1742"/>
                </a:cxn>
                <a:cxn ang="0">
                  <a:pos x="676" y="2022"/>
                </a:cxn>
                <a:cxn ang="0">
                  <a:pos x="790" y="2304"/>
                </a:cxn>
                <a:cxn ang="0">
                  <a:pos x="908" y="2586"/>
                </a:cxn>
                <a:cxn ang="0">
                  <a:pos x="1032" y="2870"/>
                </a:cxn>
                <a:cxn ang="0">
                  <a:pos x="1160" y="3153"/>
                </a:cxn>
                <a:cxn ang="0">
                  <a:pos x="1292" y="3437"/>
                </a:cxn>
                <a:cxn ang="0">
                  <a:pos x="1428" y="3718"/>
                </a:cxn>
                <a:cxn ang="0">
                  <a:pos x="1567" y="3999"/>
                </a:cxn>
                <a:cxn ang="0">
                  <a:pos x="1711" y="4277"/>
                </a:cxn>
                <a:cxn ang="0">
                  <a:pos x="1857" y="4277"/>
                </a:cxn>
                <a:cxn ang="0">
                  <a:pos x="2001" y="3999"/>
                </a:cxn>
                <a:cxn ang="0">
                  <a:pos x="2140" y="3718"/>
                </a:cxn>
                <a:cxn ang="0">
                  <a:pos x="2276" y="3437"/>
                </a:cxn>
                <a:cxn ang="0">
                  <a:pos x="2408" y="3153"/>
                </a:cxn>
                <a:cxn ang="0">
                  <a:pos x="2536" y="2870"/>
                </a:cxn>
                <a:cxn ang="0">
                  <a:pos x="2660" y="2586"/>
                </a:cxn>
                <a:cxn ang="0">
                  <a:pos x="2778" y="2304"/>
                </a:cxn>
                <a:cxn ang="0">
                  <a:pos x="2892" y="2022"/>
                </a:cxn>
                <a:cxn ang="0">
                  <a:pos x="3002" y="1742"/>
                </a:cxn>
                <a:cxn ang="0">
                  <a:pos x="3105" y="1465"/>
                </a:cxn>
                <a:cxn ang="0">
                  <a:pos x="3203" y="1190"/>
                </a:cxn>
                <a:cxn ang="0">
                  <a:pos x="3295" y="918"/>
                </a:cxn>
                <a:cxn ang="0">
                  <a:pos x="3381" y="650"/>
                </a:cxn>
                <a:cxn ang="0">
                  <a:pos x="3461" y="386"/>
                </a:cxn>
                <a:cxn ang="0">
                  <a:pos x="3534" y="128"/>
                </a:cxn>
                <a:cxn ang="0">
                  <a:pos x="0" y="0"/>
                </a:cxn>
              </a:cxnLst>
              <a:rect l="0" t="0" r="r" b="b"/>
              <a:pathLst>
                <a:path w="3568" h="4416">
                  <a:moveTo>
                    <a:pt x="0" y="0"/>
                  </a:moveTo>
                  <a:lnTo>
                    <a:pt x="34" y="128"/>
                  </a:lnTo>
                  <a:lnTo>
                    <a:pt x="70" y="256"/>
                  </a:lnTo>
                  <a:lnTo>
                    <a:pt x="107" y="386"/>
                  </a:lnTo>
                  <a:lnTo>
                    <a:pt x="146" y="517"/>
                  </a:lnTo>
                  <a:lnTo>
                    <a:pt x="187" y="650"/>
                  </a:lnTo>
                  <a:lnTo>
                    <a:pt x="229" y="784"/>
                  </a:lnTo>
                  <a:lnTo>
                    <a:pt x="273" y="918"/>
                  </a:lnTo>
                  <a:lnTo>
                    <a:pt x="319" y="1053"/>
                  </a:lnTo>
                  <a:lnTo>
                    <a:pt x="365" y="1190"/>
                  </a:lnTo>
                  <a:lnTo>
                    <a:pt x="413" y="1328"/>
                  </a:lnTo>
                  <a:lnTo>
                    <a:pt x="463" y="1465"/>
                  </a:lnTo>
                  <a:lnTo>
                    <a:pt x="514" y="1603"/>
                  </a:lnTo>
                  <a:lnTo>
                    <a:pt x="566" y="1742"/>
                  </a:lnTo>
                  <a:lnTo>
                    <a:pt x="620" y="1882"/>
                  </a:lnTo>
                  <a:lnTo>
                    <a:pt x="676" y="2022"/>
                  </a:lnTo>
                  <a:lnTo>
                    <a:pt x="732" y="2163"/>
                  </a:lnTo>
                  <a:lnTo>
                    <a:pt x="790" y="2304"/>
                  </a:lnTo>
                  <a:lnTo>
                    <a:pt x="849" y="2445"/>
                  </a:lnTo>
                  <a:lnTo>
                    <a:pt x="908" y="2586"/>
                  </a:lnTo>
                  <a:lnTo>
                    <a:pt x="970" y="2728"/>
                  </a:lnTo>
                  <a:lnTo>
                    <a:pt x="1032" y="2870"/>
                  </a:lnTo>
                  <a:lnTo>
                    <a:pt x="1095" y="3011"/>
                  </a:lnTo>
                  <a:lnTo>
                    <a:pt x="1160" y="3153"/>
                  </a:lnTo>
                  <a:lnTo>
                    <a:pt x="1225" y="3295"/>
                  </a:lnTo>
                  <a:lnTo>
                    <a:pt x="1292" y="3437"/>
                  </a:lnTo>
                  <a:lnTo>
                    <a:pt x="1359" y="3577"/>
                  </a:lnTo>
                  <a:lnTo>
                    <a:pt x="1428" y="3718"/>
                  </a:lnTo>
                  <a:lnTo>
                    <a:pt x="1497" y="3858"/>
                  </a:lnTo>
                  <a:lnTo>
                    <a:pt x="1567" y="3999"/>
                  </a:lnTo>
                  <a:lnTo>
                    <a:pt x="1639" y="4138"/>
                  </a:lnTo>
                  <a:lnTo>
                    <a:pt x="1711" y="4277"/>
                  </a:lnTo>
                  <a:lnTo>
                    <a:pt x="1784" y="4416"/>
                  </a:lnTo>
                  <a:lnTo>
                    <a:pt x="1857" y="4277"/>
                  </a:lnTo>
                  <a:lnTo>
                    <a:pt x="1929" y="4138"/>
                  </a:lnTo>
                  <a:lnTo>
                    <a:pt x="2001" y="3999"/>
                  </a:lnTo>
                  <a:lnTo>
                    <a:pt x="2071" y="3858"/>
                  </a:lnTo>
                  <a:lnTo>
                    <a:pt x="2140" y="3718"/>
                  </a:lnTo>
                  <a:lnTo>
                    <a:pt x="2208" y="3577"/>
                  </a:lnTo>
                  <a:lnTo>
                    <a:pt x="2276" y="3437"/>
                  </a:lnTo>
                  <a:lnTo>
                    <a:pt x="2343" y="3295"/>
                  </a:lnTo>
                  <a:lnTo>
                    <a:pt x="2408" y="3153"/>
                  </a:lnTo>
                  <a:lnTo>
                    <a:pt x="2473" y="3011"/>
                  </a:lnTo>
                  <a:lnTo>
                    <a:pt x="2536" y="2870"/>
                  </a:lnTo>
                  <a:lnTo>
                    <a:pt x="2598" y="2728"/>
                  </a:lnTo>
                  <a:lnTo>
                    <a:pt x="2660" y="2586"/>
                  </a:lnTo>
                  <a:lnTo>
                    <a:pt x="2719" y="2445"/>
                  </a:lnTo>
                  <a:lnTo>
                    <a:pt x="2778" y="2304"/>
                  </a:lnTo>
                  <a:lnTo>
                    <a:pt x="2836" y="2163"/>
                  </a:lnTo>
                  <a:lnTo>
                    <a:pt x="2892" y="2022"/>
                  </a:lnTo>
                  <a:lnTo>
                    <a:pt x="2948" y="1882"/>
                  </a:lnTo>
                  <a:lnTo>
                    <a:pt x="3002" y="1742"/>
                  </a:lnTo>
                  <a:lnTo>
                    <a:pt x="3054" y="1603"/>
                  </a:lnTo>
                  <a:lnTo>
                    <a:pt x="3105" y="1465"/>
                  </a:lnTo>
                  <a:lnTo>
                    <a:pt x="3155" y="1328"/>
                  </a:lnTo>
                  <a:lnTo>
                    <a:pt x="3203" y="1190"/>
                  </a:lnTo>
                  <a:lnTo>
                    <a:pt x="3249" y="1053"/>
                  </a:lnTo>
                  <a:lnTo>
                    <a:pt x="3295" y="918"/>
                  </a:lnTo>
                  <a:lnTo>
                    <a:pt x="3339" y="784"/>
                  </a:lnTo>
                  <a:lnTo>
                    <a:pt x="3381" y="650"/>
                  </a:lnTo>
                  <a:lnTo>
                    <a:pt x="3422" y="517"/>
                  </a:lnTo>
                  <a:lnTo>
                    <a:pt x="3461" y="386"/>
                  </a:lnTo>
                  <a:lnTo>
                    <a:pt x="3498" y="256"/>
                  </a:lnTo>
                  <a:lnTo>
                    <a:pt x="3534" y="128"/>
                  </a:lnTo>
                  <a:lnTo>
                    <a:pt x="35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2479" name="Rectangle 17"/>
          <p:cNvSpPr>
            <a:spLocks noChangeArrowheads="1"/>
          </p:cNvSpPr>
          <p:nvPr/>
        </p:nvSpPr>
        <p:spPr bwMode="auto">
          <a:xfrm>
            <a:off x="4440239" y="4545037"/>
            <a:ext cx="4968875" cy="86518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692651" y="4652987"/>
            <a:ext cx="4429125" cy="649288"/>
            <a:chOff x="1179" y="3475"/>
            <a:chExt cx="2790" cy="409"/>
          </a:xfrm>
        </p:grpSpPr>
        <p:sp>
          <p:nvSpPr>
            <p:cNvPr id="316435" name="AutoShape 19"/>
            <p:cNvSpPr>
              <a:spLocks noChangeArrowheads="1"/>
            </p:cNvSpPr>
            <p:nvPr/>
          </p:nvSpPr>
          <p:spPr bwMode="auto">
            <a:xfrm>
              <a:off x="1179" y="3476"/>
              <a:ext cx="431" cy="408"/>
            </a:xfrm>
            <a:prstGeom prst="can">
              <a:avLst>
                <a:gd name="adj" fmla="val 2107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3019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436" name="AutoShape 20"/>
            <p:cNvSpPr>
              <a:spLocks noChangeArrowheads="1"/>
            </p:cNvSpPr>
            <p:nvPr/>
          </p:nvSpPr>
          <p:spPr bwMode="auto">
            <a:xfrm>
              <a:off x="1995" y="3475"/>
              <a:ext cx="431" cy="40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3019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437" name="AutoShape 21"/>
            <p:cNvSpPr>
              <a:spLocks noChangeArrowheads="1"/>
            </p:cNvSpPr>
            <p:nvPr/>
          </p:nvSpPr>
          <p:spPr bwMode="auto">
            <a:xfrm>
              <a:off x="2812" y="3475"/>
              <a:ext cx="431" cy="408"/>
            </a:xfrm>
            <a:prstGeom prst="can">
              <a:avLst>
                <a:gd name="adj" fmla="val 19116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3019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438" name="AutoShape 22"/>
            <p:cNvSpPr>
              <a:spLocks noChangeArrowheads="1"/>
            </p:cNvSpPr>
            <p:nvPr/>
          </p:nvSpPr>
          <p:spPr bwMode="auto">
            <a:xfrm>
              <a:off x="3538" y="3475"/>
              <a:ext cx="431" cy="408"/>
            </a:xfrm>
            <a:prstGeom prst="can">
              <a:avLst>
                <a:gd name="adj" fmla="val 2303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3019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2481" name="AutoShape 23"/>
          <p:cNvSpPr>
            <a:spLocks noChangeArrowheads="1"/>
          </p:cNvSpPr>
          <p:nvPr/>
        </p:nvSpPr>
        <p:spPr bwMode="auto">
          <a:xfrm>
            <a:off x="6421439" y="3046437"/>
            <a:ext cx="936625" cy="863600"/>
          </a:xfrm>
          <a:prstGeom prst="can">
            <a:avLst>
              <a:gd name="adj" fmla="val 16727"/>
            </a:avLst>
          </a:prstGeom>
          <a:gradFill rotWithShape="1">
            <a:gsLst>
              <a:gs pos="0">
                <a:srgbClr val="000080"/>
              </a:gs>
              <a:gs pos="50000">
                <a:srgbClr val="B2B2D9"/>
              </a:gs>
              <a:gs pos="100000">
                <a:srgbClr val="00008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656139" y="1556792"/>
            <a:ext cx="4537075" cy="696912"/>
            <a:chOff x="1156" y="1139"/>
            <a:chExt cx="2858" cy="439"/>
          </a:xfrm>
        </p:grpSpPr>
        <p:sp>
          <p:nvSpPr>
            <p:cNvPr id="62505" name="Text Box 25"/>
            <p:cNvSpPr txBox="1">
              <a:spLocks noChangeArrowheads="1"/>
            </p:cNvSpPr>
            <p:nvPr/>
          </p:nvSpPr>
          <p:spPr bwMode="auto">
            <a:xfrm>
              <a:off x="1233" y="1147"/>
              <a:ext cx="5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+mn-ea"/>
                  <a:cs typeface="Arial" panose="020B0604020202020204" pitchFamily="34" charset="0"/>
                </a:rPr>
                <a:t>LUN 1</a:t>
              </a:r>
            </a:p>
          </p:txBody>
        </p:sp>
        <p:sp>
          <p:nvSpPr>
            <p:cNvPr id="62506" name="Text Box 26"/>
            <p:cNvSpPr txBox="1">
              <a:spLocks noChangeArrowheads="1"/>
            </p:cNvSpPr>
            <p:nvPr/>
          </p:nvSpPr>
          <p:spPr bwMode="auto">
            <a:xfrm>
              <a:off x="2336" y="1139"/>
              <a:ext cx="5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+mn-ea"/>
                  <a:cs typeface="Arial" panose="020B0604020202020204" pitchFamily="34" charset="0"/>
                </a:rPr>
                <a:t>LUN 2</a:t>
              </a:r>
            </a:p>
          </p:txBody>
        </p:sp>
        <p:sp>
          <p:nvSpPr>
            <p:cNvPr id="62507" name="Text Box 27"/>
            <p:cNvSpPr txBox="1">
              <a:spLocks noChangeArrowheads="1"/>
            </p:cNvSpPr>
            <p:nvPr/>
          </p:nvSpPr>
          <p:spPr bwMode="auto">
            <a:xfrm>
              <a:off x="3493" y="1139"/>
              <a:ext cx="5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+mn-ea"/>
                  <a:cs typeface="Arial" panose="020B0604020202020204" pitchFamily="34" charset="0"/>
                </a:rPr>
                <a:t>LUN 3</a:t>
              </a:r>
            </a:p>
          </p:txBody>
        </p:sp>
        <p:sp>
          <p:nvSpPr>
            <p:cNvPr id="62508" name="AutoShape 28"/>
            <p:cNvSpPr>
              <a:spLocks noChangeArrowheads="1"/>
            </p:cNvSpPr>
            <p:nvPr/>
          </p:nvSpPr>
          <p:spPr bwMode="auto">
            <a:xfrm>
              <a:off x="3424" y="1352"/>
              <a:ext cx="590" cy="204"/>
            </a:xfrm>
            <a:prstGeom prst="can">
              <a:avLst>
                <a:gd name="adj" fmla="val 32843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509" name="AutoShape 29"/>
            <p:cNvSpPr>
              <a:spLocks noChangeArrowheads="1"/>
            </p:cNvSpPr>
            <p:nvPr/>
          </p:nvSpPr>
          <p:spPr bwMode="auto">
            <a:xfrm>
              <a:off x="2245" y="1352"/>
              <a:ext cx="590" cy="204"/>
            </a:xfrm>
            <a:prstGeom prst="can">
              <a:avLst>
                <a:gd name="adj" fmla="val 32843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510" name="AutoShape 30"/>
            <p:cNvSpPr>
              <a:spLocks noChangeArrowheads="1"/>
            </p:cNvSpPr>
            <p:nvPr/>
          </p:nvSpPr>
          <p:spPr bwMode="auto">
            <a:xfrm>
              <a:off x="1156" y="1374"/>
              <a:ext cx="590" cy="204"/>
            </a:xfrm>
            <a:prstGeom prst="can">
              <a:avLst>
                <a:gd name="adj" fmla="val 32843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6447" name="AutoShape 31"/>
          <p:cNvSpPr>
            <a:spLocks noChangeArrowheads="1"/>
          </p:cNvSpPr>
          <p:nvPr/>
        </p:nvSpPr>
        <p:spPr bwMode="auto">
          <a:xfrm>
            <a:off x="6421439" y="3621112"/>
            <a:ext cx="936625" cy="323850"/>
          </a:xfrm>
          <a:prstGeom prst="can">
            <a:avLst>
              <a:gd name="adj" fmla="val 32843"/>
            </a:avLst>
          </a:prstGeom>
          <a:solidFill>
            <a:srgbClr val="00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48" name="AutoShape 32"/>
          <p:cNvSpPr>
            <a:spLocks noChangeArrowheads="1"/>
          </p:cNvSpPr>
          <p:nvPr/>
        </p:nvSpPr>
        <p:spPr bwMode="auto">
          <a:xfrm>
            <a:off x="6421439" y="3333775"/>
            <a:ext cx="936625" cy="323850"/>
          </a:xfrm>
          <a:prstGeom prst="can">
            <a:avLst>
              <a:gd name="adj" fmla="val 3284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49" name="AutoShape 33"/>
          <p:cNvSpPr>
            <a:spLocks noChangeArrowheads="1"/>
          </p:cNvSpPr>
          <p:nvPr/>
        </p:nvSpPr>
        <p:spPr bwMode="auto">
          <a:xfrm>
            <a:off x="6421439" y="3046437"/>
            <a:ext cx="936625" cy="323850"/>
          </a:xfrm>
          <a:prstGeom prst="can">
            <a:avLst>
              <a:gd name="adj" fmla="val 32843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2486" name="AutoShape 34"/>
          <p:cNvSpPr>
            <a:spLocks noChangeArrowheads="1"/>
          </p:cNvSpPr>
          <p:nvPr/>
        </p:nvSpPr>
        <p:spPr bwMode="auto">
          <a:xfrm>
            <a:off x="4692651" y="4654575"/>
            <a:ext cx="684213" cy="647700"/>
          </a:xfrm>
          <a:prstGeom prst="can">
            <a:avLst>
              <a:gd name="adj" fmla="val 21079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2487" name="AutoShape 35"/>
          <p:cNvSpPr>
            <a:spLocks noChangeArrowheads="1"/>
          </p:cNvSpPr>
          <p:nvPr/>
        </p:nvSpPr>
        <p:spPr bwMode="auto">
          <a:xfrm>
            <a:off x="5988051" y="4652987"/>
            <a:ext cx="684213" cy="647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2488" name="AutoShape 36"/>
          <p:cNvSpPr>
            <a:spLocks noChangeArrowheads="1"/>
          </p:cNvSpPr>
          <p:nvPr/>
        </p:nvSpPr>
        <p:spPr bwMode="auto">
          <a:xfrm>
            <a:off x="7285038" y="4652987"/>
            <a:ext cx="684212" cy="647700"/>
          </a:xfrm>
          <a:prstGeom prst="can">
            <a:avLst>
              <a:gd name="adj" fmla="val 19116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2489" name="AutoShape 37"/>
          <p:cNvSpPr>
            <a:spLocks noChangeArrowheads="1"/>
          </p:cNvSpPr>
          <p:nvPr/>
        </p:nvSpPr>
        <p:spPr bwMode="auto">
          <a:xfrm>
            <a:off x="8437563" y="4652987"/>
            <a:ext cx="684212" cy="647700"/>
          </a:xfrm>
          <a:prstGeom prst="can">
            <a:avLst>
              <a:gd name="adj" fmla="val 23037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54" name="Rectangle 38"/>
          <p:cNvSpPr>
            <a:spLocks noChangeArrowheads="1"/>
          </p:cNvSpPr>
          <p:nvPr/>
        </p:nvSpPr>
        <p:spPr bwMode="auto">
          <a:xfrm>
            <a:off x="6276976" y="2996952"/>
            <a:ext cx="1223963" cy="323850"/>
          </a:xfrm>
          <a:prstGeom prst="rect">
            <a:avLst/>
          </a:prstGeom>
          <a:noFill/>
          <a:ln w="28575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55" name="Rectangle 39"/>
          <p:cNvSpPr>
            <a:spLocks noChangeArrowheads="1"/>
          </p:cNvSpPr>
          <p:nvPr/>
        </p:nvSpPr>
        <p:spPr bwMode="auto">
          <a:xfrm>
            <a:off x="6276976" y="3403625"/>
            <a:ext cx="1223963" cy="241300"/>
          </a:xfrm>
          <a:prstGeom prst="rect">
            <a:avLst/>
          </a:prstGeom>
          <a:noFill/>
          <a:ln w="28575">
            <a:solidFill>
              <a:srgbClr val="FFCC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56" name="Rectangle 40"/>
          <p:cNvSpPr>
            <a:spLocks noChangeArrowheads="1"/>
          </p:cNvSpPr>
          <p:nvPr/>
        </p:nvSpPr>
        <p:spPr bwMode="gray">
          <a:xfrm>
            <a:off x="7320136" y="3337248"/>
            <a:ext cx="1873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分割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2279650" y="2468880"/>
            <a:ext cx="7680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>
            <a:off x="2279650" y="4389120"/>
            <a:ext cx="7680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2279650" y="5577840"/>
            <a:ext cx="7680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右箭头 47"/>
          <p:cNvSpPr/>
          <p:nvPr/>
        </p:nvSpPr>
        <p:spPr>
          <a:xfrm>
            <a:off x="3467708" y="1772816"/>
            <a:ext cx="756084" cy="611386"/>
          </a:xfrm>
          <a:prstGeom prst="rightArrow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3467708" y="3212976"/>
            <a:ext cx="756084" cy="611386"/>
          </a:xfrm>
          <a:prstGeom prst="rightArrow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3467708" y="4725801"/>
            <a:ext cx="756084" cy="611386"/>
          </a:xfrm>
          <a:prstGeom prst="rightArrow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6432" name="Rectangle 16"/>
          <p:cNvSpPr>
            <a:spLocks noChangeArrowheads="1"/>
          </p:cNvSpPr>
          <p:nvPr/>
        </p:nvSpPr>
        <p:spPr bwMode="auto">
          <a:xfrm>
            <a:off x="6276976" y="3716140"/>
            <a:ext cx="1223963" cy="288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4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animBg="1"/>
      <p:bldP spid="316448" grpId="0" animBg="1"/>
      <p:bldP spid="316449" grpId="0" animBg="1"/>
      <p:bldP spid="316454" grpId="0" animBg="1"/>
      <p:bldP spid="316455" grpId="0" animBg="1"/>
      <p:bldP spid="316456" grpId="0"/>
      <p:bldP spid="3164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的数据组织形式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条带</a:t>
            </a:r>
            <a:r>
              <a:rPr lang="en-US" altLang="zh-CN" sz="1800" dirty="0"/>
              <a:t>(strip)</a:t>
            </a:r>
            <a:r>
              <a:rPr lang="zh-CN" altLang="en-US" sz="1800" dirty="0"/>
              <a:t>：硬盘中单个或者多个连续的扇区构成一个条带，他是一块硬盘上进一次数据读写的最小单元。 它是组成分条的元素。</a:t>
            </a:r>
          </a:p>
          <a:p>
            <a:r>
              <a:rPr lang="zh-CN" altLang="en-US" sz="1800" dirty="0"/>
              <a:t>分条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stipe</a:t>
            </a:r>
            <a:r>
              <a:rPr lang="en-US" altLang="zh-CN" sz="1800" dirty="0"/>
              <a:t>)</a:t>
            </a:r>
            <a:r>
              <a:rPr lang="zh-CN" altLang="en-US" sz="1800" dirty="0"/>
              <a:t>：同一硬盘阵列中的多个硬盘驱动器上的相同“位置”（或者说是相同编号）的条带。</a:t>
            </a:r>
            <a:endParaRPr lang="zh-CN" altLang="en-US" sz="2400" dirty="0">
              <a:latin typeface="FrutigerNext LT Regular" pitchFamily="34" charset="0"/>
              <a:ea typeface="华文细黑" pitchFamily="2" charset="-122"/>
            </a:endParaRPr>
          </a:p>
          <a:p>
            <a:endParaRPr lang="zh-CN" altLang="en-US" sz="2000" dirty="0"/>
          </a:p>
        </p:txBody>
      </p:sp>
      <p:grpSp>
        <p:nvGrpSpPr>
          <p:cNvPr id="6" name="Groep 1"/>
          <p:cNvGrpSpPr/>
          <p:nvPr/>
        </p:nvGrpSpPr>
        <p:grpSpPr>
          <a:xfrm>
            <a:off x="3147414" y="4257093"/>
            <a:ext cx="6909026" cy="2022475"/>
            <a:chOff x="1435868" y="3350741"/>
            <a:chExt cx="6909026" cy="2022475"/>
          </a:xfrm>
        </p:grpSpPr>
        <p:sp>
          <p:nvSpPr>
            <p:cNvPr id="7" name="370db35e-eed9-40e1-9a3d-c2dbcf558219"/>
            <p:cNvSpPr>
              <a:spLocks noChangeArrowheads="1"/>
            </p:cNvSpPr>
            <p:nvPr/>
          </p:nvSpPr>
          <p:spPr bwMode="gray">
            <a:xfrm>
              <a:off x="3383731" y="457787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61a4cfbd-3c56-451e-b5a6-beae02b60289"/>
            <p:cNvSpPr>
              <a:spLocks noChangeArrowheads="1"/>
            </p:cNvSpPr>
            <p:nvPr/>
          </p:nvSpPr>
          <p:spPr bwMode="gray">
            <a:xfrm>
              <a:off x="3386906" y="4214341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8a3ce47c-a989-43d4-8784-517d82a3e167"/>
            <p:cNvSpPr>
              <a:spLocks noChangeArrowheads="1"/>
            </p:cNvSpPr>
            <p:nvPr/>
          </p:nvSpPr>
          <p:spPr bwMode="gray">
            <a:xfrm>
              <a:off x="3386906" y="385397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e7d26f25-b6ce-4393-b11c-5b46efb33d6b"/>
            <p:cNvSpPr txBox="1">
              <a:spLocks noChangeArrowheads="1"/>
            </p:cNvSpPr>
            <p:nvPr/>
          </p:nvSpPr>
          <p:spPr bwMode="gray">
            <a:xfrm>
              <a:off x="3848233" y="3925416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D7</a:t>
              </a:r>
            </a:p>
          </p:txBody>
        </p:sp>
        <p:sp>
          <p:nvSpPr>
            <p:cNvPr id="11" name="dad86bfa-a2d6-4414-80f2-c848b5a1857a"/>
            <p:cNvSpPr txBox="1">
              <a:spLocks noChangeArrowheads="1"/>
            </p:cNvSpPr>
            <p:nvPr/>
          </p:nvSpPr>
          <p:spPr bwMode="gray">
            <a:xfrm>
              <a:off x="3848233" y="4285778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D4</a:t>
              </a:r>
            </a:p>
          </p:txBody>
        </p:sp>
        <p:sp>
          <p:nvSpPr>
            <p:cNvPr id="12" name="fcb56349-04ae-416d-aabe-633e515987cf"/>
            <p:cNvSpPr txBox="1">
              <a:spLocks noChangeArrowheads="1"/>
            </p:cNvSpPr>
            <p:nvPr/>
          </p:nvSpPr>
          <p:spPr bwMode="gray">
            <a:xfrm>
              <a:off x="3848233" y="4646141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13" name="a15a8d40-f9cf-44f4-8937-39df035a781f"/>
            <p:cNvSpPr>
              <a:spLocks noChangeArrowheads="1"/>
            </p:cNvSpPr>
            <p:nvPr/>
          </p:nvSpPr>
          <p:spPr bwMode="gray">
            <a:xfrm>
              <a:off x="3313881" y="3493616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70b3f127-27a1-4a47-90d7-f51dea5b4c8b"/>
            <p:cNvSpPr txBox="1">
              <a:spLocks noChangeArrowheads="1"/>
            </p:cNvSpPr>
            <p:nvPr/>
          </p:nvSpPr>
          <p:spPr bwMode="gray">
            <a:xfrm>
              <a:off x="3707963" y="3573016"/>
              <a:ext cx="7088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Disk 2</a:t>
              </a:r>
            </a:p>
          </p:txBody>
        </p:sp>
        <p:sp>
          <p:nvSpPr>
            <p:cNvPr id="15" name="b29fd591-e16a-4e79-aab7-6144c781619e"/>
            <p:cNvSpPr>
              <a:spLocks noChangeArrowheads="1"/>
            </p:cNvSpPr>
            <p:nvPr/>
          </p:nvSpPr>
          <p:spPr bwMode="gray">
            <a:xfrm>
              <a:off x="1729556" y="458112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c6e2b667-100b-43b3-819a-607044b5eb00"/>
            <p:cNvSpPr>
              <a:spLocks noChangeArrowheads="1"/>
            </p:cNvSpPr>
            <p:nvPr/>
          </p:nvSpPr>
          <p:spPr bwMode="gray">
            <a:xfrm>
              <a:off x="1729556" y="4214341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1f69f856-a9a0-4c71-bfcf-5f0a6be67819"/>
            <p:cNvSpPr>
              <a:spLocks noChangeArrowheads="1"/>
            </p:cNvSpPr>
            <p:nvPr/>
          </p:nvSpPr>
          <p:spPr bwMode="gray">
            <a:xfrm>
              <a:off x="1729556" y="385397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647a9573-b07a-4cba-b0f1-f2f9b17db597"/>
            <p:cNvSpPr txBox="1">
              <a:spLocks noChangeArrowheads="1"/>
            </p:cNvSpPr>
            <p:nvPr/>
          </p:nvSpPr>
          <p:spPr bwMode="gray">
            <a:xfrm>
              <a:off x="2144832" y="3925416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D6</a:t>
              </a:r>
            </a:p>
          </p:txBody>
        </p:sp>
        <p:sp>
          <p:nvSpPr>
            <p:cNvPr id="19" name="8ca5b659-cbc1-4b72-b0b1-cc144f8aebfe"/>
            <p:cNvSpPr txBox="1">
              <a:spLocks noChangeArrowheads="1"/>
            </p:cNvSpPr>
            <p:nvPr/>
          </p:nvSpPr>
          <p:spPr bwMode="gray">
            <a:xfrm>
              <a:off x="2144832" y="4285778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D3</a:t>
              </a:r>
            </a:p>
          </p:txBody>
        </p:sp>
        <p:sp>
          <p:nvSpPr>
            <p:cNvPr id="20" name="a179a333-1d8a-4684-bfcb-0483e5a19130"/>
            <p:cNvSpPr txBox="1">
              <a:spLocks noChangeArrowheads="1"/>
            </p:cNvSpPr>
            <p:nvPr/>
          </p:nvSpPr>
          <p:spPr bwMode="gray">
            <a:xfrm>
              <a:off x="2144832" y="4653136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21" name="3ced86c6-9af8-43d2-8dd7-3f4ce3227e02"/>
            <p:cNvSpPr>
              <a:spLocks noChangeArrowheads="1"/>
            </p:cNvSpPr>
            <p:nvPr/>
          </p:nvSpPr>
          <p:spPr bwMode="gray">
            <a:xfrm>
              <a:off x="1656531" y="3493616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5b2049fc-2605-49a4-9811-a41c0230f6ba"/>
            <p:cNvSpPr txBox="1">
              <a:spLocks noChangeArrowheads="1"/>
            </p:cNvSpPr>
            <p:nvPr/>
          </p:nvSpPr>
          <p:spPr bwMode="gray">
            <a:xfrm>
              <a:off x="2003769" y="3573016"/>
              <a:ext cx="7088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Disk 1</a:t>
              </a:r>
            </a:p>
          </p:txBody>
        </p:sp>
        <p:sp>
          <p:nvSpPr>
            <p:cNvPr id="23" name="f9a21a82-300c-483c-90bf-e23f4943f576"/>
            <p:cNvSpPr>
              <a:spLocks noChangeArrowheads="1"/>
            </p:cNvSpPr>
            <p:nvPr/>
          </p:nvSpPr>
          <p:spPr bwMode="gray">
            <a:xfrm>
              <a:off x="5042668" y="458112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c6fd9f65-8ed7-4f10-a613-0cfd716c8bc9"/>
            <p:cNvSpPr>
              <a:spLocks noChangeArrowheads="1"/>
            </p:cNvSpPr>
            <p:nvPr/>
          </p:nvSpPr>
          <p:spPr bwMode="gray">
            <a:xfrm>
              <a:off x="5042668" y="4214341"/>
              <a:ext cx="1289050" cy="3921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1af4eba0-401f-4bb8-a488-4db55ead57d0"/>
            <p:cNvSpPr>
              <a:spLocks noChangeArrowheads="1"/>
            </p:cNvSpPr>
            <p:nvPr/>
          </p:nvSpPr>
          <p:spPr bwMode="gray">
            <a:xfrm>
              <a:off x="5042668" y="385397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a0ff39f6-821f-4895-88a6-e1e87e4e5b62"/>
            <p:cNvSpPr txBox="1">
              <a:spLocks noChangeArrowheads="1"/>
            </p:cNvSpPr>
            <p:nvPr/>
          </p:nvSpPr>
          <p:spPr bwMode="gray">
            <a:xfrm>
              <a:off x="5503995" y="3925416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D8</a:t>
              </a:r>
            </a:p>
          </p:txBody>
        </p:sp>
        <p:sp>
          <p:nvSpPr>
            <p:cNvPr id="27" name="f3a8c53a-66b2-49bd-a05d-b47ffb9599ff"/>
            <p:cNvSpPr txBox="1">
              <a:spLocks noChangeArrowheads="1"/>
            </p:cNvSpPr>
            <p:nvPr/>
          </p:nvSpPr>
          <p:spPr bwMode="gray">
            <a:xfrm>
              <a:off x="5503995" y="4285778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D5</a:t>
              </a:r>
            </a:p>
          </p:txBody>
        </p:sp>
        <p:sp>
          <p:nvSpPr>
            <p:cNvPr id="28" name="c9c720e9-3742-4cd3-93fe-54a434d1740b"/>
            <p:cNvSpPr txBox="1">
              <a:spLocks noChangeArrowheads="1"/>
            </p:cNvSpPr>
            <p:nvPr/>
          </p:nvSpPr>
          <p:spPr bwMode="gray">
            <a:xfrm>
              <a:off x="5503995" y="4646141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D2</a:t>
              </a:r>
            </a:p>
          </p:txBody>
        </p:sp>
        <p:sp>
          <p:nvSpPr>
            <p:cNvPr id="29" name="ac84408e-05b1-4e50-8ca6-1a4b86e0e211"/>
            <p:cNvSpPr>
              <a:spLocks noChangeArrowheads="1"/>
            </p:cNvSpPr>
            <p:nvPr/>
          </p:nvSpPr>
          <p:spPr bwMode="gray">
            <a:xfrm>
              <a:off x="4969643" y="3493616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30fc35e2-9278-45db-9bf4-20cbb62f060e"/>
            <p:cNvSpPr txBox="1">
              <a:spLocks noChangeArrowheads="1"/>
            </p:cNvSpPr>
            <p:nvPr/>
          </p:nvSpPr>
          <p:spPr bwMode="gray">
            <a:xfrm>
              <a:off x="5363726" y="3573016"/>
              <a:ext cx="7088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Disk 3</a:t>
              </a:r>
            </a:p>
          </p:txBody>
        </p:sp>
        <p:sp>
          <p:nvSpPr>
            <p:cNvPr id="31" name="45922f02-2ef8-4b62-b3b5-2ca0b1ebb18e"/>
            <p:cNvSpPr>
              <a:spLocks noChangeArrowheads="1"/>
            </p:cNvSpPr>
            <p:nvPr/>
          </p:nvSpPr>
          <p:spPr bwMode="auto">
            <a:xfrm>
              <a:off x="1656532" y="3934691"/>
              <a:ext cx="6688362" cy="23386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99efc65f-50f9-44c9-bbf9-9c031c0b0ca3"/>
            <p:cNvSpPr txBox="1">
              <a:spLocks noChangeArrowheads="1"/>
            </p:cNvSpPr>
            <p:nvPr/>
          </p:nvSpPr>
          <p:spPr bwMode="auto">
            <a:xfrm>
              <a:off x="6371406" y="3925416"/>
              <a:ext cx="677717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分条</a:t>
              </a:r>
              <a:r>
                <a:rPr lang="en-US" altLang="zh-CN" sz="1400" dirty="0">
                  <a:latin typeface="+mn-lt"/>
                  <a:ea typeface="+mn-ea"/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33" name="1e97140f-2d85-4012-b7ab-360eb0d2fc90"/>
            <p:cNvSpPr txBox="1">
              <a:spLocks noChangeArrowheads="1"/>
            </p:cNvSpPr>
            <p:nvPr/>
          </p:nvSpPr>
          <p:spPr bwMode="auto">
            <a:xfrm>
              <a:off x="6371406" y="4285778"/>
              <a:ext cx="677717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分条</a:t>
              </a:r>
              <a:r>
                <a:rPr lang="en-US" altLang="zh-CN" sz="1400" dirty="0">
                  <a:latin typeface="+mn-lt"/>
                  <a:ea typeface="+mn-ea"/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34" name="bc9f32a7-bb01-4328-8d2a-ce34ed82bf8c"/>
            <p:cNvSpPr txBox="1">
              <a:spLocks noChangeArrowheads="1"/>
            </p:cNvSpPr>
            <p:nvPr/>
          </p:nvSpPr>
          <p:spPr bwMode="auto">
            <a:xfrm>
              <a:off x="6371406" y="4644553"/>
              <a:ext cx="677717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分条</a:t>
              </a:r>
              <a:r>
                <a:rPr lang="en-US" altLang="zh-CN" sz="1400" dirty="0">
                  <a:latin typeface="+mn-lt"/>
                  <a:ea typeface="+mn-ea"/>
                  <a:cs typeface="Arial" panose="020B0604020202020204" pitchFamily="34" charset="0"/>
                </a:rPr>
                <a:t> 0</a:t>
              </a:r>
            </a:p>
          </p:txBody>
        </p:sp>
        <p:sp>
          <p:nvSpPr>
            <p:cNvPr id="35" name="ad0f4dbc-92cc-450d-9d4b-de33a22fc25f"/>
            <p:cNvSpPr>
              <a:spLocks noChangeArrowheads="1"/>
            </p:cNvSpPr>
            <p:nvPr/>
          </p:nvSpPr>
          <p:spPr bwMode="auto">
            <a:xfrm>
              <a:off x="1718443" y="4653136"/>
              <a:ext cx="1295400" cy="2954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" name="4d2e3e5a-b952-44ec-baf1-84fbed121dd0"/>
            <p:cNvSpPr txBox="1">
              <a:spLocks noChangeArrowheads="1"/>
            </p:cNvSpPr>
            <p:nvPr/>
          </p:nvSpPr>
          <p:spPr bwMode="auto">
            <a:xfrm>
              <a:off x="1435868" y="5077941"/>
              <a:ext cx="183991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硬盘上的数据条带</a:t>
              </a:r>
              <a:endParaRPr lang="en-US" altLang="zh-CN" sz="14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44e35564-c19a-49b7-ba78-d27dba60f95c"/>
            <p:cNvSpPr txBox="1">
              <a:spLocks noChangeArrowheads="1"/>
            </p:cNvSpPr>
            <p:nvPr/>
          </p:nvSpPr>
          <p:spPr bwMode="auto">
            <a:xfrm>
              <a:off x="3167831" y="5077941"/>
              <a:ext cx="1833562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硬盘上的数据条带</a:t>
              </a:r>
              <a:endParaRPr lang="en-US" altLang="zh-CN" sz="14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3cea3a3b-66b2-4871-96fa-26410612b265"/>
            <p:cNvSpPr txBox="1">
              <a:spLocks noChangeArrowheads="1"/>
            </p:cNvSpPr>
            <p:nvPr/>
          </p:nvSpPr>
          <p:spPr bwMode="auto">
            <a:xfrm>
              <a:off x="4863281" y="5077941"/>
              <a:ext cx="1976437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latin typeface="+mn-lt"/>
                  <a:ea typeface="+mn-ea"/>
                  <a:cs typeface="Arial" panose="020B0604020202020204" pitchFamily="34" charset="0"/>
                </a:rPr>
                <a:t>硬盘上的数据条带</a:t>
              </a:r>
              <a:endParaRPr lang="en-US" altLang="zh-CN" sz="14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342a9e3e-6446-4e6c-a3bc-683c5c923e6f"/>
            <p:cNvCxnSpPr/>
            <p:nvPr/>
          </p:nvCxnSpPr>
          <p:spPr bwMode="auto">
            <a:xfrm rot="5400000">
              <a:off x="7798569" y="3599978"/>
              <a:ext cx="500062" cy="1587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e7c2d908-a8da-4ce8-9880-c7b70d84b23b"/>
            <p:cNvCxnSpPr/>
            <p:nvPr/>
          </p:nvCxnSpPr>
          <p:spPr bwMode="auto">
            <a:xfrm rot="5400000" flipH="1" flipV="1">
              <a:off x="7798568" y="4470326"/>
              <a:ext cx="500063" cy="1587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d7458c53-2fba-4147-8619-ca2facd490f0"/>
            <p:cNvSpPr>
              <a:spLocks noChangeArrowheads="1"/>
            </p:cNvSpPr>
            <p:nvPr/>
          </p:nvSpPr>
          <p:spPr bwMode="auto">
            <a:xfrm>
              <a:off x="3380556" y="4628607"/>
              <a:ext cx="1295400" cy="2954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9db50f58-984c-4de8-a77d-302da317c456"/>
            <p:cNvSpPr>
              <a:spLocks noChangeArrowheads="1"/>
            </p:cNvSpPr>
            <p:nvPr/>
          </p:nvSpPr>
          <p:spPr bwMode="auto">
            <a:xfrm>
              <a:off x="5041081" y="4665120"/>
              <a:ext cx="1295400" cy="2954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3" name="f43fbbf0-56fb-4c3c-b6d6-2e5cdf10d731"/>
          <p:cNvSpPr txBox="1">
            <a:spLocks noChangeArrowheads="1"/>
          </p:cNvSpPr>
          <p:nvPr/>
        </p:nvSpPr>
        <p:spPr bwMode="auto">
          <a:xfrm>
            <a:off x="9228138" y="4833157"/>
            <a:ext cx="1476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0" tIns="39600" rIns="79200" bIns="3960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+mn-lt"/>
                <a:ea typeface="+mn-ea"/>
                <a:cs typeface="Arial" panose="020B0604020202020204" pitchFamily="34" charset="0"/>
              </a:rPr>
              <a:t>分条深度</a:t>
            </a:r>
            <a:endParaRPr lang="en-US" altLang="zh-CN" sz="14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CDB4D5-FCB2-46E2-B158-4BA4331D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级别和原理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RAID</a:t>
            </a:r>
            <a:r>
              <a:rPr lang="zh-CN" altLang="en-US" dirty="0"/>
              <a:t>级别的特点</a:t>
            </a:r>
          </a:p>
          <a:p>
            <a:r>
              <a:rPr lang="en-US" altLang="zh-CN" dirty="0"/>
              <a:t>RAID</a:t>
            </a:r>
            <a:r>
              <a:rPr lang="zh-CN" altLang="en-US" dirty="0"/>
              <a:t>的数据保护技术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RAID</a:t>
            </a:r>
            <a:r>
              <a:rPr lang="zh-CN" altLang="en-US" dirty="0"/>
              <a:t>级别的应用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数据保护的方式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/>
              <a:t>方法一：在另一块冗余的硬盘上保存数据的副本。</a:t>
            </a:r>
            <a:endParaRPr lang="en-US" altLang="zh-CN" sz="1600" dirty="0"/>
          </a:p>
          <a:p>
            <a:r>
              <a:rPr lang="zh-CN" altLang="en-US" sz="1600" dirty="0"/>
              <a:t>方法二：奇偶校验算法（</a:t>
            </a:r>
            <a:r>
              <a:rPr lang="en-US" altLang="zh-CN" sz="1600" dirty="0"/>
              <a:t>XOR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 lvl="1"/>
            <a:r>
              <a:rPr lang="en-US" altLang="zh-CN" sz="1400" dirty="0"/>
              <a:t>XOR</a:t>
            </a:r>
            <a:r>
              <a:rPr lang="zh-CN" altLang="en-US" sz="1400" dirty="0"/>
              <a:t>运算广泛地使用在数字电子和计算机科学中。</a:t>
            </a:r>
            <a:endParaRPr lang="en-US" altLang="zh-CN" sz="1400" dirty="0"/>
          </a:p>
          <a:p>
            <a:pPr lvl="1"/>
            <a:r>
              <a:rPr lang="en-US" altLang="zh-CN" sz="1400" dirty="0"/>
              <a:t>XOR</a:t>
            </a:r>
            <a:r>
              <a:rPr lang="zh-CN" altLang="en-US" sz="1400" dirty="0"/>
              <a:t>校验的算法</a:t>
            </a:r>
            <a:r>
              <a:rPr lang="en-US" altLang="zh-CN" sz="1400" dirty="0"/>
              <a:t>——</a:t>
            </a:r>
            <a:r>
              <a:rPr lang="zh-CN" altLang="en-US" sz="1400" dirty="0"/>
              <a:t>相同为假，相异为真：</a:t>
            </a:r>
          </a:p>
          <a:p>
            <a:pPr lvl="1" indent="29880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1400" dirty="0"/>
              <a:t>0</a:t>
            </a:r>
            <a:r>
              <a:rPr lang="zh-CN" altLang="zh-CN" sz="1400" dirty="0">
                <a:sym typeface="Math B"/>
              </a:rPr>
              <a:t>⊕</a:t>
            </a:r>
            <a:r>
              <a:rPr lang="en-US" altLang="zh-CN" sz="1400" dirty="0"/>
              <a:t>0</a:t>
            </a:r>
            <a:r>
              <a:rPr lang="zh-CN" altLang="zh-CN" sz="1400" dirty="0"/>
              <a:t>= </a:t>
            </a:r>
            <a:r>
              <a:rPr lang="zh-CN" altLang="en-US" sz="1400" dirty="0"/>
              <a:t>0； 0</a:t>
            </a:r>
            <a:r>
              <a:rPr lang="zh-CN" altLang="zh-CN" sz="1400" dirty="0">
                <a:sym typeface="Math B"/>
              </a:rPr>
              <a:t>⊕</a:t>
            </a:r>
            <a:r>
              <a:rPr lang="en-US" altLang="zh-CN" sz="1400" dirty="0"/>
              <a:t>1</a:t>
            </a:r>
            <a:r>
              <a:rPr lang="zh-CN" altLang="zh-CN" sz="1400" dirty="0"/>
              <a:t>= </a:t>
            </a:r>
            <a:r>
              <a:rPr lang="en-US" altLang="zh-CN" sz="1400" dirty="0"/>
              <a:t>1</a:t>
            </a:r>
            <a:r>
              <a:rPr lang="zh-CN" altLang="en-US" sz="1400" dirty="0"/>
              <a:t>； </a:t>
            </a:r>
            <a:r>
              <a:rPr lang="en-US" altLang="zh-CN" sz="1400" dirty="0"/>
              <a:t>1</a:t>
            </a:r>
            <a:r>
              <a:rPr lang="zh-CN" altLang="zh-CN" sz="1400" dirty="0">
                <a:sym typeface="Math B"/>
              </a:rPr>
              <a:t>⊕</a:t>
            </a:r>
            <a:r>
              <a:rPr lang="en-US" altLang="zh-CN" sz="1400" dirty="0"/>
              <a:t>0</a:t>
            </a:r>
            <a:r>
              <a:rPr lang="zh-CN" altLang="zh-CN" sz="1400" dirty="0"/>
              <a:t>= </a:t>
            </a:r>
            <a:r>
              <a:rPr lang="en-US" altLang="zh-CN" sz="1400" dirty="0"/>
              <a:t>1</a:t>
            </a:r>
            <a:r>
              <a:rPr lang="zh-CN" altLang="en-US" sz="1400" dirty="0"/>
              <a:t>； </a:t>
            </a:r>
            <a:r>
              <a:rPr lang="en-US" altLang="zh-CN" sz="1400" dirty="0"/>
              <a:t>1</a:t>
            </a:r>
            <a:r>
              <a:rPr lang="zh-CN" altLang="zh-CN" sz="1400" dirty="0">
                <a:sym typeface="Math B"/>
              </a:rPr>
              <a:t>⊕</a:t>
            </a:r>
            <a:r>
              <a:rPr lang="en-US" altLang="zh-CN" sz="1400" dirty="0"/>
              <a:t>1</a:t>
            </a:r>
            <a:r>
              <a:rPr lang="zh-CN" altLang="zh-CN" sz="1400" dirty="0"/>
              <a:t>= </a:t>
            </a:r>
            <a:r>
              <a:rPr lang="zh-CN" altLang="en-US" sz="1400" dirty="0"/>
              <a:t>0；</a:t>
            </a:r>
          </a:p>
          <a:p>
            <a:endParaRPr lang="zh-CN" alt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465549" y="3500344"/>
            <a:ext cx="5222875" cy="2119437"/>
            <a:chOff x="1941548" y="3500343"/>
            <a:chExt cx="5222875" cy="2119437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3959260" y="457984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3959260" y="422106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3959260" y="3860706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4503944" y="3932143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4503944" y="4292506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4503944" y="4652868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886235" y="3500343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4313988" y="3573368"/>
              <a:ext cx="639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2014573" y="457984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2014573" y="422106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2014573" y="3860706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gray">
            <a:xfrm>
              <a:off x="2559256" y="3932143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559256" y="4292506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2559256" y="4652868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gray">
            <a:xfrm>
              <a:off x="1941548" y="3500343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gray">
            <a:xfrm>
              <a:off x="2369300" y="3573368"/>
              <a:ext cx="639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bg1"/>
                  </a:solidFill>
                  <a:latin typeface="+mn-lt"/>
                  <a:ea typeface="+mn-ea"/>
                </a:rPr>
                <a:t>驱动器</a:t>
              </a: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gray">
            <a:xfrm>
              <a:off x="5797585" y="457984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797585" y="422106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5797585" y="3860706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gray">
            <a:xfrm>
              <a:off x="6342269" y="3932143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6342269" y="4292506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gray">
            <a:xfrm>
              <a:off x="6342269" y="4652868"/>
              <a:ext cx="260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gray">
            <a:xfrm>
              <a:off x="5724560" y="3500343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6013301" y="3571781"/>
              <a:ext cx="82586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bg1"/>
                  </a:solidFill>
                  <a:latin typeface="+mn-lt"/>
                  <a:ea typeface="+mn-ea"/>
                </a:rPr>
                <a:t>校验驱动器</a:t>
              </a:r>
              <a:endParaRPr lang="en-US" altLang="zh-CN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3416335" y="4217772"/>
              <a:ext cx="431800" cy="328854"/>
            </a:xfrm>
            <a:prstGeom prst="flowChartOr">
              <a:avLst/>
            </a:prstGeom>
            <a:solidFill>
              <a:schemeClr val="bg1"/>
            </a:solidFill>
            <a:ln w="57150">
              <a:solidFill>
                <a:srgbClr val="009999"/>
              </a:solidFill>
              <a:round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359435" y="4294093"/>
              <a:ext cx="288925" cy="0"/>
            </a:xfrm>
            <a:prstGeom prst="line">
              <a:avLst/>
            </a:prstGeom>
            <a:noFill/>
            <a:ln w="57150">
              <a:solidFill>
                <a:srgbClr val="009999"/>
              </a:solidFill>
              <a:round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359435" y="4438556"/>
              <a:ext cx="288925" cy="0"/>
            </a:xfrm>
            <a:prstGeom prst="line">
              <a:avLst/>
            </a:prstGeom>
            <a:noFill/>
            <a:ln w="57150">
              <a:solidFill>
                <a:srgbClr val="009999"/>
              </a:solidFill>
              <a:round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525724" y="5235605"/>
              <a:ext cx="2190750" cy="3841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>
              <a:spAutoFit/>
            </a:bodyPr>
            <a:lstStyle/>
            <a:p>
              <a:pPr defTabSz="801688"/>
              <a:r>
                <a:rPr lang="zh-CN" altLang="en-US" sz="2000" b="1" dirty="0">
                  <a:latin typeface="+mn-lt"/>
                  <a:ea typeface="+mn-ea"/>
                </a:rPr>
                <a:t>异或校验冗余备份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FFBCF-4908-47B6-BA43-C75FD0A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RAID</a:t>
            </a:r>
            <a:r>
              <a:rPr lang="zh-CN" altLang="en-US" b="1" dirty="0"/>
              <a:t>的基本概念和实现方式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技术及其应用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的数据保护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LUN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1106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RAID</a:t>
            </a:r>
            <a:r>
              <a:rPr lang="zh-CN" altLang="en-US" dirty="0"/>
              <a:t>级别与分类标准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RAID</a:t>
            </a:r>
            <a:r>
              <a:rPr lang="zh-CN" altLang="en-US" sz="2400" dirty="0"/>
              <a:t>技术将多个单独的物理硬盘以不同的方式组合成一个逻辑盘，提高了硬盘的读写性能和数据安全性，根据不同的组合方式可以分为不同的</a:t>
            </a:r>
            <a:r>
              <a:rPr lang="en-US" altLang="zh-CN" sz="2400" dirty="0"/>
              <a:t>RAID</a:t>
            </a:r>
            <a:r>
              <a:rPr lang="zh-CN" altLang="en-US" sz="2400" dirty="0"/>
              <a:t>级别。</a:t>
            </a:r>
            <a:endParaRPr lang="en-US" altLang="zh-CN" sz="2400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430552" y="3083840"/>
            <a:ext cx="4894269" cy="3009457"/>
            <a:chOff x="1906551" y="2917818"/>
            <a:chExt cx="4894269" cy="3009457"/>
          </a:xfrm>
        </p:grpSpPr>
        <p:pic>
          <p:nvPicPr>
            <p:cNvPr id="5" name="Picture 3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393" y="3203660"/>
              <a:ext cx="1816159" cy="1799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6"/>
            <p:cNvGrpSpPr>
              <a:grpSpLocks/>
            </p:cNvGrpSpPr>
            <p:nvPr/>
          </p:nvGrpSpPr>
          <p:grpSpPr bwMode="auto">
            <a:xfrm rot="17866498" flipH="1" flipV="1">
              <a:off x="3943264" y="4420700"/>
              <a:ext cx="1578267" cy="366429"/>
              <a:chOff x="2528" y="1060"/>
              <a:chExt cx="894" cy="236"/>
            </a:xfrm>
          </p:grpSpPr>
          <p:grpSp>
            <p:nvGrpSpPr>
              <p:cNvPr id="36" name="Group 7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42" name="AutoShape 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AutoShape 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AutoShape 1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AutoShape 1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7" name="Group 1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8" name="AutoShape 1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AutoShape 1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AutoShape 1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AutoShape 1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3172246" y="3529446"/>
              <a:ext cx="269615" cy="84879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3228415" y="4860048"/>
              <a:ext cx="194722" cy="14978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rot="18903867" flipV="1">
              <a:off x="3800100" y="5138400"/>
              <a:ext cx="194722" cy="14978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 rot="2103433" flipV="1">
              <a:off x="3074885" y="4232193"/>
              <a:ext cx="195970" cy="14978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4384254" flipH="1">
              <a:off x="5264262" y="4545496"/>
              <a:ext cx="194722" cy="14978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120645" flipH="1">
              <a:off x="5169397" y="3353446"/>
              <a:ext cx="194722" cy="14978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gray">
            <a:xfrm>
              <a:off x="2030124" y="3167462"/>
              <a:ext cx="1088448" cy="532989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gray">
            <a:xfrm>
              <a:off x="2056337" y="3198667"/>
              <a:ext cx="1023540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96001"/>
                  </a:schemeClr>
                </a:gs>
                <a:gs pos="100000">
                  <a:schemeClr val="accent1">
                    <a:gamma/>
                    <a:tint val="43922"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2148139" y="3293532"/>
              <a:ext cx="8386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RAID0</a:t>
              </a:r>
            </a:p>
          </p:txBody>
        </p:sp>
        <p:sp>
          <p:nvSpPr>
            <p:cNvPr id="16" name="AutoShape 32"/>
            <p:cNvSpPr>
              <a:spLocks noChangeArrowheads="1"/>
            </p:cNvSpPr>
            <p:nvPr/>
          </p:nvSpPr>
          <p:spPr bwMode="gray">
            <a:xfrm>
              <a:off x="1906551" y="4044960"/>
              <a:ext cx="1088448" cy="532990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gray">
            <a:xfrm>
              <a:off x="1932763" y="4076166"/>
              <a:ext cx="1023540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96001"/>
                  </a:schemeClr>
                </a:gs>
                <a:gs pos="100000">
                  <a:schemeClr val="accent1">
                    <a:gamma/>
                    <a:tint val="43922"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2024566" y="4171030"/>
              <a:ext cx="8386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RAID1</a:t>
              </a:r>
            </a:p>
          </p:txBody>
        </p:sp>
        <p:sp>
          <p:nvSpPr>
            <p:cNvPr id="19" name="AutoShape 35"/>
            <p:cNvSpPr>
              <a:spLocks noChangeArrowheads="1"/>
            </p:cNvSpPr>
            <p:nvPr/>
          </p:nvSpPr>
          <p:spPr bwMode="gray">
            <a:xfrm>
              <a:off x="2139968" y="4898742"/>
              <a:ext cx="1088448" cy="532990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gray">
            <a:xfrm>
              <a:off x="2166181" y="4929948"/>
              <a:ext cx="1023540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96001"/>
                  </a:schemeClr>
                </a:gs>
                <a:gs pos="100000">
                  <a:schemeClr val="accent1">
                    <a:gamma/>
                    <a:tint val="43922"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2257982" y="5024813"/>
              <a:ext cx="8386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RAID3</a:t>
              </a: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gray">
            <a:xfrm>
              <a:off x="3295819" y="5394286"/>
              <a:ext cx="1088448" cy="532989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AutoShape 39"/>
            <p:cNvSpPr>
              <a:spLocks noChangeArrowheads="1"/>
            </p:cNvSpPr>
            <p:nvPr/>
          </p:nvSpPr>
          <p:spPr bwMode="gray">
            <a:xfrm>
              <a:off x="3322032" y="5425491"/>
              <a:ext cx="1023540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96001"/>
                  </a:schemeClr>
                </a:gs>
                <a:gs pos="100000">
                  <a:schemeClr val="accent1">
                    <a:gamma/>
                    <a:tint val="43922"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413833" y="5520355"/>
              <a:ext cx="8386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RAID5</a:t>
              </a:r>
            </a:p>
          </p:txBody>
        </p:sp>
        <p:sp>
          <p:nvSpPr>
            <p:cNvPr id="25" name="AutoShape 41"/>
            <p:cNvSpPr>
              <a:spLocks noChangeArrowheads="1"/>
            </p:cNvSpPr>
            <p:nvPr/>
          </p:nvSpPr>
          <p:spPr bwMode="gray">
            <a:xfrm flipH="1">
              <a:off x="5380346" y="2917818"/>
              <a:ext cx="1087200" cy="53298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AutoShape 42"/>
            <p:cNvSpPr>
              <a:spLocks noChangeArrowheads="1"/>
            </p:cNvSpPr>
            <p:nvPr/>
          </p:nvSpPr>
          <p:spPr bwMode="gray">
            <a:xfrm flipH="1">
              <a:off x="5409055" y="2947775"/>
              <a:ext cx="1022292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folHlink">
                    <a:gamma/>
                    <a:shade val="84706"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519581" y="3061363"/>
              <a:ext cx="8386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RAID6</a:t>
              </a:r>
            </a:p>
          </p:txBody>
        </p:sp>
        <p:sp>
          <p:nvSpPr>
            <p:cNvPr id="28" name="AutoShape 44"/>
            <p:cNvSpPr>
              <a:spLocks noChangeArrowheads="1"/>
            </p:cNvSpPr>
            <p:nvPr/>
          </p:nvSpPr>
          <p:spPr bwMode="gray">
            <a:xfrm flipH="1">
              <a:off x="5713621" y="3756622"/>
              <a:ext cx="1087199" cy="53298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AutoShape 45"/>
            <p:cNvSpPr>
              <a:spLocks noChangeArrowheads="1"/>
            </p:cNvSpPr>
            <p:nvPr/>
          </p:nvSpPr>
          <p:spPr bwMode="gray">
            <a:xfrm flipH="1">
              <a:off x="5742330" y="3786579"/>
              <a:ext cx="1022292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folHlink">
                    <a:gamma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5789537" y="3900166"/>
              <a:ext cx="9653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RAID10</a:t>
              </a:r>
            </a:p>
          </p:txBody>
        </p:sp>
        <p:sp>
          <p:nvSpPr>
            <p:cNvPr id="31" name="AutoShape 47"/>
            <p:cNvSpPr>
              <a:spLocks noChangeArrowheads="1"/>
            </p:cNvSpPr>
            <p:nvPr/>
          </p:nvSpPr>
          <p:spPr bwMode="gray">
            <a:xfrm flipH="1">
              <a:off x="5501424" y="4559226"/>
              <a:ext cx="1087199" cy="532990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AutoShape 48"/>
            <p:cNvSpPr>
              <a:spLocks noChangeArrowheads="1"/>
            </p:cNvSpPr>
            <p:nvPr/>
          </p:nvSpPr>
          <p:spPr bwMode="gray">
            <a:xfrm flipH="1">
              <a:off x="5530132" y="4589184"/>
              <a:ext cx="1022292" cy="4618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folHlink">
                    <a:gamma/>
                    <a:shade val="84706"/>
                    <a:invGamma/>
                    <a:alpha val="70000"/>
                  </a:schemeClr>
                </a:gs>
              </a:gsLst>
              <a:lin ang="5400000" scaled="1"/>
            </a:gra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5577339" y="4702772"/>
              <a:ext cx="9653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1C1C1C"/>
                  </a:solidFill>
                  <a:latin typeface="+mn-lt"/>
                  <a:ea typeface="+mn-ea"/>
                </a:rPr>
                <a:t>RAID50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rot="2147097" flipH="1">
              <a:off x="5411552" y="3942606"/>
              <a:ext cx="195970" cy="149786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8599" y="3830643"/>
              <a:ext cx="10919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+mn-lt"/>
                  <a:ea typeface="+mn-ea"/>
                </a:rPr>
                <a:t>常用</a:t>
              </a:r>
              <a:r>
                <a:rPr lang="en-US" altLang="zh-CN" sz="1600" dirty="0">
                  <a:latin typeface="+mn-lt"/>
                  <a:ea typeface="+mn-ea"/>
                </a:rPr>
                <a:t>RAID</a:t>
              </a:r>
            </a:p>
            <a:p>
              <a:pPr algn="ctr"/>
              <a:r>
                <a:rPr lang="zh-CN" altLang="en-US" sz="1600" dirty="0">
                  <a:latin typeface="+mn-lt"/>
                  <a:ea typeface="+mn-ea"/>
                </a:rPr>
                <a:t>级别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0</a:t>
            </a:r>
            <a:r>
              <a:rPr lang="zh-CN" altLang="en-US" dirty="0"/>
              <a:t>的工作原理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2479676" y="1376773"/>
            <a:ext cx="7326313" cy="4287093"/>
            <a:chOff x="955675" y="1518171"/>
            <a:chExt cx="7326313" cy="4287093"/>
          </a:xfrm>
        </p:grpSpPr>
        <p:sp>
          <p:nvSpPr>
            <p:cNvPr id="4" name="871edd70-775d-4c15-9686-cbe4a545f4bb"/>
            <p:cNvSpPr>
              <a:spLocks noChangeArrowheads="1"/>
            </p:cNvSpPr>
            <p:nvPr/>
          </p:nvSpPr>
          <p:spPr bwMode="auto">
            <a:xfrm rot="5400000">
              <a:off x="4604544" y="2974182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5" name="7d0c5924-7865-4740-bd65-0be164391c5e"/>
            <p:cNvSpPr>
              <a:spLocks noChangeArrowheads="1"/>
            </p:cNvSpPr>
            <p:nvPr/>
          </p:nvSpPr>
          <p:spPr bwMode="auto">
            <a:xfrm rot="5400000">
              <a:off x="6260306" y="2974182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6" name="d1e5549b-634d-45bf-9a1e-21c2cbd04c12"/>
            <p:cNvSpPr>
              <a:spLocks noChangeArrowheads="1"/>
            </p:cNvSpPr>
            <p:nvPr/>
          </p:nvSpPr>
          <p:spPr bwMode="gray">
            <a:xfrm>
              <a:off x="4319588" y="469741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7" name="c225eac8-2b12-499e-8aea-b7280e2e27a8"/>
            <p:cNvSpPr>
              <a:spLocks noChangeArrowheads="1"/>
            </p:cNvSpPr>
            <p:nvPr/>
          </p:nvSpPr>
          <p:spPr bwMode="gray">
            <a:xfrm>
              <a:off x="4319588" y="433863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8" name="01ff766b-85c5-47e4-9425-ea2efcc5bb2b"/>
            <p:cNvSpPr>
              <a:spLocks noChangeArrowheads="1"/>
            </p:cNvSpPr>
            <p:nvPr/>
          </p:nvSpPr>
          <p:spPr bwMode="gray">
            <a:xfrm>
              <a:off x="4319588" y="397986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9" name="f8567301-d9a2-43e3-b10c-cc45ad5ef6cf"/>
            <p:cNvSpPr txBox="1">
              <a:spLocks noChangeArrowheads="1"/>
            </p:cNvSpPr>
            <p:nvPr/>
          </p:nvSpPr>
          <p:spPr bwMode="gray">
            <a:xfrm>
              <a:off x="4787328" y="4049713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D4</a:t>
              </a:r>
            </a:p>
          </p:txBody>
        </p:sp>
        <p:sp>
          <p:nvSpPr>
            <p:cNvPr id="10" name="01c62fe2-b566-4d6f-9236-bbd6043cd83e"/>
            <p:cNvSpPr txBox="1">
              <a:spLocks noChangeArrowheads="1"/>
            </p:cNvSpPr>
            <p:nvPr/>
          </p:nvSpPr>
          <p:spPr bwMode="gray">
            <a:xfrm>
              <a:off x="4787328" y="4411663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D2</a:t>
              </a:r>
            </a:p>
          </p:txBody>
        </p:sp>
        <p:sp>
          <p:nvSpPr>
            <p:cNvPr id="11" name="c75fc62f-03dd-438f-b809-d89b31f44220"/>
            <p:cNvSpPr txBox="1">
              <a:spLocks noChangeArrowheads="1"/>
            </p:cNvSpPr>
            <p:nvPr/>
          </p:nvSpPr>
          <p:spPr bwMode="gray">
            <a:xfrm>
              <a:off x="4787328" y="4770438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12" name="93fd1590-92e8-4688-98a4-af608927ca86"/>
            <p:cNvSpPr>
              <a:spLocks noChangeArrowheads="1"/>
            </p:cNvSpPr>
            <p:nvPr/>
          </p:nvSpPr>
          <p:spPr bwMode="gray">
            <a:xfrm>
              <a:off x="4246563" y="3617913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13" name="7371a000-a24a-4a97-9ca2-cee7647b914b"/>
            <p:cNvSpPr txBox="1">
              <a:spLocks noChangeArrowheads="1"/>
            </p:cNvSpPr>
            <p:nvPr/>
          </p:nvSpPr>
          <p:spPr bwMode="gray">
            <a:xfrm>
              <a:off x="4553287" y="3697287"/>
              <a:ext cx="881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驱动器</a:t>
              </a: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14" name="72cd64ad-5633-4371-8f88-58602a442c7c"/>
            <p:cNvSpPr txBox="1">
              <a:spLocks noChangeArrowheads="1"/>
            </p:cNvSpPr>
            <p:nvPr/>
          </p:nvSpPr>
          <p:spPr bwMode="gray">
            <a:xfrm>
              <a:off x="3706240" y="3906838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solidFill>
                    <a:schemeClr val="bg1"/>
                  </a:solidFill>
                  <a:cs typeface="Arial" panose="020B0604020202020204" pitchFamily="34" charset="0"/>
                </a:rPr>
                <a:t>D6</a:t>
              </a:r>
            </a:p>
          </p:txBody>
        </p:sp>
        <p:sp>
          <p:nvSpPr>
            <p:cNvPr id="15" name="d6f0cc7c-8636-4aec-aa84-ef933ac74a3a"/>
            <p:cNvSpPr>
              <a:spLocks noChangeArrowheads="1"/>
            </p:cNvSpPr>
            <p:nvPr/>
          </p:nvSpPr>
          <p:spPr bwMode="gray">
            <a:xfrm>
              <a:off x="5975350" y="469741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16" name="fa4b1c14-4c0b-466e-a28c-a9f83e0f37e4"/>
            <p:cNvSpPr>
              <a:spLocks noChangeArrowheads="1"/>
            </p:cNvSpPr>
            <p:nvPr/>
          </p:nvSpPr>
          <p:spPr bwMode="gray">
            <a:xfrm>
              <a:off x="5975350" y="433863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17" name="c12680c8-3263-4397-8993-86b6c6e51e74"/>
            <p:cNvSpPr>
              <a:spLocks noChangeArrowheads="1"/>
            </p:cNvSpPr>
            <p:nvPr/>
          </p:nvSpPr>
          <p:spPr bwMode="gray">
            <a:xfrm>
              <a:off x="5975350" y="397986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18" name="e8f7c28f-a237-431f-b507-eb96d970b786"/>
            <p:cNvSpPr txBox="1">
              <a:spLocks noChangeArrowheads="1"/>
            </p:cNvSpPr>
            <p:nvPr/>
          </p:nvSpPr>
          <p:spPr bwMode="gray">
            <a:xfrm>
              <a:off x="6443090" y="4049713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D5</a:t>
              </a:r>
            </a:p>
          </p:txBody>
        </p:sp>
        <p:sp>
          <p:nvSpPr>
            <p:cNvPr id="19" name="8942ba52-e152-454d-8ecb-2aebce58db77"/>
            <p:cNvSpPr txBox="1">
              <a:spLocks noChangeArrowheads="1"/>
            </p:cNvSpPr>
            <p:nvPr/>
          </p:nvSpPr>
          <p:spPr bwMode="gray">
            <a:xfrm>
              <a:off x="6443090" y="4411663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D3</a:t>
              </a:r>
            </a:p>
          </p:txBody>
        </p:sp>
        <p:sp>
          <p:nvSpPr>
            <p:cNvPr id="20" name="1da6cd97-e07f-4128-8602-33304ca3370d"/>
            <p:cNvSpPr txBox="1">
              <a:spLocks noChangeArrowheads="1"/>
            </p:cNvSpPr>
            <p:nvPr/>
          </p:nvSpPr>
          <p:spPr bwMode="gray">
            <a:xfrm>
              <a:off x="6443090" y="4770438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21" name="6dd53f96-01fb-4339-ba62-45b5f356cbdc"/>
            <p:cNvSpPr>
              <a:spLocks noChangeArrowheads="1"/>
            </p:cNvSpPr>
            <p:nvPr/>
          </p:nvSpPr>
          <p:spPr bwMode="gray">
            <a:xfrm>
              <a:off x="5902325" y="3617913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22" name="d6c8fa1e-f220-45c1-bbdf-349e97fae6ec"/>
            <p:cNvSpPr txBox="1">
              <a:spLocks noChangeArrowheads="1"/>
            </p:cNvSpPr>
            <p:nvPr/>
          </p:nvSpPr>
          <p:spPr bwMode="gray">
            <a:xfrm>
              <a:off x="6209052" y="3697287"/>
              <a:ext cx="881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驱动器</a:t>
              </a: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529013" y="2736850"/>
              <a:ext cx="4730750" cy="352425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pic>
          <p:nvPicPr>
            <p:cNvPr id="24" name="692c5649-25a2-4e6f-b3e4-5be3e9cb43da" descr="gua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3570288" y="2654300"/>
              <a:ext cx="4711700" cy="20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79e461a9-4b64-4f25-b532-2508b4f36629"/>
            <p:cNvSpPr txBox="1">
              <a:spLocks noChangeArrowheads="1"/>
            </p:cNvSpPr>
            <p:nvPr/>
          </p:nvSpPr>
          <p:spPr bwMode="auto">
            <a:xfrm>
              <a:off x="4176713" y="2757488"/>
              <a:ext cx="3240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cs typeface="Arial" panose="020B0604020202020204" pitchFamily="34" charset="0"/>
                </a:rPr>
                <a:t>D0, D1, D2, D3, D4, D5</a:t>
              </a:r>
            </a:p>
          </p:txBody>
        </p:sp>
        <p:sp>
          <p:nvSpPr>
            <p:cNvPr id="26" name="88fa848c-baf8-4147-9b3b-739c5621d306"/>
            <p:cNvSpPr>
              <a:spLocks noChangeArrowheads="1"/>
            </p:cNvSpPr>
            <p:nvPr/>
          </p:nvSpPr>
          <p:spPr bwMode="auto">
            <a:xfrm>
              <a:off x="4176713" y="4048054"/>
              <a:ext cx="4032250" cy="2954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27" name="f902ff62-beb0-49f9-bc86-7faa1bf56a4f"/>
            <p:cNvSpPr txBox="1">
              <a:spLocks noChangeArrowheads="1"/>
            </p:cNvSpPr>
            <p:nvPr/>
          </p:nvSpPr>
          <p:spPr bwMode="auto">
            <a:xfrm>
              <a:off x="7451725" y="4052888"/>
              <a:ext cx="668099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cs typeface="Arial" panose="020B0604020202020204" pitchFamily="34" charset="0"/>
                </a:rPr>
                <a:t>分条</a:t>
              </a:r>
              <a:r>
                <a:rPr lang="en-US" altLang="zh-CN" sz="1400" dirty="0"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28" name="74feabbe-17d1-49e3-8170-caa9b60d02f3"/>
            <p:cNvSpPr txBox="1">
              <a:spLocks noChangeArrowheads="1"/>
            </p:cNvSpPr>
            <p:nvPr/>
          </p:nvSpPr>
          <p:spPr bwMode="auto">
            <a:xfrm>
              <a:off x="7451725" y="4411663"/>
              <a:ext cx="668099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cs typeface="Arial" panose="020B0604020202020204" pitchFamily="34" charset="0"/>
                </a:rPr>
                <a:t>分条</a:t>
              </a:r>
              <a:r>
                <a:rPr lang="en-US" altLang="zh-CN" sz="1400" dirty="0"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29" name="5c832048-994e-4bc7-a5c3-516b29c3c7cc"/>
            <p:cNvSpPr txBox="1">
              <a:spLocks noChangeArrowheads="1"/>
            </p:cNvSpPr>
            <p:nvPr/>
          </p:nvSpPr>
          <p:spPr bwMode="auto">
            <a:xfrm>
              <a:off x="7451725" y="4773613"/>
              <a:ext cx="668099" cy="29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0" tIns="39600" rIns="79200" bIns="396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cs typeface="Arial" panose="020B0604020202020204" pitchFamily="34" charset="0"/>
                </a:rPr>
                <a:t>分条</a:t>
              </a:r>
              <a:r>
                <a:rPr lang="en-US" altLang="zh-CN" sz="1400" dirty="0">
                  <a:cs typeface="Arial" panose="020B0604020202020204" pitchFamily="34" charset="0"/>
                </a:rPr>
                <a:t> 0</a:t>
              </a:r>
            </a:p>
          </p:txBody>
        </p:sp>
        <p:sp>
          <p:nvSpPr>
            <p:cNvPr id="30" name="560fad16-27cc-44b3-b17a-9977fb0cc72c"/>
            <p:cNvSpPr>
              <a:spLocks noChangeArrowheads="1"/>
            </p:cNvSpPr>
            <p:nvPr/>
          </p:nvSpPr>
          <p:spPr bwMode="auto">
            <a:xfrm>
              <a:off x="4319588" y="4766398"/>
              <a:ext cx="1295400" cy="2954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31" name="671fffdd-c3e1-4cbe-a23a-fefec39e5730"/>
            <p:cNvSpPr txBox="1">
              <a:spLocks noChangeArrowheads="1"/>
            </p:cNvSpPr>
            <p:nvPr/>
          </p:nvSpPr>
          <p:spPr bwMode="auto">
            <a:xfrm>
              <a:off x="3923928" y="5132388"/>
              <a:ext cx="1947862" cy="295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defRPr/>
              </a:pP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硬盘上的数据条带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31f0ea46-27de-4c10-854e-304a43a9d194"/>
            <p:cNvSpPr txBox="1">
              <a:spLocks noChangeArrowheads="1"/>
            </p:cNvSpPr>
            <p:nvPr/>
          </p:nvSpPr>
          <p:spPr bwMode="auto">
            <a:xfrm>
              <a:off x="5760169" y="5130800"/>
              <a:ext cx="1908175" cy="295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defRPr/>
              </a:pP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硬盘上的数据条带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2d90f353-72fd-4aa4-bf48-9f624ff888eb"/>
            <p:cNvSpPr txBox="1">
              <a:spLocks noChangeArrowheads="1"/>
            </p:cNvSpPr>
            <p:nvPr/>
          </p:nvSpPr>
          <p:spPr bwMode="auto">
            <a:xfrm>
              <a:off x="3995936" y="5509847"/>
              <a:ext cx="3607087" cy="2954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79200" tIns="39600" rIns="79200" bIns="39600">
              <a:spAutoFit/>
            </a:bodyPr>
            <a:lstStyle/>
            <a:p>
              <a:pPr algn="ctr" defTabSz="801688">
                <a:defRPr/>
              </a:pP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无差错校验的分条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RAID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56dd164f-5ec9-4aff-842a-52f026ec5403"/>
            <p:cNvSpPr>
              <a:spLocks noChangeArrowheads="1"/>
            </p:cNvSpPr>
            <p:nvPr/>
          </p:nvSpPr>
          <p:spPr bwMode="gray">
            <a:xfrm>
              <a:off x="1150938" y="447198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35" name="021a59ab-dd2a-40f7-b515-243d42f39ad0"/>
            <p:cNvSpPr>
              <a:spLocks noChangeArrowheads="1"/>
            </p:cNvSpPr>
            <p:nvPr/>
          </p:nvSpPr>
          <p:spPr bwMode="gray">
            <a:xfrm>
              <a:off x="1150938" y="411321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36" name="f72bf796-84f3-4e05-afbc-7d13c95d6d4a"/>
            <p:cNvSpPr>
              <a:spLocks noChangeArrowheads="1"/>
            </p:cNvSpPr>
            <p:nvPr/>
          </p:nvSpPr>
          <p:spPr bwMode="gray">
            <a:xfrm>
              <a:off x="1150938" y="375285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37" name="edc18e4a-398a-429f-a026-7ecc510f72ef"/>
            <p:cNvSpPr txBox="1">
              <a:spLocks noChangeArrowheads="1"/>
            </p:cNvSpPr>
            <p:nvPr/>
          </p:nvSpPr>
          <p:spPr bwMode="gray">
            <a:xfrm>
              <a:off x="1563115" y="3824288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D2</a:t>
              </a:r>
            </a:p>
          </p:txBody>
        </p:sp>
        <p:sp>
          <p:nvSpPr>
            <p:cNvPr id="38" name="35597eb4-442f-4c0b-ab64-1f2baf53c9d7"/>
            <p:cNvSpPr txBox="1">
              <a:spLocks noChangeArrowheads="1"/>
            </p:cNvSpPr>
            <p:nvPr/>
          </p:nvSpPr>
          <p:spPr bwMode="gray">
            <a:xfrm>
              <a:off x="1563115" y="4184650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39" name="d0e1c8b9-c210-450c-ad3c-c0470c5bf680"/>
            <p:cNvSpPr txBox="1">
              <a:spLocks noChangeArrowheads="1"/>
            </p:cNvSpPr>
            <p:nvPr/>
          </p:nvSpPr>
          <p:spPr bwMode="gray">
            <a:xfrm>
              <a:off x="1563115" y="4545013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40" name="89ca2a7f-b10d-4404-8f26-074f8edf247a"/>
            <p:cNvSpPr>
              <a:spLocks noChangeArrowheads="1"/>
            </p:cNvSpPr>
            <p:nvPr/>
          </p:nvSpPr>
          <p:spPr bwMode="gray">
            <a:xfrm>
              <a:off x="1150938" y="339090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41" name="9528da95-98e5-40aa-a30a-0cb14d8cb2db"/>
            <p:cNvSpPr>
              <a:spLocks noChangeArrowheads="1"/>
            </p:cNvSpPr>
            <p:nvPr/>
          </p:nvSpPr>
          <p:spPr bwMode="gray">
            <a:xfrm>
              <a:off x="1150938" y="3032125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42" name="0c6adbb6-a842-429c-8ad3-7ae6db92cb75"/>
            <p:cNvSpPr>
              <a:spLocks noChangeArrowheads="1"/>
            </p:cNvSpPr>
            <p:nvPr/>
          </p:nvSpPr>
          <p:spPr bwMode="gray">
            <a:xfrm>
              <a:off x="1150938" y="267176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43" name="651593d3-003e-4b83-8ed4-f57991e3a86b"/>
            <p:cNvSpPr txBox="1">
              <a:spLocks noChangeArrowheads="1"/>
            </p:cNvSpPr>
            <p:nvPr/>
          </p:nvSpPr>
          <p:spPr bwMode="gray">
            <a:xfrm>
              <a:off x="1563115" y="2743200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D5</a:t>
              </a:r>
            </a:p>
          </p:txBody>
        </p:sp>
        <p:sp>
          <p:nvSpPr>
            <p:cNvPr id="44" name="33b70932-9462-4223-bf30-ce06db85a717"/>
            <p:cNvSpPr txBox="1">
              <a:spLocks noChangeArrowheads="1"/>
            </p:cNvSpPr>
            <p:nvPr/>
          </p:nvSpPr>
          <p:spPr bwMode="gray">
            <a:xfrm>
              <a:off x="1563115" y="3103563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D4</a:t>
              </a:r>
            </a:p>
          </p:txBody>
        </p:sp>
        <p:sp>
          <p:nvSpPr>
            <p:cNvPr id="45" name="6c30c4b4-6b7f-4b60-92a1-09f77142d635"/>
            <p:cNvSpPr txBox="1">
              <a:spLocks noChangeArrowheads="1"/>
            </p:cNvSpPr>
            <p:nvPr/>
          </p:nvSpPr>
          <p:spPr bwMode="gray">
            <a:xfrm>
              <a:off x="1563115" y="3463925"/>
              <a:ext cx="413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cs typeface="Arial" panose="020B0604020202020204" pitchFamily="34" charset="0"/>
                </a:rPr>
                <a:t>D3</a:t>
              </a:r>
            </a:p>
          </p:txBody>
        </p:sp>
        <p:sp>
          <p:nvSpPr>
            <p:cNvPr id="46" name="0e94d77f-db78-467b-987b-3e17788d0758"/>
            <p:cNvSpPr txBox="1">
              <a:spLocks noChangeArrowheads="1"/>
            </p:cNvSpPr>
            <p:nvPr/>
          </p:nvSpPr>
          <p:spPr bwMode="gray">
            <a:xfrm>
              <a:off x="1618677" y="2384425"/>
              <a:ext cx="4138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solidFill>
                    <a:schemeClr val="bg1"/>
                  </a:solidFill>
                  <a:ea typeface="华文细黑" pitchFamily="2" charset="-122"/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47" name="e1227036-2841-483d-9790-f104b0e39921"/>
            <p:cNvSpPr txBox="1">
              <a:spLocks noChangeArrowheads="1"/>
            </p:cNvSpPr>
            <p:nvPr/>
          </p:nvSpPr>
          <p:spPr bwMode="auto">
            <a:xfrm>
              <a:off x="955675" y="5497487"/>
              <a:ext cx="17272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50000"/>
                </a:spcBef>
                <a:defRPr/>
              </a:pP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逻辑硬盘</a:t>
              </a:r>
              <a:endPara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ac8f68ac-9350-465f-8e4c-5f9e79e9f191"/>
            <p:cNvSpPr>
              <a:spLocks noChangeArrowheads="1"/>
            </p:cNvSpPr>
            <p:nvPr/>
          </p:nvSpPr>
          <p:spPr bwMode="auto">
            <a:xfrm>
              <a:off x="4176713" y="4768779"/>
              <a:ext cx="4032250" cy="2954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49" name="0e967acc-5174-4303-9529-56ae0bfe2200"/>
            <p:cNvSpPr>
              <a:spLocks noChangeArrowheads="1"/>
            </p:cNvSpPr>
            <p:nvPr/>
          </p:nvSpPr>
          <p:spPr bwMode="auto">
            <a:xfrm>
              <a:off x="4176713" y="4408416"/>
              <a:ext cx="4032250" cy="2954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50" name="e1c96d55-80ee-4468-91f5-d80ba615c281"/>
            <p:cNvSpPr>
              <a:spLocks noChangeArrowheads="1"/>
            </p:cNvSpPr>
            <p:nvPr/>
          </p:nvSpPr>
          <p:spPr bwMode="gray">
            <a:xfrm>
              <a:off x="992188" y="2527300"/>
              <a:ext cx="1620837" cy="243046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ea typeface="黑体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5fe05c57-a2e2-4d04-82a1-008fbf433090"/>
            <p:cNvSpPr>
              <a:spLocks noChangeArrowheads="1"/>
            </p:cNvSpPr>
            <p:nvPr/>
          </p:nvSpPr>
          <p:spPr bwMode="auto">
            <a:xfrm>
              <a:off x="5962650" y="4761635"/>
              <a:ext cx="1295400" cy="2954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9600" rIns="79200" bIns="396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cs typeface="Arial" panose="020B0604020202020204" pitchFamily="34" charset="0"/>
              </a:endParaRPr>
            </a:p>
          </p:txBody>
        </p:sp>
        <p:sp>
          <p:nvSpPr>
            <p:cNvPr id="52" name="36427093-6c50-4da9-99af-7fafd9ceb73b"/>
            <p:cNvSpPr>
              <a:spLocks noChangeArrowheads="1"/>
            </p:cNvSpPr>
            <p:nvPr/>
          </p:nvSpPr>
          <p:spPr bwMode="auto">
            <a:xfrm rot="5400000">
              <a:off x="5659596" y="2276872"/>
              <a:ext cx="274320" cy="274320"/>
            </a:xfrm>
            <a:prstGeom prst="rightArrow">
              <a:avLst>
                <a:gd name="adj1" fmla="val 56778"/>
                <a:gd name="adj2" fmla="val 44445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ea typeface="黑体" pitchFamily="49" charset="-122"/>
                <a:cs typeface="Arial" panose="020B0604020202020204" pitchFamily="34" charset="0"/>
              </a:endParaRPr>
            </a:p>
          </p:txBody>
        </p:sp>
        <p:pic>
          <p:nvPicPr>
            <p:cNvPr id="53" name="3b98066d-b6de-4479-abf6-9a85eb6935fb" descr="7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42" y="1518171"/>
              <a:ext cx="1225550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圆角矩形 53"/>
          <p:cNvSpPr/>
          <p:nvPr/>
        </p:nvSpPr>
        <p:spPr bwMode="auto">
          <a:xfrm>
            <a:off x="2639616" y="5841268"/>
            <a:ext cx="6804756" cy="3240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/>
              <a:t>JBOD</a:t>
            </a:r>
            <a:r>
              <a:rPr lang="zh-CN" altLang="en-US" sz="1800" dirty="0"/>
              <a:t>：</a:t>
            </a:r>
            <a:r>
              <a:rPr lang="en-US" altLang="zh-CN" sz="1800" dirty="0"/>
              <a:t>Just a Bundle Of Disks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0</a:t>
            </a:r>
            <a:r>
              <a:rPr lang="zh-CN" altLang="en-US" dirty="0"/>
              <a:t>的数据写入</a:t>
            </a:r>
          </a:p>
        </p:txBody>
      </p:sp>
      <p:grpSp>
        <p:nvGrpSpPr>
          <p:cNvPr id="3" name="Groep 3"/>
          <p:cNvGrpSpPr/>
          <p:nvPr/>
        </p:nvGrpSpPr>
        <p:grpSpPr>
          <a:xfrm>
            <a:off x="2351088" y="1592264"/>
            <a:ext cx="7345312" cy="4213001"/>
            <a:chOff x="827088" y="1592263"/>
            <a:chExt cx="7345312" cy="4213001"/>
          </a:xfrm>
        </p:grpSpPr>
        <p:sp>
          <p:nvSpPr>
            <p:cNvPr id="4" name="27883806-77bd-4d02-85f2-4033357c236f"/>
            <p:cNvSpPr>
              <a:spLocks noChangeArrowheads="1"/>
            </p:cNvSpPr>
            <p:nvPr/>
          </p:nvSpPr>
          <p:spPr bwMode="auto">
            <a:xfrm rot="5400000">
              <a:off x="6296819" y="3505994"/>
              <a:ext cx="720725" cy="280987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c074c29b-b459-4865-8a4f-d34858e30181"/>
            <p:cNvSpPr>
              <a:spLocks noChangeArrowheads="1"/>
            </p:cNvSpPr>
            <p:nvPr/>
          </p:nvSpPr>
          <p:spPr bwMode="auto">
            <a:xfrm rot="5400000">
              <a:off x="4136231" y="3502819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a87aab6c-162d-4f0e-b86d-3026c7922836"/>
            <p:cNvSpPr>
              <a:spLocks noChangeArrowheads="1"/>
            </p:cNvSpPr>
            <p:nvPr/>
          </p:nvSpPr>
          <p:spPr bwMode="auto">
            <a:xfrm rot="5400000">
              <a:off x="5079206" y="2578894"/>
              <a:ext cx="720725" cy="280988"/>
            </a:xfrm>
            <a:prstGeom prst="rightArrow">
              <a:avLst>
                <a:gd name="adj1" fmla="val 50000"/>
                <a:gd name="adj2" fmla="val 64124"/>
              </a:avLst>
            </a:prstGeom>
            <a:gradFill rotWithShape="0">
              <a:gsLst>
                <a:gs pos="0">
                  <a:srgbClr val="EAEAEA"/>
                </a:gs>
                <a:gs pos="100000">
                  <a:srgbClr val="77777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419475" y="3265488"/>
              <a:ext cx="4229100" cy="352425"/>
            </a:xfrm>
            <a:prstGeom prst="roundRect">
              <a:avLst>
                <a:gd name="adj" fmla="val 22829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5400000" scaled="1"/>
            </a:gradFill>
            <a:ln w="28575" algn="ctr">
              <a:solidFill>
                <a:srgbClr val="3333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8" name="2f85ce1f-b141-45fa-8903-75b07b51a48c" descr="gua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82" b="38942"/>
            <a:stretch>
              <a:fillRect/>
            </a:stretch>
          </p:blipFill>
          <p:spPr bwMode="auto">
            <a:xfrm>
              <a:off x="3455988" y="3176588"/>
              <a:ext cx="42116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6ad2a884-c5f6-4bd1-ba04-d94dd43db42a"/>
            <p:cNvSpPr txBox="1">
              <a:spLocks noChangeArrowheads="1"/>
            </p:cNvSpPr>
            <p:nvPr/>
          </p:nvSpPr>
          <p:spPr bwMode="auto">
            <a:xfrm>
              <a:off x="3924201" y="3284984"/>
              <a:ext cx="3240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+mn-lt"/>
                  <a:ea typeface="+mn-ea"/>
                  <a:cs typeface="Arial" panose="020B0604020202020204" pitchFamily="34" charset="0"/>
                </a:rPr>
                <a:t>D0, D1, D2, D3, D4, D5</a:t>
              </a:r>
            </a:p>
          </p:txBody>
        </p:sp>
        <p:pic>
          <p:nvPicPr>
            <p:cNvPr id="10" name="e0189015-e4b8-42da-ad9a-008519b7505c" descr="7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592263"/>
              <a:ext cx="1506538" cy="119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78f1744e-f63a-42f9-9e6a-1dcad23231f8"/>
            <p:cNvSpPr txBox="1">
              <a:spLocks noChangeArrowheads="1"/>
            </p:cNvSpPr>
            <p:nvPr/>
          </p:nvSpPr>
          <p:spPr bwMode="auto">
            <a:xfrm>
              <a:off x="827088" y="5497487"/>
              <a:ext cx="172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  <a:cs typeface="Arial" panose="020B0604020202020204" pitchFamily="34" charset="0"/>
                </a:rPr>
                <a:t>逻辑硬盘</a:t>
              </a:r>
              <a:endParaRPr lang="en-US" altLang="zh-CN" sz="1400" b="1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gray">
            <a:xfrm>
              <a:off x="1039813" y="494030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c350943-d92a-4061-a4c3-20c4d8f47f7a"/>
            <p:cNvSpPr>
              <a:spLocks noChangeArrowheads="1"/>
            </p:cNvSpPr>
            <p:nvPr/>
          </p:nvSpPr>
          <p:spPr bwMode="gray">
            <a:xfrm>
              <a:off x="1042988" y="4581525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a47d2f61-f1c8-42ba-85e2-45e0cb052d13"/>
            <p:cNvSpPr>
              <a:spLocks noChangeArrowheads="1"/>
            </p:cNvSpPr>
            <p:nvPr/>
          </p:nvSpPr>
          <p:spPr bwMode="gray">
            <a:xfrm>
              <a:off x="1042988" y="422116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bdd7e1ab-daae-4bf1-82d9-369560c8a0b0"/>
            <p:cNvSpPr>
              <a:spLocks noChangeArrowheads="1"/>
            </p:cNvSpPr>
            <p:nvPr/>
          </p:nvSpPr>
          <p:spPr bwMode="gray">
            <a:xfrm>
              <a:off x="1042988" y="386238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1defc148-959b-47a9-95c1-e80ef29826b3"/>
            <p:cNvSpPr>
              <a:spLocks noChangeArrowheads="1"/>
            </p:cNvSpPr>
            <p:nvPr/>
          </p:nvSpPr>
          <p:spPr bwMode="gray">
            <a:xfrm>
              <a:off x="1050925" y="3502025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da3eab3b-b932-421a-8934-c802f0026583"/>
            <p:cNvSpPr>
              <a:spLocks noChangeArrowheads="1"/>
            </p:cNvSpPr>
            <p:nvPr/>
          </p:nvSpPr>
          <p:spPr bwMode="gray">
            <a:xfrm>
              <a:off x="1050925" y="3141663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e71f4e1e-da98-409f-840f-2e8b65e84f81"/>
            <p:cNvSpPr txBox="1">
              <a:spLocks noChangeArrowheads="1"/>
            </p:cNvSpPr>
            <p:nvPr/>
          </p:nvSpPr>
          <p:spPr bwMode="gray">
            <a:xfrm>
              <a:off x="1456691" y="5013325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19" name="834b5494-d198-4bf4-9958-341c4b40e31e"/>
            <p:cNvSpPr txBox="1">
              <a:spLocks noChangeArrowheads="1"/>
            </p:cNvSpPr>
            <p:nvPr/>
          </p:nvSpPr>
          <p:spPr bwMode="gray">
            <a:xfrm>
              <a:off x="1456691" y="4646613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20" name="2c441eed-6b30-4d1c-b76e-277c023d6f47"/>
            <p:cNvSpPr txBox="1">
              <a:spLocks noChangeArrowheads="1"/>
            </p:cNvSpPr>
            <p:nvPr/>
          </p:nvSpPr>
          <p:spPr bwMode="gray">
            <a:xfrm>
              <a:off x="1456691" y="4286250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D2</a:t>
              </a:r>
            </a:p>
          </p:txBody>
        </p:sp>
        <p:sp>
          <p:nvSpPr>
            <p:cNvPr id="21" name="7d6ad6b1-aad0-45f6-a575-f8d39f914d88"/>
            <p:cNvSpPr txBox="1">
              <a:spLocks noChangeArrowheads="1"/>
            </p:cNvSpPr>
            <p:nvPr/>
          </p:nvSpPr>
          <p:spPr bwMode="gray">
            <a:xfrm>
              <a:off x="1456691" y="3933825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D3</a:t>
              </a:r>
            </a:p>
          </p:txBody>
        </p:sp>
        <p:sp>
          <p:nvSpPr>
            <p:cNvPr id="22" name="6f70351e-5546-4f3f-ae45-ddefc2325ac4"/>
            <p:cNvSpPr txBox="1">
              <a:spLocks noChangeArrowheads="1"/>
            </p:cNvSpPr>
            <p:nvPr/>
          </p:nvSpPr>
          <p:spPr bwMode="gray">
            <a:xfrm>
              <a:off x="1456691" y="3573463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D4</a:t>
              </a:r>
            </a:p>
          </p:txBody>
        </p:sp>
        <p:sp>
          <p:nvSpPr>
            <p:cNvPr id="23" name="7980b2c4-2757-4789-81d5-8bf20a5bbf33"/>
            <p:cNvSpPr txBox="1">
              <a:spLocks noChangeArrowheads="1"/>
            </p:cNvSpPr>
            <p:nvPr/>
          </p:nvSpPr>
          <p:spPr bwMode="gray">
            <a:xfrm>
              <a:off x="1456691" y="3206750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D5</a:t>
              </a:r>
            </a:p>
          </p:txBody>
        </p:sp>
        <p:sp>
          <p:nvSpPr>
            <p:cNvPr id="24" name="097e848d-7697-4781-9fd5-faebd75b889c"/>
            <p:cNvSpPr txBox="1">
              <a:spLocks noChangeArrowheads="1"/>
            </p:cNvSpPr>
            <p:nvPr/>
          </p:nvSpPr>
          <p:spPr bwMode="auto">
            <a:xfrm>
              <a:off x="6335713" y="2635250"/>
              <a:ext cx="172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  <a:cs typeface="Arial" panose="020B0604020202020204" pitchFamily="34" charset="0"/>
                </a:rPr>
                <a:t>写入</a:t>
              </a:r>
              <a:r>
                <a:rPr lang="en-US" altLang="zh-CN" sz="1400" b="1" dirty="0">
                  <a:latin typeface="+mn-lt"/>
                  <a:ea typeface="+mn-ea"/>
                  <a:cs typeface="Arial" panose="020B0604020202020204" pitchFamily="34" charset="0"/>
                </a:rPr>
                <a:t> D0</a:t>
              </a:r>
            </a:p>
          </p:txBody>
        </p:sp>
        <p:sp>
          <p:nvSpPr>
            <p:cNvPr id="25" name="6a0ea96f-f8cd-4d34-b092-600b32835f32"/>
            <p:cNvSpPr txBox="1">
              <a:spLocks noChangeArrowheads="1"/>
            </p:cNvSpPr>
            <p:nvPr/>
          </p:nvSpPr>
          <p:spPr bwMode="auto">
            <a:xfrm>
              <a:off x="6335713" y="2276475"/>
              <a:ext cx="172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  <a:cs typeface="Arial" panose="020B0604020202020204" pitchFamily="34" charset="0"/>
                </a:rPr>
                <a:t>写入</a:t>
              </a:r>
              <a:r>
                <a:rPr lang="en-US" altLang="zh-CN" sz="1400" b="1" dirty="0">
                  <a:latin typeface="+mn-lt"/>
                  <a:ea typeface="+mn-ea"/>
                  <a:cs typeface="Arial" panose="020B0604020202020204" pitchFamily="34" charset="0"/>
                </a:rPr>
                <a:t> D1</a:t>
              </a:r>
            </a:p>
          </p:txBody>
        </p:sp>
        <p:sp>
          <p:nvSpPr>
            <p:cNvPr id="26" name="7a8988f6-2c4a-4d36-8741-5d22ee55a1e0"/>
            <p:cNvSpPr txBox="1">
              <a:spLocks noChangeArrowheads="1"/>
            </p:cNvSpPr>
            <p:nvPr/>
          </p:nvSpPr>
          <p:spPr bwMode="auto">
            <a:xfrm>
              <a:off x="6335713" y="1916113"/>
              <a:ext cx="1836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>
                  <a:latin typeface="+mn-lt"/>
                  <a:ea typeface="+mn-ea"/>
                  <a:cs typeface="Arial" panose="020B0604020202020204" pitchFamily="34" charset="0"/>
                </a:rPr>
                <a:t>写入</a:t>
              </a:r>
              <a:r>
                <a:rPr lang="en-US" altLang="zh-CN" sz="1400" b="1" dirty="0">
                  <a:latin typeface="+mn-lt"/>
                  <a:ea typeface="+mn-ea"/>
                  <a:cs typeface="Arial" panose="020B0604020202020204" pitchFamily="34" charset="0"/>
                </a:rPr>
                <a:t> D2, D3,...</a:t>
              </a:r>
            </a:p>
          </p:txBody>
        </p:sp>
        <p:sp>
          <p:nvSpPr>
            <p:cNvPr id="27" name="f0508f16-789b-4d71-86a8-01b356159add"/>
            <p:cNvSpPr>
              <a:spLocks noChangeArrowheads="1"/>
            </p:cNvSpPr>
            <p:nvPr/>
          </p:nvSpPr>
          <p:spPr bwMode="gray">
            <a:xfrm>
              <a:off x="3849688" y="522605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beda6e3b-adf9-498e-94f2-f201f9e89291"/>
            <p:cNvSpPr>
              <a:spLocks noChangeArrowheads="1"/>
            </p:cNvSpPr>
            <p:nvPr/>
          </p:nvSpPr>
          <p:spPr bwMode="gray">
            <a:xfrm>
              <a:off x="3851275" y="487045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853559c5-8699-45c5-b9fd-0067107b8f24"/>
            <p:cNvSpPr>
              <a:spLocks noChangeArrowheads="1"/>
            </p:cNvSpPr>
            <p:nvPr/>
          </p:nvSpPr>
          <p:spPr bwMode="gray">
            <a:xfrm>
              <a:off x="3859213" y="451008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a42a9dc6-42c5-4207-8d09-06ae4ea242da"/>
            <p:cNvSpPr>
              <a:spLocks noChangeArrowheads="1"/>
            </p:cNvSpPr>
            <p:nvPr/>
          </p:nvSpPr>
          <p:spPr bwMode="gray">
            <a:xfrm>
              <a:off x="3779838" y="4149725"/>
              <a:ext cx="1439862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c63127e-a7e9-493a-bb3f-d3b998b00d6b"/>
            <p:cNvSpPr txBox="1">
              <a:spLocks noChangeArrowheads="1"/>
            </p:cNvSpPr>
            <p:nvPr/>
          </p:nvSpPr>
          <p:spPr bwMode="gray">
            <a:xfrm>
              <a:off x="4053226" y="4214813"/>
              <a:ext cx="881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驱动器</a:t>
              </a: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32" name="c9fc6709-548c-4a51-9187-bf6f010aeafe"/>
            <p:cNvSpPr>
              <a:spLocks noChangeArrowheads="1"/>
            </p:cNvSpPr>
            <p:nvPr/>
          </p:nvSpPr>
          <p:spPr bwMode="gray">
            <a:xfrm>
              <a:off x="5994400" y="522605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ec0d3a3c-105a-4787-92e4-93fb75b2b252"/>
            <p:cNvSpPr>
              <a:spLocks noChangeArrowheads="1"/>
            </p:cNvSpPr>
            <p:nvPr/>
          </p:nvSpPr>
          <p:spPr bwMode="gray">
            <a:xfrm>
              <a:off x="6011863" y="4870450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562ac0de-32a4-4fa0-9830-9bb65431e85c"/>
            <p:cNvSpPr>
              <a:spLocks noChangeArrowheads="1"/>
            </p:cNvSpPr>
            <p:nvPr/>
          </p:nvSpPr>
          <p:spPr bwMode="gray">
            <a:xfrm>
              <a:off x="6019800" y="4510088"/>
              <a:ext cx="1289050" cy="3937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4A5D62"/>
                </a:gs>
                <a:gs pos="50000">
                  <a:srgbClr val="9FCAD3"/>
                </a:gs>
                <a:gs pos="100000">
                  <a:srgbClr val="4A5D6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223200fa-86d8-43eb-9e78-bc566a164bce"/>
            <p:cNvSpPr>
              <a:spLocks noChangeArrowheads="1"/>
            </p:cNvSpPr>
            <p:nvPr/>
          </p:nvSpPr>
          <p:spPr bwMode="gray">
            <a:xfrm>
              <a:off x="5940425" y="4149725"/>
              <a:ext cx="1439863" cy="393700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" name="855ed8ed-e993-4773-b91b-0f98ed8ba5f0"/>
            <p:cNvSpPr txBox="1">
              <a:spLocks noChangeArrowheads="1"/>
            </p:cNvSpPr>
            <p:nvPr/>
          </p:nvSpPr>
          <p:spPr bwMode="gray">
            <a:xfrm>
              <a:off x="6224926" y="4214813"/>
              <a:ext cx="881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驱动器</a:t>
              </a: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37" name="0e98be5d-967e-4e66-a0c0-d84654e7e18c"/>
            <p:cNvSpPr txBox="1">
              <a:spLocks noChangeArrowheads="1"/>
            </p:cNvSpPr>
            <p:nvPr/>
          </p:nvSpPr>
          <p:spPr bwMode="gray">
            <a:xfrm>
              <a:off x="4263391" y="5302250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38" name="c87d208c-1c0d-4d22-b7ed-6206e3847ba7"/>
            <p:cNvSpPr txBox="1">
              <a:spLocks noChangeArrowheads="1"/>
            </p:cNvSpPr>
            <p:nvPr/>
          </p:nvSpPr>
          <p:spPr bwMode="gray">
            <a:xfrm>
              <a:off x="6425566" y="5302250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39" name="ca1f3083-7f16-4ae7-a2ba-d2e6a52e7187"/>
            <p:cNvSpPr txBox="1">
              <a:spLocks noChangeArrowheads="1"/>
            </p:cNvSpPr>
            <p:nvPr/>
          </p:nvSpPr>
          <p:spPr bwMode="gray">
            <a:xfrm>
              <a:off x="4263391" y="4941888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D2</a:t>
              </a:r>
            </a:p>
          </p:txBody>
        </p:sp>
        <p:sp>
          <p:nvSpPr>
            <p:cNvPr id="40" name="cd8d8fb8-c281-42eb-8723-065777e06a49"/>
            <p:cNvSpPr txBox="1">
              <a:spLocks noChangeArrowheads="1"/>
            </p:cNvSpPr>
            <p:nvPr/>
          </p:nvSpPr>
          <p:spPr bwMode="gray">
            <a:xfrm>
              <a:off x="6425566" y="4941888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D3</a:t>
              </a:r>
            </a:p>
          </p:txBody>
        </p:sp>
        <p:sp>
          <p:nvSpPr>
            <p:cNvPr id="41" name="f8cfa5c6-d8a9-4da6-a0d3-ca6a84d29e91"/>
            <p:cNvSpPr txBox="1">
              <a:spLocks noChangeArrowheads="1"/>
            </p:cNvSpPr>
            <p:nvPr/>
          </p:nvSpPr>
          <p:spPr bwMode="gray">
            <a:xfrm>
              <a:off x="4263391" y="4581525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D4</a:t>
              </a:r>
            </a:p>
          </p:txBody>
        </p:sp>
        <p:sp>
          <p:nvSpPr>
            <p:cNvPr id="42" name="c59adb83-dcf4-4c91-8438-ccec9d4932b3"/>
            <p:cNvSpPr txBox="1">
              <a:spLocks noChangeArrowheads="1"/>
            </p:cNvSpPr>
            <p:nvPr/>
          </p:nvSpPr>
          <p:spPr bwMode="gray">
            <a:xfrm>
              <a:off x="6425566" y="4581525"/>
              <a:ext cx="4267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>
                  <a:latin typeface="+mn-lt"/>
                  <a:ea typeface="+mn-ea"/>
                  <a:cs typeface="Arial" panose="020B0604020202020204" pitchFamily="34" charset="0"/>
                </a:rPr>
                <a:t>D5</a:t>
              </a:r>
            </a:p>
          </p:txBody>
        </p:sp>
        <p:sp>
          <p:nvSpPr>
            <p:cNvPr id="43" name="ec4b344a-37fa-4907-9d85-2d76ce113ab5"/>
            <p:cNvSpPr>
              <a:spLocks noChangeArrowheads="1"/>
            </p:cNvSpPr>
            <p:nvPr/>
          </p:nvSpPr>
          <p:spPr bwMode="gray">
            <a:xfrm>
              <a:off x="881063" y="2997200"/>
              <a:ext cx="1620837" cy="243046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40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1"/>
          <p:cNvSpPr/>
          <p:nvPr/>
        </p:nvSpPr>
        <p:spPr bwMode="auto">
          <a:xfrm>
            <a:off x="5303838" y="5302251"/>
            <a:ext cx="3600548" cy="3491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nl-NL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03838" y="4923984"/>
            <a:ext cx="3600548" cy="3491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nl-NL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76320" y="533400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分条</a:t>
            </a:r>
            <a:r>
              <a:rPr lang="nl-NL" sz="1400" dirty="0">
                <a:latin typeface="+mn-lt"/>
                <a:ea typeface="+mn-ea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76320" y="494030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Arial" panose="020B0604020202020204" pitchFamily="34" charset="0"/>
              </a:rPr>
              <a:t>分条 </a:t>
            </a:r>
            <a:r>
              <a:rPr lang="nl-NL" sz="1400" dirty="0">
                <a:latin typeface="+mn-lt"/>
                <a:ea typeface="+mn-ea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8944</Words>
  <Application>Microsoft Office PowerPoint</Application>
  <PresentationFormat>宽屏</PresentationFormat>
  <Paragraphs>885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FrutigerNext LT Light</vt:lpstr>
      <vt:lpstr>FrutigerNext LT Medium</vt:lpstr>
      <vt:lpstr>FrutigerNext LT Regular</vt:lpstr>
      <vt:lpstr>黑体</vt:lpstr>
      <vt:lpstr>华文细黑</vt:lpstr>
      <vt:lpstr>微软雅黑</vt:lpstr>
      <vt:lpstr>Arial</vt:lpstr>
      <vt:lpstr>Wingdings</vt:lpstr>
      <vt:lpstr>人才生态发展部-母版</vt:lpstr>
      <vt:lpstr>第23章  RAID技术原理</vt:lpstr>
      <vt:lpstr>目录</vt:lpstr>
      <vt:lpstr>RAID的基本概念和实现方式</vt:lpstr>
      <vt:lpstr>RAID的数据组织形式</vt:lpstr>
      <vt:lpstr>RAID数据保护的方式</vt:lpstr>
      <vt:lpstr>目录</vt:lpstr>
      <vt:lpstr>常用RAID级别与分类标准</vt:lpstr>
      <vt:lpstr>RAID 0的工作原理</vt:lpstr>
      <vt:lpstr>RAID 0的数据写入</vt:lpstr>
      <vt:lpstr>RAID 0的数据读取</vt:lpstr>
      <vt:lpstr>RAID 0的数据丢失</vt:lpstr>
      <vt:lpstr>RAID 1的工作原理</vt:lpstr>
      <vt:lpstr>RAID 1的数据写入</vt:lpstr>
      <vt:lpstr>RAID 1的数据读取</vt:lpstr>
      <vt:lpstr>RAID 1的数据恢复</vt:lpstr>
      <vt:lpstr>RAID 3的工作原理</vt:lpstr>
      <vt:lpstr>RAID 3的数据写入</vt:lpstr>
      <vt:lpstr>RAID 3的数据读取</vt:lpstr>
      <vt:lpstr>RAID 3的数据恢复</vt:lpstr>
      <vt:lpstr>RAID 5的工作原理</vt:lpstr>
      <vt:lpstr>RAID 5的数据写入</vt:lpstr>
      <vt:lpstr>RAID 5的数据读取</vt:lpstr>
      <vt:lpstr>RAID 5的数据恢复</vt:lpstr>
      <vt:lpstr>RAID 6概述</vt:lpstr>
      <vt:lpstr>RAID 6 P+Q的工作原理</vt:lpstr>
      <vt:lpstr>RAID 6 DP的工作原理</vt:lpstr>
      <vt:lpstr>混合RAID- RAID 10</vt:lpstr>
      <vt:lpstr>混合RAID - RAID 50</vt:lpstr>
      <vt:lpstr>目录</vt:lpstr>
      <vt:lpstr>常见RAID级别的对比</vt:lpstr>
      <vt:lpstr>RAID的典型应用场景</vt:lpstr>
      <vt:lpstr>PowerPoint 演示文稿</vt:lpstr>
      <vt:lpstr>热备盘</vt:lpstr>
      <vt:lpstr>预拷贝</vt:lpstr>
      <vt:lpstr>重构</vt:lpstr>
      <vt:lpstr>RAID 状态</vt:lpstr>
      <vt:lpstr>目录</vt:lpstr>
      <vt:lpstr>RAID 与LUNs间的关系</vt:lpstr>
      <vt:lpstr>创建RAID组与逻辑卷</vt:lpstr>
      <vt:lpstr>单元小结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3021</cp:revision>
  <dcterms:created xsi:type="dcterms:W3CDTF">2003-08-21T06:48:00Z</dcterms:created>
  <dcterms:modified xsi:type="dcterms:W3CDTF">2020-05-11T12:14:05Z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