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25"/>
  </p:notesMasterIdLst>
  <p:handoutMasterIdLst>
    <p:handoutMasterId r:id="rId26"/>
  </p:handoutMasterIdLst>
  <p:sldIdLst>
    <p:sldId id="1319" r:id="rId2"/>
    <p:sldId id="1596" r:id="rId3"/>
    <p:sldId id="1595" r:id="rId4"/>
    <p:sldId id="1597" r:id="rId5"/>
    <p:sldId id="1598" r:id="rId6"/>
    <p:sldId id="1599" r:id="rId7"/>
    <p:sldId id="1600" r:id="rId8"/>
    <p:sldId id="1601" r:id="rId9"/>
    <p:sldId id="1603" r:id="rId10"/>
    <p:sldId id="1602" r:id="rId11"/>
    <p:sldId id="1604" r:id="rId12"/>
    <p:sldId id="1605" r:id="rId13"/>
    <p:sldId id="1606" r:id="rId14"/>
    <p:sldId id="1607" r:id="rId15"/>
    <p:sldId id="1608" r:id="rId16"/>
    <p:sldId id="1611" r:id="rId17"/>
    <p:sldId id="1609" r:id="rId18"/>
    <p:sldId id="1610" r:id="rId19"/>
    <p:sldId id="1613" r:id="rId20"/>
    <p:sldId id="1614" r:id="rId21"/>
    <p:sldId id="1612" r:id="rId22"/>
    <p:sldId id="1594" r:id="rId23"/>
    <p:sldId id="1204" r:id="rId24"/>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5pPr>
    <a:lvl6pPr marL="22860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6pPr>
    <a:lvl7pPr marL="27432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7pPr>
    <a:lvl8pPr marL="32004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8pPr>
    <a:lvl9pPr marL="36576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 uri="{2D200454-40CA-4A62-9FC3-DE9A4176ACB9}">
      <p15:notesGuideLst xmlns:p15="http://schemas.microsoft.com/office/powerpoint/2012/main">
        <p15:guide id="1" orient="horz" pos="482">
          <p15:clr>
            <a:srgbClr val="A4A3A4"/>
          </p15:clr>
        </p15:guide>
        <p15:guide id="2" orient="horz" pos="2908">
          <p15:clr>
            <a:srgbClr val="A4A3A4"/>
          </p15:clr>
        </p15:guide>
        <p15:guide id="3" orient="horz" pos="5975">
          <p15:clr>
            <a:srgbClr val="A4A3A4"/>
          </p15:clr>
        </p15:guide>
        <p15:guide id="4" pos="2440">
          <p15:clr>
            <a:srgbClr val="A4A3A4"/>
          </p15:clr>
        </p15:guide>
        <p15:guide id="5" pos="431">
          <p15:clr>
            <a:srgbClr val="A4A3A4"/>
          </p15:clr>
        </p15:guide>
        <p15:guide id="6" pos="4028">
          <p15:clr>
            <a:srgbClr val="A4A3A4"/>
          </p15:clr>
        </p15:guide>
        <p15:guide id="7" pos="626">
          <p15:clr>
            <a:srgbClr val="A4A3A4"/>
          </p15:clr>
        </p15:guide>
        <p15:guide id="8"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5BDAFB"/>
    <a:srgbClr val="58EDFC"/>
    <a:srgbClr val="FFFFFF"/>
    <a:srgbClr val="C00000"/>
    <a:srgbClr val="990000"/>
    <a:srgbClr val="FF0909"/>
    <a:srgbClr val="CF6B63"/>
    <a:srgbClr val="E7CCC7"/>
    <a:srgbClr val="FFC1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3" autoAdjust="0"/>
    <p:restoredTop sz="95238" autoAdjust="0"/>
  </p:normalViewPr>
  <p:slideViewPr>
    <p:cSldViewPr showGuides="1">
      <p:cViewPr varScale="1">
        <p:scale>
          <a:sx n="70" d="100"/>
          <a:sy n="70" d="100"/>
        </p:scale>
        <p:origin x="468" y="40"/>
      </p:cViewPr>
      <p:guideLst>
        <p:guide pos="3840"/>
        <p:guide orient="horz" pos="2160"/>
      </p:guideLst>
    </p:cSldViewPr>
  </p:slideViewPr>
  <p:notesTextViewPr>
    <p:cViewPr>
      <p:scale>
        <a:sx n="66" d="100"/>
        <a:sy n="66" d="100"/>
      </p:scale>
      <p:origin x="0" y="0"/>
    </p:cViewPr>
  </p:notesTextViewPr>
  <p:sorterViewPr>
    <p:cViewPr>
      <p:scale>
        <a:sx n="66" d="100"/>
        <a:sy n="66" d="100"/>
      </p:scale>
      <p:origin x="0" y="3576"/>
    </p:cViewPr>
  </p:sorterViewPr>
  <p:notesViewPr>
    <p:cSldViewPr showGuides="1">
      <p:cViewPr varScale="1">
        <p:scale>
          <a:sx n="51" d="100"/>
          <a:sy n="51" d="100"/>
        </p:scale>
        <p:origin x="2928" y="78"/>
      </p:cViewPr>
      <p:guideLst>
        <p:guide orient="horz" pos="482"/>
        <p:guide orient="horz" pos="2908"/>
        <p:guide orient="horz" pos="5975"/>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ln>
          <a:effectLst/>
        </p:spPr>
        <p:txBody>
          <a:bodyPr vert="horz" wrap="square" lIns="96791" tIns="48396" rIns="96791" bIns="48396" numCol="1" anchor="t" anchorCtr="0" compatLnSpc="1"/>
          <a:lstStyle>
            <a:lvl1pPr defTabSz="968375" fontAlgn="base">
              <a:defRPr sz="1300">
                <a:latin typeface="Arial" panose="020B0604020202020204" pitchFamily="34" charset="0"/>
                <a:ea typeface="宋体" panose="02010600030101010101"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ln>
          <a:effectLst/>
        </p:spPr>
        <p:txBody>
          <a:bodyPr vert="horz" wrap="square" lIns="96791" tIns="48396" rIns="96791" bIns="48396" numCol="1" anchor="t" anchorCtr="0" compatLnSpc="1"/>
          <a:lstStyle>
            <a:lvl1pPr algn="r" defTabSz="968375" fontAlgn="base">
              <a:defRPr sz="1300">
                <a:latin typeface="Arial" panose="020B0604020202020204" pitchFamily="34" charset="0"/>
                <a:ea typeface="宋体" panose="02010600030101010101"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ln>
          <a:effectLst/>
        </p:spPr>
        <p:txBody>
          <a:bodyPr vert="horz" wrap="square" lIns="96791" tIns="48396" rIns="96791" bIns="48396" numCol="1" anchor="b" anchorCtr="0" compatLnSpc="1"/>
          <a:lstStyle>
            <a:lvl1pPr defTabSz="968375" fontAlgn="base">
              <a:defRPr sz="1300">
                <a:latin typeface="Arial" panose="020B0604020202020204" pitchFamily="34" charset="0"/>
                <a:ea typeface="宋体" panose="02010600030101010101"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ln>
          <a:effectLst/>
        </p:spPr>
        <p:txBody>
          <a:bodyPr vert="horz" wrap="square" lIns="96791" tIns="48396" rIns="96791" bIns="48396" numCol="1" anchor="b" anchorCtr="0" compatLnSpc="1"/>
          <a:lstStyle>
            <a:lvl1pPr algn="r" defTabSz="968375" fontAlgn="base">
              <a:defRPr sz="1300">
                <a:latin typeface="Arial" panose="020B0604020202020204" pitchFamily="34" charset="0"/>
                <a:ea typeface="宋体" panose="02010600030101010101" pitchFamily="2" charset="-122"/>
              </a:defRPr>
            </a:lvl1pPr>
          </a:lstStyle>
          <a:p>
            <a:pPr>
              <a:defRPr/>
            </a:pPr>
            <a:fld id="{DFB0E886-5559-4133-9D2D-4B2631545D0E}" type="slidenum">
              <a:rPr lang="en-US" altLang="zh-CN"/>
              <a:t>‹#›</a:t>
            </a:fld>
            <a:endParaRPr lang="en-US" altLang="zh-CN"/>
          </a:p>
        </p:txBody>
      </p:sp>
    </p:spTree>
    <p:extLst>
      <p:ext uri="{BB962C8B-B14F-4D97-AF65-F5344CB8AC3E}">
        <p14:creationId xmlns:p14="http://schemas.microsoft.com/office/powerpoint/2010/main" val="6364238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ln>
          <a:effectLst/>
        </p:spPr>
        <p:txBody>
          <a:bodyPr vert="horz" wrap="square" lIns="96791" tIns="48396" rIns="96791" bIns="48396" numCol="1" anchor="t" anchorCtr="0" compatLnSpc="1"/>
          <a:lstStyle/>
          <a:p>
            <a:pPr lvl="0"/>
            <a:r>
              <a:rPr lang="en-US" altLang="zh-CN" noProof="0" dirty="0"/>
              <a:t>Click here to add content</a:t>
            </a:r>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ln>
        </p:spPr>
      </p:sp>
    </p:spTree>
    <p:extLst>
      <p:ext uri="{BB962C8B-B14F-4D97-AF65-F5344CB8AC3E}">
        <p14:creationId xmlns:p14="http://schemas.microsoft.com/office/powerpoint/2010/main" val="2395959277"/>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anose="05000000000000000000" pitchFamily="2" charset="2"/>
      <a:buChar char="l"/>
      <a:defRPr sz="1100" kern="1200">
        <a:solidFill>
          <a:schemeClr val="tx1"/>
        </a:solidFill>
        <a:latin typeface="微软雅黑" panose="020B0503020204020204" charset="-122"/>
        <a:ea typeface="微软雅黑" panose="020B0503020204020204" charset="-122"/>
        <a:cs typeface="+mn-cs"/>
      </a:defRPr>
    </a:lvl1pPr>
    <a:lvl2pPr marL="541655" indent="-180975" algn="l" rtl="0" eaLnBrk="1" fontAlgn="base" hangingPunct="1">
      <a:lnSpc>
        <a:spcPct val="125000"/>
      </a:lnSpc>
      <a:spcBef>
        <a:spcPct val="0"/>
      </a:spcBef>
      <a:spcAft>
        <a:spcPts val="600"/>
      </a:spcAft>
      <a:buSzPct val="50000"/>
      <a:buFont typeface="Wingdings" panose="05000000000000000000" pitchFamily="2" charset="2"/>
      <a:buChar char="p"/>
      <a:defRPr sz="1100" kern="1200">
        <a:solidFill>
          <a:schemeClr val="tx1"/>
        </a:solidFill>
        <a:latin typeface="微软雅黑" panose="020B0503020204020204" charset="-122"/>
        <a:ea typeface="微软雅黑" panose="020B0503020204020204" charset="-122"/>
        <a:cs typeface="+mn-cs"/>
      </a:defRPr>
    </a:lvl2pPr>
    <a:lvl3pPr marL="895350" indent="-174625" algn="l" rtl="0" eaLnBrk="1" fontAlgn="base" hangingPunct="1">
      <a:lnSpc>
        <a:spcPct val="125000"/>
      </a:lnSpc>
      <a:spcBef>
        <a:spcPct val="0"/>
      </a:spcBef>
      <a:spcAft>
        <a:spcPts val="600"/>
      </a:spcAft>
      <a:buSzPct val="50000"/>
      <a:buFont typeface="Wingdings" panose="05000000000000000000" pitchFamily="2" charset="2"/>
      <a:buChar char="n"/>
      <a:defRPr sz="1100" kern="1200">
        <a:solidFill>
          <a:schemeClr val="tx1"/>
        </a:solidFill>
        <a:latin typeface="微软雅黑" panose="020B0503020204020204" charset="-122"/>
        <a:ea typeface="微软雅黑" panose="020B050302020402020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幻灯片图像占位符 7"/>
          <p:cNvSpPr>
            <a:spLocks noGrp="1" noRot="1" noChangeAspect="1"/>
          </p:cNvSpPr>
          <p:nvPr>
            <p:ph type="sldImg"/>
          </p:nvPr>
        </p:nvSpPr>
        <p:spPr>
          <a:xfrm>
            <a:off x="584200" y="765175"/>
            <a:ext cx="5930900" cy="3336925"/>
          </a:xfrm>
        </p:spPr>
      </p:sp>
      <p:sp>
        <p:nvSpPr>
          <p:cNvPr id="12" name="备注占位符 11"/>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23540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dirty="0" err="1"/>
              <a:t>xfs</a:t>
            </a:r>
            <a:r>
              <a:rPr lang="zh-CN" altLang="en-US" dirty="0"/>
              <a:t>文件系统，原卷和快照卷不能同时挂载，快照在挂载的时候由于和原来的</a:t>
            </a:r>
            <a:r>
              <a:rPr lang="en-US" altLang="zh-CN" dirty="0" err="1"/>
              <a:t>lvm</a:t>
            </a:r>
            <a:r>
              <a:rPr lang="zh-CN" altLang="en-US" dirty="0"/>
              <a:t>是同一个</a:t>
            </a:r>
            <a:r>
              <a:rPr lang="en-US" altLang="zh-CN" dirty="0"/>
              <a:t>UUID</a:t>
            </a:r>
            <a:r>
              <a:rPr lang="zh-CN" altLang="en-US" dirty="0"/>
              <a:t>所以会报错。</a:t>
            </a:r>
            <a:r>
              <a:rPr lang="en-US" altLang="zh-CN" dirty="0"/>
              <a:t>XFS</a:t>
            </a:r>
            <a:r>
              <a:rPr lang="zh-CN" altLang="en-US" dirty="0"/>
              <a:t>不允许相同</a:t>
            </a:r>
            <a:r>
              <a:rPr lang="en-US" altLang="zh-CN" dirty="0"/>
              <a:t>UUID</a:t>
            </a:r>
            <a:r>
              <a:rPr lang="zh-CN" altLang="en-US" dirty="0"/>
              <a:t>的文件系统挂载。</a:t>
            </a:r>
            <a:endParaRPr lang="en-US" altLang="zh-CN" dirty="0"/>
          </a:p>
          <a:p>
            <a:r>
              <a:rPr lang="zh-CN" altLang="en-US" dirty="0"/>
              <a:t>解决方法有两种</a:t>
            </a:r>
            <a:endParaRPr lang="en-US" altLang="zh-CN" dirty="0"/>
          </a:p>
          <a:p>
            <a:r>
              <a:rPr lang="zh-CN" altLang="en-US" dirty="0"/>
              <a:t>第一：禁用</a:t>
            </a:r>
            <a:r>
              <a:rPr lang="en-US" altLang="zh-CN" dirty="0" err="1"/>
              <a:t>uuid</a:t>
            </a:r>
            <a:endParaRPr lang="zh-CN" altLang="en-US" dirty="0"/>
          </a:p>
          <a:p>
            <a:pPr marL="0" indent="0">
              <a:buNone/>
            </a:pPr>
            <a:r>
              <a:rPr lang="en-US" altLang="zh-CN" dirty="0"/>
              <a:t>     # mount -o </a:t>
            </a:r>
            <a:r>
              <a:rPr lang="en-US" altLang="zh-CN" dirty="0" err="1"/>
              <a:t>nouuid</a:t>
            </a:r>
            <a:r>
              <a:rPr lang="en-US" altLang="zh-CN" dirty="0"/>
              <a:t> </a:t>
            </a:r>
            <a:r>
              <a:rPr lang="zh-CN" altLang="en-US" dirty="0"/>
              <a:t>快照 </a:t>
            </a:r>
            <a:r>
              <a:rPr lang="en-US" altLang="zh-CN" dirty="0"/>
              <a:t>/snapshot/</a:t>
            </a:r>
          </a:p>
          <a:p>
            <a:r>
              <a:rPr lang="zh-CN" altLang="en-US" dirty="0"/>
              <a:t>第二：修改文件系统</a:t>
            </a:r>
            <a:r>
              <a:rPr lang="en-US" altLang="zh-CN" dirty="0" err="1"/>
              <a:t>uuid</a:t>
            </a:r>
            <a:r>
              <a:rPr lang="zh-CN" altLang="en-US" dirty="0"/>
              <a:t>，然后再挂载</a:t>
            </a:r>
            <a:endParaRPr lang="en-US" altLang="zh-CN" dirty="0"/>
          </a:p>
          <a:p>
            <a:pPr marL="0" indent="0">
              <a:buNone/>
            </a:pPr>
            <a:r>
              <a:rPr lang="en-US" altLang="zh-CN" dirty="0"/>
              <a:t>     # </a:t>
            </a:r>
            <a:r>
              <a:rPr lang="en-US" altLang="zh-CN" dirty="0" err="1"/>
              <a:t>xfs_admin</a:t>
            </a:r>
            <a:r>
              <a:rPr lang="en-US" altLang="zh-CN" dirty="0"/>
              <a:t> -U generate /dev/vg0/snaplv01 </a:t>
            </a:r>
            <a:endParaRPr lang="zh-CN" altLang="en-US" dirty="0"/>
          </a:p>
        </p:txBody>
      </p:sp>
    </p:spTree>
    <p:extLst>
      <p:ext uri="{BB962C8B-B14F-4D97-AF65-F5344CB8AC3E}">
        <p14:creationId xmlns:p14="http://schemas.microsoft.com/office/powerpoint/2010/main" val="1248081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84200" y="765175"/>
            <a:ext cx="5930900" cy="3336925"/>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966504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2" y="0"/>
            <a:ext cx="12191675" cy="6858000"/>
          </a:xfrm>
          <a:prstGeom prst="rect">
            <a:avLst/>
          </a:prstGeom>
        </p:spPr>
      </p:pic>
      <p:sp>
        <p:nvSpPr>
          <p:cNvPr id="17" name="Rectangle 41"/>
          <p:cNvSpPr>
            <a:spLocks noGrp="1" noChangeArrowheads="1"/>
          </p:cNvSpPr>
          <p:nvPr>
            <p:ph type="ctrTitle" sz="quarter"/>
          </p:nvPr>
        </p:nvSpPr>
        <p:spPr>
          <a:xfrm>
            <a:off x="2639210" y="2708920"/>
            <a:ext cx="9073096" cy="831600"/>
          </a:xfrm>
          <a:ln algn="ctr"/>
        </p:spPr>
        <p:txBody>
          <a:bodyPr lIns="87802" tIns="43901" rIns="87802" bIns="43901"/>
          <a:lstStyle>
            <a:lvl1pPr algn="l" defTabSz="802005" rtl="0" eaLnBrk="0" fontAlgn="base" hangingPunct="0">
              <a:spcBef>
                <a:spcPct val="0"/>
              </a:spcBef>
              <a:spcAft>
                <a:spcPct val="0"/>
              </a:spcAft>
              <a:defRPr lang="zh-CN" altLang="en-US" sz="4300" b="1" kern="1200" dirty="0">
                <a:solidFill>
                  <a:srgbClr val="00B0F0"/>
                </a:solidFill>
                <a:latin typeface="+mn-ea"/>
                <a:ea typeface="+mn-ea"/>
                <a:cs typeface="Arial" panose="020B0604020202020204" pitchFamily="34" charset="0"/>
              </a:defRPr>
            </a:lvl1pPr>
          </a:lstStyle>
          <a:p>
            <a:r>
              <a:rPr lang="zh-CN" altLang="en-US" dirty="0"/>
              <a:t>单击此处编辑母版标题样式</a:t>
            </a:r>
          </a:p>
        </p:txBody>
      </p:sp>
      <p:sp>
        <p:nvSpPr>
          <p:cNvPr id="30" name="文本占位符 29"/>
          <p:cNvSpPr>
            <a:spLocks noGrp="1"/>
          </p:cNvSpPr>
          <p:nvPr>
            <p:ph type="body" sz="quarter" idx="10"/>
          </p:nvPr>
        </p:nvSpPr>
        <p:spPr>
          <a:xfrm>
            <a:off x="8075528" y="5055715"/>
            <a:ext cx="3636811" cy="493200"/>
          </a:xfrm>
        </p:spPr>
        <p:txBody>
          <a:bodyPr/>
          <a:lstStyle>
            <a:lvl1pPr marL="0" indent="0" algn="ctr" defTabSz="802005" rtl="0" eaLnBrk="0" fontAlgn="base" hangingPunct="0">
              <a:spcBef>
                <a:spcPct val="0"/>
              </a:spcBef>
              <a:spcAft>
                <a:spcPct val="0"/>
              </a:spcAft>
              <a:buNone/>
              <a:defRPr lang="zh-CN" altLang="en-US" sz="2800" b="1" kern="1200" dirty="0" smtClean="0">
                <a:solidFill>
                  <a:srgbClr val="00B0F0"/>
                </a:solidFill>
                <a:latin typeface="+mn-ea"/>
                <a:ea typeface="+mn-ea"/>
                <a:cs typeface="Arial" panose="020B0604020202020204" pitchFamily="34" charset="0"/>
              </a:defRPr>
            </a:lvl1pPr>
          </a:lstStyle>
          <a:p>
            <a:pPr lvl="0"/>
            <a:r>
              <a:rPr lang="zh-CN" altLang="en-US" dirty="0"/>
              <a:t>单击此处编辑母版文本样式</a:t>
            </a:r>
          </a:p>
        </p:txBody>
      </p:sp>
      <p:sp>
        <p:nvSpPr>
          <p:cNvPr id="7" name="Rectangle 54"/>
          <p:cNvSpPr>
            <a:spLocks noChangeArrowheads="1"/>
          </p:cNvSpPr>
          <p:nvPr userDrawn="1"/>
        </p:nvSpPr>
        <p:spPr bwMode="auto">
          <a:xfrm>
            <a:off x="8184232" y="6500581"/>
            <a:ext cx="3528073" cy="265552"/>
          </a:xfrm>
          <a:prstGeom prst="rect">
            <a:avLst/>
          </a:prstGeom>
          <a:noFill/>
          <a:ln w="9525" algn="ctr">
            <a:noFill/>
            <a:miter lim="800000"/>
          </a:ln>
          <a:effectLst/>
        </p:spPr>
        <p:txBody>
          <a:bodyPr wrap="none" lIns="80101" tIns="40052" rIns="80101" bIns="40052">
            <a:spAutoFit/>
          </a:bodyPr>
          <a:lstStyle/>
          <a:p>
            <a:pPr defTabSz="801370" eaLnBrk="0" fontAlgn="base" hangingPunct="0">
              <a:defRPr/>
            </a:pPr>
            <a:r>
              <a:rPr lang="zh-CN" altLang="en-US" sz="1200" baseline="0" dirty="0">
                <a:latin typeface="+mn-ea"/>
                <a:ea typeface="+mn-ea"/>
                <a:cs typeface="Arial" panose="020B0604020202020204" pitchFamily="34" charset="0"/>
              </a:rPr>
              <a:t>版权所有</a:t>
            </a:r>
            <a:r>
              <a:rPr lang="en-US" altLang="zh-CN" sz="1200" baseline="0" dirty="0">
                <a:latin typeface="+mn-ea"/>
                <a:ea typeface="+mn-ea"/>
                <a:cs typeface="Arial" panose="020B0604020202020204" pitchFamily="34" charset="0"/>
              </a:rPr>
              <a:t>© 2020 </a:t>
            </a:r>
            <a:r>
              <a:rPr lang="zh-CN" altLang="en-US" sz="1200" baseline="0" dirty="0">
                <a:latin typeface="+mn-ea"/>
                <a:ea typeface="+mn-ea"/>
                <a:cs typeface="Arial" panose="020B0604020202020204" pitchFamily="34" charset="0"/>
              </a:rPr>
              <a:t>武汉誉天互联科技有限责任公司</a:t>
            </a:r>
          </a:p>
        </p:txBody>
      </p:sp>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30825" y="476672"/>
            <a:ext cx="1824396" cy="432000"/>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11045" y="476672"/>
            <a:ext cx="1293567" cy="432000"/>
          </a:xfrm>
          <a:prstGeom prst="rect">
            <a:avLst/>
          </a:prstGeom>
        </p:spPr>
      </p:pic>
      <p:pic>
        <p:nvPicPr>
          <p:cNvPr id="6" name="图片 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49620" y="2461065"/>
            <a:ext cx="1601299" cy="194421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0" marR="0" indent="-302260" algn="just" defTabSz="802005" rtl="0" eaLnBrk="1" fontAlgn="base" latinLnBrk="0" hangingPunct="1">
              <a:lnSpc>
                <a:spcPct val="140000"/>
              </a:lnSpc>
              <a:spcBef>
                <a:spcPts val="0"/>
              </a:spcBef>
              <a:spcAft>
                <a:spcPct val="0"/>
              </a:spcAft>
              <a:buClr>
                <a:schemeClr val="tx1"/>
              </a:buClr>
              <a:buSzPct val="80000"/>
              <a:buFont typeface="Wingdings" panose="05000000000000000000" charset="0"/>
              <a:buChar char="Ø"/>
              <a:defRPr>
                <a:latin typeface="+mn-ea"/>
                <a:ea typeface="+mn-ea"/>
                <a:cs typeface="Arial" panose="020B0604020202020204" pitchFamily="34" charset="0"/>
              </a:defRPr>
            </a:lvl1pPr>
            <a:lvl2pPr>
              <a:buFont typeface="Wingdings" panose="05000000000000000000" pitchFamily="2" charset="2"/>
              <a:buChar char="p"/>
              <a:defRPr/>
            </a:lvl2pPr>
            <a:lvl3pPr>
              <a:defRPr/>
            </a:lvl3pPr>
            <a:lvl5pPr>
              <a:buNone/>
              <a:defRPr/>
            </a:lvl5pPr>
          </a:lstStyle>
          <a:p>
            <a:endParaRPr lang="zh-CN" altLang="en-US" dirty="0"/>
          </a:p>
        </p:txBody>
      </p:sp>
      <p:sp>
        <p:nvSpPr>
          <p:cNvPr id="6" name="TextBox 10"/>
          <p:cNvSpPr txBox="1"/>
          <p:nvPr userDrawn="1"/>
        </p:nvSpPr>
        <p:spPr bwMode="auto">
          <a:xfrm>
            <a:off x="1595755" y="408940"/>
            <a:ext cx="3193415" cy="637540"/>
          </a:xfrm>
          <a:prstGeom prst="rect">
            <a:avLst/>
          </a:prstGeom>
          <a:noFill/>
          <a:ln w="9525">
            <a:noFill/>
            <a:miter lim="800000"/>
          </a:ln>
        </p:spPr>
        <p:txBody>
          <a:bodyPr wrap="square" lIns="99980" tIns="49987" rIns="99980" bIns="49987" rtlCol="0">
            <a:spAutoFit/>
          </a:bodyPr>
          <a:lstStyle/>
          <a:p>
            <a:pPr defTabSz="1001395" eaLnBrk="0" hangingPunct="0"/>
            <a:r>
              <a:rPr lang="zh-CN" altLang="en-US" sz="3500" b="1" dirty="0">
                <a:solidFill>
                  <a:srgbClr val="00B0F0"/>
                </a:solidFill>
                <a:latin typeface="+mn-ea"/>
                <a:ea typeface="+mn-ea"/>
                <a:cs typeface="Arial" panose="020B0604020202020204" pitchFamily="34" charset="0"/>
              </a:rPr>
              <a:t>学习目标</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solidFill>
                  <a:srgbClr val="00B0F0"/>
                </a:solidFill>
                <a:latin typeface="+mn-ea"/>
                <a:ea typeface="+mn-ea"/>
              </a:defRPr>
            </a:lvl1pPr>
          </a:lstStyle>
          <a:p>
            <a:r>
              <a:rPr lang="zh-CN" altLang="en-US" dirty="0"/>
              <a:t>单击此处编辑母版标题样式</a:t>
            </a:r>
          </a:p>
        </p:txBody>
      </p:sp>
      <p:sp>
        <p:nvSpPr>
          <p:cNvPr id="8" name="文本占位符 6"/>
          <p:cNvSpPr>
            <a:spLocks noGrp="1"/>
          </p:cNvSpPr>
          <p:nvPr>
            <p:ph type="body" sz="quarter" idx="10" hasCustomPrompt="1"/>
          </p:nvPr>
        </p:nvSpPr>
        <p:spPr>
          <a:xfrm>
            <a:off x="912285" y="1233488"/>
            <a:ext cx="10560048" cy="4680000"/>
          </a:xfrm>
        </p:spPr>
        <p:txBody>
          <a:bodyPr/>
          <a:lstStyle>
            <a:lvl1pPr algn="just">
              <a:buClr>
                <a:srgbClr val="000000"/>
              </a:buClr>
              <a:buSzPct val="50000"/>
              <a:buFont typeface="Wingdings" panose="05000000000000000000" charset="0"/>
              <a:buChar char="l"/>
              <a:defRPr>
                <a:latin typeface="+mn-ea"/>
                <a:ea typeface="+mn-ea"/>
                <a:cs typeface="Arial" panose="020B0604020202020204" pitchFamily="34" charset="0"/>
              </a:defRPr>
            </a:lvl1pPr>
          </a:lstStyle>
          <a:p>
            <a:r>
              <a:rPr lang="zh-CN" altLang="en-US" dirty="0"/>
              <a:t>单击此处输入文字</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0" marR="0" indent="-302260" algn="just" defTabSz="802005" rtl="0" eaLnBrk="1" fontAlgn="base" latinLnBrk="0" hangingPunct="1">
              <a:lnSpc>
                <a:spcPct val="140000"/>
              </a:lnSpc>
              <a:spcBef>
                <a:spcPts val="0"/>
              </a:spcBef>
              <a:spcAft>
                <a:spcPct val="0"/>
              </a:spcAft>
              <a:buClr>
                <a:schemeClr val="tx1"/>
              </a:buClr>
              <a:buSzPct val="80000"/>
              <a:buFont typeface="Wingdings" panose="05000000000000000000" charset="0"/>
              <a:buChar char="ü"/>
              <a:defRPr>
                <a:latin typeface="+mn-ea"/>
                <a:ea typeface="+mn-ea"/>
                <a:cs typeface="Arial" panose="020B0604020202020204" pitchFamily="34" charset="0"/>
              </a:defRPr>
            </a:lvl1pPr>
            <a:lvl2pPr>
              <a:buFont typeface="Wingdings" panose="05000000000000000000" pitchFamily="2" charset="2"/>
              <a:buChar char="p"/>
              <a:defRPr/>
            </a:lvl2pPr>
            <a:lvl3pPr>
              <a:defRPr/>
            </a:lvl3pPr>
            <a:lvl5pPr>
              <a:buNone/>
              <a:defRPr/>
            </a:lvl5pPr>
          </a:lstStyle>
          <a:p>
            <a:endParaRPr lang="zh-CN" altLang="en-US" dirty="0"/>
          </a:p>
        </p:txBody>
      </p:sp>
      <p:sp>
        <p:nvSpPr>
          <p:cNvPr id="6" name="TextBox 10"/>
          <p:cNvSpPr txBox="1"/>
          <p:nvPr userDrawn="1"/>
        </p:nvSpPr>
        <p:spPr bwMode="auto">
          <a:xfrm>
            <a:off x="1595755" y="408940"/>
            <a:ext cx="3193415" cy="637540"/>
          </a:xfrm>
          <a:prstGeom prst="rect">
            <a:avLst/>
          </a:prstGeom>
          <a:noFill/>
          <a:ln w="9525">
            <a:noFill/>
            <a:miter lim="800000"/>
          </a:ln>
        </p:spPr>
        <p:txBody>
          <a:bodyPr wrap="square" lIns="99980" tIns="49987" rIns="99980" bIns="49987" rtlCol="0">
            <a:spAutoFit/>
          </a:bodyPr>
          <a:lstStyle/>
          <a:p>
            <a:pPr defTabSz="1001395" eaLnBrk="0" hangingPunct="0"/>
            <a:r>
              <a:rPr lang="zh-CN" altLang="en-US" sz="3500" b="1" dirty="0">
                <a:solidFill>
                  <a:srgbClr val="00B0F0"/>
                </a:solidFill>
                <a:latin typeface="+mn-ea"/>
                <a:ea typeface="+mn-ea"/>
                <a:cs typeface="Arial" panose="020B0604020202020204" pitchFamily="34" charset="0"/>
              </a:rPr>
              <a:t>单元小节</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6" name="标题 1"/>
          <p:cNvSpPr>
            <a:spLocks noGrp="1"/>
          </p:cNvSpPr>
          <p:nvPr>
            <p:ph type="title" hasCustomPrompt="1"/>
          </p:nvPr>
        </p:nvSpPr>
        <p:spPr>
          <a:xfrm>
            <a:off x="1594800" y="410400"/>
            <a:ext cx="9831600" cy="640800"/>
          </a:xfrm>
        </p:spPr>
        <p:txBody>
          <a:bodyPr lIns="100800" tIns="50400" rIns="100800" bIns="50400" anchor="t" anchorCtr="0"/>
          <a:lstStyle>
            <a:lvl1pPr>
              <a:defRPr b="1">
                <a:solidFill>
                  <a:srgbClr val="00B0F0"/>
                </a:solidFill>
                <a:latin typeface="+mn-ea"/>
                <a:ea typeface="+mn-ea"/>
              </a:defRPr>
            </a:lvl1pPr>
          </a:lstStyle>
          <a:p>
            <a:r>
              <a:rPr lang="zh-CN" altLang="en-US" dirty="0"/>
              <a:t>单元小结</a:t>
            </a:r>
          </a:p>
        </p:txBody>
      </p:sp>
      <p:sp>
        <p:nvSpPr>
          <p:cNvPr id="7" name="文本占位符 6"/>
          <p:cNvSpPr>
            <a:spLocks noGrp="1"/>
          </p:cNvSpPr>
          <p:nvPr>
            <p:ph type="body" sz="quarter" idx="10" hasCustomPrompt="1"/>
          </p:nvPr>
        </p:nvSpPr>
        <p:spPr>
          <a:xfrm>
            <a:off x="912285" y="1233488"/>
            <a:ext cx="10560048" cy="4680000"/>
          </a:xfrm>
        </p:spPr>
        <p:txBody>
          <a:bodyPr/>
          <a:lstStyle>
            <a:lvl1pPr algn="just">
              <a:buClr>
                <a:srgbClr val="000000"/>
              </a:buClr>
              <a:buSzPct val="80000"/>
              <a:buFont typeface="Wingdings" panose="05000000000000000000" charset="0"/>
              <a:buChar char="ü"/>
              <a:defRPr>
                <a:latin typeface="+mn-ea"/>
                <a:ea typeface="+mn-ea"/>
                <a:cs typeface="Arial" panose="020B0604020202020204" pitchFamily="34" charset="0"/>
              </a:defRPr>
            </a:lvl1pPr>
          </a:lstStyle>
          <a:p>
            <a:r>
              <a:rPr lang="zh-CN" altLang="en-US" dirty="0"/>
              <a:t>单击此处输入文字</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2" y="0"/>
            <a:ext cx="12191675" cy="6858000"/>
          </a:xfrm>
          <a:prstGeom prst="rect">
            <a:avLst/>
          </a:prstGeom>
        </p:spPr>
      </p:pic>
      <p:sp>
        <p:nvSpPr>
          <p:cNvPr id="5" name="Text Box 9"/>
          <p:cNvSpPr txBox="1">
            <a:spLocks noChangeArrowheads="1"/>
          </p:cNvSpPr>
          <p:nvPr/>
        </p:nvSpPr>
        <p:spPr bwMode="auto">
          <a:xfrm>
            <a:off x="3793897" y="3582671"/>
            <a:ext cx="4604207" cy="633121"/>
          </a:xfrm>
          <a:prstGeom prst="rect">
            <a:avLst/>
          </a:prstGeom>
          <a:noFill/>
          <a:ln w="9525">
            <a:noFill/>
            <a:miter lim="800000"/>
          </a:ln>
        </p:spPr>
        <p:txBody>
          <a:bodyPr wrap="none" lIns="78358" tIns="39179" rIns="78358" bIns="39179">
            <a:spAutoFit/>
          </a:bodyPr>
          <a:lstStyle/>
          <a:p>
            <a:pPr defTabSz="784225" eaLnBrk="0" hangingPunct="0">
              <a:buSzPct val="100000"/>
              <a:defRPr/>
            </a:pPr>
            <a:r>
              <a:rPr lang="zh-CN" altLang="zh-CN" sz="3600" dirty="0">
                <a:solidFill>
                  <a:schemeClr val="tx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a:t>
            </a:r>
            <a:r>
              <a:rPr lang="en-US" altLang="zh-CN" sz="3600" dirty="0" err="1">
                <a:solidFill>
                  <a:schemeClr val="tx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yutianedu</a:t>
            </a:r>
            <a:r>
              <a:rPr lang="zh-CN" altLang="zh-CN" sz="3600" dirty="0">
                <a:solidFill>
                  <a:schemeClr val="tx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.com</a:t>
            </a:r>
          </a:p>
        </p:txBody>
      </p:sp>
      <p:sp>
        <p:nvSpPr>
          <p:cNvPr id="6" name="Text Box 8"/>
          <p:cNvSpPr txBox="1">
            <a:spLocks noChangeArrowheads="1"/>
          </p:cNvSpPr>
          <p:nvPr/>
        </p:nvSpPr>
        <p:spPr bwMode="auto">
          <a:xfrm>
            <a:off x="5228200" y="2642208"/>
            <a:ext cx="1735601" cy="910120"/>
          </a:xfrm>
          <a:prstGeom prst="rect">
            <a:avLst/>
          </a:prstGeom>
          <a:noFill/>
          <a:ln w="9525">
            <a:noFill/>
            <a:miter lim="800000"/>
          </a:ln>
        </p:spPr>
        <p:txBody>
          <a:bodyPr wrap="none" lIns="78358" tIns="39179" rIns="78358" bIns="39179">
            <a:spAutoFit/>
          </a:bodyPr>
          <a:lstStyle/>
          <a:p>
            <a:pPr defTabSz="784225" eaLnBrk="0" fontAlgn="base" hangingPunct="0">
              <a:buSzPct val="100000"/>
              <a:defRPr/>
            </a:pPr>
            <a:r>
              <a:rPr lang="zh-CN" altLang="en-US" sz="5400" dirty="0">
                <a:solidFill>
                  <a:schemeClr val="tx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tx1"/>
              </a:solidFill>
              <a:effectLst>
                <a:outerShdw blurRad="38100" dist="38100" dir="2700000" algn="tl">
                  <a:srgbClr val="000000">
                    <a:alpha val="43137"/>
                  </a:srgbClr>
                </a:outerShdw>
              </a:effectLst>
              <a:latin typeface="+mn-ea"/>
              <a:ea typeface="+mn-ea"/>
              <a:sym typeface="FrutigerNext LT Regular"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2020/9/4</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矩形 15"/>
          <p:cNvSpPr/>
          <p:nvPr userDrawn="1"/>
        </p:nvSpPr>
        <p:spPr bwMode="auto">
          <a:xfrm flipH="1" flipV="1">
            <a:off x="0" y="332656"/>
            <a:ext cx="1440000" cy="720000"/>
          </a:xfrm>
          <a:prstGeom prst="rect">
            <a:avLst/>
          </a:prstGeom>
          <a:solidFill>
            <a:srgbClr val="5BDAF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dirty="0">
              <a:ln>
                <a:noFill/>
              </a:ln>
              <a:solidFill>
                <a:schemeClr val="tx1"/>
              </a:solidFill>
              <a:effectLst/>
              <a:latin typeface="FrutigerNext LT Regular" pitchFamily="34" charset="0"/>
              <a:ea typeface="宋体" panose="02010600030101010101" pitchFamily="2" charset="-122"/>
            </a:endParaRPr>
          </a:p>
        </p:txBody>
      </p:sp>
      <p:sp>
        <p:nvSpPr>
          <p:cNvPr id="17" name="矩形 7"/>
          <p:cNvSpPr/>
          <p:nvPr userDrawn="1"/>
        </p:nvSpPr>
        <p:spPr bwMode="auto">
          <a:xfrm flipH="1" flipV="1">
            <a:off x="672000" y="332656"/>
            <a:ext cx="768000" cy="720000"/>
          </a:xfrm>
          <a:custGeom>
            <a:avLst/>
            <a:gdLst>
              <a:gd name="connsiteX0" fmla="*/ 0 w 576000"/>
              <a:gd name="connsiteY0" fmla="*/ 0 h 576000"/>
              <a:gd name="connsiteX1" fmla="*/ 576000 w 576000"/>
              <a:gd name="connsiteY1" fmla="*/ 0 h 576000"/>
              <a:gd name="connsiteX2" fmla="*/ 576000 w 576000"/>
              <a:gd name="connsiteY2" fmla="*/ 576000 h 576000"/>
              <a:gd name="connsiteX3" fmla="*/ 0 w 576000"/>
              <a:gd name="connsiteY3" fmla="*/ 576000 h 576000"/>
              <a:gd name="connsiteX4" fmla="*/ 0 w 576000"/>
              <a:gd name="connsiteY4" fmla="*/ 0 h 576000"/>
              <a:gd name="connsiteX0-1" fmla="*/ 0 w 576000"/>
              <a:gd name="connsiteY0-2" fmla="*/ 0 h 576000"/>
              <a:gd name="connsiteX1-3" fmla="*/ 576000 w 576000"/>
              <a:gd name="connsiteY1-4" fmla="*/ 0 h 576000"/>
              <a:gd name="connsiteX2-5" fmla="*/ 0 w 576000"/>
              <a:gd name="connsiteY2-6" fmla="*/ 576000 h 576000"/>
              <a:gd name="connsiteX3-7" fmla="*/ 0 w 576000"/>
              <a:gd name="connsiteY3-8" fmla="*/ 0 h 576000"/>
            </a:gdLst>
            <a:ahLst/>
            <a:cxnLst>
              <a:cxn ang="0">
                <a:pos x="connsiteX0-1" y="connsiteY0-2"/>
              </a:cxn>
              <a:cxn ang="0">
                <a:pos x="connsiteX1-3" y="connsiteY1-4"/>
              </a:cxn>
              <a:cxn ang="0">
                <a:pos x="connsiteX2-5" y="connsiteY2-6"/>
              </a:cxn>
              <a:cxn ang="0">
                <a:pos x="connsiteX3-7" y="connsiteY3-8"/>
              </a:cxn>
            </a:cxnLst>
            <a:rect l="l" t="t" r="r" b="b"/>
            <a:pathLst>
              <a:path w="576000" h="576000">
                <a:moveTo>
                  <a:pt x="0" y="0"/>
                </a:moveTo>
                <a:lnTo>
                  <a:pt x="576000" y="0"/>
                </a:lnTo>
                <a:lnTo>
                  <a:pt x="0" y="576000"/>
                </a:lnTo>
                <a:lnTo>
                  <a:pt x="0" y="0"/>
                </a:lnTo>
                <a:close/>
              </a:path>
            </a:pathLst>
          </a:cu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chemeClr val="tx1"/>
              </a:solidFill>
              <a:effectLst/>
              <a:latin typeface="FrutigerNext LT Regular" pitchFamily="34" charset="0"/>
              <a:ea typeface="宋体" panose="02010600030101010101" pitchFamily="2" charset="-122"/>
            </a:endParaRPr>
          </a:p>
        </p:txBody>
      </p:sp>
      <p:sp>
        <p:nvSpPr>
          <p:cNvPr id="7" name="矩形 6"/>
          <p:cNvSpPr/>
          <p:nvPr userDrawn="1"/>
        </p:nvSpPr>
        <p:spPr bwMode="auto">
          <a:xfrm>
            <a:off x="8592000" y="332656"/>
            <a:ext cx="3600000" cy="720000"/>
          </a:xfrm>
          <a:prstGeom prst="rect">
            <a:avLst/>
          </a:prstGeom>
          <a:solidFill>
            <a:srgbClr val="5BDAF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chemeClr val="tx1"/>
              </a:solidFill>
              <a:effectLst/>
              <a:latin typeface="FrutigerNext LT Regular" pitchFamily="34" charset="0"/>
              <a:ea typeface="宋体" panose="02010600030101010101" pitchFamily="2" charset="-122"/>
            </a:endParaRPr>
          </a:p>
        </p:txBody>
      </p:sp>
      <p:sp>
        <p:nvSpPr>
          <p:cNvPr id="8" name="矩形 7"/>
          <p:cNvSpPr/>
          <p:nvPr userDrawn="1"/>
        </p:nvSpPr>
        <p:spPr bwMode="auto">
          <a:xfrm>
            <a:off x="8592000" y="332656"/>
            <a:ext cx="720000" cy="720000"/>
          </a:xfrm>
          <a:custGeom>
            <a:avLst/>
            <a:gdLst>
              <a:gd name="connsiteX0" fmla="*/ 0 w 576000"/>
              <a:gd name="connsiteY0" fmla="*/ 0 h 576000"/>
              <a:gd name="connsiteX1" fmla="*/ 576000 w 576000"/>
              <a:gd name="connsiteY1" fmla="*/ 0 h 576000"/>
              <a:gd name="connsiteX2" fmla="*/ 576000 w 576000"/>
              <a:gd name="connsiteY2" fmla="*/ 576000 h 576000"/>
              <a:gd name="connsiteX3" fmla="*/ 0 w 576000"/>
              <a:gd name="connsiteY3" fmla="*/ 576000 h 576000"/>
              <a:gd name="connsiteX4" fmla="*/ 0 w 576000"/>
              <a:gd name="connsiteY4" fmla="*/ 0 h 576000"/>
              <a:gd name="connsiteX0-1" fmla="*/ 0 w 576000"/>
              <a:gd name="connsiteY0-2" fmla="*/ 0 h 576000"/>
              <a:gd name="connsiteX1-3" fmla="*/ 576000 w 576000"/>
              <a:gd name="connsiteY1-4" fmla="*/ 0 h 576000"/>
              <a:gd name="connsiteX2-5" fmla="*/ 0 w 576000"/>
              <a:gd name="connsiteY2-6" fmla="*/ 576000 h 576000"/>
              <a:gd name="connsiteX3-7" fmla="*/ 0 w 576000"/>
              <a:gd name="connsiteY3-8" fmla="*/ 0 h 576000"/>
            </a:gdLst>
            <a:ahLst/>
            <a:cxnLst>
              <a:cxn ang="0">
                <a:pos x="connsiteX0-1" y="connsiteY0-2"/>
              </a:cxn>
              <a:cxn ang="0">
                <a:pos x="connsiteX1-3" y="connsiteY1-4"/>
              </a:cxn>
              <a:cxn ang="0">
                <a:pos x="connsiteX2-5" y="connsiteY2-6"/>
              </a:cxn>
              <a:cxn ang="0">
                <a:pos x="connsiteX3-7" y="connsiteY3-8"/>
              </a:cxn>
            </a:cxnLst>
            <a:rect l="l" t="t" r="r" b="b"/>
            <a:pathLst>
              <a:path w="576000" h="576000">
                <a:moveTo>
                  <a:pt x="0" y="0"/>
                </a:moveTo>
                <a:lnTo>
                  <a:pt x="576000" y="0"/>
                </a:lnTo>
                <a:lnTo>
                  <a:pt x="0" y="576000"/>
                </a:lnTo>
                <a:lnTo>
                  <a:pt x="0" y="0"/>
                </a:lnTo>
                <a:close/>
              </a:path>
            </a:pathLst>
          </a:cu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chemeClr val="tx1"/>
              </a:solidFill>
              <a:effectLst/>
              <a:latin typeface="FrutigerNext LT Regular" pitchFamily="34" charset="0"/>
              <a:ea typeface="宋体" panose="02010600030101010101" pitchFamily="2" charset="-122"/>
            </a:endParaRPr>
          </a:p>
        </p:txBody>
      </p:sp>
      <p:sp>
        <p:nvSpPr>
          <p:cNvPr id="7172" name="Rectangle 6"/>
          <p:cNvSpPr>
            <a:spLocks noGrp="1" noChangeArrowheads="1"/>
          </p:cNvSpPr>
          <p:nvPr userDrawn="1">
            <p:ph type="title"/>
          </p:nvPr>
        </p:nvSpPr>
        <p:spPr bwMode="auto">
          <a:xfrm>
            <a:off x="1440181" y="333038"/>
            <a:ext cx="10327216" cy="868363"/>
          </a:xfrm>
          <a:prstGeom prst="rect">
            <a:avLst/>
          </a:prstGeom>
          <a:noFill/>
          <a:ln w="9525">
            <a:noFill/>
            <a:miter lim="800000"/>
          </a:ln>
        </p:spPr>
        <p:txBody>
          <a:bodyPr vert="horz" wrap="square" lIns="80128" tIns="40064" rIns="80128" bIns="40064" numCol="1" anchor="ctr" anchorCtr="0" compatLnSpc="1"/>
          <a:lstStyle/>
          <a:p>
            <a:pPr lvl="0"/>
            <a:r>
              <a:rPr lang="zh-CN" altLang="en-US" dirty="0"/>
              <a:t>单击此处编辑母版标题样式</a:t>
            </a:r>
          </a:p>
        </p:txBody>
      </p:sp>
      <p:sp>
        <p:nvSpPr>
          <p:cNvPr id="7173" name="Rectangle 57"/>
          <p:cNvSpPr>
            <a:spLocks noGrp="1" noChangeArrowheads="1"/>
          </p:cNvSpPr>
          <p:nvPr userDrawn="1">
            <p:ph type="body" idx="1"/>
          </p:nvPr>
        </p:nvSpPr>
        <p:spPr bwMode="auto">
          <a:xfrm>
            <a:off x="869951" y="1248073"/>
            <a:ext cx="10572749" cy="4195763"/>
          </a:xfrm>
          <a:prstGeom prst="rect">
            <a:avLst/>
          </a:prstGeom>
          <a:noFill/>
          <a:ln w="9525">
            <a:noFill/>
            <a:miter lim="800000"/>
          </a:ln>
        </p:spPr>
        <p:txBody>
          <a:bodyPr vert="horz" wrap="square" lIns="80141" tIns="40071" rIns="80141" bIns="40071"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p:cNvSpPr>
            <a:spLocks noChangeArrowheads="1"/>
          </p:cNvSpPr>
          <p:nvPr userDrawn="1"/>
        </p:nvSpPr>
        <p:spPr bwMode="auto">
          <a:xfrm>
            <a:off x="155340" y="6500581"/>
            <a:ext cx="673125" cy="265552"/>
          </a:xfrm>
          <a:prstGeom prst="rect">
            <a:avLst/>
          </a:prstGeom>
          <a:noFill/>
          <a:ln w="9525" algn="ctr">
            <a:noFill/>
            <a:miter lim="800000"/>
          </a:ln>
          <a:effectLst/>
        </p:spPr>
        <p:txBody>
          <a:bodyPr wrap="none" lIns="80101" tIns="40052" rIns="80101" bIns="40052">
            <a:spAutoFit/>
          </a:bodyPr>
          <a:lstStyle/>
          <a:p>
            <a:pPr defTabSz="801370" eaLnBrk="0" fontAlgn="base" hangingPunct="0">
              <a:defRPr/>
            </a:pPr>
            <a:r>
              <a:rPr lang="zh-CN" altLang="en-US" sz="1200" baseline="0" dirty="0">
                <a:latin typeface="+mn-lt"/>
                <a:ea typeface="黑体" panose="02010609060101010101" pitchFamily="49" charset="-122"/>
                <a:cs typeface="Arial" panose="020B0604020202020204" pitchFamily="34" charset="0"/>
              </a:rPr>
              <a:t>第</a:t>
            </a:r>
            <a:fld id="{2F2CF7F5-F178-4429-B6CA-28062DF31937}" type="slidenum">
              <a:rPr lang="en-US" altLang="zh-CN" sz="1200" baseline="0" dirty="0" smtClean="0">
                <a:latin typeface="+mn-lt"/>
                <a:ea typeface="黑体" panose="02010609060101010101" pitchFamily="49" charset="-122"/>
                <a:cs typeface="Arial" panose="020B0604020202020204" pitchFamily="34" charset="0"/>
              </a:rPr>
              <a:t>‹#›</a:t>
            </a:fld>
            <a:r>
              <a:rPr lang="zh-CN" altLang="en-US" sz="1200" dirty="0">
                <a:latin typeface="+mn-lt"/>
                <a:ea typeface="黑体" panose="02010609060101010101" pitchFamily="49" charset="-122"/>
                <a:cs typeface="Arial" panose="020B0604020202020204" pitchFamily="34" charset="0"/>
              </a:rPr>
              <a:t>页</a:t>
            </a:r>
            <a:endParaRPr lang="en-US" altLang="zh-CN" sz="1200" dirty="0">
              <a:latin typeface="+mn-lt"/>
              <a:ea typeface="黑体" panose="02010609060101010101" pitchFamily="49" charset="-122"/>
              <a:cs typeface="Arial" panose="020B0604020202020204" pitchFamily="34" charset="0"/>
            </a:endParaRPr>
          </a:p>
        </p:txBody>
      </p:sp>
      <p:sp>
        <p:nvSpPr>
          <p:cNvPr id="13" name="Rectangle 54"/>
          <p:cNvSpPr>
            <a:spLocks noChangeArrowheads="1"/>
          </p:cNvSpPr>
          <p:nvPr userDrawn="1"/>
        </p:nvSpPr>
        <p:spPr bwMode="auto">
          <a:xfrm>
            <a:off x="947428" y="6500581"/>
            <a:ext cx="3528073" cy="265552"/>
          </a:xfrm>
          <a:prstGeom prst="rect">
            <a:avLst/>
          </a:prstGeom>
          <a:noFill/>
          <a:ln w="9525" algn="ctr">
            <a:noFill/>
            <a:miter lim="800000"/>
          </a:ln>
          <a:effectLst/>
        </p:spPr>
        <p:txBody>
          <a:bodyPr wrap="none" lIns="80101" tIns="40052" rIns="80101" bIns="40052">
            <a:spAutoFit/>
          </a:bodyPr>
          <a:lstStyle/>
          <a:p>
            <a:pPr defTabSz="801370"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2020 </a:t>
            </a:r>
            <a:r>
              <a:rPr lang="zh-CN" altLang="en-US" sz="1200" baseline="0" dirty="0">
                <a:latin typeface="+mn-lt"/>
                <a:ea typeface="+mn-ea"/>
                <a:cs typeface="Arial" panose="020B0604020202020204" pitchFamily="34" charset="0"/>
              </a:rPr>
              <a:t>武汉誉天互联科技有限责任公司</a:t>
            </a:r>
          </a:p>
        </p:txBody>
      </p:sp>
      <p:grpSp>
        <p:nvGrpSpPr>
          <p:cNvPr id="19" name="组合 18"/>
          <p:cNvGrpSpPr/>
          <p:nvPr userDrawn="1"/>
        </p:nvGrpSpPr>
        <p:grpSpPr>
          <a:xfrm>
            <a:off x="9518098" y="553331"/>
            <a:ext cx="2158522" cy="288000"/>
            <a:chOff x="9518098" y="620720"/>
            <a:chExt cx="2158522" cy="288000"/>
          </a:xfrm>
        </p:grpSpPr>
        <p:pic>
          <p:nvPicPr>
            <p:cNvPr id="3" name="图片 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518098" y="620720"/>
              <a:ext cx="1216264" cy="288000"/>
            </a:xfrm>
            <a:prstGeom prst="rect">
              <a:avLst/>
            </a:prstGeom>
          </p:spPr>
        </p:pic>
        <p:pic>
          <p:nvPicPr>
            <p:cNvPr id="5" name="图片 4"/>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814242" y="620720"/>
              <a:ext cx="862378" cy="288000"/>
            </a:xfrm>
            <a:prstGeom prst="rect">
              <a:avLst/>
            </a:prstGeom>
          </p:spPr>
        </p:pic>
      </p:grpSp>
      <p:pic>
        <p:nvPicPr>
          <p:cNvPr id="18" name="图片 1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68092" y="440656"/>
            <a:ext cx="415105" cy="504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l" defTabSz="802005" rtl="0" eaLnBrk="0" fontAlgn="base" hangingPunct="0">
        <a:spcBef>
          <a:spcPct val="0"/>
        </a:spcBef>
        <a:spcAft>
          <a:spcPct val="0"/>
        </a:spcAft>
        <a:defRPr sz="3200">
          <a:solidFill>
            <a:schemeClr val="tx1">
              <a:lumMod val="75000"/>
              <a:lumOff val="25000"/>
            </a:schemeClr>
          </a:solidFill>
          <a:latin typeface="微软雅黑" panose="020B0503020204020204" charset="-122"/>
          <a:ea typeface="微软雅黑" panose="020B0503020204020204" charset="-122"/>
          <a:cs typeface="+mj-cs"/>
        </a:defRPr>
      </a:lvl1pPr>
      <a:lvl2pPr algn="l" defTabSz="802005" rtl="0" eaLnBrk="0" fontAlgn="base" hangingPunct="0">
        <a:spcBef>
          <a:spcPct val="0"/>
        </a:spcBef>
        <a:spcAft>
          <a:spcPct val="0"/>
        </a:spcAft>
        <a:defRPr sz="3500">
          <a:solidFill>
            <a:srgbClr val="990000"/>
          </a:solidFill>
          <a:latin typeface="FrutigerNext LT Medium" pitchFamily="34" charset="0"/>
          <a:ea typeface="黑体" panose="02010609060101010101" pitchFamily="49" charset="-122"/>
        </a:defRPr>
      </a:lvl2pPr>
      <a:lvl3pPr algn="l" defTabSz="802005" rtl="0" eaLnBrk="0" fontAlgn="base" hangingPunct="0">
        <a:spcBef>
          <a:spcPct val="0"/>
        </a:spcBef>
        <a:spcAft>
          <a:spcPct val="0"/>
        </a:spcAft>
        <a:defRPr sz="3500">
          <a:solidFill>
            <a:srgbClr val="990000"/>
          </a:solidFill>
          <a:latin typeface="FrutigerNext LT Medium" pitchFamily="34" charset="0"/>
          <a:ea typeface="黑体" panose="02010609060101010101" pitchFamily="49" charset="-122"/>
        </a:defRPr>
      </a:lvl3pPr>
      <a:lvl4pPr algn="l" defTabSz="802005" rtl="0" eaLnBrk="0" fontAlgn="base" hangingPunct="0">
        <a:spcBef>
          <a:spcPct val="0"/>
        </a:spcBef>
        <a:spcAft>
          <a:spcPct val="0"/>
        </a:spcAft>
        <a:defRPr sz="3500">
          <a:solidFill>
            <a:srgbClr val="990000"/>
          </a:solidFill>
          <a:latin typeface="FrutigerNext LT Medium" pitchFamily="34" charset="0"/>
          <a:ea typeface="黑体" panose="02010609060101010101" pitchFamily="49" charset="-122"/>
        </a:defRPr>
      </a:lvl4pPr>
      <a:lvl5pPr algn="l" defTabSz="802005" rtl="0" eaLnBrk="0" fontAlgn="base" hangingPunct="0">
        <a:spcBef>
          <a:spcPct val="0"/>
        </a:spcBef>
        <a:spcAft>
          <a:spcPct val="0"/>
        </a:spcAft>
        <a:defRPr sz="3500">
          <a:solidFill>
            <a:srgbClr val="990000"/>
          </a:solidFill>
          <a:latin typeface="FrutigerNext LT Medium" pitchFamily="34" charset="0"/>
          <a:ea typeface="黑体" panose="02010609060101010101" pitchFamily="49" charset="-122"/>
        </a:defRPr>
      </a:lvl5pPr>
      <a:lvl6pPr marL="457200" algn="l" defTabSz="802005" rtl="0" fontAlgn="base">
        <a:spcBef>
          <a:spcPct val="0"/>
        </a:spcBef>
        <a:spcAft>
          <a:spcPct val="0"/>
        </a:spcAft>
        <a:defRPr sz="3500">
          <a:solidFill>
            <a:srgbClr val="990000"/>
          </a:solidFill>
          <a:latin typeface="FrutigerNext LT Medium" pitchFamily="34" charset="0"/>
          <a:ea typeface="黑体" panose="02010609060101010101" pitchFamily="49" charset="-122"/>
        </a:defRPr>
      </a:lvl6pPr>
      <a:lvl7pPr marL="914400" algn="l" defTabSz="802005" rtl="0" fontAlgn="base">
        <a:spcBef>
          <a:spcPct val="0"/>
        </a:spcBef>
        <a:spcAft>
          <a:spcPct val="0"/>
        </a:spcAft>
        <a:defRPr sz="3500">
          <a:solidFill>
            <a:srgbClr val="990000"/>
          </a:solidFill>
          <a:latin typeface="FrutigerNext LT Medium" pitchFamily="34" charset="0"/>
          <a:ea typeface="黑体" panose="02010609060101010101" pitchFamily="49" charset="-122"/>
        </a:defRPr>
      </a:lvl7pPr>
      <a:lvl8pPr marL="1371600" algn="l" defTabSz="802005" rtl="0" fontAlgn="base">
        <a:spcBef>
          <a:spcPct val="0"/>
        </a:spcBef>
        <a:spcAft>
          <a:spcPct val="0"/>
        </a:spcAft>
        <a:defRPr sz="3500">
          <a:solidFill>
            <a:srgbClr val="990000"/>
          </a:solidFill>
          <a:latin typeface="FrutigerNext LT Medium" pitchFamily="34" charset="0"/>
          <a:ea typeface="黑体" panose="02010609060101010101" pitchFamily="49" charset="-122"/>
        </a:defRPr>
      </a:lvl8pPr>
      <a:lvl9pPr marL="1828800" algn="l" defTabSz="802005" rtl="0" fontAlgn="base">
        <a:spcBef>
          <a:spcPct val="0"/>
        </a:spcBef>
        <a:spcAft>
          <a:spcPct val="0"/>
        </a:spcAft>
        <a:defRPr sz="3500">
          <a:solidFill>
            <a:srgbClr val="990000"/>
          </a:solidFill>
          <a:latin typeface="FrutigerNext LT Medium" pitchFamily="34" charset="0"/>
          <a:ea typeface="黑体" panose="02010609060101010101" pitchFamily="49" charset="-122"/>
        </a:defRPr>
      </a:lvl9pPr>
    </p:titleStyle>
    <p:bodyStyle>
      <a:lvl1pPr marL="301625" indent="-301625" algn="l" defTabSz="802005" rtl="0" eaLnBrk="1" fontAlgn="base" hangingPunct="1">
        <a:lnSpc>
          <a:spcPct val="140000"/>
        </a:lnSpc>
        <a:spcBef>
          <a:spcPct val="30000"/>
        </a:spcBef>
        <a:spcAft>
          <a:spcPct val="0"/>
        </a:spcAft>
        <a:buClr>
          <a:srgbClr val="000000"/>
        </a:buClr>
        <a:buSzPct val="50000"/>
        <a:buFont typeface="Wingdings" panose="05000000000000000000" charset="0"/>
        <a:buChar char="l"/>
        <a:defRPr sz="2200">
          <a:solidFill>
            <a:schemeClr val="tx1"/>
          </a:solidFill>
          <a:latin typeface="+mn-lt"/>
          <a:ea typeface="+mn-ea"/>
          <a:cs typeface="+mn-cs"/>
        </a:defRPr>
      </a:lvl1pPr>
      <a:lvl2pPr marL="654050" indent="-252730" algn="l" defTabSz="802005" rtl="0" eaLnBrk="1" fontAlgn="base" hangingPunct="1">
        <a:lnSpc>
          <a:spcPct val="140000"/>
        </a:lnSpc>
        <a:spcBef>
          <a:spcPct val="30000"/>
        </a:spcBef>
        <a:spcAft>
          <a:spcPct val="0"/>
        </a:spcAft>
        <a:buClr>
          <a:schemeClr val="tx1"/>
        </a:buClr>
        <a:buSzPct val="80000"/>
        <a:buFont typeface="Wingdings" panose="05000000000000000000" pitchFamily="2" charset="2"/>
        <a:buChar char="p"/>
        <a:defRPr sz="2000">
          <a:solidFill>
            <a:schemeClr val="tx1"/>
          </a:solidFill>
          <a:latin typeface="+mn-lt"/>
          <a:ea typeface="+mn-ea"/>
        </a:defRPr>
      </a:lvl2pPr>
      <a:lvl3pPr marL="1003300" indent="-201930" algn="l" defTabSz="802005" rtl="0" eaLnBrk="1" fontAlgn="base" hangingPunct="1">
        <a:lnSpc>
          <a:spcPct val="140000"/>
        </a:lnSpc>
        <a:spcBef>
          <a:spcPct val="30000"/>
        </a:spcBef>
        <a:spcAft>
          <a:spcPct val="0"/>
        </a:spcAft>
        <a:buSzPct val="50000"/>
        <a:buFont typeface="Wingdings" panose="05000000000000000000" pitchFamily="2" charset="2"/>
        <a:buChar char="n"/>
        <a:defRPr>
          <a:solidFill>
            <a:schemeClr val="tx1"/>
          </a:solidFill>
          <a:latin typeface="FrutigerNext LT Light" pitchFamily="34" charset="0"/>
          <a:ea typeface="+mn-ea"/>
        </a:defRPr>
      </a:lvl3pPr>
      <a:lvl4pPr marL="1400175" indent="-198755" algn="l" defTabSz="802005" rtl="0" eaLnBrk="1" fontAlgn="base" hangingPunct="1">
        <a:lnSpc>
          <a:spcPct val="140000"/>
        </a:lnSpc>
        <a:spcBef>
          <a:spcPct val="30000"/>
        </a:spcBef>
        <a:spcAft>
          <a:spcPct val="0"/>
        </a:spcAft>
        <a:buChar char="–"/>
        <a:defRPr sz="1600">
          <a:solidFill>
            <a:schemeClr val="tx1"/>
          </a:solidFill>
          <a:latin typeface="+mj-lt"/>
          <a:ea typeface="+mn-ea"/>
        </a:defRPr>
      </a:lvl4pPr>
      <a:lvl5pPr marL="1802130" indent="-201930" algn="l" defTabSz="802005"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ln>
        </p:spPr>
        <p:txBody>
          <a:bodyPr wrap="none" anchor="ctr"/>
          <a:lstStyle/>
          <a:p>
            <a:endParaRPr lang="zh-CN" altLang="en-US"/>
          </a:p>
        </p:txBody>
      </p:sp>
      <p:sp>
        <p:nvSpPr>
          <p:cNvPr id="2" name="标题 1"/>
          <p:cNvSpPr>
            <a:spLocks noGrp="1"/>
          </p:cNvSpPr>
          <p:nvPr>
            <p:ph type="ctrTitle" sz="quarter"/>
          </p:nvPr>
        </p:nvSpPr>
        <p:spPr>
          <a:xfrm>
            <a:off x="2639210" y="2348880"/>
            <a:ext cx="9073096" cy="1908212"/>
          </a:xfrm>
        </p:spPr>
        <p:txBody>
          <a:bodyPr/>
          <a:lstStyle/>
          <a:p>
            <a:r>
              <a:rPr sz="4400" dirty="0"/>
              <a:t>第</a:t>
            </a:r>
            <a:r>
              <a:rPr lang="en-US" altLang="zh-CN" sz="4400" dirty="0"/>
              <a:t>24</a:t>
            </a:r>
            <a:r>
              <a:rPr sz="4400" dirty="0"/>
              <a:t>章  </a:t>
            </a:r>
            <a:r>
              <a:rPr lang="zh-CN" altLang="en-US" sz="4400" dirty="0"/>
              <a:t>逻辑卷管理</a:t>
            </a:r>
            <a:endParaRPr sz="4400" dirty="0"/>
          </a:p>
        </p:txBody>
      </p:sp>
      <p:sp>
        <p:nvSpPr>
          <p:cNvPr id="3" name="文本占位符 2"/>
          <p:cNvSpPr>
            <a:spLocks noGrp="1"/>
          </p:cNvSpPr>
          <p:nvPr>
            <p:ph type="body" sz="quarter" idx="10"/>
          </p:nvPr>
        </p:nvSpPr>
        <p:spPr>
          <a:xfrm>
            <a:off x="8686165" y="4913630"/>
            <a:ext cx="2304415" cy="765175"/>
          </a:xfrm>
        </p:spPr>
        <p:txBody>
          <a:bodyPr/>
          <a:lstStyle/>
          <a:p>
            <a:pPr algn="ctr"/>
            <a:r>
              <a:rPr sz="2400" b="1" dirty="0"/>
              <a:t>誉天教育</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528DC14-70BA-40CB-9AA1-081E3C7F5771}"/>
              </a:ext>
            </a:extLst>
          </p:cNvPr>
          <p:cNvSpPr>
            <a:spLocks noGrp="1"/>
          </p:cNvSpPr>
          <p:nvPr>
            <p:ph type="title"/>
          </p:nvPr>
        </p:nvSpPr>
        <p:spPr/>
        <p:txBody>
          <a:bodyPr/>
          <a:lstStyle/>
          <a:p>
            <a:r>
              <a:rPr lang="zh-CN" altLang="en-US" dirty="0"/>
              <a:t>删除逻辑卷</a:t>
            </a:r>
          </a:p>
        </p:txBody>
      </p:sp>
      <p:sp>
        <p:nvSpPr>
          <p:cNvPr id="3" name="文本占位符 2">
            <a:extLst>
              <a:ext uri="{FF2B5EF4-FFF2-40B4-BE49-F238E27FC236}">
                <a16:creationId xmlns:a16="http://schemas.microsoft.com/office/drawing/2014/main" xmlns="" id="{94FF23BD-5CE8-4822-900C-784685E21F8E}"/>
              </a:ext>
            </a:extLst>
          </p:cNvPr>
          <p:cNvSpPr>
            <a:spLocks noGrp="1"/>
          </p:cNvSpPr>
          <p:nvPr>
            <p:ph type="body" sz="quarter" idx="10"/>
          </p:nvPr>
        </p:nvSpPr>
        <p:spPr>
          <a:xfrm>
            <a:off x="912285" y="1233488"/>
            <a:ext cx="10560048" cy="5363864"/>
          </a:xfrm>
        </p:spPr>
        <p:txBody>
          <a:bodyPr/>
          <a:lstStyle/>
          <a:p>
            <a:r>
              <a:rPr lang="zh-CN" altLang="en-US" sz="2000" dirty="0"/>
              <a:t>卸载文件系统，并删除</a:t>
            </a:r>
            <a:r>
              <a:rPr lang="en-US" altLang="zh-CN" sz="2000" dirty="0"/>
              <a:t>/</a:t>
            </a:r>
            <a:r>
              <a:rPr lang="en-US" altLang="zh-CN" sz="2000" dirty="0" err="1"/>
              <a:t>etc</a:t>
            </a:r>
            <a:r>
              <a:rPr lang="en-US" altLang="zh-CN" sz="2000" dirty="0"/>
              <a:t>/</a:t>
            </a:r>
            <a:r>
              <a:rPr lang="en-US" altLang="zh-CN" sz="2000" dirty="0" err="1"/>
              <a:t>fstab</a:t>
            </a:r>
            <a:r>
              <a:rPr lang="zh-CN" altLang="en-US" sz="2000" dirty="0"/>
              <a:t>中的记录</a:t>
            </a:r>
            <a:endParaRPr lang="en-US" altLang="zh-CN" sz="2000" dirty="0"/>
          </a:p>
          <a:p>
            <a:pPr marL="720000" indent="0">
              <a:buNone/>
            </a:pPr>
            <a:r>
              <a:rPr lang="en-US" altLang="zh-CN" sz="1600" dirty="0"/>
              <a:t># </a:t>
            </a:r>
            <a:r>
              <a:rPr lang="en-US" altLang="zh-CN" sz="1600" dirty="0" err="1"/>
              <a:t>umount</a:t>
            </a:r>
            <a:r>
              <a:rPr lang="en-US" altLang="zh-CN" sz="1600" dirty="0"/>
              <a:t> /dev/vg0/lv01</a:t>
            </a:r>
          </a:p>
          <a:p>
            <a:r>
              <a:rPr lang="zh-CN" altLang="en-US" sz="2000" dirty="0"/>
              <a:t>删除逻辑卷：</a:t>
            </a:r>
            <a:endParaRPr lang="en-US" altLang="zh-CN" sz="2000" dirty="0"/>
          </a:p>
          <a:p>
            <a:pPr marL="778375" indent="0">
              <a:buNone/>
            </a:pPr>
            <a:r>
              <a:rPr lang="en-US" altLang="zh-CN" sz="1600" dirty="0"/>
              <a:t># </a:t>
            </a:r>
            <a:r>
              <a:rPr lang="en-US" altLang="zh-CN" sz="1600" dirty="0" err="1"/>
              <a:t>lvremove</a:t>
            </a:r>
            <a:r>
              <a:rPr lang="en-US" altLang="zh-CN" sz="1600" dirty="0"/>
              <a:t> /dev/vg0/lv01</a:t>
            </a:r>
          </a:p>
          <a:p>
            <a:pPr lvl="0"/>
            <a:r>
              <a:rPr lang="zh-CN" altLang="en-US" sz="2000" dirty="0">
                <a:solidFill>
                  <a:srgbClr val="000000"/>
                </a:solidFill>
              </a:rPr>
              <a:t>删除卷组：</a:t>
            </a:r>
            <a:endParaRPr lang="en-US" altLang="zh-CN" sz="2000" dirty="0">
              <a:solidFill>
                <a:srgbClr val="000000"/>
              </a:solidFill>
            </a:endParaRPr>
          </a:p>
          <a:p>
            <a:pPr marL="778375" lvl="0" indent="0">
              <a:buNone/>
            </a:pPr>
            <a:r>
              <a:rPr lang="en-US" altLang="zh-CN" sz="1600" dirty="0">
                <a:solidFill>
                  <a:srgbClr val="000000"/>
                </a:solidFill>
              </a:rPr>
              <a:t># </a:t>
            </a:r>
            <a:r>
              <a:rPr lang="en-US" altLang="zh-CN" sz="1600" dirty="0" err="1">
                <a:solidFill>
                  <a:srgbClr val="000000"/>
                </a:solidFill>
              </a:rPr>
              <a:t>vgremove</a:t>
            </a:r>
            <a:r>
              <a:rPr lang="en-US" altLang="zh-CN" sz="1600" dirty="0">
                <a:solidFill>
                  <a:srgbClr val="000000"/>
                </a:solidFill>
              </a:rPr>
              <a:t> vg0</a:t>
            </a:r>
          </a:p>
          <a:p>
            <a:pPr lvl="0"/>
            <a:r>
              <a:rPr lang="zh-CN" altLang="en-US" sz="2000" dirty="0">
                <a:solidFill>
                  <a:srgbClr val="000000"/>
                </a:solidFill>
              </a:rPr>
              <a:t>删除物理卷：</a:t>
            </a:r>
            <a:endParaRPr lang="en-US" altLang="zh-CN" sz="2000" dirty="0">
              <a:solidFill>
                <a:srgbClr val="000000"/>
              </a:solidFill>
            </a:endParaRPr>
          </a:p>
          <a:p>
            <a:pPr marL="778375" lvl="0" indent="0">
              <a:buNone/>
            </a:pPr>
            <a:r>
              <a:rPr lang="en-US" altLang="zh-CN" sz="1600" dirty="0">
                <a:solidFill>
                  <a:srgbClr val="000000"/>
                </a:solidFill>
              </a:rPr>
              <a:t># </a:t>
            </a:r>
            <a:r>
              <a:rPr lang="en-US" altLang="zh-CN" sz="1600" dirty="0" err="1">
                <a:solidFill>
                  <a:srgbClr val="000000"/>
                </a:solidFill>
              </a:rPr>
              <a:t>pvremove</a:t>
            </a:r>
            <a:r>
              <a:rPr lang="en-US" altLang="zh-CN" sz="1600" dirty="0">
                <a:solidFill>
                  <a:srgbClr val="000000"/>
                </a:solidFill>
              </a:rPr>
              <a:t> /dev/sdb1</a:t>
            </a:r>
            <a:r>
              <a:rPr lang="zh-CN" altLang="en-US" sz="1600" dirty="0">
                <a:solidFill>
                  <a:srgbClr val="000000"/>
                </a:solidFill>
              </a:rPr>
              <a:t> </a:t>
            </a:r>
            <a:r>
              <a:rPr lang="en-US" altLang="zh-CN" sz="1600" dirty="0">
                <a:solidFill>
                  <a:srgbClr val="000000"/>
                </a:solidFill>
              </a:rPr>
              <a:t>/dev/db2</a:t>
            </a:r>
          </a:p>
          <a:p>
            <a:pPr marL="778375" lvl="0" indent="0">
              <a:buNone/>
            </a:pPr>
            <a:endParaRPr lang="en-US" altLang="zh-CN" sz="1600" dirty="0">
              <a:solidFill>
                <a:srgbClr val="000000"/>
              </a:solidFill>
            </a:endParaRPr>
          </a:p>
          <a:p>
            <a:pPr marL="778375" lvl="0" indent="0">
              <a:buNone/>
            </a:pPr>
            <a:endParaRPr lang="en-US" altLang="zh-CN" sz="1600" dirty="0">
              <a:solidFill>
                <a:srgbClr val="000000"/>
              </a:solidFill>
            </a:endParaRPr>
          </a:p>
          <a:p>
            <a:pPr marL="778375" indent="0">
              <a:buNone/>
            </a:pPr>
            <a:endParaRPr lang="en-US" altLang="zh-CN" sz="1600" dirty="0"/>
          </a:p>
          <a:p>
            <a:pPr marL="778375" indent="0">
              <a:buNone/>
            </a:pPr>
            <a:endParaRPr lang="en-US" altLang="zh-CN" sz="1600" dirty="0"/>
          </a:p>
          <a:p>
            <a:pPr marL="778375" indent="0">
              <a:buNone/>
            </a:pPr>
            <a:endParaRPr lang="en-US" altLang="zh-CN" sz="1600" dirty="0"/>
          </a:p>
          <a:p>
            <a:pPr marL="0" indent="0">
              <a:buNone/>
            </a:pPr>
            <a:endParaRPr lang="en-US" altLang="zh-CN" sz="1600" dirty="0"/>
          </a:p>
        </p:txBody>
      </p:sp>
    </p:spTree>
    <p:extLst>
      <p:ext uri="{BB962C8B-B14F-4D97-AF65-F5344CB8AC3E}">
        <p14:creationId xmlns:p14="http://schemas.microsoft.com/office/powerpoint/2010/main" val="2246468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D5205C6-77EC-4AE2-B07C-CD7BB2CC439E}"/>
              </a:ext>
            </a:extLst>
          </p:cNvPr>
          <p:cNvSpPr>
            <a:spLocks noGrp="1"/>
          </p:cNvSpPr>
          <p:nvPr>
            <p:ph type="title"/>
          </p:nvPr>
        </p:nvSpPr>
        <p:spPr/>
        <p:txBody>
          <a:bodyPr/>
          <a:lstStyle/>
          <a:p>
            <a:r>
              <a:rPr lang="zh-CN" altLang="en-US" dirty="0"/>
              <a:t>扩展和缩减卷组</a:t>
            </a:r>
          </a:p>
        </p:txBody>
      </p:sp>
      <p:sp>
        <p:nvSpPr>
          <p:cNvPr id="3" name="文本占位符 2">
            <a:extLst>
              <a:ext uri="{FF2B5EF4-FFF2-40B4-BE49-F238E27FC236}">
                <a16:creationId xmlns:a16="http://schemas.microsoft.com/office/drawing/2014/main" xmlns="" id="{070B9801-1349-4A23-BBEC-3E840687BA09}"/>
              </a:ext>
            </a:extLst>
          </p:cNvPr>
          <p:cNvSpPr>
            <a:spLocks noGrp="1"/>
          </p:cNvSpPr>
          <p:nvPr>
            <p:ph type="body" sz="quarter" idx="10"/>
          </p:nvPr>
        </p:nvSpPr>
        <p:spPr/>
        <p:txBody>
          <a:bodyPr/>
          <a:lstStyle/>
          <a:p>
            <a:r>
              <a:rPr lang="zh-CN" altLang="en-US" dirty="0"/>
              <a:t>扩展卷组</a:t>
            </a:r>
            <a:endParaRPr lang="en-US" altLang="zh-CN" dirty="0"/>
          </a:p>
          <a:p>
            <a:pPr marL="720000">
              <a:buFont typeface="Wingdings" panose="05000000000000000000" pitchFamily="2" charset="2"/>
              <a:buChar char="u"/>
            </a:pPr>
            <a:r>
              <a:rPr lang="zh-CN" altLang="en-US" sz="2000" dirty="0"/>
              <a:t>准备新的分区</a:t>
            </a:r>
            <a:endParaRPr lang="en-US" altLang="zh-CN" sz="2000" dirty="0"/>
          </a:p>
          <a:p>
            <a:pPr marL="1080000" indent="0">
              <a:buNone/>
            </a:pPr>
            <a:r>
              <a:rPr lang="en-US" altLang="zh-CN" sz="1600" dirty="0"/>
              <a:t># parted /dev/</a:t>
            </a:r>
            <a:r>
              <a:rPr lang="en-US" altLang="zh-CN" sz="1600" dirty="0" err="1"/>
              <a:t>sdb</a:t>
            </a:r>
            <a:r>
              <a:rPr lang="en-US" altLang="zh-CN" sz="1600" dirty="0"/>
              <a:t> </a:t>
            </a:r>
            <a:r>
              <a:rPr lang="en-US" altLang="zh-CN" sz="1600" dirty="0" err="1"/>
              <a:t>mkpart</a:t>
            </a:r>
            <a:r>
              <a:rPr lang="en-US" altLang="zh-CN" sz="1600" dirty="0"/>
              <a:t> primary 2072  6G</a:t>
            </a:r>
          </a:p>
          <a:p>
            <a:pPr marL="1080000" indent="0">
              <a:buNone/>
            </a:pPr>
            <a:r>
              <a:rPr lang="en-US" altLang="zh-CN" sz="1600" dirty="0"/>
              <a:t># parted  /dev/</a:t>
            </a:r>
            <a:r>
              <a:rPr lang="en-US" altLang="zh-CN" sz="1600" dirty="0" err="1"/>
              <a:t>sdb</a:t>
            </a:r>
            <a:r>
              <a:rPr lang="en-US" altLang="zh-CN" sz="1600" dirty="0"/>
              <a:t> set 3 </a:t>
            </a:r>
            <a:r>
              <a:rPr lang="en-US" altLang="zh-CN" sz="1600" dirty="0" err="1"/>
              <a:t>lvm</a:t>
            </a:r>
            <a:r>
              <a:rPr lang="en-US" altLang="zh-CN" sz="1600" dirty="0"/>
              <a:t> on</a:t>
            </a:r>
          </a:p>
          <a:p>
            <a:pPr marL="1080000" indent="0">
              <a:buNone/>
            </a:pPr>
            <a:r>
              <a:rPr lang="en-US" altLang="zh-CN" sz="1600" dirty="0"/>
              <a:t># </a:t>
            </a:r>
            <a:r>
              <a:rPr lang="en-US" altLang="zh-CN" sz="1600" dirty="0" err="1"/>
              <a:t>pvcreate</a:t>
            </a:r>
            <a:r>
              <a:rPr lang="en-US" altLang="zh-CN" sz="1600" dirty="0"/>
              <a:t>  /dev/sdb3</a:t>
            </a:r>
          </a:p>
          <a:p>
            <a:pPr marL="720000">
              <a:buFont typeface="Wingdings" panose="05000000000000000000" pitchFamily="2" charset="2"/>
              <a:buChar char="u"/>
            </a:pPr>
            <a:r>
              <a:rPr lang="zh-CN" altLang="en-US" sz="2000" dirty="0"/>
              <a:t>扩展卷组</a:t>
            </a:r>
            <a:endParaRPr lang="en-US" altLang="zh-CN" sz="2000" dirty="0"/>
          </a:p>
          <a:p>
            <a:pPr marL="1080000" indent="0">
              <a:buNone/>
            </a:pPr>
            <a:r>
              <a:rPr lang="en-US" altLang="zh-CN" sz="1600" dirty="0"/>
              <a:t># </a:t>
            </a:r>
            <a:r>
              <a:rPr lang="en-US" altLang="zh-CN" sz="1600" dirty="0" err="1"/>
              <a:t>vgextend</a:t>
            </a:r>
            <a:r>
              <a:rPr lang="en-US" altLang="zh-CN" sz="1600" dirty="0"/>
              <a:t> vg0 /dev/sdb3</a:t>
            </a:r>
          </a:p>
          <a:p>
            <a:pPr marL="720000">
              <a:buFont typeface="Wingdings" panose="05000000000000000000" pitchFamily="2" charset="2"/>
              <a:buChar char="u"/>
            </a:pPr>
            <a:r>
              <a:rPr lang="zh-CN" altLang="en-US" sz="2000" dirty="0"/>
              <a:t>验证卷组扩大</a:t>
            </a:r>
            <a:endParaRPr lang="en-US" altLang="zh-CN" sz="2000" dirty="0"/>
          </a:p>
          <a:p>
            <a:pPr marL="1080000" indent="0">
              <a:buNone/>
            </a:pPr>
            <a:r>
              <a:rPr lang="en-US" altLang="zh-CN" sz="1600" dirty="0" err="1"/>
              <a:t>vgdisplay</a:t>
            </a:r>
            <a:r>
              <a:rPr lang="zh-CN" altLang="en-US" sz="1600" dirty="0"/>
              <a:t>，</a:t>
            </a:r>
            <a:r>
              <a:rPr lang="en-US" altLang="zh-CN" sz="1600" dirty="0" err="1"/>
              <a:t>pvdisplay</a:t>
            </a:r>
            <a:r>
              <a:rPr lang="zh-CN" altLang="en-US" sz="1600" dirty="0"/>
              <a:t>或者</a:t>
            </a:r>
            <a:r>
              <a:rPr lang="en-US" altLang="zh-CN" sz="1600" dirty="0" err="1"/>
              <a:t>vgs</a:t>
            </a:r>
            <a:r>
              <a:rPr lang="zh-CN" altLang="en-US" sz="1600" dirty="0"/>
              <a:t>，</a:t>
            </a:r>
            <a:r>
              <a:rPr lang="en-US" altLang="zh-CN" sz="1600" dirty="0" err="1"/>
              <a:t>pvs</a:t>
            </a:r>
            <a:r>
              <a:rPr lang="zh-CN" altLang="en-US" sz="1600" dirty="0"/>
              <a:t>等</a:t>
            </a:r>
            <a:endParaRPr lang="en-US" altLang="zh-CN" sz="1600" dirty="0"/>
          </a:p>
        </p:txBody>
      </p:sp>
    </p:spTree>
    <p:extLst>
      <p:ext uri="{BB962C8B-B14F-4D97-AF65-F5344CB8AC3E}">
        <p14:creationId xmlns:p14="http://schemas.microsoft.com/office/powerpoint/2010/main" val="274076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D5205C6-77EC-4AE2-B07C-CD7BB2CC439E}"/>
              </a:ext>
            </a:extLst>
          </p:cNvPr>
          <p:cNvSpPr>
            <a:spLocks noGrp="1"/>
          </p:cNvSpPr>
          <p:nvPr>
            <p:ph type="title"/>
          </p:nvPr>
        </p:nvSpPr>
        <p:spPr/>
        <p:txBody>
          <a:bodyPr/>
          <a:lstStyle/>
          <a:p>
            <a:r>
              <a:rPr lang="zh-CN" altLang="en-US" dirty="0"/>
              <a:t>扩展和缩减卷组</a:t>
            </a:r>
          </a:p>
        </p:txBody>
      </p:sp>
      <p:sp>
        <p:nvSpPr>
          <p:cNvPr id="3" name="文本占位符 2">
            <a:extLst>
              <a:ext uri="{FF2B5EF4-FFF2-40B4-BE49-F238E27FC236}">
                <a16:creationId xmlns:a16="http://schemas.microsoft.com/office/drawing/2014/main" xmlns="" id="{070B9801-1349-4A23-BBEC-3E840687BA09}"/>
              </a:ext>
            </a:extLst>
          </p:cNvPr>
          <p:cNvSpPr>
            <a:spLocks noGrp="1"/>
          </p:cNvSpPr>
          <p:nvPr>
            <p:ph type="body" sz="quarter" idx="10"/>
          </p:nvPr>
        </p:nvSpPr>
        <p:spPr/>
        <p:txBody>
          <a:bodyPr/>
          <a:lstStyle/>
          <a:p>
            <a:r>
              <a:rPr lang="zh-CN" altLang="en-US" dirty="0"/>
              <a:t>缩小卷组</a:t>
            </a:r>
            <a:endParaRPr lang="en-US" altLang="zh-CN" dirty="0"/>
          </a:p>
          <a:p>
            <a:pPr marL="720000">
              <a:buFont typeface="Wingdings" panose="05000000000000000000" pitchFamily="2" charset="2"/>
              <a:buChar char="u"/>
            </a:pPr>
            <a:r>
              <a:rPr lang="zh-CN" altLang="en-US" sz="2000" dirty="0"/>
              <a:t>将所要减小的物理卷的数据迁移到其他物理卷上，该步骤称为数据迁移</a:t>
            </a:r>
            <a:endParaRPr lang="en-US" altLang="zh-CN" sz="2000" dirty="0"/>
          </a:p>
          <a:p>
            <a:pPr marL="1080000" indent="0">
              <a:buNone/>
            </a:pPr>
            <a:r>
              <a:rPr lang="da-DK" altLang="zh-CN" sz="1600" dirty="0"/>
              <a:t># pvmove /dev/sdb2 /dev/sdb3</a:t>
            </a:r>
            <a:endParaRPr lang="en-US" altLang="zh-CN" sz="1600" dirty="0"/>
          </a:p>
          <a:p>
            <a:pPr marL="720000">
              <a:buFont typeface="Wingdings" panose="05000000000000000000" pitchFamily="2" charset="2"/>
              <a:buChar char="u"/>
            </a:pPr>
            <a:r>
              <a:rPr lang="zh-CN" altLang="en-US" sz="2000" dirty="0"/>
              <a:t>将</a:t>
            </a:r>
            <a:r>
              <a:rPr lang="en-US" altLang="zh-CN" sz="2000" dirty="0"/>
              <a:t>/dev/sdb2</a:t>
            </a:r>
            <a:r>
              <a:rPr lang="zh-CN" altLang="en-US" sz="2000" dirty="0"/>
              <a:t>从卷组中移除</a:t>
            </a:r>
            <a:endParaRPr lang="en-US" altLang="zh-CN" sz="2000" dirty="0"/>
          </a:p>
          <a:p>
            <a:pPr marL="1080000" indent="0">
              <a:buNone/>
            </a:pPr>
            <a:r>
              <a:rPr lang="en-US" altLang="zh-CN" sz="1600" dirty="0"/>
              <a:t># </a:t>
            </a:r>
            <a:r>
              <a:rPr lang="en-US" altLang="zh-CN" sz="1600" dirty="0" err="1"/>
              <a:t>vgreduce</a:t>
            </a:r>
            <a:r>
              <a:rPr lang="en-US" altLang="zh-CN" sz="1600" dirty="0"/>
              <a:t>  vg0 /dev/sdb2</a:t>
            </a:r>
          </a:p>
          <a:p>
            <a:pPr marL="720000" lvl="0">
              <a:buFont typeface="Wingdings" panose="05000000000000000000" pitchFamily="2" charset="2"/>
              <a:buChar char="u"/>
            </a:pPr>
            <a:r>
              <a:rPr lang="zh-CN" altLang="en-US" sz="2000" dirty="0">
                <a:solidFill>
                  <a:srgbClr val="000000"/>
                </a:solidFill>
              </a:rPr>
              <a:t>验证卷组缩小</a:t>
            </a:r>
            <a:endParaRPr lang="en-US" altLang="zh-CN" sz="2000" dirty="0">
              <a:solidFill>
                <a:srgbClr val="000000"/>
              </a:solidFill>
            </a:endParaRPr>
          </a:p>
          <a:p>
            <a:pPr marL="1080000" lvl="0" indent="0">
              <a:buNone/>
            </a:pPr>
            <a:r>
              <a:rPr lang="en-US" altLang="zh-CN" sz="1600" dirty="0" err="1"/>
              <a:t>vgdisplay</a:t>
            </a:r>
            <a:r>
              <a:rPr lang="zh-CN" altLang="en-US" sz="1600" dirty="0"/>
              <a:t>，</a:t>
            </a:r>
            <a:r>
              <a:rPr lang="en-US" altLang="zh-CN" sz="1600" dirty="0" err="1"/>
              <a:t>pvdisplay</a:t>
            </a:r>
            <a:r>
              <a:rPr lang="zh-CN" altLang="en-US" sz="1600" dirty="0"/>
              <a:t>或者</a:t>
            </a:r>
            <a:r>
              <a:rPr lang="en-US" altLang="zh-CN" sz="1600" dirty="0" err="1"/>
              <a:t>vgs</a:t>
            </a:r>
            <a:r>
              <a:rPr lang="zh-CN" altLang="en-US" sz="1600" dirty="0"/>
              <a:t>，</a:t>
            </a:r>
            <a:r>
              <a:rPr lang="en-US" altLang="zh-CN" sz="1600" dirty="0" err="1"/>
              <a:t>pvs</a:t>
            </a:r>
            <a:r>
              <a:rPr lang="zh-CN" altLang="en-US" sz="1600" dirty="0"/>
              <a:t>等</a:t>
            </a:r>
            <a:endParaRPr lang="en-US" altLang="zh-CN" sz="1600" dirty="0"/>
          </a:p>
          <a:p>
            <a:pPr marL="1080000" indent="0">
              <a:buNone/>
            </a:pPr>
            <a:endParaRPr lang="en-US" altLang="zh-CN" sz="1600" dirty="0"/>
          </a:p>
        </p:txBody>
      </p:sp>
    </p:spTree>
    <p:extLst>
      <p:ext uri="{BB962C8B-B14F-4D97-AF65-F5344CB8AC3E}">
        <p14:creationId xmlns:p14="http://schemas.microsoft.com/office/powerpoint/2010/main" val="1583635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4E445F1-A983-4233-BDF0-34F8C8AA00FF}"/>
              </a:ext>
            </a:extLst>
          </p:cNvPr>
          <p:cNvSpPr>
            <a:spLocks noGrp="1"/>
          </p:cNvSpPr>
          <p:nvPr>
            <p:ph type="title"/>
          </p:nvPr>
        </p:nvSpPr>
        <p:spPr/>
        <p:txBody>
          <a:bodyPr/>
          <a:lstStyle/>
          <a:p>
            <a:r>
              <a:rPr lang="zh-CN" altLang="en-US" dirty="0"/>
              <a:t>扩展逻辑卷和</a:t>
            </a:r>
            <a:r>
              <a:rPr lang="en-US" altLang="zh-CN" dirty="0"/>
              <a:t>XFS</a:t>
            </a:r>
            <a:r>
              <a:rPr lang="zh-CN" altLang="en-US" dirty="0"/>
              <a:t>文件系统</a:t>
            </a:r>
          </a:p>
        </p:txBody>
      </p:sp>
      <p:sp>
        <p:nvSpPr>
          <p:cNvPr id="3" name="文本占位符 2">
            <a:extLst>
              <a:ext uri="{FF2B5EF4-FFF2-40B4-BE49-F238E27FC236}">
                <a16:creationId xmlns:a16="http://schemas.microsoft.com/office/drawing/2014/main" xmlns="" id="{E0FCF5F5-949D-46D8-9960-7542BA4AB2CA}"/>
              </a:ext>
            </a:extLst>
          </p:cNvPr>
          <p:cNvSpPr>
            <a:spLocks noGrp="1"/>
          </p:cNvSpPr>
          <p:nvPr>
            <p:ph type="body" sz="quarter" idx="10"/>
          </p:nvPr>
        </p:nvSpPr>
        <p:spPr>
          <a:xfrm>
            <a:off x="912285" y="1233488"/>
            <a:ext cx="10560048" cy="5314270"/>
          </a:xfrm>
        </p:spPr>
        <p:txBody>
          <a:bodyPr/>
          <a:lstStyle/>
          <a:p>
            <a:r>
              <a:rPr lang="zh-CN" altLang="en-US" sz="2000" dirty="0"/>
              <a:t>逻辑卷的优势在于能够在不停机的情况下增加其大小</a:t>
            </a:r>
            <a:endParaRPr lang="en-US" altLang="zh-CN" sz="2000" dirty="0"/>
          </a:p>
          <a:p>
            <a:pPr marL="1005750" indent="-285750">
              <a:buFont typeface="Wingdings" panose="05000000000000000000" pitchFamily="2" charset="2"/>
              <a:buChar char="u"/>
            </a:pPr>
            <a:r>
              <a:rPr lang="zh-CN" altLang="en-US" sz="1600" dirty="0"/>
              <a:t>保证该逻辑卷所在的卷组有可用空间，然后再扩展逻辑卷：</a:t>
            </a:r>
            <a:endParaRPr lang="en-US" altLang="zh-CN" sz="1600" dirty="0"/>
          </a:p>
          <a:p>
            <a:pPr marL="1080000" indent="0">
              <a:buNone/>
            </a:pPr>
            <a:r>
              <a:rPr lang="de-DE" altLang="zh-CN" sz="1600" dirty="0"/>
              <a:t># lvextend -L 2G /dev/vg0/lv01  </a:t>
            </a:r>
            <a:r>
              <a:rPr lang="en-US" altLang="zh-CN" sz="1600" dirty="0"/>
              <a:t>####-L</a:t>
            </a:r>
            <a:r>
              <a:rPr lang="zh-CN" altLang="en-US" sz="1600" dirty="0"/>
              <a:t> </a:t>
            </a:r>
            <a:r>
              <a:rPr lang="en-US" altLang="zh-CN" sz="1600" dirty="0"/>
              <a:t>2G</a:t>
            </a:r>
            <a:r>
              <a:rPr lang="zh-CN" altLang="en-US" sz="1600" dirty="0"/>
              <a:t>是扩展到</a:t>
            </a:r>
            <a:r>
              <a:rPr lang="en-US" altLang="zh-CN" sz="1600" dirty="0"/>
              <a:t>2G</a:t>
            </a:r>
            <a:r>
              <a:rPr lang="zh-CN" altLang="en-US" sz="1600" dirty="0"/>
              <a:t>，</a:t>
            </a:r>
            <a:r>
              <a:rPr lang="en-US" altLang="zh-CN" sz="1600" dirty="0"/>
              <a:t>-L +2G</a:t>
            </a:r>
            <a:r>
              <a:rPr lang="zh-CN" altLang="en-US" sz="1600" dirty="0"/>
              <a:t>是扩展</a:t>
            </a:r>
            <a:r>
              <a:rPr lang="en-US" altLang="zh-CN" sz="1600" dirty="0"/>
              <a:t>2G</a:t>
            </a:r>
            <a:endParaRPr lang="de-DE" altLang="zh-CN" sz="1600" dirty="0"/>
          </a:p>
          <a:p>
            <a:pPr marL="0" indent="0">
              <a:buNone/>
            </a:pPr>
            <a:endParaRPr lang="de-DE" altLang="zh-CN" sz="1600" dirty="0"/>
          </a:p>
          <a:p>
            <a:pPr marL="1005750" indent="-285750">
              <a:buFont typeface="Wingdings" panose="05000000000000000000" pitchFamily="2" charset="2"/>
              <a:buChar char="u"/>
            </a:pPr>
            <a:r>
              <a:rPr lang="zh-CN" altLang="en-US" sz="1600" dirty="0"/>
              <a:t>扩展</a:t>
            </a:r>
            <a:r>
              <a:rPr lang="en-US" altLang="zh-CN" sz="1600" dirty="0" err="1"/>
              <a:t>xfs</a:t>
            </a:r>
            <a:r>
              <a:rPr lang="zh-CN" altLang="en-US" sz="1600" dirty="0"/>
              <a:t>文件系统，文件系统必须挂载</a:t>
            </a:r>
            <a:endParaRPr lang="en-US" altLang="zh-CN" sz="1600" dirty="0"/>
          </a:p>
          <a:p>
            <a:pPr marL="1080000" indent="0">
              <a:buNone/>
            </a:pPr>
            <a:r>
              <a:rPr lang="de-DE" altLang="zh-CN" sz="1600" dirty="0"/>
              <a:t># xfs_growfs /data/    </a:t>
            </a:r>
            <a:r>
              <a:rPr lang="en-US" altLang="zh-CN" sz="1600" dirty="0"/>
              <a:t>###</a:t>
            </a:r>
            <a:r>
              <a:rPr lang="zh-CN" altLang="en-US" sz="1600" dirty="0"/>
              <a:t>后面接挂载点</a:t>
            </a:r>
          </a:p>
        </p:txBody>
      </p:sp>
      <p:pic>
        <p:nvPicPr>
          <p:cNvPr id="4" name="图片 3">
            <a:extLst>
              <a:ext uri="{FF2B5EF4-FFF2-40B4-BE49-F238E27FC236}">
                <a16:creationId xmlns:a16="http://schemas.microsoft.com/office/drawing/2014/main" xmlns="" id="{AA4CC477-F43C-421A-9D3E-23D140E0CE1B}"/>
              </a:ext>
            </a:extLst>
          </p:cNvPr>
          <p:cNvPicPr>
            <a:picLocks noChangeAspect="1"/>
          </p:cNvPicPr>
          <p:nvPr/>
        </p:nvPicPr>
        <p:blipFill>
          <a:blip r:embed="rId2"/>
          <a:stretch>
            <a:fillRect/>
          </a:stretch>
        </p:blipFill>
        <p:spPr>
          <a:xfrm>
            <a:off x="1918576" y="2507300"/>
            <a:ext cx="8354848" cy="525656"/>
          </a:xfrm>
          <a:prstGeom prst="rect">
            <a:avLst/>
          </a:prstGeom>
        </p:spPr>
      </p:pic>
      <p:grpSp>
        <p:nvGrpSpPr>
          <p:cNvPr id="9" name="组合 8">
            <a:extLst>
              <a:ext uri="{FF2B5EF4-FFF2-40B4-BE49-F238E27FC236}">
                <a16:creationId xmlns:a16="http://schemas.microsoft.com/office/drawing/2014/main" xmlns="" id="{2E03A37A-24DB-4D93-B2F1-D6A9ACBF88D9}"/>
              </a:ext>
            </a:extLst>
          </p:cNvPr>
          <p:cNvGrpSpPr/>
          <p:nvPr/>
        </p:nvGrpSpPr>
        <p:grpSpPr>
          <a:xfrm>
            <a:off x="1918576" y="3825044"/>
            <a:ext cx="7524944" cy="2722714"/>
            <a:chOff x="1918576" y="3825044"/>
            <a:chExt cx="7524944" cy="2722714"/>
          </a:xfrm>
        </p:grpSpPr>
        <p:pic>
          <p:nvPicPr>
            <p:cNvPr id="5" name="图片 4">
              <a:extLst>
                <a:ext uri="{FF2B5EF4-FFF2-40B4-BE49-F238E27FC236}">
                  <a16:creationId xmlns:a16="http://schemas.microsoft.com/office/drawing/2014/main" xmlns="" id="{5A4728C5-BD13-40A5-85B1-6DF5BDE41A35}"/>
                </a:ext>
              </a:extLst>
            </p:cNvPr>
            <p:cNvPicPr>
              <a:picLocks noChangeAspect="1"/>
            </p:cNvPicPr>
            <p:nvPr/>
          </p:nvPicPr>
          <p:blipFill>
            <a:blip r:embed="rId3"/>
            <a:stretch>
              <a:fillRect/>
            </a:stretch>
          </p:blipFill>
          <p:spPr>
            <a:xfrm>
              <a:off x="1919657" y="3825044"/>
              <a:ext cx="7523863" cy="2218056"/>
            </a:xfrm>
            <a:prstGeom prst="rect">
              <a:avLst/>
            </a:prstGeom>
          </p:spPr>
        </p:pic>
        <p:pic>
          <p:nvPicPr>
            <p:cNvPr id="8" name="图片 7">
              <a:extLst>
                <a:ext uri="{FF2B5EF4-FFF2-40B4-BE49-F238E27FC236}">
                  <a16:creationId xmlns:a16="http://schemas.microsoft.com/office/drawing/2014/main" xmlns="" id="{1007A5DD-936F-4EBF-A0E2-F78A60D6479A}"/>
                </a:ext>
              </a:extLst>
            </p:cNvPr>
            <p:cNvPicPr>
              <a:picLocks noChangeAspect="1"/>
            </p:cNvPicPr>
            <p:nvPr/>
          </p:nvPicPr>
          <p:blipFill>
            <a:blip r:embed="rId4"/>
            <a:stretch>
              <a:fillRect/>
            </a:stretch>
          </p:blipFill>
          <p:spPr>
            <a:xfrm>
              <a:off x="1918576" y="6035048"/>
              <a:ext cx="7523864" cy="512710"/>
            </a:xfrm>
            <a:prstGeom prst="rect">
              <a:avLst/>
            </a:prstGeom>
          </p:spPr>
        </p:pic>
      </p:grpSp>
    </p:spTree>
    <p:extLst>
      <p:ext uri="{BB962C8B-B14F-4D97-AF65-F5344CB8AC3E}">
        <p14:creationId xmlns:p14="http://schemas.microsoft.com/office/powerpoint/2010/main" val="835991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4E445F1-A983-4233-BDF0-34F8C8AA00FF}"/>
              </a:ext>
            </a:extLst>
          </p:cNvPr>
          <p:cNvSpPr>
            <a:spLocks noGrp="1"/>
          </p:cNvSpPr>
          <p:nvPr>
            <p:ph type="title"/>
          </p:nvPr>
        </p:nvSpPr>
        <p:spPr/>
        <p:txBody>
          <a:bodyPr/>
          <a:lstStyle/>
          <a:p>
            <a:r>
              <a:rPr lang="zh-CN" altLang="en-US" dirty="0"/>
              <a:t>扩展逻辑卷和</a:t>
            </a:r>
            <a:r>
              <a:rPr lang="en-US" altLang="zh-CN" dirty="0"/>
              <a:t>ext4</a:t>
            </a:r>
            <a:r>
              <a:rPr lang="zh-CN" altLang="en-US" dirty="0"/>
              <a:t>文件系统</a:t>
            </a:r>
          </a:p>
        </p:txBody>
      </p:sp>
      <p:sp>
        <p:nvSpPr>
          <p:cNvPr id="3" name="文本占位符 2">
            <a:extLst>
              <a:ext uri="{FF2B5EF4-FFF2-40B4-BE49-F238E27FC236}">
                <a16:creationId xmlns:a16="http://schemas.microsoft.com/office/drawing/2014/main" xmlns="" id="{E0FCF5F5-949D-46D8-9960-7542BA4AB2CA}"/>
              </a:ext>
            </a:extLst>
          </p:cNvPr>
          <p:cNvSpPr>
            <a:spLocks noGrp="1"/>
          </p:cNvSpPr>
          <p:nvPr>
            <p:ph type="body" sz="quarter" idx="10"/>
          </p:nvPr>
        </p:nvSpPr>
        <p:spPr/>
        <p:txBody>
          <a:bodyPr/>
          <a:lstStyle/>
          <a:p>
            <a:r>
              <a:rPr lang="zh-CN" altLang="en-US" sz="2000" dirty="0"/>
              <a:t>扩展逻辑卷部分的步骤与</a:t>
            </a:r>
            <a:r>
              <a:rPr lang="en-US" altLang="zh-CN" sz="2000" dirty="0"/>
              <a:t>XFS</a:t>
            </a:r>
            <a:r>
              <a:rPr lang="zh-CN" altLang="en-US" sz="2000" dirty="0"/>
              <a:t>一样，区别在于最后一步扩展文件系统</a:t>
            </a:r>
            <a:endParaRPr lang="de-DE" altLang="zh-CN" sz="1600" dirty="0"/>
          </a:p>
          <a:p>
            <a:pPr marL="1005750" indent="-285750">
              <a:buFont typeface="Wingdings" panose="05000000000000000000" pitchFamily="2" charset="2"/>
              <a:buChar char="u"/>
            </a:pPr>
            <a:r>
              <a:rPr lang="zh-CN" altLang="en-US" sz="1600" dirty="0"/>
              <a:t>扩展</a:t>
            </a:r>
            <a:r>
              <a:rPr lang="en-US" altLang="zh-CN" sz="1600" dirty="0"/>
              <a:t>ext4</a:t>
            </a:r>
            <a:r>
              <a:rPr lang="zh-CN" altLang="en-US" sz="1600" dirty="0"/>
              <a:t>文件系统</a:t>
            </a:r>
            <a:endParaRPr lang="en-US" altLang="zh-CN" sz="1600" dirty="0"/>
          </a:p>
          <a:p>
            <a:pPr marL="1080000" indent="0">
              <a:spcBef>
                <a:spcPts val="0"/>
              </a:spcBef>
              <a:buNone/>
            </a:pPr>
            <a:r>
              <a:rPr lang="en-US" altLang="zh-CN" sz="1600" dirty="0"/>
              <a:t># resize2fs /dev/vg0/lv02</a:t>
            </a:r>
            <a:endParaRPr lang="zh-CN" altLang="en-US" sz="1600" dirty="0"/>
          </a:p>
        </p:txBody>
      </p:sp>
      <p:pic>
        <p:nvPicPr>
          <p:cNvPr id="8" name="图片 7">
            <a:extLst>
              <a:ext uri="{FF2B5EF4-FFF2-40B4-BE49-F238E27FC236}">
                <a16:creationId xmlns:a16="http://schemas.microsoft.com/office/drawing/2014/main" xmlns="" id="{67174F72-518E-4032-AA2B-EDE5A37ADB11}"/>
              </a:ext>
            </a:extLst>
          </p:cNvPr>
          <p:cNvPicPr>
            <a:picLocks noChangeAspect="1"/>
          </p:cNvPicPr>
          <p:nvPr/>
        </p:nvPicPr>
        <p:blipFill>
          <a:blip r:embed="rId2"/>
          <a:stretch>
            <a:fillRect/>
          </a:stretch>
        </p:blipFill>
        <p:spPr>
          <a:xfrm>
            <a:off x="1594800" y="2636912"/>
            <a:ext cx="9210900" cy="2869728"/>
          </a:xfrm>
          <a:prstGeom prst="rect">
            <a:avLst/>
          </a:prstGeom>
        </p:spPr>
      </p:pic>
    </p:spTree>
    <p:extLst>
      <p:ext uri="{BB962C8B-B14F-4D97-AF65-F5344CB8AC3E}">
        <p14:creationId xmlns:p14="http://schemas.microsoft.com/office/powerpoint/2010/main" val="3517432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4E445F1-A983-4233-BDF0-34F8C8AA00FF}"/>
              </a:ext>
            </a:extLst>
          </p:cNvPr>
          <p:cNvSpPr>
            <a:spLocks noGrp="1"/>
          </p:cNvSpPr>
          <p:nvPr>
            <p:ph type="title"/>
          </p:nvPr>
        </p:nvSpPr>
        <p:spPr/>
        <p:txBody>
          <a:bodyPr/>
          <a:lstStyle/>
          <a:p>
            <a:r>
              <a:rPr lang="en-US" altLang="zh-CN" dirty="0"/>
              <a:t>ext4</a:t>
            </a:r>
            <a:r>
              <a:rPr lang="zh-CN" altLang="en-US" dirty="0"/>
              <a:t>文件系统缩容</a:t>
            </a:r>
          </a:p>
        </p:txBody>
      </p:sp>
      <p:sp>
        <p:nvSpPr>
          <p:cNvPr id="3" name="文本占位符 2">
            <a:extLst>
              <a:ext uri="{FF2B5EF4-FFF2-40B4-BE49-F238E27FC236}">
                <a16:creationId xmlns:a16="http://schemas.microsoft.com/office/drawing/2014/main" xmlns="" id="{E0FCF5F5-949D-46D8-9960-7542BA4AB2CA}"/>
              </a:ext>
            </a:extLst>
          </p:cNvPr>
          <p:cNvSpPr>
            <a:spLocks noGrp="1"/>
          </p:cNvSpPr>
          <p:nvPr>
            <p:ph type="body" sz="quarter" idx="10"/>
          </p:nvPr>
        </p:nvSpPr>
        <p:spPr/>
        <p:txBody>
          <a:bodyPr/>
          <a:lstStyle/>
          <a:p>
            <a:r>
              <a:rPr lang="en-US" altLang="zh-CN" sz="2000" dirty="0" err="1"/>
              <a:t>xfs</a:t>
            </a:r>
            <a:r>
              <a:rPr lang="zh-CN" altLang="en-US" sz="2000" dirty="0"/>
              <a:t>文件系统不支持缩容，下面以</a:t>
            </a:r>
            <a:r>
              <a:rPr lang="en-US" altLang="zh-CN" sz="2000" dirty="0"/>
              <a:t>ext4</a:t>
            </a:r>
            <a:r>
              <a:rPr lang="zh-CN" altLang="en-US" sz="2000" dirty="0"/>
              <a:t>文件系统缩容为例，保证数据不丢失：</a:t>
            </a:r>
            <a:endParaRPr lang="de-DE" altLang="zh-CN" sz="1600" dirty="0"/>
          </a:p>
          <a:p>
            <a:pPr marL="720000" indent="0">
              <a:spcBef>
                <a:spcPts val="0"/>
              </a:spcBef>
              <a:buNone/>
            </a:pPr>
            <a:r>
              <a:rPr lang="en-US" altLang="zh-CN" sz="1600" dirty="0"/>
              <a:t>1</a:t>
            </a:r>
            <a:r>
              <a:rPr lang="zh-CN" altLang="en-US" sz="1600" dirty="0"/>
              <a:t>、卸载文件系统 </a:t>
            </a:r>
            <a:r>
              <a:rPr lang="en-US" altLang="zh-CN" sz="1600" dirty="0" err="1"/>
              <a:t>umount</a:t>
            </a:r>
            <a:r>
              <a:rPr lang="en-US" altLang="zh-CN" sz="1600" dirty="0"/>
              <a:t> </a:t>
            </a:r>
          </a:p>
          <a:p>
            <a:pPr marL="720000" indent="0">
              <a:spcBef>
                <a:spcPts val="0"/>
              </a:spcBef>
              <a:buNone/>
            </a:pPr>
            <a:r>
              <a:rPr lang="en-US" altLang="zh-CN" sz="1600" dirty="0"/>
              <a:t>2</a:t>
            </a:r>
            <a:r>
              <a:rPr lang="zh-CN" altLang="en-US" sz="1600" dirty="0"/>
              <a:t>、文件系统检查 </a:t>
            </a:r>
            <a:r>
              <a:rPr lang="en-US" altLang="zh-CN" sz="1600" dirty="0"/>
              <a:t>e2fsck -f /dev/vg0/lv02 </a:t>
            </a:r>
          </a:p>
          <a:p>
            <a:pPr marL="720000" indent="0">
              <a:spcBef>
                <a:spcPts val="0"/>
              </a:spcBef>
              <a:buNone/>
            </a:pPr>
            <a:r>
              <a:rPr lang="en-US" altLang="zh-CN" sz="1600" dirty="0"/>
              <a:t>3</a:t>
            </a:r>
            <a:r>
              <a:rPr lang="zh-CN" altLang="en-US" sz="1600" dirty="0"/>
              <a:t>、缩小文件系统  </a:t>
            </a:r>
            <a:r>
              <a:rPr lang="en-US" altLang="zh-CN" sz="1600" dirty="0"/>
              <a:t>resize2fs /dev/vg0/lv02  500M</a:t>
            </a:r>
          </a:p>
          <a:p>
            <a:pPr marL="720000" indent="0">
              <a:spcBef>
                <a:spcPts val="0"/>
              </a:spcBef>
              <a:buNone/>
            </a:pPr>
            <a:r>
              <a:rPr lang="en-US" altLang="zh-CN" sz="1600" dirty="0"/>
              <a:t>4</a:t>
            </a:r>
            <a:r>
              <a:rPr lang="zh-CN" altLang="en-US" sz="1600" dirty="0"/>
              <a:t>、缩小逻辑卷	</a:t>
            </a:r>
            <a:r>
              <a:rPr lang="en-US" altLang="zh-CN" sz="1600" dirty="0" err="1"/>
              <a:t>lvreduce</a:t>
            </a:r>
            <a:r>
              <a:rPr lang="en-US" altLang="zh-CN" sz="1600" dirty="0"/>
              <a:t>  -L  500M /dev/vg0/lv02</a:t>
            </a:r>
            <a:endParaRPr lang="zh-CN" altLang="en-US" sz="1600" dirty="0"/>
          </a:p>
        </p:txBody>
      </p:sp>
      <p:grpSp>
        <p:nvGrpSpPr>
          <p:cNvPr id="6" name="组合 5">
            <a:extLst>
              <a:ext uri="{FF2B5EF4-FFF2-40B4-BE49-F238E27FC236}">
                <a16:creationId xmlns:a16="http://schemas.microsoft.com/office/drawing/2014/main" xmlns="" id="{96F3CE56-0469-4F3B-A243-2D937AB1B3E2}"/>
              </a:ext>
            </a:extLst>
          </p:cNvPr>
          <p:cNvGrpSpPr/>
          <p:nvPr/>
        </p:nvGrpSpPr>
        <p:grpSpPr>
          <a:xfrm>
            <a:off x="1679036" y="3068960"/>
            <a:ext cx="7453528" cy="3473090"/>
            <a:chOff x="1715040" y="3248980"/>
            <a:chExt cx="7453528" cy="3473090"/>
          </a:xfrm>
        </p:grpSpPr>
        <p:pic>
          <p:nvPicPr>
            <p:cNvPr id="4" name="图片 3">
              <a:extLst>
                <a:ext uri="{FF2B5EF4-FFF2-40B4-BE49-F238E27FC236}">
                  <a16:creationId xmlns:a16="http://schemas.microsoft.com/office/drawing/2014/main" xmlns="" id="{343B0FE1-2466-4301-9067-64E23BB2FFFF}"/>
                </a:ext>
              </a:extLst>
            </p:cNvPr>
            <p:cNvPicPr>
              <a:picLocks noChangeAspect="1"/>
            </p:cNvPicPr>
            <p:nvPr/>
          </p:nvPicPr>
          <p:blipFill>
            <a:blip r:embed="rId2"/>
            <a:stretch>
              <a:fillRect/>
            </a:stretch>
          </p:blipFill>
          <p:spPr>
            <a:xfrm>
              <a:off x="1715040" y="3248980"/>
              <a:ext cx="7453528" cy="1344258"/>
            </a:xfrm>
            <a:prstGeom prst="rect">
              <a:avLst/>
            </a:prstGeom>
          </p:spPr>
        </p:pic>
        <p:pic>
          <p:nvPicPr>
            <p:cNvPr id="5" name="图片 4">
              <a:extLst>
                <a:ext uri="{FF2B5EF4-FFF2-40B4-BE49-F238E27FC236}">
                  <a16:creationId xmlns:a16="http://schemas.microsoft.com/office/drawing/2014/main" xmlns="" id="{4980B2E6-4B85-443B-A1DB-7155BACD11FA}"/>
                </a:ext>
              </a:extLst>
            </p:cNvPr>
            <p:cNvPicPr>
              <a:picLocks noChangeAspect="1"/>
            </p:cNvPicPr>
            <p:nvPr/>
          </p:nvPicPr>
          <p:blipFill>
            <a:blip r:embed="rId3"/>
            <a:stretch>
              <a:fillRect/>
            </a:stretch>
          </p:blipFill>
          <p:spPr>
            <a:xfrm>
              <a:off x="1715040" y="4593238"/>
              <a:ext cx="7453528" cy="2128832"/>
            </a:xfrm>
            <a:prstGeom prst="rect">
              <a:avLst/>
            </a:prstGeom>
          </p:spPr>
        </p:pic>
      </p:grpSp>
    </p:spTree>
    <p:extLst>
      <p:ext uri="{BB962C8B-B14F-4D97-AF65-F5344CB8AC3E}">
        <p14:creationId xmlns:p14="http://schemas.microsoft.com/office/powerpoint/2010/main" val="919999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4244E70-F8E9-4D69-AAD2-9867D1FEB416}"/>
              </a:ext>
            </a:extLst>
          </p:cNvPr>
          <p:cNvSpPr>
            <a:spLocks noGrp="1"/>
          </p:cNvSpPr>
          <p:nvPr>
            <p:ph type="title"/>
          </p:nvPr>
        </p:nvSpPr>
        <p:spPr/>
        <p:txBody>
          <a:bodyPr/>
          <a:lstStyle/>
          <a:p>
            <a:r>
              <a:rPr lang="zh-CN" altLang="en-US" dirty="0"/>
              <a:t>逻辑卷误操作与恢复</a:t>
            </a:r>
          </a:p>
        </p:txBody>
      </p:sp>
      <p:sp>
        <p:nvSpPr>
          <p:cNvPr id="3" name="文本占位符 2">
            <a:extLst>
              <a:ext uri="{FF2B5EF4-FFF2-40B4-BE49-F238E27FC236}">
                <a16:creationId xmlns:a16="http://schemas.microsoft.com/office/drawing/2014/main" xmlns="" id="{7FB448B6-C3B6-42CE-820F-5308F6752D1E}"/>
              </a:ext>
            </a:extLst>
          </p:cNvPr>
          <p:cNvSpPr>
            <a:spLocks noGrp="1"/>
          </p:cNvSpPr>
          <p:nvPr>
            <p:ph type="body" sz="quarter" idx="10"/>
          </p:nvPr>
        </p:nvSpPr>
        <p:spPr/>
        <p:txBody>
          <a:bodyPr/>
          <a:lstStyle/>
          <a:p>
            <a:r>
              <a:rPr lang="zh-CN" altLang="en-US" sz="2000" dirty="0"/>
              <a:t>查看</a:t>
            </a:r>
            <a:r>
              <a:rPr lang="en-US" altLang="zh-CN" sz="2000" dirty="0"/>
              <a:t>vg</a:t>
            </a:r>
            <a:r>
              <a:rPr lang="zh-CN" altLang="en-US" sz="2000" dirty="0"/>
              <a:t>的操作</a:t>
            </a:r>
          </a:p>
          <a:p>
            <a:pPr marL="720000" indent="0">
              <a:buNone/>
            </a:pPr>
            <a:r>
              <a:rPr lang="en-US" altLang="zh-CN" sz="1800" dirty="0"/>
              <a:t># </a:t>
            </a:r>
            <a:r>
              <a:rPr lang="en-US" altLang="zh-CN" sz="1800" dirty="0" err="1"/>
              <a:t>vgcfgrestore</a:t>
            </a:r>
            <a:r>
              <a:rPr lang="en-US" altLang="zh-CN" sz="1800" dirty="0"/>
              <a:t> -l  vg0</a:t>
            </a:r>
          </a:p>
          <a:p>
            <a:r>
              <a:rPr lang="zh-CN" altLang="en-US" sz="2000" dirty="0"/>
              <a:t>恢复</a:t>
            </a:r>
          </a:p>
          <a:p>
            <a:pPr marL="720000" indent="0">
              <a:buNone/>
            </a:pPr>
            <a:r>
              <a:rPr lang="en-US" altLang="zh-CN" sz="1800" dirty="0"/>
              <a:t># </a:t>
            </a:r>
            <a:r>
              <a:rPr lang="en-US" altLang="zh-CN" sz="1800" dirty="0" err="1"/>
              <a:t>vgcfgrestore</a:t>
            </a:r>
            <a:r>
              <a:rPr lang="en-US" altLang="zh-CN" sz="1800" dirty="0"/>
              <a:t>  -f /etc/lvm/archive/vg0_XXXXX.vg vg0</a:t>
            </a:r>
          </a:p>
          <a:p>
            <a:endParaRPr lang="zh-CN" altLang="en-US" dirty="0"/>
          </a:p>
        </p:txBody>
      </p:sp>
    </p:spTree>
    <p:extLst>
      <p:ext uri="{BB962C8B-B14F-4D97-AF65-F5344CB8AC3E}">
        <p14:creationId xmlns:p14="http://schemas.microsoft.com/office/powerpoint/2010/main" val="958039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DB04DA9-2094-4029-81F1-32680320CB7A}"/>
              </a:ext>
            </a:extLst>
          </p:cNvPr>
          <p:cNvSpPr>
            <a:spLocks noGrp="1"/>
          </p:cNvSpPr>
          <p:nvPr>
            <p:ph type="title"/>
          </p:nvPr>
        </p:nvSpPr>
        <p:spPr/>
        <p:txBody>
          <a:bodyPr/>
          <a:lstStyle/>
          <a:p>
            <a:r>
              <a:rPr lang="zh-CN" altLang="en-US" dirty="0"/>
              <a:t>修改逻辑卷属性</a:t>
            </a:r>
          </a:p>
        </p:txBody>
      </p:sp>
      <p:sp>
        <p:nvSpPr>
          <p:cNvPr id="3" name="文本占位符 2">
            <a:extLst>
              <a:ext uri="{FF2B5EF4-FFF2-40B4-BE49-F238E27FC236}">
                <a16:creationId xmlns:a16="http://schemas.microsoft.com/office/drawing/2014/main" xmlns="" id="{0A8ADE50-019D-440A-8477-1B0F85BFFE63}"/>
              </a:ext>
            </a:extLst>
          </p:cNvPr>
          <p:cNvSpPr>
            <a:spLocks noGrp="1"/>
          </p:cNvSpPr>
          <p:nvPr>
            <p:ph type="body" sz="quarter" idx="10"/>
          </p:nvPr>
        </p:nvSpPr>
        <p:spPr>
          <a:xfrm>
            <a:off x="912285" y="1233488"/>
            <a:ext cx="10560048" cy="5003824"/>
          </a:xfrm>
        </p:spPr>
        <p:txBody>
          <a:bodyPr/>
          <a:lstStyle/>
          <a:p>
            <a:r>
              <a:rPr lang="zh-CN" altLang="en-US" sz="2000" dirty="0"/>
              <a:t>修改</a:t>
            </a:r>
            <a:r>
              <a:rPr lang="en-US" altLang="zh-CN" sz="2000" dirty="0"/>
              <a:t>PV</a:t>
            </a:r>
            <a:r>
              <a:rPr lang="zh-CN" altLang="en-US" sz="2000" dirty="0"/>
              <a:t>属性</a:t>
            </a:r>
            <a:endParaRPr lang="en-US" altLang="zh-CN" sz="2000" dirty="0"/>
          </a:p>
          <a:p>
            <a:pPr marL="720000" indent="0">
              <a:buNone/>
            </a:pPr>
            <a:r>
              <a:rPr lang="en-US" altLang="zh-CN" sz="1600" dirty="0"/>
              <a:t># </a:t>
            </a:r>
            <a:r>
              <a:rPr lang="en-US" altLang="zh-CN" sz="1600" dirty="0" err="1"/>
              <a:t>pvchange</a:t>
            </a:r>
            <a:r>
              <a:rPr lang="en-US" altLang="zh-CN" sz="1600" dirty="0"/>
              <a:t> -x n  device   </a:t>
            </a:r>
            <a:r>
              <a:rPr lang="en-US" altLang="zh-CN" sz="1600" dirty="0" err="1"/>
              <a:t>pv</a:t>
            </a:r>
            <a:r>
              <a:rPr lang="zh-CN" altLang="en-US" sz="1600" dirty="0"/>
              <a:t>不可分配</a:t>
            </a:r>
          </a:p>
          <a:p>
            <a:pPr marL="720000" indent="0">
              <a:buNone/>
            </a:pPr>
            <a:r>
              <a:rPr lang="en-US" altLang="zh-CN" sz="1600" dirty="0"/>
              <a:t># </a:t>
            </a:r>
            <a:r>
              <a:rPr lang="en-US" altLang="zh-CN" sz="1600" dirty="0" err="1"/>
              <a:t>pvchange</a:t>
            </a:r>
            <a:r>
              <a:rPr lang="en-US" altLang="zh-CN" sz="1600" dirty="0"/>
              <a:t> -x y  device   </a:t>
            </a:r>
            <a:r>
              <a:rPr lang="en-US" altLang="zh-CN" sz="1600" dirty="0" err="1"/>
              <a:t>pv</a:t>
            </a:r>
            <a:r>
              <a:rPr lang="zh-CN" altLang="en-US" sz="1600" dirty="0"/>
              <a:t>可分配</a:t>
            </a:r>
          </a:p>
          <a:p>
            <a:r>
              <a:rPr lang="zh-CN" altLang="en-US" sz="2000" dirty="0"/>
              <a:t>修改</a:t>
            </a:r>
            <a:r>
              <a:rPr lang="en-US" altLang="zh-CN" sz="2000" dirty="0"/>
              <a:t>VG</a:t>
            </a:r>
            <a:r>
              <a:rPr lang="zh-CN" altLang="en-US" sz="2000" dirty="0"/>
              <a:t>属性</a:t>
            </a:r>
            <a:endParaRPr lang="en-US" altLang="zh-CN" sz="2000" dirty="0"/>
          </a:p>
          <a:p>
            <a:pPr marL="720000" indent="0">
              <a:buNone/>
            </a:pPr>
            <a:r>
              <a:rPr lang="en-US" altLang="zh-CN" sz="1600" dirty="0"/>
              <a:t># </a:t>
            </a:r>
            <a:r>
              <a:rPr lang="en-US" altLang="zh-CN" sz="1600" dirty="0" err="1"/>
              <a:t>vgchange</a:t>
            </a:r>
            <a:r>
              <a:rPr lang="en-US" altLang="zh-CN" sz="1600" dirty="0"/>
              <a:t> -ay  vg0   </a:t>
            </a:r>
            <a:r>
              <a:rPr lang="zh-CN" altLang="en-US" sz="1600" dirty="0"/>
              <a:t>激活卷组</a:t>
            </a:r>
          </a:p>
          <a:p>
            <a:pPr marL="720000" indent="0">
              <a:buNone/>
            </a:pPr>
            <a:r>
              <a:rPr lang="en-US" altLang="zh-CN" sz="1600" dirty="0"/>
              <a:t># </a:t>
            </a:r>
            <a:r>
              <a:rPr lang="en-US" altLang="zh-CN" sz="1600" dirty="0" err="1"/>
              <a:t>vgchange</a:t>
            </a:r>
            <a:r>
              <a:rPr lang="en-US" altLang="zh-CN" sz="1600" dirty="0"/>
              <a:t> -an  vg0   </a:t>
            </a:r>
            <a:r>
              <a:rPr lang="zh-CN" altLang="en-US" sz="1600" dirty="0"/>
              <a:t>禁用卷组</a:t>
            </a:r>
          </a:p>
          <a:p>
            <a:r>
              <a:rPr lang="zh-CN" altLang="en-US" sz="2000" dirty="0"/>
              <a:t>修改</a:t>
            </a:r>
            <a:r>
              <a:rPr lang="en-US" altLang="zh-CN" sz="2000" dirty="0"/>
              <a:t>LV</a:t>
            </a:r>
            <a:r>
              <a:rPr lang="zh-CN" altLang="en-US" sz="2000" dirty="0"/>
              <a:t>属性</a:t>
            </a:r>
            <a:endParaRPr lang="en-US" altLang="zh-CN" sz="2000" dirty="0"/>
          </a:p>
          <a:p>
            <a:pPr marL="720000" indent="0">
              <a:buNone/>
            </a:pPr>
            <a:r>
              <a:rPr lang="en-US" altLang="zh-CN" sz="1600" dirty="0"/>
              <a:t># </a:t>
            </a:r>
            <a:r>
              <a:rPr lang="en-US" altLang="zh-CN" sz="1600" dirty="0" err="1"/>
              <a:t>lvchange</a:t>
            </a:r>
            <a:r>
              <a:rPr lang="en-US" altLang="zh-CN" sz="1600" dirty="0"/>
              <a:t> -ay  </a:t>
            </a:r>
            <a:r>
              <a:rPr lang="en-US" altLang="zh-CN" sz="1600" dirty="0" err="1"/>
              <a:t>lvname</a:t>
            </a:r>
            <a:r>
              <a:rPr lang="en-US" altLang="zh-CN" sz="1600" dirty="0"/>
              <a:t>  </a:t>
            </a:r>
            <a:r>
              <a:rPr lang="zh-CN" altLang="en-US" sz="1600" dirty="0"/>
              <a:t>激活逻辑卷</a:t>
            </a:r>
          </a:p>
          <a:p>
            <a:pPr marL="720000" indent="0">
              <a:buNone/>
            </a:pPr>
            <a:r>
              <a:rPr lang="en-US" altLang="zh-CN" sz="1600" dirty="0"/>
              <a:t># </a:t>
            </a:r>
            <a:r>
              <a:rPr lang="en-US" altLang="zh-CN" sz="1600" dirty="0" err="1"/>
              <a:t>lvchange</a:t>
            </a:r>
            <a:r>
              <a:rPr lang="en-US" altLang="zh-CN" sz="1600" dirty="0"/>
              <a:t>  -an  </a:t>
            </a:r>
            <a:r>
              <a:rPr lang="en-US" altLang="zh-CN" sz="1600" dirty="0" err="1"/>
              <a:t>lvname</a:t>
            </a:r>
            <a:r>
              <a:rPr lang="en-US" altLang="zh-CN" sz="1600" dirty="0"/>
              <a:t>   </a:t>
            </a:r>
            <a:r>
              <a:rPr lang="zh-CN" altLang="en-US" sz="1600" dirty="0"/>
              <a:t>禁用逻辑卷</a:t>
            </a:r>
          </a:p>
          <a:p>
            <a:pPr marL="720000" indent="0">
              <a:buNone/>
            </a:pPr>
            <a:r>
              <a:rPr lang="en-US" altLang="zh-CN" sz="1600" dirty="0"/>
              <a:t># </a:t>
            </a:r>
            <a:r>
              <a:rPr lang="en-US" altLang="zh-CN" sz="1600" dirty="0" err="1"/>
              <a:t>lvchange</a:t>
            </a:r>
            <a:r>
              <a:rPr lang="en-US" altLang="zh-CN" sz="1600" dirty="0"/>
              <a:t> -</a:t>
            </a:r>
            <a:r>
              <a:rPr lang="en-US" altLang="zh-CN" sz="1600" dirty="0" err="1"/>
              <a:t>pr</a:t>
            </a:r>
            <a:r>
              <a:rPr lang="en-US" altLang="zh-CN" sz="1600" dirty="0"/>
              <a:t>  </a:t>
            </a:r>
            <a:r>
              <a:rPr lang="en-US" altLang="zh-CN" sz="1600" dirty="0" err="1"/>
              <a:t>lvname</a:t>
            </a:r>
            <a:r>
              <a:rPr lang="en-US" altLang="zh-CN" sz="1600" dirty="0"/>
              <a:t>   </a:t>
            </a:r>
            <a:r>
              <a:rPr lang="zh-CN" altLang="en-US" sz="1600" dirty="0"/>
              <a:t>设置只读</a:t>
            </a:r>
          </a:p>
          <a:p>
            <a:pPr marL="720000" indent="0">
              <a:buNone/>
            </a:pPr>
            <a:r>
              <a:rPr lang="en-US" altLang="zh-CN" sz="1600" dirty="0"/>
              <a:t># </a:t>
            </a:r>
            <a:r>
              <a:rPr lang="en-US" altLang="zh-CN" sz="1600" dirty="0" err="1"/>
              <a:t>lvchange</a:t>
            </a:r>
            <a:r>
              <a:rPr lang="en-US" altLang="zh-CN" sz="1600" dirty="0"/>
              <a:t> -</a:t>
            </a:r>
            <a:r>
              <a:rPr lang="en-US" altLang="zh-CN" sz="1600" dirty="0" err="1"/>
              <a:t>prw</a:t>
            </a:r>
            <a:r>
              <a:rPr lang="en-US" altLang="zh-CN" sz="1600" dirty="0"/>
              <a:t>  </a:t>
            </a:r>
            <a:r>
              <a:rPr lang="en-US" altLang="zh-CN" sz="1600" dirty="0" err="1"/>
              <a:t>lvname</a:t>
            </a:r>
            <a:r>
              <a:rPr lang="en-US" altLang="zh-CN" sz="1600" dirty="0"/>
              <a:t>   </a:t>
            </a:r>
            <a:r>
              <a:rPr lang="zh-CN" altLang="en-US" sz="1600" dirty="0"/>
              <a:t>设置读写</a:t>
            </a:r>
          </a:p>
          <a:p>
            <a:endParaRPr lang="zh-CN" altLang="en-US" dirty="0"/>
          </a:p>
        </p:txBody>
      </p:sp>
    </p:spTree>
    <p:extLst>
      <p:ext uri="{BB962C8B-B14F-4D97-AF65-F5344CB8AC3E}">
        <p14:creationId xmlns:p14="http://schemas.microsoft.com/office/powerpoint/2010/main" val="1903879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A8CD06F-7B52-4AF8-9F37-C2D804AD9F56}"/>
              </a:ext>
            </a:extLst>
          </p:cNvPr>
          <p:cNvSpPr>
            <a:spLocks noGrp="1"/>
          </p:cNvSpPr>
          <p:nvPr>
            <p:ph type="title"/>
          </p:nvPr>
        </p:nvSpPr>
        <p:spPr/>
        <p:txBody>
          <a:bodyPr/>
          <a:lstStyle/>
          <a:p>
            <a:r>
              <a:rPr lang="zh-CN" altLang="en-US" dirty="0"/>
              <a:t>逻辑卷快照</a:t>
            </a:r>
          </a:p>
        </p:txBody>
      </p:sp>
      <p:sp>
        <p:nvSpPr>
          <p:cNvPr id="3" name="文本占位符 2">
            <a:extLst>
              <a:ext uri="{FF2B5EF4-FFF2-40B4-BE49-F238E27FC236}">
                <a16:creationId xmlns:a16="http://schemas.microsoft.com/office/drawing/2014/main" xmlns="" id="{41CFF295-8380-4EEC-8A3C-5FD66E500167}"/>
              </a:ext>
            </a:extLst>
          </p:cNvPr>
          <p:cNvSpPr>
            <a:spLocks noGrp="1"/>
          </p:cNvSpPr>
          <p:nvPr>
            <p:ph type="body" sz="quarter" idx="10"/>
          </p:nvPr>
        </p:nvSpPr>
        <p:spPr>
          <a:xfrm>
            <a:off x="912285" y="1052736"/>
            <a:ext cx="10560048" cy="5147840"/>
          </a:xfrm>
        </p:spPr>
        <p:txBody>
          <a:bodyPr/>
          <a:lstStyle/>
          <a:p>
            <a:r>
              <a:rPr lang="zh-CN" altLang="en-US" sz="2000" dirty="0"/>
              <a:t>创建逻辑卷快照</a:t>
            </a:r>
          </a:p>
          <a:p>
            <a:pPr marL="720000" indent="0">
              <a:buNone/>
            </a:pPr>
            <a:r>
              <a:rPr lang="en-US" altLang="zh-CN" sz="1600" dirty="0"/>
              <a:t># </a:t>
            </a:r>
            <a:r>
              <a:rPr lang="en-US" altLang="zh-CN" sz="1600" dirty="0" err="1"/>
              <a:t>lvcreate</a:t>
            </a:r>
            <a:r>
              <a:rPr lang="en-US" altLang="zh-CN" sz="1600" dirty="0"/>
              <a:t> -L 64M -s -n </a:t>
            </a:r>
            <a:r>
              <a:rPr lang="en-US" altLang="zh-CN" sz="1600" dirty="0" err="1"/>
              <a:t>datasnap</a:t>
            </a:r>
            <a:r>
              <a:rPr lang="en-US" altLang="zh-CN" sz="1600" dirty="0"/>
              <a:t> /dev/vg0/lv01</a:t>
            </a:r>
          </a:p>
          <a:p>
            <a:r>
              <a:rPr lang="zh-CN" altLang="en-US" sz="2000" dirty="0"/>
              <a:t>挂载快照</a:t>
            </a:r>
          </a:p>
          <a:p>
            <a:pPr marL="720000" indent="0">
              <a:buNone/>
            </a:pPr>
            <a:r>
              <a:rPr lang="en-US" altLang="zh-CN" sz="1600" dirty="0"/>
              <a:t># </a:t>
            </a:r>
            <a:r>
              <a:rPr lang="en-US" altLang="zh-CN" sz="1600" dirty="0" err="1"/>
              <a:t>mkdir</a:t>
            </a:r>
            <a:r>
              <a:rPr lang="en-US" altLang="zh-CN" sz="1600" dirty="0"/>
              <a:t> -p /</a:t>
            </a:r>
            <a:r>
              <a:rPr lang="en-US" altLang="zh-CN" sz="1600" dirty="0" err="1"/>
              <a:t>mnt</a:t>
            </a:r>
            <a:r>
              <a:rPr lang="en-US" altLang="zh-CN" sz="1600" dirty="0"/>
              <a:t>/</a:t>
            </a:r>
            <a:r>
              <a:rPr lang="en-US" altLang="zh-CN" sz="1600" dirty="0" err="1"/>
              <a:t>datasnap</a:t>
            </a:r>
            <a:r>
              <a:rPr lang="en-US" altLang="zh-CN" sz="1600" dirty="0"/>
              <a:t> </a:t>
            </a:r>
          </a:p>
          <a:p>
            <a:pPr marL="720000" indent="0">
              <a:buNone/>
            </a:pPr>
            <a:r>
              <a:rPr lang="en-US" altLang="zh-CN" sz="1600" dirty="0"/>
              <a:t># mount /dev/vg0/</a:t>
            </a:r>
            <a:r>
              <a:rPr lang="en-US" altLang="zh-CN" sz="1600" dirty="0" err="1"/>
              <a:t>datasnap</a:t>
            </a:r>
            <a:r>
              <a:rPr lang="en-US" altLang="zh-CN" sz="1600" dirty="0"/>
              <a:t> /</a:t>
            </a:r>
            <a:r>
              <a:rPr lang="en-US" altLang="zh-CN" sz="1600" dirty="0" err="1"/>
              <a:t>mnt</a:t>
            </a:r>
            <a:r>
              <a:rPr lang="en-US" altLang="zh-CN" sz="1600" dirty="0"/>
              <a:t>/</a:t>
            </a:r>
            <a:r>
              <a:rPr lang="en-US" altLang="zh-CN" sz="1600" dirty="0" err="1"/>
              <a:t>datasnap</a:t>
            </a:r>
            <a:r>
              <a:rPr lang="zh-CN" altLang="en-US" sz="1600" dirty="0"/>
              <a:t>（</a:t>
            </a:r>
            <a:r>
              <a:rPr lang="en-US" altLang="zh-CN" sz="1600" dirty="0" err="1"/>
              <a:t>xfs</a:t>
            </a:r>
            <a:r>
              <a:rPr lang="zh-CN" altLang="en-US" sz="1600" dirty="0"/>
              <a:t>文件系统，需要加</a:t>
            </a:r>
            <a:r>
              <a:rPr lang="en-US" altLang="zh-CN" sz="1600" dirty="0"/>
              <a:t>-o </a:t>
            </a:r>
            <a:r>
              <a:rPr lang="en-US" altLang="zh-CN" sz="1600" dirty="0" err="1"/>
              <a:t>nouuid</a:t>
            </a:r>
            <a:r>
              <a:rPr lang="zh-CN" altLang="en-US" sz="1600" dirty="0"/>
              <a:t>挂载）</a:t>
            </a:r>
            <a:endParaRPr lang="en-US" altLang="zh-CN" sz="1600" dirty="0"/>
          </a:p>
          <a:p>
            <a:r>
              <a:rPr lang="zh-CN" altLang="en-US" sz="2000" dirty="0"/>
              <a:t>备份数据</a:t>
            </a:r>
          </a:p>
          <a:p>
            <a:r>
              <a:rPr lang="zh-CN" altLang="en-US" sz="2000" dirty="0"/>
              <a:t>卸载快照并移除快照</a:t>
            </a:r>
          </a:p>
          <a:p>
            <a:pPr marL="720000" indent="0">
              <a:buNone/>
            </a:pPr>
            <a:r>
              <a:rPr lang="en-US" altLang="zh-CN" sz="1600" dirty="0"/>
              <a:t># </a:t>
            </a:r>
            <a:r>
              <a:rPr lang="en-US" altLang="zh-CN" sz="1600" dirty="0" err="1"/>
              <a:t>umount</a:t>
            </a:r>
            <a:r>
              <a:rPr lang="en-US" altLang="zh-CN" sz="1600" dirty="0"/>
              <a:t> /</a:t>
            </a:r>
            <a:r>
              <a:rPr lang="en-US" altLang="zh-CN" sz="1600" dirty="0" err="1"/>
              <a:t>mnt</a:t>
            </a:r>
            <a:r>
              <a:rPr lang="en-US" altLang="zh-CN" sz="1600" dirty="0"/>
              <a:t>/</a:t>
            </a:r>
            <a:r>
              <a:rPr lang="en-US" altLang="zh-CN" sz="1600" dirty="0" err="1"/>
              <a:t>datasnap</a:t>
            </a:r>
            <a:r>
              <a:rPr lang="en-US" altLang="zh-CN" sz="1600" dirty="0"/>
              <a:t> </a:t>
            </a:r>
          </a:p>
          <a:p>
            <a:pPr marL="720000" indent="0">
              <a:buNone/>
            </a:pPr>
            <a:r>
              <a:rPr lang="en-US" altLang="zh-CN" sz="1600" dirty="0"/>
              <a:t># </a:t>
            </a:r>
            <a:r>
              <a:rPr lang="en-US" altLang="zh-CN" sz="1600" dirty="0" err="1"/>
              <a:t>lvremove</a:t>
            </a:r>
            <a:r>
              <a:rPr lang="en-US" altLang="zh-CN" sz="1600" dirty="0"/>
              <a:t> /dev/vg0/</a:t>
            </a:r>
            <a:r>
              <a:rPr lang="en-US" altLang="zh-CN" sz="1600" dirty="0" err="1"/>
              <a:t>datasnap</a:t>
            </a:r>
            <a:endParaRPr lang="en-US" altLang="zh-CN" sz="1600" dirty="0"/>
          </a:p>
          <a:p>
            <a:r>
              <a:rPr lang="zh-CN" altLang="en-US" sz="2000" dirty="0"/>
              <a:t>快照</a:t>
            </a:r>
            <a:r>
              <a:rPr lang="zh-CN" altLang="en-US" sz="2000" smtClean="0"/>
              <a:t>恢复（需要先卸载在恢复）</a:t>
            </a:r>
            <a:endParaRPr lang="zh-CN" altLang="en-US" sz="2000" dirty="0"/>
          </a:p>
          <a:p>
            <a:pPr marL="720000" indent="0">
              <a:buNone/>
            </a:pPr>
            <a:r>
              <a:rPr lang="en-US" altLang="zh-CN" sz="1600" dirty="0"/>
              <a:t># </a:t>
            </a:r>
            <a:r>
              <a:rPr lang="en-US" altLang="zh-CN" sz="1600" dirty="0" err="1"/>
              <a:t>lvconvert</a:t>
            </a:r>
            <a:r>
              <a:rPr lang="en-US" altLang="zh-CN" sz="1600" dirty="0"/>
              <a:t>  --merge  /dev/vg0/</a:t>
            </a:r>
            <a:r>
              <a:rPr lang="en-US" altLang="zh-CN" sz="1600" dirty="0" err="1"/>
              <a:t>datasnap</a:t>
            </a:r>
            <a:endParaRPr lang="en-US" altLang="zh-CN" sz="1600" dirty="0"/>
          </a:p>
          <a:p>
            <a:endParaRPr lang="zh-CN" altLang="en-US" sz="2000" dirty="0"/>
          </a:p>
        </p:txBody>
      </p:sp>
    </p:spTree>
    <p:extLst>
      <p:ext uri="{BB962C8B-B14F-4D97-AF65-F5344CB8AC3E}">
        <p14:creationId xmlns:p14="http://schemas.microsoft.com/office/powerpoint/2010/main" val="3661861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9016E6E-1F21-480A-BDA1-8509B78D78E6}"/>
              </a:ext>
            </a:extLst>
          </p:cNvPr>
          <p:cNvSpPr>
            <a:spLocks noGrp="1"/>
          </p:cNvSpPr>
          <p:nvPr>
            <p:ph type="title"/>
          </p:nvPr>
        </p:nvSpPr>
        <p:spPr/>
        <p:txBody>
          <a:bodyPr/>
          <a:lstStyle/>
          <a:p>
            <a:r>
              <a:rPr lang="zh-CN" altLang="en-US" dirty="0"/>
              <a:t>条带卷</a:t>
            </a:r>
          </a:p>
        </p:txBody>
      </p:sp>
      <p:sp>
        <p:nvSpPr>
          <p:cNvPr id="3" name="文本占位符 2">
            <a:extLst>
              <a:ext uri="{FF2B5EF4-FFF2-40B4-BE49-F238E27FC236}">
                <a16:creationId xmlns:a16="http://schemas.microsoft.com/office/drawing/2014/main" xmlns="" id="{E17DA098-A16C-426C-8943-2203818D14AB}"/>
              </a:ext>
            </a:extLst>
          </p:cNvPr>
          <p:cNvSpPr>
            <a:spLocks noGrp="1"/>
          </p:cNvSpPr>
          <p:nvPr>
            <p:ph type="body" sz="quarter" idx="10"/>
          </p:nvPr>
        </p:nvSpPr>
        <p:spPr>
          <a:xfrm>
            <a:off x="912285" y="1052736"/>
            <a:ext cx="10560048" cy="5147840"/>
          </a:xfrm>
        </p:spPr>
        <p:txBody>
          <a:bodyPr/>
          <a:lstStyle/>
          <a:p>
            <a:r>
              <a:rPr lang="zh-CN" altLang="en-US" dirty="0"/>
              <a:t>创建条带卷</a:t>
            </a:r>
          </a:p>
          <a:p>
            <a:pPr marL="720000" indent="0">
              <a:buNone/>
            </a:pPr>
            <a:r>
              <a:rPr lang="en-US" altLang="zh-CN" sz="1600" dirty="0"/>
              <a:t># </a:t>
            </a:r>
            <a:r>
              <a:rPr lang="en-US" altLang="zh-CN" sz="1600" dirty="0" err="1"/>
              <a:t>lvcreate</a:t>
            </a:r>
            <a:r>
              <a:rPr lang="en-US" altLang="zh-CN" sz="1600" dirty="0"/>
              <a:t> -i2 -I 64K -L 1G -n lv02 vg01 /dev/</a:t>
            </a:r>
            <a:r>
              <a:rPr lang="en-US" altLang="zh-CN" sz="1600" dirty="0" err="1"/>
              <a:t>sdb</a:t>
            </a:r>
            <a:r>
              <a:rPr lang="en-US" altLang="zh-CN" sz="1600" dirty="0"/>
              <a:t> /dev/</a:t>
            </a:r>
            <a:r>
              <a:rPr lang="en-US" altLang="zh-CN" sz="1600" dirty="0" err="1"/>
              <a:t>sdc</a:t>
            </a:r>
            <a:endParaRPr lang="en-US" altLang="zh-CN" sz="1600" dirty="0"/>
          </a:p>
          <a:p>
            <a:pPr marL="720000" indent="0">
              <a:buNone/>
            </a:pPr>
            <a:r>
              <a:rPr lang="en-US" altLang="zh-CN" sz="1600" dirty="0"/>
              <a:t># </a:t>
            </a:r>
            <a:r>
              <a:rPr lang="en-US" altLang="zh-CN" sz="1600" dirty="0" err="1"/>
              <a:t>lvcreate</a:t>
            </a:r>
            <a:r>
              <a:rPr lang="en-US" altLang="zh-CN" sz="1600" dirty="0"/>
              <a:t> -i2 -I64 -L 2G -n lv3 vg0</a:t>
            </a:r>
          </a:p>
          <a:p>
            <a:pPr marL="1080000" indent="0">
              <a:buNone/>
            </a:pPr>
            <a:r>
              <a:rPr lang="en-US" altLang="zh-CN" sz="1600" dirty="0"/>
              <a:t>-</a:t>
            </a:r>
            <a:r>
              <a:rPr lang="en-US" altLang="zh-CN" sz="1600" dirty="0" err="1"/>
              <a:t>i</a:t>
            </a:r>
            <a:r>
              <a:rPr lang="en-US" altLang="zh-CN" sz="1600" dirty="0"/>
              <a:t> </a:t>
            </a:r>
            <a:r>
              <a:rPr lang="zh-CN" altLang="en-US" sz="1600" dirty="0"/>
              <a:t>指定跨</a:t>
            </a:r>
            <a:r>
              <a:rPr lang="en-US" altLang="zh-CN" sz="1600" dirty="0"/>
              <a:t>PV</a:t>
            </a:r>
            <a:r>
              <a:rPr lang="zh-CN" altLang="en-US" sz="1600" dirty="0"/>
              <a:t>的个数为</a:t>
            </a:r>
            <a:r>
              <a:rPr lang="en-US" altLang="zh-CN" sz="1600" dirty="0"/>
              <a:t>2 </a:t>
            </a:r>
          </a:p>
          <a:p>
            <a:pPr marL="1080000" indent="0">
              <a:buNone/>
            </a:pPr>
            <a:r>
              <a:rPr lang="en-US" altLang="zh-CN" sz="1600" dirty="0"/>
              <a:t>-I </a:t>
            </a:r>
            <a:r>
              <a:rPr lang="zh-CN" altLang="en-US" sz="1600" dirty="0"/>
              <a:t>指定条带单元的大小，对应于</a:t>
            </a:r>
            <a:r>
              <a:rPr lang="en-US" altLang="zh-CN" sz="1600" dirty="0"/>
              <a:t>I/O</a:t>
            </a:r>
            <a:r>
              <a:rPr lang="zh-CN" altLang="en-US" sz="1600" dirty="0"/>
              <a:t>中数据单元块的大小；数值必须为</a:t>
            </a:r>
            <a:r>
              <a:rPr lang="en-US" altLang="zh-CN" sz="1600" dirty="0"/>
              <a:t>2</a:t>
            </a:r>
            <a:r>
              <a:rPr lang="zh-CN" altLang="en-US" sz="1600" dirty="0"/>
              <a:t>的幂，单位</a:t>
            </a:r>
            <a:r>
              <a:rPr lang="en-US" altLang="zh-CN" sz="1600" dirty="0"/>
              <a:t>KB </a:t>
            </a:r>
          </a:p>
          <a:p>
            <a:pPr marL="1080000" indent="0">
              <a:buNone/>
            </a:pPr>
            <a:r>
              <a:rPr lang="en-US" altLang="zh-CN" sz="1600" dirty="0"/>
              <a:t>-n </a:t>
            </a:r>
            <a:r>
              <a:rPr lang="zh-CN" altLang="en-US" sz="1600" dirty="0"/>
              <a:t>指定卷的名称 </a:t>
            </a:r>
          </a:p>
          <a:p>
            <a:pPr marL="1080000" indent="0">
              <a:buNone/>
            </a:pPr>
            <a:r>
              <a:rPr lang="en-US" altLang="zh-CN" sz="1600" dirty="0"/>
              <a:t>-L </a:t>
            </a:r>
            <a:r>
              <a:rPr lang="zh-CN" altLang="en-US" sz="1600" dirty="0"/>
              <a:t>指定卷的大小 </a:t>
            </a:r>
            <a:endParaRPr lang="en-US" altLang="zh-CN" sz="1600" dirty="0"/>
          </a:p>
          <a:p>
            <a:r>
              <a:rPr lang="zh-CN" altLang="en-US" dirty="0"/>
              <a:t>查看条带卷的信息</a:t>
            </a:r>
          </a:p>
          <a:p>
            <a:pPr marL="720000" indent="0">
              <a:buNone/>
            </a:pPr>
            <a:r>
              <a:rPr lang="en-US" altLang="zh-CN" sz="1600" dirty="0"/>
              <a:t># </a:t>
            </a:r>
            <a:r>
              <a:rPr lang="en-US" altLang="zh-CN" sz="1600" dirty="0" err="1"/>
              <a:t>lvs</a:t>
            </a:r>
            <a:r>
              <a:rPr lang="en-US" altLang="zh-CN" sz="1600" dirty="0"/>
              <a:t> -a -o </a:t>
            </a:r>
            <a:r>
              <a:rPr lang="en-US" altLang="zh-CN" sz="1600" dirty="0" err="1"/>
              <a:t>vg_name,name,devices,size</a:t>
            </a:r>
            <a:endParaRPr lang="en-US" altLang="zh-CN" sz="1600" dirty="0"/>
          </a:p>
          <a:p>
            <a:r>
              <a:rPr lang="zh-CN" altLang="en-US" dirty="0"/>
              <a:t>测试</a:t>
            </a:r>
          </a:p>
          <a:p>
            <a:pPr marL="720000" indent="0">
              <a:buNone/>
            </a:pPr>
            <a:r>
              <a:rPr lang="en-US" altLang="zh-CN" sz="1600" dirty="0"/>
              <a:t># </a:t>
            </a:r>
            <a:r>
              <a:rPr lang="en-US" altLang="zh-CN" sz="1600" dirty="0" err="1"/>
              <a:t>iostat</a:t>
            </a:r>
            <a:r>
              <a:rPr lang="en-US" altLang="zh-CN" sz="1600" dirty="0"/>
              <a:t>   -d  /dev/</a:t>
            </a:r>
            <a:r>
              <a:rPr lang="en-US" altLang="zh-CN" sz="1600" dirty="0" err="1"/>
              <a:t>sdb</a:t>
            </a:r>
            <a:r>
              <a:rPr lang="en-US" altLang="zh-CN" sz="1600" dirty="0"/>
              <a:t> /dev/</a:t>
            </a:r>
            <a:r>
              <a:rPr lang="en-US" altLang="zh-CN" sz="1600" dirty="0" err="1"/>
              <a:t>sdc</a:t>
            </a:r>
            <a:r>
              <a:rPr lang="en-US" altLang="zh-CN" sz="1600" dirty="0"/>
              <a:t> 1</a:t>
            </a:r>
          </a:p>
          <a:p>
            <a:endParaRPr lang="zh-CN" altLang="en-US" dirty="0"/>
          </a:p>
        </p:txBody>
      </p:sp>
      <p:pic>
        <p:nvPicPr>
          <p:cNvPr id="4" name="图片 3">
            <a:extLst>
              <a:ext uri="{FF2B5EF4-FFF2-40B4-BE49-F238E27FC236}">
                <a16:creationId xmlns:a16="http://schemas.microsoft.com/office/drawing/2014/main" xmlns="" id="{AAAE78E8-CE5C-4854-8687-FAF911BFB827}"/>
              </a:ext>
            </a:extLst>
          </p:cNvPr>
          <p:cNvPicPr>
            <a:picLocks noChangeAspect="1"/>
          </p:cNvPicPr>
          <p:nvPr/>
        </p:nvPicPr>
        <p:blipFill>
          <a:blip r:embed="rId2"/>
          <a:stretch>
            <a:fillRect/>
          </a:stretch>
        </p:blipFill>
        <p:spPr>
          <a:xfrm>
            <a:off x="7212124" y="2395147"/>
            <a:ext cx="3856054" cy="4046571"/>
          </a:xfrm>
          <a:prstGeom prst="rect">
            <a:avLst/>
          </a:prstGeom>
        </p:spPr>
      </p:pic>
    </p:spTree>
    <p:extLst>
      <p:ext uri="{BB962C8B-B14F-4D97-AF65-F5344CB8AC3E}">
        <p14:creationId xmlns:p14="http://schemas.microsoft.com/office/powerpoint/2010/main" val="1837488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LVM</a:t>
            </a:r>
            <a:r>
              <a:rPr lang="zh-CN" altLang="en-US" dirty="0"/>
              <a:t>简介</a:t>
            </a:r>
            <a:endParaRPr lang="en-US" altLang="zh-CN" dirty="0"/>
          </a:p>
          <a:p>
            <a:r>
              <a:rPr lang="en-US" altLang="zh-CN" dirty="0"/>
              <a:t>LVM</a:t>
            </a:r>
            <a:r>
              <a:rPr lang="zh-CN" altLang="en-US" dirty="0"/>
              <a:t>架构</a:t>
            </a:r>
          </a:p>
          <a:p>
            <a:r>
              <a:rPr lang="zh-CN" altLang="en-US" dirty="0"/>
              <a:t>创建逻辑卷</a:t>
            </a:r>
            <a:endParaRPr lang="en-US" altLang="zh-CN" dirty="0"/>
          </a:p>
          <a:p>
            <a:r>
              <a:rPr lang="zh-CN" altLang="en-US" dirty="0"/>
              <a:t>逻辑卷扩容</a:t>
            </a:r>
          </a:p>
          <a:p>
            <a:r>
              <a:rPr lang="zh-CN" altLang="en-US" dirty="0"/>
              <a:t>基于业务层数据迁移</a:t>
            </a:r>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1</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279470-A20D-4F80-97FB-5D3B1A6C171D}"/>
              </a:ext>
            </a:extLst>
          </p:cNvPr>
          <p:cNvSpPr>
            <a:spLocks noGrp="1"/>
          </p:cNvSpPr>
          <p:nvPr>
            <p:ph type="title"/>
          </p:nvPr>
        </p:nvSpPr>
        <p:spPr/>
        <p:txBody>
          <a:bodyPr/>
          <a:lstStyle/>
          <a:p>
            <a:r>
              <a:rPr lang="zh-CN" altLang="en-US" dirty="0"/>
              <a:t>镜像卷</a:t>
            </a:r>
          </a:p>
        </p:txBody>
      </p:sp>
      <p:sp>
        <p:nvSpPr>
          <p:cNvPr id="3" name="文本占位符 2">
            <a:extLst>
              <a:ext uri="{FF2B5EF4-FFF2-40B4-BE49-F238E27FC236}">
                <a16:creationId xmlns:a16="http://schemas.microsoft.com/office/drawing/2014/main" xmlns="" id="{900E1D92-6FE2-40FF-85FB-15AB6DB11204}"/>
              </a:ext>
            </a:extLst>
          </p:cNvPr>
          <p:cNvSpPr>
            <a:spLocks noGrp="1"/>
          </p:cNvSpPr>
          <p:nvPr>
            <p:ph type="body" sz="quarter" idx="10"/>
          </p:nvPr>
        </p:nvSpPr>
        <p:spPr>
          <a:xfrm>
            <a:off x="912285" y="1052736"/>
            <a:ext cx="10560048" cy="4680000"/>
          </a:xfrm>
        </p:spPr>
        <p:txBody>
          <a:bodyPr/>
          <a:lstStyle/>
          <a:p>
            <a:r>
              <a:rPr lang="zh-CN" altLang="en-US" sz="2000" dirty="0"/>
              <a:t>创建镜像卷</a:t>
            </a:r>
          </a:p>
          <a:p>
            <a:pPr marL="720000" indent="0">
              <a:buNone/>
            </a:pPr>
            <a:r>
              <a:rPr lang="en-US" altLang="zh-CN" sz="1600" dirty="0"/>
              <a:t># </a:t>
            </a:r>
            <a:r>
              <a:rPr lang="en-US" altLang="zh-CN" sz="1600" dirty="0" err="1"/>
              <a:t>lvcreate</a:t>
            </a:r>
            <a:r>
              <a:rPr lang="en-US" altLang="zh-CN" sz="1600" dirty="0"/>
              <a:t>  -m1 -n lv04 -L 1G vg0</a:t>
            </a:r>
          </a:p>
          <a:p>
            <a:r>
              <a:rPr lang="zh-CN" altLang="en-US" sz="2000" dirty="0"/>
              <a:t>取消镜像</a:t>
            </a:r>
          </a:p>
          <a:p>
            <a:pPr marL="720000" indent="0">
              <a:buNone/>
            </a:pPr>
            <a:r>
              <a:rPr lang="en-US" altLang="zh-CN" sz="1600" dirty="0"/>
              <a:t># </a:t>
            </a:r>
            <a:r>
              <a:rPr lang="en-US" altLang="zh-CN" sz="1600" dirty="0" err="1"/>
              <a:t>lvconvert</a:t>
            </a:r>
            <a:r>
              <a:rPr lang="en-US" altLang="zh-CN" sz="1600" dirty="0"/>
              <a:t>  -m0 /dev/vg0/lv04 /dev/</a:t>
            </a:r>
            <a:r>
              <a:rPr lang="en-US" altLang="zh-CN" sz="1600" dirty="0" err="1"/>
              <a:t>sdc</a:t>
            </a:r>
            <a:endParaRPr lang="en-US" altLang="zh-CN" sz="1600" dirty="0"/>
          </a:p>
          <a:p>
            <a:r>
              <a:rPr lang="zh-CN" altLang="en-US" sz="2000" dirty="0"/>
              <a:t>重新建立镜像</a:t>
            </a:r>
          </a:p>
          <a:p>
            <a:pPr marL="720000" indent="0">
              <a:buNone/>
            </a:pPr>
            <a:r>
              <a:rPr lang="en-US" altLang="zh-CN" sz="1600" dirty="0"/>
              <a:t># </a:t>
            </a:r>
            <a:r>
              <a:rPr lang="en-US" altLang="zh-CN" sz="1600" dirty="0" err="1"/>
              <a:t>lvconvert</a:t>
            </a:r>
            <a:r>
              <a:rPr lang="en-US" altLang="zh-CN" sz="1600" dirty="0"/>
              <a:t>  -m1 /dev/vg0/lv04 /dev/</a:t>
            </a:r>
            <a:r>
              <a:rPr lang="en-US" altLang="zh-CN" sz="1600" dirty="0" err="1"/>
              <a:t>sdc</a:t>
            </a:r>
            <a:endParaRPr lang="en-US" altLang="zh-CN" sz="1600" dirty="0"/>
          </a:p>
          <a:p>
            <a:r>
              <a:rPr lang="zh-CN" altLang="en-US" sz="2000" dirty="0"/>
              <a:t>查看镜像卷的信息</a:t>
            </a:r>
            <a:endParaRPr lang="en-US" altLang="zh-CN" sz="2000" dirty="0"/>
          </a:p>
          <a:p>
            <a:pPr marL="720000" indent="0">
              <a:buNone/>
            </a:pPr>
            <a:r>
              <a:rPr lang="en-US" altLang="zh-CN" sz="1600" dirty="0"/>
              <a:t># </a:t>
            </a:r>
            <a:r>
              <a:rPr lang="en-US" altLang="zh-CN" sz="1600" dirty="0" err="1"/>
              <a:t>lvs</a:t>
            </a:r>
            <a:r>
              <a:rPr lang="en-US" altLang="zh-CN" sz="1600" dirty="0"/>
              <a:t> -o +</a:t>
            </a:r>
            <a:r>
              <a:rPr lang="en-US" altLang="zh-CN" sz="1600" dirty="0" err="1"/>
              <a:t>seg_pe_ranges</a:t>
            </a:r>
            <a:r>
              <a:rPr lang="en-US" altLang="zh-CN" sz="1600" dirty="0"/>
              <a:t> --segments </a:t>
            </a:r>
          </a:p>
          <a:p>
            <a:r>
              <a:rPr lang="zh-CN" altLang="en-US" sz="2000" dirty="0"/>
              <a:t>测试</a:t>
            </a:r>
          </a:p>
          <a:p>
            <a:pPr marL="720000" indent="0">
              <a:buNone/>
            </a:pPr>
            <a:r>
              <a:rPr lang="en-US" altLang="zh-CN" sz="1600" dirty="0"/>
              <a:t># </a:t>
            </a:r>
            <a:r>
              <a:rPr lang="en-US" altLang="zh-CN" sz="1600" dirty="0" err="1"/>
              <a:t>iostat</a:t>
            </a:r>
            <a:r>
              <a:rPr lang="en-US" altLang="zh-CN" sz="1600" dirty="0"/>
              <a:t>   -d  /dev/</a:t>
            </a:r>
            <a:r>
              <a:rPr lang="en-US" altLang="zh-CN" sz="1600" dirty="0" err="1"/>
              <a:t>sdb</a:t>
            </a:r>
            <a:r>
              <a:rPr lang="en-US" altLang="zh-CN" sz="1600" dirty="0"/>
              <a:t> /dev/</a:t>
            </a:r>
            <a:r>
              <a:rPr lang="en-US" altLang="zh-CN" sz="1600" dirty="0" err="1"/>
              <a:t>sdc</a:t>
            </a:r>
            <a:r>
              <a:rPr lang="en-US" altLang="zh-CN" sz="1600" dirty="0"/>
              <a:t> 1</a:t>
            </a:r>
          </a:p>
          <a:p>
            <a:endParaRPr lang="zh-CN" altLang="en-US" dirty="0"/>
          </a:p>
        </p:txBody>
      </p:sp>
    </p:spTree>
    <p:extLst>
      <p:ext uri="{BB962C8B-B14F-4D97-AF65-F5344CB8AC3E}">
        <p14:creationId xmlns:p14="http://schemas.microsoft.com/office/powerpoint/2010/main" val="862394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090EC2B-39BA-403B-A1D5-4E6A2B57C918}"/>
              </a:ext>
            </a:extLst>
          </p:cNvPr>
          <p:cNvSpPr>
            <a:spLocks noGrp="1"/>
          </p:cNvSpPr>
          <p:nvPr>
            <p:ph type="title"/>
          </p:nvPr>
        </p:nvSpPr>
        <p:spPr/>
        <p:txBody>
          <a:bodyPr/>
          <a:lstStyle/>
          <a:p>
            <a:r>
              <a:rPr lang="zh-CN" altLang="en-US" dirty="0"/>
              <a:t>卷组迁移到其他主机？</a:t>
            </a:r>
          </a:p>
        </p:txBody>
      </p:sp>
      <p:sp>
        <p:nvSpPr>
          <p:cNvPr id="3" name="文本占位符 2">
            <a:extLst>
              <a:ext uri="{FF2B5EF4-FFF2-40B4-BE49-F238E27FC236}">
                <a16:creationId xmlns:a16="http://schemas.microsoft.com/office/drawing/2014/main" xmlns="" id="{59F47075-06EC-4B51-AED1-A081944D052E}"/>
              </a:ext>
            </a:extLst>
          </p:cNvPr>
          <p:cNvSpPr>
            <a:spLocks noGrp="1"/>
          </p:cNvSpPr>
          <p:nvPr>
            <p:ph type="body" sz="quarter" idx="10"/>
          </p:nvPr>
        </p:nvSpPr>
        <p:spPr/>
        <p:txBody>
          <a:bodyPr/>
          <a:lstStyle/>
          <a:p>
            <a:pPr marL="0" indent="0">
              <a:buNone/>
            </a:pPr>
            <a:r>
              <a:rPr lang="en-US" altLang="zh-CN" sz="1800" dirty="0"/>
              <a:t>1</a:t>
            </a:r>
            <a:r>
              <a:rPr lang="zh-CN" altLang="en-US" sz="1800" dirty="0"/>
              <a:t>、卸载逻辑卷</a:t>
            </a:r>
          </a:p>
          <a:p>
            <a:pPr marL="0" indent="0">
              <a:buNone/>
            </a:pPr>
            <a:r>
              <a:rPr lang="en-US" altLang="zh-CN" sz="1800" dirty="0"/>
              <a:t>2</a:t>
            </a:r>
            <a:r>
              <a:rPr lang="zh-CN" altLang="en-US" sz="1800" dirty="0"/>
              <a:t>、禁用卷组 </a:t>
            </a:r>
            <a:r>
              <a:rPr lang="en-US" altLang="zh-CN" sz="1800" dirty="0" err="1"/>
              <a:t>vgchange</a:t>
            </a:r>
            <a:r>
              <a:rPr lang="en-US" altLang="zh-CN" sz="1800" dirty="0"/>
              <a:t> -an </a:t>
            </a:r>
            <a:r>
              <a:rPr lang="en-US" altLang="zh-CN" sz="1800" dirty="0" err="1"/>
              <a:t>vgname</a:t>
            </a:r>
            <a:endParaRPr lang="en-US" altLang="zh-CN" sz="1800" dirty="0"/>
          </a:p>
          <a:p>
            <a:pPr marL="0" indent="0">
              <a:buNone/>
            </a:pPr>
            <a:r>
              <a:rPr lang="en-US" altLang="zh-CN" sz="1800" dirty="0"/>
              <a:t>3</a:t>
            </a:r>
            <a:r>
              <a:rPr lang="zh-CN" altLang="en-US" sz="1800" dirty="0"/>
              <a:t>、导出卷组到磁盘  </a:t>
            </a:r>
            <a:r>
              <a:rPr lang="en-US" altLang="zh-CN" sz="1800" dirty="0" err="1"/>
              <a:t>vgexport</a:t>
            </a:r>
            <a:r>
              <a:rPr lang="en-US" altLang="zh-CN" sz="1800" dirty="0"/>
              <a:t> </a:t>
            </a:r>
            <a:r>
              <a:rPr lang="en-US" altLang="zh-CN" sz="1800" dirty="0" err="1"/>
              <a:t>vgname</a:t>
            </a:r>
            <a:endParaRPr lang="en-US" altLang="zh-CN" sz="1800" dirty="0"/>
          </a:p>
          <a:p>
            <a:pPr marL="0" indent="0">
              <a:buNone/>
            </a:pPr>
            <a:r>
              <a:rPr lang="en-US" altLang="zh-CN" sz="1800" dirty="0"/>
              <a:t>4</a:t>
            </a:r>
            <a:r>
              <a:rPr lang="zh-CN" altLang="en-US" sz="1800" dirty="0"/>
              <a:t>、关机并移除磁盘</a:t>
            </a:r>
          </a:p>
          <a:p>
            <a:pPr marL="0" indent="0">
              <a:buNone/>
            </a:pPr>
            <a:r>
              <a:rPr lang="en-US" altLang="zh-CN" sz="1800" dirty="0"/>
              <a:t>5</a:t>
            </a:r>
            <a:r>
              <a:rPr lang="zh-CN" altLang="en-US" sz="1800" dirty="0"/>
              <a:t>、将磁盘插入新的主机上面</a:t>
            </a:r>
          </a:p>
          <a:p>
            <a:pPr marL="0" indent="0">
              <a:buNone/>
            </a:pPr>
            <a:r>
              <a:rPr lang="en-US" altLang="zh-CN" sz="1800" dirty="0"/>
              <a:t>6</a:t>
            </a:r>
            <a:r>
              <a:rPr lang="zh-CN" altLang="en-US" sz="1800" dirty="0"/>
              <a:t>、扫描</a:t>
            </a:r>
            <a:r>
              <a:rPr lang="en-US" altLang="zh-CN" sz="1800" dirty="0"/>
              <a:t>PV</a:t>
            </a:r>
            <a:r>
              <a:rPr lang="zh-CN" altLang="en-US" sz="1800" dirty="0"/>
              <a:t>：</a:t>
            </a:r>
            <a:r>
              <a:rPr lang="en-US" altLang="zh-CN" sz="1800" dirty="0" err="1"/>
              <a:t>pvscan</a:t>
            </a:r>
            <a:endParaRPr lang="en-US" altLang="zh-CN" sz="1800" dirty="0"/>
          </a:p>
          <a:p>
            <a:pPr marL="0" indent="0">
              <a:buNone/>
            </a:pPr>
            <a:r>
              <a:rPr lang="en-US" altLang="zh-CN" sz="1800" dirty="0"/>
              <a:t>7</a:t>
            </a:r>
            <a:r>
              <a:rPr lang="zh-CN" altLang="en-US" sz="1800" dirty="0"/>
              <a:t>、导入卷组 </a:t>
            </a:r>
            <a:r>
              <a:rPr lang="en-US" altLang="zh-CN" sz="1800" dirty="0" err="1"/>
              <a:t>vgimport</a:t>
            </a:r>
            <a:r>
              <a:rPr lang="en-US" altLang="zh-CN" sz="1800" dirty="0"/>
              <a:t> </a:t>
            </a:r>
            <a:r>
              <a:rPr lang="en-US" altLang="zh-CN" sz="1800" dirty="0" err="1"/>
              <a:t>vgname</a:t>
            </a:r>
            <a:endParaRPr lang="en-US" altLang="zh-CN" sz="1800" dirty="0"/>
          </a:p>
          <a:p>
            <a:pPr marL="0" indent="0">
              <a:buNone/>
            </a:pPr>
            <a:r>
              <a:rPr lang="en-US" altLang="zh-CN" sz="1800" dirty="0"/>
              <a:t>8</a:t>
            </a:r>
            <a:r>
              <a:rPr lang="zh-CN" altLang="en-US" sz="1800" dirty="0"/>
              <a:t>、激活卷组 </a:t>
            </a:r>
            <a:r>
              <a:rPr lang="en-US" altLang="zh-CN" sz="1800" dirty="0" err="1"/>
              <a:t>vgchange</a:t>
            </a:r>
            <a:r>
              <a:rPr lang="en-US" altLang="zh-CN" sz="1800" dirty="0"/>
              <a:t> -ay </a:t>
            </a:r>
            <a:r>
              <a:rPr lang="en-US" altLang="zh-CN" sz="1800" dirty="0" err="1"/>
              <a:t>vgname</a:t>
            </a:r>
            <a:endParaRPr lang="en-US" altLang="zh-CN" sz="1800" dirty="0"/>
          </a:p>
          <a:p>
            <a:pPr marL="0" indent="0">
              <a:buNone/>
            </a:pPr>
            <a:endParaRPr lang="zh-CN" altLang="en-US" dirty="0"/>
          </a:p>
        </p:txBody>
      </p:sp>
    </p:spTree>
    <p:extLst>
      <p:ext uri="{BB962C8B-B14F-4D97-AF65-F5344CB8AC3E}">
        <p14:creationId xmlns:p14="http://schemas.microsoft.com/office/powerpoint/2010/main" val="1223514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LVM</a:t>
            </a:r>
            <a:r>
              <a:rPr lang="zh-CN" altLang="en-US" dirty="0"/>
              <a:t>组成</a:t>
            </a:r>
          </a:p>
          <a:p>
            <a:r>
              <a:rPr lang="zh-CN" altLang="en-US" dirty="0"/>
              <a:t>创建逻辑卷</a:t>
            </a:r>
            <a:endParaRPr lang="en-US" altLang="zh-CN" dirty="0"/>
          </a:p>
          <a:p>
            <a:r>
              <a:rPr lang="zh-CN" altLang="en-US" dirty="0"/>
              <a:t>逻辑卷扩容</a:t>
            </a:r>
          </a:p>
          <a:p>
            <a:r>
              <a:rPr lang="zh-CN" altLang="en-US" dirty="0"/>
              <a:t>基于业务层数据迁移</a:t>
            </a:r>
          </a:p>
          <a:p>
            <a:r>
              <a:rPr lang="zh-CN" altLang="en-US" dirty="0"/>
              <a:t>逻辑卷误操作与恢复</a:t>
            </a:r>
            <a:endParaRPr lang="en-US" altLang="zh-CN" dirty="0"/>
          </a:p>
          <a:p>
            <a:r>
              <a:rPr lang="zh-CN" altLang="en-US" dirty="0"/>
              <a:t>条带卷</a:t>
            </a:r>
            <a:endParaRPr lang="en-US" altLang="zh-CN" dirty="0"/>
          </a:p>
          <a:p>
            <a:r>
              <a:rPr lang="zh-CN" altLang="en-US" dirty="0"/>
              <a:t>镜像卷</a:t>
            </a:r>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21</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LVM</a:t>
            </a:r>
            <a:r>
              <a:rPr lang="zh-CN" altLang="en-US" dirty="0"/>
              <a:t>简介</a:t>
            </a:r>
          </a:p>
        </p:txBody>
      </p:sp>
      <p:sp>
        <p:nvSpPr>
          <p:cNvPr id="4" name="文本占位符 3"/>
          <p:cNvSpPr>
            <a:spLocks noGrp="1"/>
          </p:cNvSpPr>
          <p:nvPr>
            <p:ph type="body" sz="quarter" idx="10"/>
          </p:nvPr>
        </p:nvSpPr>
        <p:spPr/>
        <p:txBody>
          <a:bodyPr/>
          <a:lstStyle/>
          <a:p>
            <a:r>
              <a:rPr lang="en-US" altLang="zh-CN" sz="2000" dirty="0"/>
              <a:t> LVM</a:t>
            </a:r>
            <a:r>
              <a:rPr lang="zh-CN" altLang="en-US" sz="2000" dirty="0"/>
              <a:t>是 </a:t>
            </a:r>
            <a:r>
              <a:rPr lang="en-US" altLang="zh-CN" sz="2000" dirty="0"/>
              <a:t>Logical Volume Manager</a:t>
            </a:r>
            <a:r>
              <a:rPr lang="zh-CN" altLang="en-US" sz="2000" dirty="0"/>
              <a:t>（逻辑卷管理）的简写，它是</a:t>
            </a:r>
            <a:r>
              <a:rPr lang="en-US" altLang="zh-CN" sz="2000" dirty="0"/>
              <a:t>Linux</a:t>
            </a:r>
            <a:r>
              <a:rPr lang="zh-CN" altLang="en-US" sz="2000" dirty="0"/>
              <a:t>环境下对磁盘分区进行管理的一种机制。</a:t>
            </a:r>
            <a:endParaRPr lang="en-US" altLang="zh-CN" sz="2000" dirty="0"/>
          </a:p>
          <a:p>
            <a:r>
              <a:rPr lang="zh-CN" altLang="en-US" sz="2000" dirty="0"/>
              <a:t>在企业中，随着时间的推移，数据量越来越大，硬盘空间越来越小，针对标准分区而言，如果想扩大其容量，就必须挂载新硬盘然后做数据迁移，这将导致上层业务的停止，不符合企业需求，因此最好的解决方法应该是在零停机前提下可以对文件系统的大小进行调整，可以方便实现文件系统跨越不同磁盘和分区。</a:t>
            </a:r>
            <a:r>
              <a:rPr lang="en-US" altLang="zh-CN" sz="2000" dirty="0"/>
              <a:t>Linux</a:t>
            </a:r>
            <a:r>
              <a:rPr lang="zh-CN" altLang="en-US" sz="2000" dirty="0"/>
              <a:t>提供的逻辑盘卷管理（</a:t>
            </a:r>
            <a:r>
              <a:rPr lang="en-US" altLang="zh-CN" sz="2000" dirty="0"/>
              <a:t>LVM</a:t>
            </a:r>
            <a:r>
              <a:rPr lang="zh-CN" altLang="en-US" sz="2000" dirty="0"/>
              <a:t>）机制就是一个完美的解决方案。</a:t>
            </a:r>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2</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DAD6ACB-0A55-4DFA-9F5D-E7B7DB22451E}"/>
              </a:ext>
            </a:extLst>
          </p:cNvPr>
          <p:cNvSpPr>
            <a:spLocks noGrp="1"/>
          </p:cNvSpPr>
          <p:nvPr>
            <p:ph type="title"/>
          </p:nvPr>
        </p:nvSpPr>
        <p:spPr/>
        <p:txBody>
          <a:bodyPr/>
          <a:lstStyle/>
          <a:p>
            <a:r>
              <a:rPr lang="en-US" altLang="zh-CN" dirty="0"/>
              <a:t>LVM</a:t>
            </a:r>
            <a:r>
              <a:rPr lang="zh-CN" altLang="en-US" dirty="0"/>
              <a:t>架构</a:t>
            </a:r>
          </a:p>
        </p:txBody>
      </p:sp>
      <p:sp>
        <p:nvSpPr>
          <p:cNvPr id="3" name="文本占位符 2">
            <a:extLst>
              <a:ext uri="{FF2B5EF4-FFF2-40B4-BE49-F238E27FC236}">
                <a16:creationId xmlns:a16="http://schemas.microsoft.com/office/drawing/2014/main" xmlns="" id="{FFEF74D7-7C45-4378-BD63-B888625ADD13}"/>
              </a:ext>
            </a:extLst>
          </p:cNvPr>
          <p:cNvSpPr>
            <a:spLocks noGrp="1"/>
          </p:cNvSpPr>
          <p:nvPr>
            <p:ph type="body" sz="quarter" idx="10"/>
          </p:nvPr>
        </p:nvSpPr>
        <p:spPr>
          <a:xfrm>
            <a:off x="912285" y="1233488"/>
            <a:ext cx="10560048" cy="5399868"/>
          </a:xfrm>
        </p:spPr>
        <p:txBody>
          <a:bodyPr/>
          <a:lstStyle/>
          <a:p>
            <a:r>
              <a:rPr lang="en-US" altLang="zh-CN" sz="2000" dirty="0"/>
              <a:t>LVM</a:t>
            </a:r>
            <a:r>
              <a:rPr lang="zh-CN" altLang="en-US" sz="2000" dirty="0"/>
              <a:t>的组成结构如下：</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p:txBody>
      </p:sp>
      <p:pic>
        <p:nvPicPr>
          <p:cNvPr id="4" name="图片 3">
            <a:extLst>
              <a:ext uri="{FF2B5EF4-FFF2-40B4-BE49-F238E27FC236}">
                <a16:creationId xmlns:a16="http://schemas.microsoft.com/office/drawing/2014/main" xmlns="" id="{7A6CB749-C01D-47C0-9CC8-62E8A64EEEDE}"/>
              </a:ext>
            </a:extLst>
          </p:cNvPr>
          <p:cNvPicPr>
            <a:picLocks noChangeAspect="1"/>
          </p:cNvPicPr>
          <p:nvPr/>
        </p:nvPicPr>
        <p:blipFill>
          <a:blip r:embed="rId2"/>
          <a:stretch>
            <a:fillRect/>
          </a:stretch>
        </p:blipFill>
        <p:spPr>
          <a:xfrm>
            <a:off x="1055440" y="2240868"/>
            <a:ext cx="9505058" cy="2664296"/>
          </a:xfrm>
          <a:prstGeom prst="rect">
            <a:avLst/>
          </a:prstGeom>
        </p:spPr>
      </p:pic>
    </p:spTree>
    <p:extLst>
      <p:ext uri="{BB962C8B-B14F-4D97-AF65-F5344CB8AC3E}">
        <p14:creationId xmlns:p14="http://schemas.microsoft.com/office/powerpoint/2010/main" val="2609171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DAD6ACB-0A55-4DFA-9F5D-E7B7DB22451E}"/>
              </a:ext>
            </a:extLst>
          </p:cNvPr>
          <p:cNvSpPr>
            <a:spLocks noGrp="1"/>
          </p:cNvSpPr>
          <p:nvPr>
            <p:ph type="title"/>
          </p:nvPr>
        </p:nvSpPr>
        <p:spPr/>
        <p:txBody>
          <a:bodyPr/>
          <a:lstStyle/>
          <a:p>
            <a:r>
              <a:rPr lang="en-US" altLang="zh-CN" dirty="0"/>
              <a:t>LVM</a:t>
            </a:r>
            <a:r>
              <a:rPr lang="zh-CN" altLang="en-US" dirty="0"/>
              <a:t>架构</a:t>
            </a:r>
          </a:p>
        </p:txBody>
      </p:sp>
      <p:sp>
        <p:nvSpPr>
          <p:cNvPr id="3" name="文本占位符 2">
            <a:extLst>
              <a:ext uri="{FF2B5EF4-FFF2-40B4-BE49-F238E27FC236}">
                <a16:creationId xmlns:a16="http://schemas.microsoft.com/office/drawing/2014/main" xmlns="" id="{FFEF74D7-7C45-4378-BD63-B888625ADD13}"/>
              </a:ext>
            </a:extLst>
          </p:cNvPr>
          <p:cNvSpPr>
            <a:spLocks noGrp="1"/>
          </p:cNvSpPr>
          <p:nvPr>
            <p:ph type="body" sz="quarter" idx="10"/>
          </p:nvPr>
        </p:nvSpPr>
        <p:spPr>
          <a:xfrm>
            <a:off x="912285" y="1233488"/>
            <a:ext cx="10560048" cy="5399868"/>
          </a:xfrm>
        </p:spPr>
        <p:txBody>
          <a:bodyPr/>
          <a:lstStyle/>
          <a:p>
            <a:r>
              <a:rPr lang="en-US" altLang="zh-CN" sz="2000" dirty="0"/>
              <a:t>LVM</a:t>
            </a:r>
            <a:r>
              <a:rPr lang="zh-CN" altLang="en-US" sz="2000" dirty="0"/>
              <a:t>的术语定义如下：</a:t>
            </a:r>
            <a:endParaRPr lang="en-US" altLang="zh-CN" sz="2000" dirty="0"/>
          </a:p>
          <a:p>
            <a:pPr marL="1005750" indent="-285750">
              <a:buFont typeface="Wingdings" panose="05000000000000000000" pitchFamily="2" charset="2"/>
              <a:buChar char="u"/>
            </a:pPr>
            <a:r>
              <a:rPr lang="en-US" altLang="zh-CN" sz="1600" dirty="0"/>
              <a:t>PP</a:t>
            </a:r>
            <a:r>
              <a:rPr lang="zh-CN" altLang="en-US" sz="1600" dirty="0"/>
              <a:t>（物理分区）：用来存储数据的块设备，可以是分区，磁盘，</a:t>
            </a:r>
            <a:r>
              <a:rPr lang="en-US" altLang="zh-CN" sz="1600" dirty="0"/>
              <a:t>RAID</a:t>
            </a:r>
            <a:r>
              <a:rPr lang="zh-CN" altLang="en-US" sz="1600" dirty="0"/>
              <a:t>或</a:t>
            </a:r>
            <a:r>
              <a:rPr lang="en-US" altLang="zh-CN" sz="1600" dirty="0"/>
              <a:t>SAN</a:t>
            </a:r>
            <a:r>
              <a:rPr lang="zh-CN" altLang="en-US" sz="1600" dirty="0"/>
              <a:t>设备</a:t>
            </a:r>
            <a:endParaRPr lang="en-US" altLang="zh-CN" sz="1600" dirty="0"/>
          </a:p>
          <a:p>
            <a:pPr marL="1005750" indent="-285750">
              <a:buFont typeface="Wingdings" panose="05000000000000000000" pitchFamily="2" charset="2"/>
              <a:buChar char="u"/>
            </a:pPr>
            <a:r>
              <a:rPr lang="en-US" altLang="zh-CN" sz="1600" dirty="0"/>
              <a:t>PV</a:t>
            </a:r>
            <a:r>
              <a:rPr lang="zh-CN" altLang="en-US" sz="1600" dirty="0"/>
              <a:t>（物理卷）：</a:t>
            </a:r>
            <a:r>
              <a:rPr lang="en-US" altLang="zh-CN" sz="1600" dirty="0"/>
              <a:t>LVM</a:t>
            </a:r>
            <a:r>
              <a:rPr lang="zh-CN" altLang="en-US" sz="1600" dirty="0"/>
              <a:t>的基本存储逻辑块，但和基本的物理存储介质（如分区、磁盘等）比较，却包含有与</a:t>
            </a:r>
            <a:r>
              <a:rPr lang="en-US" altLang="zh-CN" sz="1600" dirty="0"/>
              <a:t>LVM</a:t>
            </a:r>
            <a:r>
              <a:rPr lang="zh-CN" altLang="en-US" sz="1600" dirty="0"/>
              <a:t>相关的管理参数。</a:t>
            </a:r>
            <a:endParaRPr lang="en-US" altLang="zh-CN" sz="1600" dirty="0"/>
          </a:p>
          <a:p>
            <a:pPr marL="1005750" indent="-285750">
              <a:buFont typeface="Wingdings" panose="05000000000000000000" pitchFamily="2" charset="2"/>
              <a:buChar char="u"/>
            </a:pPr>
            <a:r>
              <a:rPr lang="en-US" altLang="zh-CN" sz="1600" dirty="0"/>
              <a:t>VG</a:t>
            </a:r>
            <a:r>
              <a:rPr lang="zh-CN" altLang="en-US" sz="1600" dirty="0"/>
              <a:t>（卷组）：卷组是存储池，由一个或多个物理卷组成，一个</a:t>
            </a:r>
            <a:r>
              <a:rPr lang="en-US" altLang="zh-CN" sz="1600" dirty="0"/>
              <a:t>PV</a:t>
            </a:r>
            <a:r>
              <a:rPr lang="zh-CN" altLang="en-US" sz="1600" dirty="0"/>
              <a:t>只能分配给一个</a:t>
            </a:r>
            <a:r>
              <a:rPr lang="en-US" altLang="zh-CN" sz="1600" dirty="0"/>
              <a:t>VG</a:t>
            </a:r>
          </a:p>
          <a:p>
            <a:pPr marL="1005750" indent="-285750">
              <a:buFont typeface="Wingdings" panose="05000000000000000000" pitchFamily="2" charset="2"/>
              <a:buChar char="u"/>
            </a:pPr>
            <a:r>
              <a:rPr lang="en-US" altLang="zh-CN" sz="1600" dirty="0"/>
              <a:t>LV</a:t>
            </a:r>
            <a:r>
              <a:rPr lang="zh-CN" altLang="en-US" sz="1600" dirty="0"/>
              <a:t>（逻辑卷）：</a:t>
            </a:r>
            <a:r>
              <a:rPr lang="en-US" altLang="zh-CN" sz="1600" dirty="0"/>
              <a:t>LVM</a:t>
            </a:r>
            <a:r>
              <a:rPr lang="zh-CN" altLang="en-US" sz="1600" dirty="0"/>
              <a:t>的逻辑卷类似于非</a:t>
            </a:r>
            <a:r>
              <a:rPr lang="en-US" altLang="zh-CN" sz="1600" dirty="0"/>
              <a:t>LVM</a:t>
            </a:r>
            <a:r>
              <a:rPr lang="zh-CN" altLang="en-US" sz="1600" dirty="0"/>
              <a:t>系统中的硬盘分区，在逻辑卷之上可以建立文件系统</a:t>
            </a:r>
            <a:endParaRPr lang="en-US" altLang="zh-CN" sz="1600" dirty="0"/>
          </a:p>
          <a:p>
            <a:pPr marL="1005750" indent="-285750">
              <a:buFont typeface="Wingdings" panose="05000000000000000000" pitchFamily="2" charset="2"/>
              <a:buChar char="u"/>
            </a:pPr>
            <a:r>
              <a:rPr lang="en-US" altLang="zh-CN" sz="1600" dirty="0"/>
              <a:t>PE</a:t>
            </a:r>
            <a:r>
              <a:rPr lang="zh-CN" altLang="en-US" sz="1600" dirty="0"/>
              <a:t>（</a:t>
            </a:r>
            <a:r>
              <a:rPr lang="en-US" altLang="zh-CN" sz="1600" dirty="0"/>
              <a:t>physical extent</a:t>
            </a:r>
            <a:r>
              <a:rPr lang="zh-CN" altLang="en-US" sz="1600" dirty="0"/>
              <a:t>）：每一个物理卷被划分为称为</a:t>
            </a:r>
            <a:r>
              <a:rPr lang="en-US" altLang="zh-CN" sz="1600" dirty="0"/>
              <a:t>PE</a:t>
            </a:r>
            <a:r>
              <a:rPr lang="zh-CN" altLang="en-US" sz="1600" dirty="0"/>
              <a:t>的基本单元，是</a:t>
            </a:r>
            <a:r>
              <a:rPr lang="en-US" altLang="zh-CN" sz="1600" dirty="0"/>
              <a:t>LV</a:t>
            </a:r>
            <a:r>
              <a:rPr lang="zh-CN" altLang="en-US" sz="1600" dirty="0"/>
              <a:t>的最小存储单元，具有唯一编号的</a:t>
            </a:r>
            <a:r>
              <a:rPr lang="en-US" altLang="zh-CN" sz="1600" dirty="0"/>
              <a:t>PE</a:t>
            </a:r>
            <a:r>
              <a:rPr lang="zh-CN" altLang="en-US" sz="1600" dirty="0"/>
              <a:t>是可以被</a:t>
            </a:r>
            <a:r>
              <a:rPr lang="en-US" altLang="zh-CN" sz="1600" dirty="0"/>
              <a:t>LVM</a:t>
            </a:r>
            <a:r>
              <a:rPr lang="zh-CN" altLang="en-US" sz="1600" dirty="0"/>
              <a:t>寻址的最小单元。</a:t>
            </a:r>
            <a:r>
              <a:rPr lang="en-US" altLang="zh-CN" sz="1600" dirty="0"/>
              <a:t>PE</a:t>
            </a:r>
            <a:r>
              <a:rPr lang="zh-CN" altLang="en-US" sz="1600" dirty="0"/>
              <a:t>的大小是可配置的，默认为</a:t>
            </a:r>
            <a:r>
              <a:rPr lang="en-US" altLang="zh-CN" sz="1600" dirty="0"/>
              <a:t>4MB</a:t>
            </a:r>
            <a:r>
              <a:rPr lang="zh-CN" altLang="en-US" sz="1600" dirty="0"/>
              <a:t>。</a:t>
            </a:r>
          </a:p>
          <a:p>
            <a:pPr marL="1005750" indent="-285750">
              <a:buFont typeface="Wingdings" panose="05000000000000000000" pitchFamily="2" charset="2"/>
              <a:buChar char="u"/>
            </a:pPr>
            <a:r>
              <a:rPr lang="en-US" altLang="zh-CN" sz="1600" dirty="0"/>
              <a:t>LE</a:t>
            </a:r>
            <a:r>
              <a:rPr lang="zh-CN" altLang="en-US" sz="1600" dirty="0"/>
              <a:t>（</a:t>
            </a:r>
            <a:r>
              <a:rPr lang="en-US" altLang="zh-CN" sz="1600" dirty="0"/>
              <a:t>logical extent</a:t>
            </a:r>
            <a:r>
              <a:rPr lang="zh-CN" altLang="en-US" sz="1600" dirty="0"/>
              <a:t>）：逻辑卷也被划分为被称为</a:t>
            </a:r>
            <a:r>
              <a:rPr lang="en-US" altLang="zh-CN" sz="1600" dirty="0"/>
              <a:t>LE</a:t>
            </a:r>
            <a:r>
              <a:rPr lang="zh-CN" altLang="en-US" sz="1600" dirty="0"/>
              <a:t>的可被寻址的基本单位。在同一个卷组中，</a:t>
            </a:r>
            <a:r>
              <a:rPr lang="en-US" altLang="zh-CN" sz="1600" dirty="0"/>
              <a:t>LE</a:t>
            </a:r>
            <a:r>
              <a:rPr lang="zh-CN" altLang="en-US" sz="1600" dirty="0"/>
              <a:t>的大小和</a:t>
            </a:r>
            <a:r>
              <a:rPr lang="en-US" altLang="zh-CN" sz="1600" dirty="0"/>
              <a:t>PE</a:t>
            </a:r>
            <a:r>
              <a:rPr lang="zh-CN" altLang="en-US" sz="1600" dirty="0"/>
              <a:t>是相同的，并且一一对应。设置特定</a:t>
            </a:r>
            <a:r>
              <a:rPr lang="en-US" altLang="zh-CN" sz="1600" dirty="0"/>
              <a:t>LV</a:t>
            </a:r>
            <a:r>
              <a:rPr lang="zh-CN" altLang="en-US" sz="1600" dirty="0"/>
              <a:t>选项将会更改此映射，例如：镜像会导致每个</a:t>
            </a:r>
            <a:r>
              <a:rPr lang="en-US" altLang="zh-CN" sz="1600" dirty="0"/>
              <a:t>LE</a:t>
            </a:r>
            <a:r>
              <a:rPr lang="zh-CN" altLang="en-US" sz="1600" dirty="0"/>
              <a:t>映射到两个</a:t>
            </a:r>
            <a:r>
              <a:rPr lang="en-US" altLang="zh-CN" sz="1600" dirty="0"/>
              <a:t>PE</a:t>
            </a:r>
            <a:r>
              <a:rPr lang="zh-CN" altLang="en-US" sz="1600" dirty="0"/>
              <a:t>。</a:t>
            </a:r>
            <a:endParaRPr lang="en-US" altLang="zh-CN" sz="1600" dirty="0"/>
          </a:p>
        </p:txBody>
      </p:sp>
    </p:spTree>
    <p:extLst>
      <p:ext uri="{BB962C8B-B14F-4D97-AF65-F5344CB8AC3E}">
        <p14:creationId xmlns:p14="http://schemas.microsoft.com/office/powerpoint/2010/main" val="3805454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528DC14-70BA-40CB-9AA1-081E3C7F5771}"/>
              </a:ext>
            </a:extLst>
          </p:cNvPr>
          <p:cNvSpPr>
            <a:spLocks noGrp="1"/>
          </p:cNvSpPr>
          <p:nvPr>
            <p:ph type="title"/>
          </p:nvPr>
        </p:nvSpPr>
        <p:spPr/>
        <p:txBody>
          <a:bodyPr/>
          <a:lstStyle/>
          <a:p>
            <a:r>
              <a:rPr lang="zh-CN" altLang="en-US" dirty="0"/>
              <a:t>创建逻辑卷</a:t>
            </a:r>
          </a:p>
        </p:txBody>
      </p:sp>
      <p:sp>
        <p:nvSpPr>
          <p:cNvPr id="3" name="文本占位符 2">
            <a:extLst>
              <a:ext uri="{FF2B5EF4-FFF2-40B4-BE49-F238E27FC236}">
                <a16:creationId xmlns:a16="http://schemas.microsoft.com/office/drawing/2014/main" xmlns="" id="{94FF23BD-5CE8-4822-900C-784685E21F8E}"/>
              </a:ext>
            </a:extLst>
          </p:cNvPr>
          <p:cNvSpPr>
            <a:spLocks noGrp="1"/>
          </p:cNvSpPr>
          <p:nvPr>
            <p:ph type="body" sz="quarter" idx="10"/>
          </p:nvPr>
        </p:nvSpPr>
        <p:spPr>
          <a:xfrm>
            <a:off x="912285" y="1233488"/>
            <a:ext cx="10560048" cy="4895812"/>
          </a:xfrm>
        </p:spPr>
        <p:txBody>
          <a:bodyPr/>
          <a:lstStyle/>
          <a:p>
            <a:r>
              <a:rPr lang="zh-CN" altLang="en-US" sz="2000" dirty="0"/>
              <a:t>准备</a:t>
            </a:r>
            <a:r>
              <a:rPr lang="en-US" altLang="zh-CN" sz="2000" dirty="0"/>
              <a:t>PP</a:t>
            </a:r>
            <a:r>
              <a:rPr lang="zh-CN" altLang="en-US" sz="2000" dirty="0"/>
              <a:t>：使用</a:t>
            </a:r>
            <a:r>
              <a:rPr lang="en-US" altLang="zh-CN" sz="2000" dirty="0"/>
              <a:t>parted</a:t>
            </a:r>
            <a:r>
              <a:rPr lang="zh-CN" altLang="en-US" sz="2000" dirty="0"/>
              <a:t>，</a:t>
            </a:r>
            <a:r>
              <a:rPr lang="en-US" altLang="zh-CN" sz="2000" dirty="0" err="1"/>
              <a:t>fdisk</a:t>
            </a:r>
            <a:r>
              <a:rPr lang="zh-CN" altLang="en-US" sz="2000" dirty="0"/>
              <a:t>和</a:t>
            </a:r>
            <a:r>
              <a:rPr lang="en-US" altLang="zh-CN" sz="2000" dirty="0" err="1"/>
              <a:t>gdisk</a:t>
            </a:r>
            <a:r>
              <a:rPr lang="zh-CN" altLang="en-US" sz="2000" dirty="0"/>
              <a:t>创建新的分区，分区的类型为</a:t>
            </a:r>
            <a:r>
              <a:rPr lang="en-US" altLang="zh-CN" sz="2000" dirty="0"/>
              <a:t>Linux LVM</a:t>
            </a:r>
            <a:r>
              <a:rPr lang="zh-CN" altLang="en-US" sz="2000" dirty="0"/>
              <a:t>；也可以使用整个磁盘，</a:t>
            </a:r>
            <a:r>
              <a:rPr lang="en-US" altLang="zh-CN" sz="2000" dirty="0"/>
              <a:t>RAID</a:t>
            </a:r>
            <a:r>
              <a:rPr lang="zh-CN" altLang="en-US" sz="2000" dirty="0"/>
              <a:t>阵列或</a:t>
            </a:r>
            <a:r>
              <a:rPr lang="en-US" altLang="zh-CN" sz="2000" dirty="0"/>
              <a:t>SAN</a:t>
            </a:r>
            <a:r>
              <a:rPr lang="zh-CN" altLang="en-US" sz="2000" dirty="0"/>
              <a:t>设备。</a:t>
            </a:r>
            <a:endParaRPr lang="en-US" altLang="zh-CN" sz="2000" dirty="0"/>
          </a:p>
          <a:p>
            <a:pPr marL="720000" indent="0">
              <a:buNone/>
            </a:pPr>
            <a:r>
              <a:rPr lang="en-US" altLang="zh-CN" sz="1600" dirty="0"/>
              <a:t># parted /dev/</a:t>
            </a:r>
            <a:r>
              <a:rPr lang="en-US" altLang="zh-CN" sz="1600" dirty="0" err="1"/>
              <a:t>sdb</a:t>
            </a:r>
            <a:r>
              <a:rPr lang="en-US" altLang="zh-CN" sz="1600" dirty="0"/>
              <a:t>  </a:t>
            </a:r>
            <a:r>
              <a:rPr lang="en-US" altLang="zh-CN" sz="1600" dirty="0" err="1"/>
              <a:t>mkpart</a:t>
            </a:r>
            <a:r>
              <a:rPr lang="en-US" altLang="zh-CN" sz="1600" dirty="0"/>
              <a:t> primary 1 1025 </a:t>
            </a:r>
          </a:p>
          <a:p>
            <a:pPr marL="720000" indent="0">
              <a:buNone/>
            </a:pPr>
            <a:r>
              <a:rPr lang="en-US" altLang="zh-CN" sz="1600" dirty="0"/>
              <a:t># parted -s /dev/</a:t>
            </a:r>
            <a:r>
              <a:rPr lang="en-US" altLang="zh-CN" sz="1600" dirty="0" err="1"/>
              <a:t>sdb</a:t>
            </a:r>
            <a:r>
              <a:rPr lang="en-US" altLang="zh-CN" sz="1600" dirty="0"/>
              <a:t>  </a:t>
            </a:r>
            <a:r>
              <a:rPr lang="en-US" altLang="zh-CN" sz="1600" dirty="0" err="1"/>
              <a:t>mkpart</a:t>
            </a:r>
            <a:r>
              <a:rPr lang="en-US" altLang="zh-CN" sz="1600" dirty="0"/>
              <a:t> primary 1025 3097 </a:t>
            </a:r>
          </a:p>
          <a:p>
            <a:pPr marL="720000" indent="0">
              <a:buNone/>
            </a:pPr>
            <a:r>
              <a:rPr lang="en-US" altLang="zh-CN" sz="1600" dirty="0"/>
              <a:t># parted /dev/</a:t>
            </a:r>
            <a:r>
              <a:rPr lang="en-US" altLang="zh-CN" sz="1600" dirty="0" err="1"/>
              <a:t>sdb</a:t>
            </a:r>
            <a:r>
              <a:rPr lang="en-US" altLang="zh-CN" sz="1600" dirty="0"/>
              <a:t> set 1 </a:t>
            </a:r>
            <a:r>
              <a:rPr lang="en-US" altLang="zh-CN" sz="1600" dirty="0" err="1"/>
              <a:t>lvm</a:t>
            </a:r>
            <a:r>
              <a:rPr lang="en-US" altLang="zh-CN" sz="1600" dirty="0"/>
              <a:t> on</a:t>
            </a:r>
          </a:p>
          <a:p>
            <a:pPr marL="720000" indent="0">
              <a:buNone/>
            </a:pPr>
            <a:r>
              <a:rPr lang="en-US" altLang="zh-CN" sz="1600" dirty="0"/>
              <a:t># parted /dev/</a:t>
            </a:r>
            <a:r>
              <a:rPr lang="en-US" altLang="zh-CN" sz="1600" dirty="0" err="1"/>
              <a:t>sdb</a:t>
            </a:r>
            <a:r>
              <a:rPr lang="en-US" altLang="zh-CN" sz="1600" dirty="0"/>
              <a:t> set 2 </a:t>
            </a:r>
            <a:r>
              <a:rPr lang="en-US" altLang="zh-CN" sz="1600" dirty="0" err="1"/>
              <a:t>lvm</a:t>
            </a:r>
            <a:r>
              <a:rPr lang="en-US" altLang="zh-CN" sz="1600" dirty="0"/>
              <a:t> on</a:t>
            </a:r>
          </a:p>
          <a:p>
            <a:r>
              <a:rPr lang="zh-CN" altLang="en-US" sz="2000" dirty="0"/>
              <a:t>创建物理卷：</a:t>
            </a:r>
            <a:endParaRPr lang="en-US" altLang="zh-CN" sz="2000" dirty="0"/>
          </a:p>
          <a:p>
            <a:pPr marL="0" indent="0">
              <a:buNone/>
            </a:pPr>
            <a:r>
              <a:rPr lang="en-US" altLang="zh-CN" sz="1600" dirty="0"/>
              <a:t>	# </a:t>
            </a:r>
            <a:r>
              <a:rPr lang="en-US" altLang="zh-CN" sz="1600" dirty="0" err="1"/>
              <a:t>pvcreate</a:t>
            </a:r>
            <a:r>
              <a:rPr lang="en-US" altLang="zh-CN" sz="1600" dirty="0"/>
              <a:t> /dev/sdb1 /dev/sdb2</a:t>
            </a:r>
            <a:endParaRPr lang="en-US" altLang="zh-CN" sz="2000" dirty="0"/>
          </a:p>
        </p:txBody>
      </p:sp>
      <p:pic>
        <p:nvPicPr>
          <p:cNvPr id="4" name="图片 3">
            <a:extLst>
              <a:ext uri="{FF2B5EF4-FFF2-40B4-BE49-F238E27FC236}">
                <a16:creationId xmlns:a16="http://schemas.microsoft.com/office/drawing/2014/main" xmlns="" id="{08D9C4DC-F4A7-40DF-883F-4C9568171CE0}"/>
              </a:ext>
            </a:extLst>
          </p:cNvPr>
          <p:cNvPicPr>
            <a:picLocks noChangeAspect="1"/>
          </p:cNvPicPr>
          <p:nvPr/>
        </p:nvPicPr>
        <p:blipFill>
          <a:blip r:embed="rId2"/>
          <a:stretch>
            <a:fillRect/>
          </a:stretch>
        </p:blipFill>
        <p:spPr>
          <a:xfrm>
            <a:off x="1594800" y="4789645"/>
            <a:ext cx="9563100" cy="847725"/>
          </a:xfrm>
          <a:prstGeom prst="rect">
            <a:avLst/>
          </a:prstGeom>
        </p:spPr>
      </p:pic>
    </p:spTree>
    <p:extLst>
      <p:ext uri="{BB962C8B-B14F-4D97-AF65-F5344CB8AC3E}">
        <p14:creationId xmlns:p14="http://schemas.microsoft.com/office/powerpoint/2010/main" val="1446567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528DC14-70BA-40CB-9AA1-081E3C7F5771}"/>
              </a:ext>
            </a:extLst>
          </p:cNvPr>
          <p:cNvSpPr>
            <a:spLocks noGrp="1"/>
          </p:cNvSpPr>
          <p:nvPr>
            <p:ph type="title"/>
          </p:nvPr>
        </p:nvSpPr>
        <p:spPr/>
        <p:txBody>
          <a:bodyPr/>
          <a:lstStyle/>
          <a:p>
            <a:r>
              <a:rPr lang="zh-CN" altLang="en-US" dirty="0"/>
              <a:t>创建逻辑卷</a:t>
            </a:r>
          </a:p>
        </p:txBody>
      </p:sp>
      <p:sp>
        <p:nvSpPr>
          <p:cNvPr id="3" name="文本占位符 2">
            <a:extLst>
              <a:ext uri="{FF2B5EF4-FFF2-40B4-BE49-F238E27FC236}">
                <a16:creationId xmlns:a16="http://schemas.microsoft.com/office/drawing/2014/main" xmlns="" id="{94FF23BD-5CE8-4822-900C-784685E21F8E}"/>
              </a:ext>
            </a:extLst>
          </p:cNvPr>
          <p:cNvSpPr>
            <a:spLocks noGrp="1"/>
          </p:cNvSpPr>
          <p:nvPr>
            <p:ph type="body" sz="quarter" idx="10"/>
          </p:nvPr>
        </p:nvSpPr>
        <p:spPr>
          <a:xfrm>
            <a:off x="912285" y="1233488"/>
            <a:ext cx="10560048" cy="5363864"/>
          </a:xfrm>
        </p:spPr>
        <p:txBody>
          <a:bodyPr/>
          <a:lstStyle/>
          <a:p>
            <a:r>
              <a:rPr lang="zh-CN" altLang="en-US" sz="2000" dirty="0"/>
              <a:t>创建卷组：将</a:t>
            </a:r>
            <a:r>
              <a:rPr lang="en-US" altLang="zh-CN" sz="2000" dirty="0"/>
              <a:t>sdb1</a:t>
            </a:r>
            <a:r>
              <a:rPr lang="zh-CN" altLang="en-US" sz="2000" dirty="0"/>
              <a:t>和</a:t>
            </a:r>
            <a:r>
              <a:rPr lang="en-US" altLang="zh-CN" sz="2000" dirty="0"/>
              <a:t>sdb2</a:t>
            </a:r>
            <a:r>
              <a:rPr lang="zh-CN" altLang="en-US" sz="2000" dirty="0"/>
              <a:t>加入到</a:t>
            </a:r>
            <a:r>
              <a:rPr lang="en-US" altLang="zh-CN" sz="2000" dirty="0"/>
              <a:t>vg0</a:t>
            </a:r>
            <a:r>
              <a:rPr lang="zh-CN" altLang="en-US" sz="2000" dirty="0"/>
              <a:t>卷组，</a:t>
            </a:r>
            <a:r>
              <a:rPr lang="en-US" altLang="zh-CN" sz="2000" dirty="0"/>
              <a:t>vg0</a:t>
            </a:r>
            <a:r>
              <a:rPr lang="zh-CN" altLang="en-US" sz="2000" dirty="0"/>
              <a:t>是卷组的名字，</a:t>
            </a:r>
            <a:r>
              <a:rPr lang="en-US" altLang="zh-CN" sz="2000" dirty="0"/>
              <a:t>-s</a:t>
            </a:r>
            <a:r>
              <a:rPr lang="zh-CN" altLang="en-US" sz="2000" dirty="0"/>
              <a:t>指定</a:t>
            </a:r>
            <a:r>
              <a:rPr lang="en-US" altLang="zh-CN" sz="2000" dirty="0"/>
              <a:t>PE</a:t>
            </a:r>
            <a:r>
              <a:rPr lang="zh-CN" altLang="en-US" sz="2000" dirty="0"/>
              <a:t>的大小，默认是</a:t>
            </a:r>
            <a:r>
              <a:rPr lang="en-US" altLang="zh-CN" sz="2000" dirty="0"/>
              <a:t>4M</a:t>
            </a:r>
          </a:p>
          <a:p>
            <a:pPr marL="720000" indent="0">
              <a:buNone/>
            </a:pPr>
            <a:r>
              <a:rPr lang="en-US" altLang="zh-CN" sz="1600" dirty="0"/>
              <a:t># </a:t>
            </a:r>
            <a:r>
              <a:rPr lang="en-US" altLang="zh-CN" sz="1600" dirty="0" err="1"/>
              <a:t>vgcreate</a:t>
            </a:r>
            <a:r>
              <a:rPr lang="en-US" altLang="zh-CN" sz="1600" dirty="0"/>
              <a:t> vg0 /dev/sdb1 /dev/sdb2</a:t>
            </a:r>
          </a:p>
          <a:p>
            <a:pPr marL="720000" indent="0">
              <a:buNone/>
            </a:pPr>
            <a:endParaRPr lang="en-US" altLang="zh-CN" sz="1600" dirty="0"/>
          </a:p>
          <a:p>
            <a:pPr marL="720000" indent="0">
              <a:buNone/>
            </a:pPr>
            <a:endParaRPr lang="en-US" altLang="zh-CN" sz="1600" dirty="0"/>
          </a:p>
          <a:p>
            <a:r>
              <a:rPr lang="zh-CN" altLang="en-US" sz="2000" dirty="0"/>
              <a:t>创建逻辑卷：</a:t>
            </a:r>
            <a:endParaRPr lang="en-US" altLang="zh-CN" sz="2000" dirty="0"/>
          </a:p>
          <a:p>
            <a:pPr marL="0" indent="0">
              <a:buNone/>
            </a:pPr>
            <a:r>
              <a:rPr lang="en-US" altLang="zh-CN" sz="1600" dirty="0"/>
              <a:t>	# </a:t>
            </a:r>
            <a:r>
              <a:rPr lang="en-US" altLang="zh-CN" sz="1600" dirty="0" err="1"/>
              <a:t>lvcreate</a:t>
            </a:r>
            <a:r>
              <a:rPr lang="en-US" altLang="zh-CN" sz="1600" dirty="0"/>
              <a:t> -L 1G -n lv01 vg0</a:t>
            </a:r>
          </a:p>
          <a:p>
            <a:pPr marL="0" indent="0">
              <a:buNone/>
            </a:pPr>
            <a:endParaRPr lang="en-US" altLang="zh-CN" sz="1600" dirty="0"/>
          </a:p>
          <a:p>
            <a:pPr marL="0" indent="0">
              <a:buNone/>
            </a:pPr>
            <a:endParaRPr lang="en-US" altLang="zh-CN" sz="1600" dirty="0"/>
          </a:p>
          <a:p>
            <a:pPr marL="0" indent="0">
              <a:buNone/>
            </a:pPr>
            <a:r>
              <a:rPr lang="en-US" altLang="zh-CN" sz="1600" dirty="0"/>
              <a:t>	-L</a:t>
            </a:r>
            <a:r>
              <a:rPr lang="zh-CN" altLang="en-US" sz="1600" dirty="0"/>
              <a:t>：指定逻辑卷大小</a:t>
            </a:r>
            <a:endParaRPr lang="en-US" altLang="zh-CN" sz="1600" dirty="0"/>
          </a:p>
          <a:p>
            <a:pPr marL="0" indent="0">
              <a:buNone/>
            </a:pPr>
            <a:r>
              <a:rPr lang="en-US" altLang="zh-CN" sz="1600" dirty="0"/>
              <a:t>	-l</a:t>
            </a:r>
            <a:r>
              <a:rPr lang="zh-CN" altLang="en-US" sz="1600" dirty="0"/>
              <a:t>：指定</a:t>
            </a:r>
            <a:r>
              <a:rPr lang="en-US" altLang="zh-CN" sz="1600" dirty="0"/>
              <a:t>PE</a:t>
            </a:r>
            <a:r>
              <a:rPr lang="zh-CN" altLang="en-US" sz="1600" dirty="0"/>
              <a:t>个数</a:t>
            </a:r>
            <a:endParaRPr lang="en-US" altLang="zh-CN" sz="1600" dirty="0"/>
          </a:p>
          <a:p>
            <a:pPr marL="0" indent="0">
              <a:buNone/>
            </a:pPr>
            <a:r>
              <a:rPr lang="en-US" altLang="zh-CN" sz="1600" dirty="0"/>
              <a:t>	-n</a:t>
            </a:r>
            <a:r>
              <a:rPr lang="zh-CN" altLang="en-US" sz="1600" dirty="0"/>
              <a:t>：指定逻辑卷名称</a:t>
            </a:r>
            <a:endParaRPr lang="en-US" altLang="zh-CN" sz="1600" dirty="0"/>
          </a:p>
        </p:txBody>
      </p:sp>
      <p:pic>
        <p:nvPicPr>
          <p:cNvPr id="5" name="图片 4">
            <a:extLst>
              <a:ext uri="{FF2B5EF4-FFF2-40B4-BE49-F238E27FC236}">
                <a16:creationId xmlns:a16="http://schemas.microsoft.com/office/drawing/2014/main" xmlns="" id="{3496E557-45B4-43E3-BB41-8A1FEBF16168}"/>
              </a:ext>
            </a:extLst>
          </p:cNvPr>
          <p:cNvPicPr>
            <a:picLocks noChangeAspect="1"/>
          </p:cNvPicPr>
          <p:nvPr/>
        </p:nvPicPr>
        <p:blipFill>
          <a:blip r:embed="rId2"/>
          <a:stretch>
            <a:fillRect/>
          </a:stretch>
        </p:blipFill>
        <p:spPr>
          <a:xfrm>
            <a:off x="1594800" y="2681574"/>
            <a:ext cx="9490392" cy="558789"/>
          </a:xfrm>
          <a:prstGeom prst="rect">
            <a:avLst/>
          </a:prstGeom>
        </p:spPr>
      </p:pic>
      <p:pic>
        <p:nvPicPr>
          <p:cNvPr id="6" name="图片 5">
            <a:extLst>
              <a:ext uri="{FF2B5EF4-FFF2-40B4-BE49-F238E27FC236}">
                <a16:creationId xmlns:a16="http://schemas.microsoft.com/office/drawing/2014/main" xmlns="" id="{CD3EC00E-E80D-40EE-A51B-993DC9648F87}"/>
              </a:ext>
            </a:extLst>
          </p:cNvPr>
          <p:cNvPicPr>
            <a:picLocks noChangeAspect="1"/>
          </p:cNvPicPr>
          <p:nvPr/>
        </p:nvPicPr>
        <p:blipFill rotWithShape="1">
          <a:blip r:embed="rId3"/>
          <a:srcRect r="21173" b="567"/>
          <a:stretch/>
        </p:blipFill>
        <p:spPr>
          <a:xfrm>
            <a:off x="1667508" y="4414668"/>
            <a:ext cx="9490392" cy="558789"/>
          </a:xfrm>
          <a:prstGeom prst="rect">
            <a:avLst/>
          </a:prstGeom>
        </p:spPr>
      </p:pic>
    </p:spTree>
    <p:extLst>
      <p:ext uri="{BB962C8B-B14F-4D97-AF65-F5344CB8AC3E}">
        <p14:creationId xmlns:p14="http://schemas.microsoft.com/office/powerpoint/2010/main" val="1468898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528DC14-70BA-40CB-9AA1-081E3C7F5771}"/>
              </a:ext>
            </a:extLst>
          </p:cNvPr>
          <p:cNvSpPr>
            <a:spLocks noGrp="1"/>
          </p:cNvSpPr>
          <p:nvPr>
            <p:ph type="title"/>
          </p:nvPr>
        </p:nvSpPr>
        <p:spPr/>
        <p:txBody>
          <a:bodyPr/>
          <a:lstStyle/>
          <a:p>
            <a:r>
              <a:rPr lang="zh-CN" altLang="en-US" dirty="0"/>
              <a:t>创建逻辑卷</a:t>
            </a:r>
          </a:p>
        </p:txBody>
      </p:sp>
      <p:sp>
        <p:nvSpPr>
          <p:cNvPr id="3" name="文本占位符 2">
            <a:extLst>
              <a:ext uri="{FF2B5EF4-FFF2-40B4-BE49-F238E27FC236}">
                <a16:creationId xmlns:a16="http://schemas.microsoft.com/office/drawing/2014/main" xmlns="" id="{94FF23BD-5CE8-4822-900C-784685E21F8E}"/>
              </a:ext>
            </a:extLst>
          </p:cNvPr>
          <p:cNvSpPr>
            <a:spLocks noGrp="1"/>
          </p:cNvSpPr>
          <p:nvPr>
            <p:ph type="body" sz="quarter" idx="10"/>
          </p:nvPr>
        </p:nvSpPr>
        <p:spPr>
          <a:xfrm>
            <a:off x="912285" y="1233488"/>
            <a:ext cx="10560048" cy="5363864"/>
          </a:xfrm>
        </p:spPr>
        <p:txBody>
          <a:bodyPr/>
          <a:lstStyle/>
          <a:p>
            <a:r>
              <a:rPr lang="zh-CN" altLang="en-US" sz="2000" dirty="0"/>
              <a:t>格式化：</a:t>
            </a:r>
            <a:endParaRPr lang="en-US" altLang="zh-CN" sz="2000" dirty="0"/>
          </a:p>
          <a:p>
            <a:pPr marL="720000" indent="0">
              <a:buNone/>
            </a:pPr>
            <a:r>
              <a:rPr lang="en-US" altLang="zh-CN" sz="1600" dirty="0"/>
              <a:t># </a:t>
            </a:r>
            <a:r>
              <a:rPr lang="en-US" altLang="zh-CN" sz="1600" dirty="0" err="1"/>
              <a:t>mkfs.xfs</a:t>
            </a:r>
            <a:r>
              <a:rPr lang="en-US" altLang="zh-CN" sz="1600" dirty="0"/>
              <a:t> /dev/vg0/lv01</a:t>
            </a:r>
          </a:p>
          <a:p>
            <a:pPr marL="720000" indent="0">
              <a:buNone/>
            </a:pPr>
            <a:endParaRPr lang="en-US" altLang="zh-CN" sz="1600" dirty="0"/>
          </a:p>
          <a:p>
            <a:r>
              <a:rPr lang="zh-CN" altLang="en-US" sz="2000" dirty="0"/>
              <a:t>永久挂载：</a:t>
            </a:r>
            <a:endParaRPr lang="en-US" altLang="zh-CN" sz="2000" dirty="0"/>
          </a:p>
          <a:p>
            <a:pPr marL="1080000">
              <a:buFont typeface="Wingdings" panose="05000000000000000000" pitchFamily="2" charset="2"/>
              <a:buChar char="u"/>
            </a:pPr>
            <a:r>
              <a:rPr lang="zh-CN" altLang="en-US" sz="1600" dirty="0"/>
              <a:t>编辑</a:t>
            </a:r>
            <a:r>
              <a:rPr lang="en-US" altLang="zh-CN" sz="1600" dirty="0"/>
              <a:t>/</a:t>
            </a:r>
            <a:r>
              <a:rPr lang="en-US" altLang="zh-CN" sz="1600" dirty="0" err="1"/>
              <a:t>etc</a:t>
            </a:r>
            <a:r>
              <a:rPr lang="en-US" altLang="zh-CN" sz="1600" dirty="0"/>
              <a:t>/</a:t>
            </a:r>
            <a:r>
              <a:rPr lang="en-US" altLang="zh-CN" sz="1600" dirty="0" err="1"/>
              <a:t>fstab</a:t>
            </a:r>
            <a:endParaRPr lang="en-US" altLang="zh-CN" sz="1600" dirty="0"/>
          </a:p>
          <a:p>
            <a:pPr marL="1080000">
              <a:buFont typeface="Wingdings" panose="05000000000000000000" pitchFamily="2" charset="2"/>
              <a:buChar char="u"/>
            </a:pPr>
            <a:endParaRPr lang="en-US" altLang="zh-CN" sz="1600" dirty="0"/>
          </a:p>
          <a:p>
            <a:pPr marL="1080000">
              <a:buFont typeface="Wingdings" panose="05000000000000000000" pitchFamily="2" charset="2"/>
              <a:buChar char="u"/>
            </a:pPr>
            <a:r>
              <a:rPr lang="zh-CN" altLang="en-US" sz="1600" dirty="0"/>
              <a:t>挂载</a:t>
            </a:r>
            <a:endParaRPr lang="en-US" altLang="zh-CN" sz="1600" dirty="0"/>
          </a:p>
          <a:p>
            <a:pPr marL="0" indent="0">
              <a:buNone/>
            </a:pPr>
            <a:endParaRPr lang="en-US" altLang="zh-CN" sz="1600" dirty="0"/>
          </a:p>
        </p:txBody>
      </p:sp>
      <p:pic>
        <p:nvPicPr>
          <p:cNvPr id="4" name="图片 3">
            <a:extLst>
              <a:ext uri="{FF2B5EF4-FFF2-40B4-BE49-F238E27FC236}">
                <a16:creationId xmlns:a16="http://schemas.microsoft.com/office/drawing/2014/main" xmlns="" id="{84CD5512-5A27-467F-A833-2239C95C4F2F}"/>
              </a:ext>
            </a:extLst>
          </p:cNvPr>
          <p:cNvPicPr>
            <a:picLocks noChangeAspect="1"/>
          </p:cNvPicPr>
          <p:nvPr/>
        </p:nvPicPr>
        <p:blipFill rotWithShape="1">
          <a:blip r:embed="rId2"/>
          <a:srcRect t="1" r="10959" b="-1693"/>
          <a:stretch/>
        </p:blipFill>
        <p:spPr>
          <a:xfrm>
            <a:off x="1678528" y="2168769"/>
            <a:ext cx="9490392" cy="309958"/>
          </a:xfrm>
          <a:prstGeom prst="rect">
            <a:avLst/>
          </a:prstGeom>
        </p:spPr>
      </p:pic>
      <p:pic>
        <p:nvPicPr>
          <p:cNvPr id="7" name="图片 6">
            <a:extLst>
              <a:ext uri="{FF2B5EF4-FFF2-40B4-BE49-F238E27FC236}">
                <a16:creationId xmlns:a16="http://schemas.microsoft.com/office/drawing/2014/main" xmlns="" id="{DC8970D0-E738-4EEA-AD45-5CBA98264CD9}"/>
              </a:ext>
            </a:extLst>
          </p:cNvPr>
          <p:cNvPicPr>
            <a:picLocks noChangeAspect="1"/>
          </p:cNvPicPr>
          <p:nvPr/>
        </p:nvPicPr>
        <p:blipFill>
          <a:blip r:embed="rId3"/>
          <a:stretch>
            <a:fillRect/>
          </a:stretch>
        </p:blipFill>
        <p:spPr>
          <a:xfrm>
            <a:off x="1678529" y="3464575"/>
            <a:ext cx="9531208" cy="309958"/>
          </a:xfrm>
          <a:prstGeom prst="rect">
            <a:avLst/>
          </a:prstGeom>
        </p:spPr>
      </p:pic>
      <p:pic>
        <p:nvPicPr>
          <p:cNvPr id="8" name="图片 7">
            <a:extLst>
              <a:ext uri="{FF2B5EF4-FFF2-40B4-BE49-F238E27FC236}">
                <a16:creationId xmlns:a16="http://schemas.microsoft.com/office/drawing/2014/main" xmlns="" id="{57EF5163-F2FE-4D0F-BF1C-AEB13494FFDF}"/>
              </a:ext>
            </a:extLst>
          </p:cNvPr>
          <p:cNvPicPr>
            <a:picLocks noChangeAspect="1"/>
          </p:cNvPicPr>
          <p:nvPr/>
        </p:nvPicPr>
        <p:blipFill rotWithShape="1">
          <a:blip r:embed="rId4"/>
          <a:srcRect r="5373" b="1830"/>
          <a:stretch/>
        </p:blipFill>
        <p:spPr>
          <a:xfrm>
            <a:off x="1689942" y="4331734"/>
            <a:ext cx="9574120" cy="598952"/>
          </a:xfrm>
          <a:prstGeom prst="rect">
            <a:avLst/>
          </a:prstGeom>
        </p:spPr>
      </p:pic>
    </p:spTree>
    <p:extLst>
      <p:ext uri="{BB962C8B-B14F-4D97-AF65-F5344CB8AC3E}">
        <p14:creationId xmlns:p14="http://schemas.microsoft.com/office/powerpoint/2010/main" val="3630259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49FFF04-CA82-403A-8EDA-32A88129A88E}"/>
              </a:ext>
            </a:extLst>
          </p:cNvPr>
          <p:cNvSpPr>
            <a:spLocks noGrp="1"/>
          </p:cNvSpPr>
          <p:nvPr>
            <p:ph type="title"/>
          </p:nvPr>
        </p:nvSpPr>
        <p:spPr/>
        <p:txBody>
          <a:bodyPr/>
          <a:lstStyle/>
          <a:p>
            <a:r>
              <a:rPr lang="zh-CN" altLang="en-US" dirty="0"/>
              <a:t>查看</a:t>
            </a:r>
            <a:r>
              <a:rPr lang="en-US" altLang="zh-CN" dirty="0"/>
              <a:t>LVM</a:t>
            </a:r>
            <a:r>
              <a:rPr lang="zh-CN" altLang="en-US" dirty="0"/>
              <a:t>状态信息</a:t>
            </a:r>
          </a:p>
        </p:txBody>
      </p:sp>
      <p:sp>
        <p:nvSpPr>
          <p:cNvPr id="3" name="文本占位符 2">
            <a:extLst>
              <a:ext uri="{FF2B5EF4-FFF2-40B4-BE49-F238E27FC236}">
                <a16:creationId xmlns:a16="http://schemas.microsoft.com/office/drawing/2014/main" xmlns="" id="{9EFBCCC8-72DE-40BB-A93E-37DE2D92BFE3}"/>
              </a:ext>
            </a:extLst>
          </p:cNvPr>
          <p:cNvSpPr>
            <a:spLocks noGrp="1"/>
          </p:cNvSpPr>
          <p:nvPr>
            <p:ph type="body" sz="quarter" idx="10"/>
          </p:nvPr>
        </p:nvSpPr>
        <p:spPr>
          <a:xfrm>
            <a:off x="912285" y="1233488"/>
            <a:ext cx="10560048" cy="4967820"/>
          </a:xfrm>
        </p:spPr>
        <p:txBody>
          <a:bodyPr/>
          <a:lstStyle/>
          <a:p>
            <a:r>
              <a:rPr lang="zh-CN" altLang="en-US" sz="2000" dirty="0"/>
              <a:t>查看物理卷</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查看卷组：</a:t>
            </a:r>
            <a:r>
              <a:rPr lang="en-US" altLang="zh-CN" sz="2000" dirty="0" err="1"/>
              <a:t>vgdisplay</a:t>
            </a:r>
            <a:r>
              <a:rPr lang="en-US" altLang="zh-CN" sz="2000" dirty="0"/>
              <a:t> vg0</a:t>
            </a:r>
          </a:p>
          <a:p>
            <a:r>
              <a:rPr lang="zh-CN" altLang="en-US" sz="2000" dirty="0"/>
              <a:t>查看逻辑卷：</a:t>
            </a:r>
            <a:r>
              <a:rPr lang="en-US" altLang="zh-CN" sz="2000" dirty="0" err="1"/>
              <a:t>lvdisplay</a:t>
            </a:r>
            <a:r>
              <a:rPr lang="en-US" altLang="zh-CN" sz="2000" dirty="0"/>
              <a:t>  /dev/vg0/lv01</a:t>
            </a:r>
            <a:endParaRPr lang="zh-CN" altLang="en-US" sz="2000" dirty="0"/>
          </a:p>
        </p:txBody>
      </p:sp>
      <p:pic>
        <p:nvPicPr>
          <p:cNvPr id="4" name="图片 3">
            <a:extLst>
              <a:ext uri="{FF2B5EF4-FFF2-40B4-BE49-F238E27FC236}">
                <a16:creationId xmlns:a16="http://schemas.microsoft.com/office/drawing/2014/main" xmlns="" id="{3EEE2F24-5D7C-49E4-B8A1-16424A19A400}"/>
              </a:ext>
            </a:extLst>
          </p:cNvPr>
          <p:cNvPicPr>
            <a:picLocks noChangeAspect="1"/>
          </p:cNvPicPr>
          <p:nvPr/>
        </p:nvPicPr>
        <p:blipFill>
          <a:blip r:embed="rId2"/>
          <a:stretch>
            <a:fillRect/>
          </a:stretch>
        </p:blipFill>
        <p:spPr>
          <a:xfrm>
            <a:off x="1235460" y="1808820"/>
            <a:ext cx="9120159" cy="2294942"/>
          </a:xfrm>
          <a:prstGeom prst="rect">
            <a:avLst/>
          </a:prstGeom>
        </p:spPr>
      </p:pic>
    </p:spTree>
    <p:extLst>
      <p:ext uri="{BB962C8B-B14F-4D97-AF65-F5344CB8AC3E}">
        <p14:creationId xmlns:p14="http://schemas.microsoft.com/office/powerpoint/2010/main" val="370886555"/>
      </p:ext>
    </p:extLst>
  </p:cSld>
  <p:clrMapOvr>
    <a:masterClrMapping/>
  </p:clrMapOvr>
</p:sld>
</file>

<file path=ppt/theme/theme1.xml><?xml version="1.0" encoding="utf-8"?>
<a:theme xmlns:a="http://schemas.openxmlformats.org/drawingml/2006/main" name="人才生态发展部-母版">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V3.0胶片模板字体">
      <a:majorFont>
        <a:latin typeface="微软雅黑"/>
        <a:ea typeface="黑体"/>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lnDef>
    <a:txDef>
      <a:spPr bwMode="auto">
        <a:noFill/>
        <a:ln w="9525" algn="ctr">
          <a:noFill/>
          <a:miter lim="800000"/>
        </a:ln>
      </a:spPr>
      <a:bodyPr vert="horz" wrap="square" lIns="87802" tIns="43901" rIns="87802" bIns="43901" numCol="1" anchor="ctr" anchorCtr="0" compatLnSpc="1"/>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TotalTime>
  <Words>1388</Words>
  <Application>Microsoft Office PowerPoint</Application>
  <PresentationFormat>宽屏</PresentationFormat>
  <Paragraphs>185</Paragraphs>
  <Slides>23</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FrutigerNext LT Light</vt:lpstr>
      <vt:lpstr>FrutigerNext LT Medium</vt:lpstr>
      <vt:lpstr>FrutigerNext LT Regular</vt:lpstr>
      <vt:lpstr>黑体</vt:lpstr>
      <vt:lpstr>宋体</vt:lpstr>
      <vt:lpstr>微软雅黑</vt:lpstr>
      <vt:lpstr>Arial</vt:lpstr>
      <vt:lpstr>Wingdings</vt:lpstr>
      <vt:lpstr>人才生态发展部-母版</vt:lpstr>
      <vt:lpstr>第24章  逻辑卷管理</vt:lpstr>
      <vt:lpstr>PowerPoint 演示文稿</vt:lpstr>
      <vt:lpstr>LVM简介</vt:lpstr>
      <vt:lpstr>LVM架构</vt:lpstr>
      <vt:lpstr>LVM架构</vt:lpstr>
      <vt:lpstr>创建逻辑卷</vt:lpstr>
      <vt:lpstr>创建逻辑卷</vt:lpstr>
      <vt:lpstr>创建逻辑卷</vt:lpstr>
      <vt:lpstr>查看LVM状态信息</vt:lpstr>
      <vt:lpstr>删除逻辑卷</vt:lpstr>
      <vt:lpstr>扩展和缩减卷组</vt:lpstr>
      <vt:lpstr>扩展和缩减卷组</vt:lpstr>
      <vt:lpstr>扩展逻辑卷和XFS文件系统</vt:lpstr>
      <vt:lpstr>扩展逻辑卷和ext4文件系统</vt:lpstr>
      <vt:lpstr>ext4文件系统缩容</vt:lpstr>
      <vt:lpstr>逻辑卷误操作与恢复</vt:lpstr>
      <vt:lpstr>修改逻辑卷属性</vt:lpstr>
      <vt:lpstr>逻辑卷快照</vt:lpstr>
      <vt:lpstr>条带卷</vt:lpstr>
      <vt:lpstr>镜像卷</vt:lpstr>
      <vt:lpstr>卷组迁移到其他主机？</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杨峰</cp:lastModifiedBy>
  <cp:revision>3049</cp:revision>
  <dcterms:created xsi:type="dcterms:W3CDTF">2003-08-21T06:48:00Z</dcterms:created>
  <dcterms:modified xsi:type="dcterms:W3CDTF">2020-09-04T03:39:58Z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(3)j9137Zgasgd5FU77kBcDqoOgslHARTBMuDvnZ0ODnhCTiNqYWNZ1jmAtPh3O0p4y4AchU80K
eQGBWx4mt8jEtdErYU+WTIuu2TMXat1zVGxWPrZ8roAeJpnfcjicluD61zBwM/Zw2sQuz3Yx
TCR2h7UNkU1VN3VBWVbVOZhtxVAOXyg5po/JPkAADp5PXdYLrcTX1+Bd5m6Q9GULaaO/Gxhl
MojaJINnpQoWWmCP8+</vt:lpwstr>
  </property>
  <property fmtid="{D5CDD505-2E9C-101B-9397-08002B2CF9AE}" pid="18" name="_2015_ms_pID_7253431">
    <vt:lpwstr>dC2bfRqWPeo1YXHY0WaJrLgw5WiCuYT+jzHemu6SBa1VNHzICZJFuH
fE0/OsI8kGvpbzB8YF29ojowxdpEihSZgmqpmYTa3XdMNDhugSTximFCW57i81WIZQ978pmJ
0iJYuMUcylFshWwG8nNEFDV8T1YTdx3pF1vMcC0xMR7/fDIj1Io7qfRlGsQLTrZh/Rx3Rw/2
9+M8hmCTiNmHWt5/uwODSP7YB2lqIKqQAmbq</vt:lpwstr>
  </property>
  <property fmtid="{D5CDD505-2E9C-101B-9397-08002B2CF9AE}" pid="19" name="_2015_ms_pID_7253432">
    <vt:lpwstr>msIRWSudbNU7gaHEcIlObprnB0wc7QFt2zw6
pywmqWvYhEG0zRRvtVQZBT6tlXS0ew==</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1552611009</vt:lpwstr>
  </property>
  <property fmtid="{D5CDD505-2E9C-101B-9397-08002B2CF9AE}" pid="25" name="KSOProductBuildVer">
    <vt:lpwstr>2052-11.1.0.9584</vt:lpwstr>
  </property>
</Properties>
</file>