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319" r:id="rId2"/>
    <p:sldId id="1596" r:id="rId3"/>
    <p:sldId id="1595" r:id="rId4"/>
    <p:sldId id="1597" r:id="rId5"/>
    <p:sldId id="1599" r:id="rId6"/>
    <p:sldId id="1600" r:id="rId7"/>
    <p:sldId id="1602" r:id="rId8"/>
    <p:sldId id="1601" r:id="rId9"/>
    <p:sldId id="1598" r:id="rId10"/>
    <p:sldId id="1604" r:id="rId11"/>
    <p:sldId id="1605" r:id="rId12"/>
    <p:sldId id="1606" r:id="rId13"/>
    <p:sldId id="1607" r:id="rId14"/>
    <p:sldId id="1594" r:id="rId15"/>
    <p:sldId id="1204" r:id="rId16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82">
          <p15:clr>
            <a:srgbClr val="A4A3A4"/>
          </p15:clr>
        </p15:guide>
        <p15:guide id="2" orient="horz" pos="2908">
          <p15:clr>
            <a:srgbClr val="A4A3A4"/>
          </p15:clr>
        </p15:guide>
        <p15:guide id="3" orient="horz" pos="5975">
          <p15:clr>
            <a:srgbClr val="A4A3A4"/>
          </p15:clr>
        </p15:guide>
        <p15:guide id="4" pos="2440">
          <p15:clr>
            <a:srgbClr val="A4A3A4"/>
          </p15:clr>
        </p15:guide>
        <p15:guide id="5" pos="431">
          <p15:clr>
            <a:srgbClr val="A4A3A4"/>
          </p15:clr>
        </p15:guide>
        <p15:guide id="6" pos="4028">
          <p15:clr>
            <a:srgbClr val="A4A3A4"/>
          </p15:clr>
        </p15:guide>
        <p15:guide id="7" pos="626">
          <p15:clr>
            <a:srgbClr val="A4A3A4"/>
          </p15:clr>
        </p15:guide>
        <p15:guide id="8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BDAFB"/>
    <a:srgbClr val="58EDFC"/>
    <a:srgbClr val="FFFFFF"/>
    <a:srgbClr val="C00000"/>
    <a:srgbClr val="990000"/>
    <a:srgbClr val="FF0909"/>
    <a:srgbClr val="CF6B63"/>
    <a:srgbClr val="E7CCC7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2" autoAdjust="0"/>
    <p:restoredTop sz="94517" autoAdjust="0"/>
  </p:normalViewPr>
  <p:slideViewPr>
    <p:cSldViewPr showGuides="1">
      <p:cViewPr varScale="1">
        <p:scale>
          <a:sx n="81" d="100"/>
          <a:sy n="81" d="100"/>
        </p:scale>
        <p:origin x="701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1275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82"/>
        <p:guide orient="horz" pos="2908"/>
        <p:guide orient="horz" pos="5975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2" name="备注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2639210" y="2708920"/>
            <a:ext cx="9073096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8075528" y="5055715"/>
            <a:ext cx="3636811" cy="493200"/>
          </a:xfrm>
        </p:spPr>
        <p:txBody>
          <a:bodyPr/>
          <a:lstStyle>
            <a:lvl1pPr marL="0" indent="0" algn="ctr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 smtClean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8184232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5" y="476672"/>
            <a:ext cx="1824396" cy="43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45" y="476672"/>
            <a:ext cx="1293567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" y="2461065"/>
            <a:ext cx="1601299" cy="1944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学习目标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单元小节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单元小结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93897" y="3582671"/>
            <a:ext cx="4604207" cy="633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www.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yutianedu</a:t>
            </a: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.com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8200" y="2642208"/>
            <a:ext cx="1735601" cy="91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rPr>
              <a:t>谢 谢</a:t>
            </a:r>
            <a:endParaRPr lang="zh-CN" altLang="zh-CN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FrutigerNext LT Regular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 flipH="1" flipV="1">
            <a:off x="0" y="332656"/>
            <a:ext cx="144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7"/>
          <p:cNvSpPr/>
          <p:nvPr userDrawn="1"/>
        </p:nvSpPr>
        <p:spPr bwMode="auto">
          <a:xfrm flipH="1" flipV="1">
            <a:off x="672000" y="332656"/>
            <a:ext cx="768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8592000" y="332656"/>
            <a:ext cx="360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592000" y="332656"/>
            <a:ext cx="720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440181" y="33303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518098" y="553331"/>
            <a:ext cx="2158522" cy="288000"/>
            <a:chOff x="9518098" y="620720"/>
            <a:chExt cx="2158522" cy="2880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098" y="620720"/>
              <a:ext cx="1216264" cy="28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242" y="620720"/>
              <a:ext cx="862378" cy="28800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" y="440656"/>
            <a:ext cx="415105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00000"/>
        </a:buClr>
        <a:buSzPct val="50000"/>
        <a:buFont typeface="Wingdings" panose="05000000000000000000" charset="0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639210" y="2348880"/>
            <a:ext cx="9073096" cy="1908212"/>
          </a:xfrm>
        </p:spPr>
        <p:txBody>
          <a:bodyPr/>
          <a:lstStyle/>
          <a:p>
            <a:r>
              <a:rPr sz="4400" dirty="0"/>
              <a:t>第</a:t>
            </a:r>
            <a:r>
              <a:rPr lang="en-US" altLang="zh-CN" sz="4400" dirty="0"/>
              <a:t>25</a:t>
            </a:r>
            <a:r>
              <a:rPr sz="4400" dirty="0"/>
              <a:t>章  </a:t>
            </a:r>
            <a:r>
              <a:rPr lang="en-US" altLang="zh-CN" sz="4400" dirty="0" err="1"/>
              <a:t>stratis</a:t>
            </a:r>
            <a:r>
              <a:rPr lang="zh-CN" altLang="en-US" sz="4400" dirty="0"/>
              <a:t>和</a:t>
            </a:r>
            <a:r>
              <a:rPr lang="en-US" altLang="zh-CN" sz="4400" dirty="0" err="1"/>
              <a:t>vdo</a:t>
            </a:r>
            <a:r>
              <a:rPr lang="zh-CN" altLang="en-US" sz="4400" dirty="0"/>
              <a:t>高级存储</a:t>
            </a:r>
            <a:endParaRPr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686165" y="4913630"/>
            <a:ext cx="2304415" cy="765175"/>
          </a:xfrm>
        </p:spPr>
        <p:txBody>
          <a:bodyPr/>
          <a:lstStyle/>
          <a:p>
            <a:pPr algn="ctr"/>
            <a:r>
              <a:rPr sz="2400" b="1" dirty="0"/>
              <a:t>誉天教育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B2FE4-BA03-4D68-BE3F-AA1ADC24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vdo</a:t>
            </a:r>
            <a:r>
              <a:rPr lang="zh-CN" altLang="en-US" dirty="0"/>
              <a:t>特性说明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E4DAB-5F99-4171-A13C-74F727B4DA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5399868"/>
          </a:xfrm>
        </p:spPr>
        <p:txBody>
          <a:bodyPr/>
          <a:lstStyle/>
          <a:p>
            <a:r>
              <a:rPr lang="zh-CN" altLang="en-US" sz="1800" dirty="0"/>
              <a:t>利用</a:t>
            </a:r>
            <a:r>
              <a:rPr lang="en-US" altLang="zh-CN" sz="1800" dirty="0" err="1"/>
              <a:t>vdo</a:t>
            </a:r>
            <a:r>
              <a:rPr lang="zh-CN" altLang="en-US" sz="1800" dirty="0"/>
              <a:t>创建的逻辑设备成为</a:t>
            </a:r>
            <a:r>
              <a:rPr lang="en-US" altLang="zh-CN" sz="1800" dirty="0" err="1"/>
              <a:t>vdo</a:t>
            </a:r>
            <a:r>
              <a:rPr lang="zh-CN" altLang="en-US" sz="1800" dirty="0"/>
              <a:t>卷，</a:t>
            </a:r>
            <a:r>
              <a:rPr lang="en-US" altLang="zh-CN" sz="1800" dirty="0" err="1"/>
              <a:t>vdo</a:t>
            </a:r>
            <a:r>
              <a:rPr lang="zh-CN" altLang="en-US" sz="1800" dirty="0"/>
              <a:t>卷与磁盘类似，可以将这些卷格式化为所需要的文件系统类型。此外，还可以将</a:t>
            </a:r>
            <a:r>
              <a:rPr lang="en-US" altLang="zh-CN" sz="1800" dirty="0" err="1"/>
              <a:t>vdo</a:t>
            </a:r>
            <a:r>
              <a:rPr lang="zh-CN" altLang="en-US" sz="1800" dirty="0"/>
              <a:t>卷用作</a:t>
            </a:r>
            <a:r>
              <a:rPr lang="en-US" altLang="zh-CN" sz="1800" dirty="0"/>
              <a:t>LVM</a:t>
            </a:r>
            <a:r>
              <a:rPr lang="zh-CN" altLang="en-US" sz="1800" dirty="0"/>
              <a:t>物理卷。</a:t>
            </a:r>
            <a:endParaRPr lang="en-US" altLang="zh-CN" sz="1800" dirty="0"/>
          </a:p>
          <a:p>
            <a:r>
              <a:rPr lang="zh-CN" altLang="en-US" sz="1800" dirty="0"/>
              <a:t>在创建</a:t>
            </a:r>
            <a:r>
              <a:rPr lang="en-US" altLang="zh-CN" sz="1800" dirty="0" err="1"/>
              <a:t>vdo</a:t>
            </a:r>
            <a:r>
              <a:rPr lang="zh-CN" altLang="en-US" sz="1800" dirty="0"/>
              <a:t>卷时，可以指定块设备，以及</a:t>
            </a:r>
            <a:r>
              <a:rPr lang="en-US" altLang="zh-CN" sz="1800" dirty="0" err="1"/>
              <a:t>vdo</a:t>
            </a:r>
            <a:r>
              <a:rPr lang="zh-CN" altLang="en-US" sz="1800" dirty="0"/>
              <a:t>向用户显示的逻辑设备的名称。也可以指定</a:t>
            </a:r>
            <a:r>
              <a:rPr lang="en-US" altLang="zh-CN" sz="1800" dirty="0" err="1"/>
              <a:t>vdo</a:t>
            </a:r>
            <a:r>
              <a:rPr lang="zh-CN" altLang="en-US" sz="1800" dirty="0"/>
              <a:t>卷的逻辑大小，</a:t>
            </a:r>
            <a:r>
              <a:rPr lang="en-US" altLang="zh-CN" sz="1800" dirty="0" err="1"/>
              <a:t>vdo</a:t>
            </a:r>
            <a:r>
              <a:rPr lang="zh-CN" altLang="en-US" sz="1800" dirty="0"/>
              <a:t>卷的逻辑大小可以大于实际块设备的物理大小。</a:t>
            </a:r>
            <a:endParaRPr lang="en-US" altLang="zh-CN" sz="1800" dirty="0"/>
          </a:p>
          <a:p>
            <a:r>
              <a:rPr lang="zh-CN" altLang="en-US" sz="1800" dirty="0"/>
              <a:t>如果未指定逻辑大小，则</a:t>
            </a:r>
            <a:r>
              <a:rPr lang="en-US" altLang="zh-CN" sz="1800" dirty="0" err="1"/>
              <a:t>vdo</a:t>
            </a:r>
            <a:r>
              <a:rPr lang="zh-CN" altLang="en-US" sz="1800" dirty="0"/>
              <a:t>会将实际物理大小视为卷的逻辑大小，这种方式有利于提高性能，但是会降低存储空间的使用效率，应视情况而定。</a:t>
            </a:r>
            <a:endParaRPr lang="en-US" altLang="zh-CN" sz="1800" dirty="0"/>
          </a:p>
          <a:p>
            <a:r>
              <a:rPr lang="zh-CN" altLang="en-US" sz="1800" dirty="0"/>
              <a:t>由于</a:t>
            </a:r>
            <a:r>
              <a:rPr lang="en-US" altLang="zh-CN" sz="1800" dirty="0" err="1"/>
              <a:t>vdo</a:t>
            </a:r>
            <a:r>
              <a:rPr lang="zh-CN" altLang="en-US" sz="1800" dirty="0"/>
              <a:t>卷采用了精简配置，因此用户只能看到正在使用的逻辑空间，而无法了解实际可用的物理空间。</a:t>
            </a:r>
            <a:endParaRPr lang="en-US" altLang="zh-CN" sz="1800" dirty="0"/>
          </a:p>
          <a:p>
            <a:r>
              <a:rPr lang="en-US" altLang="zh-CN" sz="1800" dirty="0" err="1"/>
              <a:t>vdo</a:t>
            </a:r>
            <a:r>
              <a:rPr lang="zh-CN" altLang="en-US" sz="1800" dirty="0"/>
              <a:t>卷的逻辑大小超过实际物理大小，应使用</a:t>
            </a:r>
            <a:r>
              <a:rPr lang="en-US" altLang="zh-CN" sz="1800" dirty="0" err="1"/>
              <a:t>vdostatus</a:t>
            </a:r>
            <a:r>
              <a:rPr lang="en-US" altLang="zh-CN" sz="1800" dirty="0"/>
              <a:t> –verbose</a:t>
            </a:r>
            <a:r>
              <a:rPr lang="zh-CN" altLang="en-US" sz="1800" dirty="0"/>
              <a:t>命令查看实际使用情况。</a:t>
            </a:r>
            <a:endParaRPr lang="en-US" altLang="zh-CN" sz="1800" dirty="0"/>
          </a:p>
          <a:p>
            <a:pPr marL="72000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5543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0904-AB84-474D-A45F-AC006684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vdo</a:t>
            </a:r>
            <a:r>
              <a:rPr lang="zh-CN" altLang="en-US" dirty="0"/>
              <a:t>配置过程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5DA8D-DD97-47FF-99FC-D54842C5F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967820"/>
          </a:xfrm>
        </p:spPr>
        <p:txBody>
          <a:bodyPr/>
          <a:lstStyle/>
          <a:p>
            <a:r>
              <a:rPr lang="zh-CN" altLang="en-US" sz="2000" dirty="0"/>
              <a:t>安装软件包，默认已安装</a:t>
            </a:r>
            <a:endParaRPr lang="en-US" altLang="zh-CN" sz="2000" dirty="0"/>
          </a:p>
          <a:p>
            <a:pPr marL="720000" indent="0">
              <a:buNone/>
            </a:pPr>
            <a:r>
              <a:rPr lang="en-US" altLang="zh-CN" sz="1600" dirty="0"/>
              <a:t># yum -y install </a:t>
            </a:r>
            <a:r>
              <a:rPr lang="en-US" altLang="zh-CN" sz="1600" dirty="0" err="1"/>
              <a:t>vdo</a:t>
            </a:r>
            <a:r>
              <a:rPr lang="en-US" altLang="zh-CN" sz="1600" dirty="0"/>
              <a:t> </a:t>
            </a:r>
            <a:r>
              <a:rPr lang="en-US" altLang="zh-CN" sz="1600" dirty="0" err="1"/>
              <a:t>kmod-kvdo</a:t>
            </a:r>
            <a:endParaRPr lang="en-US" altLang="zh-CN" sz="1600" dirty="0"/>
          </a:p>
          <a:p>
            <a:r>
              <a:rPr lang="zh-CN" altLang="en-US" sz="2000" dirty="0"/>
              <a:t>创建</a:t>
            </a:r>
            <a:r>
              <a:rPr lang="en-US" altLang="zh-CN" sz="2000" dirty="0" err="1"/>
              <a:t>vdo</a:t>
            </a:r>
            <a:r>
              <a:rPr lang="zh-CN" altLang="en-US" sz="2000" dirty="0"/>
              <a:t>卷</a:t>
            </a:r>
            <a:endParaRPr lang="en-US" altLang="zh-CN" sz="2000" dirty="0"/>
          </a:p>
          <a:p>
            <a:pPr marL="720000" indent="0">
              <a:buNone/>
            </a:pPr>
            <a:r>
              <a:rPr lang="en-US" altLang="zh-CN" sz="1600" dirty="0"/>
              <a:t># </a:t>
            </a:r>
            <a:r>
              <a:rPr lang="en-US" altLang="zh-CN" sz="1600" dirty="0" err="1"/>
              <a:t>vdo</a:t>
            </a:r>
            <a:r>
              <a:rPr lang="en-US" altLang="zh-CN" sz="1600" dirty="0"/>
              <a:t> create --name=vdo0 --device=/dev/</a:t>
            </a:r>
            <a:r>
              <a:rPr lang="en-US" altLang="zh-CN" sz="1600" dirty="0" err="1"/>
              <a:t>sdb</a:t>
            </a:r>
            <a:r>
              <a:rPr lang="en-US" altLang="zh-CN" sz="1600" dirty="0"/>
              <a:t> --</a:t>
            </a:r>
            <a:r>
              <a:rPr lang="en-US" altLang="zh-CN" sz="1600" dirty="0" err="1"/>
              <a:t>vdoLogicalSize</a:t>
            </a:r>
            <a:r>
              <a:rPr lang="en-US" altLang="zh-CN" sz="1600" dirty="0"/>
              <a:t>=100G</a:t>
            </a:r>
          </a:p>
          <a:p>
            <a:r>
              <a:rPr lang="zh-CN" altLang="en-US" sz="2000" dirty="0"/>
              <a:t>查看</a:t>
            </a:r>
            <a:r>
              <a:rPr lang="en-US" altLang="zh-CN" sz="2000" dirty="0" err="1"/>
              <a:t>vdo</a:t>
            </a:r>
            <a:r>
              <a:rPr lang="zh-CN" altLang="en-US" sz="2000" dirty="0"/>
              <a:t>卷</a:t>
            </a:r>
            <a:endParaRPr lang="en-US" altLang="zh-CN" sz="2000" dirty="0"/>
          </a:p>
          <a:p>
            <a:pPr marL="720000" indent="0">
              <a:buNone/>
            </a:pPr>
            <a:r>
              <a:rPr lang="en-US" altLang="zh-CN" sz="1600" dirty="0"/>
              <a:t># </a:t>
            </a:r>
            <a:r>
              <a:rPr lang="en-US" altLang="zh-CN" sz="1600" dirty="0" err="1"/>
              <a:t>vdo</a:t>
            </a:r>
            <a:r>
              <a:rPr lang="en-US" altLang="zh-CN" sz="1600" dirty="0"/>
              <a:t> status [--name=vdo0]</a:t>
            </a:r>
            <a:r>
              <a:rPr lang="zh-CN" altLang="en-US" sz="1600" dirty="0"/>
              <a:t>  </a:t>
            </a:r>
            <a:r>
              <a:rPr lang="en-US" altLang="zh-CN" sz="1600" dirty="0"/>
              <a:t>##</a:t>
            </a:r>
            <a:r>
              <a:rPr lang="zh-CN" altLang="en-US" sz="1600" dirty="0"/>
              <a:t>验证压缩和重删功能已经开启</a:t>
            </a:r>
            <a:endParaRPr lang="en-US" altLang="zh-CN" sz="1600" dirty="0"/>
          </a:p>
          <a:p>
            <a:pPr marL="720000" indent="0">
              <a:buNone/>
            </a:pPr>
            <a:endParaRPr lang="en-US" altLang="zh-CN" sz="1600" dirty="0"/>
          </a:p>
          <a:p>
            <a:pPr marL="720000" indent="0">
              <a:buNone/>
            </a:pPr>
            <a:endParaRPr lang="en-US" altLang="zh-CN" sz="1600" dirty="0"/>
          </a:p>
          <a:p>
            <a:pPr marL="720000" indent="0">
              <a:buNone/>
            </a:pPr>
            <a:r>
              <a:rPr lang="en-US" altLang="zh-CN" sz="1600" dirty="0"/>
              <a:t># df –h  </a:t>
            </a:r>
            <a:r>
              <a:rPr lang="zh-CN" altLang="en-US" sz="1600" dirty="0"/>
              <a:t>查看文件系统使用情况</a:t>
            </a:r>
            <a:endParaRPr lang="en-US" altLang="zh-CN" sz="1600" dirty="0"/>
          </a:p>
          <a:p>
            <a:pPr marL="720000" indent="0">
              <a:buNone/>
            </a:pPr>
            <a:r>
              <a:rPr lang="en-US" altLang="zh-CN" sz="1600" dirty="0"/>
              <a:t># </a:t>
            </a:r>
            <a:r>
              <a:rPr lang="en-US" altLang="zh-CN" sz="1600" dirty="0" err="1"/>
              <a:t>vdo</a:t>
            </a:r>
            <a:r>
              <a:rPr lang="en-US" altLang="zh-CN" sz="1600" dirty="0"/>
              <a:t> list   </a:t>
            </a:r>
            <a:r>
              <a:rPr lang="zh-CN" altLang="en-US" sz="1600" dirty="0"/>
              <a:t>查看</a:t>
            </a:r>
            <a:r>
              <a:rPr lang="en-US" altLang="zh-CN" sz="1600" dirty="0" err="1"/>
              <a:t>vdo</a:t>
            </a:r>
            <a:r>
              <a:rPr lang="zh-CN" altLang="en-US" sz="1600" dirty="0"/>
              <a:t>卷列表</a:t>
            </a:r>
            <a:endParaRPr lang="en-US" altLang="zh-CN" sz="1600" dirty="0"/>
          </a:p>
          <a:p>
            <a:pPr marL="720000" indent="0">
              <a:buNone/>
            </a:pPr>
            <a:r>
              <a:rPr lang="en-US" altLang="zh-CN" sz="1600" dirty="0"/>
              <a:t># </a:t>
            </a:r>
            <a:r>
              <a:rPr lang="en-US" altLang="zh-CN" sz="1600" dirty="0" err="1"/>
              <a:t>vdo</a:t>
            </a:r>
            <a:r>
              <a:rPr lang="en-US" altLang="zh-CN" sz="1600" dirty="0"/>
              <a:t> start | stop  -n vdo0  </a:t>
            </a:r>
            <a:r>
              <a:rPr lang="zh-CN" altLang="en-US" sz="1600" dirty="0"/>
              <a:t>启动和停止</a:t>
            </a:r>
            <a:r>
              <a:rPr lang="en-US" altLang="zh-CN" sz="1600" dirty="0" err="1"/>
              <a:t>vdo</a:t>
            </a:r>
            <a:r>
              <a:rPr lang="zh-CN" altLang="en-US" sz="1600" dirty="0"/>
              <a:t>卷</a:t>
            </a: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38D881-B5CB-497C-A596-7DBC8BE01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46" y="4041068"/>
            <a:ext cx="9563708" cy="63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1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0904-AB84-474D-A45F-AC006684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vdo</a:t>
            </a:r>
            <a:r>
              <a:rPr lang="zh-CN" altLang="en-US" dirty="0"/>
              <a:t>配置过程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5DA8D-DD97-47FF-99FC-D54842C5F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5111836"/>
          </a:xfrm>
        </p:spPr>
        <p:txBody>
          <a:bodyPr/>
          <a:lstStyle/>
          <a:p>
            <a:r>
              <a:rPr lang="zh-CN" altLang="en-US" sz="2000" dirty="0"/>
              <a:t>用</a:t>
            </a:r>
            <a:r>
              <a:rPr lang="en-US" altLang="zh-CN" sz="2000" dirty="0" err="1"/>
              <a:t>vdostatus</a:t>
            </a:r>
            <a:r>
              <a:rPr lang="zh-CN" altLang="en-US" sz="2000" dirty="0"/>
              <a:t>查看卷的状态</a:t>
            </a:r>
            <a:endParaRPr lang="en-US" altLang="zh-CN" sz="2000" dirty="0"/>
          </a:p>
          <a:p>
            <a:pPr marL="720000" indent="0">
              <a:buNone/>
            </a:pPr>
            <a:r>
              <a:rPr lang="en-US" altLang="zh-CN" sz="1600" dirty="0"/>
              <a:t># </a:t>
            </a:r>
            <a:r>
              <a:rPr lang="en-US" altLang="zh-CN" sz="1600" dirty="0" err="1"/>
              <a:t>vdostats</a:t>
            </a:r>
            <a:r>
              <a:rPr lang="en-US" altLang="zh-CN" sz="1600" dirty="0"/>
              <a:t> --human-readable</a:t>
            </a:r>
          </a:p>
          <a:p>
            <a:pPr marL="720000" indent="0">
              <a:buNone/>
            </a:pPr>
            <a:endParaRPr lang="en-US" altLang="zh-CN" sz="1600" dirty="0"/>
          </a:p>
          <a:p>
            <a:pPr marL="720000" indent="0">
              <a:buNone/>
            </a:pPr>
            <a:endParaRPr lang="en-US" altLang="zh-CN" sz="1600" dirty="0"/>
          </a:p>
          <a:p>
            <a:r>
              <a:rPr lang="zh-CN" altLang="en-US" sz="2000" dirty="0"/>
              <a:t>将</a:t>
            </a:r>
            <a:r>
              <a:rPr lang="en-US" altLang="zh-CN" sz="2000" dirty="0" err="1"/>
              <a:t>vdo</a:t>
            </a:r>
            <a:r>
              <a:rPr lang="zh-CN" altLang="en-US" sz="2000" dirty="0"/>
              <a:t>格式化为</a:t>
            </a:r>
            <a:r>
              <a:rPr lang="en-US" altLang="zh-CN" sz="2000" dirty="0" err="1"/>
              <a:t>xfs</a:t>
            </a:r>
            <a:r>
              <a:rPr lang="zh-CN" altLang="en-US" sz="2000" dirty="0"/>
              <a:t>文件系统并挂载于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mnt</a:t>
            </a:r>
            <a:r>
              <a:rPr lang="en-US" altLang="zh-CN" sz="2000" dirty="0"/>
              <a:t>/vdo0</a:t>
            </a:r>
          </a:p>
          <a:p>
            <a:pPr marL="720000" indent="0">
              <a:buNone/>
            </a:pPr>
            <a:r>
              <a:rPr lang="en-US" altLang="zh-CN" sz="1600" dirty="0"/>
              <a:t># </a:t>
            </a:r>
            <a:r>
              <a:rPr lang="en-US" altLang="zh-CN" sz="1600" dirty="0" err="1"/>
              <a:t>mkfs.xfs</a:t>
            </a:r>
            <a:r>
              <a:rPr lang="en-US" altLang="zh-CN" sz="1600"/>
              <a:t> /</a:t>
            </a:r>
            <a:r>
              <a:rPr lang="en-US" altLang="zh-CN" sz="1600" dirty="0"/>
              <a:t>dev/mapper/vdo0</a:t>
            </a:r>
          </a:p>
          <a:p>
            <a:r>
              <a:rPr lang="zh-CN" altLang="en-US" sz="2000" dirty="0"/>
              <a:t>永久挂载</a:t>
            </a:r>
            <a:r>
              <a:rPr lang="en-US" altLang="zh-CN" sz="2000" dirty="0" err="1"/>
              <a:t>vdo</a:t>
            </a:r>
            <a:r>
              <a:rPr lang="zh-CN" altLang="en-US" sz="2000" dirty="0"/>
              <a:t>卷</a:t>
            </a:r>
            <a:endParaRPr lang="en-US" altLang="zh-CN" sz="1600" dirty="0"/>
          </a:p>
          <a:p>
            <a:pPr marL="720000" lvl="0" indent="0">
              <a:buNone/>
            </a:pPr>
            <a:endParaRPr lang="en-US" altLang="zh-CN" sz="1600" dirty="0">
              <a:solidFill>
                <a:srgbClr val="000000"/>
              </a:solidFill>
            </a:endParaRPr>
          </a:p>
          <a:p>
            <a:pPr marL="720000" lvl="0" indent="0">
              <a:buNone/>
            </a:pPr>
            <a:r>
              <a:rPr lang="zh-CN" altLang="en-US" sz="1600" dirty="0">
                <a:solidFill>
                  <a:srgbClr val="000000"/>
                </a:solidFill>
              </a:rPr>
              <a:t>说明：挂载选项</a:t>
            </a:r>
            <a:r>
              <a:rPr lang="en-US" altLang="zh-CN" sz="1600" dirty="0">
                <a:solidFill>
                  <a:srgbClr val="FF0000"/>
                </a:solidFill>
              </a:rPr>
              <a:t>x-</a:t>
            </a:r>
            <a:r>
              <a:rPr lang="en-US" altLang="zh-CN" sz="1600" dirty="0" err="1">
                <a:solidFill>
                  <a:srgbClr val="FF0000"/>
                </a:solidFill>
              </a:rPr>
              <a:t>systemd.requires</a:t>
            </a:r>
            <a:r>
              <a:rPr lang="en-US" altLang="zh-CN" sz="1600" dirty="0">
                <a:solidFill>
                  <a:srgbClr val="FF0000"/>
                </a:solidFill>
              </a:rPr>
              <a:t>=</a:t>
            </a:r>
            <a:r>
              <a:rPr lang="en-US" altLang="zh-CN" sz="1600" dirty="0" err="1">
                <a:solidFill>
                  <a:srgbClr val="FF0000"/>
                </a:solidFill>
              </a:rPr>
              <a:t>vdo.service</a:t>
            </a:r>
            <a:r>
              <a:rPr lang="zh-CN" altLang="en-US" sz="1600" dirty="0">
                <a:solidFill>
                  <a:srgbClr val="000000"/>
                </a:solidFill>
              </a:rPr>
              <a:t>可延迟挂载文件系统，直到</a:t>
            </a:r>
            <a:r>
              <a:rPr lang="en-US" altLang="zh-CN" sz="1600" dirty="0" err="1">
                <a:solidFill>
                  <a:srgbClr val="000000"/>
                </a:solidFill>
              </a:rPr>
              <a:t>vdo.service</a:t>
            </a:r>
            <a:r>
              <a:rPr lang="zh-CN" altLang="en-US" sz="1600" dirty="0">
                <a:solidFill>
                  <a:srgbClr val="000000"/>
                </a:solidFill>
              </a:rPr>
              <a:t>启动为止。</a:t>
            </a:r>
            <a:endParaRPr lang="en-US" altLang="zh-CN" sz="1600" dirty="0"/>
          </a:p>
          <a:p>
            <a:r>
              <a:rPr lang="zh-CN" altLang="en-US" sz="2000" dirty="0"/>
              <a:t>通过创建文件，验证验证压缩和重删功能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28F9FF-EDBB-4E42-85A0-E97424E1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46" y="2187722"/>
            <a:ext cx="8451312" cy="6629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B77471-53D4-4FE2-90C9-483D14A24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55" b="-3349"/>
          <a:stretch/>
        </p:blipFill>
        <p:spPr>
          <a:xfrm>
            <a:off x="1713883" y="4509120"/>
            <a:ext cx="8451312" cy="25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2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0904-AB84-474D-A45F-AC006684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vdo</a:t>
            </a:r>
            <a:r>
              <a:rPr lang="zh-CN" altLang="en-US" dirty="0"/>
              <a:t>其他命令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5DA8D-DD97-47FF-99FC-D54842C5F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51118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# </a:t>
            </a:r>
            <a:r>
              <a:rPr lang="en-US" altLang="zh-CN" sz="2000" dirty="0" err="1"/>
              <a:t>vdo</a:t>
            </a:r>
            <a:r>
              <a:rPr lang="en-US" altLang="zh-CN" sz="2000" dirty="0"/>
              <a:t> remove -n vdo1 </a:t>
            </a:r>
            <a:r>
              <a:rPr lang="zh-CN" altLang="en-US" sz="2000" dirty="0"/>
              <a:t>删除</a:t>
            </a:r>
            <a:r>
              <a:rPr lang="en-US" altLang="zh-CN" sz="2000" dirty="0" err="1"/>
              <a:t>vdo</a:t>
            </a:r>
            <a:r>
              <a:rPr lang="zh-CN" altLang="en-US" sz="2000" dirty="0"/>
              <a:t>卷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# </a:t>
            </a:r>
            <a:r>
              <a:rPr lang="en-US" altLang="zh-CN" sz="2000" dirty="0" err="1"/>
              <a:t>vdo</a:t>
            </a:r>
            <a:r>
              <a:rPr lang="en-US" altLang="zh-CN" sz="2000" dirty="0"/>
              <a:t> -h </a:t>
            </a:r>
            <a:r>
              <a:rPr lang="zh-CN" altLang="en-US" sz="2000" dirty="0"/>
              <a:t>查看</a:t>
            </a:r>
            <a:r>
              <a:rPr lang="en-US" altLang="zh-CN" sz="2000" dirty="0" err="1"/>
              <a:t>vdo</a:t>
            </a:r>
            <a:r>
              <a:rPr lang="zh-CN" altLang="en-US" sz="2000" dirty="0"/>
              <a:t>工具的帮助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# </a:t>
            </a:r>
            <a:r>
              <a:rPr lang="en-US" altLang="zh-CN" sz="2000" dirty="0" err="1"/>
              <a:t>vdo</a:t>
            </a:r>
            <a:r>
              <a:rPr lang="en-US" altLang="zh-CN" sz="2000" dirty="0"/>
              <a:t> remove -h  </a:t>
            </a:r>
            <a:r>
              <a:rPr lang="zh-CN" altLang="en-US" sz="2000" dirty="0"/>
              <a:t>查看关于</a:t>
            </a:r>
            <a:r>
              <a:rPr lang="en-US" altLang="zh-CN" sz="2000" dirty="0" err="1"/>
              <a:t>vdo</a:t>
            </a:r>
            <a:r>
              <a:rPr lang="zh-CN" altLang="en-US" sz="2000" dirty="0"/>
              <a:t>卷移除的命令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386B00-2E90-4B01-953E-6E4A1F972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3068960"/>
            <a:ext cx="8923920" cy="4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9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Stratis</a:t>
            </a:r>
            <a:r>
              <a:rPr lang="zh-CN" altLang="en-US" dirty="0"/>
              <a:t>高级存储功能</a:t>
            </a:r>
            <a:endParaRPr lang="en-US" altLang="zh-CN" dirty="0"/>
          </a:p>
          <a:p>
            <a:r>
              <a:rPr lang="en-US" altLang="zh-CN" dirty="0" err="1"/>
              <a:t>Vdo</a:t>
            </a:r>
            <a:r>
              <a:rPr lang="zh-CN" altLang="en-US" dirty="0"/>
              <a:t>高级存储功能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Stratis</a:t>
            </a:r>
            <a:r>
              <a:rPr lang="zh-CN" altLang="en-US" dirty="0"/>
              <a:t>高级存储功能</a:t>
            </a:r>
            <a:endParaRPr lang="en-US" altLang="zh-CN" dirty="0"/>
          </a:p>
          <a:p>
            <a:r>
              <a:rPr lang="en-US" altLang="zh-CN" dirty="0" err="1"/>
              <a:t>Vdo</a:t>
            </a:r>
            <a:r>
              <a:rPr lang="zh-CN" altLang="en-US" dirty="0"/>
              <a:t>高级存储功能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Stratis</a:t>
            </a:r>
            <a:r>
              <a:rPr lang="zh-CN" altLang="en-US" dirty="0"/>
              <a:t>架构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1151396"/>
          </a:xfrm>
        </p:spPr>
        <p:txBody>
          <a:bodyPr/>
          <a:lstStyle/>
          <a:p>
            <a:r>
              <a:rPr lang="en-US" altLang="zh-CN" sz="2000" dirty="0" err="1"/>
              <a:t>Stratis</a:t>
            </a:r>
            <a:r>
              <a:rPr lang="zh-CN" altLang="en-US" sz="2000" dirty="0"/>
              <a:t>将磁盘设备放置于一个精简配置的共享池中，</a:t>
            </a:r>
            <a:r>
              <a:rPr lang="en-US" altLang="zh-CN" sz="2000" dirty="0" err="1"/>
              <a:t>stratis</a:t>
            </a:r>
            <a:r>
              <a:rPr lang="zh-CN" altLang="en-US" sz="2000" dirty="0"/>
              <a:t>文件系统没有固定大小，也不会预分配未使用的块空间。一个共享池中可以创建多个文件系统，文件系统类型为</a:t>
            </a:r>
            <a:r>
              <a:rPr lang="en-US" altLang="zh-CN" sz="2000" dirty="0" err="1"/>
              <a:t>xfs</a:t>
            </a:r>
            <a:r>
              <a:rPr lang="zh-CN" altLang="en-US" sz="2000" dirty="0"/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6BF469-768D-4257-8D42-660FCE4C3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071" y="2312876"/>
            <a:ext cx="6241554" cy="42168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B2FE4-BA03-4D68-BE3F-AA1ADC24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管理精简配置的文件系统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E4DAB-5F99-4171-A13C-74F727B4DA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5399868"/>
          </a:xfrm>
        </p:spPr>
        <p:txBody>
          <a:bodyPr/>
          <a:lstStyle/>
          <a:p>
            <a:r>
              <a:rPr lang="zh-CN" altLang="en-US" sz="2000" dirty="0"/>
              <a:t>安装软件包</a:t>
            </a:r>
            <a:r>
              <a:rPr lang="en-US" altLang="zh-CN" sz="2000" dirty="0" err="1"/>
              <a:t>stratis</a:t>
            </a:r>
            <a:r>
              <a:rPr lang="en-US" altLang="zh-CN" sz="2000" dirty="0"/>
              <a:t>-cli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stratisd</a:t>
            </a:r>
            <a:endParaRPr lang="en-US" altLang="zh-CN" sz="2000" dirty="0"/>
          </a:p>
          <a:p>
            <a:pPr marL="720000" indent="0">
              <a:buNone/>
            </a:pPr>
            <a:r>
              <a:rPr lang="en-US" altLang="zh-CN" sz="1600" dirty="0"/>
              <a:t># yum -y install </a:t>
            </a:r>
            <a:r>
              <a:rPr lang="en-US" altLang="zh-CN" sz="1600" dirty="0" err="1"/>
              <a:t>stratis</a:t>
            </a:r>
            <a:r>
              <a:rPr lang="en-US" altLang="zh-CN" sz="1600" dirty="0"/>
              <a:t>-cli </a:t>
            </a:r>
            <a:r>
              <a:rPr lang="en-US" altLang="zh-CN" sz="1600" dirty="0" err="1"/>
              <a:t>stratisd</a:t>
            </a:r>
            <a:endParaRPr lang="en-US" altLang="zh-CN" sz="1600" dirty="0"/>
          </a:p>
          <a:p>
            <a:r>
              <a:rPr lang="zh-CN" altLang="en-US" sz="2000" dirty="0"/>
              <a:t>激活</a:t>
            </a:r>
            <a:r>
              <a:rPr lang="en-US" altLang="zh-CN" sz="2000" dirty="0" err="1"/>
              <a:t>stratisd</a:t>
            </a:r>
            <a:r>
              <a:rPr lang="zh-CN" altLang="en-US" sz="2000" dirty="0"/>
              <a:t>服务</a:t>
            </a:r>
            <a:endParaRPr lang="en-US" altLang="zh-CN" sz="2000" dirty="0"/>
          </a:p>
          <a:p>
            <a:pPr marL="720000" indent="0">
              <a:buNone/>
            </a:pPr>
            <a:r>
              <a:rPr lang="en-US" altLang="zh-CN" sz="1600" dirty="0"/>
              <a:t># </a:t>
            </a:r>
            <a:r>
              <a:rPr lang="en-US" altLang="zh-CN" sz="1600" dirty="0" err="1"/>
              <a:t>systemctl</a:t>
            </a:r>
            <a:r>
              <a:rPr lang="en-US" altLang="zh-CN" sz="1600" dirty="0"/>
              <a:t> enable --now </a:t>
            </a:r>
            <a:r>
              <a:rPr lang="en-US" altLang="zh-CN" sz="1600" dirty="0" err="1"/>
              <a:t>stratisd</a:t>
            </a:r>
            <a:endParaRPr lang="en-US" altLang="zh-CN" sz="1600" dirty="0"/>
          </a:p>
          <a:p>
            <a:r>
              <a:rPr lang="zh-CN" altLang="en-US" sz="2000" dirty="0"/>
              <a:t>创建精简池</a:t>
            </a:r>
            <a:endParaRPr lang="en-US" altLang="zh-CN" sz="2000" dirty="0"/>
          </a:p>
          <a:p>
            <a:pPr marL="720000" indent="0">
              <a:buNone/>
            </a:pPr>
            <a:r>
              <a:rPr lang="en-US" altLang="zh-CN" sz="1600" dirty="0"/>
              <a:t># </a:t>
            </a:r>
            <a:r>
              <a:rPr lang="en-US" altLang="zh-CN" sz="1600" dirty="0" err="1"/>
              <a:t>stratis</a:t>
            </a:r>
            <a:r>
              <a:rPr lang="en-US" altLang="zh-CN" sz="1600" dirty="0"/>
              <a:t> pool create pool01 /dev/</a:t>
            </a:r>
            <a:r>
              <a:rPr lang="en-US" altLang="zh-CN" sz="1600" dirty="0" err="1"/>
              <a:t>sdb</a:t>
            </a:r>
            <a:r>
              <a:rPr lang="en-US" altLang="zh-CN" sz="1600" dirty="0"/>
              <a:t> /dev/</a:t>
            </a:r>
            <a:r>
              <a:rPr lang="en-US" altLang="zh-CN" sz="1600" dirty="0" err="1"/>
              <a:t>sdc</a:t>
            </a:r>
            <a:endParaRPr lang="en-US" altLang="zh-CN" sz="1600" dirty="0"/>
          </a:p>
          <a:p>
            <a:r>
              <a:rPr lang="zh-CN" altLang="en-US" sz="2000" dirty="0"/>
              <a:t>查看精简池信息</a:t>
            </a:r>
            <a:endParaRPr lang="en-US" altLang="zh-CN" sz="2000" dirty="0"/>
          </a:p>
          <a:p>
            <a:pPr marL="720000" indent="0">
              <a:buNone/>
            </a:pPr>
            <a:r>
              <a:rPr lang="en-US" altLang="zh-CN" sz="1600" dirty="0"/>
              <a:t># </a:t>
            </a:r>
            <a:r>
              <a:rPr lang="en-US" altLang="zh-CN" sz="1600" dirty="0" err="1"/>
              <a:t>stratis</a:t>
            </a:r>
            <a:r>
              <a:rPr lang="en-US" altLang="zh-CN" sz="1600" dirty="0"/>
              <a:t> pool list</a:t>
            </a:r>
            <a:r>
              <a:rPr lang="zh-CN" altLang="en-US" sz="1600" dirty="0"/>
              <a:t>；</a:t>
            </a:r>
            <a:r>
              <a:rPr lang="en-US" altLang="zh-CN" sz="1600" dirty="0"/>
              <a:t># </a:t>
            </a:r>
            <a:r>
              <a:rPr lang="en-US" altLang="zh-CN" sz="1600" dirty="0" err="1"/>
              <a:t>stratis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blockdev</a:t>
            </a:r>
            <a:r>
              <a:rPr lang="en-US" altLang="zh-CN" sz="1600" dirty="0"/>
              <a:t>  list pool01</a:t>
            </a:r>
            <a:endParaRPr lang="zh-CN" altLang="en-US" sz="1600" dirty="0"/>
          </a:p>
          <a:p>
            <a:pPr marL="720000" indent="0">
              <a:buNone/>
            </a:pPr>
            <a:endParaRPr lang="zh-CN" altLang="en-US" sz="1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C7C6D24-8ECE-451F-8E83-70F09BD9340C}"/>
              </a:ext>
            </a:extLst>
          </p:cNvPr>
          <p:cNvGrpSpPr/>
          <p:nvPr/>
        </p:nvGrpSpPr>
        <p:grpSpPr>
          <a:xfrm>
            <a:off x="1222587" y="4900882"/>
            <a:ext cx="9746825" cy="1470787"/>
            <a:chOff x="1222587" y="4900882"/>
            <a:chExt cx="9746825" cy="1470787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FD2722A-BBFE-4B19-8C30-6538A2A0B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2587" y="4900882"/>
              <a:ext cx="9746825" cy="147078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E95F4EC-F013-4692-ACCF-292831D66DB6}"/>
                </a:ext>
              </a:extLst>
            </p:cNvPr>
            <p:cNvSpPr txBox="1"/>
            <p:nvPr/>
          </p:nvSpPr>
          <p:spPr bwMode="auto">
            <a:xfrm>
              <a:off x="5195900" y="4900882"/>
              <a:ext cx="1613610" cy="30410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802" tIns="43901" rIns="87802" bIns="43901" numCol="1" rtlCol="0" anchor="ctr" anchorCtr="0" compatLnSpc="1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+mn-ea"/>
                  <a:ea typeface="+mn-ea"/>
                </a:rPr>
                <a:t>查看所有的精简池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58091B2-1F44-4277-9267-77BB09C53E00}"/>
                </a:ext>
              </a:extLst>
            </p:cNvPr>
            <p:cNvSpPr txBox="1"/>
            <p:nvPr/>
          </p:nvSpPr>
          <p:spPr bwMode="auto">
            <a:xfrm>
              <a:off x="6522230" y="5472460"/>
              <a:ext cx="1972682" cy="30410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vert="horz" wrap="none" lIns="87802" tIns="43901" rIns="87802" bIns="43901" numCol="1" rtlCol="0" anchor="ctr" anchorCtr="0" compatLnSpc="1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  <a:latin typeface="+mn-ea"/>
                  <a:ea typeface="+mn-ea"/>
                </a:rPr>
                <a:t>查看精简池块设备信息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240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B2FE4-BA03-4D68-BE3F-AA1ADC24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管理精简配置的文件系统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E4DAB-5F99-4171-A13C-74F727B4DA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5399868"/>
          </a:xfrm>
        </p:spPr>
        <p:txBody>
          <a:bodyPr/>
          <a:lstStyle/>
          <a:p>
            <a:r>
              <a:rPr lang="zh-CN" altLang="en-US" sz="2000" dirty="0"/>
              <a:t>创建文件系统</a:t>
            </a:r>
            <a:endParaRPr lang="en-US" altLang="zh-CN" sz="2000" dirty="0"/>
          </a:p>
          <a:p>
            <a:pPr marL="720000" indent="0">
              <a:buNone/>
            </a:pPr>
            <a:r>
              <a:rPr lang="en-US" altLang="zh-CN" sz="1600" dirty="0"/>
              <a:t># </a:t>
            </a:r>
            <a:r>
              <a:rPr lang="en-US" altLang="zh-CN" sz="1600" dirty="0" err="1"/>
              <a:t>stratis</a:t>
            </a:r>
            <a:r>
              <a:rPr lang="en-US" altLang="zh-CN" sz="1600" dirty="0"/>
              <a:t> filesystem create pool01 fs01</a:t>
            </a:r>
          </a:p>
          <a:p>
            <a:r>
              <a:rPr lang="zh-CN" altLang="en-US" sz="2000" dirty="0"/>
              <a:t>查看文件系统</a:t>
            </a:r>
            <a:endParaRPr lang="en-US" altLang="zh-CN" sz="2000" dirty="0"/>
          </a:p>
          <a:p>
            <a:pPr marL="720000" indent="0">
              <a:buNone/>
            </a:pPr>
            <a:r>
              <a:rPr lang="en-US" altLang="zh-CN" sz="1600" dirty="0"/>
              <a:t># </a:t>
            </a:r>
            <a:r>
              <a:rPr lang="en-US" altLang="zh-CN" sz="1600" dirty="0" err="1"/>
              <a:t>stratis</a:t>
            </a:r>
            <a:r>
              <a:rPr lang="en-US" altLang="zh-CN" sz="1600" dirty="0"/>
              <a:t> filesystem list</a:t>
            </a:r>
          </a:p>
          <a:p>
            <a:pPr marL="720000" indent="0">
              <a:buNone/>
            </a:pPr>
            <a:endParaRPr lang="en-US" altLang="zh-CN" sz="1600" dirty="0"/>
          </a:p>
          <a:p>
            <a:pPr marL="720000" indent="0">
              <a:buNone/>
            </a:pPr>
            <a:endParaRPr lang="en-US" altLang="zh-CN" sz="1600" dirty="0"/>
          </a:p>
          <a:p>
            <a:r>
              <a:rPr lang="zh-CN" altLang="en-US" sz="2000" dirty="0"/>
              <a:t>查看文件系统的</a:t>
            </a:r>
            <a:r>
              <a:rPr lang="en-US" altLang="zh-CN" sz="2000" dirty="0"/>
              <a:t>UUID</a:t>
            </a:r>
          </a:p>
          <a:p>
            <a:pPr marL="720000" indent="0">
              <a:buNone/>
            </a:pPr>
            <a:r>
              <a:rPr lang="en-US" altLang="zh-CN" sz="1600" dirty="0"/>
              <a:t># </a:t>
            </a:r>
            <a:r>
              <a:rPr lang="en-US" altLang="zh-CN" sz="1600" dirty="0" err="1"/>
              <a:t>lsblk</a:t>
            </a:r>
            <a:r>
              <a:rPr lang="en-US" altLang="zh-CN" sz="1600" dirty="0"/>
              <a:t> --output=UUID /</a:t>
            </a:r>
            <a:r>
              <a:rPr lang="en-US" altLang="zh-CN" sz="1600" dirty="0" err="1"/>
              <a:t>stratis</a:t>
            </a:r>
            <a:r>
              <a:rPr lang="en-US" altLang="zh-CN" sz="1600" dirty="0"/>
              <a:t>/pool01/fs01</a:t>
            </a:r>
          </a:p>
          <a:p>
            <a:r>
              <a:rPr lang="zh-CN" altLang="en-US" sz="2000" dirty="0"/>
              <a:t>设置开机自动挂载，编辑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fstab</a:t>
            </a:r>
            <a:endParaRPr lang="en-US" altLang="zh-CN" sz="2000" dirty="0"/>
          </a:p>
          <a:p>
            <a:pPr marL="720000" indent="0">
              <a:buNone/>
            </a:pPr>
            <a:endParaRPr lang="en-US" altLang="zh-CN" sz="1600" dirty="0"/>
          </a:p>
          <a:p>
            <a:pPr marL="720000" indent="0">
              <a:buNone/>
            </a:pPr>
            <a:r>
              <a:rPr lang="zh-CN" altLang="en-US" sz="1600" dirty="0"/>
              <a:t>说明：挂载选项</a:t>
            </a:r>
            <a:r>
              <a:rPr lang="en-US" altLang="zh-CN" sz="1600" dirty="0">
                <a:solidFill>
                  <a:srgbClr val="FF0000"/>
                </a:solidFill>
              </a:rPr>
              <a:t>x-</a:t>
            </a:r>
            <a:r>
              <a:rPr lang="en-US" altLang="zh-CN" sz="1600" dirty="0" err="1">
                <a:solidFill>
                  <a:srgbClr val="FF0000"/>
                </a:solidFill>
              </a:rPr>
              <a:t>systemd.requires</a:t>
            </a:r>
            <a:r>
              <a:rPr lang="en-US" altLang="zh-CN" sz="1600" dirty="0">
                <a:solidFill>
                  <a:srgbClr val="FF0000"/>
                </a:solidFill>
              </a:rPr>
              <a:t>=</a:t>
            </a:r>
            <a:r>
              <a:rPr lang="en-US" altLang="zh-CN" sz="1600" dirty="0" err="1">
                <a:solidFill>
                  <a:srgbClr val="FF0000"/>
                </a:solidFill>
              </a:rPr>
              <a:t>stratisd.service</a:t>
            </a:r>
            <a:r>
              <a:rPr lang="zh-CN" altLang="en-US" sz="1600" dirty="0"/>
              <a:t>可延迟挂载文件系统，直到</a:t>
            </a:r>
            <a:r>
              <a:rPr lang="en-US" altLang="zh-CN" sz="1600" dirty="0" err="1"/>
              <a:t>stratisd.service</a:t>
            </a:r>
            <a:r>
              <a:rPr lang="zh-CN" altLang="en-US" sz="1600" dirty="0"/>
              <a:t>启动为止。</a:t>
            </a:r>
            <a:endParaRPr lang="en-US" altLang="zh-CN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093CEB-CFA0-40E2-9244-06E2C9F7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35" y="3276283"/>
            <a:ext cx="9660396" cy="6198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C3E2A27-917B-451D-A3F9-80128C425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335" y="5514975"/>
            <a:ext cx="9660396" cy="21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8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B2FE4-BA03-4D68-BE3F-AA1ADC24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管理精简配置的文件系统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E4DAB-5F99-4171-A13C-74F727B4DA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5399868"/>
          </a:xfrm>
        </p:spPr>
        <p:txBody>
          <a:bodyPr/>
          <a:lstStyle/>
          <a:p>
            <a:r>
              <a:rPr lang="zh-CN" altLang="en-US" sz="2000" dirty="0"/>
              <a:t>向精简池中添加块设备</a:t>
            </a:r>
          </a:p>
          <a:p>
            <a:pPr marL="720000" indent="0">
              <a:buNone/>
            </a:pPr>
            <a:r>
              <a:rPr lang="en-US" altLang="zh-CN" sz="1600" dirty="0"/>
              <a:t># </a:t>
            </a:r>
            <a:r>
              <a:rPr lang="en-US" altLang="zh-CN" sz="1600" dirty="0" err="1"/>
              <a:t>stratis</a:t>
            </a:r>
            <a:r>
              <a:rPr lang="en-US" altLang="zh-CN" sz="1600" dirty="0"/>
              <a:t> pool add-data pool01 /dev/</a:t>
            </a:r>
            <a:r>
              <a:rPr lang="en-US" altLang="zh-CN" sz="1600" dirty="0" err="1"/>
              <a:t>sdd</a:t>
            </a:r>
            <a:endParaRPr lang="en-US" altLang="zh-CN" sz="1600" dirty="0"/>
          </a:p>
          <a:p>
            <a:r>
              <a:rPr lang="zh-CN" altLang="en-US" sz="2000" dirty="0"/>
              <a:t>创建快照</a:t>
            </a:r>
            <a:endParaRPr lang="en-US" altLang="zh-CN" sz="2000" dirty="0"/>
          </a:p>
          <a:p>
            <a:pPr marL="720000" indent="0">
              <a:buNone/>
            </a:pPr>
            <a:r>
              <a:rPr lang="en-US" altLang="zh-CN" sz="1600" dirty="0"/>
              <a:t># </a:t>
            </a:r>
            <a:r>
              <a:rPr lang="en-US" altLang="zh-CN" sz="1600" dirty="0" err="1"/>
              <a:t>stratis</a:t>
            </a:r>
            <a:r>
              <a:rPr lang="en-US" altLang="zh-CN" sz="1600" dirty="0"/>
              <a:t> filesystem snapshot pool01 fs01 snap01</a:t>
            </a:r>
          </a:p>
          <a:p>
            <a:r>
              <a:rPr lang="zh-CN" altLang="en-US" sz="2000" dirty="0"/>
              <a:t>恢复快照</a:t>
            </a:r>
            <a:endParaRPr lang="en-US" altLang="zh-CN" sz="2000" dirty="0"/>
          </a:p>
          <a:p>
            <a:pPr marL="720000" indent="0">
              <a:buNone/>
            </a:pPr>
            <a:r>
              <a:rPr lang="en-US" altLang="zh-CN" sz="1600" dirty="0"/>
              <a:t># </a:t>
            </a:r>
            <a:r>
              <a:rPr lang="en-US" altLang="zh-CN" sz="1600" dirty="0" err="1"/>
              <a:t>umount</a:t>
            </a:r>
            <a:r>
              <a:rPr lang="en-US" altLang="zh-CN" sz="1600" dirty="0"/>
              <a:t> /</a:t>
            </a:r>
            <a:r>
              <a:rPr lang="en-US" altLang="zh-CN" sz="1600" dirty="0" err="1"/>
              <a:t>stratis</a:t>
            </a:r>
            <a:r>
              <a:rPr lang="en-US" altLang="zh-CN" sz="1600" dirty="0"/>
              <a:t>/pool01/fs01    ##</a:t>
            </a:r>
            <a:r>
              <a:rPr lang="zh-CN" altLang="en-US" sz="1600" dirty="0"/>
              <a:t>卸载原文件系统</a:t>
            </a:r>
            <a:endParaRPr lang="en-US" altLang="zh-CN" sz="1600" dirty="0"/>
          </a:p>
          <a:p>
            <a:pPr marL="720000" indent="0">
              <a:buNone/>
            </a:pPr>
            <a:r>
              <a:rPr lang="en-US" altLang="zh-CN" sz="1600" dirty="0"/>
              <a:t># </a:t>
            </a:r>
            <a:r>
              <a:rPr lang="en-US" altLang="zh-CN" sz="1600" dirty="0" err="1"/>
              <a:t>stratis</a:t>
            </a:r>
            <a:r>
              <a:rPr lang="en-US" altLang="zh-CN" sz="1600" dirty="0"/>
              <a:t> filesystem destroy pool01 fs    ##</a:t>
            </a:r>
            <a:r>
              <a:rPr lang="zh-CN" altLang="en-US" sz="1600" dirty="0"/>
              <a:t>删除原文件系统</a:t>
            </a:r>
            <a:endParaRPr lang="en-US" altLang="zh-CN" sz="1600" dirty="0"/>
          </a:p>
          <a:p>
            <a:pPr marL="720000" indent="0">
              <a:buNone/>
            </a:pPr>
            <a:r>
              <a:rPr lang="en-US" altLang="zh-CN" sz="1600" dirty="0"/>
              <a:t># </a:t>
            </a:r>
            <a:r>
              <a:rPr lang="en-US" altLang="zh-CN" sz="1600" dirty="0" err="1"/>
              <a:t>stratis</a:t>
            </a:r>
            <a:r>
              <a:rPr lang="en-US" altLang="zh-CN" sz="1600" dirty="0"/>
              <a:t> filesystem snapshot pool01 snap01 fs01  ##</a:t>
            </a:r>
            <a:r>
              <a:rPr lang="zh-CN" altLang="en-US" sz="1600" dirty="0"/>
              <a:t>根据快照再创建出原文件系统</a:t>
            </a:r>
            <a:endParaRPr lang="en-US" altLang="zh-CN" sz="1600" dirty="0"/>
          </a:p>
          <a:p>
            <a:pPr marL="720000" indent="0">
              <a:buNone/>
            </a:pPr>
            <a:r>
              <a:rPr lang="zh-CN" altLang="en-US" sz="1600" dirty="0"/>
              <a:t>说明：</a:t>
            </a:r>
            <a:r>
              <a:rPr lang="en-US" altLang="zh-CN" sz="1600" dirty="0" err="1"/>
              <a:t>stratis</a:t>
            </a:r>
            <a:r>
              <a:rPr lang="zh-CN" altLang="en-US" sz="1600" dirty="0"/>
              <a:t>创建的快照可以独立存在，因此可以删除原文件系统。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76217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B2FE4-BA03-4D68-BE3F-AA1ADC24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删除配置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E4DAB-5F99-4171-A13C-74F727B4DA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5399868"/>
          </a:xfrm>
        </p:spPr>
        <p:txBody>
          <a:bodyPr/>
          <a:lstStyle/>
          <a:p>
            <a:r>
              <a:rPr lang="zh-CN" altLang="en-US" sz="2000" dirty="0"/>
              <a:t>删除文件系统</a:t>
            </a:r>
          </a:p>
          <a:p>
            <a:pPr marL="720000" indent="0">
              <a:buNone/>
            </a:pPr>
            <a:r>
              <a:rPr lang="en-US" altLang="zh-CN" sz="1600" dirty="0"/>
              <a:t># </a:t>
            </a:r>
            <a:r>
              <a:rPr lang="en-US" altLang="zh-CN" sz="1600" dirty="0" err="1"/>
              <a:t>stratis</a:t>
            </a:r>
            <a:r>
              <a:rPr lang="en-US" altLang="zh-CN" sz="1600" dirty="0"/>
              <a:t> filesystem destroy pool01 fs01</a:t>
            </a:r>
          </a:p>
          <a:p>
            <a:r>
              <a:rPr lang="zh-CN" altLang="en-US" sz="2000" dirty="0"/>
              <a:t>删除精简池</a:t>
            </a:r>
            <a:endParaRPr lang="en-US" altLang="zh-CN" sz="2000" dirty="0"/>
          </a:p>
          <a:p>
            <a:pPr marL="720000" indent="0">
              <a:buNone/>
            </a:pPr>
            <a:r>
              <a:rPr lang="en-US" altLang="zh-CN" sz="1600" dirty="0"/>
              <a:t># </a:t>
            </a:r>
            <a:r>
              <a:rPr lang="en-US" altLang="zh-CN" sz="1600" dirty="0" err="1"/>
              <a:t>stratis</a:t>
            </a:r>
            <a:r>
              <a:rPr lang="en-US" altLang="zh-CN" sz="1600" dirty="0"/>
              <a:t> pool destroy pool01</a:t>
            </a:r>
          </a:p>
        </p:txBody>
      </p:sp>
    </p:spTree>
    <p:extLst>
      <p:ext uri="{BB962C8B-B14F-4D97-AF65-F5344CB8AC3E}">
        <p14:creationId xmlns:p14="http://schemas.microsoft.com/office/powerpoint/2010/main" val="351209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B2FE4-BA03-4D68-BE3F-AA1ADC24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stratis</a:t>
            </a:r>
            <a:r>
              <a:rPr lang="zh-CN" altLang="en-US" dirty="0"/>
              <a:t>工具查看帮助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E4DAB-5F99-4171-A13C-74F727B4DA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53998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# </a:t>
            </a:r>
            <a:r>
              <a:rPr lang="en-US" altLang="zh-CN" sz="1800" dirty="0" err="1"/>
              <a:t>stratis</a:t>
            </a:r>
            <a:r>
              <a:rPr lang="en-US" altLang="zh-CN" sz="1800" dirty="0"/>
              <a:t> --help   </a:t>
            </a:r>
            <a:r>
              <a:rPr lang="zh-CN" altLang="en-US" sz="1800" dirty="0"/>
              <a:t>查看</a:t>
            </a:r>
            <a:r>
              <a:rPr lang="en-US" altLang="zh-CN" sz="1800" dirty="0" err="1"/>
              <a:t>stratis</a:t>
            </a:r>
            <a:r>
              <a:rPr lang="zh-CN" altLang="en-US" sz="1800" dirty="0"/>
              <a:t>命令帮助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# </a:t>
            </a:r>
            <a:r>
              <a:rPr lang="en-US" altLang="zh-CN" sz="1800" dirty="0" err="1"/>
              <a:t>stratis</a:t>
            </a:r>
            <a:r>
              <a:rPr lang="en-US" altLang="zh-CN" sz="1800" dirty="0"/>
              <a:t> pool --help  </a:t>
            </a:r>
            <a:r>
              <a:rPr lang="zh-CN" altLang="en-US" sz="1800" dirty="0"/>
              <a:t>查看</a:t>
            </a:r>
            <a:r>
              <a:rPr lang="en-US" altLang="zh-CN" sz="1800" dirty="0" err="1"/>
              <a:t>stratis</a:t>
            </a:r>
            <a:r>
              <a:rPr lang="zh-CN" altLang="en-US" sz="1800" dirty="0"/>
              <a:t>关于存储池命令帮助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# </a:t>
            </a:r>
            <a:r>
              <a:rPr lang="en-US" altLang="zh-CN" sz="1800" dirty="0" err="1"/>
              <a:t>stratis</a:t>
            </a:r>
            <a:r>
              <a:rPr lang="en-US" altLang="zh-CN" sz="1800" dirty="0"/>
              <a:t> filesystem --help  </a:t>
            </a:r>
            <a:r>
              <a:rPr lang="zh-CN" altLang="en-US" sz="1800" dirty="0"/>
              <a:t>查看</a:t>
            </a:r>
            <a:r>
              <a:rPr lang="en-US" altLang="zh-CN" sz="1800" dirty="0" err="1"/>
              <a:t>stratis</a:t>
            </a:r>
            <a:r>
              <a:rPr lang="zh-CN" altLang="en-US" sz="1800" dirty="0"/>
              <a:t>关于文件系统命令帮助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# </a:t>
            </a:r>
            <a:r>
              <a:rPr lang="en-US" altLang="zh-CN" sz="1800" dirty="0" err="1"/>
              <a:t>stratis</a:t>
            </a:r>
            <a:r>
              <a:rPr lang="en-US" altLang="zh-CN" sz="1800" dirty="0"/>
              <a:t> filesystem snapshot --help  </a:t>
            </a:r>
            <a:r>
              <a:rPr lang="zh-CN" altLang="en-US" sz="1800" dirty="0"/>
              <a:t>查看</a:t>
            </a:r>
            <a:r>
              <a:rPr lang="en-US" altLang="zh-CN" sz="1800" dirty="0" err="1"/>
              <a:t>stratis</a:t>
            </a:r>
            <a:r>
              <a:rPr lang="zh-CN" altLang="en-US" sz="1800" dirty="0"/>
              <a:t>关于快照命令帮助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A10A65-FB8F-4BCD-B3EA-8FEED8BB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68" y="3429000"/>
            <a:ext cx="8028892" cy="23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9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913F0-3D7E-45E9-9619-96E8143E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Vdo</a:t>
            </a:r>
            <a:r>
              <a:rPr lang="zh-CN" altLang="en-US" dirty="0"/>
              <a:t>高级存储功能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57547D-49AA-4F82-9C92-25A954EC3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5214112"/>
          </a:xfrm>
        </p:spPr>
        <p:txBody>
          <a:bodyPr/>
          <a:lstStyle/>
          <a:p>
            <a:r>
              <a:rPr lang="zh-CN" altLang="en-US" sz="1800" dirty="0"/>
              <a:t>红帽企业</a:t>
            </a:r>
            <a:r>
              <a:rPr lang="en-US" altLang="zh-CN" sz="1800" dirty="0"/>
              <a:t>Linux8</a:t>
            </a:r>
            <a:r>
              <a:rPr lang="zh-CN" altLang="en-US" sz="1800" dirty="0"/>
              <a:t>使用</a:t>
            </a:r>
            <a:r>
              <a:rPr lang="en-US" altLang="zh-CN" sz="1800" dirty="0" err="1"/>
              <a:t>vdo</a:t>
            </a:r>
            <a:r>
              <a:rPr lang="zh-CN" altLang="en-US" sz="1800" dirty="0"/>
              <a:t>功能，可以优化块设备上数据空间占用问题，它可以减少块设备上的磁盘使用空间，同时最大限度减小数据重复，从而节省磁盘空间。</a:t>
            </a:r>
            <a:r>
              <a:rPr lang="en-US" altLang="zh-CN" sz="1800" dirty="0" err="1"/>
              <a:t>vdo</a:t>
            </a:r>
            <a:r>
              <a:rPr lang="zh-CN" altLang="en-US" sz="1800" dirty="0"/>
              <a:t>包含两个模块：</a:t>
            </a:r>
            <a:r>
              <a:rPr lang="en-US" altLang="zh-CN" sz="1800" dirty="0" err="1"/>
              <a:t>kvdo</a:t>
            </a:r>
            <a:r>
              <a:rPr lang="zh-CN" altLang="en-US" sz="1800" dirty="0"/>
              <a:t>用于控制数据压缩，</a:t>
            </a:r>
            <a:r>
              <a:rPr lang="en-US" altLang="zh-CN" sz="1800" dirty="0" err="1"/>
              <a:t>uds</a:t>
            </a:r>
            <a:r>
              <a:rPr lang="zh-CN" altLang="en-US" sz="1800" dirty="0"/>
              <a:t>用于重复数据删除。</a:t>
            </a:r>
            <a:endParaRPr lang="en-US" altLang="zh-CN" sz="1800" dirty="0"/>
          </a:p>
          <a:p>
            <a:r>
              <a:rPr lang="en-US" altLang="zh-CN" sz="1800" dirty="0" err="1"/>
              <a:t>vdo</a:t>
            </a:r>
            <a:r>
              <a:rPr lang="zh-CN" altLang="en-US" sz="1800" dirty="0"/>
              <a:t>层位于现在块设备（</a:t>
            </a:r>
            <a:r>
              <a:rPr lang="en-US" altLang="zh-CN" sz="1800" dirty="0"/>
              <a:t>RAID</a:t>
            </a:r>
            <a:r>
              <a:rPr lang="zh-CN" altLang="en-US" sz="1800" dirty="0"/>
              <a:t>或者本地磁盘）之上，存储层（如</a:t>
            </a:r>
            <a:r>
              <a:rPr lang="en-US" altLang="zh-CN" sz="1800" dirty="0"/>
              <a:t>LVM</a:t>
            </a:r>
            <a:r>
              <a:rPr lang="zh-CN" altLang="en-US" sz="1800" dirty="0"/>
              <a:t>和文件系统）位于</a:t>
            </a:r>
            <a:r>
              <a:rPr lang="en-US" altLang="zh-CN" sz="1800" dirty="0" err="1"/>
              <a:t>vdo</a:t>
            </a:r>
            <a:r>
              <a:rPr lang="zh-CN" altLang="en-US" sz="1800" dirty="0"/>
              <a:t>之上。下图显示了</a:t>
            </a:r>
            <a:r>
              <a:rPr lang="en-US" altLang="zh-CN" sz="1800" dirty="0"/>
              <a:t>KVM</a:t>
            </a:r>
            <a:r>
              <a:rPr lang="zh-CN" altLang="en-US" sz="1800" dirty="0"/>
              <a:t>虚拟机架构中，</a:t>
            </a:r>
            <a:r>
              <a:rPr lang="en-US" altLang="zh-CN" sz="1800" dirty="0" err="1"/>
              <a:t>vdo</a:t>
            </a:r>
            <a:r>
              <a:rPr lang="zh-CN" altLang="en-US" sz="1800" dirty="0"/>
              <a:t>所处的位置。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86DD08-5682-4600-AF44-7E6FE60B9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93"/>
          <a:stretch/>
        </p:blipFill>
        <p:spPr>
          <a:xfrm>
            <a:off x="1883532" y="3320988"/>
            <a:ext cx="8100900" cy="301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65624"/>
      </p:ext>
    </p:extLst>
  </p:cSld>
  <p:clrMapOvr>
    <a:masterClrMapping/>
  </p:clrMapOvr>
</p:sld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826</Words>
  <Application>Microsoft Office PowerPoint</Application>
  <PresentationFormat>宽屏</PresentationFormat>
  <Paragraphs>90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FrutigerNext LT Light</vt:lpstr>
      <vt:lpstr>FrutigerNext LT Medium</vt:lpstr>
      <vt:lpstr>FrutigerNext LT Regular</vt:lpstr>
      <vt:lpstr>微软雅黑</vt:lpstr>
      <vt:lpstr>Arial</vt:lpstr>
      <vt:lpstr>Wingdings</vt:lpstr>
      <vt:lpstr>人才生态发展部-母版</vt:lpstr>
      <vt:lpstr>第25章  stratis和vdo高级存储</vt:lpstr>
      <vt:lpstr>PowerPoint 演示文稿</vt:lpstr>
      <vt:lpstr>Stratis架构</vt:lpstr>
      <vt:lpstr>管理精简配置的文件系统</vt:lpstr>
      <vt:lpstr>管理精简配置的文件系统</vt:lpstr>
      <vt:lpstr>管理精简配置的文件系统</vt:lpstr>
      <vt:lpstr>删除配置</vt:lpstr>
      <vt:lpstr>stratis工具查看帮助</vt:lpstr>
      <vt:lpstr>Vdo高级存储功能</vt:lpstr>
      <vt:lpstr>vdo特性说明</vt:lpstr>
      <vt:lpstr>vdo配置过程</vt:lpstr>
      <vt:lpstr>vdo配置过程</vt:lpstr>
      <vt:lpstr>vdo其他命令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孙亚萍</cp:lastModifiedBy>
  <cp:revision>3045</cp:revision>
  <dcterms:created xsi:type="dcterms:W3CDTF">2003-08-21T06:48:00Z</dcterms:created>
  <dcterms:modified xsi:type="dcterms:W3CDTF">2020-06-05T09:10:15Z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(3)j9137Zgasgd5FU77kBcDqoOgslHARTBMuDvnZ0ODnhCTiNqYWNZ1jmAtPh3O0p4y4AchU80K
eQGBWx4mt8jEtdErYU+WTIuu2TMXat1zVGxWPrZ8roAeJpnfcjicluD61zBwM/Zw2sQuz3Yx
TCR2h7UNkU1VN3VBWVbVOZhtxVAOXyg5po/JPkAADp5PXdYLrcTX1+Bd5m6Q9GULaaO/Gxhl
MojaJINnpQoWWmCP8+</vt:lpwstr>
  </property>
  <property fmtid="{D5CDD505-2E9C-101B-9397-08002B2CF9AE}" pid="18" name="_2015_ms_pID_7253431">
    <vt:lpwstr>dC2bfRqWPeo1YXHY0WaJrLgw5WiCuYT+jzHemu6SBa1VNHzICZJFuH
fE0/OsI8kGvpbzB8YF29ojowxdpEihSZgmqpmYTa3XdMNDhugSTximFCW57i81WIZQ978pmJ
0iJYuMUcylFshWwG8nNEFDV8T1YTdx3pF1vMcC0xMR7/fDIj1Io7qfRlGsQLTrZh/Rx3Rw/2
9+M8hmCTiNmHWt5/uwODSP7YB2lqIKqQAmbq</vt:lpwstr>
  </property>
  <property fmtid="{D5CDD505-2E9C-101B-9397-08002B2CF9AE}" pid="19" name="_2015_ms_pID_7253432">
    <vt:lpwstr>msIRWSudbNU7gaHEcIlObprnB0wc7QFt2zw6
pywmqWvYhEG0zRRvtVQZBT6tlXS0ew==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  <property fmtid="{D5CDD505-2E9C-101B-9397-08002B2CF9AE}" pid="25" name="KSOProductBuildVer">
    <vt:lpwstr>2052-11.1.0.9584</vt:lpwstr>
  </property>
</Properties>
</file>