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21"/>
  </p:notesMasterIdLst>
  <p:handoutMasterIdLst>
    <p:handoutMasterId r:id="rId22"/>
  </p:handoutMasterIdLst>
  <p:sldIdLst>
    <p:sldId id="1319" r:id="rId2"/>
    <p:sldId id="1596" r:id="rId3"/>
    <p:sldId id="1595" r:id="rId4"/>
    <p:sldId id="1597" r:id="rId5"/>
    <p:sldId id="1598" r:id="rId6"/>
    <p:sldId id="1599" r:id="rId7"/>
    <p:sldId id="1600" r:id="rId8"/>
    <p:sldId id="1603" r:id="rId9"/>
    <p:sldId id="1601" r:id="rId10"/>
    <p:sldId id="1602" r:id="rId11"/>
    <p:sldId id="1604" r:id="rId12"/>
    <p:sldId id="1605" r:id="rId13"/>
    <p:sldId id="1606" r:id="rId14"/>
    <p:sldId id="1607" r:id="rId15"/>
    <p:sldId id="1608" r:id="rId16"/>
    <p:sldId id="1609" r:id="rId17"/>
    <p:sldId id="1610" r:id="rId18"/>
    <p:sldId id="1594" r:id="rId19"/>
    <p:sldId id="1204" r:id="rId20"/>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15:guide id="1" orient="horz" pos="482">
          <p15:clr>
            <a:srgbClr val="A4A3A4"/>
          </p15:clr>
        </p15:guide>
        <p15:guide id="2" orient="horz" pos="2908">
          <p15:clr>
            <a:srgbClr val="A4A3A4"/>
          </p15:clr>
        </p15:guide>
        <p15:guide id="3" orient="horz" pos="5975">
          <p15:clr>
            <a:srgbClr val="A4A3A4"/>
          </p15:clr>
        </p15:guide>
        <p15:guide id="4" pos="2440">
          <p15:clr>
            <a:srgbClr val="A4A3A4"/>
          </p15:clr>
        </p15:guide>
        <p15:guide id="5" pos="431">
          <p15:clr>
            <a:srgbClr val="A4A3A4"/>
          </p15:clr>
        </p15:guide>
        <p15:guide id="6" pos="4028">
          <p15:clr>
            <a:srgbClr val="A4A3A4"/>
          </p15:clr>
        </p15:guide>
        <p15:guide id="7" pos="626">
          <p15:clr>
            <a:srgbClr val="A4A3A4"/>
          </p15:clr>
        </p15:guide>
        <p15:guide id="8"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EDFC"/>
    <a:srgbClr val="00B0F0"/>
    <a:srgbClr val="5BDAFB"/>
    <a:srgbClr val="FFFFFF"/>
    <a:srgbClr val="C00000"/>
    <a:srgbClr val="990000"/>
    <a:srgbClr val="FF0909"/>
    <a:srgbClr val="CF6B63"/>
    <a:srgbClr val="E7CCC7"/>
    <a:srgbClr val="FFC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5205" autoAdjust="0"/>
  </p:normalViewPr>
  <p:slideViewPr>
    <p:cSldViewPr showGuides="1">
      <p:cViewPr varScale="1">
        <p:scale>
          <a:sx n="66" d="100"/>
          <a:sy n="66" d="100"/>
        </p:scale>
        <p:origin x="628" y="40"/>
      </p:cViewPr>
      <p:guideLst>
        <p:guide pos="3840"/>
        <p:guide orient="horz" pos="216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51" d="100"/>
          <a:sy n="51" d="100"/>
        </p:scale>
        <p:origin x="2928" y="78"/>
      </p:cViewPr>
      <p:guideLst>
        <p:guide orient="horz" pos="482"/>
        <p:guide orient="horz" pos="2908"/>
        <p:guide orient="horz" pos="5975"/>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6791" tIns="48396" rIns="96791" bIns="48396" numCol="1" anchor="t" anchorCtr="0" compatLnSpc="1"/>
          <a:lstStyle>
            <a:lvl1pPr defTabSz="968375" fontAlgn="base">
              <a:defRPr sz="1300">
                <a:latin typeface="Arial" panose="020B0604020202020204" pitchFamily="34" charset="0"/>
                <a:ea typeface="宋体" panose="02010600030101010101"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6791" tIns="48396" rIns="96791" bIns="48396" numCol="1" anchor="t"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6791" tIns="48396" rIns="96791" bIns="48396" numCol="1" anchor="b"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6791" tIns="48396" rIns="96791" bIns="48396" numCol="1" anchor="b"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fld id="{DFB0E886-5559-4133-9D2D-4B2631545D0E}" type="slidenum">
              <a:rPr lang="en-US" altLang="zh-CN"/>
              <a:t>‹#›</a:t>
            </a:fld>
            <a:endParaRPr lang="en-US" altLang="zh-CN"/>
          </a:p>
        </p:txBody>
      </p:sp>
    </p:spTree>
    <p:extLst>
      <p:ext uri="{BB962C8B-B14F-4D97-AF65-F5344CB8AC3E}">
        <p14:creationId xmlns:p14="http://schemas.microsoft.com/office/powerpoint/2010/main" val="28540223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ln>
          <a:effectLst/>
        </p:spPr>
        <p:txBody>
          <a:bodyPr vert="horz" wrap="square" lIns="96791" tIns="48396" rIns="96791" bIns="48396" numCol="1" anchor="t" anchorCtr="0" compatLnSpc="1"/>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ln>
        </p:spPr>
      </p:sp>
    </p:spTree>
    <p:extLst>
      <p:ext uri="{BB962C8B-B14F-4D97-AF65-F5344CB8AC3E}">
        <p14:creationId xmlns:p14="http://schemas.microsoft.com/office/powerpoint/2010/main" val="23114547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anose="05000000000000000000" pitchFamily="2" charset="2"/>
      <a:buChar char="l"/>
      <a:defRPr sz="1100" kern="1200">
        <a:solidFill>
          <a:schemeClr val="tx1"/>
        </a:solidFill>
        <a:latin typeface="微软雅黑" panose="020B0503020204020204" charset="-122"/>
        <a:ea typeface="微软雅黑" panose="020B0503020204020204" charset="-122"/>
        <a:cs typeface="+mn-cs"/>
      </a:defRPr>
    </a:lvl1pPr>
    <a:lvl2pPr marL="541655" indent="-180975" algn="l" rtl="0" eaLnBrk="1" fontAlgn="base" hangingPunct="1">
      <a:lnSpc>
        <a:spcPct val="125000"/>
      </a:lnSpc>
      <a:spcBef>
        <a:spcPct val="0"/>
      </a:spcBef>
      <a:spcAft>
        <a:spcPts val="600"/>
      </a:spcAft>
      <a:buSzPct val="50000"/>
      <a:buFont typeface="Wingdings" panose="05000000000000000000" pitchFamily="2" charset="2"/>
      <a:buChar char="p"/>
      <a:defRPr sz="1100" kern="1200">
        <a:solidFill>
          <a:schemeClr val="tx1"/>
        </a:solidFill>
        <a:latin typeface="微软雅黑" panose="020B0503020204020204" charset="-122"/>
        <a:ea typeface="微软雅黑" panose="020B0503020204020204" charset="-122"/>
        <a:cs typeface="+mn-cs"/>
      </a:defRPr>
    </a:lvl2pPr>
    <a:lvl3pPr marL="895350" indent="-174625" algn="l" rtl="0" eaLnBrk="1" fontAlgn="base" hangingPunct="1">
      <a:lnSpc>
        <a:spcPct val="125000"/>
      </a:lnSpc>
      <a:spcBef>
        <a:spcPct val="0"/>
      </a:spcBef>
      <a:spcAft>
        <a:spcPts val="600"/>
      </a:spcAft>
      <a:buSzPct val="50000"/>
      <a:buFont typeface="Wingdings" panose="05000000000000000000" pitchFamily="2" charset="2"/>
      <a:buChar char="n"/>
      <a:defRPr sz="1100" kern="1200">
        <a:solidFill>
          <a:schemeClr val="tx1"/>
        </a:solidFill>
        <a:latin typeface="微软雅黑" panose="020B0503020204020204" charset="-122"/>
        <a:ea typeface="微软雅黑" panose="020B050302020402020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图像占位符 7"/>
          <p:cNvSpPr>
            <a:spLocks noGrp="1" noRot="1" noChangeAspect="1"/>
          </p:cNvSpPr>
          <p:nvPr>
            <p:ph type="sldImg"/>
          </p:nvPr>
        </p:nvSpPr>
        <p:spPr>
          <a:xfrm>
            <a:off x="584200" y="765175"/>
            <a:ext cx="5930900" cy="3336925"/>
          </a:xfrm>
        </p:spPr>
      </p:sp>
      <p:sp>
        <p:nvSpPr>
          <p:cNvPr id="12" name="备注占位符 11"/>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92339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34910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05776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 y="0"/>
            <a:ext cx="12191675" cy="6858000"/>
          </a:xfrm>
          <a:prstGeom prst="rect">
            <a:avLst/>
          </a:prstGeom>
        </p:spPr>
      </p:pic>
      <p:sp>
        <p:nvSpPr>
          <p:cNvPr id="17" name="Rectangle 41"/>
          <p:cNvSpPr>
            <a:spLocks noGrp="1" noChangeArrowheads="1"/>
          </p:cNvSpPr>
          <p:nvPr>
            <p:ph type="ctrTitle" sz="quarter"/>
          </p:nvPr>
        </p:nvSpPr>
        <p:spPr>
          <a:xfrm>
            <a:off x="2639210" y="2708920"/>
            <a:ext cx="9073096" cy="831600"/>
          </a:xfrm>
          <a:ln algn="ctr"/>
        </p:spPr>
        <p:txBody>
          <a:bodyPr lIns="87802" tIns="43901" rIns="87802" bIns="43901"/>
          <a:lstStyle>
            <a:lvl1pPr algn="l" defTabSz="802005" rtl="0" eaLnBrk="0" fontAlgn="base" hangingPunct="0">
              <a:spcBef>
                <a:spcPct val="0"/>
              </a:spcBef>
              <a:spcAft>
                <a:spcPct val="0"/>
              </a:spcAft>
              <a:defRPr lang="zh-CN" altLang="en-US" sz="4300" b="1" kern="1200" dirty="0">
                <a:solidFill>
                  <a:srgbClr val="00B0F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8075528" y="5055715"/>
            <a:ext cx="3636811" cy="493200"/>
          </a:xfrm>
        </p:spPr>
        <p:txBody>
          <a:bodyPr/>
          <a:lstStyle>
            <a:lvl1pPr marL="0" indent="0" algn="ctr" defTabSz="802005" rtl="0" eaLnBrk="0" fontAlgn="base" hangingPunct="0">
              <a:spcBef>
                <a:spcPct val="0"/>
              </a:spcBef>
              <a:spcAft>
                <a:spcPct val="0"/>
              </a:spcAft>
              <a:buNone/>
              <a:defRPr lang="zh-CN" altLang="en-US" sz="2800" b="1" kern="1200" dirty="0" smtClean="0">
                <a:solidFill>
                  <a:srgbClr val="00B0F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p:cNvSpPr>
            <a:spLocks noChangeArrowheads="1"/>
          </p:cNvSpPr>
          <p:nvPr userDrawn="1"/>
        </p:nvSpPr>
        <p:spPr bwMode="auto">
          <a:xfrm>
            <a:off x="8184232" y="6500581"/>
            <a:ext cx="3528073"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baseline="0" dirty="0">
                <a:latin typeface="+mn-ea"/>
                <a:ea typeface="+mn-ea"/>
                <a:cs typeface="Arial" panose="020B0604020202020204" pitchFamily="34" charset="0"/>
              </a:rPr>
              <a:t>版权所有</a:t>
            </a:r>
            <a:r>
              <a:rPr lang="en-US" altLang="zh-CN" sz="1200" baseline="0" dirty="0">
                <a:latin typeface="+mn-ea"/>
                <a:ea typeface="+mn-ea"/>
                <a:cs typeface="Arial" panose="020B0604020202020204" pitchFamily="34" charset="0"/>
              </a:rPr>
              <a:t>© 2020 </a:t>
            </a:r>
            <a:r>
              <a:rPr lang="zh-CN" altLang="en-US" sz="1200" baseline="0" dirty="0">
                <a:latin typeface="+mn-ea"/>
                <a:ea typeface="+mn-ea"/>
                <a:cs typeface="Arial" panose="020B0604020202020204" pitchFamily="34" charset="0"/>
              </a:rPr>
              <a:t>武汉誉天互联科技有限责任公司</a:t>
            </a: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30825" y="476672"/>
            <a:ext cx="1824396" cy="432000"/>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11045" y="476672"/>
            <a:ext cx="1293567" cy="432000"/>
          </a:xfrm>
          <a:prstGeom prst="rect">
            <a:avLst/>
          </a:prstGeom>
        </p:spPr>
      </p:pic>
      <p:pic>
        <p:nvPicPr>
          <p:cNvPr id="6" name="图片 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9620" y="2461065"/>
            <a:ext cx="1601299" cy="19442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0" marR="0" indent="-302260" algn="just" defTabSz="802005" rtl="0" eaLnBrk="1" fontAlgn="base" latinLnBrk="0" hangingPunct="1">
              <a:lnSpc>
                <a:spcPct val="140000"/>
              </a:lnSpc>
              <a:spcBef>
                <a:spcPts val="0"/>
              </a:spcBef>
              <a:spcAft>
                <a:spcPct val="0"/>
              </a:spcAft>
              <a:buClr>
                <a:schemeClr val="tx1"/>
              </a:buClr>
              <a:buSzPct val="80000"/>
              <a:buFont typeface="Wingdings" panose="05000000000000000000" charset="0"/>
              <a:buChar char="Ø"/>
              <a:defRPr>
                <a:latin typeface="+mn-ea"/>
                <a:ea typeface="+mn-ea"/>
                <a:cs typeface="Arial" panose="020B0604020202020204" pitchFamily="34" charset="0"/>
              </a:defRPr>
            </a:lvl1pPr>
            <a:lvl2pPr>
              <a:buFont typeface="Wingdings" panose="05000000000000000000" pitchFamily="2" charset="2"/>
              <a:buChar char="p"/>
              <a:defRPr/>
            </a:lvl2pPr>
            <a:lvl3pPr>
              <a:defRPr/>
            </a:lvl3pPr>
            <a:lvl5pPr>
              <a:buNone/>
              <a:defRPr/>
            </a:lvl5pPr>
          </a:lstStyle>
          <a:p>
            <a:endParaRPr lang="zh-CN" altLang="en-US" dirty="0"/>
          </a:p>
        </p:txBody>
      </p:sp>
      <p:sp>
        <p:nvSpPr>
          <p:cNvPr id="6" name="TextBox 10"/>
          <p:cNvSpPr txBox="1"/>
          <p:nvPr userDrawn="1"/>
        </p:nvSpPr>
        <p:spPr bwMode="auto">
          <a:xfrm>
            <a:off x="1595755" y="408940"/>
            <a:ext cx="3193415" cy="637540"/>
          </a:xfrm>
          <a:prstGeom prst="rect">
            <a:avLst/>
          </a:prstGeom>
          <a:noFill/>
          <a:ln w="9525">
            <a:noFill/>
            <a:miter lim="800000"/>
          </a:ln>
        </p:spPr>
        <p:txBody>
          <a:bodyPr wrap="square" lIns="99980" tIns="49987" rIns="99980" bIns="49987" rtlCol="0">
            <a:spAutoFit/>
          </a:bodyPr>
          <a:lstStyle/>
          <a:p>
            <a:pPr defTabSz="1001395" eaLnBrk="0" hangingPunct="0"/>
            <a:r>
              <a:rPr lang="zh-CN" altLang="en-US" sz="3500" b="1" dirty="0">
                <a:solidFill>
                  <a:srgbClr val="00B0F0"/>
                </a:solidFill>
                <a:latin typeface="+mn-ea"/>
                <a:ea typeface="+mn-ea"/>
                <a:cs typeface="Arial" panose="020B0604020202020204" pitchFamily="34" charset="0"/>
              </a:rPr>
              <a:t>学习目标</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solidFill>
                  <a:srgbClr val="00B0F0"/>
                </a:solidFill>
                <a:latin typeface="+mn-ea"/>
                <a:ea typeface="+mn-ea"/>
              </a:defRPr>
            </a:lvl1pPr>
          </a:lstStyle>
          <a:p>
            <a:r>
              <a:rPr lang="zh-CN" altLang="en-US" dirty="0"/>
              <a:t>单击此处编辑母版标题样式</a:t>
            </a:r>
          </a:p>
        </p:txBody>
      </p:sp>
      <p:sp>
        <p:nvSpPr>
          <p:cNvPr id="8" name="文本占位符 6"/>
          <p:cNvSpPr>
            <a:spLocks noGrp="1"/>
          </p:cNvSpPr>
          <p:nvPr>
            <p:ph type="body" sz="quarter" idx="10" hasCustomPrompt="1"/>
          </p:nvPr>
        </p:nvSpPr>
        <p:spPr>
          <a:xfrm>
            <a:off x="912285" y="1233488"/>
            <a:ext cx="10560048" cy="4680000"/>
          </a:xfrm>
        </p:spPr>
        <p:txBody>
          <a:bodyPr/>
          <a:lstStyle>
            <a:lvl1pPr algn="just">
              <a:buClr>
                <a:srgbClr val="000000"/>
              </a:buClr>
              <a:buSzPct val="50000"/>
              <a:buFont typeface="Wingdings" panose="05000000000000000000" charset="0"/>
              <a:buChar char="l"/>
              <a:defRPr>
                <a:latin typeface="+mn-ea"/>
                <a:ea typeface="+mn-ea"/>
                <a:cs typeface="Arial" panose="020B0604020202020204" pitchFamily="34" charset="0"/>
              </a:defRPr>
            </a:lvl1pPr>
          </a:lstStyle>
          <a:p>
            <a:r>
              <a:rPr lang="zh-CN" altLang="en-US" dirty="0"/>
              <a:t>单击此处输入文字</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0" marR="0" indent="-302260" algn="just" defTabSz="802005" rtl="0" eaLnBrk="1" fontAlgn="base" latinLnBrk="0" hangingPunct="1">
              <a:lnSpc>
                <a:spcPct val="140000"/>
              </a:lnSpc>
              <a:spcBef>
                <a:spcPts val="0"/>
              </a:spcBef>
              <a:spcAft>
                <a:spcPct val="0"/>
              </a:spcAft>
              <a:buClr>
                <a:schemeClr val="tx1"/>
              </a:buClr>
              <a:buSzPct val="80000"/>
              <a:buFont typeface="Wingdings" panose="05000000000000000000" charset="0"/>
              <a:buChar char="ü"/>
              <a:defRPr>
                <a:latin typeface="+mn-ea"/>
                <a:ea typeface="+mn-ea"/>
                <a:cs typeface="Arial" panose="020B0604020202020204" pitchFamily="34" charset="0"/>
              </a:defRPr>
            </a:lvl1pPr>
            <a:lvl2pPr>
              <a:buFont typeface="Wingdings" panose="05000000000000000000" pitchFamily="2" charset="2"/>
              <a:buChar char="p"/>
              <a:defRPr/>
            </a:lvl2pPr>
            <a:lvl3pPr>
              <a:defRPr/>
            </a:lvl3pPr>
            <a:lvl5pPr>
              <a:buNone/>
              <a:defRPr/>
            </a:lvl5pPr>
          </a:lstStyle>
          <a:p>
            <a:endParaRPr lang="zh-CN" altLang="en-US" dirty="0"/>
          </a:p>
        </p:txBody>
      </p:sp>
      <p:sp>
        <p:nvSpPr>
          <p:cNvPr id="6" name="TextBox 10"/>
          <p:cNvSpPr txBox="1"/>
          <p:nvPr userDrawn="1"/>
        </p:nvSpPr>
        <p:spPr bwMode="auto">
          <a:xfrm>
            <a:off x="1595755" y="408940"/>
            <a:ext cx="3193415" cy="637540"/>
          </a:xfrm>
          <a:prstGeom prst="rect">
            <a:avLst/>
          </a:prstGeom>
          <a:noFill/>
          <a:ln w="9525">
            <a:noFill/>
            <a:miter lim="800000"/>
          </a:ln>
        </p:spPr>
        <p:txBody>
          <a:bodyPr wrap="square" lIns="99980" tIns="49987" rIns="99980" bIns="49987" rtlCol="0">
            <a:spAutoFit/>
          </a:bodyPr>
          <a:lstStyle/>
          <a:p>
            <a:pPr defTabSz="1001395" eaLnBrk="0" hangingPunct="0"/>
            <a:r>
              <a:rPr lang="zh-CN" altLang="en-US" sz="3500" b="1" dirty="0">
                <a:solidFill>
                  <a:srgbClr val="00B0F0"/>
                </a:solidFill>
                <a:latin typeface="+mn-ea"/>
                <a:ea typeface="+mn-ea"/>
                <a:cs typeface="Arial" panose="020B0604020202020204" pitchFamily="34" charset="0"/>
              </a:rPr>
              <a:t>单元小节</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6" name="标题 1"/>
          <p:cNvSpPr>
            <a:spLocks noGrp="1"/>
          </p:cNvSpPr>
          <p:nvPr>
            <p:ph type="title" hasCustomPrompt="1"/>
          </p:nvPr>
        </p:nvSpPr>
        <p:spPr>
          <a:xfrm>
            <a:off x="1594800" y="410400"/>
            <a:ext cx="9831600" cy="640800"/>
          </a:xfrm>
        </p:spPr>
        <p:txBody>
          <a:bodyPr lIns="100800" tIns="50400" rIns="100800" bIns="50400" anchor="t" anchorCtr="0"/>
          <a:lstStyle>
            <a:lvl1pPr>
              <a:defRPr b="1">
                <a:solidFill>
                  <a:srgbClr val="00B0F0"/>
                </a:solidFill>
                <a:latin typeface="+mn-ea"/>
                <a:ea typeface="+mn-ea"/>
              </a:defRPr>
            </a:lvl1pPr>
          </a:lstStyle>
          <a:p>
            <a:r>
              <a:rPr lang="zh-CN" altLang="en-US" dirty="0"/>
              <a:t>单元小结</a:t>
            </a:r>
          </a:p>
        </p:txBody>
      </p:sp>
      <p:sp>
        <p:nvSpPr>
          <p:cNvPr id="7" name="文本占位符 6"/>
          <p:cNvSpPr>
            <a:spLocks noGrp="1"/>
          </p:cNvSpPr>
          <p:nvPr>
            <p:ph type="body" sz="quarter" idx="10" hasCustomPrompt="1"/>
          </p:nvPr>
        </p:nvSpPr>
        <p:spPr>
          <a:xfrm>
            <a:off x="912285" y="1233488"/>
            <a:ext cx="10560048" cy="4680000"/>
          </a:xfrm>
        </p:spPr>
        <p:txBody>
          <a:bodyPr/>
          <a:lstStyle>
            <a:lvl1pPr algn="just">
              <a:buClr>
                <a:srgbClr val="000000"/>
              </a:buClr>
              <a:buSzPct val="80000"/>
              <a:buFont typeface="Wingdings" panose="05000000000000000000" charset="0"/>
              <a:buChar char="ü"/>
              <a:defRPr>
                <a:latin typeface="+mn-ea"/>
                <a:ea typeface="+mn-ea"/>
                <a:cs typeface="Arial" panose="020B0604020202020204" pitchFamily="34" charset="0"/>
              </a:defRPr>
            </a:lvl1pPr>
          </a:lstStyle>
          <a:p>
            <a:r>
              <a:rPr lang="zh-CN" altLang="en-US" dirty="0"/>
              <a:t>单击此处输入文字</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 y="0"/>
            <a:ext cx="12191675" cy="6858000"/>
          </a:xfrm>
          <a:prstGeom prst="rect">
            <a:avLst/>
          </a:prstGeom>
        </p:spPr>
      </p:pic>
      <p:sp>
        <p:nvSpPr>
          <p:cNvPr id="5" name="Text Box 9"/>
          <p:cNvSpPr txBox="1">
            <a:spLocks noChangeArrowheads="1"/>
          </p:cNvSpPr>
          <p:nvPr/>
        </p:nvSpPr>
        <p:spPr bwMode="auto">
          <a:xfrm>
            <a:off x="3793897" y="3582671"/>
            <a:ext cx="4604207" cy="633121"/>
          </a:xfrm>
          <a:prstGeom prst="rect">
            <a:avLst/>
          </a:prstGeom>
          <a:noFill/>
          <a:ln w="9525">
            <a:noFill/>
            <a:miter lim="800000"/>
          </a:ln>
        </p:spPr>
        <p:txBody>
          <a:bodyPr wrap="none" lIns="78358" tIns="39179" rIns="78358" bIns="39179">
            <a:spAutoFit/>
          </a:bodyPr>
          <a:lstStyle/>
          <a:p>
            <a:pPr defTabSz="784225" eaLnBrk="0" hangingPunct="0">
              <a:buSzPct val="100000"/>
              <a:defRPr/>
            </a:pPr>
            <a:r>
              <a:rPr lang="zh-CN" altLang="zh-CN" sz="3600" dirty="0">
                <a:solidFill>
                  <a:schemeClr val="tx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a:t>
            </a:r>
            <a:r>
              <a:rPr lang="en-US" altLang="zh-CN" sz="3600" dirty="0" err="1">
                <a:solidFill>
                  <a:schemeClr val="tx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yutianedu</a:t>
            </a:r>
            <a:r>
              <a:rPr lang="zh-CN" altLang="zh-CN" sz="3600" dirty="0">
                <a:solidFill>
                  <a:schemeClr val="tx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.com</a:t>
            </a:r>
          </a:p>
        </p:txBody>
      </p:sp>
      <p:sp>
        <p:nvSpPr>
          <p:cNvPr id="6" name="Text Box 8"/>
          <p:cNvSpPr txBox="1">
            <a:spLocks noChangeArrowheads="1"/>
          </p:cNvSpPr>
          <p:nvPr/>
        </p:nvSpPr>
        <p:spPr bwMode="auto">
          <a:xfrm>
            <a:off x="5228200" y="2642208"/>
            <a:ext cx="1735601" cy="910120"/>
          </a:xfrm>
          <a:prstGeom prst="rect">
            <a:avLst/>
          </a:prstGeom>
          <a:noFill/>
          <a:ln w="9525">
            <a:noFill/>
            <a:miter lim="800000"/>
          </a:ln>
        </p:spPr>
        <p:txBody>
          <a:bodyPr wrap="none" lIns="78358" tIns="39179" rIns="78358" bIns="39179">
            <a:spAutoFit/>
          </a:bodyPr>
          <a:lstStyle/>
          <a:p>
            <a:pPr defTabSz="784225" eaLnBrk="0" fontAlgn="base" hangingPunct="0">
              <a:buSzPct val="100000"/>
              <a:defRPr/>
            </a:pPr>
            <a:r>
              <a:rPr lang="zh-CN" altLang="en-US" sz="5400" dirty="0">
                <a:solidFill>
                  <a:schemeClr val="tx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tx1"/>
              </a:solidFill>
              <a:effectLst>
                <a:outerShdw blurRad="38100" dist="38100" dir="2700000" algn="tl">
                  <a:srgbClr val="000000">
                    <a:alpha val="43137"/>
                  </a:srgbClr>
                </a:outerShdw>
              </a:effectLst>
              <a:latin typeface="+mn-ea"/>
              <a:ea typeface="+mn-ea"/>
              <a:sym typeface="FrutigerNext LT Regular"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2020/9/4</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矩形 15"/>
          <p:cNvSpPr/>
          <p:nvPr userDrawn="1"/>
        </p:nvSpPr>
        <p:spPr bwMode="auto">
          <a:xfrm flipH="1" flipV="1">
            <a:off x="0" y="332656"/>
            <a:ext cx="1440000" cy="720000"/>
          </a:xfrm>
          <a:prstGeom prst="rect">
            <a:avLst/>
          </a:prstGeom>
          <a:solidFill>
            <a:srgbClr val="5BDAF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dirty="0">
              <a:ln>
                <a:noFill/>
              </a:ln>
              <a:solidFill>
                <a:schemeClr val="tx1"/>
              </a:solidFill>
              <a:effectLst/>
              <a:latin typeface="FrutigerNext LT Regular" pitchFamily="34" charset="0"/>
              <a:ea typeface="宋体" panose="02010600030101010101" pitchFamily="2" charset="-122"/>
            </a:endParaRPr>
          </a:p>
        </p:txBody>
      </p:sp>
      <p:sp>
        <p:nvSpPr>
          <p:cNvPr id="17" name="矩形 7"/>
          <p:cNvSpPr/>
          <p:nvPr userDrawn="1"/>
        </p:nvSpPr>
        <p:spPr bwMode="auto">
          <a:xfrm flipH="1" flipV="1">
            <a:off x="672000" y="332656"/>
            <a:ext cx="768000" cy="720000"/>
          </a:xfrm>
          <a:custGeom>
            <a:avLst/>
            <a:gdLst>
              <a:gd name="connsiteX0" fmla="*/ 0 w 576000"/>
              <a:gd name="connsiteY0" fmla="*/ 0 h 576000"/>
              <a:gd name="connsiteX1" fmla="*/ 576000 w 576000"/>
              <a:gd name="connsiteY1" fmla="*/ 0 h 576000"/>
              <a:gd name="connsiteX2" fmla="*/ 576000 w 576000"/>
              <a:gd name="connsiteY2" fmla="*/ 576000 h 576000"/>
              <a:gd name="connsiteX3" fmla="*/ 0 w 576000"/>
              <a:gd name="connsiteY3" fmla="*/ 576000 h 576000"/>
              <a:gd name="connsiteX4" fmla="*/ 0 w 576000"/>
              <a:gd name="connsiteY4" fmla="*/ 0 h 576000"/>
              <a:gd name="connsiteX0-1" fmla="*/ 0 w 576000"/>
              <a:gd name="connsiteY0-2" fmla="*/ 0 h 576000"/>
              <a:gd name="connsiteX1-3" fmla="*/ 576000 w 576000"/>
              <a:gd name="connsiteY1-4" fmla="*/ 0 h 576000"/>
              <a:gd name="connsiteX2-5" fmla="*/ 0 w 576000"/>
              <a:gd name="connsiteY2-6" fmla="*/ 576000 h 576000"/>
              <a:gd name="connsiteX3-7" fmla="*/ 0 w 576000"/>
              <a:gd name="connsiteY3-8" fmla="*/ 0 h 576000"/>
            </a:gdLst>
            <a:ahLst/>
            <a:cxnLst>
              <a:cxn ang="0">
                <a:pos x="connsiteX0-1" y="connsiteY0-2"/>
              </a:cxn>
              <a:cxn ang="0">
                <a:pos x="connsiteX1-3" y="connsiteY1-4"/>
              </a:cxn>
              <a:cxn ang="0">
                <a:pos x="connsiteX2-5" y="connsiteY2-6"/>
              </a:cxn>
              <a:cxn ang="0">
                <a:pos x="connsiteX3-7" y="connsiteY3-8"/>
              </a:cxn>
            </a:cxnLst>
            <a:rect l="l" t="t" r="r" b="b"/>
            <a:pathLst>
              <a:path w="576000" h="576000">
                <a:moveTo>
                  <a:pt x="0" y="0"/>
                </a:moveTo>
                <a:lnTo>
                  <a:pt x="576000" y="0"/>
                </a:lnTo>
                <a:lnTo>
                  <a:pt x="0" y="576000"/>
                </a:lnTo>
                <a:lnTo>
                  <a:pt x="0" y="0"/>
                </a:lnTo>
                <a:close/>
              </a:path>
            </a:pathLst>
          </a:cu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7" name="矩形 6"/>
          <p:cNvSpPr/>
          <p:nvPr userDrawn="1"/>
        </p:nvSpPr>
        <p:spPr bwMode="auto">
          <a:xfrm>
            <a:off x="8592000" y="332656"/>
            <a:ext cx="3600000" cy="720000"/>
          </a:xfrm>
          <a:prstGeom prst="rect">
            <a:avLst/>
          </a:prstGeom>
          <a:solidFill>
            <a:srgbClr val="5BDAF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8" name="矩形 7"/>
          <p:cNvSpPr/>
          <p:nvPr userDrawn="1"/>
        </p:nvSpPr>
        <p:spPr bwMode="auto">
          <a:xfrm>
            <a:off x="8592000" y="332656"/>
            <a:ext cx="720000" cy="720000"/>
          </a:xfrm>
          <a:custGeom>
            <a:avLst/>
            <a:gdLst>
              <a:gd name="connsiteX0" fmla="*/ 0 w 576000"/>
              <a:gd name="connsiteY0" fmla="*/ 0 h 576000"/>
              <a:gd name="connsiteX1" fmla="*/ 576000 w 576000"/>
              <a:gd name="connsiteY1" fmla="*/ 0 h 576000"/>
              <a:gd name="connsiteX2" fmla="*/ 576000 w 576000"/>
              <a:gd name="connsiteY2" fmla="*/ 576000 h 576000"/>
              <a:gd name="connsiteX3" fmla="*/ 0 w 576000"/>
              <a:gd name="connsiteY3" fmla="*/ 576000 h 576000"/>
              <a:gd name="connsiteX4" fmla="*/ 0 w 576000"/>
              <a:gd name="connsiteY4" fmla="*/ 0 h 576000"/>
              <a:gd name="connsiteX0-1" fmla="*/ 0 w 576000"/>
              <a:gd name="connsiteY0-2" fmla="*/ 0 h 576000"/>
              <a:gd name="connsiteX1-3" fmla="*/ 576000 w 576000"/>
              <a:gd name="connsiteY1-4" fmla="*/ 0 h 576000"/>
              <a:gd name="connsiteX2-5" fmla="*/ 0 w 576000"/>
              <a:gd name="connsiteY2-6" fmla="*/ 576000 h 576000"/>
              <a:gd name="connsiteX3-7" fmla="*/ 0 w 576000"/>
              <a:gd name="connsiteY3-8" fmla="*/ 0 h 576000"/>
            </a:gdLst>
            <a:ahLst/>
            <a:cxnLst>
              <a:cxn ang="0">
                <a:pos x="connsiteX0-1" y="connsiteY0-2"/>
              </a:cxn>
              <a:cxn ang="0">
                <a:pos x="connsiteX1-3" y="connsiteY1-4"/>
              </a:cxn>
              <a:cxn ang="0">
                <a:pos x="connsiteX2-5" y="connsiteY2-6"/>
              </a:cxn>
              <a:cxn ang="0">
                <a:pos x="connsiteX3-7" y="connsiteY3-8"/>
              </a:cxn>
            </a:cxnLst>
            <a:rect l="l" t="t" r="r" b="b"/>
            <a:pathLst>
              <a:path w="576000" h="576000">
                <a:moveTo>
                  <a:pt x="0" y="0"/>
                </a:moveTo>
                <a:lnTo>
                  <a:pt x="576000" y="0"/>
                </a:lnTo>
                <a:lnTo>
                  <a:pt x="0" y="576000"/>
                </a:lnTo>
                <a:lnTo>
                  <a:pt x="0" y="0"/>
                </a:lnTo>
                <a:close/>
              </a:path>
            </a:pathLst>
          </a:cu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7172" name="Rectangle 6"/>
          <p:cNvSpPr>
            <a:spLocks noGrp="1" noChangeArrowheads="1"/>
          </p:cNvSpPr>
          <p:nvPr userDrawn="1">
            <p:ph type="title"/>
          </p:nvPr>
        </p:nvSpPr>
        <p:spPr bwMode="auto">
          <a:xfrm>
            <a:off x="1440181" y="333038"/>
            <a:ext cx="10327216" cy="868363"/>
          </a:xfrm>
          <a:prstGeom prst="rect">
            <a:avLst/>
          </a:prstGeom>
          <a:noFill/>
          <a:ln w="9525">
            <a:noFill/>
            <a:miter lim="800000"/>
          </a:ln>
        </p:spPr>
        <p:txBody>
          <a:bodyPr vert="horz" wrap="square" lIns="80128" tIns="40064" rIns="80128" bIns="40064" numCol="1" anchor="ctr" anchorCtr="0" compatLnSpc="1"/>
          <a:lstStyle/>
          <a:p>
            <a:pPr lvl="0"/>
            <a:r>
              <a:rPr lang="zh-CN" altLang="en-US" dirty="0"/>
              <a:t>单击此处编辑母版标题样式</a:t>
            </a:r>
          </a:p>
        </p:txBody>
      </p:sp>
      <p:sp>
        <p:nvSpPr>
          <p:cNvPr id="7173" name="Rectangle 57"/>
          <p:cNvSpPr>
            <a:spLocks noGrp="1" noChangeArrowheads="1"/>
          </p:cNvSpPr>
          <p:nvPr userDrawn="1">
            <p:ph type="body" idx="1"/>
          </p:nvPr>
        </p:nvSpPr>
        <p:spPr bwMode="auto">
          <a:xfrm>
            <a:off x="869951" y="1248073"/>
            <a:ext cx="10572749" cy="4195763"/>
          </a:xfrm>
          <a:prstGeom prst="rect">
            <a:avLst/>
          </a:prstGeom>
          <a:noFill/>
          <a:ln w="9525">
            <a:noFill/>
            <a:miter lim="800000"/>
          </a:ln>
        </p:spPr>
        <p:txBody>
          <a:bodyPr vert="horz" wrap="square" lIns="80141" tIns="40071" rIns="80141" bIns="40071"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p:cNvSpPr>
            <a:spLocks noChangeArrowheads="1"/>
          </p:cNvSpPr>
          <p:nvPr userDrawn="1"/>
        </p:nvSpPr>
        <p:spPr bwMode="auto">
          <a:xfrm>
            <a:off x="155340" y="6500581"/>
            <a:ext cx="673125"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baseline="0" dirty="0">
                <a:latin typeface="+mn-lt"/>
                <a:ea typeface="黑体" panose="02010609060101010101" pitchFamily="49" charset="-122"/>
                <a:cs typeface="Arial" panose="020B0604020202020204" pitchFamily="34" charset="0"/>
              </a:rPr>
              <a:t>第</a:t>
            </a:r>
            <a:fld id="{2F2CF7F5-F178-4429-B6CA-28062DF31937}" type="slidenum">
              <a:rPr lang="en-US" altLang="zh-CN" sz="1200" baseline="0" dirty="0" smtClean="0">
                <a:latin typeface="+mn-lt"/>
                <a:ea typeface="黑体" panose="02010609060101010101" pitchFamily="49" charset="-122"/>
                <a:cs typeface="Arial" panose="020B0604020202020204" pitchFamily="34" charset="0"/>
              </a:rPr>
              <a:t>‹#›</a:t>
            </a:fld>
            <a:r>
              <a:rPr lang="zh-CN" altLang="en-US" sz="1200" dirty="0">
                <a:latin typeface="+mn-lt"/>
                <a:ea typeface="黑体" panose="02010609060101010101" pitchFamily="49" charset="-122"/>
                <a:cs typeface="Arial" panose="020B0604020202020204" pitchFamily="34" charset="0"/>
              </a:rPr>
              <a:t>页</a:t>
            </a:r>
            <a:endParaRPr lang="en-US" altLang="zh-CN" sz="1200" dirty="0">
              <a:latin typeface="+mn-lt"/>
              <a:ea typeface="黑体" panose="02010609060101010101" pitchFamily="49" charset="-122"/>
              <a:cs typeface="Arial" panose="020B0604020202020204" pitchFamily="34" charset="0"/>
            </a:endParaRPr>
          </a:p>
        </p:txBody>
      </p:sp>
      <p:sp>
        <p:nvSpPr>
          <p:cNvPr id="13" name="Rectangle 54"/>
          <p:cNvSpPr>
            <a:spLocks noChangeArrowheads="1"/>
          </p:cNvSpPr>
          <p:nvPr userDrawn="1"/>
        </p:nvSpPr>
        <p:spPr bwMode="auto">
          <a:xfrm>
            <a:off x="947428" y="6500581"/>
            <a:ext cx="3528073"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2020 </a:t>
            </a:r>
            <a:r>
              <a:rPr lang="zh-CN" altLang="en-US" sz="1200" baseline="0" dirty="0">
                <a:latin typeface="+mn-lt"/>
                <a:ea typeface="+mn-ea"/>
                <a:cs typeface="Arial" panose="020B0604020202020204" pitchFamily="34" charset="0"/>
              </a:rPr>
              <a:t>武汉誉天互联科技有限责任公司</a:t>
            </a:r>
          </a:p>
        </p:txBody>
      </p:sp>
      <p:grpSp>
        <p:nvGrpSpPr>
          <p:cNvPr id="19" name="组合 18"/>
          <p:cNvGrpSpPr/>
          <p:nvPr userDrawn="1"/>
        </p:nvGrpSpPr>
        <p:grpSpPr>
          <a:xfrm>
            <a:off x="9518098" y="553331"/>
            <a:ext cx="2158522" cy="288000"/>
            <a:chOff x="9518098" y="620720"/>
            <a:chExt cx="2158522" cy="288000"/>
          </a:xfrm>
        </p:grpSpPr>
        <p:pic>
          <p:nvPicPr>
            <p:cNvPr id="3" name="图片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518098" y="620720"/>
              <a:ext cx="1216264" cy="288000"/>
            </a:xfrm>
            <a:prstGeom prst="rect">
              <a:avLst/>
            </a:prstGeom>
          </p:spPr>
        </p:pic>
        <p:pic>
          <p:nvPicPr>
            <p:cNvPr id="5" name="图片 4"/>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814242" y="620720"/>
              <a:ext cx="862378" cy="288000"/>
            </a:xfrm>
            <a:prstGeom prst="rect">
              <a:avLst/>
            </a:prstGeom>
          </p:spPr>
        </p:pic>
      </p:grpSp>
      <p:pic>
        <p:nvPicPr>
          <p:cNvPr id="18" name="图片 1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68092" y="440656"/>
            <a:ext cx="415105" cy="504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802005" rtl="0" eaLnBrk="0" fontAlgn="base" hangingPunct="0">
        <a:spcBef>
          <a:spcPct val="0"/>
        </a:spcBef>
        <a:spcAft>
          <a:spcPct val="0"/>
        </a:spcAft>
        <a:defRPr sz="3200">
          <a:solidFill>
            <a:schemeClr val="tx1">
              <a:lumMod val="75000"/>
              <a:lumOff val="25000"/>
            </a:schemeClr>
          </a:solidFill>
          <a:latin typeface="微软雅黑" panose="020B0503020204020204" charset="-122"/>
          <a:ea typeface="微软雅黑" panose="020B0503020204020204" charset="-122"/>
          <a:cs typeface="+mj-cs"/>
        </a:defRPr>
      </a:lvl1pPr>
      <a:lvl2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49" charset="-122"/>
        </a:defRPr>
      </a:lvl2pPr>
      <a:lvl3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49" charset="-122"/>
        </a:defRPr>
      </a:lvl3pPr>
      <a:lvl4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49" charset="-122"/>
        </a:defRPr>
      </a:lvl4pPr>
      <a:lvl5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49" charset="-122"/>
        </a:defRPr>
      </a:lvl5pPr>
      <a:lvl6pPr marL="457200" algn="l" defTabSz="802005" rtl="0" fontAlgn="base">
        <a:spcBef>
          <a:spcPct val="0"/>
        </a:spcBef>
        <a:spcAft>
          <a:spcPct val="0"/>
        </a:spcAft>
        <a:defRPr sz="3500">
          <a:solidFill>
            <a:srgbClr val="990000"/>
          </a:solidFill>
          <a:latin typeface="FrutigerNext LT Medium" pitchFamily="34" charset="0"/>
          <a:ea typeface="黑体" panose="02010609060101010101" pitchFamily="49" charset="-122"/>
        </a:defRPr>
      </a:lvl6pPr>
      <a:lvl7pPr marL="914400" algn="l" defTabSz="802005" rtl="0" fontAlgn="base">
        <a:spcBef>
          <a:spcPct val="0"/>
        </a:spcBef>
        <a:spcAft>
          <a:spcPct val="0"/>
        </a:spcAft>
        <a:defRPr sz="3500">
          <a:solidFill>
            <a:srgbClr val="990000"/>
          </a:solidFill>
          <a:latin typeface="FrutigerNext LT Medium" pitchFamily="34" charset="0"/>
          <a:ea typeface="黑体" panose="02010609060101010101" pitchFamily="49" charset="-122"/>
        </a:defRPr>
      </a:lvl7pPr>
      <a:lvl8pPr marL="1371600" algn="l" defTabSz="802005" rtl="0" fontAlgn="base">
        <a:spcBef>
          <a:spcPct val="0"/>
        </a:spcBef>
        <a:spcAft>
          <a:spcPct val="0"/>
        </a:spcAft>
        <a:defRPr sz="3500">
          <a:solidFill>
            <a:srgbClr val="990000"/>
          </a:solidFill>
          <a:latin typeface="FrutigerNext LT Medium" pitchFamily="34" charset="0"/>
          <a:ea typeface="黑体" panose="02010609060101010101" pitchFamily="49" charset="-122"/>
        </a:defRPr>
      </a:lvl8pPr>
      <a:lvl9pPr marL="1828800" algn="l" defTabSz="802005" rtl="0" fontAlgn="base">
        <a:spcBef>
          <a:spcPct val="0"/>
        </a:spcBef>
        <a:spcAft>
          <a:spcPct val="0"/>
        </a:spcAft>
        <a:defRPr sz="3500">
          <a:solidFill>
            <a:srgbClr val="990000"/>
          </a:solidFill>
          <a:latin typeface="FrutigerNext LT Medium" pitchFamily="34" charset="0"/>
          <a:ea typeface="黑体" panose="02010609060101010101" pitchFamily="49" charset="-122"/>
        </a:defRPr>
      </a:lvl9pPr>
    </p:titleStyle>
    <p:bodyStyle>
      <a:lvl1pPr marL="301625" indent="-301625" algn="l" defTabSz="802005" rtl="0" eaLnBrk="1" fontAlgn="base" hangingPunct="1">
        <a:lnSpc>
          <a:spcPct val="140000"/>
        </a:lnSpc>
        <a:spcBef>
          <a:spcPct val="30000"/>
        </a:spcBef>
        <a:spcAft>
          <a:spcPct val="0"/>
        </a:spcAft>
        <a:buClr>
          <a:srgbClr val="000000"/>
        </a:buClr>
        <a:buSzPct val="50000"/>
        <a:buFont typeface="Wingdings" panose="05000000000000000000" charset="0"/>
        <a:buChar char="l"/>
        <a:defRPr sz="2200">
          <a:solidFill>
            <a:schemeClr val="tx1"/>
          </a:solidFill>
          <a:latin typeface="+mn-lt"/>
          <a:ea typeface="+mn-ea"/>
          <a:cs typeface="+mn-cs"/>
        </a:defRPr>
      </a:lvl1pPr>
      <a:lvl2pPr marL="654050" indent="-252730" algn="l" defTabSz="802005" rtl="0" eaLnBrk="1" fontAlgn="base" hangingPunct="1">
        <a:lnSpc>
          <a:spcPct val="140000"/>
        </a:lnSpc>
        <a:spcBef>
          <a:spcPct val="30000"/>
        </a:spcBef>
        <a:spcAft>
          <a:spcPct val="0"/>
        </a:spcAft>
        <a:buClr>
          <a:schemeClr val="tx1"/>
        </a:buClr>
        <a:buSzPct val="8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192.168.40.10/~admin/index.html" TargetMode="Externa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zh-CN" altLang="en-US"/>
          </a:p>
        </p:txBody>
      </p:sp>
      <p:sp>
        <p:nvSpPr>
          <p:cNvPr id="2" name="标题 1"/>
          <p:cNvSpPr>
            <a:spLocks noGrp="1"/>
          </p:cNvSpPr>
          <p:nvPr>
            <p:ph type="ctrTitle" sz="quarter"/>
          </p:nvPr>
        </p:nvSpPr>
        <p:spPr>
          <a:xfrm>
            <a:off x="2639210" y="2348880"/>
            <a:ext cx="9073096" cy="1908212"/>
          </a:xfrm>
        </p:spPr>
        <p:txBody>
          <a:bodyPr/>
          <a:lstStyle/>
          <a:p>
            <a:r>
              <a:rPr sz="4400" dirty="0"/>
              <a:t>第</a:t>
            </a:r>
            <a:r>
              <a:rPr lang="en-US" altLang="zh-CN" sz="4400" dirty="0"/>
              <a:t>27</a:t>
            </a:r>
            <a:r>
              <a:rPr sz="4400" dirty="0"/>
              <a:t>章  </a:t>
            </a:r>
            <a:r>
              <a:rPr lang="zh-CN" altLang="en-US" sz="4400" dirty="0"/>
              <a:t>管理</a:t>
            </a:r>
            <a:r>
              <a:rPr lang="en-US" altLang="zh-CN" sz="4400" dirty="0" err="1"/>
              <a:t>SELinux</a:t>
            </a:r>
            <a:r>
              <a:rPr lang="zh-CN" altLang="en-US" sz="4400"/>
              <a:t>安全性</a:t>
            </a:r>
            <a:endParaRPr sz="4400" dirty="0"/>
          </a:p>
        </p:txBody>
      </p:sp>
      <p:sp>
        <p:nvSpPr>
          <p:cNvPr id="3" name="文本占位符 2"/>
          <p:cNvSpPr>
            <a:spLocks noGrp="1"/>
          </p:cNvSpPr>
          <p:nvPr>
            <p:ph type="body" sz="quarter" idx="10"/>
          </p:nvPr>
        </p:nvSpPr>
        <p:spPr>
          <a:xfrm>
            <a:off x="8686165" y="4913630"/>
            <a:ext cx="2304415" cy="765175"/>
          </a:xfrm>
        </p:spPr>
        <p:txBody>
          <a:bodyPr/>
          <a:lstStyle/>
          <a:p>
            <a:pPr algn="ctr"/>
            <a:r>
              <a:rPr sz="2400" b="1" dirty="0"/>
              <a:t>誉天教育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57686A7-F03A-442A-9FA8-05086852C6A3}"/>
              </a:ext>
            </a:extLst>
          </p:cNvPr>
          <p:cNvSpPr>
            <a:spLocks noGrp="1"/>
          </p:cNvSpPr>
          <p:nvPr>
            <p:ph type="title"/>
          </p:nvPr>
        </p:nvSpPr>
        <p:spPr/>
        <p:txBody>
          <a:bodyPr/>
          <a:lstStyle/>
          <a:p>
            <a:r>
              <a:rPr lang="zh-CN" altLang="en-US" dirty="0"/>
              <a:t>管理文件的安全上下文</a:t>
            </a:r>
          </a:p>
        </p:txBody>
      </p:sp>
      <p:sp>
        <p:nvSpPr>
          <p:cNvPr id="3" name="文本占位符 2">
            <a:extLst>
              <a:ext uri="{FF2B5EF4-FFF2-40B4-BE49-F238E27FC236}">
                <a16:creationId xmlns:a16="http://schemas.microsoft.com/office/drawing/2014/main" xmlns="" id="{F2F3B2EB-FFFC-4AED-92BC-FC588D278AB6}"/>
              </a:ext>
            </a:extLst>
          </p:cNvPr>
          <p:cNvSpPr>
            <a:spLocks noGrp="1"/>
          </p:cNvSpPr>
          <p:nvPr>
            <p:ph type="body" sz="quarter" idx="10"/>
          </p:nvPr>
        </p:nvSpPr>
        <p:spPr>
          <a:xfrm>
            <a:off x="912284" y="1233488"/>
            <a:ext cx="10944355" cy="5214112"/>
          </a:xfrm>
        </p:spPr>
        <p:txBody>
          <a:bodyPr/>
          <a:lstStyle/>
          <a:p>
            <a:r>
              <a:rPr lang="zh-CN" altLang="en-US" sz="1800" dirty="0"/>
              <a:t>修改文件的默认上下文</a:t>
            </a:r>
            <a:endParaRPr lang="en-US" altLang="zh-CN" sz="1800" dirty="0"/>
          </a:p>
          <a:p>
            <a:endParaRPr lang="en-US" altLang="zh-CN" sz="1800" dirty="0"/>
          </a:p>
          <a:p>
            <a:endParaRPr lang="en-US" altLang="zh-CN" sz="1800" dirty="0"/>
          </a:p>
          <a:p>
            <a:pPr marL="0" indent="0">
              <a:buNone/>
            </a:pPr>
            <a:endParaRPr lang="en-US" altLang="zh-CN" sz="1800" dirty="0"/>
          </a:p>
          <a:p>
            <a:pPr marL="0" indent="0">
              <a:buNone/>
            </a:pPr>
            <a:endParaRPr lang="en-US" altLang="zh-CN" sz="1800" dirty="0"/>
          </a:p>
          <a:p>
            <a:pPr algn="l"/>
            <a:r>
              <a:rPr lang="zh-CN" altLang="en-US" sz="1800" dirty="0"/>
              <a:t>手动设置的文件默认上下文保存在：</a:t>
            </a:r>
            <a:endParaRPr lang="en-US" altLang="zh-CN" sz="1800" dirty="0"/>
          </a:p>
          <a:p>
            <a:pPr marL="0" indent="0" algn="l">
              <a:buNone/>
            </a:pPr>
            <a:r>
              <a:rPr lang="en-US" altLang="zh-CN" sz="1600" dirty="0"/>
              <a:t>	/</a:t>
            </a:r>
            <a:r>
              <a:rPr lang="en-US" altLang="zh-CN" sz="1600" dirty="0" err="1"/>
              <a:t>etc</a:t>
            </a:r>
            <a:r>
              <a:rPr lang="en-US" altLang="zh-CN" sz="1600" dirty="0"/>
              <a:t>/</a:t>
            </a:r>
            <a:r>
              <a:rPr lang="en-US" altLang="zh-CN" sz="1600" dirty="0" err="1"/>
              <a:t>selinux</a:t>
            </a:r>
            <a:r>
              <a:rPr lang="en-US" altLang="zh-CN" sz="1600" dirty="0"/>
              <a:t>/targeted/contexts/files/ </a:t>
            </a:r>
            <a:r>
              <a:rPr lang="en-US" altLang="zh-CN" sz="1600" dirty="0" err="1"/>
              <a:t>file_contexts.local</a:t>
            </a:r>
            <a:endParaRPr lang="en-US" altLang="zh-CN" sz="1600" dirty="0"/>
          </a:p>
          <a:p>
            <a:pPr marL="0" indent="0" algn="l">
              <a:buNone/>
            </a:pPr>
            <a:endParaRPr lang="en-US" altLang="zh-CN" sz="1800" dirty="0"/>
          </a:p>
          <a:p>
            <a:pPr marL="0" indent="0" algn="l">
              <a:buNone/>
            </a:pPr>
            <a:endParaRPr lang="en-US" altLang="zh-CN" sz="1800" dirty="0"/>
          </a:p>
          <a:p>
            <a:pPr marL="0" indent="0" algn="l">
              <a:buNone/>
            </a:pPr>
            <a:endParaRPr lang="en-US" altLang="zh-CN" sz="1800" dirty="0"/>
          </a:p>
          <a:p>
            <a:endParaRPr lang="zh-CN" altLang="en-US" sz="1800" dirty="0"/>
          </a:p>
          <a:p>
            <a:endParaRPr lang="zh-CN" altLang="en-US" dirty="0"/>
          </a:p>
        </p:txBody>
      </p:sp>
      <p:pic>
        <p:nvPicPr>
          <p:cNvPr id="4" name="图片 3">
            <a:extLst>
              <a:ext uri="{FF2B5EF4-FFF2-40B4-BE49-F238E27FC236}">
                <a16:creationId xmlns:a16="http://schemas.microsoft.com/office/drawing/2014/main" xmlns="" id="{7979FCC4-01BB-42D5-A60E-7B9FD13CEBDC}"/>
              </a:ext>
            </a:extLst>
          </p:cNvPr>
          <p:cNvPicPr>
            <a:picLocks noChangeAspect="1"/>
          </p:cNvPicPr>
          <p:nvPr/>
        </p:nvPicPr>
        <p:blipFill>
          <a:blip r:embed="rId2"/>
          <a:stretch>
            <a:fillRect/>
          </a:stretch>
        </p:blipFill>
        <p:spPr>
          <a:xfrm>
            <a:off x="1139347" y="1736812"/>
            <a:ext cx="9533139" cy="1620180"/>
          </a:xfrm>
          <a:prstGeom prst="rect">
            <a:avLst/>
          </a:prstGeom>
        </p:spPr>
      </p:pic>
      <p:pic>
        <p:nvPicPr>
          <p:cNvPr id="9" name="图片 8">
            <a:extLst>
              <a:ext uri="{FF2B5EF4-FFF2-40B4-BE49-F238E27FC236}">
                <a16:creationId xmlns:a16="http://schemas.microsoft.com/office/drawing/2014/main" xmlns="" id="{2D8D7134-7A05-4D90-AB19-B9D923612F66}"/>
              </a:ext>
            </a:extLst>
          </p:cNvPr>
          <p:cNvPicPr>
            <a:picLocks noChangeAspect="1"/>
          </p:cNvPicPr>
          <p:nvPr/>
        </p:nvPicPr>
        <p:blipFill rotWithShape="1">
          <a:blip r:embed="rId3"/>
          <a:srcRect t="1" r="11842" b="-9"/>
          <a:stretch/>
        </p:blipFill>
        <p:spPr>
          <a:xfrm>
            <a:off x="1139347" y="4580396"/>
            <a:ext cx="9533139" cy="1044116"/>
          </a:xfrm>
          <a:prstGeom prst="rect">
            <a:avLst/>
          </a:prstGeom>
        </p:spPr>
      </p:pic>
    </p:spTree>
    <p:extLst>
      <p:ext uri="{BB962C8B-B14F-4D97-AF65-F5344CB8AC3E}">
        <p14:creationId xmlns:p14="http://schemas.microsoft.com/office/powerpoint/2010/main" val="316694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69F016-8A1A-4C2D-85B4-D089E09A8CBB}"/>
              </a:ext>
            </a:extLst>
          </p:cNvPr>
          <p:cNvSpPr>
            <a:spLocks noGrp="1"/>
          </p:cNvSpPr>
          <p:nvPr>
            <p:ph type="title"/>
          </p:nvPr>
        </p:nvSpPr>
        <p:spPr/>
        <p:txBody>
          <a:bodyPr/>
          <a:lstStyle/>
          <a:p>
            <a:r>
              <a:rPr lang="en-US" altLang="zh-CN" dirty="0" err="1"/>
              <a:t>SELinux</a:t>
            </a:r>
            <a:r>
              <a:rPr lang="zh-CN" altLang="en-US" dirty="0"/>
              <a:t>的布尔值</a:t>
            </a:r>
          </a:p>
        </p:txBody>
      </p:sp>
      <p:sp>
        <p:nvSpPr>
          <p:cNvPr id="3" name="文本占位符 2">
            <a:extLst>
              <a:ext uri="{FF2B5EF4-FFF2-40B4-BE49-F238E27FC236}">
                <a16:creationId xmlns:a16="http://schemas.microsoft.com/office/drawing/2014/main" xmlns="" id="{CB780838-56EA-4CA3-9CE0-F18CE3171CCA}"/>
              </a:ext>
            </a:extLst>
          </p:cNvPr>
          <p:cNvSpPr>
            <a:spLocks noGrp="1"/>
          </p:cNvSpPr>
          <p:nvPr>
            <p:ph type="body" sz="quarter" idx="10"/>
          </p:nvPr>
        </p:nvSpPr>
        <p:spPr/>
        <p:txBody>
          <a:bodyPr/>
          <a:lstStyle/>
          <a:p>
            <a:r>
              <a:rPr lang="en-US" altLang="zh-CN" sz="1800" dirty="0" err="1"/>
              <a:t>SELinux</a:t>
            </a:r>
            <a:r>
              <a:rPr lang="zh-CN" altLang="en-US" sz="1800" dirty="0"/>
              <a:t>布尔值是可以更改</a:t>
            </a:r>
            <a:r>
              <a:rPr lang="en-US" altLang="zh-CN" sz="1800" dirty="0" err="1"/>
              <a:t>Selinux</a:t>
            </a:r>
            <a:r>
              <a:rPr lang="zh-CN" altLang="en-US" sz="1800" dirty="0"/>
              <a:t>策略行为的参数。</a:t>
            </a:r>
            <a:r>
              <a:rPr lang="en-US" altLang="zh-CN" sz="1800" dirty="0" err="1"/>
              <a:t>SELinux</a:t>
            </a:r>
            <a:r>
              <a:rPr lang="zh-CN" altLang="en-US" sz="1800" dirty="0"/>
              <a:t>布尔值可以启用和禁用规则来有效的调整策略。</a:t>
            </a:r>
            <a:endParaRPr lang="en-US" altLang="zh-CN" sz="1800" dirty="0"/>
          </a:p>
          <a:p>
            <a:r>
              <a:rPr lang="zh-CN" altLang="en-US" sz="1800" dirty="0"/>
              <a:t>使用</a:t>
            </a:r>
            <a:r>
              <a:rPr lang="en-US" altLang="zh-CN" sz="1800" dirty="0" err="1"/>
              <a:t>semanage</a:t>
            </a:r>
            <a:r>
              <a:rPr lang="en-US" altLang="zh-CN" sz="1800" dirty="0"/>
              <a:t> </a:t>
            </a:r>
            <a:r>
              <a:rPr lang="en-US" altLang="zh-CN" sz="1800" dirty="0" err="1"/>
              <a:t>boolean</a:t>
            </a:r>
            <a:r>
              <a:rPr lang="en-US" altLang="zh-CN" sz="1800" dirty="0"/>
              <a:t> -l</a:t>
            </a:r>
            <a:r>
              <a:rPr lang="zh-CN" altLang="en-US" sz="1800" dirty="0"/>
              <a:t>查看所有的布尔值，只有</a:t>
            </a:r>
            <a:r>
              <a:rPr lang="en-US" altLang="zh-CN" sz="1800" dirty="0"/>
              <a:t>root</a:t>
            </a:r>
            <a:r>
              <a:rPr lang="zh-CN" altLang="en-US" sz="1800" dirty="0"/>
              <a:t>可以执行</a:t>
            </a:r>
            <a:endParaRPr lang="en-US" altLang="zh-CN" sz="1800" dirty="0"/>
          </a:p>
          <a:p>
            <a:endParaRPr lang="en-US" altLang="zh-CN" dirty="0"/>
          </a:p>
          <a:p>
            <a:pPr marL="0" indent="0">
              <a:buNone/>
            </a:pPr>
            <a:r>
              <a:rPr lang="en-US" altLang="zh-CN" dirty="0"/>
              <a:t>				</a:t>
            </a:r>
            <a:r>
              <a:rPr lang="en-US" altLang="zh-CN" sz="1800" dirty="0">
                <a:solidFill>
                  <a:srgbClr val="FF0000"/>
                </a:solidFill>
              </a:rPr>
              <a:t>    </a:t>
            </a:r>
          </a:p>
          <a:p>
            <a:r>
              <a:rPr lang="zh-CN" altLang="en-US" sz="1800" dirty="0"/>
              <a:t>激活和禁用</a:t>
            </a:r>
            <a:r>
              <a:rPr lang="en-US" altLang="zh-CN" sz="1800" dirty="0" err="1"/>
              <a:t>SELinux</a:t>
            </a:r>
            <a:r>
              <a:rPr lang="zh-CN" altLang="en-US" sz="1800" dirty="0"/>
              <a:t>策略</a:t>
            </a:r>
            <a:endParaRPr lang="en-US" altLang="zh-CN" sz="1800" dirty="0"/>
          </a:p>
          <a:p>
            <a:pPr marL="1005750" indent="-285750">
              <a:buFont typeface="Wingdings" panose="05000000000000000000" pitchFamily="2" charset="2"/>
              <a:buChar char="u"/>
            </a:pPr>
            <a:r>
              <a:rPr lang="en-US" altLang="zh-CN" sz="1600" dirty="0" err="1"/>
              <a:t>getsebool</a:t>
            </a:r>
            <a:r>
              <a:rPr lang="en-US" altLang="zh-CN" sz="1600" dirty="0"/>
              <a:t> -a  </a:t>
            </a:r>
            <a:r>
              <a:rPr lang="zh-CN" altLang="en-US" sz="1600" dirty="0"/>
              <a:t>查看当前所有生效的的布尔值</a:t>
            </a:r>
            <a:endParaRPr lang="en-US" altLang="zh-CN" sz="1600" dirty="0"/>
          </a:p>
          <a:p>
            <a:pPr marL="1005750" indent="-285750">
              <a:buFont typeface="Wingdings" panose="05000000000000000000" pitchFamily="2" charset="2"/>
              <a:buChar char="u"/>
            </a:pPr>
            <a:r>
              <a:rPr lang="en-US" altLang="zh-CN" sz="1600" dirty="0" err="1"/>
              <a:t>setsebool</a:t>
            </a:r>
            <a:r>
              <a:rPr lang="en-US" altLang="zh-CN" sz="1600" dirty="0"/>
              <a:t>  -P  </a:t>
            </a:r>
            <a:r>
              <a:rPr lang="zh-CN" altLang="en-US" sz="1600" dirty="0"/>
              <a:t>规则 </a:t>
            </a:r>
            <a:r>
              <a:rPr lang="en-US" altLang="zh-CN" sz="1600" dirty="0" err="1"/>
              <a:t>on|off</a:t>
            </a:r>
            <a:r>
              <a:rPr lang="en-US" altLang="zh-CN" sz="1600" dirty="0"/>
              <a:t>   </a:t>
            </a:r>
            <a:r>
              <a:rPr lang="zh-CN" altLang="en-US" sz="1600" dirty="0"/>
              <a:t>永久设置布尔值启用和禁用</a:t>
            </a:r>
          </a:p>
        </p:txBody>
      </p:sp>
      <p:grpSp>
        <p:nvGrpSpPr>
          <p:cNvPr id="6" name="组合 5">
            <a:extLst>
              <a:ext uri="{FF2B5EF4-FFF2-40B4-BE49-F238E27FC236}">
                <a16:creationId xmlns:a16="http://schemas.microsoft.com/office/drawing/2014/main" xmlns="" id="{0737B74F-82A7-4F75-B6AB-CFE31951D00C}"/>
              </a:ext>
            </a:extLst>
          </p:cNvPr>
          <p:cNvGrpSpPr/>
          <p:nvPr/>
        </p:nvGrpSpPr>
        <p:grpSpPr>
          <a:xfrm>
            <a:off x="1307468" y="2780928"/>
            <a:ext cx="8862828" cy="838049"/>
            <a:chOff x="1307468" y="2780928"/>
            <a:chExt cx="8862828" cy="838049"/>
          </a:xfrm>
        </p:grpSpPr>
        <p:pic>
          <p:nvPicPr>
            <p:cNvPr id="4" name="图片 3">
              <a:extLst>
                <a:ext uri="{FF2B5EF4-FFF2-40B4-BE49-F238E27FC236}">
                  <a16:creationId xmlns:a16="http://schemas.microsoft.com/office/drawing/2014/main" xmlns="" id="{18888B11-17AF-4F70-A9F6-F1162F53E333}"/>
                </a:ext>
              </a:extLst>
            </p:cNvPr>
            <p:cNvPicPr>
              <a:picLocks noChangeAspect="1"/>
            </p:cNvPicPr>
            <p:nvPr/>
          </p:nvPicPr>
          <p:blipFill>
            <a:blip r:embed="rId2"/>
            <a:stretch>
              <a:fillRect/>
            </a:stretch>
          </p:blipFill>
          <p:spPr>
            <a:xfrm>
              <a:off x="1307468" y="2780928"/>
              <a:ext cx="8862828" cy="441998"/>
            </a:xfrm>
            <a:prstGeom prst="rect">
              <a:avLst/>
            </a:prstGeom>
          </p:spPr>
        </p:pic>
        <p:sp>
          <p:nvSpPr>
            <p:cNvPr id="5" name="文本框 4">
              <a:extLst>
                <a:ext uri="{FF2B5EF4-FFF2-40B4-BE49-F238E27FC236}">
                  <a16:creationId xmlns:a16="http://schemas.microsoft.com/office/drawing/2014/main" xmlns="" id="{8A2E6318-43A4-4334-A932-9AB532049171}"/>
                </a:ext>
              </a:extLst>
            </p:cNvPr>
            <p:cNvSpPr txBox="1"/>
            <p:nvPr/>
          </p:nvSpPr>
          <p:spPr bwMode="auto">
            <a:xfrm>
              <a:off x="4403812" y="3222926"/>
              <a:ext cx="2472819" cy="396051"/>
            </a:xfrm>
            <a:prstGeom prst="rect">
              <a:avLst/>
            </a:prstGeom>
            <a:noFill/>
            <a:ln w="9525" algn="ctr">
              <a:noFill/>
              <a:miter lim="800000"/>
            </a:ln>
          </p:spPr>
          <p:txBody>
            <a:bodyPr vert="horz" wrap="none" lIns="87802" tIns="43901" rIns="87802" bIns="43901" numCol="1" rtlCol="0" anchor="ctr" anchorCtr="0" compatLnSpc="1">
              <a:spAutoFit/>
            </a:bodyPr>
            <a:lstStyle/>
            <a:p>
              <a:pPr lvl="0" algn="just" defTabSz="802005" fontAlgn="base">
                <a:lnSpc>
                  <a:spcPct val="140000"/>
                </a:lnSpc>
                <a:spcBef>
                  <a:spcPct val="30000"/>
                </a:spcBef>
                <a:buClr>
                  <a:srgbClr val="000000"/>
                </a:buClr>
                <a:buSzPct val="50000"/>
              </a:pPr>
              <a:r>
                <a:rPr lang="zh-CN" altLang="en-US" sz="1600" kern="0" dirty="0">
                  <a:solidFill>
                    <a:srgbClr val="FF0000"/>
                  </a:solidFill>
                  <a:latin typeface="微软雅黑"/>
                  <a:ea typeface="微软雅黑"/>
                  <a:cs typeface="Arial" panose="020B0604020202020204" pitchFamily="34" charset="0"/>
                </a:rPr>
                <a:t>当前值    重启后生效的值</a:t>
              </a:r>
              <a:endParaRPr lang="en-US" altLang="zh-CN" sz="1600" kern="0" dirty="0">
                <a:solidFill>
                  <a:srgbClr val="FF0000"/>
                </a:solidFill>
                <a:latin typeface="微软雅黑"/>
                <a:ea typeface="微软雅黑"/>
                <a:cs typeface="Arial" panose="020B0604020202020204" pitchFamily="34" charset="0"/>
              </a:endParaRPr>
            </a:p>
          </p:txBody>
        </p:sp>
      </p:grpSp>
    </p:spTree>
    <p:extLst>
      <p:ext uri="{BB962C8B-B14F-4D97-AF65-F5344CB8AC3E}">
        <p14:creationId xmlns:p14="http://schemas.microsoft.com/office/powerpoint/2010/main" val="36435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3AC0BF-6430-45F4-9F39-6971D69C8C43}"/>
              </a:ext>
            </a:extLst>
          </p:cNvPr>
          <p:cNvSpPr>
            <a:spLocks noGrp="1"/>
          </p:cNvSpPr>
          <p:nvPr>
            <p:ph type="title"/>
          </p:nvPr>
        </p:nvSpPr>
        <p:spPr/>
        <p:txBody>
          <a:bodyPr/>
          <a:lstStyle/>
          <a:p>
            <a:r>
              <a:rPr lang="zh-CN" altLang="en-US" dirty="0"/>
              <a:t>管理</a:t>
            </a:r>
            <a:r>
              <a:rPr lang="en-US" altLang="zh-CN" dirty="0" err="1"/>
              <a:t>SELinux</a:t>
            </a:r>
            <a:r>
              <a:rPr lang="zh-CN" altLang="en-US" dirty="0"/>
              <a:t>的布尔值</a:t>
            </a:r>
          </a:p>
        </p:txBody>
      </p:sp>
      <p:sp>
        <p:nvSpPr>
          <p:cNvPr id="3" name="文本占位符 2">
            <a:extLst>
              <a:ext uri="{FF2B5EF4-FFF2-40B4-BE49-F238E27FC236}">
                <a16:creationId xmlns:a16="http://schemas.microsoft.com/office/drawing/2014/main" xmlns="" id="{38640C5C-DB38-4E0B-A330-82E7F565AC75}"/>
              </a:ext>
            </a:extLst>
          </p:cNvPr>
          <p:cNvSpPr>
            <a:spLocks noGrp="1"/>
          </p:cNvSpPr>
          <p:nvPr>
            <p:ph type="body" sz="quarter" idx="10"/>
          </p:nvPr>
        </p:nvSpPr>
        <p:spPr>
          <a:xfrm>
            <a:off x="912285" y="1233488"/>
            <a:ext cx="10560048" cy="4931816"/>
          </a:xfrm>
        </p:spPr>
        <p:txBody>
          <a:bodyPr/>
          <a:lstStyle/>
          <a:p>
            <a:r>
              <a:rPr lang="zh-CN" altLang="en-US" sz="1800" dirty="0"/>
              <a:t>查看布尔值</a:t>
            </a:r>
            <a:endParaRPr lang="en-US" altLang="zh-CN" sz="1800" dirty="0"/>
          </a:p>
          <a:p>
            <a:endParaRPr lang="en-US" altLang="zh-CN" dirty="0"/>
          </a:p>
          <a:p>
            <a:pPr marL="0" indent="0">
              <a:buNone/>
            </a:pPr>
            <a:endParaRPr lang="en-US" altLang="zh-CN" dirty="0"/>
          </a:p>
          <a:p>
            <a:r>
              <a:rPr lang="zh-CN" altLang="en-US" sz="1800" dirty="0"/>
              <a:t>设置布尔值</a:t>
            </a:r>
          </a:p>
        </p:txBody>
      </p:sp>
      <p:pic>
        <p:nvPicPr>
          <p:cNvPr id="5" name="图片 4">
            <a:extLst>
              <a:ext uri="{FF2B5EF4-FFF2-40B4-BE49-F238E27FC236}">
                <a16:creationId xmlns:a16="http://schemas.microsoft.com/office/drawing/2014/main" xmlns="" id="{34B14D95-CC4C-44EF-9329-D31164B6B6F9}"/>
              </a:ext>
            </a:extLst>
          </p:cNvPr>
          <p:cNvPicPr>
            <a:picLocks noChangeAspect="1"/>
          </p:cNvPicPr>
          <p:nvPr/>
        </p:nvPicPr>
        <p:blipFill rotWithShape="1">
          <a:blip r:embed="rId2"/>
          <a:srcRect r="1143"/>
          <a:stretch/>
        </p:blipFill>
        <p:spPr>
          <a:xfrm>
            <a:off x="1307469" y="1808821"/>
            <a:ext cx="8860690" cy="455098"/>
          </a:xfrm>
          <a:prstGeom prst="rect">
            <a:avLst/>
          </a:prstGeom>
        </p:spPr>
      </p:pic>
      <p:pic>
        <p:nvPicPr>
          <p:cNvPr id="7" name="图片 6">
            <a:extLst>
              <a:ext uri="{FF2B5EF4-FFF2-40B4-BE49-F238E27FC236}">
                <a16:creationId xmlns:a16="http://schemas.microsoft.com/office/drawing/2014/main" xmlns="" id="{6CD4B5E5-AADA-43A2-8499-BF8F6542DAF8}"/>
              </a:ext>
            </a:extLst>
          </p:cNvPr>
          <p:cNvPicPr>
            <a:picLocks noChangeAspect="1"/>
          </p:cNvPicPr>
          <p:nvPr/>
        </p:nvPicPr>
        <p:blipFill>
          <a:blip r:embed="rId3"/>
          <a:stretch>
            <a:fillRect/>
          </a:stretch>
        </p:blipFill>
        <p:spPr>
          <a:xfrm>
            <a:off x="1305331" y="2287758"/>
            <a:ext cx="8862828" cy="441998"/>
          </a:xfrm>
          <a:prstGeom prst="rect">
            <a:avLst/>
          </a:prstGeom>
        </p:spPr>
      </p:pic>
      <p:grpSp>
        <p:nvGrpSpPr>
          <p:cNvPr id="10" name="组合 9">
            <a:extLst>
              <a:ext uri="{FF2B5EF4-FFF2-40B4-BE49-F238E27FC236}">
                <a16:creationId xmlns:a16="http://schemas.microsoft.com/office/drawing/2014/main" xmlns="" id="{4F0FDBF1-DAD3-4059-9F21-A424BFB5D1AE}"/>
              </a:ext>
            </a:extLst>
          </p:cNvPr>
          <p:cNvGrpSpPr/>
          <p:nvPr/>
        </p:nvGrpSpPr>
        <p:grpSpPr>
          <a:xfrm>
            <a:off x="1293900" y="3429000"/>
            <a:ext cx="8885690" cy="1449766"/>
            <a:chOff x="1313433" y="4174746"/>
            <a:chExt cx="8885690" cy="1449766"/>
          </a:xfrm>
        </p:grpSpPr>
        <p:pic>
          <p:nvPicPr>
            <p:cNvPr id="8" name="图片 7">
              <a:extLst>
                <a:ext uri="{FF2B5EF4-FFF2-40B4-BE49-F238E27FC236}">
                  <a16:creationId xmlns:a16="http://schemas.microsoft.com/office/drawing/2014/main" xmlns="" id="{C926CDF7-F486-4DB3-98D9-65C217CA797B}"/>
                </a:ext>
              </a:extLst>
            </p:cNvPr>
            <p:cNvPicPr>
              <a:picLocks noChangeAspect="1"/>
            </p:cNvPicPr>
            <p:nvPr/>
          </p:nvPicPr>
          <p:blipFill>
            <a:blip r:embed="rId4"/>
            <a:stretch>
              <a:fillRect/>
            </a:stretch>
          </p:blipFill>
          <p:spPr>
            <a:xfrm>
              <a:off x="1313433" y="4953894"/>
              <a:ext cx="8878069" cy="670618"/>
            </a:xfrm>
            <a:prstGeom prst="rect">
              <a:avLst/>
            </a:prstGeom>
          </p:spPr>
        </p:pic>
        <p:pic>
          <p:nvPicPr>
            <p:cNvPr id="9" name="图片 8">
              <a:extLst>
                <a:ext uri="{FF2B5EF4-FFF2-40B4-BE49-F238E27FC236}">
                  <a16:creationId xmlns:a16="http://schemas.microsoft.com/office/drawing/2014/main" xmlns="" id="{FFCD096C-FD7E-41E0-BA67-D10D4FDE300A}"/>
                </a:ext>
              </a:extLst>
            </p:cNvPr>
            <p:cNvPicPr>
              <a:picLocks noChangeAspect="1"/>
            </p:cNvPicPr>
            <p:nvPr/>
          </p:nvPicPr>
          <p:blipFill>
            <a:blip r:embed="rId5"/>
            <a:stretch>
              <a:fillRect/>
            </a:stretch>
          </p:blipFill>
          <p:spPr>
            <a:xfrm>
              <a:off x="1313433" y="4174746"/>
              <a:ext cx="8885690" cy="655377"/>
            </a:xfrm>
            <a:prstGeom prst="rect">
              <a:avLst/>
            </a:prstGeom>
          </p:spPr>
        </p:pic>
      </p:grpSp>
    </p:spTree>
    <p:extLst>
      <p:ext uri="{BB962C8B-B14F-4D97-AF65-F5344CB8AC3E}">
        <p14:creationId xmlns:p14="http://schemas.microsoft.com/office/powerpoint/2010/main" val="294927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4B81D4-FF63-4F7A-87ED-19AC62320283}"/>
              </a:ext>
            </a:extLst>
          </p:cNvPr>
          <p:cNvSpPr>
            <a:spLocks noGrp="1"/>
          </p:cNvSpPr>
          <p:nvPr>
            <p:ph type="title"/>
          </p:nvPr>
        </p:nvSpPr>
        <p:spPr/>
        <p:txBody>
          <a:bodyPr/>
          <a:lstStyle/>
          <a:p>
            <a:r>
              <a:rPr lang="zh-CN" altLang="en-US" dirty="0"/>
              <a:t>管理</a:t>
            </a:r>
            <a:r>
              <a:rPr lang="en-US" altLang="zh-CN" dirty="0" err="1"/>
              <a:t>SELinux</a:t>
            </a:r>
            <a:r>
              <a:rPr lang="zh-CN" altLang="en-US" dirty="0"/>
              <a:t>的布尔值案例</a:t>
            </a:r>
          </a:p>
        </p:txBody>
      </p:sp>
      <p:sp>
        <p:nvSpPr>
          <p:cNvPr id="3" name="文本占位符 2">
            <a:extLst>
              <a:ext uri="{FF2B5EF4-FFF2-40B4-BE49-F238E27FC236}">
                <a16:creationId xmlns:a16="http://schemas.microsoft.com/office/drawing/2014/main" xmlns="" id="{15E7DFBA-E4C0-44F1-AB41-832FF89FE23B}"/>
              </a:ext>
            </a:extLst>
          </p:cNvPr>
          <p:cNvSpPr>
            <a:spLocks noGrp="1"/>
          </p:cNvSpPr>
          <p:nvPr>
            <p:ph type="body" sz="quarter" idx="10"/>
          </p:nvPr>
        </p:nvSpPr>
        <p:spPr>
          <a:xfrm>
            <a:off x="912285" y="1233488"/>
            <a:ext cx="10560048" cy="5435872"/>
          </a:xfrm>
        </p:spPr>
        <p:txBody>
          <a:bodyPr/>
          <a:lstStyle/>
          <a:p>
            <a:r>
              <a:rPr lang="zh-CN" altLang="en-US" sz="1800" dirty="0"/>
              <a:t>安装配置</a:t>
            </a:r>
            <a:r>
              <a:rPr lang="en-US" altLang="zh-CN" sz="1800" dirty="0"/>
              <a:t>httpd</a:t>
            </a:r>
            <a:r>
              <a:rPr lang="zh-CN" altLang="en-US" sz="1800" dirty="0"/>
              <a:t>服务</a:t>
            </a:r>
            <a:endParaRPr lang="en-US" altLang="zh-CN" sz="1800" dirty="0"/>
          </a:p>
          <a:p>
            <a:r>
              <a:rPr lang="zh-CN" altLang="en-US" sz="1800" dirty="0"/>
              <a:t>修改配置文件</a:t>
            </a:r>
            <a:r>
              <a:rPr lang="en-US" altLang="zh-CN" sz="1800" dirty="0"/>
              <a:t>/</a:t>
            </a:r>
            <a:r>
              <a:rPr lang="en-US" altLang="zh-CN" sz="1800" dirty="0" err="1"/>
              <a:t>etc</a:t>
            </a:r>
            <a:r>
              <a:rPr lang="en-US" altLang="zh-CN" sz="1800" dirty="0"/>
              <a:t>/httpd/</a:t>
            </a:r>
            <a:r>
              <a:rPr lang="en-US" altLang="zh-CN" sz="1800" dirty="0" err="1"/>
              <a:t>conf.d</a:t>
            </a:r>
            <a:r>
              <a:rPr lang="en-US" altLang="zh-CN" sz="1800" dirty="0"/>
              <a:t>/</a:t>
            </a:r>
            <a:r>
              <a:rPr lang="en-US" altLang="zh-CN" sz="1800" dirty="0" err="1"/>
              <a:t>userdir.conf</a:t>
            </a:r>
            <a:r>
              <a:rPr lang="zh-CN" altLang="en-US" sz="1800" dirty="0"/>
              <a:t>，修改成下面的设置后重启服务</a:t>
            </a:r>
            <a:endParaRPr lang="en-US" altLang="zh-CN" sz="1800" dirty="0"/>
          </a:p>
          <a:p>
            <a:pPr marL="720000" indent="0">
              <a:buNone/>
            </a:pPr>
            <a:r>
              <a:rPr lang="en-US" altLang="zh-CN" sz="1600" dirty="0"/>
              <a:t>#</a:t>
            </a:r>
            <a:r>
              <a:rPr lang="en-US" altLang="zh-CN" sz="1600" dirty="0" err="1"/>
              <a:t>UserDir</a:t>
            </a:r>
            <a:r>
              <a:rPr lang="en-US" altLang="zh-CN" sz="1600" dirty="0"/>
              <a:t> </a:t>
            </a:r>
            <a:r>
              <a:rPr lang="en-US" altLang="zh-CN" sz="1600" dirty="0"/>
              <a:t>enable</a:t>
            </a:r>
            <a:endParaRPr lang="en-US" altLang="zh-CN" sz="1600" dirty="0"/>
          </a:p>
          <a:p>
            <a:pPr marL="720000" indent="0">
              <a:buNone/>
            </a:pPr>
            <a:r>
              <a:rPr lang="en-US" altLang="zh-CN" sz="1600" dirty="0" err="1"/>
              <a:t>UserDir</a:t>
            </a:r>
            <a:r>
              <a:rPr lang="en-US" altLang="zh-CN" sz="1600" dirty="0"/>
              <a:t> </a:t>
            </a:r>
            <a:r>
              <a:rPr lang="en-US" altLang="zh-CN" sz="1600" dirty="0" err="1"/>
              <a:t>public_html</a:t>
            </a:r>
            <a:endParaRPr lang="en-US" altLang="zh-CN" sz="1600" dirty="0"/>
          </a:p>
          <a:p>
            <a:pPr marL="720000" indent="0">
              <a:buNone/>
            </a:pPr>
            <a:endParaRPr lang="en-US" altLang="zh-CN" sz="1800" dirty="0"/>
          </a:p>
          <a:p>
            <a:pPr marL="720000" indent="0">
              <a:buNone/>
            </a:pPr>
            <a:endParaRPr lang="en-US" altLang="zh-CN" sz="1800" dirty="0"/>
          </a:p>
          <a:p>
            <a:r>
              <a:rPr lang="zh-CN" altLang="en-US" sz="1800" dirty="0"/>
              <a:t>客户端通过</a:t>
            </a:r>
            <a:r>
              <a:rPr lang="en-US" altLang="zh-CN" sz="1800" dirty="0"/>
              <a:t>curl  </a:t>
            </a:r>
            <a:r>
              <a:rPr lang="en-US" altLang="zh-CN" sz="1800" dirty="0">
                <a:hlinkClick r:id="rId2">
                  <a:extLst>
                    <a:ext uri="{A12FA001-AC4F-418D-AE19-62706E023703}">
                      <ahyp:hlinkClr xmlns:ahyp="http://schemas.microsoft.com/office/drawing/2018/hyperlinkcolor" xmlns="" val="tx"/>
                    </a:ext>
                  </a:extLst>
                </a:hlinkClick>
              </a:rPr>
              <a:t>http://192.168.40.10/~admin/index.html</a:t>
            </a:r>
            <a:r>
              <a:rPr lang="zh-CN" altLang="en-US" sz="1800" dirty="0"/>
              <a:t>访问会被拒绝</a:t>
            </a:r>
            <a:endParaRPr lang="en-US" altLang="zh-CN" sz="1800" dirty="0"/>
          </a:p>
          <a:p>
            <a:r>
              <a:rPr lang="zh-CN" altLang="en-US" sz="1800" dirty="0"/>
              <a:t>设置</a:t>
            </a:r>
            <a:r>
              <a:rPr lang="en-US" altLang="zh-CN" sz="1800" dirty="0" err="1"/>
              <a:t>SELinux</a:t>
            </a:r>
            <a:r>
              <a:rPr lang="zh-CN" altLang="en-US" sz="1800" dirty="0"/>
              <a:t>的布尔值后即可访问</a:t>
            </a:r>
            <a:endParaRPr lang="en-US" altLang="zh-CN" sz="1800" dirty="0"/>
          </a:p>
          <a:p>
            <a:pPr marL="720000" indent="0">
              <a:buNone/>
            </a:pPr>
            <a:endParaRPr lang="en-US" altLang="zh-CN" sz="1800" dirty="0"/>
          </a:p>
          <a:p>
            <a:pPr marL="0" indent="0">
              <a:buNone/>
            </a:pPr>
            <a:endParaRPr lang="zh-CN" altLang="en-US" sz="1800" dirty="0"/>
          </a:p>
        </p:txBody>
      </p:sp>
      <p:pic>
        <p:nvPicPr>
          <p:cNvPr id="4" name="图片 3">
            <a:extLst>
              <a:ext uri="{FF2B5EF4-FFF2-40B4-BE49-F238E27FC236}">
                <a16:creationId xmlns:a16="http://schemas.microsoft.com/office/drawing/2014/main" xmlns="" id="{2CEACEB9-D411-4352-B486-5B68CB2D390F}"/>
              </a:ext>
            </a:extLst>
          </p:cNvPr>
          <p:cNvPicPr>
            <a:picLocks noChangeAspect="1"/>
          </p:cNvPicPr>
          <p:nvPr/>
        </p:nvPicPr>
        <p:blipFill>
          <a:blip r:embed="rId3"/>
          <a:stretch>
            <a:fillRect/>
          </a:stretch>
        </p:blipFill>
        <p:spPr>
          <a:xfrm>
            <a:off x="1265549" y="3105122"/>
            <a:ext cx="9906859" cy="647756"/>
          </a:xfrm>
          <a:prstGeom prst="rect">
            <a:avLst/>
          </a:prstGeom>
        </p:spPr>
      </p:pic>
      <p:grpSp>
        <p:nvGrpSpPr>
          <p:cNvPr id="8" name="组合 7">
            <a:extLst>
              <a:ext uri="{FF2B5EF4-FFF2-40B4-BE49-F238E27FC236}">
                <a16:creationId xmlns:a16="http://schemas.microsoft.com/office/drawing/2014/main" xmlns="" id="{7BDA8652-147A-47AB-BEF1-A8ED849DFD54}"/>
              </a:ext>
            </a:extLst>
          </p:cNvPr>
          <p:cNvGrpSpPr/>
          <p:nvPr/>
        </p:nvGrpSpPr>
        <p:grpSpPr>
          <a:xfrm>
            <a:off x="1265549" y="4977172"/>
            <a:ext cx="9960203" cy="870448"/>
            <a:chOff x="1238879" y="5462587"/>
            <a:chExt cx="9960203" cy="870448"/>
          </a:xfrm>
        </p:grpSpPr>
        <p:pic>
          <p:nvPicPr>
            <p:cNvPr id="5" name="图片 4">
              <a:extLst>
                <a:ext uri="{FF2B5EF4-FFF2-40B4-BE49-F238E27FC236}">
                  <a16:creationId xmlns:a16="http://schemas.microsoft.com/office/drawing/2014/main" xmlns="" id="{095968BB-5061-446D-99D4-08F6F5D49DF8}"/>
                </a:ext>
              </a:extLst>
            </p:cNvPr>
            <p:cNvPicPr>
              <a:picLocks noChangeAspect="1"/>
            </p:cNvPicPr>
            <p:nvPr/>
          </p:nvPicPr>
          <p:blipFill rotWithShape="1">
            <a:blip r:embed="rId4"/>
            <a:srcRect r="3427" b="5304"/>
            <a:stretch/>
          </p:blipFill>
          <p:spPr>
            <a:xfrm>
              <a:off x="1238879" y="5462587"/>
              <a:ext cx="9906859" cy="306673"/>
            </a:xfrm>
            <a:prstGeom prst="rect">
              <a:avLst/>
            </a:prstGeom>
          </p:spPr>
        </p:pic>
        <p:pic>
          <p:nvPicPr>
            <p:cNvPr id="7" name="图片 6">
              <a:extLst>
                <a:ext uri="{FF2B5EF4-FFF2-40B4-BE49-F238E27FC236}">
                  <a16:creationId xmlns:a16="http://schemas.microsoft.com/office/drawing/2014/main" xmlns="" id="{2401E695-B627-4454-A6D2-9F983BE4A5FA}"/>
                </a:ext>
              </a:extLst>
            </p:cNvPr>
            <p:cNvPicPr>
              <a:picLocks noChangeAspect="1"/>
            </p:cNvPicPr>
            <p:nvPr/>
          </p:nvPicPr>
          <p:blipFill>
            <a:blip r:embed="rId5"/>
            <a:stretch>
              <a:fillRect/>
            </a:stretch>
          </p:blipFill>
          <p:spPr>
            <a:xfrm>
              <a:off x="1238879" y="5898657"/>
              <a:ext cx="9960203" cy="434378"/>
            </a:xfrm>
            <a:prstGeom prst="rect">
              <a:avLst/>
            </a:prstGeom>
          </p:spPr>
        </p:pic>
      </p:grpSp>
    </p:spTree>
    <p:extLst>
      <p:ext uri="{BB962C8B-B14F-4D97-AF65-F5344CB8AC3E}">
        <p14:creationId xmlns:p14="http://schemas.microsoft.com/office/powerpoint/2010/main" val="3904006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41811F0-80FE-43F0-BDC3-73F851034DE1}"/>
              </a:ext>
            </a:extLst>
          </p:cNvPr>
          <p:cNvSpPr>
            <a:spLocks noGrp="1"/>
          </p:cNvSpPr>
          <p:nvPr>
            <p:ph type="title"/>
          </p:nvPr>
        </p:nvSpPr>
        <p:spPr/>
        <p:txBody>
          <a:bodyPr/>
          <a:lstStyle/>
          <a:p>
            <a:r>
              <a:rPr lang="en-US" altLang="zh-CN" dirty="0" err="1"/>
              <a:t>SELinux</a:t>
            </a:r>
            <a:r>
              <a:rPr lang="zh-CN" altLang="en-US" dirty="0"/>
              <a:t>日志分析工具</a:t>
            </a:r>
          </a:p>
        </p:txBody>
      </p:sp>
      <p:sp>
        <p:nvSpPr>
          <p:cNvPr id="3" name="文本占位符 2">
            <a:extLst>
              <a:ext uri="{FF2B5EF4-FFF2-40B4-BE49-F238E27FC236}">
                <a16:creationId xmlns:a16="http://schemas.microsoft.com/office/drawing/2014/main" xmlns="" id="{302D886E-4C53-41A5-9E08-C2A795529BE3}"/>
              </a:ext>
            </a:extLst>
          </p:cNvPr>
          <p:cNvSpPr>
            <a:spLocks noGrp="1"/>
          </p:cNvSpPr>
          <p:nvPr>
            <p:ph type="body" sz="quarter" idx="10"/>
          </p:nvPr>
        </p:nvSpPr>
        <p:spPr>
          <a:xfrm>
            <a:off x="912285" y="1233488"/>
            <a:ext cx="10560048" cy="5214112"/>
          </a:xfrm>
        </p:spPr>
        <p:txBody>
          <a:bodyPr/>
          <a:lstStyle/>
          <a:p>
            <a:pPr algn="l"/>
            <a:r>
              <a:rPr lang="en-US" altLang="zh-CN" sz="1800" dirty="0" err="1"/>
              <a:t>setroubleshoot</a:t>
            </a:r>
            <a:r>
              <a:rPr lang="en-US" altLang="zh-CN" sz="1800" dirty="0"/>
              <a:t>-server</a:t>
            </a:r>
            <a:r>
              <a:rPr lang="zh-CN" altLang="en-US" sz="1800" dirty="0"/>
              <a:t>服务侦听</a:t>
            </a:r>
            <a:r>
              <a:rPr lang="nn-NO" altLang="zh-CN" sz="1800" dirty="0"/>
              <a:t>/var/log/audit/audit.log</a:t>
            </a:r>
            <a:r>
              <a:rPr lang="zh-CN" altLang="en-US" sz="1800" dirty="0"/>
              <a:t>审计日志，并发送简短摘要到</a:t>
            </a:r>
            <a:r>
              <a:rPr lang="en-US" altLang="zh-CN" sz="1800" dirty="0"/>
              <a:t>/var/log/message</a:t>
            </a:r>
            <a:r>
              <a:rPr lang="zh-CN" altLang="en-US" sz="1800" dirty="0"/>
              <a:t>日志文件</a:t>
            </a:r>
            <a:endParaRPr lang="en-US" altLang="zh-CN" sz="1800" dirty="0"/>
          </a:p>
          <a:p>
            <a:endParaRPr lang="en-US" altLang="zh-CN" sz="2000" dirty="0"/>
          </a:p>
          <a:p>
            <a:pPr marL="0" indent="0">
              <a:buNone/>
            </a:pPr>
            <a:endParaRPr lang="en-US" altLang="zh-CN" sz="2000" dirty="0"/>
          </a:p>
          <a:p>
            <a:r>
              <a:rPr lang="en-US" altLang="zh-CN" sz="1800" dirty="0" err="1"/>
              <a:t>sealert</a:t>
            </a:r>
            <a:r>
              <a:rPr lang="en-US" altLang="zh-CN" sz="1800" dirty="0"/>
              <a:t> -l UUID</a:t>
            </a:r>
            <a:r>
              <a:rPr lang="zh-CN" altLang="en-US" sz="1800" dirty="0"/>
              <a:t>用于生成事件报告，</a:t>
            </a:r>
            <a:r>
              <a:rPr lang="nn-NO" altLang="zh-CN" sz="1800" dirty="0"/>
              <a:t>sealert -a  /var/log/audit/audit.log</a:t>
            </a:r>
            <a:r>
              <a:rPr lang="zh-CN" altLang="en-US" sz="1800" dirty="0"/>
              <a:t>可以生成日志文件中</a:t>
            </a:r>
            <a:r>
              <a:rPr lang="zh-CN" altLang="en-US" sz="1800" dirty="0" smtClean="0"/>
              <a:t>所有</a:t>
            </a:r>
            <a:r>
              <a:rPr lang="zh-CN" altLang="en-US" sz="1800" dirty="0"/>
              <a:t>事件</a:t>
            </a:r>
            <a:r>
              <a:rPr lang="zh-CN" altLang="en-US" sz="1800" dirty="0" smtClean="0"/>
              <a:t>的</a:t>
            </a:r>
            <a:r>
              <a:rPr lang="zh-CN" altLang="en-US" sz="1800" dirty="0"/>
              <a:t>报告。</a:t>
            </a:r>
            <a:endParaRPr lang="en-US" altLang="zh-CN" sz="1800" dirty="0"/>
          </a:p>
          <a:p>
            <a:endParaRPr lang="zh-CN" altLang="en-US" dirty="0"/>
          </a:p>
        </p:txBody>
      </p:sp>
      <p:pic>
        <p:nvPicPr>
          <p:cNvPr id="4" name="图片 3">
            <a:extLst>
              <a:ext uri="{FF2B5EF4-FFF2-40B4-BE49-F238E27FC236}">
                <a16:creationId xmlns:a16="http://schemas.microsoft.com/office/drawing/2014/main" xmlns="" id="{3F695FEC-05F7-4504-8174-065CC310BDD2}"/>
              </a:ext>
            </a:extLst>
          </p:cNvPr>
          <p:cNvPicPr>
            <a:picLocks noChangeAspect="1"/>
          </p:cNvPicPr>
          <p:nvPr/>
        </p:nvPicPr>
        <p:blipFill>
          <a:blip r:embed="rId2"/>
          <a:stretch>
            <a:fillRect/>
          </a:stretch>
        </p:blipFill>
        <p:spPr>
          <a:xfrm>
            <a:off x="1228654" y="2168860"/>
            <a:ext cx="10243679" cy="900100"/>
          </a:xfrm>
          <a:prstGeom prst="rect">
            <a:avLst/>
          </a:prstGeom>
        </p:spPr>
      </p:pic>
      <p:pic>
        <p:nvPicPr>
          <p:cNvPr id="5" name="图片 4">
            <a:extLst>
              <a:ext uri="{FF2B5EF4-FFF2-40B4-BE49-F238E27FC236}">
                <a16:creationId xmlns:a16="http://schemas.microsoft.com/office/drawing/2014/main" xmlns="" id="{8568491F-A715-4488-80EC-52B65D745E0F}"/>
              </a:ext>
            </a:extLst>
          </p:cNvPr>
          <p:cNvPicPr>
            <a:picLocks noChangeAspect="1"/>
          </p:cNvPicPr>
          <p:nvPr/>
        </p:nvPicPr>
        <p:blipFill>
          <a:blip r:embed="rId3"/>
          <a:stretch>
            <a:fillRect/>
          </a:stretch>
        </p:blipFill>
        <p:spPr>
          <a:xfrm>
            <a:off x="1228654" y="4014778"/>
            <a:ext cx="10243679" cy="1951836"/>
          </a:xfrm>
          <a:prstGeom prst="rect">
            <a:avLst/>
          </a:prstGeom>
        </p:spPr>
      </p:pic>
    </p:spTree>
    <p:extLst>
      <p:ext uri="{BB962C8B-B14F-4D97-AF65-F5344CB8AC3E}">
        <p14:creationId xmlns:p14="http://schemas.microsoft.com/office/powerpoint/2010/main" val="1615120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1F07C9-E291-4ED3-A682-498FDF1772A8}"/>
              </a:ext>
            </a:extLst>
          </p:cNvPr>
          <p:cNvSpPr>
            <a:spLocks noGrp="1"/>
          </p:cNvSpPr>
          <p:nvPr>
            <p:ph type="title"/>
          </p:nvPr>
        </p:nvSpPr>
        <p:spPr/>
        <p:txBody>
          <a:bodyPr/>
          <a:lstStyle/>
          <a:p>
            <a:r>
              <a:rPr lang="zh-CN" altLang="en-US" dirty="0"/>
              <a:t>控制</a:t>
            </a:r>
            <a:r>
              <a:rPr lang="en-US" altLang="zh-CN" dirty="0" err="1"/>
              <a:t>SELinux</a:t>
            </a:r>
            <a:r>
              <a:rPr lang="zh-CN" altLang="en-US" dirty="0"/>
              <a:t>端口标记</a:t>
            </a:r>
          </a:p>
        </p:txBody>
      </p:sp>
      <p:sp>
        <p:nvSpPr>
          <p:cNvPr id="3" name="文本占位符 2">
            <a:extLst>
              <a:ext uri="{FF2B5EF4-FFF2-40B4-BE49-F238E27FC236}">
                <a16:creationId xmlns:a16="http://schemas.microsoft.com/office/drawing/2014/main" xmlns="" id="{E0887F39-FB6C-4824-883B-981143F583FE}"/>
              </a:ext>
            </a:extLst>
          </p:cNvPr>
          <p:cNvSpPr>
            <a:spLocks noGrp="1"/>
          </p:cNvSpPr>
          <p:nvPr>
            <p:ph type="body" sz="quarter" idx="10"/>
          </p:nvPr>
        </p:nvSpPr>
        <p:spPr/>
        <p:txBody>
          <a:bodyPr/>
          <a:lstStyle/>
          <a:p>
            <a:r>
              <a:rPr lang="en-US" altLang="zh-CN" sz="1800" dirty="0" err="1"/>
              <a:t>SELinux</a:t>
            </a:r>
            <a:r>
              <a:rPr lang="zh-CN" altLang="en-US" sz="1800" dirty="0"/>
              <a:t>不仅仅是对文件和进程标记，</a:t>
            </a:r>
            <a:r>
              <a:rPr lang="en-US" altLang="zh-CN" sz="1800" dirty="0" err="1"/>
              <a:t>SELinux</a:t>
            </a:r>
            <a:r>
              <a:rPr lang="zh-CN" altLang="en-US" sz="1800" dirty="0"/>
              <a:t>还通过标记网络端口来控制网络流量。当进程希望监听某个端口时，</a:t>
            </a:r>
            <a:r>
              <a:rPr lang="en-US" altLang="zh-CN" sz="1800" dirty="0" err="1"/>
              <a:t>SELinux</a:t>
            </a:r>
            <a:r>
              <a:rPr lang="zh-CN" altLang="en-US" sz="1800" dirty="0"/>
              <a:t>将检查是否允许该进程相关的标签绑定该端口标签。这可以阻止恶意服务控制本应由其他网络服务使用的端口。</a:t>
            </a:r>
            <a:endParaRPr lang="en-US" altLang="zh-CN" sz="1800" dirty="0"/>
          </a:p>
          <a:p>
            <a:r>
              <a:rPr lang="zh-CN" altLang="en-US" sz="1800" dirty="0"/>
              <a:t>如果在非标准端口上运行服务，</a:t>
            </a:r>
            <a:r>
              <a:rPr lang="en-US" altLang="zh-CN" sz="1800" dirty="0" err="1"/>
              <a:t>SELinux</a:t>
            </a:r>
            <a:r>
              <a:rPr lang="zh-CN" altLang="en-US" sz="1800" dirty="0"/>
              <a:t>会拦截，这时必须修改</a:t>
            </a:r>
            <a:r>
              <a:rPr lang="en-US" altLang="zh-CN" sz="1800" dirty="0" err="1"/>
              <a:t>SELinux</a:t>
            </a:r>
            <a:r>
              <a:rPr lang="zh-CN" altLang="en-US" sz="1800" dirty="0"/>
              <a:t>端口标签。</a:t>
            </a:r>
            <a:endParaRPr lang="en-US" altLang="zh-CN" sz="1800" dirty="0"/>
          </a:p>
          <a:p>
            <a:r>
              <a:rPr lang="zh-CN" altLang="en-US" sz="1800" dirty="0"/>
              <a:t>列出所有的端口标签</a:t>
            </a:r>
            <a:endParaRPr lang="en-US" altLang="zh-CN" sz="1800" dirty="0"/>
          </a:p>
          <a:p>
            <a:pPr marL="0" indent="0">
              <a:buNone/>
            </a:pPr>
            <a:r>
              <a:rPr lang="en-US" altLang="zh-CN" sz="2000" dirty="0"/>
              <a:t>	# </a:t>
            </a:r>
            <a:r>
              <a:rPr lang="en-US" altLang="zh-CN" sz="2000" dirty="0" err="1"/>
              <a:t>semanage</a:t>
            </a:r>
            <a:r>
              <a:rPr lang="en-US" altLang="zh-CN" sz="2000" dirty="0"/>
              <a:t> port -l</a:t>
            </a:r>
            <a:endParaRPr lang="zh-CN" altLang="en-US" sz="2000" dirty="0"/>
          </a:p>
        </p:txBody>
      </p:sp>
      <p:pic>
        <p:nvPicPr>
          <p:cNvPr id="4" name="图片 3">
            <a:extLst>
              <a:ext uri="{FF2B5EF4-FFF2-40B4-BE49-F238E27FC236}">
                <a16:creationId xmlns:a16="http://schemas.microsoft.com/office/drawing/2014/main" xmlns="" id="{7CC3EA05-85AF-4175-B7DF-BFDFCFC141B8}"/>
              </a:ext>
            </a:extLst>
          </p:cNvPr>
          <p:cNvPicPr>
            <a:picLocks noChangeAspect="1"/>
          </p:cNvPicPr>
          <p:nvPr/>
        </p:nvPicPr>
        <p:blipFill rotWithShape="1">
          <a:blip r:embed="rId2"/>
          <a:srcRect r="5223" b="2730"/>
          <a:stretch/>
        </p:blipFill>
        <p:spPr>
          <a:xfrm>
            <a:off x="1307468" y="4005064"/>
            <a:ext cx="10118932" cy="1260140"/>
          </a:xfrm>
          <a:prstGeom prst="rect">
            <a:avLst/>
          </a:prstGeom>
        </p:spPr>
      </p:pic>
    </p:spTree>
    <p:extLst>
      <p:ext uri="{BB962C8B-B14F-4D97-AF65-F5344CB8AC3E}">
        <p14:creationId xmlns:p14="http://schemas.microsoft.com/office/powerpoint/2010/main" val="1089224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93EA37-A686-49DC-8240-70A849C02608}"/>
              </a:ext>
            </a:extLst>
          </p:cNvPr>
          <p:cNvSpPr>
            <a:spLocks noGrp="1"/>
          </p:cNvSpPr>
          <p:nvPr>
            <p:ph type="title"/>
          </p:nvPr>
        </p:nvSpPr>
        <p:spPr/>
        <p:txBody>
          <a:bodyPr/>
          <a:lstStyle/>
          <a:p>
            <a:r>
              <a:rPr lang="zh-CN" altLang="en-US" dirty="0"/>
              <a:t>管理端口标签</a:t>
            </a:r>
          </a:p>
        </p:txBody>
      </p:sp>
      <p:sp>
        <p:nvSpPr>
          <p:cNvPr id="3" name="文本占位符 2">
            <a:extLst>
              <a:ext uri="{FF2B5EF4-FFF2-40B4-BE49-F238E27FC236}">
                <a16:creationId xmlns:a16="http://schemas.microsoft.com/office/drawing/2014/main" xmlns="" id="{7F32F865-1A0D-4971-8612-91966DFA5007}"/>
              </a:ext>
            </a:extLst>
          </p:cNvPr>
          <p:cNvSpPr>
            <a:spLocks noGrp="1"/>
          </p:cNvSpPr>
          <p:nvPr>
            <p:ph type="body" sz="quarter" idx="10"/>
          </p:nvPr>
        </p:nvSpPr>
        <p:spPr>
          <a:xfrm>
            <a:off x="866352" y="1044185"/>
            <a:ext cx="10560048" cy="5214112"/>
          </a:xfrm>
        </p:spPr>
        <p:txBody>
          <a:bodyPr/>
          <a:lstStyle/>
          <a:p>
            <a:r>
              <a:rPr lang="zh-CN" altLang="en-US" sz="1800" dirty="0"/>
              <a:t>语法：</a:t>
            </a:r>
            <a:r>
              <a:rPr lang="en-US" altLang="zh-CN" sz="1800" dirty="0" err="1"/>
              <a:t>semanage</a:t>
            </a:r>
            <a:r>
              <a:rPr lang="en-US" altLang="zh-CN" sz="1800" dirty="0"/>
              <a:t> port [option]  PORTNUMBER</a:t>
            </a:r>
          </a:p>
          <a:p>
            <a:pPr marL="0" indent="0">
              <a:buNone/>
            </a:pPr>
            <a:endParaRPr lang="en-US" altLang="zh-CN" dirty="0"/>
          </a:p>
          <a:p>
            <a:pPr marL="0" indent="0">
              <a:buNone/>
            </a:pPr>
            <a:endParaRPr lang="en-US" altLang="zh-CN" dirty="0"/>
          </a:p>
          <a:p>
            <a:r>
              <a:rPr lang="zh-CN" altLang="en-US" sz="1800" dirty="0"/>
              <a:t>常用选项：</a:t>
            </a:r>
            <a:endParaRPr lang="en-US" altLang="zh-CN" sz="1800" dirty="0"/>
          </a:p>
          <a:p>
            <a:pPr marL="0" indent="0">
              <a:buNone/>
            </a:pPr>
            <a:r>
              <a:rPr lang="en-US" altLang="zh-CN" sz="1800" dirty="0"/>
              <a:t>	</a:t>
            </a:r>
            <a:r>
              <a:rPr lang="en-US" altLang="zh-CN" sz="1600" dirty="0"/>
              <a:t>-a</a:t>
            </a:r>
            <a:r>
              <a:rPr lang="zh-CN" altLang="en-US" sz="1600" dirty="0"/>
              <a:t>：添加端口标签</a:t>
            </a:r>
            <a:endParaRPr lang="en-US" altLang="zh-CN" sz="1600" dirty="0"/>
          </a:p>
          <a:p>
            <a:pPr marL="0" indent="0">
              <a:buNone/>
            </a:pPr>
            <a:r>
              <a:rPr lang="en-US" altLang="zh-CN" sz="1600" dirty="0"/>
              <a:t>	-d</a:t>
            </a:r>
            <a:r>
              <a:rPr lang="zh-CN" altLang="en-US" sz="1600" dirty="0"/>
              <a:t>：删除端口标签</a:t>
            </a:r>
            <a:endParaRPr lang="en-US" altLang="zh-CN" sz="1600" dirty="0"/>
          </a:p>
          <a:p>
            <a:pPr marL="0" indent="0">
              <a:buNone/>
            </a:pPr>
            <a:r>
              <a:rPr lang="en-US" altLang="zh-CN" sz="1600" dirty="0"/>
              <a:t>	-m</a:t>
            </a:r>
            <a:r>
              <a:rPr lang="zh-CN" altLang="en-US" sz="1600" dirty="0"/>
              <a:t>：修改端口标签</a:t>
            </a:r>
            <a:endParaRPr lang="en-US" altLang="zh-CN" sz="1600" dirty="0"/>
          </a:p>
          <a:p>
            <a:pPr marL="0" indent="0">
              <a:buNone/>
            </a:pPr>
            <a:r>
              <a:rPr lang="en-US" altLang="zh-CN" sz="1600" dirty="0"/>
              <a:t>	-t</a:t>
            </a:r>
            <a:r>
              <a:rPr lang="zh-CN" altLang="en-US" sz="1600" dirty="0"/>
              <a:t>：指定端口标签类型</a:t>
            </a:r>
            <a:endParaRPr lang="en-US" altLang="zh-CN" sz="1600" dirty="0"/>
          </a:p>
          <a:p>
            <a:pPr marL="0" indent="0">
              <a:buNone/>
            </a:pPr>
            <a:r>
              <a:rPr lang="en-US" altLang="zh-CN" sz="1600" dirty="0"/>
              <a:t>	-p</a:t>
            </a:r>
            <a:r>
              <a:rPr lang="zh-CN" altLang="en-US" sz="1600" dirty="0"/>
              <a:t>：指定协议</a:t>
            </a:r>
            <a:endParaRPr lang="en-US" altLang="zh-CN" sz="1600" dirty="0"/>
          </a:p>
          <a:p>
            <a:pPr marL="0" indent="0">
              <a:buNone/>
            </a:pPr>
            <a:r>
              <a:rPr lang="en-US" altLang="zh-CN" sz="1600" dirty="0"/>
              <a:t>	-l</a:t>
            </a:r>
            <a:r>
              <a:rPr lang="zh-CN" altLang="en-US" sz="1600" dirty="0"/>
              <a:t>：列出所有的端口标签</a:t>
            </a:r>
            <a:endParaRPr lang="en-US" altLang="zh-CN" sz="1600" dirty="0"/>
          </a:p>
          <a:p>
            <a:pPr marL="0" indent="0">
              <a:buNone/>
            </a:pPr>
            <a:r>
              <a:rPr lang="en-US" altLang="zh-CN" sz="1600" dirty="0"/>
              <a:t>	-C</a:t>
            </a:r>
            <a:r>
              <a:rPr lang="zh-CN" altLang="en-US" sz="1600" dirty="0"/>
              <a:t>：列出修改过的端口标签</a:t>
            </a:r>
            <a:endParaRPr lang="en-US" altLang="zh-CN" sz="1600" dirty="0"/>
          </a:p>
          <a:p>
            <a:endParaRPr lang="zh-CN" altLang="en-US" dirty="0"/>
          </a:p>
        </p:txBody>
      </p:sp>
      <p:pic>
        <p:nvPicPr>
          <p:cNvPr id="4" name="图片 3">
            <a:extLst>
              <a:ext uri="{FF2B5EF4-FFF2-40B4-BE49-F238E27FC236}">
                <a16:creationId xmlns:a16="http://schemas.microsoft.com/office/drawing/2014/main" xmlns="" id="{14E5FCB7-692D-46A6-944F-D249EE20DB67}"/>
              </a:ext>
            </a:extLst>
          </p:cNvPr>
          <p:cNvPicPr>
            <a:picLocks noChangeAspect="1"/>
          </p:cNvPicPr>
          <p:nvPr/>
        </p:nvPicPr>
        <p:blipFill>
          <a:blip r:embed="rId2"/>
          <a:stretch>
            <a:fillRect/>
          </a:stretch>
        </p:blipFill>
        <p:spPr>
          <a:xfrm>
            <a:off x="1282827" y="1592796"/>
            <a:ext cx="10455546" cy="838273"/>
          </a:xfrm>
          <a:prstGeom prst="rect">
            <a:avLst/>
          </a:prstGeom>
        </p:spPr>
      </p:pic>
      <p:pic>
        <p:nvPicPr>
          <p:cNvPr id="5" name="图片 4">
            <a:extLst>
              <a:ext uri="{FF2B5EF4-FFF2-40B4-BE49-F238E27FC236}">
                <a16:creationId xmlns:a16="http://schemas.microsoft.com/office/drawing/2014/main" xmlns="" id="{AD71057A-87A4-4126-901B-005789BD475A}"/>
              </a:ext>
            </a:extLst>
          </p:cNvPr>
          <p:cNvPicPr>
            <a:picLocks noChangeAspect="1"/>
          </p:cNvPicPr>
          <p:nvPr/>
        </p:nvPicPr>
        <p:blipFill>
          <a:blip r:embed="rId3"/>
          <a:stretch>
            <a:fillRect/>
          </a:stretch>
        </p:blipFill>
        <p:spPr>
          <a:xfrm>
            <a:off x="4380702" y="5085184"/>
            <a:ext cx="7376799" cy="861135"/>
          </a:xfrm>
          <a:prstGeom prst="rect">
            <a:avLst/>
          </a:prstGeom>
        </p:spPr>
      </p:pic>
    </p:spTree>
    <p:extLst>
      <p:ext uri="{BB962C8B-B14F-4D97-AF65-F5344CB8AC3E}">
        <p14:creationId xmlns:p14="http://schemas.microsoft.com/office/powerpoint/2010/main" val="208787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060BA6-D5CE-487D-8FBA-8AA554C86536}"/>
              </a:ext>
            </a:extLst>
          </p:cNvPr>
          <p:cNvSpPr>
            <a:spLocks noGrp="1"/>
          </p:cNvSpPr>
          <p:nvPr>
            <p:ph type="title"/>
          </p:nvPr>
        </p:nvSpPr>
        <p:spPr/>
        <p:txBody>
          <a:bodyPr/>
          <a:lstStyle/>
          <a:p>
            <a:r>
              <a:rPr lang="zh-CN" altLang="en-US" dirty="0"/>
              <a:t>管理端口标签案例</a:t>
            </a:r>
          </a:p>
        </p:txBody>
      </p:sp>
      <p:sp>
        <p:nvSpPr>
          <p:cNvPr id="3" name="文本占位符 2">
            <a:extLst>
              <a:ext uri="{FF2B5EF4-FFF2-40B4-BE49-F238E27FC236}">
                <a16:creationId xmlns:a16="http://schemas.microsoft.com/office/drawing/2014/main" xmlns="" id="{C70C9BBF-4A16-4F20-81F5-77D599138BB9}"/>
              </a:ext>
            </a:extLst>
          </p:cNvPr>
          <p:cNvSpPr>
            <a:spLocks noGrp="1"/>
          </p:cNvSpPr>
          <p:nvPr>
            <p:ph type="body" sz="quarter" idx="10"/>
          </p:nvPr>
        </p:nvSpPr>
        <p:spPr>
          <a:xfrm>
            <a:off x="912285" y="1233488"/>
            <a:ext cx="10560048" cy="5147840"/>
          </a:xfrm>
        </p:spPr>
        <p:txBody>
          <a:bodyPr/>
          <a:lstStyle/>
          <a:p>
            <a:pPr>
              <a:lnSpc>
                <a:spcPct val="120000"/>
              </a:lnSpc>
            </a:pPr>
            <a:r>
              <a:rPr lang="zh-CN" altLang="en-US" sz="1800" dirty="0"/>
              <a:t>安装配置</a:t>
            </a:r>
            <a:r>
              <a:rPr lang="en-US" altLang="zh-CN" sz="1800" dirty="0"/>
              <a:t>httpd</a:t>
            </a:r>
            <a:r>
              <a:rPr lang="zh-CN" altLang="en-US" sz="1800" dirty="0"/>
              <a:t>服务</a:t>
            </a:r>
            <a:endParaRPr lang="en-US" altLang="zh-CN" sz="1800" dirty="0"/>
          </a:p>
          <a:p>
            <a:pPr>
              <a:lnSpc>
                <a:spcPct val="120000"/>
              </a:lnSpc>
            </a:pPr>
            <a:r>
              <a:rPr lang="zh-CN" altLang="en-US" sz="1800" dirty="0"/>
              <a:t>修改</a:t>
            </a:r>
            <a:r>
              <a:rPr lang="en-US" altLang="zh-CN" sz="1800" dirty="0"/>
              <a:t>httpd</a:t>
            </a:r>
            <a:r>
              <a:rPr lang="zh-CN" altLang="en-US" sz="1800" dirty="0"/>
              <a:t>的配置文件</a:t>
            </a:r>
            <a:endParaRPr lang="en-US" altLang="zh-CN" sz="1800" dirty="0"/>
          </a:p>
          <a:p>
            <a:pPr marL="720000" indent="0">
              <a:lnSpc>
                <a:spcPct val="120000"/>
              </a:lnSpc>
              <a:buNone/>
            </a:pPr>
            <a:r>
              <a:rPr lang="pt-BR" altLang="zh-CN" sz="1600" dirty="0"/>
              <a:t>vim /etc/httpd/conf/httpd.conf</a:t>
            </a:r>
          </a:p>
          <a:p>
            <a:pPr marL="720000" indent="0">
              <a:lnSpc>
                <a:spcPct val="120000"/>
              </a:lnSpc>
              <a:buNone/>
            </a:pPr>
            <a:r>
              <a:rPr lang="en-US" altLang="zh-CN" sz="1600" dirty="0"/>
              <a:t>Listen 88  </a:t>
            </a:r>
            <a:r>
              <a:rPr lang="zh-CN" altLang="en-US" sz="1600" dirty="0"/>
              <a:t>（修改监听端口为</a:t>
            </a:r>
            <a:r>
              <a:rPr lang="en-US" altLang="zh-CN" sz="1600" dirty="0"/>
              <a:t>88</a:t>
            </a:r>
            <a:r>
              <a:rPr lang="zh-CN" altLang="en-US" sz="1600" dirty="0"/>
              <a:t>）</a:t>
            </a:r>
            <a:endParaRPr lang="en-US" altLang="zh-CN" sz="1600" dirty="0"/>
          </a:p>
          <a:p>
            <a:pPr>
              <a:lnSpc>
                <a:spcPct val="120000"/>
              </a:lnSpc>
            </a:pPr>
            <a:r>
              <a:rPr lang="zh-CN" altLang="en-US" sz="1800" dirty="0"/>
              <a:t>重启</a:t>
            </a:r>
            <a:r>
              <a:rPr lang="en-US" altLang="zh-CN" sz="1800" dirty="0"/>
              <a:t>httpd</a:t>
            </a:r>
            <a:r>
              <a:rPr lang="zh-CN" altLang="en-US" sz="1800" dirty="0"/>
              <a:t>服务报错</a:t>
            </a:r>
            <a:endParaRPr lang="en-US" altLang="zh-CN" sz="1800" dirty="0"/>
          </a:p>
          <a:p>
            <a:pPr marL="0" indent="0">
              <a:lnSpc>
                <a:spcPct val="120000"/>
              </a:lnSpc>
              <a:buNone/>
            </a:pPr>
            <a:endParaRPr lang="en-US" altLang="zh-CN" sz="1600" dirty="0"/>
          </a:p>
          <a:p>
            <a:pPr marL="0" indent="0">
              <a:lnSpc>
                <a:spcPct val="120000"/>
              </a:lnSpc>
              <a:buNone/>
            </a:pPr>
            <a:endParaRPr lang="en-US" altLang="zh-CN" sz="1600" dirty="0"/>
          </a:p>
          <a:p>
            <a:pPr>
              <a:lnSpc>
                <a:spcPct val="120000"/>
              </a:lnSpc>
            </a:pPr>
            <a:r>
              <a:rPr lang="zh-CN" altLang="en-US" sz="1800" dirty="0"/>
              <a:t>查看日志排错</a:t>
            </a:r>
            <a:r>
              <a:rPr lang="en-US" altLang="zh-CN" sz="1800" dirty="0"/>
              <a:t>/var/log/message</a:t>
            </a:r>
          </a:p>
          <a:p>
            <a:pPr marL="720000" indent="0">
              <a:lnSpc>
                <a:spcPct val="120000"/>
              </a:lnSpc>
              <a:buNone/>
            </a:pPr>
            <a:endParaRPr lang="en-US" altLang="zh-CN" sz="1600" dirty="0"/>
          </a:p>
          <a:p>
            <a:pPr marL="720000" indent="0">
              <a:lnSpc>
                <a:spcPct val="120000"/>
              </a:lnSpc>
              <a:buNone/>
            </a:pPr>
            <a:endParaRPr lang="en-US" altLang="zh-CN" sz="1600" dirty="0"/>
          </a:p>
          <a:p>
            <a:pPr>
              <a:lnSpc>
                <a:spcPct val="120000"/>
              </a:lnSpc>
            </a:pPr>
            <a:r>
              <a:rPr lang="zh-CN" altLang="en-US" sz="1800" dirty="0"/>
              <a:t>修改端口类型后，重启服务，端口已经监听</a:t>
            </a:r>
            <a:endParaRPr lang="en-US" altLang="zh-CN" sz="1800" dirty="0"/>
          </a:p>
          <a:p>
            <a:pPr marL="0" indent="0">
              <a:lnSpc>
                <a:spcPct val="120000"/>
              </a:lnSpc>
              <a:buNone/>
            </a:pPr>
            <a:endParaRPr lang="zh-CN" altLang="en-US" dirty="0"/>
          </a:p>
        </p:txBody>
      </p:sp>
      <p:pic>
        <p:nvPicPr>
          <p:cNvPr id="4" name="图片 3">
            <a:extLst>
              <a:ext uri="{FF2B5EF4-FFF2-40B4-BE49-F238E27FC236}">
                <a16:creationId xmlns:a16="http://schemas.microsoft.com/office/drawing/2014/main" xmlns="" id="{826BD2FA-1A21-4DC4-A8F6-EB636053F020}"/>
              </a:ext>
            </a:extLst>
          </p:cNvPr>
          <p:cNvPicPr>
            <a:picLocks noChangeAspect="1"/>
          </p:cNvPicPr>
          <p:nvPr/>
        </p:nvPicPr>
        <p:blipFill rotWithShape="1">
          <a:blip r:embed="rId3"/>
          <a:srcRect r="2053" b="2053"/>
          <a:stretch/>
        </p:blipFill>
        <p:spPr>
          <a:xfrm>
            <a:off x="1341758" y="3260701"/>
            <a:ext cx="9501919" cy="612068"/>
          </a:xfrm>
          <a:prstGeom prst="rect">
            <a:avLst/>
          </a:prstGeom>
        </p:spPr>
      </p:pic>
      <p:pic>
        <p:nvPicPr>
          <p:cNvPr id="5" name="图片 4">
            <a:extLst>
              <a:ext uri="{FF2B5EF4-FFF2-40B4-BE49-F238E27FC236}">
                <a16:creationId xmlns:a16="http://schemas.microsoft.com/office/drawing/2014/main" xmlns="" id="{B0B79677-07FC-4B1B-9E25-8CFED5BD3335}"/>
              </a:ext>
            </a:extLst>
          </p:cNvPr>
          <p:cNvPicPr>
            <a:picLocks noChangeAspect="1"/>
          </p:cNvPicPr>
          <p:nvPr/>
        </p:nvPicPr>
        <p:blipFill>
          <a:blip r:embed="rId4"/>
          <a:stretch>
            <a:fillRect/>
          </a:stretch>
        </p:blipFill>
        <p:spPr>
          <a:xfrm>
            <a:off x="1348323" y="4432516"/>
            <a:ext cx="9495354" cy="530990"/>
          </a:xfrm>
          <a:prstGeom prst="rect">
            <a:avLst/>
          </a:prstGeom>
        </p:spPr>
      </p:pic>
      <p:pic>
        <p:nvPicPr>
          <p:cNvPr id="6" name="图片 5">
            <a:extLst>
              <a:ext uri="{FF2B5EF4-FFF2-40B4-BE49-F238E27FC236}">
                <a16:creationId xmlns:a16="http://schemas.microsoft.com/office/drawing/2014/main" xmlns="" id="{A921A7CE-6688-4615-88C2-143A5BFCD043}"/>
              </a:ext>
            </a:extLst>
          </p:cNvPr>
          <p:cNvPicPr>
            <a:picLocks noChangeAspect="1"/>
          </p:cNvPicPr>
          <p:nvPr/>
        </p:nvPicPr>
        <p:blipFill rotWithShape="1">
          <a:blip r:embed="rId5"/>
          <a:srcRect r="6144" b="2276"/>
          <a:stretch/>
        </p:blipFill>
        <p:spPr>
          <a:xfrm>
            <a:off x="1341758" y="5471123"/>
            <a:ext cx="9501919" cy="838197"/>
          </a:xfrm>
          <a:prstGeom prst="rect">
            <a:avLst/>
          </a:prstGeom>
        </p:spPr>
      </p:pic>
    </p:spTree>
    <p:extLst>
      <p:ext uri="{BB962C8B-B14F-4D97-AF65-F5344CB8AC3E}">
        <p14:creationId xmlns:p14="http://schemas.microsoft.com/office/powerpoint/2010/main" val="3264444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err="1"/>
              <a:t>SELinux</a:t>
            </a:r>
            <a:r>
              <a:rPr lang="zh-CN" altLang="en-US" dirty="0"/>
              <a:t>的</a:t>
            </a:r>
            <a:r>
              <a:rPr lang="en-US" altLang="zh-CN" dirty="0"/>
              <a:t>3</a:t>
            </a:r>
            <a:r>
              <a:rPr lang="zh-CN" altLang="en-US" dirty="0"/>
              <a:t>种模式</a:t>
            </a:r>
            <a:endParaRPr lang="en-US" altLang="zh-CN" dirty="0"/>
          </a:p>
          <a:p>
            <a:r>
              <a:rPr lang="zh-CN" altLang="en-US" dirty="0"/>
              <a:t>控制</a:t>
            </a:r>
            <a:r>
              <a:rPr lang="en-US" altLang="zh-CN" dirty="0" err="1"/>
              <a:t>SELinux</a:t>
            </a:r>
            <a:r>
              <a:rPr lang="zh-CN" altLang="en-US" dirty="0"/>
              <a:t>文件上下文</a:t>
            </a:r>
            <a:endParaRPr lang="en-US" altLang="zh-CN" dirty="0"/>
          </a:p>
          <a:p>
            <a:r>
              <a:rPr lang="zh-CN" altLang="en-US" dirty="0"/>
              <a:t>使用布尔值调整</a:t>
            </a:r>
            <a:r>
              <a:rPr lang="en-US" altLang="zh-CN" dirty="0" err="1"/>
              <a:t>SELinux</a:t>
            </a:r>
            <a:r>
              <a:rPr lang="zh-CN" altLang="en-US" dirty="0"/>
              <a:t>策略</a:t>
            </a:r>
            <a:endParaRPr lang="en-US" altLang="zh-CN" dirty="0"/>
          </a:p>
          <a:p>
            <a:r>
              <a:rPr lang="zh-CN" altLang="en-US" dirty="0"/>
              <a:t>控制</a:t>
            </a:r>
            <a:r>
              <a:rPr lang="en-US" altLang="zh-CN" dirty="0" err="1"/>
              <a:t>SELinux</a:t>
            </a:r>
            <a:r>
              <a:rPr lang="zh-CN" altLang="en-US" dirty="0"/>
              <a:t>端口标记</a:t>
            </a:r>
            <a:endParaRPr lang="en-US" altLang="zh-CN" dirty="0"/>
          </a:p>
          <a:p>
            <a:r>
              <a:rPr lang="en-US" altLang="zh-CN" dirty="0" err="1"/>
              <a:t>SELinux</a:t>
            </a:r>
            <a:r>
              <a:rPr lang="zh-CN" altLang="en-US" dirty="0"/>
              <a:t>问题排错</a:t>
            </a:r>
            <a:endParaRPr lang="en-US" altLang="zh-CN" dirty="0"/>
          </a:p>
          <a:p>
            <a:endParaRPr lang="zh-CN" altLang="en-US" dirty="0"/>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17</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err="1"/>
              <a:t>SELinux</a:t>
            </a:r>
            <a:r>
              <a:rPr lang="zh-CN" altLang="en-US" dirty="0"/>
              <a:t>的</a:t>
            </a:r>
            <a:r>
              <a:rPr lang="en-US" altLang="zh-CN" dirty="0"/>
              <a:t>3</a:t>
            </a:r>
            <a:r>
              <a:rPr lang="zh-CN" altLang="en-US" dirty="0"/>
              <a:t>种模式</a:t>
            </a:r>
            <a:endParaRPr lang="en-US" altLang="zh-CN" dirty="0"/>
          </a:p>
          <a:p>
            <a:r>
              <a:rPr lang="zh-CN" altLang="en-US" dirty="0"/>
              <a:t>控制</a:t>
            </a:r>
            <a:r>
              <a:rPr lang="en-US" altLang="zh-CN" dirty="0" err="1"/>
              <a:t>SELinux</a:t>
            </a:r>
            <a:r>
              <a:rPr lang="zh-CN" altLang="en-US" dirty="0"/>
              <a:t>文件上下文</a:t>
            </a:r>
            <a:endParaRPr lang="en-US" altLang="zh-CN" dirty="0"/>
          </a:p>
          <a:p>
            <a:r>
              <a:rPr lang="zh-CN" altLang="en-US" dirty="0"/>
              <a:t>使用布尔值调整</a:t>
            </a:r>
            <a:r>
              <a:rPr lang="en-US" altLang="zh-CN" dirty="0" err="1"/>
              <a:t>SELinux</a:t>
            </a:r>
            <a:r>
              <a:rPr lang="zh-CN" altLang="en-US" dirty="0"/>
              <a:t>策略</a:t>
            </a:r>
            <a:endParaRPr lang="en-US" altLang="zh-CN" dirty="0"/>
          </a:p>
          <a:p>
            <a:r>
              <a:rPr lang="zh-CN" altLang="en-US" dirty="0"/>
              <a:t>控制</a:t>
            </a:r>
            <a:r>
              <a:rPr lang="en-US" altLang="zh-CN" dirty="0" err="1"/>
              <a:t>SELinux</a:t>
            </a:r>
            <a:r>
              <a:rPr lang="zh-CN" altLang="en-US" dirty="0"/>
              <a:t>端口标记</a:t>
            </a:r>
            <a:endParaRPr lang="en-US" altLang="zh-CN" dirty="0"/>
          </a:p>
          <a:p>
            <a:r>
              <a:rPr lang="en-US" altLang="zh-CN" dirty="0" err="1"/>
              <a:t>SELinux</a:t>
            </a:r>
            <a:r>
              <a:rPr lang="zh-CN" altLang="en-US" dirty="0"/>
              <a:t>问题排错</a:t>
            </a:r>
            <a:endParaRPr lang="en-US" altLang="zh-CN" dirty="0"/>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SELinux</a:t>
            </a:r>
            <a:r>
              <a:rPr lang="zh-CN" altLang="en-US" dirty="0"/>
              <a:t>简介</a:t>
            </a:r>
          </a:p>
        </p:txBody>
      </p:sp>
      <p:sp>
        <p:nvSpPr>
          <p:cNvPr id="4" name="文本占位符 3"/>
          <p:cNvSpPr>
            <a:spLocks noGrp="1"/>
          </p:cNvSpPr>
          <p:nvPr>
            <p:ph type="body" sz="quarter" idx="10"/>
          </p:nvPr>
        </p:nvSpPr>
        <p:spPr>
          <a:xfrm>
            <a:off x="912285" y="1233488"/>
            <a:ext cx="10560048" cy="5122862"/>
          </a:xfrm>
        </p:spPr>
        <p:txBody>
          <a:bodyPr/>
          <a:lstStyle/>
          <a:p>
            <a:r>
              <a:rPr lang="en-US" altLang="zh-CN" sz="1800" dirty="0" err="1"/>
              <a:t>SELinux</a:t>
            </a:r>
            <a:r>
              <a:rPr lang="zh-CN" altLang="en-US" sz="1800" dirty="0"/>
              <a:t>在</a:t>
            </a:r>
            <a:r>
              <a:rPr lang="en-US" altLang="zh-CN" sz="1800" dirty="0"/>
              <a:t>Linux</a:t>
            </a:r>
            <a:r>
              <a:rPr lang="zh-CN" altLang="en-US" sz="1800" dirty="0"/>
              <a:t>中具有重要的安全用途，它可以允许或拒绝访问文件及其他资源，且精准度相比用户权限要大幅提高。</a:t>
            </a:r>
            <a:endParaRPr lang="en-US" altLang="zh-CN" sz="1800" dirty="0"/>
          </a:p>
          <a:p>
            <a:endParaRPr lang="en-US" altLang="zh-CN" sz="1800" dirty="0"/>
          </a:p>
          <a:p>
            <a:r>
              <a:rPr lang="en-US" altLang="zh-CN" sz="1800" dirty="0" err="1"/>
              <a:t>SELinux</a:t>
            </a:r>
            <a:r>
              <a:rPr lang="zh-CN" altLang="en-US" sz="1800" dirty="0"/>
              <a:t>由应用开发人员定义的若干策略组成，这些策略准确声明了对于应用使用的每个二进制可执行文件，配置文件和数据文件，哪些操作和访问权限是恰当且被允许的，这被称为目标政策。策略声明了各个程序，文件和网络端口上放置的预定义标签。</a:t>
            </a:r>
            <a:endParaRPr lang="en-US" altLang="zh-CN" sz="1800" dirty="0"/>
          </a:p>
          <a:p>
            <a:endParaRPr lang="en-US" altLang="zh-CN" sz="1800" dirty="0"/>
          </a:p>
          <a:p>
            <a:r>
              <a:rPr lang="zh-CN" altLang="en-US" sz="1800" dirty="0"/>
              <a:t>并非所有的安全问题都可以提前预测，</a:t>
            </a:r>
            <a:r>
              <a:rPr lang="en-US" altLang="zh-CN" sz="1800" dirty="0" err="1"/>
              <a:t>SELinux</a:t>
            </a:r>
            <a:r>
              <a:rPr lang="zh-CN" altLang="en-US" sz="1800" dirty="0"/>
              <a:t>实施了一组可以防止一个应用程序的弱点影响其他应用或基础系统的访问规则。</a:t>
            </a:r>
            <a:r>
              <a:rPr lang="en-US" altLang="zh-CN" sz="1800" dirty="0" err="1"/>
              <a:t>SELinux</a:t>
            </a:r>
            <a:r>
              <a:rPr lang="zh-CN" altLang="en-US" sz="1800" dirty="0"/>
              <a:t>提供了一个额外的安全层，此外还增加了一层复杂结构，同时也给使用者带来了一定的难度。因此学习</a:t>
            </a:r>
            <a:r>
              <a:rPr lang="en-US" altLang="zh-CN" sz="1800" dirty="0" err="1"/>
              <a:t>SELinux</a:t>
            </a:r>
            <a:r>
              <a:rPr lang="zh-CN" altLang="en-US" sz="1800" dirty="0"/>
              <a:t>可能会需要一些时间。</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2</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441D97-560C-4CBD-9F08-C22440414C42}"/>
              </a:ext>
            </a:extLst>
          </p:cNvPr>
          <p:cNvSpPr>
            <a:spLocks noGrp="1"/>
          </p:cNvSpPr>
          <p:nvPr>
            <p:ph type="title"/>
          </p:nvPr>
        </p:nvSpPr>
        <p:spPr/>
        <p:txBody>
          <a:bodyPr/>
          <a:lstStyle/>
          <a:p>
            <a:r>
              <a:rPr lang="en-US" altLang="zh-CN" dirty="0" err="1"/>
              <a:t>SELinux</a:t>
            </a:r>
            <a:r>
              <a:rPr lang="zh-CN" altLang="en-US" dirty="0"/>
              <a:t>的三种模式</a:t>
            </a:r>
          </a:p>
        </p:txBody>
      </p:sp>
      <p:sp>
        <p:nvSpPr>
          <p:cNvPr id="3" name="文本占位符 2">
            <a:extLst>
              <a:ext uri="{FF2B5EF4-FFF2-40B4-BE49-F238E27FC236}">
                <a16:creationId xmlns:a16="http://schemas.microsoft.com/office/drawing/2014/main" xmlns="" id="{D8F2E25D-55D1-4EB6-8CDB-4BDE1DD33413}"/>
              </a:ext>
            </a:extLst>
          </p:cNvPr>
          <p:cNvSpPr>
            <a:spLocks noGrp="1"/>
          </p:cNvSpPr>
          <p:nvPr>
            <p:ph type="body" sz="quarter" idx="10"/>
          </p:nvPr>
        </p:nvSpPr>
        <p:spPr/>
        <p:txBody>
          <a:bodyPr/>
          <a:lstStyle/>
          <a:p>
            <a:r>
              <a:rPr lang="zh-CN" altLang="en-US" sz="1800" dirty="0"/>
              <a:t>强制模式：</a:t>
            </a:r>
            <a:r>
              <a:rPr lang="en-US" altLang="zh-CN" sz="1800" dirty="0" err="1"/>
              <a:t>SELinux</a:t>
            </a:r>
            <a:r>
              <a:rPr lang="zh-CN" altLang="en-US" sz="1800" dirty="0"/>
              <a:t>强制执行访问控制规则。系统默认在该模式下运行</a:t>
            </a:r>
            <a:endParaRPr lang="en-US" altLang="zh-CN" sz="1800" dirty="0"/>
          </a:p>
          <a:p>
            <a:r>
              <a:rPr lang="zh-CN" altLang="en-US" sz="1800" dirty="0"/>
              <a:t>许可模式：</a:t>
            </a:r>
            <a:r>
              <a:rPr lang="en-US" altLang="zh-CN" sz="1800" dirty="0" err="1"/>
              <a:t>SELinux</a:t>
            </a:r>
            <a:r>
              <a:rPr lang="zh-CN" altLang="en-US" sz="1800" dirty="0"/>
              <a:t>处于活动状态，但不强制执行访问控制规则，而是记录违反规则的警告。该模式主要用于测试和故障排除。</a:t>
            </a:r>
            <a:endParaRPr lang="en-US" altLang="zh-CN" sz="1800" dirty="0"/>
          </a:p>
          <a:p>
            <a:r>
              <a:rPr lang="zh-CN" altLang="en-US" sz="1800" dirty="0"/>
              <a:t>关闭模式：</a:t>
            </a:r>
            <a:r>
              <a:rPr lang="en-US" altLang="zh-CN" sz="1800" dirty="0" err="1"/>
              <a:t>SELinux</a:t>
            </a:r>
            <a:r>
              <a:rPr lang="zh-CN" altLang="en-US" sz="1800" dirty="0"/>
              <a:t>完全关闭，不拒绝任何</a:t>
            </a:r>
            <a:r>
              <a:rPr lang="en-US" altLang="zh-CN" sz="1800" dirty="0" err="1"/>
              <a:t>SELinux</a:t>
            </a:r>
            <a:r>
              <a:rPr lang="zh-CN" altLang="en-US" sz="1800" dirty="0"/>
              <a:t>违规行为，并不予记录。</a:t>
            </a:r>
          </a:p>
        </p:txBody>
      </p:sp>
      <p:sp>
        <p:nvSpPr>
          <p:cNvPr id="4" name="object 4">
            <a:extLst>
              <a:ext uri="{FF2B5EF4-FFF2-40B4-BE49-F238E27FC236}">
                <a16:creationId xmlns:a16="http://schemas.microsoft.com/office/drawing/2014/main" xmlns="" id="{CD5A7F2B-420A-4F89-9D98-D3BB1F4B1714}"/>
              </a:ext>
            </a:extLst>
          </p:cNvPr>
          <p:cNvSpPr/>
          <p:nvPr/>
        </p:nvSpPr>
        <p:spPr>
          <a:xfrm>
            <a:off x="2075986" y="3176972"/>
            <a:ext cx="2484275" cy="3270628"/>
          </a:xfrm>
          <a:prstGeom prst="rect">
            <a:avLst/>
          </a:prstGeom>
          <a:blipFill>
            <a:blip r:embed="rId2"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xmlns="" id="{9EC166B1-03A5-4B08-A637-DC16C1E37EA0}"/>
              </a:ext>
            </a:extLst>
          </p:cNvPr>
          <p:cNvSpPr/>
          <p:nvPr/>
        </p:nvSpPr>
        <p:spPr>
          <a:xfrm>
            <a:off x="6096000" y="3176972"/>
            <a:ext cx="2628292" cy="316835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686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8C4A3DB-064A-41B6-87C0-F65622CC06E0}"/>
              </a:ext>
            </a:extLst>
          </p:cNvPr>
          <p:cNvSpPr>
            <a:spLocks noGrp="1"/>
          </p:cNvSpPr>
          <p:nvPr>
            <p:ph type="title"/>
          </p:nvPr>
        </p:nvSpPr>
        <p:spPr/>
        <p:txBody>
          <a:bodyPr/>
          <a:lstStyle/>
          <a:p>
            <a:r>
              <a:rPr lang="en-US" altLang="zh-CN" dirty="0" err="1"/>
              <a:t>SELinux</a:t>
            </a:r>
            <a:r>
              <a:rPr lang="zh-CN" altLang="en-US" dirty="0"/>
              <a:t>三种模式切换</a:t>
            </a:r>
          </a:p>
        </p:txBody>
      </p:sp>
      <p:sp>
        <p:nvSpPr>
          <p:cNvPr id="3" name="文本占位符 2">
            <a:extLst>
              <a:ext uri="{FF2B5EF4-FFF2-40B4-BE49-F238E27FC236}">
                <a16:creationId xmlns:a16="http://schemas.microsoft.com/office/drawing/2014/main" xmlns="" id="{55B5DDEF-FCC8-44AC-A951-8682AD31CB95}"/>
              </a:ext>
            </a:extLst>
          </p:cNvPr>
          <p:cNvSpPr>
            <a:spLocks noGrp="1"/>
          </p:cNvSpPr>
          <p:nvPr>
            <p:ph type="body" sz="quarter" idx="10"/>
          </p:nvPr>
        </p:nvSpPr>
        <p:spPr>
          <a:xfrm>
            <a:off x="866352" y="1053634"/>
            <a:ext cx="10560048" cy="5723904"/>
          </a:xfrm>
        </p:spPr>
        <p:txBody>
          <a:bodyPr/>
          <a:lstStyle/>
          <a:p>
            <a:r>
              <a:rPr lang="zh-CN" altLang="en-US" sz="2000" dirty="0"/>
              <a:t>更改当前系统的</a:t>
            </a:r>
            <a:r>
              <a:rPr lang="en-US" altLang="zh-CN" sz="2000" dirty="0" err="1"/>
              <a:t>SELinux</a:t>
            </a:r>
            <a:r>
              <a:rPr lang="zh-CN" altLang="en-US" sz="2000" dirty="0"/>
              <a:t>模式</a:t>
            </a:r>
            <a:endParaRPr lang="en-US" altLang="zh-CN" sz="2000" dirty="0"/>
          </a:p>
          <a:p>
            <a:pPr marL="1005750" indent="-285750">
              <a:buFont typeface="Wingdings" panose="05000000000000000000" pitchFamily="2" charset="2"/>
              <a:buChar char="u"/>
            </a:pPr>
            <a:r>
              <a:rPr lang="zh-CN" altLang="en-US" sz="1600" dirty="0"/>
              <a:t>查看当前模式：</a:t>
            </a:r>
            <a:r>
              <a:rPr lang="en-US" altLang="zh-CN" sz="1600" dirty="0" err="1"/>
              <a:t>getenforce</a:t>
            </a:r>
            <a:endParaRPr lang="en-US" altLang="zh-CN" sz="1600" dirty="0"/>
          </a:p>
          <a:p>
            <a:pPr marL="1005750" indent="-285750">
              <a:buFont typeface="Wingdings" panose="05000000000000000000" pitchFamily="2" charset="2"/>
              <a:buChar char="u"/>
            </a:pPr>
            <a:r>
              <a:rPr lang="zh-CN" altLang="en-US" sz="1600" dirty="0"/>
              <a:t>强制模式切换为许可模式：</a:t>
            </a:r>
            <a:r>
              <a:rPr lang="en-US" altLang="zh-CN" sz="1600" dirty="0" err="1"/>
              <a:t>setenforce</a:t>
            </a:r>
            <a:r>
              <a:rPr lang="en-US" altLang="zh-CN" sz="1600" dirty="0"/>
              <a:t> 0</a:t>
            </a:r>
          </a:p>
          <a:p>
            <a:pPr marL="1005750" indent="-285750">
              <a:buFont typeface="Wingdings" panose="05000000000000000000" pitchFamily="2" charset="2"/>
              <a:buChar char="u"/>
            </a:pPr>
            <a:r>
              <a:rPr lang="zh-CN" altLang="en-US" sz="1600" dirty="0"/>
              <a:t>许可模式切换为强制模式：</a:t>
            </a:r>
            <a:r>
              <a:rPr lang="en-US" altLang="zh-CN" sz="1600" dirty="0"/>
              <a:t> </a:t>
            </a:r>
            <a:r>
              <a:rPr lang="en-US" altLang="zh-CN" sz="1600" dirty="0" err="1"/>
              <a:t>setenforce</a:t>
            </a:r>
            <a:r>
              <a:rPr lang="en-US" altLang="zh-CN" sz="1600" dirty="0"/>
              <a:t> 1</a:t>
            </a:r>
          </a:p>
          <a:p>
            <a:pPr marL="1005750" indent="-285750">
              <a:buFont typeface="Wingdings" panose="05000000000000000000" pitchFamily="2" charset="2"/>
              <a:buChar char="u"/>
            </a:pPr>
            <a:r>
              <a:rPr lang="zh-CN" altLang="en-US" sz="1600" dirty="0"/>
              <a:t>关闭模式和其他两种模式之间无法在线切换</a:t>
            </a:r>
            <a:endParaRPr lang="en-US" altLang="zh-CN" sz="1600" dirty="0"/>
          </a:p>
          <a:p>
            <a:r>
              <a:rPr lang="zh-CN" altLang="en-US" sz="2000" dirty="0"/>
              <a:t>在启动时向内核传递参数来设置启动后的</a:t>
            </a:r>
            <a:r>
              <a:rPr lang="en-US" altLang="zh-CN" sz="2000" dirty="0" err="1"/>
              <a:t>SELinux</a:t>
            </a:r>
            <a:r>
              <a:rPr lang="zh-CN" altLang="en-US" sz="2000" dirty="0"/>
              <a:t>模式：</a:t>
            </a:r>
            <a:endParaRPr lang="en-US" altLang="zh-CN" sz="2000" dirty="0"/>
          </a:p>
          <a:p>
            <a:pPr marL="1005750" indent="-285750">
              <a:buFont typeface="Wingdings" panose="05000000000000000000" pitchFamily="2" charset="2"/>
              <a:buChar char="u"/>
            </a:pPr>
            <a:r>
              <a:rPr lang="en-US" altLang="zh-CN" sz="1600" dirty="0"/>
              <a:t>enforcing=0  </a:t>
            </a:r>
            <a:r>
              <a:rPr lang="zh-CN" altLang="en-US" sz="1600" dirty="0"/>
              <a:t>许可模式启动</a:t>
            </a:r>
            <a:endParaRPr lang="en-US" altLang="zh-CN" sz="1600" dirty="0"/>
          </a:p>
          <a:p>
            <a:pPr marL="1005750" indent="-285750">
              <a:buFont typeface="Wingdings" panose="05000000000000000000" pitchFamily="2" charset="2"/>
              <a:buChar char="u"/>
            </a:pPr>
            <a:r>
              <a:rPr lang="en-US" altLang="zh-CN" sz="1600" dirty="0"/>
              <a:t>enforcing=1 </a:t>
            </a:r>
            <a:r>
              <a:rPr lang="zh-CN" altLang="en-US" sz="1600" dirty="0"/>
              <a:t>强制模式启动</a:t>
            </a:r>
            <a:endParaRPr lang="en-US" altLang="zh-CN" sz="1600" dirty="0"/>
          </a:p>
          <a:p>
            <a:pPr marL="1005750" indent="-285750">
              <a:buFont typeface="Wingdings" panose="05000000000000000000" pitchFamily="2" charset="2"/>
              <a:buChar char="u"/>
            </a:pPr>
            <a:r>
              <a:rPr lang="en-US" altLang="zh-CN" sz="1600" dirty="0" err="1"/>
              <a:t>selinux</a:t>
            </a:r>
            <a:r>
              <a:rPr lang="en-US" altLang="zh-CN" sz="1600" dirty="0"/>
              <a:t>=0   </a:t>
            </a:r>
            <a:r>
              <a:rPr lang="zh-CN" altLang="en-US" sz="1600" dirty="0"/>
              <a:t>关闭模式启动</a:t>
            </a:r>
            <a:endParaRPr lang="en-US" altLang="zh-CN" sz="1600" dirty="0"/>
          </a:p>
          <a:p>
            <a:pPr marL="1005750" indent="-285750">
              <a:buFont typeface="Wingdings" panose="05000000000000000000" pitchFamily="2" charset="2"/>
              <a:buChar char="u"/>
            </a:pPr>
            <a:r>
              <a:rPr lang="en-US" altLang="zh-CN" sz="1600" dirty="0" err="1"/>
              <a:t>selinux</a:t>
            </a:r>
            <a:r>
              <a:rPr lang="en-US" altLang="zh-CN" sz="1600" dirty="0"/>
              <a:t>=1  </a:t>
            </a:r>
            <a:r>
              <a:rPr lang="zh-CN" altLang="en-US" sz="1600" dirty="0"/>
              <a:t>启动</a:t>
            </a:r>
            <a:r>
              <a:rPr lang="en-US" altLang="zh-CN" sz="1600" dirty="0" err="1"/>
              <a:t>SELinux</a:t>
            </a:r>
            <a:endParaRPr lang="en-US" altLang="zh-CN" sz="1600" dirty="0"/>
          </a:p>
          <a:p>
            <a:pPr marL="720000" indent="0">
              <a:buNone/>
            </a:pPr>
            <a:endParaRPr lang="en-US" altLang="zh-CN" sz="1600" dirty="0"/>
          </a:p>
        </p:txBody>
      </p:sp>
    </p:spTree>
    <p:extLst>
      <p:ext uri="{BB962C8B-B14F-4D97-AF65-F5344CB8AC3E}">
        <p14:creationId xmlns:p14="http://schemas.microsoft.com/office/powerpoint/2010/main" val="61129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8C4A3DB-064A-41B6-87C0-F65622CC06E0}"/>
              </a:ext>
            </a:extLst>
          </p:cNvPr>
          <p:cNvSpPr>
            <a:spLocks noGrp="1"/>
          </p:cNvSpPr>
          <p:nvPr>
            <p:ph type="title"/>
          </p:nvPr>
        </p:nvSpPr>
        <p:spPr/>
        <p:txBody>
          <a:bodyPr/>
          <a:lstStyle/>
          <a:p>
            <a:r>
              <a:rPr lang="en-US" altLang="zh-CN" dirty="0" err="1"/>
              <a:t>SELinux</a:t>
            </a:r>
            <a:r>
              <a:rPr lang="zh-CN" altLang="en-US" dirty="0"/>
              <a:t>三种模式切换</a:t>
            </a:r>
          </a:p>
        </p:txBody>
      </p:sp>
      <p:sp>
        <p:nvSpPr>
          <p:cNvPr id="3" name="文本占位符 2">
            <a:extLst>
              <a:ext uri="{FF2B5EF4-FFF2-40B4-BE49-F238E27FC236}">
                <a16:creationId xmlns:a16="http://schemas.microsoft.com/office/drawing/2014/main" xmlns="" id="{55B5DDEF-FCC8-44AC-A951-8682AD31CB95}"/>
              </a:ext>
            </a:extLst>
          </p:cNvPr>
          <p:cNvSpPr>
            <a:spLocks noGrp="1"/>
          </p:cNvSpPr>
          <p:nvPr>
            <p:ph type="body" sz="quarter" idx="10"/>
          </p:nvPr>
        </p:nvSpPr>
        <p:spPr>
          <a:xfrm>
            <a:off x="866352" y="1053634"/>
            <a:ext cx="10560048" cy="2159342"/>
          </a:xfrm>
        </p:spPr>
        <p:txBody>
          <a:bodyPr/>
          <a:lstStyle/>
          <a:p>
            <a:pPr lvl="0"/>
            <a:r>
              <a:rPr lang="zh-CN" altLang="en-US" sz="2000" dirty="0">
                <a:solidFill>
                  <a:srgbClr val="000000"/>
                </a:solidFill>
              </a:rPr>
              <a:t>设置默认</a:t>
            </a:r>
            <a:r>
              <a:rPr lang="en-US" altLang="zh-CN" sz="2000" dirty="0" err="1">
                <a:solidFill>
                  <a:srgbClr val="000000"/>
                </a:solidFill>
              </a:rPr>
              <a:t>SELinux</a:t>
            </a:r>
            <a:r>
              <a:rPr lang="zh-CN" altLang="en-US" sz="2000" dirty="0">
                <a:solidFill>
                  <a:srgbClr val="000000"/>
                </a:solidFill>
              </a:rPr>
              <a:t>模式</a:t>
            </a:r>
            <a:endParaRPr lang="en-US" altLang="zh-CN" sz="2000" dirty="0">
              <a:solidFill>
                <a:srgbClr val="000000"/>
              </a:solidFill>
            </a:endParaRPr>
          </a:p>
          <a:p>
            <a:pPr marL="720000" lvl="0" indent="0">
              <a:buNone/>
            </a:pPr>
            <a:r>
              <a:rPr lang="zh-CN" altLang="en-US" sz="1600" dirty="0">
                <a:solidFill>
                  <a:srgbClr val="000000"/>
                </a:solidFill>
              </a:rPr>
              <a:t>修改配置文件</a:t>
            </a:r>
            <a:r>
              <a:rPr lang="en-US" altLang="zh-CN" sz="1600" dirty="0">
                <a:solidFill>
                  <a:srgbClr val="000000"/>
                </a:solidFill>
              </a:rPr>
              <a:t>/</a:t>
            </a:r>
            <a:r>
              <a:rPr lang="en-US" altLang="zh-CN" sz="1600" dirty="0" err="1">
                <a:solidFill>
                  <a:srgbClr val="000000"/>
                </a:solidFill>
              </a:rPr>
              <a:t>etc</a:t>
            </a:r>
            <a:r>
              <a:rPr lang="en-US" altLang="zh-CN" sz="1600" dirty="0">
                <a:solidFill>
                  <a:srgbClr val="000000"/>
                </a:solidFill>
              </a:rPr>
              <a:t>/</a:t>
            </a:r>
            <a:r>
              <a:rPr lang="en-US" altLang="zh-CN" sz="1600" dirty="0" err="1">
                <a:solidFill>
                  <a:srgbClr val="000000"/>
                </a:solidFill>
              </a:rPr>
              <a:t>selinux</a:t>
            </a:r>
            <a:r>
              <a:rPr lang="en-US" altLang="zh-CN" sz="1600" dirty="0">
                <a:solidFill>
                  <a:srgbClr val="000000"/>
                </a:solidFill>
              </a:rPr>
              <a:t>/config</a:t>
            </a:r>
            <a:r>
              <a:rPr lang="zh-CN" altLang="en-US" sz="1600" dirty="0">
                <a:solidFill>
                  <a:srgbClr val="000000"/>
                </a:solidFill>
              </a:rPr>
              <a:t>，该配置仅在下次重启时生效。</a:t>
            </a:r>
            <a:endParaRPr lang="en-US" altLang="zh-CN" sz="1600" dirty="0">
              <a:solidFill>
                <a:srgbClr val="000000"/>
              </a:solidFill>
            </a:endParaRPr>
          </a:p>
          <a:p>
            <a:pPr marL="1005750" lvl="0" indent="-285750">
              <a:buFont typeface="Wingdings" panose="05000000000000000000" pitchFamily="2" charset="2"/>
              <a:buChar char="u"/>
            </a:pPr>
            <a:r>
              <a:rPr lang="en-US" altLang="zh-CN" sz="1600" dirty="0">
                <a:solidFill>
                  <a:srgbClr val="000000"/>
                </a:solidFill>
              </a:rPr>
              <a:t>SELINUX=enforcing</a:t>
            </a:r>
            <a:r>
              <a:rPr lang="zh-CN" altLang="en-US" sz="1600" dirty="0">
                <a:solidFill>
                  <a:srgbClr val="000000"/>
                </a:solidFill>
              </a:rPr>
              <a:t>（强制模式）</a:t>
            </a:r>
            <a:endParaRPr lang="en-US" altLang="zh-CN" sz="1600" dirty="0">
              <a:solidFill>
                <a:srgbClr val="000000"/>
              </a:solidFill>
            </a:endParaRPr>
          </a:p>
          <a:p>
            <a:pPr marL="1005750" lvl="0" indent="-285750">
              <a:buFont typeface="Wingdings" panose="05000000000000000000" pitchFamily="2" charset="2"/>
              <a:buChar char="u"/>
            </a:pPr>
            <a:r>
              <a:rPr lang="en-US" altLang="zh-CN" sz="1600" dirty="0">
                <a:solidFill>
                  <a:srgbClr val="000000"/>
                </a:solidFill>
              </a:rPr>
              <a:t>SELINUX= permissive</a:t>
            </a:r>
            <a:r>
              <a:rPr lang="zh-CN" altLang="en-US" sz="1600" dirty="0">
                <a:solidFill>
                  <a:srgbClr val="000000"/>
                </a:solidFill>
              </a:rPr>
              <a:t>（许可模式）</a:t>
            </a:r>
            <a:endParaRPr lang="en-US" altLang="zh-CN" sz="1600" dirty="0">
              <a:solidFill>
                <a:srgbClr val="000000"/>
              </a:solidFill>
            </a:endParaRPr>
          </a:p>
          <a:p>
            <a:pPr marL="1005750" lvl="0" indent="-285750">
              <a:buFont typeface="Wingdings" panose="05000000000000000000" pitchFamily="2" charset="2"/>
              <a:buChar char="u"/>
            </a:pPr>
            <a:r>
              <a:rPr lang="en-US" altLang="zh-CN" sz="1600" dirty="0">
                <a:solidFill>
                  <a:srgbClr val="000000"/>
                </a:solidFill>
              </a:rPr>
              <a:t>SELINUX= disabled</a:t>
            </a:r>
            <a:r>
              <a:rPr lang="zh-CN" altLang="en-US" sz="1600" dirty="0">
                <a:solidFill>
                  <a:srgbClr val="000000"/>
                </a:solidFill>
              </a:rPr>
              <a:t>（关闭模式）</a:t>
            </a:r>
          </a:p>
          <a:p>
            <a:pPr marL="720000" indent="0">
              <a:buNone/>
            </a:pPr>
            <a:endParaRPr lang="zh-CN" altLang="en-US" sz="1600" dirty="0"/>
          </a:p>
        </p:txBody>
      </p:sp>
      <p:grpSp>
        <p:nvGrpSpPr>
          <p:cNvPr id="9" name="组合 8">
            <a:extLst>
              <a:ext uri="{FF2B5EF4-FFF2-40B4-BE49-F238E27FC236}">
                <a16:creationId xmlns:a16="http://schemas.microsoft.com/office/drawing/2014/main" xmlns="" id="{AF96BE60-C0BC-4830-A2F7-1058777F2E7A}"/>
              </a:ext>
            </a:extLst>
          </p:cNvPr>
          <p:cNvGrpSpPr/>
          <p:nvPr/>
        </p:nvGrpSpPr>
        <p:grpSpPr>
          <a:xfrm>
            <a:off x="1307468" y="3351249"/>
            <a:ext cx="9403895" cy="3094323"/>
            <a:chOff x="1271464" y="3609020"/>
            <a:chExt cx="9403895" cy="3094323"/>
          </a:xfrm>
        </p:grpSpPr>
        <p:pic>
          <p:nvPicPr>
            <p:cNvPr id="7" name="图片 6">
              <a:extLst>
                <a:ext uri="{FF2B5EF4-FFF2-40B4-BE49-F238E27FC236}">
                  <a16:creationId xmlns:a16="http://schemas.microsoft.com/office/drawing/2014/main" xmlns="" id="{CB0E98CD-4EE8-4BCA-A96B-EC48CCC9A5C5}"/>
                </a:ext>
              </a:extLst>
            </p:cNvPr>
            <p:cNvPicPr>
              <a:picLocks noChangeAspect="1"/>
            </p:cNvPicPr>
            <p:nvPr/>
          </p:nvPicPr>
          <p:blipFill>
            <a:blip r:embed="rId2"/>
            <a:stretch>
              <a:fillRect/>
            </a:stretch>
          </p:blipFill>
          <p:spPr>
            <a:xfrm>
              <a:off x="1271464" y="3609020"/>
              <a:ext cx="9403895" cy="2270957"/>
            </a:xfrm>
            <a:prstGeom prst="rect">
              <a:avLst/>
            </a:prstGeom>
          </p:spPr>
        </p:pic>
        <p:sp>
          <p:nvSpPr>
            <p:cNvPr id="5" name="文本框 4">
              <a:extLst>
                <a:ext uri="{FF2B5EF4-FFF2-40B4-BE49-F238E27FC236}">
                  <a16:creationId xmlns:a16="http://schemas.microsoft.com/office/drawing/2014/main" xmlns="" id="{8BD45773-99C8-4134-BE46-90A594517339}"/>
                </a:ext>
              </a:extLst>
            </p:cNvPr>
            <p:cNvSpPr txBox="1"/>
            <p:nvPr/>
          </p:nvSpPr>
          <p:spPr bwMode="auto">
            <a:xfrm>
              <a:off x="3237108" y="4577057"/>
              <a:ext cx="1818794" cy="334881"/>
            </a:xfrm>
            <a:prstGeom prst="rect">
              <a:avLst/>
            </a:prstGeom>
            <a:noFill/>
            <a:ln w="9525" algn="ctr">
              <a:noFill/>
              <a:miter lim="800000"/>
            </a:ln>
          </p:spPr>
          <p:txBody>
            <a:bodyPr vert="horz" wrap="none" lIns="87802" tIns="43901" rIns="87802" bIns="43901" numCol="1" rtlCol="0" anchor="ctr" anchorCtr="0" compatLnSpc="1">
              <a:spAutoFit/>
            </a:bodyPr>
            <a:lstStyle/>
            <a:p>
              <a:r>
                <a:rPr lang="zh-CN" altLang="en-US" sz="1600" dirty="0">
                  <a:solidFill>
                    <a:srgbClr val="FF0000"/>
                  </a:solidFill>
                  <a:latin typeface="+mn-ea"/>
                  <a:ea typeface="+mn-ea"/>
                </a:rPr>
                <a:t>指定下次启动模式</a:t>
              </a:r>
            </a:p>
          </p:txBody>
        </p:sp>
        <p:sp>
          <p:nvSpPr>
            <p:cNvPr id="6" name="文本框 5">
              <a:extLst>
                <a:ext uri="{FF2B5EF4-FFF2-40B4-BE49-F238E27FC236}">
                  <a16:creationId xmlns:a16="http://schemas.microsoft.com/office/drawing/2014/main" xmlns="" id="{FC84ABFB-49CF-4395-9E19-8F1361848F93}"/>
                </a:ext>
              </a:extLst>
            </p:cNvPr>
            <p:cNvSpPr txBox="1"/>
            <p:nvPr/>
          </p:nvSpPr>
          <p:spPr bwMode="auto">
            <a:xfrm>
              <a:off x="3247622" y="5876020"/>
              <a:ext cx="6761044" cy="827323"/>
            </a:xfrm>
            <a:prstGeom prst="rect">
              <a:avLst/>
            </a:prstGeom>
            <a:noFill/>
            <a:ln w="9525" algn="ctr">
              <a:noFill/>
              <a:miter lim="800000"/>
            </a:ln>
          </p:spPr>
          <p:txBody>
            <a:bodyPr vert="horz" wrap="none" lIns="87802" tIns="43901" rIns="87802" bIns="43901" numCol="1" rtlCol="0" anchor="ctr" anchorCtr="0" compatLnSpc="1">
              <a:spAutoFit/>
            </a:bodyPr>
            <a:lstStyle/>
            <a:p>
              <a:r>
                <a:rPr lang="en-US" altLang="zh-CN" sz="1600" dirty="0" err="1">
                  <a:solidFill>
                    <a:srgbClr val="FF0000"/>
                  </a:solidFill>
                  <a:latin typeface="+mn-ea"/>
                  <a:ea typeface="+mn-ea"/>
                </a:rPr>
                <a:t>selinux</a:t>
              </a:r>
              <a:r>
                <a:rPr lang="zh-CN" altLang="en-US" sz="1600" dirty="0">
                  <a:solidFill>
                    <a:srgbClr val="FF0000"/>
                  </a:solidFill>
                  <a:latin typeface="+mn-ea"/>
                  <a:ea typeface="+mn-ea"/>
                </a:rPr>
                <a:t>策略：</a:t>
              </a:r>
            </a:p>
            <a:p>
              <a:r>
                <a:rPr lang="en-US" altLang="zh-CN" sz="1600" dirty="0">
                  <a:solidFill>
                    <a:srgbClr val="FF0000"/>
                  </a:solidFill>
                  <a:latin typeface="+mn-ea"/>
                  <a:ea typeface="+mn-ea"/>
                </a:rPr>
                <a:t>targeted</a:t>
              </a:r>
              <a:r>
                <a:rPr lang="zh-CN" altLang="en-US" sz="1600" dirty="0">
                  <a:solidFill>
                    <a:srgbClr val="FF0000"/>
                  </a:solidFill>
                  <a:latin typeface="+mn-ea"/>
                  <a:ea typeface="+mn-ea"/>
                </a:rPr>
                <a:t>：针对网络服务限制较多，针对本机限制较少，是默认的策略；</a:t>
              </a:r>
            </a:p>
            <a:p>
              <a:r>
                <a:rPr lang="en-US" altLang="zh-CN" sz="1600" dirty="0" err="1">
                  <a:solidFill>
                    <a:srgbClr val="FF0000"/>
                  </a:solidFill>
                  <a:latin typeface="+mn-ea"/>
                  <a:ea typeface="+mn-ea"/>
                </a:rPr>
                <a:t>mls</a:t>
              </a:r>
              <a:r>
                <a:rPr lang="zh-CN" altLang="en-US" sz="1600" dirty="0">
                  <a:solidFill>
                    <a:srgbClr val="FF0000"/>
                  </a:solidFill>
                  <a:latin typeface="+mn-ea"/>
                  <a:ea typeface="+mn-ea"/>
                </a:rPr>
                <a:t>：完整的</a:t>
              </a:r>
              <a:r>
                <a:rPr lang="en-US" altLang="zh-CN" sz="1600" dirty="0" err="1">
                  <a:solidFill>
                    <a:srgbClr val="FF0000"/>
                  </a:solidFill>
                  <a:latin typeface="+mn-ea"/>
                  <a:ea typeface="+mn-ea"/>
                </a:rPr>
                <a:t>SELinux</a:t>
              </a:r>
              <a:r>
                <a:rPr lang="en-US" altLang="zh-CN" sz="1600" dirty="0">
                  <a:solidFill>
                    <a:srgbClr val="FF0000"/>
                  </a:solidFill>
                  <a:latin typeface="+mn-ea"/>
                  <a:ea typeface="+mn-ea"/>
                </a:rPr>
                <a:t> </a:t>
              </a:r>
              <a:r>
                <a:rPr lang="zh-CN" altLang="en-US" sz="1600" dirty="0">
                  <a:solidFill>
                    <a:srgbClr val="FF0000"/>
                  </a:solidFill>
                  <a:latin typeface="+mn-ea"/>
                  <a:ea typeface="+mn-ea"/>
                </a:rPr>
                <a:t>限制，限制方面较为严格。</a:t>
              </a:r>
            </a:p>
          </p:txBody>
        </p:sp>
      </p:grpSp>
    </p:spTree>
    <p:extLst>
      <p:ext uri="{BB962C8B-B14F-4D97-AF65-F5344CB8AC3E}">
        <p14:creationId xmlns:p14="http://schemas.microsoft.com/office/powerpoint/2010/main" val="41752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53C65C9-38D5-4110-9A0F-CA5441E2995B}"/>
              </a:ext>
            </a:extLst>
          </p:cNvPr>
          <p:cNvSpPr>
            <a:spLocks noGrp="1"/>
          </p:cNvSpPr>
          <p:nvPr>
            <p:ph type="title"/>
          </p:nvPr>
        </p:nvSpPr>
        <p:spPr/>
        <p:txBody>
          <a:bodyPr/>
          <a:lstStyle/>
          <a:p>
            <a:r>
              <a:rPr lang="zh-CN" altLang="en-US" dirty="0"/>
              <a:t>查看文件的安全上下文</a:t>
            </a:r>
          </a:p>
        </p:txBody>
      </p:sp>
      <p:sp>
        <p:nvSpPr>
          <p:cNvPr id="3" name="文本占位符 2">
            <a:extLst>
              <a:ext uri="{FF2B5EF4-FFF2-40B4-BE49-F238E27FC236}">
                <a16:creationId xmlns:a16="http://schemas.microsoft.com/office/drawing/2014/main" xmlns="" id="{0C5E62DC-4EA9-44CC-B447-069C2CABE4A7}"/>
              </a:ext>
            </a:extLst>
          </p:cNvPr>
          <p:cNvSpPr>
            <a:spLocks noGrp="1"/>
          </p:cNvSpPr>
          <p:nvPr>
            <p:ph type="body" sz="quarter" idx="10"/>
          </p:nvPr>
        </p:nvSpPr>
        <p:spPr>
          <a:xfrm>
            <a:off x="912285" y="1233488"/>
            <a:ext cx="10560048" cy="4535772"/>
          </a:xfrm>
        </p:spPr>
        <p:txBody>
          <a:bodyPr/>
          <a:lstStyle/>
          <a:p>
            <a:r>
              <a:rPr lang="zh-CN" altLang="en-US" sz="1800" dirty="0"/>
              <a:t>查看进程的上下文</a:t>
            </a:r>
            <a:endParaRPr lang="en-US" altLang="zh-CN" sz="1800" dirty="0"/>
          </a:p>
          <a:p>
            <a:pPr marL="0" indent="0">
              <a:buNone/>
            </a:pPr>
            <a:endParaRPr lang="zh-CN" altLang="en-US" dirty="0"/>
          </a:p>
          <a:p>
            <a:r>
              <a:rPr lang="zh-CN" altLang="en-US" sz="1800" dirty="0"/>
              <a:t>查看文件的上下文</a:t>
            </a:r>
            <a:endParaRPr lang="en-US" altLang="zh-CN" sz="1800" dirty="0"/>
          </a:p>
          <a:p>
            <a:pPr marL="0" indent="0">
              <a:buNone/>
            </a:pPr>
            <a:endParaRPr lang="en-US" altLang="zh-CN" dirty="0"/>
          </a:p>
          <a:p>
            <a:pPr marL="0" indent="0">
              <a:buNone/>
            </a:pPr>
            <a:endParaRPr lang="en-US" altLang="zh-CN" dirty="0"/>
          </a:p>
          <a:p>
            <a:r>
              <a:rPr lang="zh-CN" altLang="en-US" sz="1800" dirty="0"/>
              <a:t>说明：</a:t>
            </a:r>
            <a:endParaRPr lang="en-US" altLang="zh-CN" sz="1800" dirty="0"/>
          </a:p>
          <a:p>
            <a:pPr marL="720000">
              <a:buFont typeface="Wingdings" panose="05000000000000000000" pitchFamily="2" charset="2"/>
              <a:buChar char="u"/>
            </a:pPr>
            <a:r>
              <a:rPr lang="zh-CN" altLang="en-US" sz="1600" dirty="0"/>
              <a:t>当</a:t>
            </a:r>
            <a:r>
              <a:rPr lang="en-US" altLang="zh-CN" sz="1600" dirty="0" err="1"/>
              <a:t>SELinux</a:t>
            </a:r>
            <a:r>
              <a:rPr lang="zh-CN" altLang="en-US" sz="1600" dirty="0"/>
              <a:t>策略为</a:t>
            </a:r>
            <a:r>
              <a:rPr lang="en-US" altLang="zh-CN" sz="1600" dirty="0"/>
              <a:t>targeted</a:t>
            </a:r>
            <a:r>
              <a:rPr lang="zh-CN" altLang="en-US" sz="1600" dirty="0"/>
              <a:t>，只关注类型这一栏</a:t>
            </a:r>
            <a:endParaRPr lang="en-US" altLang="zh-CN" sz="1600" dirty="0"/>
          </a:p>
          <a:p>
            <a:pPr marL="720000">
              <a:buFont typeface="Wingdings" panose="05000000000000000000" pitchFamily="2" charset="2"/>
              <a:buChar char="u"/>
            </a:pPr>
            <a:r>
              <a:rPr lang="zh-CN" altLang="en-US" sz="1600" dirty="0"/>
              <a:t>许多处理文件的命令都是用</a:t>
            </a:r>
            <a:r>
              <a:rPr lang="en-US" altLang="zh-CN" sz="1600" dirty="0"/>
              <a:t>-Z</a:t>
            </a:r>
            <a:r>
              <a:rPr lang="zh-CN" altLang="en-US" sz="1600" dirty="0"/>
              <a:t>选项来显示或者设置</a:t>
            </a:r>
            <a:r>
              <a:rPr lang="en-US" altLang="zh-CN" sz="1600" dirty="0" err="1"/>
              <a:t>SELinux</a:t>
            </a:r>
            <a:r>
              <a:rPr lang="zh-CN" altLang="en-US" sz="1600" dirty="0"/>
              <a:t>上下文。例如，</a:t>
            </a:r>
            <a:r>
              <a:rPr lang="en-US" altLang="zh-CN" sz="1600" dirty="0" err="1"/>
              <a:t>ps</a:t>
            </a:r>
            <a:r>
              <a:rPr lang="zh-CN" altLang="en-US" sz="1600" dirty="0"/>
              <a:t>，</a:t>
            </a:r>
            <a:r>
              <a:rPr lang="en-US" altLang="zh-CN" sz="1600" dirty="0"/>
              <a:t>ls</a:t>
            </a:r>
            <a:r>
              <a:rPr lang="zh-CN" altLang="en-US" sz="1600" dirty="0"/>
              <a:t>，</a:t>
            </a:r>
            <a:r>
              <a:rPr lang="en-US" altLang="zh-CN" sz="1600" dirty="0"/>
              <a:t>cp</a:t>
            </a:r>
            <a:r>
              <a:rPr lang="zh-CN" altLang="en-US" sz="1600" dirty="0"/>
              <a:t>和</a:t>
            </a:r>
            <a:r>
              <a:rPr lang="en-US" altLang="zh-CN" sz="1600" dirty="0" err="1"/>
              <a:t>mkdir</a:t>
            </a:r>
            <a:r>
              <a:rPr lang="zh-CN" altLang="en-US" sz="1600" dirty="0"/>
              <a:t>等</a:t>
            </a:r>
            <a:endParaRPr lang="en-US" altLang="zh-CN" sz="1600" dirty="0"/>
          </a:p>
          <a:p>
            <a:endParaRPr lang="en-US" altLang="zh-CN" dirty="0"/>
          </a:p>
          <a:p>
            <a:endParaRPr lang="en-US" altLang="zh-CN" dirty="0"/>
          </a:p>
          <a:p>
            <a:endParaRPr lang="en-US" altLang="zh-CN" dirty="0"/>
          </a:p>
        </p:txBody>
      </p:sp>
      <p:pic>
        <p:nvPicPr>
          <p:cNvPr id="20" name="图片 19">
            <a:extLst>
              <a:ext uri="{FF2B5EF4-FFF2-40B4-BE49-F238E27FC236}">
                <a16:creationId xmlns:a16="http://schemas.microsoft.com/office/drawing/2014/main" xmlns="" id="{95B59362-7AE1-4F24-AC76-EAB31C1DDA86}"/>
              </a:ext>
            </a:extLst>
          </p:cNvPr>
          <p:cNvPicPr>
            <a:picLocks noChangeAspect="1"/>
          </p:cNvPicPr>
          <p:nvPr/>
        </p:nvPicPr>
        <p:blipFill>
          <a:blip r:embed="rId2"/>
          <a:stretch>
            <a:fillRect/>
          </a:stretch>
        </p:blipFill>
        <p:spPr>
          <a:xfrm>
            <a:off x="1298794" y="1736812"/>
            <a:ext cx="9502964" cy="521050"/>
          </a:xfrm>
          <a:prstGeom prst="rect">
            <a:avLst/>
          </a:prstGeom>
        </p:spPr>
      </p:pic>
      <p:grpSp>
        <p:nvGrpSpPr>
          <p:cNvPr id="22" name="组合 21">
            <a:extLst>
              <a:ext uri="{FF2B5EF4-FFF2-40B4-BE49-F238E27FC236}">
                <a16:creationId xmlns:a16="http://schemas.microsoft.com/office/drawing/2014/main" xmlns="" id="{18115155-15AD-475E-A435-3A3B2F9D031F}"/>
              </a:ext>
            </a:extLst>
          </p:cNvPr>
          <p:cNvGrpSpPr/>
          <p:nvPr/>
        </p:nvGrpSpPr>
        <p:grpSpPr>
          <a:xfrm>
            <a:off x="1298795" y="2891347"/>
            <a:ext cx="9502964" cy="1220053"/>
            <a:chOff x="1298795" y="3080101"/>
            <a:chExt cx="9502964" cy="1220053"/>
          </a:xfrm>
        </p:grpSpPr>
        <p:grpSp>
          <p:nvGrpSpPr>
            <p:cNvPr id="17" name="组合 16">
              <a:extLst>
                <a:ext uri="{FF2B5EF4-FFF2-40B4-BE49-F238E27FC236}">
                  <a16:creationId xmlns:a16="http://schemas.microsoft.com/office/drawing/2014/main" xmlns="" id="{CB4EAC90-E818-410E-9E1A-7AD2A5B5F784}"/>
                </a:ext>
              </a:extLst>
            </p:cNvPr>
            <p:cNvGrpSpPr/>
            <p:nvPr/>
          </p:nvGrpSpPr>
          <p:grpSpPr>
            <a:xfrm>
              <a:off x="3606430" y="3560203"/>
              <a:ext cx="6207320" cy="739951"/>
              <a:chOff x="3602915" y="2461445"/>
              <a:chExt cx="6207320" cy="739951"/>
            </a:xfrm>
          </p:grpSpPr>
          <p:sp>
            <p:nvSpPr>
              <p:cNvPr id="5" name="文本框 4">
                <a:extLst>
                  <a:ext uri="{FF2B5EF4-FFF2-40B4-BE49-F238E27FC236}">
                    <a16:creationId xmlns:a16="http://schemas.microsoft.com/office/drawing/2014/main" xmlns="" id="{959EC0FF-295C-4E03-981D-A2A3656460F5}"/>
                  </a:ext>
                </a:extLst>
              </p:cNvPr>
              <p:cNvSpPr txBox="1"/>
              <p:nvPr/>
            </p:nvSpPr>
            <p:spPr bwMode="auto">
              <a:xfrm>
                <a:off x="3602915" y="2866515"/>
                <a:ext cx="1403617" cy="334881"/>
              </a:xfrm>
              <a:prstGeom prst="rect">
                <a:avLst/>
              </a:prstGeom>
              <a:noFill/>
              <a:ln w="9525" algn="ctr">
                <a:noFill/>
                <a:miter lim="800000"/>
              </a:ln>
            </p:spPr>
            <p:txBody>
              <a:bodyPr vert="horz" wrap="none" lIns="87802" tIns="43901" rIns="87802" bIns="43901" numCol="1" rtlCol="0" anchor="ctr" anchorCtr="0" compatLnSpc="1">
                <a:spAutoFit/>
              </a:bodyPr>
              <a:lstStyle/>
              <a:p>
                <a:r>
                  <a:rPr lang="en-US" altLang="zh-CN" sz="1600" dirty="0" err="1">
                    <a:latin typeface="+mn-ea"/>
                    <a:ea typeface="+mn-ea"/>
                  </a:rPr>
                  <a:t>SELinux</a:t>
                </a:r>
                <a:r>
                  <a:rPr lang="en-US" altLang="zh-CN" sz="1600" dirty="0">
                    <a:latin typeface="+mn-ea"/>
                    <a:ea typeface="+mn-ea"/>
                  </a:rPr>
                  <a:t> user</a:t>
                </a:r>
                <a:endParaRPr lang="zh-CN" altLang="en-US" sz="1600" dirty="0">
                  <a:latin typeface="+mn-ea"/>
                  <a:ea typeface="+mn-ea"/>
                </a:endParaRPr>
              </a:p>
            </p:txBody>
          </p:sp>
          <p:sp>
            <p:nvSpPr>
              <p:cNvPr id="7" name="文本框 6">
                <a:extLst>
                  <a:ext uri="{FF2B5EF4-FFF2-40B4-BE49-F238E27FC236}">
                    <a16:creationId xmlns:a16="http://schemas.microsoft.com/office/drawing/2014/main" xmlns="" id="{7F8D5EF5-FC5B-4972-8AAE-D869F66A9341}"/>
                  </a:ext>
                </a:extLst>
              </p:cNvPr>
              <p:cNvSpPr txBox="1"/>
              <p:nvPr/>
            </p:nvSpPr>
            <p:spPr bwMode="auto">
              <a:xfrm>
                <a:off x="5137622" y="2866515"/>
                <a:ext cx="606924" cy="334881"/>
              </a:xfrm>
              <a:prstGeom prst="rect">
                <a:avLst/>
              </a:prstGeom>
              <a:noFill/>
              <a:ln w="9525" algn="ctr">
                <a:noFill/>
                <a:miter lim="800000"/>
              </a:ln>
            </p:spPr>
            <p:txBody>
              <a:bodyPr vert="horz" wrap="none" lIns="87802" tIns="43901" rIns="87802" bIns="43901" numCol="1" rtlCol="0" anchor="ctr" anchorCtr="0" compatLnSpc="1">
                <a:spAutoFit/>
              </a:bodyPr>
              <a:lstStyle/>
              <a:p>
                <a:r>
                  <a:rPr lang="en-US" altLang="zh-CN" sz="1600" dirty="0">
                    <a:latin typeface="+mn-ea"/>
                    <a:ea typeface="+mn-ea"/>
                  </a:rPr>
                  <a:t>Role</a:t>
                </a:r>
                <a:endParaRPr lang="zh-CN" altLang="en-US" sz="1600" dirty="0">
                  <a:latin typeface="+mn-ea"/>
                  <a:ea typeface="+mn-ea"/>
                </a:endParaRPr>
              </a:p>
            </p:txBody>
          </p:sp>
          <p:sp>
            <p:nvSpPr>
              <p:cNvPr id="8" name="文本框 7">
                <a:extLst>
                  <a:ext uri="{FF2B5EF4-FFF2-40B4-BE49-F238E27FC236}">
                    <a16:creationId xmlns:a16="http://schemas.microsoft.com/office/drawing/2014/main" xmlns="" id="{F72D31C2-3D47-4F84-BEBD-366B27C5E83A}"/>
                  </a:ext>
                </a:extLst>
              </p:cNvPr>
              <p:cNvSpPr txBox="1"/>
              <p:nvPr/>
            </p:nvSpPr>
            <p:spPr bwMode="auto">
              <a:xfrm>
                <a:off x="6069222" y="2866515"/>
                <a:ext cx="639561" cy="334881"/>
              </a:xfrm>
              <a:prstGeom prst="rect">
                <a:avLst/>
              </a:prstGeom>
              <a:noFill/>
              <a:ln w="9525" algn="ctr">
                <a:noFill/>
                <a:miter lim="800000"/>
              </a:ln>
            </p:spPr>
            <p:txBody>
              <a:bodyPr vert="horz" wrap="none" lIns="87802" tIns="43901" rIns="87802" bIns="43901" numCol="1" rtlCol="0" anchor="ctr" anchorCtr="0" compatLnSpc="1">
                <a:spAutoFit/>
              </a:bodyPr>
              <a:lstStyle/>
              <a:p>
                <a:r>
                  <a:rPr lang="en-US" altLang="zh-CN" sz="1600" dirty="0">
                    <a:latin typeface="+mn-ea"/>
                    <a:ea typeface="+mn-ea"/>
                  </a:rPr>
                  <a:t>Type</a:t>
                </a:r>
                <a:endParaRPr lang="zh-CN" altLang="en-US" sz="1600" dirty="0">
                  <a:latin typeface="+mn-ea"/>
                  <a:ea typeface="+mn-ea"/>
                </a:endParaRPr>
              </a:p>
            </p:txBody>
          </p:sp>
          <p:sp>
            <p:nvSpPr>
              <p:cNvPr id="9" name="文本框 8">
                <a:extLst>
                  <a:ext uri="{FF2B5EF4-FFF2-40B4-BE49-F238E27FC236}">
                    <a16:creationId xmlns:a16="http://schemas.microsoft.com/office/drawing/2014/main" xmlns="" id="{424F2C17-559D-4B39-A245-2495281415EB}"/>
                  </a:ext>
                </a:extLst>
              </p:cNvPr>
              <p:cNvSpPr txBox="1"/>
              <p:nvPr/>
            </p:nvSpPr>
            <p:spPr bwMode="auto">
              <a:xfrm>
                <a:off x="6751212" y="2866515"/>
                <a:ext cx="1167975" cy="334881"/>
              </a:xfrm>
              <a:prstGeom prst="rect">
                <a:avLst/>
              </a:prstGeom>
              <a:noFill/>
              <a:ln w="9525" algn="ctr">
                <a:noFill/>
                <a:miter lim="800000"/>
              </a:ln>
            </p:spPr>
            <p:txBody>
              <a:bodyPr vert="horz" wrap="none" lIns="87802" tIns="43901" rIns="87802" bIns="43901" numCol="1" rtlCol="0" anchor="ctr" anchorCtr="0" compatLnSpc="1">
                <a:spAutoFit/>
              </a:bodyPr>
              <a:lstStyle/>
              <a:p>
                <a:r>
                  <a:rPr lang="en-US" altLang="zh-CN" sz="1600" dirty="0">
                    <a:latin typeface="+mn-ea"/>
                    <a:ea typeface="+mn-ea"/>
                  </a:rPr>
                  <a:t>Sensitivity</a:t>
                </a:r>
                <a:endParaRPr lang="zh-CN" altLang="en-US" sz="1600" dirty="0">
                  <a:latin typeface="+mn-ea"/>
                  <a:ea typeface="+mn-ea"/>
                </a:endParaRPr>
              </a:p>
            </p:txBody>
          </p:sp>
          <p:sp>
            <p:nvSpPr>
              <p:cNvPr id="10" name="文本框 9">
                <a:extLst>
                  <a:ext uri="{FF2B5EF4-FFF2-40B4-BE49-F238E27FC236}">
                    <a16:creationId xmlns:a16="http://schemas.microsoft.com/office/drawing/2014/main" xmlns="" id="{11A0EE2C-A014-44C7-A8B5-1D271D70C3B4}"/>
                  </a:ext>
                </a:extLst>
              </p:cNvPr>
              <p:cNvSpPr txBox="1"/>
              <p:nvPr/>
            </p:nvSpPr>
            <p:spPr bwMode="auto">
              <a:xfrm>
                <a:off x="9336360" y="2866515"/>
                <a:ext cx="473875" cy="334881"/>
              </a:xfrm>
              <a:prstGeom prst="rect">
                <a:avLst/>
              </a:prstGeom>
              <a:noFill/>
              <a:ln w="9525" algn="ctr">
                <a:noFill/>
                <a:miter lim="800000"/>
              </a:ln>
            </p:spPr>
            <p:txBody>
              <a:bodyPr vert="horz" wrap="none" lIns="87802" tIns="43901" rIns="87802" bIns="43901" numCol="1" rtlCol="0" anchor="ctr" anchorCtr="0" compatLnSpc="1">
                <a:spAutoFit/>
              </a:bodyPr>
              <a:lstStyle/>
              <a:p>
                <a:r>
                  <a:rPr lang="en-US" altLang="zh-CN" sz="1600" dirty="0">
                    <a:latin typeface="+mn-ea"/>
                    <a:ea typeface="+mn-ea"/>
                  </a:rPr>
                  <a:t>file</a:t>
                </a:r>
                <a:endParaRPr lang="zh-CN" altLang="en-US" sz="1600" dirty="0">
                  <a:latin typeface="+mn-ea"/>
                  <a:ea typeface="+mn-ea"/>
                </a:endParaRPr>
              </a:p>
            </p:txBody>
          </p:sp>
          <p:sp>
            <p:nvSpPr>
              <p:cNvPr id="12" name="箭头: 下 11">
                <a:extLst>
                  <a:ext uri="{FF2B5EF4-FFF2-40B4-BE49-F238E27FC236}">
                    <a16:creationId xmlns:a16="http://schemas.microsoft.com/office/drawing/2014/main" xmlns="" id="{95503DCE-648E-4E76-9A5A-AA02E81FEEFB}"/>
                  </a:ext>
                </a:extLst>
              </p:cNvPr>
              <p:cNvSpPr/>
              <p:nvPr/>
            </p:nvSpPr>
            <p:spPr bwMode="auto">
              <a:xfrm rot="10800000">
                <a:off x="5333247" y="2461445"/>
                <a:ext cx="163947" cy="464859"/>
              </a:xfrm>
              <a:prstGeom prst="down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13" name="箭头: 下 12">
                <a:extLst>
                  <a:ext uri="{FF2B5EF4-FFF2-40B4-BE49-F238E27FC236}">
                    <a16:creationId xmlns:a16="http://schemas.microsoft.com/office/drawing/2014/main" xmlns="" id="{061FB2E9-98B5-447D-8730-D13CBD602C60}"/>
                  </a:ext>
                </a:extLst>
              </p:cNvPr>
              <p:cNvSpPr/>
              <p:nvPr/>
            </p:nvSpPr>
            <p:spPr bwMode="auto">
              <a:xfrm rot="10800000">
                <a:off x="4079229" y="2461445"/>
                <a:ext cx="163947" cy="464859"/>
              </a:xfrm>
              <a:prstGeom prst="down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14" name="箭头: 下 13">
                <a:extLst>
                  <a:ext uri="{FF2B5EF4-FFF2-40B4-BE49-F238E27FC236}">
                    <a16:creationId xmlns:a16="http://schemas.microsoft.com/office/drawing/2014/main" xmlns="" id="{9C624279-11E3-43DA-A929-EEC05EA9596D}"/>
                  </a:ext>
                </a:extLst>
              </p:cNvPr>
              <p:cNvSpPr/>
              <p:nvPr/>
            </p:nvSpPr>
            <p:spPr bwMode="auto">
              <a:xfrm rot="10800000">
                <a:off x="6283509" y="2461446"/>
                <a:ext cx="163947" cy="464859"/>
              </a:xfrm>
              <a:prstGeom prst="down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15" name="箭头: 下 14">
                <a:extLst>
                  <a:ext uri="{FF2B5EF4-FFF2-40B4-BE49-F238E27FC236}">
                    <a16:creationId xmlns:a16="http://schemas.microsoft.com/office/drawing/2014/main" xmlns="" id="{EC5BE602-7990-4FE8-9751-2F21DA0BEF12}"/>
                  </a:ext>
                </a:extLst>
              </p:cNvPr>
              <p:cNvSpPr/>
              <p:nvPr/>
            </p:nvSpPr>
            <p:spPr bwMode="auto">
              <a:xfrm rot="10800000">
                <a:off x="7196531" y="2461446"/>
                <a:ext cx="163947" cy="464859"/>
              </a:xfrm>
              <a:prstGeom prst="down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16" name="箭头: 下 15">
                <a:extLst>
                  <a:ext uri="{FF2B5EF4-FFF2-40B4-BE49-F238E27FC236}">
                    <a16:creationId xmlns:a16="http://schemas.microsoft.com/office/drawing/2014/main" xmlns="" id="{8C735F23-AB4F-47BD-809E-14D45D64F79E}"/>
                  </a:ext>
                </a:extLst>
              </p:cNvPr>
              <p:cNvSpPr/>
              <p:nvPr/>
            </p:nvSpPr>
            <p:spPr bwMode="auto">
              <a:xfrm rot="10800000">
                <a:off x="9491323" y="2461446"/>
                <a:ext cx="163947" cy="464859"/>
              </a:xfrm>
              <a:prstGeom prst="down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grpSp>
        <p:pic>
          <p:nvPicPr>
            <p:cNvPr id="21" name="图片 20">
              <a:extLst>
                <a:ext uri="{FF2B5EF4-FFF2-40B4-BE49-F238E27FC236}">
                  <a16:creationId xmlns:a16="http://schemas.microsoft.com/office/drawing/2014/main" xmlns="" id="{257DB880-47B5-4FC7-B902-FB8E9574E137}"/>
                </a:ext>
              </a:extLst>
            </p:cNvPr>
            <p:cNvPicPr>
              <a:picLocks noChangeAspect="1"/>
            </p:cNvPicPr>
            <p:nvPr/>
          </p:nvPicPr>
          <p:blipFill rotWithShape="1">
            <a:blip r:embed="rId3"/>
            <a:srcRect t="1" r="953" b="3174"/>
            <a:stretch/>
          </p:blipFill>
          <p:spPr>
            <a:xfrm>
              <a:off x="1298795" y="3080101"/>
              <a:ext cx="9502964" cy="464859"/>
            </a:xfrm>
            <a:prstGeom prst="rect">
              <a:avLst/>
            </a:prstGeom>
          </p:spPr>
        </p:pic>
      </p:grpSp>
    </p:spTree>
    <p:extLst>
      <p:ext uri="{BB962C8B-B14F-4D97-AF65-F5344CB8AC3E}">
        <p14:creationId xmlns:p14="http://schemas.microsoft.com/office/powerpoint/2010/main" val="295136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57686A7-F03A-442A-9FA8-05086852C6A3}"/>
              </a:ext>
            </a:extLst>
          </p:cNvPr>
          <p:cNvSpPr>
            <a:spLocks noGrp="1"/>
          </p:cNvSpPr>
          <p:nvPr>
            <p:ph type="title"/>
          </p:nvPr>
        </p:nvSpPr>
        <p:spPr/>
        <p:txBody>
          <a:bodyPr/>
          <a:lstStyle/>
          <a:p>
            <a:r>
              <a:rPr lang="zh-CN" altLang="en-US" dirty="0"/>
              <a:t>管理文件的安全上下文</a:t>
            </a:r>
          </a:p>
        </p:txBody>
      </p:sp>
      <p:sp>
        <p:nvSpPr>
          <p:cNvPr id="3" name="文本占位符 2">
            <a:extLst>
              <a:ext uri="{FF2B5EF4-FFF2-40B4-BE49-F238E27FC236}">
                <a16:creationId xmlns:a16="http://schemas.microsoft.com/office/drawing/2014/main" xmlns="" id="{F2F3B2EB-FFFC-4AED-92BC-FC588D278AB6}"/>
              </a:ext>
            </a:extLst>
          </p:cNvPr>
          <p:cNvSpPr>
            <a:spLocks noGrp="1"/>
          </p:cNvSpPr>
          <p:nvPr>
            <p:ph type="body" sz="quarter" idx="10"/>
          </p:nvPr>
        </p:nvSpPr>
        <p:spPr>
          <a:xfrm>
            <a:off x="947428" y="1034972"/>
            <a:ext cx="10560048" cy="5634388"/>
          </a:xfrm>
        </p:spPr>
        <p:txBody>
          <a:bodyPr/>
          <a:lstStyle/>
          <a:p>
            <a:pPr>
              <a:lnSpc>
                <a:spcPct val="120000"/>
              </a:lnSpc>
            </a:pPr>
            <a:r>
              <a:rPr lang="zh-CN" altLang="en-US" sz="1800" dirty="0"/>
              <a:t>语法：</a:t>
            </a:r>
            <a:endParaRPr lang="en-US" altLang="zh-CN" sz="1800" dirty="0"/>
          </a:p>
          <a:p>
            <a:pPr marL="720000" indent="0">
              <a:lnSpc>
                <a:spcPct val="120000"/>
              </a:lnSpc>
              <a:buNone/>
            </a:pPr>
            <a:r>
              <a:rPr lang="en-US" altLang="zh-CN" sz="1600" dirty="0"/>
              <a:t># </a:t>
            </a:r>
            <a:r>
              <a:rPr lang="en-US" altLang="zh-CN" sz="1600" dirty="0" err="1"/>
              <a:t>chcon</a:t>
            </a:r>
            <a:r>
              <a:rPr lang="en-US" altLang="zh-CN" sz="1600" dirty="0"/>
              <a:t> -t TYPE  file/</a:t>
            </a:r>
            <a:r>
              <a:rPr lang="en-US" altLang="zh-CN" sz="1600" dirty="0" err="1"/>
              <a:t>dir</a:t>
            </a:r>
            <a:r>
              <a:rPr lang="en-US" altLang="zh-CN" sz="1600" dirty="0"/>
              <a:t>   </a:t>
            </a:r>
            <a:r>
              <a:rPr lang="zh-CN" altLang="en-US" sz="1600" dirty="0"/>
              <a:t>修改文件或目录当前的上下文</a:t>
            </a:r>
            <a:endParaRPr lang="en-US" altLang="zh-CN" sz="1600" dirty="0"/>
          </a:p>
          <a:p>
            <a:pPr marL="720000" indent="0">
              <a:lnSpc>
                <a:spcPct val="120000"/>
              </a:lnSpc>
              <a:buNone/>
            </a:pPr>
            <a:r>
              <a:rPr lang="en-US" altLang="zh-CN" sz="1600" dirty="0"/>
              <a:t>		-t</a:t>
            </a:r>
            <a:r>
              <a:rPr lang="zh-CN" altLang="en-US" sz="1600" dirty="0"/>
              <a:t>：指定文件上下文类型</a:t>
            </a:r>
            <a:endParaRPr lang="en-US" altLang="zh-CN" sz="1600" dirty="0"/>
          </a:p>
          <a:p>
            <a:pPr marL="720000" indent="0">
              <a:lnSpc>
                <a:spcPct val="120000"/>
              </a:lnSpc>
              <a:buNone/>
            </a:pPr>
            <a:r>
              <a:rPr lang="en-US" altLang="zh-CN" sz="1600" dirty="0"/>
              <a:t># </a:t>
            </a:r>
            <a:r>
              <a:rPr lang="fr-FR" altLang="zh-CN" sz="1600" dirty="0"/>
              <a:t>semanage fcontext -a -t tmp_t /root/file.txt  </a:t>
            </a:r>
            <a:r>
              <a:rPr lang="zh-CN" altLang="en-US" sz="1600" dirty="0"/>
              <a:t>定义文件的默认上下文</a:t>
            </a:r>
            <a:endParaRPr lang="en-US" altLang="zh-CN" sz="1600" dirty="0"/>
          </a:p>
          <a:p>
            <a:pPr marL="720000" indent="0">
              <a:lnSpc>
                <a:spcPct val="120000"/>
              </a:lnSpc>
              <a:buNone/>
            </a:pPr>
            <a:r>
              <a:rPr lang="en-US" altLang="zh-CN" sz="1600" dirty="0"/>
              <a:t>		-a</a:t>
            </a:r>
            <a:r>
              <a:rPr lang="zh-CN" altLang="en-US" sz="1600" dirty="0"/>
              <a:t>：添加</a:t>
            </a:r>
            <a:endParaRPr lang="en-US" altLang="zh-CN" sz="1600" dirty="0"/>
          </a:p>
          <a:p>
            <a:pPr marL="720000" indent="0">
              <a:lnSpc>
                <a:spcPct val="120000"/>
              </a:lnSpc>
              <a:buNone/>
            </a:pPr>
            <a:r>
              <a:rPr lang="en-US" altLang="zh-CN" sz="1600" dirty="0"/>
              <a:t>		-d</a:t>
            </a:r>
            <a:r>
              <a:rPr lang="zh-CN" altLang="en-US" sz="1600" dirty="0"/>
              <a:t>：删除</a:t>
            </a:r>
            <a:endParaRPr lang="en-US" altLang="zh-CN" sz="1600" dirty="0"/>
          </a:p>
          <a:p>
            <a:pPr marL="720000" indent="0">
              <a:lnSpc>
                <a:spcPct val="120000"/>
              </a:lnSpc>
              <a:buNone/>
            </a:pPr>
            <a:r>
              <a:rPr lang="en-US" altLang="zh-CN" sz="1600" dirty="0"/>
              <a:t>		-t</a:t>
            </a:r>
            <a:r>
              <a:rPr lang="zh-CN" altLang="en-US" sz="1600" dirty="0"/>
              <a:t>：指定文件上下文类型</a:t>
            </a:r>
            <a:endParaRPr lang="en-US" altLang="zh-CN" sz="1600" dirty="0"/>
          </a:p>
          <a:p>
            <a:pPr marL="720000" indent="0">
              <a:lnSpc>
                <a:spcPct val="120000"/>
              </a:lnSpc>
              <a:buNone/>
            </a:pPr>
            <a:r>
              <a:rPr lang="en-US" altLang="zh-CN" sz="1600" dirty="0"/>
              <a:t>		-l</a:t>
            </a:r>
            <a:r>
              <a:rPr lang="zh-CN" altLang="en-US" sz="1600" dirty="0"/>
              <a:t>：列出文件的上下文</a:t>
            </a:r>
            <a:endParaRPr lang="en-US" altLang="zh-CN" sz="1600" dirty="0"/>
          </a:p>
          <a:p>
            <a:pPr marL="720000" indent="0">
              <a:lnSpc>
                <a:spcPct val="120000"/>
              </a:lnSpc>
              <a:buNone/>
            </a:pPr>
            <a:r>
              <a:rPr lang="en-US" altLang="zh-CN" sz="1600" dirty="0"/>
              <a:t># </a:t>
            </a:r>
            <a:r>
              <a:rPr lang="en-US" altLang="zh-CN" sz="1600" dirty="0" err="1"/>
              <a:t>restorecon</a:t>
            </a:r>
            <a:r>
              <a:rPr lang="en-US" altLang="zh-CN" sz="1600" dirty="0"/>
              <a:t> -v file   </a:t>
            </a:r>
            <a:r>
              <a:rPr lang="zh-CN" altLang="en-US" sz="1600" dirty="0"/>
              <a:t>还原文件的默认的上下文</a:t>
            </a:r>
            <a:endParaRPr lang="en-US" altLang="zh-CN" sz="1600" dirty="0"/>
          </a:p>
          <a:p>
            <a:pPr marL="720000" indent="0">
              <a:lnSpc>
                <a:spcPct val="120000"/>
              </a:lnSpc>
              <a:buNone/>
            </a:pPr>
            <a:r>
              <a:rPr lang="en-US" altLang="zh-CN" sz="1600" dirty="0"/>
              <a:t>		-v</a:t>
            </a:r>
            <a:r>
              <a:rPr lang="zh-CN" altLang="en-US" sz="1600" dirty="0"/>
              <a:t>：查看详细信息</a:t>
            </a:r>
            <a:endParaRPr lang="en-US" altLang="zh-CN" sz="1600" dirty="0"/>
          </a:p>
          <a:p>
            <a:pPr marL="720000" indent="0">
              <a:lnSpc>
                <a:spcPct val="120000"/>
              </a:lnSpc>
              <a:buNone/>
            </a:pPr>
            <a:r>
              <a:rPr lang="en-US" altLang="zh-CN" sz="1600" dirty="0"/>
              <a:t># </a:t>
            </a:r>
            <a:r>
              <a:rPr lang="en-US" altLang="zh-CN" sz="1600" dirty="0" err="1"/>
              <a:t>semanage</a:t>
            </a:r>
            <a:r>
              <a:rPr lang="en-US" altLang="zh-CN" sz="1600" dirty="0"/>
              <a:t> </a:t>
            </a:r>
            <a:r>
              <a:rPr lang="en-US" altLang="zh-CN" sz="1600" dirty="0" err="1"/>
              <a:t>fcontext</a:t>
            </a:r>
            <a:r>
              <a:rPr lang="en-US" altLang="zh-CN" sz="1600" dirty="0"/>
              <a:t> -a -t </a:t>
            </a:r>
            <a:r>
              <a:rPr lang="en-US" altLang="zh-CN" sz="1600" dirty="0" err="1"/>
              <a:t>admin_home_t</a:t>
            </a:r>
            <a:r>
              <a:rPr lang="en-US" altLang="zh-CN" sz="1600" dirty="0"/>
              <a:t> “/data(/.*)?“  </a:t>
            </a:r>
            <a:r>
              <a:rPr lang="zh-CN" altLang="en-US" sz="1600" dirty="0"/>
              <a:t>定义目录的默认上下文</a:t>
            </a:r>
            <a:endParaRPr lang="en-US" altLang="zh-CN" sz="1600" dirty="0"/>
          </a:p>
          <a:p>
            <a:pPr marL="720000" indent="0">
              <a:lnSpc>
                <a:spcPct val="120000"/>
              </a:lnSpc>
              <a:buNone/>
            </a:pPr>
            <a:r>
              <a:rPr lang="en-US" altLang="zh-CN" sz="1600" dirty="0"/>
              <a:t># </a:t>
            </a:r>
            <a:r>
              <a:rPr lang="en-US" altLang="zh-CN" sz="1600" dirty="0" err="1"/>
              <a:t>restorecon</a:t>
            </a:r>
            <a:r>
              <a:rPr lang="en-US" altLang="zh-CN" sz="1600" dirty="0"/>
              <a:t> -</a:t>
            </a:r>
            <a:r>
              <a:rPr lang="en-US" altLang="zh-CN" sz="1600" dirty="0" err="1"/>
              <a:t>Rv</a:t>
            </a:r>
            <a:r>
              <a:rPr lang="en-US" altLang="zh-CN" sz="1600" dirty="0"/>
              <a:t> </a:t>
            </a:r>
            <a:r>
              <a:rPr lang="en-US" altLang="zh-CN" sz="1600" dirty="0" err="1"/>
              <a:t>dir</a:t>
            </a:r>
            <a:r>
              <a:rPr lang="en-US" altLang="zh-CN" sz="1600" dirty="0"/>
              <a:t>     </a:t>
            </a:r>
            <a:r>
              <a:rPr lang="zh-CN" altLang="en-US" sz="1600" dirty="0"/>
              <a:t>递归还原目录默认的上下文</a:t>
            </a:r>
            <a:endParaRPr lang="en-US" altLang="zh-CN" sz="1600" dirty="0"/>
          </a:p>
          <a:p>
            <a:pPr marL="720000" indent="0">
              <a:lnSpc>
                <a:spcPct val="120000"/>
              </a:lnSpc>
              <a:buNone/>
            </a:pPr>
            <a:r>
              <a:rPr lang="en-US" altLang="zh-CN" sz="1600" dirty="0"/>
              <a:t>		-R</a:t>
            </a:r>
            <a:r>
              <a:rPr lang="zh-CN" altLang="en-US" sz="1600" dirty="0"/>
              <a:t>：递归修改目录</a:t>
            </a:r>
            <a:endParaRPr lang="en-US" altLang="zh-CN" sz="1600" dirty="0"/>
          </a:p>
          <a:p>
            <a:pPr marL="0" indent="0">
              <a:lnSpc>
                <a:spcPct val="120000"/>
              </a:lnSpc>
              <a:buNone/>
            </a:pPr>
            <a:r>
              <a:rPr lang="en-US" altLang="zh-CN" sz="1800" dirty="0">
                <a:solidFill>
                  <a:srgbClr val="FF0000"/>
                </a:solidFill>
              </a:rPr>
              <a:t>	</a:t>
            </a:r>
            <a:r>
              <a:rPr lang="zh-CN" altLang="en-US" sz="1600" dirty="0">
                <a:solidFill>
                  <a:srgbClr val="FF0000"/>
                </a:solidFill>
              </a:rPr>
              <a:t>说明：</a:t>
            </a:r>
            <a:r>
              <a:rPr lang="en-US" altLang="zh-CN" sz="1600" dirty="0" err="1">
                <a:solidFill>
                  <a:srgbClr val="FF0000"/>
                </a:solidFill>
              </a:rPr>
              <a:t>chcon</a:t>
            </a:r>
            <a:r>
              <a:rPr lang="zh-CN" altLang="en-US" sz="1600" dirty="0">
                <a:solidFill>
                  <a:srgbClr val="FF0000"/>
                </a:solidFill>
              </a:rPr>
              <a:t>修改的文件上下文，系统重启不会失效，只有在系统重打标签的时候（类似于在线手动执行</a:t>
            </a:r>
            <a:r>
              <a:rPr lang="en-US" altLang="zh-CN" sz="1600" dirty="0" err="1">
                <a:solidFill>
                  <a:srgbClr val="FF0000"/>
                </a:solidFill>
              </a:rPr>
              <a:t>restorecon</a:t>
            </a:r>
            <a:r>
              <a:rPr lang="zh-CN" altLang="en-US" sz="1600" dirty="0">
                <a:solidFill>
                  <a:srgbClr val="FF0000"/>
                </a:solidFill>
              </a:rPr>
              <a:t>）才会将文件的上下文修改为设置的默认的上下文。</a:t>
            </a:r>
            <a:endParaRPr lang="en-US" altLang="zh-CN" sz="1600" dirty="0">
              <a:solidFill>
                <a:srgbClr val="FF0000"/>
              </a:solidFill>
            </a:endParaRPr>
          </a:p>
          <a:p>
            <a:pPr marL="720000" indent="0">
              <a:buNone/>
            </a:pPr>
            <a:endParaRPr lang="en-US" altLang="zh-CN" sz="1600" dirty="0"/>
          </a:p>
          <a:p>
            <a:pPr marL="720000" indent="0">
              <a:buNone/>
            </a:pPr>
            <a:endParaRPr lang="en-US" altLang="zh-CN" sz="1600" dirty="0"/>
          </a:p>
          <a:p>
            <a:pPr marL="0" indent="0">
              <a:buNone/>
            </a:pPr>
            <a:endParaRPr lang="en-US" altLang="zh-CN" sz="2000" dirty="0"/>
          </a:p>
          <a:p>
            <a:endParaRPr lang="en-US" altLang="zh-CN" sz="2000" dirty="0"/>
          </a:p>
          <a:p>
            <a:endParaRPr lang="zh-CN" altLang="en-US" sz="1800" dirty="0"/>
          </a:p>
          <a:p>
            <a:endParaRPr lang="zh-CN" altLang="en-US" dirty="0"/>
          </a:p>
        </p:txBody>
      </p:sp>
    </p:spTree>
    <p:extLst>
      <p:ext uri="{BB962C8B-B14F-4D97-AF65-F5344CB8AC3E}">
        <p14:creationId xmlns:p14="http://schemas.microsoft.com/office/powerpoint/2010/main" val="4286194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57686A7-F03A-442A-9FA8-05086852C6A3}"/>
              </a:ext>
            </a:extLst>
          </p:cNvPr>
          <p:cNvSpPr>
            <a:spLocks noGrp="1"/>
          </p:cNvSpPr>
          <p:nvPr>
            <p:ph type="title"/>
          </p:nvPr>
        </p:nvSpPr>
        <p:spPr/>
        <p:txBody>
          <a:bodyPr/>
          <a:lstStyle/>
          <a:p>
            <a:r>
              <a:rPr lang="zh-CN" altLang="en-US" dirty="0"/>
              <a:t>管理文件的安全上下文</a:t>
            </a:r>
          </a:p>
        </p:txBody>
      </p:sp>
      <p:sp>
        <p:nvSpPr>
          <p:cNvPr id="3" name="文本占位符 2">
            <a:extLst>
              <a:ext uri="{FF2B5EF4-FFF2-40B4-BE49-F238E27FC236}">
                <a16:creationId xmlns:a16="http://schemas.microsoft.com/office/drawing/2014/main" xmlns="" id="{F2F3B2EB-FFFC-4AED-92BC-FC588D278AB6}"/>
              </a:ext>
            </a:extLst>
          </p:cNvPr>
          <p:cNvSpPr>
            <a:spLocks noGrp="1"/>
          </p:cNvSpPr>
          <p:nvPr>
            <p:ph type="body" sz="quarter" idx="10"/>
          </p:nvPr>
        </p:nvSpPr>
        <p:spPr/>
        <p:txBody>
          <a:bodyPr/>
          <a:lstStyle/>
          <a:p>
            <a:r>
              <a:rPr lang="zh-CN" altLang="en-US" sz="1800" dirty="0"/>
              <a:t>在启动</a:t>
            </a:r>
            <a:r>
              <a:rPr lang="en-US" altLang="zh-CN" sz="1800" dirty="0" err="1"/>
              <a:t>SELinux</a:t>
            </a:r>
            <a:r>
              <a:rPr lang="zh-CN" altLang="en-US" sz="1800" dirty="0"/>
              <a:t>的系统时，或者在创建一个新文件时，</a:t>
            </a:r>
            <a:r>
              <a:rPr lang="en-US" altLang="zh-CN" sz="1800" dirty="0" err="1"/>
              <a:t>SELinux</a:t>
            </a:r>
            <a:r>
              <a:rPr lang="zh-CN" altLang="en-US" sz="1800" dirty="0"/>
              <a:t>已经为系统中的资源默认设置了安全上下文，保存在</a:t>
            </a:r>
            <a:r>
              <a:rPr lang="fr-FR" altLang="zh-CN" sz="1800" dirty="0"/>
              <a:t>/etc/selinux/targeted/contexts/files/file_contexts </a:t>
            </a:r>
            <a:r>
              <a:rPr lang="zh-CN" altLang="en-US" sz="1800" dirty="0"/>
              <a:t>文件中。</a:t>
            </a:r>
            <a:endParaRPr lang="en-US" altLang="zh-CN" sz="1800" dirty="0"/>
          </a:p>
          <a:p>
            <a:r>
              <a:rPr lang="zh-CN" altLang="en-US" sz="1800" dirty="0"/>
              <a:t>查看文件默认的安全上下文</a:t>
            </a:r>
            <a:endParaRPr lang="en-US" altLang="zh-CN" sz="1800" dirty="0"/>
          </a:p>
          <a:p>
            <a:endParaRPr lang="en-US" altLang="zh-CN" sz="2000" dirty="0"/>
          </a:p>
          <a:p>
            <a:endParaRPr lang="en-US" altLang="zh-CN" sz="2000" dirty="0"/>
          </a:p>
          <a:p>
            <a:endParaRPr lang="en-US" altLang="zh-CN" sz="2000" dirty="0"/>
          </a:p>
          <a:p>
            <a:r>
              <a:rPr lang="zh-CN" altLang="en-US" sz="1800" dirty="0"/>
              <a:t>修改文件当前的的安全上下文</a:t>
            </a:r>
            <a:endParaRPr lang="en-US" altLang="zh-CN" sz="1800" dirty="0"/>
          </a:p>
          <a:p>
            <a:endParaRPr lang="zh-CN" altLang="en-US" sz="1800" dirty="0"/>
          </a:p>
          <a:p>
            <a:endParaRPr lang="zh-CN" altLang="en-US" dirty="0"/>
          </a:p>
        </p:txBody>
      </p:sp>
      <p:pic>
        <p:nvPicPr>
          <p:cNvPr id="5" name="图片 4">
            <a:extLst>
              <a:ext uri="{FF2B5EF4-FFF2-40B4-BE49-F238E27FC236}">
                <a16:creationId xmlns:a16="http://schemas.microsoft.com/office/drawing/2014/main" xmlns="" id="{71516355-5C1E-4DEE-8BFB-8F055FB64D56}"/>
              </a:ext>
            </a:extLst>
          </p:cNvPr>
          <p:cNvPicPr>
            <a:picLocks noChangeAspect="1"/>
          </p:cNvPicPr>
          <p:nvPr/>
        </p:nvPicPr>
        <p:blipFill>
          <a:blip r:embed="rId2"/>
          <a:stretch>
            <a:fillRect/>
          </a:stretch>
        </p:blipFill>
        <p:spPr>
          <a:xfrm>
            <a:off x="1343472" y="2564904"/>
            <a:ext cx="9237694" cy="1564650"/>
          </a:xfrm>
          <a:prstGeom prst="rect">
            <a:avLst/>
          </a:prstGeom>
        </p:spPr>
      </p:pic>
      <p:pic>
        <p:nvPicPr>
          <p:cNvPr id="6" name="图片 5">
            <a:extLst>
              <a:ext uri="{FF2B5EF4-FFF2-40B4-BE49-F238E27FC236}">
                <a16:creationId xmlns:a16="http://schemas.microsoft.com/office/drawing/2014/main" xmlns="" id="{1DA96731-3260-41DA-9F9E-1C389945A5C8}"/>
              </a:ext>
            </a:extLst>
          </p:cNvPr>
          <p:cNvPicPr>
            <a:picLocks noChangeAspect="1"/>
          </p:cNvPicPr>
          <p:nvPr/>
        </p:nvPicPr>
        <p:blipFill>
          <a:blip r:embed="rId3"/>
          <a:stretch>
            <a:fillRect/>
          </a:stretch>
        </p:blipFill>
        <p:spPr>
          <a:xfrm>
            <a:off x="1343134" y="4561022"/>
            <a:ext cx="9237694" cy="1799895"/>
          </a:xfrm>
          <a:prstGeom prst="rect">
            <a:avLst/>
          </a:prstGeom>
        </p:spPr>
      </p:pic>
    </p:spTree>
    <p:extLst>
      <p:ext uri="{BB962C8B-B14F-4D97-AF65-F5344CB8AC3E}">
        <p14:creationId xmlns:p14="http://schemas.microsoft.com/office/powerpoint/2010/main" val="4268354009"/>
      </p:ext>
    </p:extLst>
  </p:cSld>
  <p:clrMapOvr>
    <a:masterClrMapping/>
  </p:clrMapOvr>
</p:sld>
</file>

<file path=ppt/theme/theme1.xml><?xml version="1.0" encoding="utf-8"?>
<a:theme xmlns:a="http://schemas.openxmlformats.org/drawingml/2006/main" name="人才生态发展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V3.0胶片模板字体">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txDef>
      <a:spPr bwMode="auto">
        <a:noFill/>
        <a:ln w="9525" algn="ctr">
          <a:noFill/>
          <a:miter lim="800000"/>
        </a:ln>
      </a:spPr>
      <a:bodyPr vert="horz" wrap="square" lIns="87802" tIns="43901" rIns="87802" bIns="43901" numCol="1" anchor="ctr" anchorCtr="0" compatLnSpc="1"/>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908</Words>
  <Application>Microsoft Office PowerPoint</Application>
  <PresentationFormat>宽屏</PresentationFormat>
  <Paragraphs>155</Paragraphs>
  <Slides>19</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FrutigerNext LT Light</vt:lpstr>
      <vt:lpstr>FrutigerNext LT Medium</vt:lpstr>
      <vt:lpstr>FrutigerNext LT Regular</vt:lpstr>
      <vt:lpstr>黑体</vt:lpstr>
      <vt:lpstr>宋体</vt:lpstr>
      <vt:lpstr>微软雅黑</vt:lpstr>
      <vt:lpstr>Arial</vt:lpstr>
      <vt:lpstr>Wingdings</vt:lpstr>
      <vt:lpstr>人才生态发展部-母版</vt:lpstr>
      <vt:lpstr>第27章  管理SELinux安全性</vt:lpstr>
      <vt:lpstr>PowerPoint 演示文稿</vt:lpstr>
      <vt:lpstr>SELinux简介</vt:lpstr>
      <vt:lpstr>SELinux的三种模式</vt:lpstr>
      <vt:lpstr>SELinux三种模式切换</vt:lpstr>
      <vt:lpstr>SELinux三种模式切换</vt:lpstr>
      <vt:lpstr>查看文件的安全上下文</vt:lpstr>
      <vt:lpstr>管理文件的安全上下文</vt:lpstr>
      <vt:lpstr>管理文件的安全上下文</vt:lpstr>
      <vt:lpstr>管理文件的安全上下文</vt:lpstr>
      <vt:lpstr>SELinux的布尔值</vt:lpstr>
      <vt:lpstr>管理SELinux的布尔值</vt:lpstr>
      <vt:lpstr>管理SELinux的布尔值案例</vt:lpstr>
      <vt:lpstr>SELinux日志分析工具</vt:lpstr>
      <vt:lpstr>控制SELinux端口标记</vt:lpstr>
      <vt:lpstr>管理端口标签</vt:lpstr>
      <vt:lpstr>管理端口标签案例</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杨峰</cp:lastModifiedBy>
  <cp:revision>3057</cp:revision>
  <dcterms:created xsi:type="dcterms:W3CDTF">2003-08-21T06:48:00Z</dcterms:created>
  <dcterms:modified xsi:type="dcterms:W3CDTF">2020-09-04T09:01:09Z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(3)j9137Zgasgd5FU77kBcDqoOgslHARTBMuDvnZ0ODnhCTiNqYWNZ1jmAtPh3O0p4y4AchU80K
eQGBWx4mt8jEtdErYU+WTIuu2TMXat1zVGxWPrZ8roAeJpnfcjicluD61zBwM/Zw2sQuz3Yx
TCR2h7UNkU1VN3VBWVbVOZhtxVAOXyg5po/JPkAADp5PXdYLrcTX1+Bd5m6Q9GULaaO/Gxhl
MojaJINnpQoWWmCP8+</vt:lpwstr>
  </property>
  <property fmtid="{D5CDD505-2E9C-101B-9397-08002B2CF9AE}" pid="18" name="_2015_ms_pID_7253431">
    <vt:lpwstr>dC2bfRqWPeo1YXHY0WaJrLgw5WiCuYT+jzHemu6SBa1VNHzICZJFuH
fE0/OsI8kGvpbzB8YF29ojowxdpEihSZgmqpmYTa3XdMNDhugSTximFCW57i81WIZQ978pmJ
0iJYuMUcylFshWwG8nNEFDV8T1YTdx3pF1vMcC0xMR7/fDIj1Io7qfRlGsQLTrZh/Rx3Rw/2
9+M8hmCTiNmHWt5/uwODSP7YB2lqIKqQAmbq</vt:lpwstr>
  </property>
  <property fmtid="{D5CDD505-2E9C-101B-9397-08002B2CF9AE}" pid="19" name="_2015_ms_pID_7253432">
    <vt:lpwstr>msIRWSudbNU7gaHEcIlObprnB0wc7QFt2zw6
pywmqWvYhEG0zRRvtVQZBT6tlXS0ew==</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1552611009</vt:lpwstr>
  </property>
  <property fmtid="{D5CDD505-2E9C-101B-9397-08002B2CF9AE}" pid="25" name="KSOProductBuildVer">
    <vt:lpwstr>2052-11.1.0.9584</vt:lpwstr>
  </property>
</Properties>
</file>