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319" r:id="rId2"/>
    <p:sldId id="1596" r:id="rId3"/>
    <p:sldId id="1595" r:id="rId4"/>
    <p:sldId id="1598" r:id="rId5"/>
    <p:sldId id="1603" r:id="rId6"/>
    <p:sldId id="1599" r:id="rId7"/>
    <p:sldId id="1600" r:id="rId8"/>
    <p:sldId id="1601" r:id="rId9"/>
    <p:sldId id="1602" r:id="rId10"/>
    <p:sldId id="1604" r:id="rId11"/>
    <p:sldId id="1609" r:id="rId12"/>
    <p:sldId id="1610" r:id="rId13"/>
    <p:sldId id="1605" r:id="rId14"/>
    <p:sldId id="1611" r:id="rId15"/>
    <p:sldId id="1606" r:id="rId16"/>
    <p:sldId id="1607" r:id="rId17"/>
    <p:sldId id="1608" r:id="rId18"/>
    <p:sldId id="1612" r:id="rId19"/>
    <p:sldId id="1613" r:id="rId20"/>
    <p:sldId id="1594" r:id="rId21"/>
    <p:sldId id="1204" r:id="rId2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孙亚萍" initials="孙亚萍" lastIdx="1" clrIdx="3">
    <p:extLst>
      <p:ext uri="{19B8F6BF-5375-455C-9EA6-DF929625EA0E}">
        <p15:presenceInfo xmlns:p15="http://schemas.microsoft.com/office/powerpoint/2012/main" userId="孙亚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38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端口转发是</a:t>
            </a:r>
            <a:r>
              <a:rPr lang="en-US" altLang="zh-CN" dirty="0"/>
              <a:t>DNAT</a:t>
            </a:r>
          </a:p>
          <a:p>
            <a:r>
              <a:rPr lang="zh-CN" altLang="en-US" dirty="0"/>
              <a:t>地址伪装是</a:t>
            </a:r>
            <a:r>
              <a:rPr lang="en-US" altLang="zh-CN" dirty="0"/>
              <a:t>SNAT</a:t>
            </a:r>
            <a:r>
              <a:rPr lang="zh-CN" altLang="en-US" dirty="0"/>
              <a:t>，演示与</a:t>
            </a:r>
            <a:r>
              <a:rPr lang="en-US" altLang="zh-CN" dirty="0"/>
              <a:t>iptables</a:t>
            </a:r>
            <a:r>
              <a:rPr lang="zh-CN" altLang="en-US" dirty="0"/>
              <a:t>设置一样，需要开启包转发功能和路由</a:t>
            </a:r>
          </a:p>
        </p:txBody>
      </p:sp>
    </p:spTree>
    <p:extLst>
      <p:ext uri="{BB962C8B-B14F-4D97-AF65-F5344CB8AC3E}">
        <p14:creationId xmlns:p14="http://schemas.microsoft.com/office/powerpoint/2010/main" val="1278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富规则的默认优先级是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firewall-</a:t>
            </a:r>
            <a:r>
              <a:rPr lang="en-US" altLang="zh-CN" dirty="0" err="1"/>
              <a:t>cmd</a:t>
            </a:r>
            <a:r>
              <a:rPr lang="en-US" altLang="zh-CN" dirty="0"/>
              <a:t> --permanent --add-rich-rule="rule family="ipv4" priority="-1" source address="192.168.40.11" port protocol="</a:t>
            </a:r>
            <a:r>
              <a:rPr lang="en-US" altLang="zh-CN" dirty="0" err="1"/>
              <a:t>tcp</a:t>
            </a:r>
            <a:r>
              <a:rPr lang="en-US" altLang="zh-CN" dirty="0"/>
              <a:t>" port="22" accept"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7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28</a:t>
            </a:r>
            <a:r>
              <a:rPr sz="4400"/>
              <a:t>章 </a:t>
            </a:r>
            <a:r>
              <a:rPr lang="zh-CN" altLang="en-US" sz="4400"/>
              <a:t> 管理网络安全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933-1998-4E6D-B270-217A30E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A574-12CE-48A7-A81D-058391D2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51200"/>
            <a:ext cx="10560048" cy="5214112"/>
          </a:xfrm>
        </p:spPr>
        <p:txBody>
          <a:bodyPr/>
          <a:lstStyle/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直接编辑</a:t>
            </a:r>
            <a:r>
              <a:rPr lang="en-US" altLang="zh-CN" sz="1800" dirty="0"/>
              <a:t>xml</a:t>
            </a:r>
            <a:r>
              <a:rPr lang="zh-CN" altLang="en-US" sz="1800" dirty="0"/>
              <a:t>文件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默认情况下，在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firewalld</a:t>
            </a:r>
            <a:r>
              <a:rPr lang="en-US" altLang="zh-CN" sz="1800" dirty="0"/>
              <a:t>/zones</a:t>
            </a:r>
            <a:r>
              <a:rPr lang="zh-CN" altLang="en-US" sz="1800" dirty="0"/>
              <a:t>下面只有一个</a:t>
            </a:r>
            <a:r>
              <a:rPr lang="en-US" altLang="zh-CN" sz="1800" dirty="0"/>
              <a:t>public.xml</a:t>
            </a:r>
            <a:r>
              <a:rPr lang="zh-CN" altLang="en-US" sz="1800" dirty="0"/>
              <a:t>。如果给另一个</a:t>
            </a:r>
            <a:r>
              <a:rPr lang="en-US" altLang="zh-CN" sz="1800" dirty="0"/>
              <a:t>zone</a:t>
            </a:r>
            <a:r>
              <a:rPr lang="zh-CN" altLang="en-US" sz="1800" dirty="0"/>
              <a:t>做一些修改，并永久保存，那么就会自动生成对应的</a:t>
            </a:r>
            <a:r>
              <a:rPr lang="en-US" altLang="zh-CN" sz="1800" dirty="0"/>
              <a:t>xml</a:t>
            </a:r>
            <a:r>
              <a:rPr lang="zh-CN" altLang="en-US" sz="1800" dirty="0"/>
              <a:t>配置文件。手动修改</a:t>
            </a:r>
            <a:r>
              <a:rPr lang="en-US" altLang="zh-CN" sz="1800" dirty="0"/>
              <a:t>xml</a:t>
            </a:r>
            <a:r>
              <a:rPr lang="zh-CN" altLang="en-US" sz="1800" dirty="0"/>
              <a:t>文件后，需要</a:t>
            </a:r>
            <a:r>
              <a:rPr lang="en-US" altLang="zh-CN" sz="1800" dirty="0"/>
              <a:t>reload</a:t>
            </a:r>
            <a:r>
              <a:rPr lang="zh-CN" altLang="en-US" sz="1800" dirty="0"/>
              <a:t>防火墙才能生效。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E05AA-6271-40E2-9DD9-C5F6558C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76" y="1692000"/>
            <a:ext cx="1046183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46AE7-082B-4DA6-BC2A-5DBBE1E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防火墙规则匹配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52D7D-A879-4519-B883-CF76A2E05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会对于一个接收到的请求具体使用哪个</a:t>
            </a:r>
            <a:r>
              <a:rPr lang="en-US" altLang="zh-CN" sz="2000" dirty="0"/>
              <a:t>zone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firewalld</a:t>
            </a:r>
            <a:r>
              <a:rPr lang="zh-CN" altLang="en-US" sz="2000" dirty="0"/>
              <a:t>是通过三种方式来判断的：</a:t>
            </a:r>
          </a:p>
          <a:p>
            <a:pPr marL="72000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source</a:t>
            </a:r>
            <a:r>
              <a:rPr lang="zh-CN" altLang="en-US" sz="1800" dirty="0"/>
              <a:t>，来源地址</a:t>
            </a:r>
          </a:p>
          <a:p>
            <a:pPr marL="72000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Interface</a:t>
            </a:r>
            <a:r>
              <a:rPr lang="zh-CN" altLang="en-US" sz="1800" dirty="0"/>
              <a:t>，接收请求的网卡</a:t>
            </a:r>
          </a:p>
          <a:p>
            <a:pPr marL="72000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firewalld</a:t>
            </a:r>
            <a:r>
              <a:rPr lang="zh-CN" altLang="en-US" sz="1800" dirty="0"/>
              <a:t>配置的默认区域（</a:t>
            </a:r>
            <a:r>
              <a:rPr lang="en-US" altLang="zh-CN" sz="1800" dirty="0"/>
              <a:t>zone</a:t>
            </a:r>
            <a:r>
              <a:rPr lang="zh-CN" altLang="en-US" sz="1800" dirty="0"/>
              <a:t>）</a:t>
            </a:r>
          </a:p>
          <a:p>
            <a:r>
              <a:rPr lang="zh-CN" altLang="en-US" sz="2000" dirty="0"/>
              <a:t>这</a:t>
            </a:r>
            <a:r>
              <a:rPr lang="en-US" altLang="zh-CN" sz="2000" dirty="0"/>
              <a:t>3</a:t>
            </a:r>
            <a:r>
              <a:rPr lang="zh-CN" altLang="en-US" sz="2000" dirty="0"/>
              <a:t>种方式的优先级按顺序依次降低，也就是说如果按照</a:t>
            </a:r>
            <a:r>
              <a:rPr lang="en-US" altLang="zh-CN" sz="2000" dirty="0"/>
              <a:t>source</a:t>
            </a:r>
            <a:r>
              <a:rPr lang="zh-CN" altLang="en-US" sz="2000" dirty="0"/>
              <a:t>可以找到就不会再按</a:t>
            </a:r>
            <a:r>
              <a:rPr lang="en-US" altLang="zh-CN" sz="2000" dirty="0"/>
              <a:t>interface</a:t>
            </a:r>
            <a:r>
              <a:rPr lang="zh-CN" altLang="en-US" sz="2000" dirty="0"/>
              <a:t>去找，如果前两个都找不到才会使用第三个默认区域。</a:t>
            </a:r>
          </a:p>
        </p:txBody>
      </p:sp>
    </p:spTree>
    <p:extLst>
      <p:ext uri="{BB962C8B-B14F-4D97-AF65-F5344CB8AC3E}">
        <p14:creationId xmlns:p14="http://schemas.microsoft.com/office/powerpoint/2010/main" val="28500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8B4A20-57CD-430E-8D59-B35541F8E10E}"/>
              </a:ext>
            </a:extLst>
          </p:cNvPr>
          <p:cNvSpPr/>
          <p:nvPr/>
        </p:nvSpPr>
        <p:spPr bwMode="auto">
          <a:xfrm>
            <a:off x="952362" y="1556792"/>
            <a:ext cx="10373285" cy="96076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--zone=home --list-all   # </a:t>
            </a:r>
            <a:r>
              <a:rPr lang="zh-CN" altLang="en-US" sz="1600" dirty="0">
                <a:latin typeface="+mn-ea"/>
                <a:ea typeface="+mn-ea"/>
              </a:rPr>
              <a:t>查看指定区域设置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--list-all   # </a:t>
            </a:r>
            <a:r>
              <a:rPr lang="zh-CN" altLang="en-US" sz="1600" dirty="0">
                <a:latin typeface="+mn-ea"/>
                <a:ea typeface="+mn-ea"/>
              </a:rPr>
              <a:t>查看默认区域设置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2AD7BA-FAA1-4633-9D91-F3E3290ED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32" b="-233"/>
          <a:stretch/>
        </p:blipFill>
        <p:spPr>
          <a:xfrm>
            <a:off x="952363" y="2668464"/>
            <a:ext cx="4788532" cy="2956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88AEB1-FA5D-4C41-9CA2-DB40856C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查看防火墙规则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3DB650-7D8A-4264-A238-585C879478AA}"/>
              </a:ext>
            </a:extLst>
          </p:cNvPr>
          <p:cNvSpPr/>
          <p:nvPr/>
        </p:nvSpPr>
        <p:spPr>
          <a:xfrm>
            <a:off x="5735960" y="2492896"/>
            <a:ext cx="632877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说明：</a:t>
            </a:r>
            <a:endParaRPr lang="en-US" altLang="zh-CN" sz="1400" dirty="0">
              <a:solidFill>
                <a:srgbClr val="3D464D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Target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：目标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 err="1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-block-inversion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协议类型黑白名单开关（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yes/no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）</a:t>
            </a:r>
            <a:br>
              <a:rPr lang="en-US" altLang="zh-CN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Interfaces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：关联的网卡接口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sources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：来源，可以是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地址，也可以是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mac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地址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services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：允许的服务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ports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：允许的目标端口，即本地开放的端口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protocols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：允许通过的协议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masquerade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</a:t>
            </a:r>
            <a:r>
              <a:rPr lang="en-US" altLang="zh-CN" sz="1400" dirty="0" err="1">
                <a:solidFill>
                  <a:srgbClr val="3D464D"/>
                </a:solidFill>
                <a:latin typeface="+mn-ea"/>
                <a:ea typeface="+mn-ea"/>
              </a:rPr>
              <a:t>ip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地址伪装，即将接收到的请求的源地址设置为转发请求网卡的地址（路由器的工作原理）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forward-ports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：端口转发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source-ports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：允许的来源端口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 err="1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-blocks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：可添加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类型，当</a:t>
            </a:r>
            <a:r>
              <a:rPr lang="en-US" altLang="zh-CN" sz="1400" dirty="0" err="1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-block-inversion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为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no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时，这些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类型被拒绝；当</a:t>
            </a:r>
            <a:r>
              <a:rPr lang="en-US" altLang="zh-CN" sz="1400" dirty="0" err="1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-block-inversion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为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yes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时，这些</a:t>
            </a: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ICMP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类型被允许。</a:t>
            </a:r>
            <a:br>
              <a:rPr lang="zh-CN" altLang="en-US" sz="1400" dirty="0">
                <a:latin typeface="+mn-ea"/>
                <a:ea typeface="+mn-ea"/>
              </a:rPr>
            </a:br>
            <a:r>
              <a:rPr lang="en-US" altLang="zh-CN" sz="1400" dirty="0">
                <a:solidFill>
                  <a:srgbClr val="3D464D"/>
                </a:solidFill>
                <a:latin typeface="+mn-ea"/>
                <a:ea typeface="+mn-ea"/>
              </a:rPr>
              <a:t>rich rules</a:t>
            </a:r>
            <a:r>
              <a:rPr lang="zh-CN" altLang="en-US" sz="1400" dirty="0">
                <a:solidFill>
                  <a:srgbClr val="3D464D"/>
                </a:solidFill>
                <a:latin typeface="+mn-ea"/>
                <a:ea typeface="+mn-ea"/>
              </a:rPr>
              <a:t>：富规则，即更细致、更详细的防火墙规则策略，它的优先级在所有的防火墙策略中也是最高的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2E4222-8F57-40B5-ABA0-4265AA9B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44303"/>
            <a:ext cx="10560048" cy="1553526"/>
          </a:xfrm>
        </p:spPr>
        <p:txBody>
          <a:bodyPr/>
          <a:lstStyle/>
          <a:p>
            <a:r>
              <a:rPr lang="zh-CN" altLang="en-US" sz="2000" dirty="0"/>
              <a:t>查看防火墙的规则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414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EB1-FA5D-4C41-9CA2-DB40856C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2E4222-8F57-40B5-ABA0-4265AA9B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44303"/>
            <a:ext cx="10560048" cy="5337025"/>
          </a:xfrm>
        </p:spPr>
        <p:txBody>
          <a:bodyPr/>
          <a:lstStyle/>
          <a:p>
            <a:r>
              <a:rPr lang="zh-CN" altLang="en-US" sz="1800" dirty="0"/>
              <a:t>绑定来源</a:t>
            </a:r>
            <a:r>
              <a:rPr lang="en-US" altLang="zh-CN" sz="1800" dirty="0"/>
              <a:t>IP</a:t>
            </a:r>
            <a:r>
              <a:rPr lang="zh-CN" altLang="en-US" sz="1800" dirty="0"/>
              <a:t>到某个</a:t>
            </a:r>
            <a:r>
              <a:rPr lang="en-US" altLang="zh-CN" sz="1800" dirty="0"/>
              <a:t>zone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绑定某个的端口到某个</a:t>
            </a:r>
            <a:r>
              <a:rPr lang="en-US" altLang="zh-CN" sz="1800" dirty="0"/>
              <a:t>zone</a:t>
            </a:r>
            <a:r>
              <a:rPr lang="zh-CN" altLang="en-US" sz="1800" dirty="0"/>
              <a:t>，网卡接口默认绑定到默认的</a:t>
            </a:r>
            <a:r>
              <a:rPr lang="en-US" altLang="zh-CN" sz="1800" dirty="0"/>
              <a:t>zone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8B4A20-57CD-430E-8D59-B35541F8E10E}"/>
              </a:ext>
            </a:extLst>
          </p:cNvPr>
          <p:cNvSpPr/>
          <p:nvPr/>
        </p:nvSpPr>
        <p:spPr bwMode="auto">
          <a:xfrm>
            <a:off x="952362" y="1556792"/>
            <a:ext cx="10373285" cy="18002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--permanent --zone=home --add-source=192.168.40.11 </a:t>
            </a:r>
            <a:r>
              <a:rPr lang="zh-CN" altLang="en-US" sz="1600" dirty="0">
                <a:latin typeface="+mn-ea"/>
                <a:ea typeface="+mn-ea"/>
              </a:rPr>
              <a:t>将地址绑定在</a:t>
            </a:r>
            <a:r>
              <a:rPr lang="en-US" altLang="zh-CN" sz="1600" dirty="0">
                <a:latin typeface="+mn-ea"/>
                <a:ea typeface="+mn-ea"/>
              </a:rPr>
              <a:t>home</a:t>
            </a:r>
            <a:r>
              <a:rPr lang="zh-CN" altLang="en-US" sz="1600" dirty="0">
                <a:latin typeface="+mn-ea"/>
                <a:ea typeface="+mn-ea"/>
              </a:rPr>
              <a:t>区域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latin typeface="+mn-ea"/>
              </a:rPr>
              <a:t># firewall-</a:t>
            </a:r>
            <a:r>
              <a:rPr lang="en-US" altLang="zh-CN" sz="1600" dirty="0" err="1">
                <a:latin typeface="+mn-ea"/>
              </a:rPr>
              <a:t>cmd</a:t>
            </a:r>
            <a:r>
              <a:rPr lang="en-US" altLang="zh-CN" sz="1600" dirty="0">
                <a:latin typeface="+mn-ea"/>
              </a:rPr>
              <a:t> --permanent --zone=home --remove-source=</a:t>
            </a:r>
            <a:r>
              <a:rPr lang="en-US" altLang="zh-CN" sz="1600" dirty="0">
                <a:latin typeface="+mn-ea"/>
                <a:ea typeface="+mn-ea"/>
              </a:rPr>
              <a:t>192.168.40.11   </a:t>
            </a:r>
            <a:r>
              <a:rPr lang="zh-CN" altLang="en-US" sz="1600" dirty="0">
                <a:latin typeface="+mn-ea"/>
                <a:ea typeface="+mn-ea"/>
              </a:rPr>
              <a:t>源地址解绑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fr-FR" altLang="zh-CN" sz="1600" dirty="0">
                <a:latin typeface="+mn-ea"/>
                <a:ea typeface="+mn-ea"/>
              </a:rPr>
              <a:t># firewall-cmd --permanent --zone=drop --change-source=192.168.40.11  </a:t>
            </a:r>
            <a:r>
              <a:rPr lang="zh-CN" altLang="en-US" sz="1600" dirty="0">
                <a:latin typeface="+mn-ea"/>
                <a:ea typeface="+mn-ea"/>
              </a:rPr>
              <a:t>修改源地址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--list-all   # </a:t>
            </a:r>
            <a:r>
              <a:rPr lang="zh-CN" altLang="en-US" sz="1600" dirty="0">
                <a:latin typeface="+mn-ea"/>
                <a:ea typeface="+mn-ea"/>
              </a:rPr>
              <a:t>查看默认区域设置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D24C6C-8A79-436B-862B-637C2A81B22B}"/>
              </a:ext>
            </a:extLst>
          </p:cNvPr>
          <p:cNvSpPr/>
          <p:nvPr/>
        </p:nvSpPr>
        <p:spPr bwMode="auto">
          <a:xfrm>
            <a:off x="947428" y="4401108"/>
            <a:ext cx="10378220" cy="93610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fr-FR" altLang="zh-CN" sz="1600" dirty="0">
                <a:latin typeface="+mn-ea"/>
                <a:ea typeface="+mn-ea"/>
              </a:rPr>
              <a:t># firewall-cmd --permanent </a:t>
            </a:r>
            <a:r>
              <a:rPr lang="fr-FR" altLang="zh-CN" sz="1600" dirty="0">
                <a:latin typeface="+mn-ea"/>
              </a:rPr>
              <a:t>--zone=</a:t>
            </a:r>
            <a:r>
              <a:rPr lang="en-US" altLang="zh-CN" sz="1600" dirty="0">
                <a:latin typeface="+mn-ea"/>
              </a:rPr>
              <a:t>home</a:t>
            </a:r>
            <a:r>
              <a:rPr lang="fr-FR" altLang="zh-CN" sz="1600" dirty="0">
                <a:latin typeface="+mn-ea"/>
              </a:rPr>
              <a:t> </a:t>
            </a:r>
            <a:r>
              <a:rPr lang="fr-FR" altLang="zh-CN" sz="1600" dirty="0">
                <a:latin typeface="+mn-ea"/>
                <a:ea typeface="+mn-ea"/>
              </a:rPr>
              <a:t>--change-interface=ens192 </a:t>
            </a:r>
            <a:r>
              <a:rPr lang="zh-CN" altLang="en-US" sz="1600" dirty="0">
                <a:latin typeface="+mn-ea"/>
                <a:ea typeface="+mn-ea"/>
              </a:rPr>
              <a:t>绑定接口到</a:t>
            </a:r>
            <a:r>
              <a:rPr lang="en-US" altLang="zh-CN" sz="1600" dirty="0">
                <a:latin typeface="+mn-ea"/>
                <a:ea typeface="+mn-ea"/>
              </a:rPr>
              <a:t>home</a:t>
            </a:r>
            <a:r>
              <a:rPr lang="zh-CN" altLang="en-US" sz="1600" dirty="0">
                <a:latin typeface="+mn-ea"/>
                <a:ea typeface="+mn-ea"/>
              </a:rPr>
              <a:t>区域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--permanent --zone=home </a:t>
            </a:r>
            <a:r>
              <a:rPr lang="fr-FR" altLang="zh-CN" sz="1600" dirty="0">
                <a:latin typeface="+mn-ea"/>
              </a:rPr>
              <a:t>--</a:t>
            </a:r>
            <a:r>
              <a:rPr lang="en-US" altLang="zh-CN" sz="1600" dirty="0">
                <a:latin typeface="+mn-ea"/>
              </a:rPr>
              <a:t>remove</a:t>
            </a:r>
            <a:r>
              <a:rPr lang="fr-FR" altLang="zh-CN" sz="1600" dirty="0">
                <a:latin typeface="+mn-ea"/>
              </a:rPr>
              <a:t>-interface=ens192 </a:t>
            </a:r>
            <a:r>
              <a:rPr lang="zh-CN" altLang="en-US" sz="1600" dirty="0">
                <a:latin typeface="+mn-ea"/>
                <a:ea typeface="+mn-ea"/>
              </a:rPr>
              <a:t>将接口解绑</a:t>
            </a:r>
            <a:endParaRPr lang="en-US" altLang="zh-CN" sz="1600" dirty="0">
              <a:latin typeface="+mn-ea"/>
              <a:ea typeface="+mn-ea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22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EB1-FA5D-4C41-9CA2-DB40856C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2E4222-8F57-40B5-ABA0-4265AA9BB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44303"/>
            <a:ext cx="10560048" cy="5337025"/>
          </a:xfrm>
        </p:spPr>
        <p:txBody>
          <a:bodyPr/>
          <a:lstStyle/>
          <a:p>
            <a:r>
              <a:rPr lang="zh-CN" altLang="en-US" sz="1800" dirty="0"/>
              <a:t>设置默认</a:t>
            </a:r>
            <a:r>
              <a:rPr lang="en-US" altLang="zh-CN" sz="1800" dirty="0"/>
              <a:t>zone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设置</a:t>
            </a:r>
            <a:r>
              <a:rPr lang="en-US" altLang="zh-CN" sz="1800" dirty="0"/>
              <a:t>zone</a:t>
            </a:r>
            <a:r>
              <a:rPr lang="zh-CN" altLang="en-US" sz="1800" dirty="0"/>
              <a:t>的</a:t>
            </a:r>
            <a:r>
              <a:rPr lang="en-US" altLang="zh-CN" sz="1800" dirty="0"/>
              <a:t>target</a:t>
            </a:r>
            <a:r>
              <a:rPr lang="zh-CN" altLang="en-US" sz="1800" dirty="0"/>
              <a:t>目标</a:t>
            </a:r>
            <a:endParaRPr lang="en-US" altLang="zh-CN" sz="18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D24C6C-8A79-436B-862B-637C2A81B22B}"/>
              </a:ext>
            </a:extLst>
          </p:cNvPr>
          <p:cNvSpPr/>
          <p:nvPr/>
        </p:nvSpPr>
        <p:spPr bwMode="auto">
          <a:xfrm>
            <a:off x="947428" y="1556792"/>
            <a:ext cx="10378220" cy="93610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fr-FR" altLang="zh-CN" sz="1600" dirty="0">
                <a:latin typeface="+mn-ea"/>
                <a:ea typeface="+mn-ea"/>
              </a:rPr>
              <a:t># firewall-cmd --get-default-zone  </a:t>
            </a:r>
            <a:r>
              <a:rPr lang="zh-CN" altLang="en-US" sz="1600" dirty="0">
                <a:latin typeface="+mn-ea"/>
                <a:ea typeface="+mn-ea"/>
              </a:rPr>
              <a:t>查看当前默认的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--set-default-zone zone-name </a:t>
            </a:r>
            <a:r>
              <a:rPr lang="fr-FR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  <a:ea typeface="+mn-ea"/>
              </a:rPr>
              <a:t>设置默认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  <a:r>
              <a:rPr lang="zh-CN" altLang="en-US" sz="1600" dirty="0">
                <a:latin typeface="+mn-ea"/>
                <a:ea typeface="+mn-ea"/>
              </a:rPr>
              <a:t>到新的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2B44A5-DB9C-4DBF-8F21-B1B13B4E8E61}"/>
              </a:ext>
            </a:extLst>
          </p:cNvPr>
          <p:cNvSpPr/>
          <p:nvPr/>
        </p:nvSpPr>
        <p:spPr bwMode="auto">
          <a:xfrm>
            <a:off x="947428" y="3465004"/>
            <a:ext cx="10378220" cy="129614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fr-FR" altLang="zh-CN" sz="1600" dirty="0">
                <a:latin typeface="+mn-ea"/>
                <a:ea typeface="+mn-ea"/>
              </a:rPr>
              <a:t># firewall-cmd --permanent --zone=drop --get-target  </a:t>
            </a:r>
            <a:r>
              <a:rPr lang="zh-CN" altLang="en-US" sz="1600" dirty="0">
                <a:latin typeface="+mn-ea"/>
                <a:ea typeface="+mn-ea"/>
              </a:rPr>
              <a:t>查看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  <a:r>
              <a:rPr lang="zh-CN" altLang="en-US" sz="1600" dirty="0">
                <a:latin typeface="+mn-ea"/>
                <a:ea typeface="+mn-ea"/>
              </a:rPr>
              <a:t>的默认目标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--zone=zone-name --set-target=&lt;</a:t>
            </a:r>
            <a:r>
              <a:rPr lang="en-US" altLang="zh-CN" sz="1600" dirty="0" err="1">
                <a:latin typeface="+mn-ea"/>
                <a:ea typeface="+mn-ea"/>
              </a:rPr>
              <a:t>default|ACCEPT|REJECT|DROP</a:t>
            </a:r>
            <a:r>
              <a:rPr lang="en-US" altLang="zh-CN" sz="1600" dirty="0">
                <a:latin typeface="+mn-ea"/>
                <a:ea typeface="+mn-ea"/>
              </a:rPr>
              <a:t>&gt; </a:t>
            </a:r>
            <a:r>
              <a:rPr lang="zh-CN" altLang="en-US" sz="1600" dirty="0">
                <a:latin typeface="+mn-ea"/>
                <a:ea typeface="+mn-ea"/>
              </a:rPr>
              <a:t>设置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  <a:r>
              <a:rPr lang="zh-CN" altLang="en-US" sz="1600" dirty="0">
                <a:latin typeface="+mn-ea"/>
                <a:ea typeface="+mn-ea"/>
              </a:rPr>
              <a:t>的目标是默认</a:t>
            </a:r>
            <a:r>
              <a:rPr lang="en-US" altLang="zh-CN" sz="1600" dirty="0">
                <a:latin typeface="+mn-ea"/>
                <a:ea typeface="+mn-ea"/>
              </a:rPr>
              <a:t>zone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ACCEPT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REJECT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>
                <a:latin typeface="+mn-ea"/>
                <a:ea typeface="+mn-ea"/>
              </a:rPr>
              <a:t>DROP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007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FD50-9E20-4583-AE80-38361492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5A1ED-3E89-4C46-9FF1-E585BBA4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管理服务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自定义服务</a:t>
            </a:r>
            <a:endParaRPr lang="en-US" altLang="zh-CN" sz="2000" dirty="0"/>
          </a:p>
          <a:p>
            <a:pPr marL="0" indent="457200">
              <a:buNone/>
            </a:pPr>
            <a:r>
              <a:rPr lang="zh-CN" altLang="en-US" sz="1800" dirty="0"/>
              <a:t>复制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firewalld</a:t>
            </a:r>
            <a:r>
              <a:rPr lang="en-US" altLang="zh-CN" sz="1800" dirty="0"/>
              <a:t>/services/</a:t>
            </a:r>
            <a:r>
              <a:rPr lang="zh-CN" altLang="en-US" sz="1800" dirty="0"/>
              <a:t>*</a:t>
            </a:r>
            <a:r>
              <a:rPr lang="en-US" altLang="zh-CN" sz="1800" dirty="0"/>
              <a:t>.xml</a:t>
            </a:r>
            <a:r>
              <a:rPr lang="zh-CN" altLang="en-US" sz="1800" dirty="0"/>
              <a:t>文件到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firewalld</a:t>
            </a:r>
            <a:r>
              <a:rPr lang="en-US" altLang="zh-CN" sz="1800" dirty="0"/>
              <a:t>/services/</a:t>
            </a:r>
            <a:r>
              <a:rPr lang="zh-CN" altLang="en-US" sz="1800" dirty="0"/>
              <a:t>下面，修改文件名为自定义的服务名，修改对应的端口号即可。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4E76A3-8468-47C5-8F60-5AB46B2E017A}"/>
              </a:ext>
            </a:extLst>
          </p:cNvPr>
          <p:cNvSpPr/>
          <p:nvPr/>
        </p:nvSpPr>
        <p:spPr bwMode="auto">
          <a:xfrm>
            <a:off x="1019435" y="1703444"/>
            <a:ext cx="10260279" cy="21216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--get-services  # </a:t>
            </a:r>
            <a:r>
              <a:rPr lang="zh-CN" altLang="en-US" sz="1600" dirty="0">
                <a:latin typeface="+mn-ea"/>
                <a:ea typeface="+mn-ea"/>
              </a:rPr>
              <a:t>查看预设的服务，</a:t>
            </a:r>
            <a:r>
              <a:rPr lang="en-US" altLang="zh-CN" sz="1600" dirty="0">
                <a:latin typeface="+mn-ea"/>
                <a:ea typeface="+mn-ea"/>
              </a:rPr>
              <a:t>/</a:t>
            </a:r>
            <a:r>
              <a:rPr lang="en-US" altLang="zh-CN" sz="1600" dirty="0" err="1">
                <a:latin typeface="+mn-ea"/>
                <a:ea typeface="+mn-ea"/>
              </a:rPr>
              <a:t>usr</a:t>
            </a:r>
            <a:r>
              <a:rPr lang="en-US" altLang="zh-CN" sz="1600" dirty="0">
                <a:latin typeface="+mn-ea"/>
                <a:ea typeface="+mn-ea"/>
              </a:rPr>
              <a:t>/lib/</a:t>
            </a:r>
            <a:r>
              <a:rPr lang="en-US" altLang="zh-CN" sz="1600" dirty="0" err="1">
                <a:latin typeface="+mn-ea"/>
                <a:ea typeface="+mn-ea"/>
              </a:rPr>
              <a:t>firewalld</a:t>
            </a:r>
            <a:r>
              <a:rPr lang="en-US" altLang="zh-CN" sz="1600" dirty="0">
                <a:latin typeface="+mn-ea"/>
                <a:ea typeface="+mn-ea"/>
              </a:rPr>
              <a:t>/services/</a:t>
            </a:r>
            <a:r>
              <a:rPr lang="zh-CN" altLang="en-US" sz="1600" dirty="0">
                <a:latin typeface="+mn-ea"/>
                <a:ea typeface="+mn-ea"/>
              </a:rPr>
              <a:t>目录中所有的服务名称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 --permanent --add-service=samba  --zone  </a:t>
            </a:r>
            <a:r>
              <a:rPr lang="zh-CN" altLang="en-US" sz="1600" dirty="0">
                <a:latin typeface="+mn-ea"/>
                <a:ea typeface="+mn-ea"/>
              </a:rPr>
              <a:t>永久放行</a:t>
            </a:r>
            <a:r>
              <a:rPr lang="en-US" altLang="zh-CN" sz="1600" dirty="0">
                <a:latin typeface="+mn-ea"/>
                <a:ea typeface="+mn-ea"/>
              </a:rPr>
              <a:t>samba</a:t>
            </a:r>
            <a:r>
              <a:rPr lang="zh-CN" altLang="en-US" sz="1600" dirty="0">
                <a:latin typeface="+mn-ea"/>
                <a:ea typeface="+mn-ea"/>
              </a:rPr>
              <a:t>服务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latin typeface="+mn-ea"/>
              </a:rPr>
              <a:t># </a:t>
            </a:r>
            <a:r>
              <a:rPr lang="en-US" altLang="zh-CN" sz="1600" dirty="0">
                <a:latin typeface="+mn-ea"/>
                <a:ea typeface="+mn-ea"/>
              </a:rPr>
              <a:t>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 --permanent --remove-service=</a:t>
            </a:r>
            <a:r>
              <a:rPr lang="en-US" altLang="zh-CN" sz="1600" dirty="0" err="1">
                <a:latin typeface="+mn-ea"/>
                <a:ea typeface="+mn-ea"/>
              </a:rPr>
              <a:t>ssh</a:t>
            </a:r>
            <a:r>
              <a:rPr lang="en-US" altLang="zh-CN" sz="1600" dirty="0">
                <a:latin typeface="+mn-ea"/>
                <a:ea typeface="+mn-ea"/>
              </a:rPr>
              <a:t> --zone  </a:t>
            </a:r>
            <a:r>
              <a:rPr lang="zh-CN" altLang="en-US" sz="1600" dirty="0">
                <a:latin typeface="+mn-ea"/>
                <a:ea typeface="+mn-ea"/>
              </a:rPr>
              <a:t>永久移除</a:t>
            </a:r>
            <a:r>
              <a:rPr lang="en-US" altLang="zh-CN" sz="1600" dirty="0" err="1">
                <a:latin typeface="+mn-ea"/>
                <a:ea typeface="+mn-ea"/>
              </a:rPr>
              <a:t>ssh</a:t>
            </a:r>
            <a:r>
              <a:rPr lang="zh-CN" altLang="en-US" sz="1600" dirty="0">
                <a:latin typeface="+mn-ea"/>
                <a:ea typeface="+mn-ea"/>
              </a:rPr>
              <a:t>服务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 --reload  </a:t>
            </a:r>
            <a:r>
              <a:rPr lang="zh-CN" altLang="en-US" sz="1600" dirty="0">
                <a:latin typeface="+mn-ea"/>
                <a:ea typeface="+mn-ea"/>
              </a:rPr>
              <a:t>设置立即生效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--zone=home --query-service=samba </a:t>
            </a:r>
            <a:r>
              <a:rPr lang="zh-CN" altLang="en-US" sz="1600" dirty="0">
                <a:latin typeface="+mn-ea"/>
                <a:ea typeface="+mn-ea"/>
              </a:rPr>
              <a:t>查询</a:t>
            </a:r>
            <a:r>
              <a:rPr lang="en-US" altLang="zh-CN" sz="1600" dirty="0">
                <a:latin typeface="+mn-ea"/>
                <a:ea typeface="+mn-ea"/>
              </a:rPr>
              <a:t>home zone</a:t>
            </a:r>
            <a:r>
              <a:rPr lang="zh-CN" altLang="en-US" sz="1600" dirty="0">
                <a:latin typeface="+mn-ea"/>
                <a:ea typeface="+mn-ea"/>
              </a:rPr>
              <a:t>是否允许</a:t>
            </a:r>
            <a:r>
              <a:rPr lang="en-US" altLang="zh-CN" sz="1600" dirty="0" err="1">
                <a:latin typeface="+mn-ea"/>
                <a:ea typeface="+mn-ea"/>
              </a:rPr>
              <a:t>sabma</a:t>
            </a:r>
            <a:r>
              <a:rPr lang="zh-CN" altLang="en-US" sz="1600" dirty="0">
                <a:latin typeface="+mn-ea"/>
                <a:ea typeface="+mn-ea"/>
              </a:rPr>
              <a:t>服务</a:t>
            </a:r>
            <a:endParaRPr lang="en-US" altLang="zh-CN" sz="1600" dirty="0">
              <a:latin typeface="+mn-ea"/>
              <a:ea typeface="+mn-ea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3537C3-3788-4D6F-9A45-F5706C48C9A4}"/>
              </a:ext>
            </a:extLst>
          </p:cNvPr>
          <p:cNvSpPr/>
          <p:nvPr/>
        </p:nvSpPr>
        <p:spPr bwMode="auto">
          <a:xfrm>
            <a:off x="1019436" y="5121188"/>
            <a:ext cx="10260278" cy="974588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cp /</a:t>
            </a:r>
            <a:r>
              <a:rPr lang="en-US" altLang="zh-CN" sz="1600" dirty="0" err="1">
                <a:latin typeface="+mn-ea"/>
                <a:ea typeface="+mn-ea"/>
              </a:rPr>
              <a:t>usr</a:t>
            </a:r>
            <a:r>
              <a:rPr lang="en-US" altLang="zh-CN" sz="1600" dirty="0">
                <a:latin typeface="+mn-ea"/>
                <a:ea typeface="+mn-ea"/>
              </a:rPr>
              <a:t>/lib/</a:t>
            </a:r>
            <a:r>
              <a:rPr lang="en-US" altLang="zh-CN" sz="1600" dirty="0" err="1">
                <a:latin typeface="+mn-ea"/>
                <a:ea typeface="+mn-ea"/>
              </a:rPr>
              <a:t>firewalld</a:t>
            </a:r>
            <a:r>
              <a:rPr lang="en-US" altLang="zh-CN" sz="1600" dirty="0">
                <a:latin typeface="+mn-ea"/>
                <a:ea typeface="+mn-ea"/>
              </a:rPr>
              <a:t>/services/samba.xml /</a:t>
            </a:r>
            <a:r>
              <a:rPr lang="en-US" altLang="zh-CN" sz="1600" dirty="0" err="1">
                <a:latin typeface="+mn-ea"/>
                <a:ea typeface="+mn-ea"/>
              </a:rPr>
              <a:t>etc</a:t>
            </a:r>
            <a:r>
              <a:rPr lang="en-US" altLang="zh-CN" sz="1600" dirty="0">
                <a:latin typeface="+mn-ea"/>
                <a:ea typeface="+mn-ea"/>
              </a:rPr>
              <a:t>/</a:t>
            </a:r>
            <a:r>
              <a:rPr lang="en-US" altLang="zh-CN" sz="1600" dirty="0" err="1">
                <a:latin typeface="+mn-ea"/>
                <a:ea typeface="+mn-ea"/>
              </a:rPr>
              <a:t>firewalld</a:t>
            </a:r>
            <a:r>
              <a:rPr lang="en-US" altLang="zh-CN" sz="1600" dirty="0">
                <a:latin typeface="+mn-ea"/>
                <a:ea typeface="+mn-ea"/>
              </a:rPr>
              <a:t>/services/aaa.xml  </a:t>
            </a:r>
            <a:r>
              <a:rPr lang="zh-CN" altLang="en-US" sz="1600" dirty="0">
                <a:latin typeface="+mn-ea"/>
                <a:ea typeface="+mn-ea"/>
              </a:rPr>
              <a:t>复制模板文件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 --reload  </a:t>
            </a:r>
            <a:r>
              <a:rPr lang="zh-CN" altLang="en-US" sz="1600" dirty="0">
                <a:latin typeface="+mn-ea"/>
                <a:ea typeface="+mn-ea"/>
              </a:rPr>
              <a:t>配置立即生效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82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FD50-9E20-4583-AE80-38361492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5A1ED-3E89-4C46-9FF1-E585BBA4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管理端口和协议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4E76A3-8468-47C5-8F60-5AB46B2E017A}"/>
              </a:ext>
            </a:extLst>
          </p:cNvPr>
          <p:cNvSpPr/>
          <p:nvPr/>
        </p:nvSpPr>
        <p:spPr bwMode="auto">
          <a:xfrm>
            <a:off x="1019435" y="1775452"/>
            <a:ext cx="10260279" cy="258965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--list-ports  </a:t>
            </a:r>
            <a:r>
              <a:rPr lang="zh-CN" altLang="en-US" sz="1600" dirty="0">
                <a:latin typeface="+mn-ea"/>
                <a:ea typeface="+mn-ea"/>
              </a:rPr>
              <a:t>查询哪些端口开放了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--add-port=22/</a:t>
            </a:r>
            <a:r>
              <a:rPr lang="en-US" altLang="zh-CN" sz="1600" dirty="0" err="1">
                <a:latin typeface="+mn-ea"/>
                <a:ea typeface="+mn-ea"/>
              </a:rPr>
              <a:t>tcp</a:t>
            </a:r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zh-CN" altLang="en-US" sz="1600" dirty="0">
                <a:latin typeface="+mn-ea"/>
                <a:ea typeface="+mn-ea"/>
              </a:rPr>
              <a:t>放行</a:t>
            </a:r>
            <a:r>
              <a:rPr lang="en-US" altLang="zh-CN" sz="1600" dirty="0">
                <a:latin typeface="+mn-ea"/>
                <a:ea typeface="+mn-ea"/>
              </a:rPr>
              <a:t>22</a:t>
            </a:r>
            <a:r>
              <a:rPr lang="zh-CN" altLang="en-US" sz="1600" dirty="0">
                <a:latin typeface="+mn-ea"/>
                <a:ea typeface="+mn-ea"/>
              </a:rPr>
              <a:t>号端口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--remove-port=22/</a:t>
            </a:r>
            <a:r>
              <a:rPr lang="en-US" altLang="zh-CN" sz="1600" dirty="0" err="1">
                <a:latin typeface="+mn-ea"/>
                <a:ea typeface="+mn-ea"/>
              </a:rPr>
              <a:t>tcp</a:t>
            </a:r>
            <a:r>
              <a:rPr lang="en-US" altLang="zh-CN" sz="1600" dirty="0">
                <a:latin typeface="+mn-ea"/>
                <a:ea typeface="+mn-ea"/>
              </a:rPr>
              <a:t>   </a:t>
            </a:r>
            <a:r>
              <a:rPr lang="zh-CN" altLang="en-US" sz="1600" dirty="0">
                <a:latin typeface="+mn-ea"/>
                <a:ea typeface="+mn-ea"/>
              </a:rPr>
              <a:t>移除</a:t>
            </a:r>
            <a:r>
              <a:rPr lang="en-US" altLang="zh-CN" sz="1600" dirty="0">
                <a:latin typeface="+mn-ea"/>
                <a:ea typeface="+mn-ea"/>
              </a:rPr>
              <a:t>22</a:t>
            </a:r>
            <a:r>
              <a:rPr lang="zh-CN" altLang="en-US" sz="1600" dirty="0">
                <a:latin typeface="+mn-ea"/>
                <a:ea typeface="+mn-ea"/>
              </a:rPr>
              <a:t>号端口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--list-protocols   </a:t>
            </a:r>
            <a:r>
              <a:rPr lang="zh-CN" altLang="en-US" sz="1600" dirty="0">
                <a:latin typeface="+mn-ea"/>
                <a:ea typeface="+mn-ea"/>
              </a:rPr>
              <a:t>查询</a:t>
            </a:r>
            <a:r>
              <a:rPr lang="en-US" altLang="zh-CN" sz="1600" dirty="0">
                <a:latin typeface="+mn-ea"/>
                <a:ea typeface="+mn-ea"/>
              </a:rPr>
              <a:t>drop</a:t>
            </a:r>
            <a:r>
              <a:rPr lang="zh-CN" altLang="en-US" sz="1600" dirty="0">
                <a:latin typeface="+mn-ea"/>
                <a:ea typeface="+mn-ea"/>
              </a:rPr>
              <a:t>区域开放了哪些协议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--add-protocol=</a:t>
            </a:r>
            <a:r>
              <a:rPr lang="en-US" altLang="zh-CN" sz="1600" dirty="0" err="1">
                <a:latin typeface="+mn-ea"/>
                <a:ea typeface="+mn-ea"/>
              </a:rPr>
              <a:t>icmp</a:t>
            </a:r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zh-CN" altLang="en-US" sz="1600" dirty="0">
                <a:latin typeface="+mn-ea"/>
                <a:ea typeface="+mn-ea"/>
              </a:rPr>
              <a:t>允许</a:t>
            </a:r>
            <a:r>
              <a:rPr lang="en-US" altLang="zh-CN" sz="1600" dirty="0" err="1">
                <a:latin typeface="+mn-ea"/>
                <a:ea typeface="+mn-ea"/>
              </a:rPr>
              <a:t>icmp</a:t>
            </a:r>
            <a:r>
              <a:rPr lang="zh-CN" altLang="en-US" sz="1600" dirty="0">
                <a:latin typeface="+mn-ea"/>
                <a:ea typeface="+mn-ea"/>
              </a:rPr>
              <a:t>协议流量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--zone=drop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--remove-protocol=</a:t>
            </a:r>
            <a:r>
              <a:rPr lang="en-US" altLang="zh-CN" sz="1600" dirty="0" err="1">
                <a:latin typeface="+mn-ea"/>
                <a:ea typeface="+mn-ea"/>
              </a:rPr>
              <a:t>icmp</a:t>
            </a:r>
            <a:r>
              <a:rPr lang="en-US" altLang="zh-CN" sz="1600" dirty="0">
                <a:latin typeface="+mn-ea"/>
                <a:ea typeface="+mn-ea"/>
              </a:rPr>
              <a:t>   </a:t>
            </a:r>
            <a:r>
              <a:rPr lang="zh-CN" altLang="en-US" sz="1600" dirty="0">
                <a:latin typeface="+mn-ea"/>
                <a:ea typeface="+mn-ea"/>
              </a:rPr>
              <a:t>禁止</a:t>
            </a:r>
            <a:r>
              <a:rPr lang="en-US" altLang="zh-CN" sz="1600" dirty="0" err="1">
                <a:latin typeface="+mn-ea"/>
                <a:ea typeface="+mn-ea"/>
              </a:rPr>
              <a:t>icmp</a:t>
            </a:r>
            <a:r>
              <a:rPr lang="zh-CN" altLang="en-US" sz="1600" dirty="0">
                <a:latin typeface="+mn-ea"/>
                <a:ea typeface="+mn-ea"/>
              </a:rPr>
              <a:t>协议流量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00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FD50-9E20-4583-AE80-38361492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5A1ED-3E89-4C46-9FF1-E585BBA4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管理端口转发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720000" indent="0">
              <a:buNone/>
            </a:pPr>
            <a:r>
              <a:rPr lang="zh-CN" altLang="en-US" sz="1800" dirty="0"/>
              <a:t>说明：数据包转发到其他主机，还需要开启包转发功能</a:t>
            </a:r>
            <a:endParaRPr lang="en-US" altLang="zh-CN" sz="1800" dirty="0"/>
          </a:p>
          <a:p>
            <a:pPr marL="720000" indent="0">
              <a:buNone/>
            </a:pPr>
            <a:r>
              <a:rPr lang="en-US" altLang="zh-CN" sz="1800" dirty="0"/>
              <a:t>		 </a:t>
            </a:r>
            <a:r>
              <a:rPr lang="en-US" altLang="zh-CN" sz="1800" dirty="0" err="1"/>
              <a:t>sysctl</a:t>
            </a:r>
            <a:r>
              <a:rPr lang="en-US" altLang="zh-CN" sz="1800" dirty="0"/>
              <a:t> -w net.ipv4.ip_forward=1</a:t>
            </a:r>
            <a:endParaRPr lang="zh-CN" altLang="en-US" sz="1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4E76A3-8468-47C5-8F60-5AB46B2E017A}"/>
              </a:ext>
            </a:extLst>
          </p:cNvPr>
          <p:cNvSpPr/>
          <p:nvPr/>
        </p:nvSpPr>
        <p:spPr bwMode="auto">
          <a:xfrm>
            <a:off x="1019435" y="1919468"/>
            <a:ext cx="10260279" cy="258965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1600" dirty="0">
                <a:latin typeface="+mn-ea"/>
                <a:ea typeface="+mn-ea"/>
              </a:rPr>
              <a:t>将原本访问本机</a:t>
            </a:r>
            <a:r>
              <a:rPr lang="en-US" altLang="zh-CN" sz="1600" dirty="0">
                <a:latin typeface="+mn-ea"/>
                <a:ea typeface="+mn-ea"/>
              </a:rPr>
              <a:t>888</a:t>
            </a:r>
            <a:r>
              <a:rPr lang="zh-CN" altLang="en-US" sz="1600" dirty="0">
                <a:latin typeface="+mn-ea"/>
                <a:ea typeface="+mn-ea"/>
              </a:rPr>
              <a:t>端口的流量转发到本机</a:t>
            </a:r>
            <a:r>
              <a:rPr lang="en-US" altLang="zh-CN" sz="1600" dirty="0">
                <a:latin typeface="+mn-ea"/>
                <a:ea typeface="+mn-ea"/>
              </a:rPr>
              <a:t>22</a:t>
            </a:r>
            <a:r>
              <a:rPr lang="zh-CN" altLang="en-US" sz="1600" dirty="0">
                <a:latin typeface="+mn-ea"/>
                <a:ea typeface="+mn-ea"/>
              </a:rPr>
              <a:t>端口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# 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--add-forward-port=port=888:proto=</a:t>
            </a:r>
            <a:r>
              <a:rPr lang="en-US" altLang="zh-CN" sz="1600" dirty="0" err="1">
                <a:latin typeface="+mn-ea"/>
                <a:ea typeface="+mn-ea"/>
              </a:rPr>
              <a:t>tcp:toport</a:t>
            </a:r>
            <a:r>
              <a:rPr lang="en-US" altLang="zh-CN" sz="1600" dirty="0">
                <a:latin typeface="+mn-ea"/>
                <a:ea typeface="+mn-ea"/>
              </a:rPr>
              <a:t>=22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600" dirty="0">
                <a:latin typeface="+mn-ea"/>
                <a:ea typeface="+mn-ea"/>
              </a:rPr>
              <a:t>将原本访问本机</a:t>
            </a:r>
            <a:r>
              <a:rPr lang="en-US" altLang="zh-CN" sz="1600" dirty="0">
                <a:latin typeface="+mn-ea"/>
                <a:ea typeface="+mn-ea"/>
              </a:rPr>
              <a:t>888</a:t>
            </a:r>
            <a:r>
              <a:rPr lang="zh-CN" altLang="en-US" sz="1600" dirty="0">
                <a:latin typeface="+mn-ea"/>
                <a:ea typeface="+mn-ea"/>
              </a:rPr>
              <a:t>端口的流量转发到</a:t>
            </a:r>
            <a:r>
              <a:rPr lang="en-US" altLang="zh-CN" sz="1600" dirty="0" err="1">
                <a:latin typeface="+mn-ea"/>
                <a:ea typeface="+mn-ea"/>
              </a:rPr>
              <a:t>ip</a:t>
            </a:r>
            <a:r>
              <a:rPr lang="zh-CN" altLang="en-US" sz="1600" dirty="0">
                <a:latin typeface="+mn-ea"/>
                <a:ea typeface="+mn-ea"/>
              </a:rPr>
              <a:t>为</a:t>
            </a:r>
            <a:r>
              <a:rPr lang="en-US" altLang="zh-CN" sz="1600" dirty="0">
                <a:latin typeface="+mn-ea"/>
                <a:ea typeface="+mn-ea"/>
              </a:rPr>
              <a:t>192.168.2.208</a:t>
            </a:r>
            <a:r>
              <a:rPr lang="zh-CN" altLang="en-US" sz="1600" dirty="0">
                <a:latin typeface="+mn-ea"/>
                <a:ea typeface="+mn-ea"/>
              </a:rPr>
              <a:t>的主机的</a:t>
            </a:r>
            <a:r>
              <a:rPr lang="en-US" altLang="zh-CN" sz="1600" dirty="0">
                <a:latin typeface="+mn-ea"/>
                <a:ea typeface="+mn-ea"/>
              </a:rPr>
              <a:t>22</a:t>
            </a:r>
            <a:r>
              <a:rPr lang="zh-CN" altLang="en-US" sz="1600" dirty="0">
                <a:latin typeface="+mn-ea"/>
                <a:ea typeface="+mn-ea"/>
              </a:rPr>
              <a:t>端口，需要开启</a:t>
            </a:r>
            <a:r>
              <a:rPr lang="en-US" altLang="zh-CN" sz="1600" dirty="0">
                <a:latin typeface="+mn-ea"/>
                <a:ea typeface="+mn-ea"/>
              </a:rPr>
              <a:t>masquerade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</a:rPr>
              <a:t># </a:t>
            </a:r>
            <a:r>
              <a:rPr lang="en-US" altLang="zh-CN" sz="1600" dirty="0">
                <a:latin typeface="+mn-ea"/>
                <a:ea typeface="+mn-ea"/>
              </a:rPr>
              <a:t>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--add-masquerade  </a:t>
            </a:r>
            <a:r>
              <a:rPr lang="zh-CN" altLang="en-US" sz="1600" dirty="0">
                <a:latin typeface="+mn-ea"/>
                <a:ea typeface="+mn-ea"/>
              </a:rPr>
              <a:t>开启</a:t>
            </a:r>
            <a:r>
              <a:rPr lang="en-US" altLang="zh-CN" sz="1600" dirty="0">
                <a:latin typeface="+mn-ea"/>
                <a:ea typeface="+mn-ea"/>
              </a:rPr>
              <a:t>masquerade</a:t>
            </a:r>
            <a:r>
              <a:rPr lang="zh-CN" altLang="en-US" sz="1600" dirty="0">
                <a:latin typeface="+mn-ea"/>
                <a:ea typeface="+mn-ea"/>
              </a:rPr>
              <a:t>地址伪装功能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>
                <a:latin typeface="+mn-ea"/>
              </a:rPr>
              <a:t># </a:t>
            </a:r>
            <a:r>
              <a:rPr lang="en-US" altLang="zh-CN" sz="1600" dirty="0">
                <a:latin typeface="+mn-ea"/>
                <a:ea typeface="+mn-ea"/>
              </a:rPr>
              <a:t>firewall-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</a:rPr>
              <a:t>--permanent  </a:t>
            </a:r>
            <a:r>
              <a:rPr lang="en-US" altLang="zh-CN" sz="1600" dirty="0">
                <a:latin typeface="+mn-ea"/>
                <a:ea typeface="+mn-ea"/>
              </a:rPr>
              <a:t>--add-forward-port=port=888:proto=</a:t>
            </a:r>
            <a:r>
              <a:rPr lang="en-US" altLang="zh-CN" sz="1600" dirty="0" err="1">
                <a:latin typeface="+mn-ea"/>
                <a:ea typeface="+mn-ea"/>
              </a:rPr>
              <a:t>tcp:toport</a:t>
            </a:r>
            <a:r>
              <a:rPr lang="en-US" altLang="zh-CN" sz="1600" dirty="0">
                <a:latin typeface="+mn-ea"/>
                <a:ea typeface="+mn-ea"/>
              </a:rPr>
              <a:t>=22: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600" dirty="0" err="1">
                <a:latin typeface="+mn-ea"/>
                <a:ea typeface="+mn-ea"/>
              </a:rPr>
              <a:t>toaddr</a:t>
            </a:r>
            <a:r>
              <a:rPr lang="en-US" altLang="zh-CN" sz="1600" dirty="0">
                <a:latin typeface="+mn-ea"/>
                <a:ea typeface="+mn-ea"/>
              </a:rPr>
              <a:t>=192.168.2.208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78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FD50-9E20-4583-AE80-38361492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设置防火墙规则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5A1ED-3E89-4C46-9FF1-E585BBA4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4" y="1089000"/>
            <a:ext cx="10560048" cy="4680000"/>
          </a:xfrm>
        </p:spPr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管理富规则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4E76A3-8468-47C5-8F60-5AB46B2E017A}"/>
              </a:ext>
            </a:extLst>
          </p:cNvPr>
          <p:cNvSpPr/>
          <p:nvPr/>
        </p:nvSpPr>
        <p:spPr bwMode="auto">
          <a:xfrm>
            <a:off x="623392" y="1556792"/>
            <a:ext cx="11269252" cy="45005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latin typeface="+mn-ea"/>
                <a:ea typeface="+mn-ea"/>
              </a:rPr>
              <a:t>示例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en-US" sz="1400" dirty="0">
                <a:latin typeface="+mn-ea"/>
                <a:ea typeface="+mn-ea"/>
              </a:rPr>
              <a:t>：允许</a:t>
            </a:r>
            <a:r>
              <a:rPr lang="en-US" altLang="zh-CN" sz="1400" dirty="0">
                <a:latin typeface="+mn-ea"/>
                <a:ea typeface="+mn-ea"/>
              </a:rPr>
              <a:t>192.168.2.208</a:t>
            </a:r>
            <a:r>
              <a:rPr lang="zh-CN" altLang="en-US" sz="1400" dirty="0">
                <a:latin typeface="+mn-ea"/>
                <a:ea typeface="+mn-ea"/>
              </a:rPr>
              <a:t>主机的所有流量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400" dirty="0">
                <a:latin typeface="+mn-ea"/>
              </a:rPr>
              <a:t># </a:t>
            </a:r>
            <a:r>
              <a:rPr lang="en-US" altLang="zh-CN" sz="1400" dirty="0">
                <a:latin typeface="+mn-ea"/>
                <a:ea typeface="+mn-ea"/>
              </a:rPr>
              <a:t>firewall-</a:t>
            </a:r>
            <a:r>
              <a:rPr lang="en-US" altLang="zh-CN" sz="1400" dirty="0" err="1">
                <a:latin typeface="+mn-ea"/>
                <a:ea typeface="+mn-ea"/>
              </a:rPr>
              <a:t>cmd</a:t>
            </a:r>
            <a:r>
              <a:rPr lang="en-US" altLang="zh-CN" sz="1400" dirty="0">
                <a:latin typeface="+mn-ea"/>
                <a:ea typeface="+mn-ea"/>
              </a:rPr>
              <a:t> --permanent --add-rich-rule="rule family="ipv4" source address="192.168.2.208" accept“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示例</a:t>
            </a:r>
            <a:r>
              <a:rPr lang="en-US" altLang="zh-CN" sz="1400" dirty="0">
                <a:latin typeface="+mn-ea"/>
                <a:ea typeface="+mn-ea"/>
              </a:rPr>
              <a:t>2</a:t>
            </a:r>
            <a:r>
              <a:rPr lang="zh-CN" altLang="en-US" sz="1400" dirty="0">
                <a:latin typeface="+mn-ea"/>
                <a:ea typeface="+mn-ea"/>
              </a:rPr>
              <a:t>：允许</a:t>
            </a:r>
            <a:r>
              <a:rPr lang="en-US" altLang="zh-CN" sz="1400" dirty="0">
                <a:latin typeface="+mn-ea"/>
                <a:ea typeface="+mn-ea"/>
              </a:rPr>
              <a:t>192.168.2.208</a:t>
            </a:r>
            <a:r>
              <a:rPr lang="zh-CN" altLang="en-US" sz="1400" dirty="0">
                <a:latin typeface="+mn-ea"/>
                <a:ea typeface="+mn-ea"/>
              </a:rPr>
              <a:t>主机的</a:t>
            </a:r>
            <a:r>
              <a:rPr lang="en-US" altLang="zh-CN" sz="1400" dirty="0" err="1">
                <a:latin typeface="+mn-ea"/>
                <a:ea typeface="+mn-ea"/>
              </a:rPr>
              <a:t>icmp</a:t>
            </a:r>
            <a:r>
              <a:rPr lang="zh-CN" altLang="en-US" sz="1400" dirty="0">
                <a:latin typeface="+mn-ea"/>
                <a:ea typeface="+mn-ea"/>
              </a:rPr>
              <a:t>协议，即允许</a:t>
            </a:r>
            <a:r>
              <a:rPr lang="en-US" altLang="zh-CN" sz="1400" dirty="0">
                <a:latin typeface="+mn-ea"/>
                <a:ea typeface="+mn-ea"/>
              </a:rPr>
              <a:t>192.168.2.208</a:t>
            </a:r>
            <a:r>
              <a:rPr lang="zh-CN" altLang="en-US" sz="1400" dirty="0">
                <a:latin typeface="+mn-ea"/>
                <a:ea typeface="+mn-ea"/>
              </a:rPr>
              <a:t>主机</a:t>
            </a:r>
            <a:r>
              <a:rPr lang="en-US" altLang="zh-CN" sz="1400" dirty="0">
                <a:latin typeface="+mn-ea"/>
                <a:ea typeface="+mn-ea"/>
              </a:rPr>
              <a:t>ping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# firewall-</a:t>
            </a:r>
            <a:r>
              <a:rPr lang="en-US" altLang="zh-CN" sz="1400" dirty="0" err="1">
                <a:latin typeface="+mn-ea"/>
                <a:ea typeface="+mn-ea"/>
              </a:rPr>
              <a:t>cmd</a:t>
            </a:r>
            <a:r>
              <a:rPr lang="en-US" altLang="zh-CN" sz="1400" dirty="0">
                <a:latin typeface="+mn-ea"/>
                <a:ea typeface="+mn-ea"/>
              </a:rPr>
              <a:t> --permanent --add-rich-rule="rule family="ipv4" source address="192.168.2.208" protocol value="</a:t>
            </a:r>
            <a:r>
              <a:rPr lang="en-US" altLang="zh-CN" sz="1400" dirty="0" err="1">
                <a:latin typeface="+mn-ea"/>
                <a:ea typeface="+mn-ea"/>
              </a:rPr>
              <a:t>icmp</a:t>
            </a:r>
            <a:r>
              <a:rPr lang="en-US" altLang="zh-CN" sz="1400" dirty="0">
                <a:latin typeface="+mn-ea"/>
                <a:ea typeface="+mn-ea"/>
              </a:rPr>
              <a:t>" accept“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示例</a:t>
            </a:r>
            <a:r>
              <a:rPr lang="en-US" altLang="zh-CN" sz="1400" dirty="0">
                <a:latin typeface="+mn-ea"/>
                <a:ea typeface="+mn-ea"/>
              </a:rPr>
              <a:t>3</a:t>
            </a:r>
            <a:r>
              <a:rPr lang="zh-CN" altLang="en-US" sz="1400" dirty="0">
                <a:latin typeface="+mn-ea"/>
                <a:ea typeface="+mn-ea"/>
              </a:rPr>
              <a:t>：允许</a:t>
            </a:r>
            <a:r>
              <a:rPr lang="en-US" altLang="zh-CN" sz="1400" dirty="0">
                <a:latin typeface="+mn-ea"/>
                <a:ea typeface="+mn-ea"/>
              </a:rPr>
              <a:t>192.168.2.0/24</a:t>
            </a:r>
            <a:r>
              <a:rPr lang="zh-CN" altLang="en-US" sz="1400" dirty="0">
                <a:latin typeface="+mn-ea"/>
                <a:ea typeface="+mn-ea"/>
              </a:rPr>
              <a:t>网段的主机访问</a:t>
            </a:r>
            <a:r>
              <a:rPr lang="en-US" altLang="zh-CN" sz="1400" dirty="0">
                <a:latin typeface="+mn-ea"/>
                <a:ea typeface="+mn-ea"/>
              </a:rPr>
              <a:t>22</a:t>
            </a:r>
            <a:r>
              <a:rPr lang="zh-CN" altLang="en-US" sz="1400" dirty="0">
                <a:latin typeface="+mn-ea"/>
                <a:ea typeface="+mn-ea"/>
              </a:rPr>
              <a:t>端口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# firewall-</a:t>
            </a:r>
            <a:r>
              <a:rPr lang="en-US" altLang="zh-CN" sz="1400" dirty="0" err="1">
                <a:latin typeface="+mn-ea"/>
                <a:ea typeface="+mn-ea"/>
              </a:rPr>
              <a:t>cmd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</a:rPr>
              <a:t>--permanent </a:t>
            </a:r>
            <a:r>
              <a:rPr lang="en-US" altLang="zh-CN" sz="1400" dirty="0">
                <a:latin typeface="+mn-ea"/>
                <a:ea typeface="+mn-ea"/>
              </a:rPr>
              <a:t>--add-rich-rule="rule family="ipv4" source address="192.168.2.0/24" port protocol="</a:t>
            </a:r>
            <a:r>
              <a:rPr lang="en-US" altLang="zh-CN" sz="1400" dirty="0" err="1">
                <a:latin typeface="+mn-ea"/>
                <a:ea typeface="+mn-ea"/>
              </a:rPr>
              <a:t>tcp</a:t>
            </a:r>
            <a:r>
              <a:rPr lang="en-US" altLang="zh-CN" sz="1400" dirty="0">
                <a:latin typeface="+mn-ea"/>
                <a:ea typeface="+mn-ea"/>
              </a:rPr>
              <a:t>" port="22" accept“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示例</a:t>
            </a:r>
            <a:r>
              <a:rPr lang="en-US" altLang="zh-CN" sz="1400" dirty="0">
                <a:latin typeface="+mn-ea"/>
                <a:ea typeface="+mn-ea"/>
              </a:rPr>
              <a:t>4</a:t>
            </a:r>
            <a:r>
              <a:rPr lang="zh-CN" altLang="en-US" sz="1400" dirty="0">
                <a:latin typeface="+mn-ea"/>
                <a:ea typeface="+mn-ea"/>
              </a:rPr>
              <a:t>：将来自</a:t>
            </a:r>
            <a:r>
              <a:rPr lang="en-US" altLang="zh-CN" sz="1400" dirty="0">
                <a:latin typeface="+mn-ea"/>
                <a:ea typeface="+mn-ea"/>
              </a:rPr>
              <a:t>192.168.2.0/24</a:t>
            </a:r>
            <a:r>
              <a:rPr lang="zh-CN" altLang="en-US" sz="1400" dirty="0">
                <a:latin typeface="+mn-ea"/>
                <a:ea typeface="+mn-ea"/>
              </a:rPr>
              <a:t>网段访问本地</a:t>
            </a:r>
            <a:r>
              <a:rPr lang="en-US" altLang="zh-CN" sz="1400" dirty="0">
                <a:latin typeface="+mn-ea"/>
                <a:ea typeface="+mn-ea"/>
              </a:rPr>
              <a:t>80</a:t>
            </a:r>
            <a:r>
              <a:rPr lang="zh-CN" altLang="en-US" sz="1400" dirty="0">
                <a:latin typeface="+mn-ea"/>
                <a:ea typeface="+mn-ea"/>
              </a:rPr>
              <a:t>端口的流量转发到</a:t>
            </a:r>
            <a:r>
              <a:rPr lang="en-US" altLang="zh-CN" sz="1400" dirty="0">
                <a:latin typeface="+mn-ea"/>
                <a:ea typeface="+mn-ea"/>
              </a:rPr>
              <a:t>192.168.2.208</a:t>
            </a:r>
            <a:r>
              <a:rPr lang="zh-CN" altLang="en-US" sz="1400" dirty="0">
                <a:latin typeface="+mn-ea"/>
                <a:ea typeface="+mn-ea"/>
              </a:rPr>
              <a:t>主机的</a:t>
            </a:r>
            <a:r>
              <a:rPr lang="en-US" altLang="zh-CN" sz="1400" dirty="0">
                <a:latin typeface="+mn-ea"/>
                <a:ea typeface="+mn-ea"/>
              </a:rPr>
              <a:t>22</a:t>
            </a:r>
            <a:r>
              <a:rPr lang="zh-CN" altLang="en-US" sz="1400" dirty="0">
                <a:latin typeface="+mn-ea"/>
                <a:ea typeface="+mn-ea"/>
              </a:rPr>
              <a:t>端口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400" dirty="0">
                <a:latin typeface="+mn-ea"/>
                <a:ea typeface="+mn-ea"/>
              </a:rPr>
              <a:t># firewall-</a:t>
            </a:r>
            <a:r>
              <a:rPr lang="en-US" altLang="zh-CN" sz="1400" dirty="0" err="1">
                <a:latin typeface="+mn-ea"/>
                <a:ea typeface="+mn-ea"/>
              </a:rPr>
              <a:t>cmd</a:t>
            </a:r>
            <a:r>
              <a:rPr lang="en-US" altLang="zh-CN" sz="1400" dirty="0">
                <a:latin typeface="+mn-ea"/>
                <a:ea typeface="+mn-ea"/>
              </a:rPr>
              <a:t> --permanent --add-rich-rule="rule family="ipv4" source address="192.168.2.0/24" forward-port port=80 protocol=</a:t>
            </a:r>
            <a:r>
              <a:rPr lang="en-US" altLang="zh-CN" sz="1400" dirty="0" err="1">
                <a:latin typeface="+mn-ea"/>
                <a:ea typeface="+mn-ea"/>
              </a:rPr>
              <a:t>tcp</a:t>
            </a:r>
            <a:r>
              <a:rPr lang="en-US" altLang="zh-CN" sz="1400" dirty="0">
                <a:latin typeface="+mn-ea"/>
                <a:ea typeface="+mn-ea"/>
              </a:rPr>
              <a:t> to-port=22 to-</a:t>
            </a:r>
            <a:r>
              <a:rPr lang="en-US" altLang="zh-CN" sz="1400" dirty="0" err="1">
                <a:latin typeface="+mn-ea"/>
                <a:ea typeface="+mn-ea"/>
              </a:rPr>
              <a:t>addr</a:t>
            </a:r>
            <a:r>
              <a:rPr lang="en-US" altLang="zh-CN" sz="1400" dirty="0">
                <a:latin typeface="+mn-ea"/>
                <a:ea typeface="+mn-ea"/>
              </a:rPr>
              <a:t>=192.168.2.208“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latin typeface="+mn-ea"/>
                <a:ea typeface="+mn-ea"/>
              </a:rPr>
              <a:t>示例</a:t>
            </a:r>
            <a:r>
              <a:rPr lang="en-US" altLang="zh-CN" sz="1400" dirty="0">
                <a:latin typeface="+mn-ea"/>
                <a:ea typeface="+mn-ea"/>
              </a:rPr>
              <a:t>5</a:t>
            </a:r>
            <a:r>
              <a:rPr lang="zh-CN" altLang="en-US" sz="1400" dirty="0">
                <a:latin typeface="+mn-ea"/>
                <a:ea typeface="+mn-ea"/>
              </a:rPr>
              <a:t>：伪装来自</a:t>
            </a:r>
            <a:r>
              <a:rPr lang="en-US" altLang="zh-CN" sz="1400" dirty="0">
                <a:latin typeface="+mn-ea"/>
                <a:ea typeface="+mn-ea"/>
              </a:rPr>
              <a:t>192.168.2.0/24</a:t>
            </a:r>
            <a:r>
              <a:rPr lang="zh-CN" altLang="en-US" sz="1400" dirty="0">
                <a:latin typeface="+mn-ea"/>
                <a:ea typeface="+mn-ea"/>
              </a:rPr>
              <a:t>网段访问外网的流量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400" dirty="0">
                <a:latin typeface="+mn-ea"/>
              </a:rPr>
              <a:t># </a:t>
            </a:r>
            <a:r>
              <a:rPr lang="en-US" altLang="zh-CN" sz="1400" dirty="0">
                <a:latin typeface="+mn-ea"/>
                <a:ea typeface="+mn-ea"/>
              </a:rPr>
              <a:t>firewall-</a:t>
            </a:r>
            <a:r>
              <a:rPr lang="en-US" altLang="zh-CN" sz="1400" dirty="0" err="1">
                <a:latin typeface="+mn-ea"/>
                <a:ea typeface="+mn-ea"/>
              </a:rPr>
              <a:t>cmd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</a:rPr>
              <a:t>--permanent </a:t>
            </a:r>
            <a:r>
              <a:rPr lang="en-US" altLang="zh-CN" sz="1400" dirty="0">
                <a:latin typeface="+mn-ea"/>
                <a:ea typeface="+mn-ea"/>
              </a:rPr>
              <a:t>--add-rich-rule="rule family=ipv4 source address=192.168.2.0/24 masquerade“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69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FD50-9E20-4583-AE80-38361492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防火墙脚本实例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5A1ED-3E89-4C46-9FF1-E585BBA4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4" y="1089000"/>
            <a:ext cx="10560048" cy="4716264"/>
          </a:xfrm>
        </p:spPr>
        <p:txBody>
          <a:bodyPr/>
          <a:lstStyle/>
          <a:p>
            <a:r>
              <a:rPr lang="zh-CN" altLang="en-US" sz="1800" dirty="0"/>
              <a:t>下面是一个简单的防火墙初始化脚本：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#!/bin/bash</a:t>
            </a:r>
          </a:p>
          <a:p>
            <a:pPr marL="0" indent="0">
              <a:buNone/>
            </a:pPr>
            <a:r>
              <a:rPr lang="en-US" altLang="zh-CN" sz="1600" dirty="0" err="1"/>
              <a:t>systemctl</a:t>
            </a:r>
            <a:r>
              <a:rPr lang="en-US" altLang="zh-CN" sz="1600" dirty="0"/>
              <a:t> enable --now  </a:t>
            </a:r>
            <a:r>
              <a:rPr lang="en-US" altLang="zh-CN" sz="1600" dirty="0" err="1"/>
              <a:t>firewalld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firewall-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--set-default-zone=drop</a:t>
            </a:r>
          </a:p>
          <a:p>
            <a:pPr marL="0" indent="0">
              <a:buNone/>
            </a:pPr>
            <a:r>
              <a:rPr lang="en-US" altLang="zh-CN" sz="1600" dirty="0"/>
              <a:t>firewall-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--permanent --zone=drop --change-interface=ens32</a:t>
            </a:r>
          </a:p>
          <a:p>
            <a:pPr marL="0" indent="0">
              <a:buNone/>
            </a:pPr>
            <a:r>
              <a:rPr lang="en-US" altLang="zh-CN" sz="1600" dirty="0"/>
              <a:t>firewall-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--permanent --zone=drop --add-protocol=</a:t>
            </a:r>
            <a:r>
              <a:rPr lang="en-US" altLang="zh-CN" sz="1600" dirty="0" err="1"/>
              <a:t>icmp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firewall-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--permanent --zone=drop --add-masquerade</a:t>
            </a:r>
          </a:p>
          <a:p>
            <a:pPr marL="0" indent="0" algn="l">
              <a:buNone/>
            </a:pPr>
            <a:r>
              <a:rPr lang="en-US" altLang="zh-CN" sz="1600" dirty="0"/>
              <a:t>firewall-</a:t>
            </a:r>
            <a:r>
              <a:rPr lang="en-US" altLang="zh-CN" sz="1600" dirty="0" err="1"/>
              <a:t>cmd</a:t>
            </a:r>
            <a:r>
              <a:rPr lang="en-US" altLang="zh-CN" sz="1600" dirty="0"/>
              <a:t> --permanent --zone=drop --add-rich-rule="rule family="ipv4" source address=192.168.2.208” port protocol="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" port=“22" accept"</a:t>
            </a:r>
          </a:p>
        </p:txBody>
      </p:sp>
    </p:spTree>
    <p:extLst>
      <p:ext uri="{BB962C8B-B14F-4D97-AF65-F5344CB8AC3E}">
        <p14:creationId xmlns:p14="http://schemas.microsoft.com/office/powerpoint/2010/main" val="29096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防火墙框架</a:t>
            </a:r>
            <a:endParaRPr lang="en-US" altLang="zh-CN" dirty="0"/>
          </a:p>
          <a:p>
            <a:r>
              <a:rPr lang="en-US" altLang="zh-CN" dirty="0" err="1"/>
              <a:t>Firewalld</a:t>
            </a:r>
            <a:r>
              <a:rPr lang="zh-CN" altLang="en-US" dirty="0"/>
              <a:t>区域的概念</a:t>
            </a:r>
            <a:endParaRPr lang="en-US" altLang="zh-CN" dirty="0"/>
          </a:p>
          <a:p>
            <a:r>
              <a:rPr lang="en-US" altLang="zh-CN" dirty="0" err="1"/>
              <a:t>Firewalld</a:t>
            </a:r>
            <a:r>
              <a:rPr lang="zh-CN" altLang="en-US" dirty="0"/>
              <a:t>配置防火墙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防火墙框架</a:t>
            </a:r>
            <a:endParaRPr lang="en-US" altLang="zh-CN" dirty="0"/>
          </a:p>
          <a:p>
            <a:r>
              <a:rPr lang="en-US" altLang="zh-CN" dirty="0" err="1"/>
              <a:t>Firewalld</a:t>
            </a:r>
            <a:r>
              <a:rPr lang="zh-CN" altLang="en-US" dirty="0"/>
              <a:t>区域的概念</a:t>
            </a:r>
            <a:endParaRPr lang="en-US" altLang="zh-CN" dirty="0"/>
          </a:p>
          <a:p>
            <a:r>
              <a:rPr lang="en-US" altLang="zh-CN" dirty="0" err="1"/>
              <a:t>Firewalld</a:t>
            </a:r>
            <a:r>
              <a:rPr lang="zh-CN" altLang="en-US" dirty="0"/>
              <a:t>配置防火墙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防火墙架构概念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Linux</a:t>
            </a:r>
            <a:r>
              <a:rPr lang="zh-CN" altLang="en-US" sz="1800" dirty="0"/>
              <a:t>内核中包含</a:t>
            </a:r>
            <a:r>
              <a:rPr lang="en-US" altLang="zh-CN" sz="1800" dirty="0" err="1"/>
              <a:t>netfilter</a:t>
            </a:r>
            <a:r>
              <a:rPr lang="zh-CN" altLang="en-US" sz="1800" dirty="0"/>
              <a:t>，它是网络流量操作（包括数据包过滤，网络地址转换和端口转发）的框架。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Linux</a:t>
            </a:r>
            <a:r>
              <a:rPr lang="zh-CN" altLang="en-US" sz="1800" dirty="0"/>
              <a:t>内核中还包含了</a:t>
            </a:r>
            <a:r>
              <a:rPr lang="en-US" altLang="zh-CN" sz="1800" dirty="0" err="1"/>
              <a:t>nftables</a:t>
            </a:r>
            <a:r>
              <a:rPr lang="zh-CN" altLang="en-US" sz="1800" dirty="0"/>
              <a:t>，这是一个新的过滤器和数据包分类的子系统，其增强了</a:t>
            </a:r>
            <a:r>
              <a:rPr lang="en-US" altLang="zh-CN" sz="1800" dirty="0" err="1"/>
              <a:t>netfilter</a:t>
            </a:r>
            <a:r>
              <a:rPr lang="zh-CN" altLang="en-US" sz="1800" dirty="0"/>
              <a:t>的部分代码，但是仍保留了</a:t>
            </a:r>
            <a:r>
              <a:rPr lang="en-US" altLang="zh-CN" sz="1800" dirty="0" err="1"/>
              <a:t>netfilter</a:t>
            </a:r>
            <a:r>
              <a:rPr lang="zh-CN" altLang="en-US" sz="1800" dirty="0"/>
              <a:t>的架构。</a:t>
            </a:r>
            <a:r>
              <a:rPr lang="en-US" altLang="zh-CN" sz="1800" dirty="0" err="1"/>
              <a:t>nftables</a:t>
            </a:r>
            <a:r>
              <a:rPr lang="zh-CN" altLang="en-US" sz="1800" dirty="0"/>
              <a:t>更新的优势在于更快的数据包处理、更快的规则集更新，以及以相同的规则同时处理</a:t>
            </a:r>
            <a:r>
              <a:rPr lang="en-US" altLang="zh-CN" sz="1800" dirty="0"/>
              <a:t>ipv4</a:t>
            </a:r>
            <a:r>
              <a:rPr lang="zh-CN" altLang="en-US" sz="1800" dirty="0"/>
              <a:t>和</a:t>
            </a:r>
            <a:r>
              <a:rPr lang="en-US" altLang="zh-CN" sz="1800" dirty="0"/>
              <a:t>ipv6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netfilter</a:t>
            </a:r>
            <a:r>
              <a:rPr lang="zh-CN" altLang="en-US" sz="1800" dirty="0"/>
              <a:t>通过多个程序进行配置，其中包括</a:t>
            </a:r>
            <a:r>
              <a:rPr lang="en-US" altLang="zh-CN" sz="1800" dirty="0"/>
              <a:t>iptables</a:t>
            </a:r>
            <a:r>
              <a:rPr lang="zh-CN" altLang="en-US" sz="1800" dirty="0"/>
              <a:t>、</a:t>
            </a:r>
            <a:r>
              <a:rPr lang="en-US" altLang="zh-CN" sz="1800" dirty="0"/>
              <a:t>ip6tables</a:t>
            </a:r>
            <a:r>
              <a:rPr lang="zh-CN" altLang="en-US" sz="1800" dirty="0"/>
              <a:t>等，这些框架现在已经被弃用。</a:t>
            </a:r>
            <a:r>
              <a:rPr lang="en-US" altLang="zh-CN" sz="1800" dirty="0" err="1"/>
              <a:t>nftables</a:t>
            </a:r>
            <a:r>
              <a:rPr lang="zh-CN" altLang="en-US" sz="1800" dirty="0"/>
              <a:t>则使用单个</a:t>
            </a:r>
            <a:r>
              <a:rPr lang="en-US" altLang="zh-CN" sz="1800" dirty="0" err="1"/>
              <a:t>nfs</a:t>
            </a:r>
            <a:r>
              <a:rPr lang="zh-CN" altLang="en-US" sz="1800" dirty="0"/>
              <a:t>用户空间程序，通过一个接口来管理所有协议。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Firewalld</a:t>
            </a:r>
            <a:r>
              <a:rPr lang="zh-CN" altLang="en-US" sz="1800" dirty="0"/>
              <a:t>是一个动态防火墙管理器，它是</a:t>
            </a:r>
            <a:r>
              <a:rPr lang="en-US" altLang="zh-CN" sz="1800" dirty="0" err="1"/>
              <a:t>nftables</a:t>
            </a:r>
            <a:r>
              <a:rPr lang="zh-CN" altLang="en-US" sz="1800" dirty="0"/>
              <a:t>框架的前端（使用</a:t>
            </a:r>
            <a:r>
              <a:rPr lang="en-US" altLang="zh-CN" sz="1800" dirty="0" err="1"/>
              <a:t>nfs</a:t>
            </a:r>
            <a:r>
              <a:rPr lang="zh-CN" altLang="en-US" sz="1800" dirty="0"/>
              <a:t>命令），</a:t>
            </a:r>
            <a:r>
              <a:rPr lang="en-US" altLang="zh-CN" sz="1800" dirty="0" err="1"/>
              <a:t>firewalld</a:t>
            </a:r>
            <a:r>
              <a:rPr lang="zh-CN" altLang="en-US" sz="1800" dirty="0"/>
              <a:t>曾使用</a:t>
            </a:r>
            <a:r>
              <a:rPr lang="en-US" altLang="zh-CN" sz="1800" dirty="0"/>
              <a:t>iptables</a:t>
            </a:r>
            <a:r>
              <a:rPr lang="zh-CN" altLang="en-US" sz="1800" dirty="0"/>
              <a:t>命令来直接配置</a:t>
            </a:r>
            <a:r>
              <a:rPr lang="en-US" altLang="zh-CN" sz="1800" dirty="0"/>
              <a:t>iptables</a:t>
            </a:r>
            <a:r>
              <a:rPr lang="zh-CN" altLang="en-US" sz="1800" dirty="0"/>
              <a:t>。在</a:t>
            </a:r>
            <a:r>
              <a:rPr lang="en-US" altLang="zh-CN" sz="1800" dirty="0"/>
              <a:t>RHEL8</a:t>
            </a:r>
            <a:r>
              <a:rPr lang="zh-CN" altLang="en-US" sz="1800" dirty="0"/>
              <a:t>中，</a:t>
            </a:r>
            <a:r>
              <a:rPr lang="en-US" altLang="zh-CN" sz="1800" dirty="0" err="1"/>
              <a:t>firewalld</a:t>
            </a:r>
            <a:r>
              <a:rPr lang="zh-CN" altLang="en-US" sz="1800" dirty="0"/>
              <a:t>仍然是推荐的前端，它使用</a:t>
            </a:r>
            <a:r>
              <a:rPr lang="en-US" altLang="zh-CN" sz="1800" dirty="0" err="1"/>
              <a:t>nfs</a:t>
            </a:r>
            <a:r>
              <a:rPr lang="zh-CN" altLang="en-US" sz="1800" dirty="0"/>
              <a:t>来管理防火墙规则集。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145E-7782-4F6B-AC04-37478749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firewalld</a:t>
            </a:r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76728-C270-4F1A-9503-7BCCAFE48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上有一些预定义区域，可分别进行自定义，下表介绍了这些初始区域配置。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996BDE6-42F5-4F38-8855-648156AD99E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587"/>
              </p:ext>
            </p:extLst>
          </p:nvPr>
        </p:nvGraphicFramePr>
        <p:xfrm>
          <a:off x="912285" y="1840714"/>
          <a:ext cx="10693188" cy="4078503"/>
        </p:xfrm>
        <a:graphic>
          <a:graphicData uri="http://schemas.openxmlformats.org/drawingml/2006/table">
            <a:tbl>
              <a:tblPr/>
              <a:tblGrid>
                <a:gridCol w="244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区域名称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默认配置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trusted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可信区域，防火墙放行一切流量。等同于关闭防火墙功能。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home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区域内主动发起连接的流入回程数据包允许通过，默认放行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ssh,mdns,ipp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client,samba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-client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dhcpv6-client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服务。</a:t>
                      </a:r>
                      <a:endParaRPr kumimoji="1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internal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home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区域相同</a:t>
                      </a:r>
                      <a:endParaRPr kumimoji="1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499072"/>
                  </a:ext>
                </a:extLst>
              </a:tr>
              <a:tr h="399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work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区域内主动发起连接的流入回程数据包允许通过，放行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ssh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dhcpv6-client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571081"/>
                  </a:ext>
                </a:extLst>
              </a:tr>
              <a:tr h="415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external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区域内主动发起连接的流入回程数据包允许通过，放行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ssh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服务匹配，开启地址伪装功能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dmz</a:t>
                      </a:r>
                      <a:endParaRPr kumimoji="1" lang="en-US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区域内主动发起连接的流入回程数据包允许通过，放行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ssh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服务匹配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3035"/>
                  </a:ext>
                </a:extLst>
              </a:tr>
              <a:tr h="399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区域内主动发起连接的流入回程数据包允许通过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163289"/>
                  </a:ext>
                </a:extLst>
              </a:tr>
              <a:tr h="57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drop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对进入该区域的所有数据包丢弃，并且不进行任何回包，区域内主动发起连接的流入回程数据包允许通过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BC2E8-FB71-4237-B148-344AC29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52A51-8967-4EC0-960A-A6EA17111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052736"/>
            <a:ext cx="10560048" cy="5112568"/>
          </a:xfrm>
        </p:spPr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的</a:t>
            </a:r>
            <a:r>
              <a:rPr lang="en-US" altLang="zh-CN" sz="2000" dirty="0"/>
              <a:t>4</a:t>
            </a:r>
            <a:r>
              <a:rPr lang="zh-CN" altLang="en-US" sz="2000" dirty="0"/>
              <a:t>种配置方法：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</a:rPr>
              <a:t>控制台界面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firewall-config</a:t>
            </a:r>
            <a:r>
              <a:rPr lang="zh-CN" altLang="en-US" sz="1600" dirty="0">
                <a:solidFill>
                  <a:srgbClr val="000000"/>
                </a:solidFill>
              </a:rPr>
              <a:t>图形控制台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firewall-</a:t>
            </a:r>
            <a:r>
              <a:rPr lang="en-US" altLang="zh-CN" sz="1600" dirty="0" err="1">
                <a:solidFill>
                  <a:srgbClr val="000000"/>
                </a:solidFill>
              </a:rPr>
              <a:t>cmd</a:t>
            </a:r>
            <a:r>
              <a:rPr lang="zh-CN" altLang="en-US" sz="1600" dirty="0">
                <a:solidFill>
                  <a:srgbClr val="000000"/>
                </a:solidFill>
              </a:rPr>
              <a:t>命令行工具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000000"/>
                </a:solidFill>
              </a:rPr>
              <a:t>直接编辑</a:t>
            </a:r>
            <a:r>
              <a:rPr lang="en-US" altLang="zh-CN" sz="1600" dirty="0">
                <a:solidFill>
                  <a:srgbClr val="000000"/>
                </a:solidFill>
              </a:rPr>
              <a:t>xml</a:t>
            </a:r>
            <a:r>
              <a:rPr lang="zh-CN" altLang="en-US" sz="1600" dirty="0">
                <a:solidFill>
                  <a:srgbClr val="000000"/>
                </a:solidFill>
              </a:rPr>
              <a:t>文件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0"/>
            <a:r>
              <a:rPr lang="en-US" altLang="zh-CN" sz="2000" dirty="0" err="1">
                <a:solidFill>
                  <a:srgbClr val="000000"/>
                </a:solidFill>
              </a:rPr>
              <a:t>firewalld</a:t>
            </a:r>
            <a:r>
              <a:rPr lang="zh-CN" altLang="en-US" sz="2000" dirty="0">
                <a:solidFill>
                  <a:srgbClr val="000000"/>
                </a:solidFill>
              </a:rPr>
              <a:t>默认配置文件：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720000" lvl="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</a:rPr>
              <a:t>usr</a:t>
            </a:r>
            <a:r>
              <a:rPr lang="en-US" altLang="zh-CN" sz="1600" dirty="0">
                <a:solidFill>
                  <a:srgbClr val="000000"/>
                </a:solidFill>
              </a:rPr>
              <a:t>/lib/firewall/  (</a:t>
            </a:r>
            <a:r>
              <a:rPr lang="zh-CN" altLang="en-US" sz="1600" dirty="0">
                <a:solidFill>
                  <a:srgbClr val="000000"/>
                </a:solidFill>
              </a:rPr>
              <a:t>系统配置，尽量不要修改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pPr marL="720000" lvl="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</a:rPr>
              <a:t>etc</a:t>
            </a:r>
            <a:r>
              <a:rPr lang="en-US" altLang="zh-CN" sz="1600" dirty="0">
                <a:solidFill>
                  <a:srgbClr val="000000"/>
                </a:solidFill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</a:rPr>
              <a:t>firewalld</a:t>
            </a:r>
            <a:r>
              <a:rPr lang="en-US" altLang="zh-CN" sz="1600" dirty="0">
                <a:solidFill>
                  <a:srgbClr val="000000"/>
                </a:solidFill>
              </a:rPr>
              <a:t>/      (</a:t>
            </a:r>
            <a:r>
              <a:rPr lang="zh-CN" altLang="en-US" sz="1600" dirty="0">
                <a:solidFill>
                  <a:srgbClr val="000000"/>
                </a:solidFill>
              </a:rPr>
              <a:t>用户配置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firewall</a:t>
            </a:r>
            <a:r>
              <a:rPr lang="zh-CN" altLang="en-US" sz="2000" dirty="0">
                <a:solidFill>
                  <a:srgbClr val="000000"/>
                </a:solidFill>
              </a:rPr>
              <a:t>有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种模式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runtime</a:t>
            </a:r>
            <a:r>
              <a:rPr lang="zh-CN" altLang="en-US" sz="1600" dirty="0">
                <a:solidFill>
                  <a:srgbClr val="000000"/>
                </a:solidFill>
              </a:rPr>
              <a:t>临时模式：修改规则马上生效，但如果重启服务则马上失效，测试建议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000000"/>
                </a:solidFill>
              </a:rPr>
              <a:t>permanent</a:t>
            </a:r>
            <a:r>
              <a:rPr lang="zh-CN" altLang="en-US" sz="1600" dirty="0">
                <a:solidFill>
                  <a:srgbClr val="000000"/>
                </a:solidFill>
              </a:rPr>
              <a:t>持久模式：修改规则后需要</a:t>
            </a:r>
            <a:r>
              <a:rPr lang="en-US" altLang="zh-CN" sz="1600" dirty="0">
                <a:solidFill>
                  <a:srgbClr val="000000"/>
                </a:solidFill>
              </a:rPr>
              <a:t>reload</a:t>
            </a:r>
            <a:r>
              <a:rPr lang="zh-CN" altLang="en-US" sz="1600" dirty="0">
                <a:solidFill>
                  <a:srgbClr val="000000"/>
                </a:solidFill>
              </a:rPr>
              <a:t>重载服务才会生效，生产建议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8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933-1998-4E6D-B270-217A30E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A574-12CE-48A7-A81D-058391D2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44303"/>
            <a:ext cx="10560048" cy="4680000"/>
          </a:xfrm>
        </p:spPr>
        <p:txBody>
          <a:bodyPr/>
          <a:lstStyle/>
          <a:p>
            <a:r>
              <a:rPr lang="en-US" altLang="zh-CN" sz="2000" dirty="0" err="1"/>
              <a:t>Firewalld</a:t>
            </a:r>
            <a:r>
              <a:rPr lang="zh-CN" altLang="en-US" sz="2000" dirty="0"/>
              <a:t>的三种配置方法：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web</a:t>
            </a:r>
            <a:r>
              <a:rPr lang="zh-CN" altLang="en-US" sz="1800" dirty="0"/>
              <a:t>控制台界面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2A211-78EF-4FCD-8929-06ED2AA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988839"/>
            <a:ext cx="8172908" cy="45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933-1998-4E6D-B270-217A30E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A574-12CE-48A7-A81D-058391D2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518" y="1042985"/>
            <a:ext cx="10560048" cy="4680000"/>
          </a:xfrm>
        </p:spPr>
        <p:txBody>
          <a:bodyPr/>
          <a:lstStyle/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firewall-config</a:t>
            </a:r>
            <a:r>
              <a:rPr lang="zh-CN" altLang="en-US" sz="1800" dirty="0"/>
              <a:t>图形控制台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AF9310-E229-4D85-A346-731E09E0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0" y="1520788"/>
            <a:ext cx="8676964" cy="50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933-1998-4E6D-B270-217A30E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A574-12CE-48A7-A81D-058391D2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51200"/>
            <a:ext cx="10560048" cy="5214112"/>
          </a:xfrm>
        </p:spPr>
        <p:txBody>
          <a:bodyPr/>
          <a:lstStyle/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firewall-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命令行工具</a:t>
            </a:r>
            <a:endParaRPr lang="en-US" altLang="zh-CN" sz="1800" dirty="0"/>
          </a:p>
          <a:p>
            <a:pPr marL="418375" indent="0" algn="ctr">
              <a:buNone/>
            </a:pPr>
            <a:r>
              <a:rPr lang="en-US" altLang="zh-CN" sz="1800" dirty="0"/>
              <a:t>firewall-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命令中使用的参数以及作用</a:t>
            </a:r>
            <a:endParaRPr lang="en-US" altLang="zh-CN" sz="1800" dirty="0"/>
          </a:p>
          <a:p>
            <a:pPr marL="418375" indent="0" algn="ctr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D28A57-566D-47C2-A814-1FBF52118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1960"/>
              </p:ext>
            </p:extLst>
          </p:nvPr>
        </p:nvGraphicFramePr>
        <p:xfrm>
          <a:off x="1601943" y="2060848"/>
          <a:ext cx="9268297" cy="3410324"/>
        </p:xfrm>
        <a:graphic>
          <a:graphicData uri="http://schemas.openxmlformats.org/drawingml/2006/table">
            <a:tbl>
              <a:tblPr/>
              <a:tblGrid>
                <a:gridCol w="3327637">
                  <a:extLst>
                    <a:ext uri="{9D8B030D-6E8A-4147-A177-3AD203B41FA5}">
                      <a16:colId xmlns:a16="http://schemas.microsoft.com/office/drawing/2014/main" val="3173118279"/>
                    </a:ext>
                  </a:extLst>
                </a:gridCol>
                <a:gridCol w="5940660">
                  <a:extLst>
                    <a:ext uri="{9D8B030D-6E8A-4147-A177-3AD203B41FA5}">
                      <a16:colId xmlns:a16="http://schemas.microsoft.com/office/drawing/2014/main" val="3093087833"/>
                    </a:ext>
                  </a:extLst>
                </a:gridCol>
              </a:tblGrid>
              <a:tr h="29162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effectLst/>
                          <a:latin typeface="+mn-ea"/>
                          <a:ea typeface="+mn-ea"/>
                        </a:rPr>
                        <a:t>参数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48888"/>
                  </a:ext>
                </a:extLst>
              </a:tr>
              <a:tr h="29162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--get-default-zone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查访默认的区域名称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48034"/>
                  </a:ext>
                </a:extLst>
              </a:tr>
              <a:tr h="3832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--set-default-zone=&lt;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区域名称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设置默认的区域，使其永久生效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42329"/>
                  </a:ext>
                </a:extLst>
              </a:tr>
              <a:tr h="3832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--list-all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显示当前区域的网卡配置参数、资源、端口以及服务等信息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62854"/>
                  </a:ext>
                </a:extLst>
              </a:tr>
              <a:tr h="3832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--list-all-zones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显示所有区域的网卡配置参数、资源、端口以及服务等信息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868657"/>
                  </a:ext>
                </a:extLst>
              </a:tr>
              <a:tr h="29162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--get-zones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显示可用的区域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599280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--get-active-zones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显示当前正在使用的区域、来源地址和网卡名称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04227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--add-source=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将源自此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或子网的流量导向指定的区域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16410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--remove-source=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不再将源自此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或子网的流量导向这个区域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3054"/>
                  </a:ext>
                </a:extLst>
              </a:tr>
              <a:tr h="3464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--change-source=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将源自此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或子网的流量导向指定到新的区域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8933-1998-4E6D-B270-217A30E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配置防火墙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A574-12CE-48A7-A81D-058391D2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051200"/>
            <a:ext cx="10560048" cy="5214112"/>
          </a:xfrm>
        </p:spPr>
        <p:txBody>
          <a:bodyPr/>
          <a:lstStyle/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firewall-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命令行工具</a:t>
            </a:r>
            <a:endParaRPr lang="en-US" altLang="zh-CN" sz="1800" dirty="0"/>
          </a:p>
          <a:p>
            <a:pPr marL="418375" indent="0" algn="ctr">
              <a:buNone/>
            </a:pPr>
            <a:r>
              <a:rPr lang="en-US" altLang="zh-CN" sz="1800" dirty="0"/>
              <a:t>firewall-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命令中使用的参数以及作用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D28A57-566D-47C2-A814-1FBF52118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53737"/>
              </p:ext>
            </p:extLst>
          </p:nvPr>
        </p:nvGraphicFramePr>
        <p:xfrm>
          <a:off x="1594800" y="2092083"/>
          <a:ext cx="9361040" cy="3474002"/>
        </p:xfrm>
        <a:graphic>
          <a:graphicData uri="http://schemas.openxmlformats.org/drawingml/2006/table">
            <a:tbl>
              <a:tblPr/>
              <a:tblGrid>
                <a:gridCol w="3280937">
                  <a:extLst>
                    <a:ext uri="{9D8B030D-6E8A-4147-A177-3AD203B41FA5}">
                      <a16:colId xmlns:a16="http://schemas.microsoft.com/office/drawing/2014/main" val="3173118279"/>
                    </a:ext>
                  </a:extLst>
                </a:gridCol>
                <a:gridCol w="6080103">
                  <a:extLst>
                    <a:ext uri="{9D8B030D-6E8A-4147-A177-3AD203B41FA5}">
                      <a16:colId xmlns:a16="http://schemas.microsoft.com/office/drawing/2014/main" val="3093087833"/>
                    </a:ext>
                  </a:extLst>
                </a:gridCol>
              </a:tblGrid>
              <a:tr h="3032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effectLst/>
                          <a:latin typeface="+mn-ea"/>
                          <a:ea typeface="+mn-ea"/>
                        </a:rPr>
                        <a:t>参数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48888"/>
                  </a:ext>
                </a:extLst>
              </a:tr>
              <a:tr h="30325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--add-interface=&lt;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网卡名称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将源自该网卡的所有流量都导向某个指定区域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53815"/>
                  </a:ext>
                </a:extLst>
              </a:tr>
              <a:tr h="30325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--change-interface=&lt;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网卡名称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将某个网卡与区域进行关联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34412"/>
                  </a:ext>
                </a:extLst>
              </a:tr>
              <a:tr h="3555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--get-services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显示预定义的服务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814212"/>
                  </a:ext>
                </a:extLst>
              </a:tr>
              <a:tr h="3590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--add-service=&lt;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服务名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设置默认区域允许该服务的流量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846430"/>
                  </a:ext>
                </a:extLst>
              </a:tr>
              <a:tr h="3590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--add-port=&lt;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端口号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协议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设置默认区域允许该端口的流量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02793"/>
                  </a:ext>
                </a:extLst>
              </a:tr>
              <a:tr h="3590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--remove-service=&lt;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服务名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设置默认区域不再允许该服务的流量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96996"/>
                  </a:ext>
                </a:extLst>
              </a:tr>
              <a:tr h="4483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--remove-port=&lt;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端口号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协议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设置默认区域不再允许该端口的流量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34652"/>
                  </a:ext>
                </a:extLst>
              </a:tr>
              <a:tr h="3416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--permanent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让配置永久生效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32293"/>
                  </a:ext>
                </a:extLst>
              </a:tr>
              <a:tr h="3416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--reload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让“永久生效”的配置规则立即生效，并覆盖当前的配置规则</a:t>
                      </a:r>
                    </a:p>
                  </a:txBody>
                  <a:tcPr marL="14468" marR="14468" marT="14468" marB="144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56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86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2046</Words>
  <Application>Microsoft Office PowerPoint</Application>
  <PresentationFormat>宽屏</PresentationFormat>
  <Paragraphs>219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第28章  管理网络安全</vt:lpstr>
      <vt:lpstr>PowerPoint 演示文稿</vt:lpstr>
      <vt:lpstr>防火墙架构概念</vt:lpstr>
      <vt:lpstr>firewalld简介</vt:lpstr>
      <vt:lpstr>配置防火墙</vt:lpstr>
      <vt:lpstr>配置防火墙</vt:lpstr>
      <vt:lpstr>配置防火墙</vt:lpstr>
      <vt:lpstr>配置防火墙</vt:lpstr>
      <vt:lpstr>配置防火墙</vt:lpstr>
      <vt:lpstr>配置防火墙</vt:lpstr>
      <vt:lpstr>防火墙规则匹配</vt:lpstr>
      <vt:lpstr>查看防火墙规则</vt:lpstr>
      <vt:lpstr>设置防火墙规则</vt:lpstr>
      <vt:lpstr>设置防火墙规则</vt:lpstr>
      <vt:lpstr>设置防火墙规则</vt:lpstr>
      <vt:lpstr>设置防火墙规则</vt:lpstr>
      <vt:lpstr>设置防火墙规则</vt:lpstr>
      <vt:lpstr>设置防火墙规则</vt:lpstr>
      <vt:lpstr>防火墙脚本实例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3082</cp:revision>
  <dcterms:created xsi:type="dcterms:W3CDTF">2003-08-21T06:48:00Z</dcterms:created>
  <dcterms:modified xsi:type="dcterms:W3CDTF">2020-06-09T08:56:29Z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