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977" r:id="rId2"/>
    <p:sldId id="1167" r:id="rId3"/>
    <p:sldId id="1324" r:id="rId4"/>
    <p:sldId id="1169" r:id="rId5"/>
    <p:sldId id="1358" r:id="rId6"/>
    <p:sldId id="1171" r:id="rId7"/>
    <p:sldId id="1320" r:id="rId8"/>
    <p:sldId id="1323" r:id="rId9"/>
    <p:sldId id="1096" r:id="rId10"/>
    <p:sldId id="1174" r:id="rId11"/>
    <p:sldId id="1102" r:id="rId12"/>
    <p:sldId id="1104" r:id="rId13"/>
    <p:sldId id="1105" r:id="rId14"/>
    <p:sldId id="1108" r:id="rId15"/>
    <p:sldId id="1325" r:id="rId16"/>
    <p:sldId id="1316" r:id="rId17"/>
    <p:sldId id="1317" r:id="rId18"/>
    <p:sldId id="1318" r:id="rId19"/>
    <p:sldId id="1326" r:id="rId20"/>
    <p:sldId id="1319" r:id="rId21"/>
    <p:sldId id="1341" r:id="rId22"/>
    <p:sldId id="1327" r:id="rId23"/>
    <p:sldId id="1328" r:id="rId24"/>
    <p:sldId id="1329" r:id="rId25"/>
    <p:sldId id="1331" r:id="rId26"/>
    <p:sldId id="1342" r:id="rId27"/>
    <p:sldId id="1343" r:id="rId28"/>
    <p:sldId id="1336" r:id="rId29"/>
    <p:sldId id="1337" r:id="rId30"/>
    <p:sldId id="1344" r:id="rId31"/>
    <p:sldId id="1339" r:id="rId32"/>
    <p:sldId id="1278" r:id="rId33"/>
    <p:sldId id="1345" r:id="rId34"/>
    <p:sldId id="1136" r:id="rId35"/>
    <p:sldId id="1138" r:id="rId36"/>
    <p:sldId id="1187" r:id="rId37"/>
    <p:sldId id="1196" r:id="rId38"/>
    <p:sldId id="1197" r:id="rId39"/>
    <p:sldId id="1189" r:id="rId40"/>
    <p:sldId id="1350" r:id="rId41"/>
    <p:sldId id="1351" r:id="rId42"/>
    <p:sldId id="1348" r:id="rId43"/>
    <p:sldId id="1352" r:id="rId44"/>
    <p:sldId id="1353" r:id="rId45"/>
    <p:sldId id="1198" r:id="rId46"/>
    <p:sldId id="1140" r:id="rId47"/>
    <p:sldId id="1141" r:id="rId48"/>
    <p:sldId id="1142" r:id="rId49"/>
    <p:sldId id="1143" r:id="rId50"/>
    <p:sldId id="1355" r:id="rId51"/>
    <p:sldId id="1145" r:id="rId52"/>
    <p:sldId id="1147" r:id="rId53"/>
    <p:sldId id="1148" r:id="rId54"/>
    <p:sldId id="1149" r:id="rId55"/>
    <p:sldId id="1277" r:id="rId56"/>
    <p:sldId id="1270" r:id="rId57"/>
    <p:sldId id="1356" r:id="rId58"/>
    <p:sldId id="1271" r:id="rId59"/>
    <p:sldId id="1273" r:id="rId60"/>
    <p:sldId id="1274" r:id="rId61"/>
    <p:sldId id="1279" r:id="rId62"/>
    <p:sldId id="1357" r:id="rId63"/>
    <p:sldId id="1089" r:id="rId6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3685" autoAdjust="0"/>
  </p:normalViewPr>
  <p:slideViewPr>
    <p:cSldViewPr>
      <p:cViewPr varScale="1">
        <p:scale>
          <a:sx n="53" d="100"/>
          <a:sy n="53" d="100"/>
        </p:scale>
        <p:origin x="1628" y="52"/>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mn-ea"/>
                <a:cs typeface="+mn-cs"/>
              </a:rPr>
              <a:t>美国法典第</a:t>
            </a:r>
            <a:r>
              <a:rPr lang="en-US" altLang="zh-CN" sz="1200" kern="1200" dirty="0">
                <a:solidFill>
                  <a:schemeClr val="tx1"/>
                </a:solidFill>
                <a:effectLst/>
                <a:latin typeface="Arial" charset="0"/>
                <a:ea typeface="+mn-ea"/>
                <a:cs typeface="+mn-cs"/>
              </a:rPr>
              <a:t>3542</a:t>
            </a:r>
            <a:r>
              <a:rPr lang="zh-CN" altLang="zh-CN" sz="1200" kern="1200" dirty="0">
                <a:solidFill>
                  <a:schemeClr val="tx1"/>
                </a:solidFill>
                <a:effectLst/>
                <a:latin typeface="Arial" charset="0"/>
                <a:ea typeface="+mn-ea"/>
                <a:cs typeface="+mn-cs"/>
              </a:rPr>
              <a:t>条给出了信息安全的定义为：“信息安全，是防止未经授权的访问、使用、披露、中断、修改、检查、记录或破坏信息的做法。它是一个可以用于任何形式数据（例如电子、物理）的通用术语”。</a:t>
            </a:r>
          </a:p>
          <a:p>
            <a:r>
              <a:rPr lang="zh-CN" altLang="zh-CN" sz="1200" kern="1200" dirty="0">
                <a:solidFill>
                  <a:schemeClr val="tx1"/>
                </a:solidFill>
                <a:effectLst/>
                <a:latin typeface="Arial" charset="0"/>
                <a:ea typeface="+mn-ea"/>
                <a:cs typeface="+mn-cs"/>
              </a:rPr>
              <a:t>欧盟将信息安全定义为：“在既定的密级条件下，网络与信息系统抵御意外事件或恶意行为的能力，这些事件和行为将威胁所存储或传输的数据以及经由这些网络和系统所提供的服务的可用性、真实性、完整性和机密性”。</a:t>
            </a:r>
          </a:p>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4</a:t>
            </a:fld>
            <a:endParaRPr lang="en-US" altLang="zh-CN"/>
          </a:p>
        </p:txBody>
      </p:sp>
    </p:spTree>
    <p:extLst>
      <p:ext uri="{BB962C8B-B14F-4D97-AF65-F5344CB8AC3E}">
        <p14:creationId xmlns:p14="http://schemas.microsoft.com/office/powerpoint/2010/main" val="181211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威胁情报的作用</a:t>
            </a:r>
            <a:endParaRPr lang="en-US" altLang="zh-CN" dirty="0"/>
          </a:p>
          <a:p>
            <a:pPr lvl="1"/>
            <a:r>
              <a:rPr lang="zh-CN" altLang="zh-CN" dirty="0"/>
              <a:t>组织机构需要应对的威胁类型不断增多</a:t>
            </a:r>
            <a:endParaRPr lang="zh-CN" altLang="zh-CN" sz="2800" dirty="0"/>
          </a:p>
          <a:p>
            <a:pPr lvl="1"/>
            <a:r>
              <a:rPr lang="zh-CN" altLang="zh-CN" dirty="0"/>
              <a:t>技术的发展及改变使得组织机构无法提供用于威胁情报分析的资源、能力和知识技能</a:t>
            </a:r>
            <a:endParaRPr lang="zh-CN" altLang="zh-CN" sz="2800" dirty="0"/>
          </a:p>
          <a:p>
            <a:pPr lvl="1"/>
            <a:r>
              <a:rPr lang="zh-CN" altLang="zh-CN" dirty="0"/>
              <a:t>组织机构必须响应数量巨大的安全漏洞和攻击行为，因此如何有效的找到需要优先应对问题成为关键</a:t>
            </a:r>
            <a:endParaRPr lang="zh-CN" altLang="zh-CN" sz="2800" dirty="0"/>
          </a:p>
          <a:p>
            <a:pPr lvl="1"/>
            <a:r>
              <a:rPr lang="zh-CN" altLang="zh-CN" dirty="0"/>
              <a:t>组织机构必须应对信息技术快速发展使得技术范围和环境不断扩展这一问题</a:t>
            </a:r>
            <a:endParaRPr lang="zh-CN" altLang="zh-CN" sz="2800" dirty="0"/>
          </a:p>
          <a:p>
            <a:endParaRPr lang="zh-CN" altLang="en-US" dirty="0"/>
          </a:p>
        </p:txBody>
      </p:sp>
      <p:sp>
        <p:nvSpPr>
          <p:cNvPr id="4" name="灯片编号占位符 3"/>
          <p:cNvSpPr>
            <a:spLocks noGrp="1"/>
          </p:cNvSpPr>
          <p:nvPr>
            <p:ph type="sldNum" sz="quarter" idx="5"/>
          </p:nvPr>
        </p:nvSpPr>
        <p:spPr/>
        <p:txBody>
          <a:bodyPr/>
          <a:lstStyle/>
          <a:p>
            <a:pPr>
              <a:defRPr/>
            </a:pPr>
            <a:fld id="{7A1ED033-5F5C-4572-AE4B-7CFF71C657D2}" type="slidenum">
              <a:rPr lang="zh-CN" altLang="en-US" smtClean="0"/>
              <a:pPr>
                <a:defRPr/>
              </a:pPr>
              <a:t>7</a:t>
            </a:fld>
            <a:endParaRPr lang="en-US" altLang="zh-CN"/>
          </a:p>
        </p:txBody>
      </p:sp>
    </p:spTree>
    <p:extLst>
      <p:ext uri="{BB962C8B-B14F-4D97-AF65-F5344CB8AC3E}">
        <p14:creationId xmlns:p14="http://schemas.microsoft.com/office/powerpoint/2010/main" val="203773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a:t>保密性、完整性和可用性（</a:t>
            </a:r>
            <a:r>
              <a:rPr lang="en-US" altLang="zh-CN" dirty="0"/>
              <a:t>CIA</a:t>
            </a:r>
            <a:r>
              <a:rPr lang="zh-CN" altLang="zh-CN" dirty="0"/>
              <a:t>）被称为信息安全基本属性。此外，还可以涉及其他属性，例如真实性、可问责性、不可否认性和可靠性。（</a:t>
            </a:r>
            <a:r>
              <a:rPr lang="en-US" altLang="zh-CN" dirty="0"/>
              <a:t>ISO/IEC 27000-2014 </a:t>
            </a:r>
            <a:r>
              <a:rPr lang="zh-CN" altLang="zh-CN" dirty="0"/>
              <a:t>信息技术 信息安全 信息安全管理体系概述和词汇）</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9</a:t>
            </a:fld>
            <a:endParaRPr lang="en-US" altLang="zh-CN"/>
          </a:p>
        </p:txBody>
      </p:sp>
    </p:spTree>
    <p:extLst>
      <p:ext uri="{BB962C8B-B14F-4D97-AF65-F5344CB8AC3E}">
        <p14:creationId xmlns:p14="http://schemas.microsoft.com/office/powerpoint/2010/main" val="157200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a:t>合规性两个层面的问题：</a:t>
            </a:r>
            <a:endParaRPr lang="en-US" altLang="zh-CN" dirty="0"/>
          </a:p>
          <a:p>
            <a:pPr lvl="2"/>
            <a:r>
              <a:rPr lang="zh-CN" altLang="zh-CN" dirty="0"/>
              <a:t>法律法规的合规，如：知识产权侵犯，符合落地国法律的网络监控行为和数据出口行为；</a:t>
            </a:r>
            <a:endParaRPr lang="en-US" altLang="zh-CN" dirty="0"/>
          </a:p>
          <a:p>
            <a:pPr lvl="2"/>
            <a:r>
              <a:rPr lang="zh-CN" altLang="zh-CN" dirty="0"/>
              <a:t>标准的合规性，如：第三方支付卡业务所需要的</a:t>
            </a:r>
            <a:r>
              <a:rPr lang="en-US" altLang="zh-CN" dirty="0"/>
              <a:t>PCI-DSS</a:t>
            </a:r>
            <a:r>
              <a:rPr lang="zh-CN" altLang="zh-CN" dirty="0"/>
              <a:t>；政府、国企所需要的信息安全等级保护等等标准规范文件。</a:t>
            </a:r>
            <a:endParaRPr lang="en-US" altLang="zh-CN" dirty="0"/>
          </a:p>
          <a:p>
            <a:pPr lvl="1"/>
            <a:r>
              <a:rPr lang="zh-CN" altLang="zh-CN" dirty="0"/>
              <a:t>监管合规性描述了组织在努力确保他们意识到并采取措施遵守相关法律，政策和法规的过程中希望实现的目标。</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13</a:t>
            </a:fld>
            <a:endParaRPr lang="en-US" altLang="zh-CN"/>
          </a:p>
        </p:txBody>
      </p:sp>
    </p:spTree>
    <p:extLst>
      <p:ext uri="{BB962C8B-B14F-4D97-AF65-F5344CB8AC3E}">
        <p14:creationId xmlns:p14="http://schemas.microsoft.com/office/powerpoint/2010/main" val="259546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大小超出常规数据库软件工具收集、存储、管理和分析能力的数据集</a:t>
            </a:r>
          </a:p>
          <a:p>
            <a:r>
              <a:rPr lang="zh-CN" altLang="en-US" dirty="0"/>
              <a:t>美国国家标准技术研究所</a:t>
            </a:r>
          </a:p>
          <a:p>
            <a:pPr lvl="1"/>
            <a:r>
              <a:rPr lang="zh-CN" altLang="en-US" dirty="0"/>
              <a:t>指传统数据架构无法有效处理的新数据集，针对这些数据集，需要采用新的架构来高效率地完成数据处理。</a:t>
            </a:r>
          </a:p>
          <a:p>
            <a:r>
              <a:rPr lang="zh-CN" altLang="en-US" dirty="0"/>
              <a:t>维基百科</a:t>
            </a:r>
          </a:p>
          <a:p>
            <a:pPr lvl="1"/>
            <a:r>
              <a:rPr lang="zh-CN" altLang="en-US" dirty="0"/>
              <a:t>是指所涉及的数据量规模巨大到无法人为的在合理时间内达到截取、管理、处理、并整理成为人类所能解读的信息。</a:t>
            </a:r>
          </a:p>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30</a:t>
            </a:fld>
            <a:endParaRPr lang="en-US" altLang="zh-CN"/>
          </a:p>
        </p:txBody>
      </p:sp>
    </p:spTree>
    <p:extLst>
      <p:ext uri="{BB962C8B-B14F-4D97-AF65-F5344CB8AC3E}">
        <p14:creationId xmlns:p14="http://schemas.microsoft.com/office/powerpoint/2010/main" val="871731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信息安全保障</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dirty="0"/>
              <a:t>讲师姓名   机构名称</a:t>
            </a:r>
            <a:endParaRPr lang="en-US" altLang="zh-CN"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国家视角</a:t>
            </a:r>
          </a:p>
        </p:txBody>
      </p:sp>
      <p:sp>
        <p:nvSpPr>
          <p:cNvPr id="3" name="内容占位符 2"/>
          <p:cNvSpPr>
            <a:spLocks noGrp="1"/>
          </p:cNvSpPr>
          <p:nvPr>
            <p:ph idx="1"/>
          </p:nvPr>
        </p:nvSpPr>
        <p:spPr/>
        <p:txBody>
          <a:bodyPr/>
          <a:lstStyle/>
          <a:p>
            <a:r>
              <a:rPr lang="zh-CN" altLang="en-US" dirty="0"/>
              <a:t>网络战</a:t>
            </a:r>
            <a:endParaRPr lang="en-US" altLang="zh-CN" dirty="0"/>
          </a:p>
          <a:p>
            <a:pPr lvl="1"/>
            <a:r>
              <a:rPr lang="zh-CN" altLang="zh-CN" dirty="0"/>
              <a:t>“一个民族国家为了造成损害或破坏而渗透另一个国家的计算机或网络的行动”</a:t>
            </a:r>
            <a:endParaRPr lang="en-US" altLang="zh-CN" dirty="0"/>
          </a:p>
          <a:p>
            <a:pPr lvl="1"/>
            <a:r>
              <a:rPr lang="zh-CN" altLang="zh-CN" dirty="0"/>
              <a:t>网络战其作为</a:t>
            </a:r>
            <a:r>
              <a:rPr lang="zh-CN" altLang="en-US" dirty="0"/>
              <a:t>国家</a:t>
            </a:r>
            <a:r>
              <a:rPr lang="zh-CN" altLang="zh-CN" dirty="0"/>
              <a:t>整体军事战略的一个组成部分</a:t>
            </a:r>
            <a:r>
              <a:rPr lang="zh-CN" altLang="en-US" dirty="0"/>
              <a:t>已经成为趋势</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03" y="4310981"/>
            <a:ext cx="2175801" cy="1849431"/>
          </a:xfrm>
          <a:prstGeom prst="rect">
            <a:avLst/>
          </a:prstGeom>
        </p:spPr>
      </p:pic>
      <p:pic>
        <p:nvPicPr>
          <p:cNvPr id="6" name="图片 1" descr="2013-06-15_052604.jpg"/>
          <p:cNvPicPr>
            <a:picLocks noGrp="1" noChangeAspect="1"/>
          </p:cNvPicPr>
          <p:nvPr isPhoto="1"/>
        </p:nvPicPr>
        <p:blipFill>
          <a:blip r:embed="rId3" cstate="print">
            <a:extLst>
              <a:ext uri="{28A0092B-C50C-407E-A947-70E740481C1C}">
                <a14:useLocalDpi xmlns:a14="http://schemas.microsoft.com/office/drawing/2010/main" val="0"/>
              </a:ext>
            </a:extLst>
          </a:blip>
          <a:srcRect/>
          <a:stretch>
            <a:fillRect/>
          </a:stretch>
        </p:blipFill>
        <p:spPr bwMode="auto">
          <a:xfrm>
            <a:off x="3028641" y="4293097"/>
            <a:ext cx="3369681" cy="180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4799" y="4293097"/>
            <a:ext cx="2605554" cy="1803044"/>
          </a:xfrm>
          <a:prstGeom prst="rect">
            <a:avLst/>
          </a:prstGeom>
        </p:spPr>
      </p:pic>
    </p:spTree>
    <p:extLst>
      <p:ext uri="{BB962C8B-B14F-4D97-AF65-F5344CB8AC3E}">
        <p14:creationId xmlns:p14="http://schemas.microsoft.com/office/powerpoint/2010/main" val="11806522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17468-4FA2-4D1C-ADFE-09D80BA59189}"/>
              </a:ext>
            </a:extLst>
          </p:cNvPr>
          <p:cNvSpPr>
            <a:spLocks noGrp="1"/>
          </p:cNvSpPr>
          <p:nvPr>
            <p:ph type="title"/>
          </p:nvPr>
        </p:nvSpPr>
        <p:spPr/>
        <p:txBody>
          <a:bodyPr/>
          <a:lstStyle/>
          <a:p>
            <a:r>
              <a:rPr lang="zh-CN" altLang="en-US" dirty="0"/>
              <a:t>国家视角</a:t>
            </a:r>
          </a:p>
        </p:txBody>
      </p:sp>
      <p:sp>
        <p:nvSpPr>
          <p:cNvPr id="3" name="内容占位符 2">
            <a:extLst>
              <a:ext uri="{FF2B5EF4-FFF2-40B4-BE49-F238E27FC236}">
                <a16:creationId xmlns:a16="http://schemas.microsoft.com/office/drawing/2014/main" id="{0B477C00-882B-46B3-9582-E9EA2163FCD6}"/>
              </a:ext>
            </a:extLst>
          </p:cNvPr>
          <p:cNvSpPr>
            <a:spLocks noGrp="1"/>
          </p:cNvSpPr>
          <p:nvPr>
            <p:ph idx="1"/>
          </p:nvPr>
        </p:nvSpPr>
        <p:spPr/>
        <p:txBody>
          <a:bodyPr/>
          <a:lstStyle/>
          <a:p>
            <a:r>
              <a:rPr lang="zh-CN" altLang="zh-CN" dirty="0"/>
              <a:t>国家关键基础设施保护</a:t>
            </a:r>
            <a:endParaRPr lang="en-US" altLang="zh-CN" dirty="0"/>
          </a:p>
          <a:p>
            <a:pPr lvl="1"/>
            <a:r>
              <a:rPr lang="en-US" altLang="zh-CN" dirty="0"/>
              <a:t>2016</a:t>
            </a:r>
            <a:r>
              <a:rPr lang="zh-CN" altLang="zh-CN" dirty="0"/>
              <a:t>年</a:t>
            </a:r>
            <a:r>
              <a:rPr lang="en-US" altLang="zh-CN" dirty="0"/>
              <a:t>11</a:t>
            </a:r>
            <a:r>
              <a:rPr lang="zh-CN" altLang="zh-CN" dirty="0"/>
              <a:t>月通过的《网络安全法》第三章第二节第三十一条定义了我国关键基础设施，“公共通信和信息服务、能源、交通、水利、金融、公共服务、电子政务等重要行业和领域，以及其他一旦遭到破坏、丧失功能或者数据泄露，可能严重危害国家安全、国计民生、公共利益的基础设施</a:t>
            </a:r>
            <a:r>
              <a:rPr lang="en-US" altLang="zh-CN" dirty="0"/>
              <a:t>”</a:t>
            </a:r>
            <a:r>
              <a:rPr lang="zh-CN" altLang="zh-CN" dirty="0"/>
              <a:t>为关键基础设施。</a:t>
            </a:r>
            <a:endParaRPr lang="zh-CN" altLang="en-US" dirty="0"/>
          </a:p>
        </p:txBody>
      </p:sp>
      <p:sp>
        <p:nvSpPr>
          <p:cNvPr id="4" name="灯片编号占位符 3">
            <a:extLst>
              <a:ext uri="{FF2B5EF4-FFF2-40B4-BE49-F238E27FC236}">
                <a16:creationId xmlns:a16="http://schemas.microsoft.com/office/drawing/2014/main" id="{A16B66C5-FC6C-4C59-871B-0836E59FAFB4}"/>
              </a:ext>
            </a:extLst>
          </p:cNvPr>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spTree>
    <p:extLst>
      <p:ext uri="{BB962C8B-B14F-4D97-AF65-F5344CB8AC3E}">
        <p14:creationId xmlns:p14="http://schemas.microsoft.com/office/powerpoint/2010/main" val="2837949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B2916-293E-44C7-957E-5776F0EF3B3A}"/>
              </a:ext>
            </a:extLst>
          </p:cNvPr>
          <p:cNvSpPr>
            <a:spLocks noGrp="1"/>
          </p:cNvSpPr>
          <p:nvPr>
            <p:ph type="title"/>
          </p:nvPr>
        </p:nvSpPr>
        <p:spPr/>
        <p:txBody>
          <a:bodyPr/>
          <a:lstStyle/>
          <a:p>
            <a:r>
              <a:rPr lang="zh-CN" altLang="en-US" dirty="0"/>
              <a:t>国家视角</a:t>
            </a:r>
          </a:p>
        </p:txBody>
      </p:sp>
      <p:sp>
        <p:nvSpPr>
          <p:cNvPr id="3" name="内容占位符 2">
            <a:extLst>
              <a:ext uri="{FF2B5EF4-FFF2-40B4-BE49-F238E27FC236}">
                <a16:creationId xmlns:a16="http://schemas.microsoft.com/office/drawing/2014/main" id="{EEAA5A5B-62DE-4BAD-9431-65804EC53578}"/>
              </a:ext>
            </a:extLst>
          </p:cNvPr>
          <p:cNvSpPr>
            <a:spLocks noGrp="1"/>
          </p:cNvSpPr>
          <p:nvPr>
            <p:ph idx="1"/>
          </p:nvPr>
        </p:nvSpPr>
        <p:spPr/>
        <p:txBody>
          <a:bodyPr/>
          <a:lstStyle/>
          <a:p>
            <a:r>
              <a:rPr lang="zh-CN" altLang="zh-CN" dirty="0"/>
              <a:t>法律建设与标准化</a:t>
            </a:r>
            <a:endParaRPr lang="en-US" altLang="zh-CN" dirty="0"/>
          </a:p>
          <a:p>
            <a:pPr lvl="1"/>
            <a:r>
              <a:rPr lang="zh-CN" altLang="zh-CN" dirty="0"/>
              <a:t>由互联网的开放、自由和共有的脆弱性，使国家安全、社会公共利益以及个人权利在网络活动中面临着来自各方面的威胁，国家需要在技术允许的范围内保持适当的安全要求。</a:t>
            </a:r>
            <a:endParaRPr lang="en-US" altLang="zh-CN" dirty="0"/>
          </a:p>
          <a:p>
            <a:pPr lvl="1"/>
            <a:r>
              <a:rPr lang="zh-CN" altLang="zh-CN" dirty="0"/>
              <a:t>所谓适度安全是指安全保护的立法的范围要和应用的重要性相一致，不要花费过多的成本，限制信息系统的可用性。</a:t>
            </a:r>
          </a:p>
          <a:p>
            <a:pPr lvl="1"/>
            <a:r>
              <a:rPr lang="zh-CN" altLang="zh-CN" dirty="0"/>
              <a:t>信息安全风险具有</a:t>
            </a:r>
            <a:r>
              <a:rPr lang="en-US" altLang="zh-CN" dirty="0"/>
              <a:t>“</a:t>
            </a:r>
            <a:r>
              <a:rPr lang="zh-CN" altLang="zh-CN" dirty="0"/>
              <a:t>不可逆</a:t>
            </a:r>
            <a:r>
              <a:rPr lang="en-US" altLang="zh-CN" dirty="0"/>
              <a:t>”</a:t>
            </a:r>
            <a:r>
              <a:rPr lang="zh-CN" altLang="zh-CN" dirty="0"/>
              <a:t>的特点，需要信息安全法律采取以预防为主的法律原则。但是由于信息安全威胁的全局性特点，其法律原则更应当采取积极主动的预防原则。</a:t>
            </a:r>
            <a:endParaRPr lang="zh-CN" altLang="en-US" dirty="0"/>
          </a:p>
        </p:txBody>
      </p:sp>
      <p:sp>
        <p:nvSpPr>
          <p:cNvPr id="4" name="灯片编号占位符 3">
            <a:extLst>
              <a:ext uri="{FF2B5EF4-FFF2-40B4-BE49-F238E27FC236}">
                <a16:creationId xmlns:a16="http://schemas.microsoft.com/office/drawing/2014/main" id="{CB4B3F9C-1481-4CFD-B099-CF841034AD25}"/>
              </a:ext>
            </a:extLst>
          </p:cNvPr>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val="28541560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5A5F8-6989-4369-B4D2-963527EEE6D9}"/>
              </a:ext>
            </a:extLst>
          </p:cNvPr>
          <p:cNvSpPr>
            <a:spLocks noGrp="1"/>
          </p:cNvSpPr>
          <p:nvPr>
            <p:ph type="title"/>
          </p:nvPr>
        </p:nvSpPr>
        <p:spPr/>
        <p:txBody>
          <a:bodyPr/>
          <a:lstStyle/>
          <a:p>
            <a:r>
              <a:rPr lang="zh-CN" altLang="en-US" dirty="0"/>
              <a:t>企业视角</a:t>
            </a:r>
          </a:p>
        </p:txBody>
      </p:sp>
      <p:sp>
        <p:nvSpPr>
          <p:cNvPr id="3" name="内容占位符 2">
            <a:extLst>
              <a:ext uri="{FF2B5EF4-FFF2-40B4-BE49-F238E27FC236}">
                <a16:creationId xmlns:a16="http://schemas.microsoft.com/office/drawing/2014/main" id="{EDFAA741-CD4F-40B1-99FE-DB1EE9F485FE}"/>
              </a:ext>
            </a:extLst>
          </p:cNvPr>
          <p:cNvSpPr>
            <a:spLocks noGrp="1"/>
          </p:cNvSpPr>
          <p:nvPr>
            <p:ph idx="1"/>
          </p:nvPr>
        </p:nvSpPr>
        <p:spPr/>
        <p:txBody>
          <a:bodyPr/>
          <a:lstStyle/>
          <a:p>
            <a:r>
              <a:rPr lang="zh-CN" altLang="en-US" dirty="0"/>
              <a:t>业务连续性</a:t>
            </a:r>
            <a:endParaRPr lang="en-US" altLang="zh-CN" dirty="0"/>
          </a:p>
          <a:p>
            <a:pPr lvl="1"/>
            <a:r>
              <a:rPr lang="zh-CN" altLang="en-US" dirty="0"/>
              <a:t>业务数据对组织的重要性使得组织必须关注业务连续性</a:t>
            </a:r>
            <a:endParaRPr lang="en-US" altLang="zh-CN" dirty="0"/>
          </a:p>
          <a:p>
            <a:r>
              <a:rPr lang="zh-CN" altLang="en-US" dirty="0"/>
              <a:t>资产保护</a:t>
            </a:r>
            <a:endParaRPr lang="en-US" altLang="zh-CN" dirty="0"/>
          </a:p>
          <a:p>
            <a:pPr lvl="1"/>
            <a:r>
              <a:rPr lang="zh-CN" altLang="en-US" dirty="0"/>
              <a:t>有什么</a:t>
            </a:r>
            <a:endParaRPr lang="en-US" altLang="zh-CN" dirty="0"/>
          </a:p>
          <a:p>
            <a:pPr lvl="1"/>
            <a:r>
              <a:rPr lang="zh-CN" altLang="en-US" dirty="0"/>
              <a:t>用来做什么</a:t>
            </a:r>
            <a:endParaRPr lang="en-US" altLang="zh-CN" dirty="0"/>
          </a:p>
          <a:p>
            <a:pPr lvl="1"/>
            <a:r>
              <a:rPr lang="zh-CN" altLang="en-US" dirty="0"/>
              <a:t>需要保护他们吗</a:t>
            </a:r>
            <a:endParaRPr lang="en-US" altLang="zh-CN" dirty="0"/>
          </a:p>
          <a:p>
            <a:r>
              <a:rPr lang="zh-CN" altLang="en-US" dirty="0"/>
              <a:t>合规性</a:t>
            </a:r>
            <a:endParaRPr lang="en-US" altLang="zh-CN" dirty="0"/>
          </a:p>
          <a:p>
            <a:pPr lvl="1"/>
            <a:r>
              <a:rPr lang="zh-CN" altLang="zh-CN" dirty="0"/>
              <a:t>法律法规的合规</a:t>
            </a:r>
            <a:endParaRPr lang="en-US" altLang="zh-CN" dirty="0"/>
          </a:p>
          <a:p>
            <a:pPr lvl="1"/>
            <a:r>
              <a:rPr lang="zh-CN" altLang="zh-CN" dirty="0"/>
              <a:t>标准的合规性</a:t>
            </a:r>
            <a:endParaRPr lang="en-US" altLang="zh-CN" dirty="0"/>
          </a:p>
        </p:txBody>
      </p:sp>
      <p:sp>
        <p:nvSpPr>
          <p:cNvPr id="4" name="灯片编号占位符 3">
            <a:extLst>
              <a:ext uri="{FF2B5EF4-FFF2-40B4-BE49-F238E27FC236}">
                <a16:creationId xmlns:a16="http://schemas.microsoft.com/office/drawing/2014/main" id="{85954182-8057-4B22-B210-2588C3757DE1}"/>
              </a:ext>
            </a:extLst>
          </p:cNvPr>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spTree>
    <p:extLst>
      <p:ext uri="{BB962C8B-B14F-4D97-AF65-F5344CB8AC3E}">
        <p14:creationId xmlns:p14="http://schemas.microsoft.com/office/powerpoint/2010/main" val="7236977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2E219-BEFF-432E-9B93-7E5493B81A33}"/>
              </a:ext>
            </a:extLst>
          </p:cNvPr>
          <p:cNvSpPr>
            <a:spLocks noGrp="1"/>
          </p:cNvSpPr>
          <p:nvPr>
            <p:ph type="title"/>
          </p:nvPr>
        </p:nvSpPr>
        <p:spPr/>
        <p:txBody>
          <a:bodyPr/>
          <a:lstStyle/>
          <a:p>
            <a:r>
              <a:rPr lang="zh-CN" altLang="en-US" dirty="0"/>
              <a:t>个人视角</a:t>
            </a:r>
          </a:p>
        </p:txBody>
      </p:sp>
      <p:sp>
        <p:nvSpPr>
          <p:cNvPr id="3" name="内容占位符 2">
            <a:extLst>
              <a:ext uri="{FF2B5EF4-FFF2-40B4-BE49-F238E27FC236}">
                <a16:creationId xmlns:a16="http://schemas.microsoft.com/office/drawing/2014/main" id="{37297ACE-C1AE-4277-BDAE-F0EB3D101C9E}"/>
              </a:ext>
            </a:extLst>
          </p:cNvPr>
          <p:cNvSpPr>
            <a:spLocks noGrp="1"/>
          </p:cNvSpPr>
          <p:nvPr>
            <p:ph idx="1"/>
          </p:nvPr>
        </p:nvSpPr>
        <p:spPr/>
        <p:txBody>
          <a:bodyPr/>
          <a:lstStyle/>
          <a:p>
            <a:r>
              <a:rPr lang="zh-CN" altLang="zh-CN" dirty="0"/>
              <a:t>从个人角度而言，这不仅仅是一个技术问题，还是一个社会问题、法律问题以及道德问题。</a:t>
            </a:r>
            <a:endParaRPr lang="en-US" altLang="zh-CN" dirty="0"/>
          </a:p>
          <a:p>
            <a:pPr lvl="1"/>
            <a:r>
              <a:rPr lang="zh-CN" altLang="zh-CN" dirty="0"/>
              <a:t>隐私保护</a:t>
            </a:r>
          </a:p>
          <a:p>
            <a:pPr lvl="1"/>
            <a:r>
              <a:rPr lang="zh-CN" altLang="zh-CN" dirty="0"/>
              <a:t>社会工程学</a:t>
            </a:r>
            <a:endParaRPr lang="en-US" altLang="zh-CN" dirty="0"/>
          </a:p>
          <a:p>
            <a:pPr lvl="1"/>
            <a:r>
              <a:rPr lang="zh-CN" altLang="en-US" dirty="0"/>
              <a:t>个人资产安全</a:t>
            </a:r>
            <a:endParaRPr lang="en-US" altLang="zh-CN" dirty="0"/>
          </a:p>
          <a:p>
            <a:r>
              <a:rPr lang="zh-CN" altLang="en-US" dirty="0"/>
              <a:t>个人信息资产问题思考</a:t>
            </a:r>
            <a:endParaRPr lang="en-US" altLang="zh-CN" dirty="0"/>
          </a:p>
          <a:p>
            <a:pPr lvl="1"/>
            <a:r>
              <a:rPr lang="zh-CN" altLang="zh-CN" dirty="0"/>
              <a:t>哪些信息资产被恶意利用后会形成人身的损害？</a:t>
            </a:r>
            <a:endParaRPr lang="en-US" altLang="zh-CN" dirty="0"/>
          </a:p>
          <a:p>
            <a:pPr lvl="1"/>
            <a:r>
              <a:rPr lang="zh-CN" altLang="zh-CN" dirty="0"/>
              <a:t>哪些信息资产被恶意利用后会形成财务的损失？</a:t>
            </a:r>
            <a:endParaRPr lang="en-US" altLang="zh-CN" dirty="0"/>
          </a:p>
          <a:p>
            <a:pPr lvl="1"/>
            <a:r>
              <a:rPr lang="zh-CN" altLang="zh-CN" dirty="0"/>
              <a:t>哪些信息资产被恶意利用后会形成法律责任？</a:t>
            </a:r>
            <a:endParaRPr lang="zh-CN" altLang="en-US" dirty="0"/>
          </a:p>
          <a:p>
            <a:pPr lvl="1"/>
            <a:endParaRPr lang="en-US" altLang="zh-CN" dirty="0"/>
          </a:p>
        </p:txBody>
      </p:sp>
      <p:sp>
        <p:nvSpPr>
          <p:cNvPr id="4" name="灯片编号占位符 3">
            <a:extLst>
              <a:ext uri="{FF2B5EF4-FFF2-40B4-BE49-F238E27FC236}">
                <a16:creationId xmlns:a16="http://schemas.microsoft.com/office/drawing/2014/main" id="{4BA909D0-0F8C-4807-BDF6-2F5675309D07}"/>
              </a:ext>
            </a:extLst>
          </p:cNvPr>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Tree>
    <p:extLst>
      <p:ext uri="{BB962C8B-B14F-4D97-AF65-F5344CB8AC3E}">
        <p14:creationId xmlns:p14="http://schemas.microsoft.com/office/powerpoint/2010/main" val="4526129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知识子域：信息安全保障基础</a:t>
            </a:r>
          </a:p>
        </p:txBody>
      </p:sp>
      <p:sp>
        <p:nvSpPr>
          <p:cNvPr id="3" name="内容占位符 2"/>
          <p:cNvSpPr>
            <a:spLocks noGrp="1"/>
          </p:cNvSpPr>
          <p:nvPr>
            <p:ph idx="1"/>
          </p:nvPr>
        </p:nvSpPr>
        <p:spPr/>
        <p:txBody>
          <a:bodyPr/>
          <a:lstStyle/>
          <a:p>
            <a:r>
              <a:rPr lang="zh-CN" altLang="en-US" dirty="0"/>
              <a:t>信息安全发展阶段</a:t>
            </a:r>
          </a:p>
          <a:p>
            <a:pPr lvl="1"/>
            <a:r>
              <a:rPr lang="zh-CN" altLang="en-US" dirty="0"/>
              <a:t>了解通信安全阶段的核心安全需求、主要技术措施；</a:t>
            </a:r>
          </a:p>
          <a:p>
            <a:pPr lvl="1"/>
            <a:r>
              <a:rPr lang="zh-CN" altLang="en-US" dirty="0"/>
              <a:t>了解计算机安全阶段信息安全需求、主要技术措施及阶段的标志；</a:t>
            </a:r>
          </a:p>
          <a:p>
            <a:pPr lvl="1"/>
            <a:r>
              <a:rPr lang="zh-CN" altLang="en-US" dirty="0"/>
              <a:t>了解信息系统安全阶段的安全需求、主要技术措施及阶段的标志；</a:t>
            </a:r>
          </a:p>
          <a:p>
            <a:pPr lvl="1"/>
            <a:r>
              <a:rPr lang="zh-CN" altLang="en-US" dirty="0"/>
              <a:t>了解信息安全保障阶段与系统安全阶段的区别，信息安全保障的概念及我国信息安全保障工作的总体要求、主要原则；</a:t>
            </a:r>
          </a:p>
          <a:p>
            <a:pPr lvl="1"/>
            <a:r>
              <a:rPr lang="zh-CN" altLang="en-US" dirty="0"/>
              <a:t>了解网络空间的概念，理解网络空间安全对国家安全的重要性。</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spTree>
    <p:extLst>
      <p:ext uri="{BB962C8B-B14F-4D97-AF65-F5344CB8AC3E}">
        <p14:creationId xmlns:p14="http://schemas.microsoft.com/office/powerpoint/2010/main" val="9833857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通信安全</a:t>
            </a:r>
          </a:p>
        </p:txBody>
      </p:sp>
      <p:sp>
        <p:nvSpPr>
          <p:cNvPr id="78" name="内容占位符 77"/>
          <p:cNvSpPr>
            <a:spLocks noGrp="1"/>
          </p:cNvSpPr>
          <p:nvPr>
            <p:ph idx="1"/>
          </p:nvPr>
        </p:nvSpPr>
        <p:spPr/>
        <p:txBody>
          <a:bodyPr/>
          <a:lstStyle/>
          <a:p>
            <a:r>
              <a:rPr lang="en-US" altLang="zh-CN" dirty="0"/>
              <a:t>20</a:t>
            </a:r>
            <a:r>
              <a:rPr lang="zh-CN" altLang="en-US" dirty="0"/>
              <a:t>世纪，</a:t>
            </a:r>
            <a:r>
              <a:rPr lang="en-US" altLang="zh-CN" dirty="0"/>
              <a:t>40</a:t>
            </a:r>
            <a:r>
              <a:rPr lang="zh-CN" altLang="en-US" dirty="0"/>
              <a:t>年代</a:t>
            </a:r>
            <a:r>
              <a:rPr lang="en-US" altLang="zh-CN" dirty="0"/>
              <a:t>-70</a:t>
            </a:r>
            <a:r>
              <a:rPr lang="zh-CN" altLang="en-US" dirty="0"/>
              <a:t>年代</a:t>
            </a:r>
          </a:p>
          <a:p>
            <a:r>
              <a:rPr lang="zh-CN" altLang="en-US" dirty="0"/>
              <a:t>主要关注传输过程中的数据保护</a:t>
            </a:r>
            <a:endParaRPr lang="en-US" altLang="zh-CN" dirty="0"/>
          </a:p>
          <a:p>
            <a:r>
              <a:rPr lang="zh-CN" altLang="en-US" dirty="0"/>
              <a:t>安全威胁：搭线窃听、密码学分析</a:t>
            </a:r>
          </a:p>
          <a:p>
            <a:r>
              <a:rPr lang="zh-CN" altLang="en-US" dirty="0"/>
              <a:t>核心思想：通过密码技术解决通信保密，保证数据的保密性和完整性</a:t>
            </a:r>
          </a:p>
          <a:p>
            <a:r>
              <a:rPr lang="zh-CN" altLang="en-US" dirty="0"/>
              <a:t>安全措施：加密</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16</a:t>
            </a:fld>
            <a:endParaRPr lang="en-US" altLang="zh-CN"/>
          </a:p>
        </p:txBody>
      </p:sp>
      <p:sp>
        <p:nvSpPr>
          <p:cNvPr id="82" name="圆角矩形 81"/>
          <p:cNvSpPr/>
          <p:nvPr/>
        </p:nvSpPr>
        <p:spPr>
          <a:xfrm>
            <a:off x="935596" y="4653136"/>
            <a:ext cx="7061599" cy="1692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solidFill>
                  <a:schemeClr val="tx1"/>
                </a:solidFill>
              </a:rPr>
              <a:t>影响现代通信安全因素越来越多，针对移动通信的伪基站、对通信链路的破坏、干扰等因素</a:t>
            </a:r>
            <a:endParaRPr lang="zh-CN" altLang="en-US" sz="2400" dirty="0">
              <a:solidFill>
                <a:schemeClr val="tx1"/>
              </a:solidFill>
            </a:endParaRPr>
          </a:p>
        </p:txBody>
      </p:sp>
    </p:spTree>
    <p:extLst>
      <p:ext uri="{BB962C8B-B14F-4D97-AF65-F5344CB8AC3E}">
        <p14:creationId xmlns:p14="http://schemas.microsoft.com/office/powerpoint/2010/main" val="22376656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计算机安全</a:t>
            </a:r>
          </a:p>
        </p:txBody>
      </p:sp>
      <p:sp>
        <p:nvSpPr>
          <p:cNvPr id="3" name="内容占位符 2"/>
          <p:cNvSpPr>
            <a:spLocks noGrp="1"/>
          </p:cNvSpPr>
          <p:nvPr>
            <p:ph idx="1"/>
          </p:nvPr>
        </p:nvSpPr>
        <p:spPr/>
        <p:txBody>
          <a:bodyPr/>
          <a:lstStyle/>
          <a:p>
            <a:r>
              <a:rPr lang="en-US" altLang="zh-CN" dirty="0"/>
              <a:t>20</a:t>
            </a:r>
            <a:r>
              <a:rPr lang="zh-CN" altLang="en-US" dirty="0"/>
              <a:t>世纪，</a:t>
            </a:r>
            <a:r>
              <a:rPr lang="en-US" altLang="zh-CN" dirty="0"/>
              <a:t>70-90</a:t>
            </a:r>
            <a:r>
              <a:rPr lang="zh-CN" altLang="en-US" dirty="0"/>
              <a:t>年代</a:t>
            </a:r>
            <a:endParaRPr lang="en-US" altLang="zh-CN" dirty="0"/>
          </a:p>
          <a:p>
            <a:r>
              <a:rPr lang="zh-CN" altLang="en-US" dirty="0"/>
              <a:t>主要关注于数据处理和存储时的数据保护</a:t>
            </a:r>
            <a:endParaRPr lang="en-US" altLang="zh-CN" dirty="0"/>
          </a:p>
          <a:p>
            <a:r>
              <a:rPr lang="zh-CN" altLang="en-US" dirty="0"/>
              <a:t>安全威胁：非法访问、恶意代码、脆弱口令等</a:t>
            </a:r>
          </a:p>
          <a:p>
            <a:r>
              <a:rPr lang="zh-CN" altLang="en-US" dirty="0"/>
              <a:t>核心思想：预防、检测和减小计算机系统（包括软件和硬件）用户（授权和未授权用户）执行的未授权活动所造成的后果。</a:t>
            </a:r>
          </a:p>
          <a:p>
            <a:r>
              <a:rPr lang="zh-CN" altLang="en-US" dirty="0"/>
              <a:t>安全措施：通过操作系统的访问控制技术来防止非授权用户的访问</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17</a:t>
            </a:fld>
            <a:endParaRPr lang="en-US" altLang="zh-CN"/>
          </a:p>
        </p:txBody>
      </p:sp>
    </p:spTree>
    <p:extLst>
      <p:ext uri="{BB962C8B-B14F-4D97-AF65-F5344CB8AC3E}">
        <p14:creationId xmlns:p14="http://schemas.microsoft.com/office/powerpoint/2010/main" val="2495532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itchFamily="49" charset="-122"/>
                <a:ea typeface="黑体" pitchFamily="49" charset="-122"/>
              </a:rPr>
              <a:t>信息系统安全</a:t>
            </a:r>
            <a:endParaRPr lang="zh-CN" altLang="en-US" dirty="0"/>
          </a:p>
        </p:txBody>
      </p:sp>
      <p:sp>
        <p:nvSpPr>
          <p:cNvPr id="3" name="内容占位符 2"/>
          <p:cNvSpPr>
            <a:spLocks noGrp="1"/>
          </p:cNvSpPr>
          <p:nvPr>
            <p:ph idx="1"/>
          </p:nvPr>
        </p:nvSpPr>
        <p:spPr/>
        <p:txBody>
          <a:bodyPr/>
          <a:lstStyle/>
          <a:p>
            <a:r>
              <a:rPr lang="en-US" altLang="zh-CN" dirty="0"/>
              <a:t>20</a:t>
            </a:r>
            <a:r>
              <a:rPr lang="zh-CN" altLang="en-US" dirty="0"/>
              <a:t>世纪，</a:t>
            </a:r>
            <a:r>
              <a:rPr lang="en-US" altLang="zh-CN" dirty="0"/>
              <a:t>90</a:t>
            </a:r>
            <a:r>
              <a:rPr lang="zh-CN" altLang="en-US" dirty="0"/>
              <a:t>年代后</a:t>
            </a:r>
          </a:p>
          <a:p>
            <a:r>
              <a:rPr lang="zh-CN" altLang="en-US" dirty="0"/>
              <a:t>主要关注信息系统整体安全</a:t>
            </a:r>
            <a:endParaRPr lang="en-US" altLang="zh-CN" dirty="0"/>
          </a:p>
          <a:p>
            <a:r>
              <a:rPr lang="zh-CN" altLang="en-US" dirty="0"/>
              <a:t>安全威胁：网络入侵、病毒破坏、信息对抗等</a:t>
            </a:r>
          </a:p>
          <a:p>
            <a:r>
              <a:rPr lang="zh-CN" altLang="en-US" dirty="0"/>
              <a:t>核心思想：重点在于保护比“数据”更精炼的“信息”</a:t>
            </a:r>
            <a:endParaRPr lang="en-US" altLang="zh-CN" dirty="0"/>
          </a:p>
          <a:p>
            <a:r>
              <a:rPr lang="zh-CN" altLang="en-US" dirty="0"/>
              <a:t> 安全措施：防火墙、防病毒、漏洞扫描、入侵检测、</a:t>
            </a:r>
            <a:r>
              <a:rPr lang="en-US" altLang="zh-CN" dirty="0"/>
              <a:t>PKI</a:t>
            </a:r>
            <a:r>
              <a:rPr lang="zh-CN" altLang="en-US" dirty="0"/>
              <a:t>、</a:t>
            </a:r>
            <a:r>
              <a:rPr lang="en-US" altLang="zh-CN" dirty="0"/>
              <a:t>VPN</a:t>
            </a:r>
            <a:r>
              <a:rPr lang="zh-CN" altLang="en-US" dirty="0"/>
              <a:t>等</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18</a:t>
            </a:fld>
            <a:endParaRPr lang="en-US" altLang="zh-CN"/>
          </a:p>
        </p:txBody>
      </p:sp>
      <p:sp>
        <p:nvSpPr>
          <p:cNvPr id="6" name="圆角矩形 5"/>
          <p:cNvSpPr/>
          <p:nvPr/>
        </p:nvSpPr>
        <p:spPr>
          <a:xfrm>
            <a:off x="648032" y="4833156"/>
            <a:ext cx="8136904" cy="1420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zh-CN" sz="2400" dirty="0">
                <a:solidFill>
                  <a:schemeClr val="tx1"/>
                </a:solidFill>
              </a:rPr>
              <a:t>把信息系统安全从技术扩展到管理，从静态扩展到动态，通过技术、管理、工程等措施的综合融合至信息化中，形成对信息、信息系统乃至业务使命的保障</a:t>
            </a:r>
            <a:endParaRPr lang="zh-CN" altLang="en-US" sz="2400" dirty="0">
              <a:solidFill>
                <a:schemeClr val="tx1"/>
              </a:solidFill>
            </a:endParaRPr>
          </a:p>
        </p:txBody>
      </p:sp>
    </p:spTree>
    <p:extLst>
      <p:ext uri="{BB962C8B-B14F-4D97-AF65-F5344CB8AC3E}">
        <p14:creationId xmlns:p14="http://schemas.microsoft.com/office/powerpoint/2010/main" val="42376710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信息安全保障</a:t>
            </a:r>
          </a:p>
        </p:txBody>
      </p:sp>
      <p:sp>
        <p:nvSpPr>
          <p:cNvPr id="3" name="内容占位符 2"/>
          <p:cNvSpPr>
            <a:spLocks noGrp="1"/>
          </p:cNvSpPr>
          <p:nvPr>
            <p:ph idx="1"/>
          </p:nvPr>
        </p:nvSpPr>
        <p:spPr/>
        <p:txBody>
          <a:bodyPr/>
          <a:lstStyle/>
          <a:p>
            <a:r>
              <a:rPr lang="en-US" altLang="zh-CN" dirty="0"/>
              <a:t>1996</a:t>
            </a:r>
            <a:r>
              <a:rPr lang="zh-CN" altLang="en-US" dirty="0"/>
              <a:t>年，</a:t>
            </a:r>
            <a:r>
              <a:rPr lang="en-US" altLang="zh-CN" dirty="0" err="1"/>
              <a:t>DoDD</a:t>
            </a:r>
            <a:r>
              <a:rPr lang="en-US" altLang="zh-CN" dirty="0"/>
              <a:t> 5-3600.1</a:t>
            </a:r>
            <a:r>
              <a:rPr lang="zh-CN" altLang="en-US" dirty="0"/>
              <a:t>首次提出了信息安全保障</a:t>
            </a:r>
            <a:endParaRPr lang="en-US" altLang="zh-CN" dirty="0"/>
          </a:p>
          <a:p>
            <a:r>
              <a:rPr lang="zh-CN" altLang="en-US" dirty="0"/>
              <a:t>关注信息、信息系统对组织业务及使命的保障</a:t>
            </a:r>
            <a:endParaRPr lang="en-US" altLang="zh-CN" dirty="0"/>
          </a:p>
          <a:p>
            <a:r>
              <a:rPr lang="zh-CN" altLang="en-US" dirty="0"/>
              <a:t>信息安全概念延伸，实现全面安全</a:t>
            </a:r>
            <a:endParaRPr lang="en-US" altLang="zh-CN" dirty="0"/>
          </a:p>
          <a:p>
            <a:r>
              <a:rPr lang="zh-CN" altLang="en-US" dirty="0"/>
              <a:t>我国信息安全保障工作</a:t>
            </a:r>
            <a:endParaRPr lang="en-US" altLang="zh-CN" dirty="0"/>
          </a:p>
          <a:p>
            <a:pPr lvl="1"/>
            <a:r>
              <a:rPr lang="zh-CN" altLang="en-US" dirty="0"/>
              <a:t>总体要求：积极防御，综合防范</a:t>
            </a:r>
            <a:endParaRPr lang="en-US" altLang="zh-CN" dirty="0"/>
          </a:p>
          <a:p>
            <a:pPr lvl="1"/>
            <a:r>
              <a:rPr lang="zh-CN" altLang="en-US" dirty="0"/>
              <a:t>主要原则：技术与管理并重，正确处理安全与发展的关系</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a:p>
        </p:txBody>
      </p:sp>
    </p:spTree>
    <p:extLst>
      <p:ext uri="{BB962C8B-B14F-4D97-AF65-F5344CB8AC3E}">
        <p14:creationId xmlns:p14="http://schemas.microsoft.com/office/powerpoint/2010/main" val="21719954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5" name="内容占位符 4">
            <a:extLst>
              <a:ext uri="{FF2B5EF4-FFF2-40B4-BE49-F238E27FC236}">
                <a16:creationId xmlns:a16="http://schemas.microsoft.com/office/drawing/2014/main" id="{4EEE8E8F-CF65-4EF1-BD28-1B4E75F5DAD1}"/>
              </a:ext>
            </a:extLst>
          </p:cNvPr>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21" name="Rectangle 20"/>
          <p:cNvSpPr>
            <a:spLocks noChangeArrowheads="1"/>
          </p:cNvSpPr>
          <p:nvPr/>
        </p:nvSpPr>
        <p:spPr bwMode="auto">
          <a:xfrm rot="10800000">
            <a:off x="1673589"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信息安全保障</a:t>
            </a:r>
          </a:p>
        </p:txBody>
      </p:sp>
      <p:sp>
        <p:nvSpPr>
          <p:cNvPr id="38" name="Line 43"/>
          <p:cNvSpPr>
            <a:spLocks noChangeShapeType="1"/>
          </p:cNvSpPr>
          <p:nvPr/>
        </p:nvSpPr>
        <p:spPr bwMode="auto">
          <a:xfrm flipH="1">
            <a:off x="4323234" y="1958459"/>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676128" y="6048000"/>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5308593" y="2651614"/>
            <a:ext cx="2535537"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信息安全保障基础</a:t>
            </a:r>
          </a:p>
        </p:txBody>
      </p:sp>
      <p:sp>
        <p:nvSpPr>
          <p:cNvPr id="18" name="Rectangle 20"/>
          <p:cNvSpPr>
            <a:spLocks noChangeArrowheads="1"/>
          </p:cNvSpPr>
          <p:nvPr/>
        </p:nvSpPr>
        <p:spPr bwMode="auto">
          <a:xfrm rot="10800000">
            <a:off x="5295082" y="4471535"/>
            <a:ext cx="2542115"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安全保障框架</a:t>
            </a:r>
          </a:p>
        </p:txBody>
      </p:sp>
      <p:cxnSp>
        <p:nvCxnSpPr>
          <p:cNvPr id="7" name="肘形连接符 6"/>
          <p:cNvCxnSpPr>
            <a:stCxn id="21" idx="1"/>
            <a:endCxn id="15" idx="3"/>
          </p:cNvCxnSpPr>
          <p:nvPr/>
        </p:nvCxnSpPr>
        <p:spPr>
          <a:xfrm flipV="1">
            <a:off x="4057963" y="2969110"/>
            <a:ext cx="1250630" cy="849394"/>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1" idx="1"/>
            <a:endCxn id="18" idx="3"/>
          </p:cNvCxnSpPr>
          <p:nvPr/>
        </p:nvCxnSpPr>
        <p:spPr>
          <a:xfrm>
            <a:off x="4057963" y="3818504"/>
            <a:ext cx="1237119" cy="970527"/>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676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网络空间安全</a:t>
            </a:r>
          </a:p>
        </p:txBody>
      </p:sp>
      <p:sp>
        <p:nvSpPr>
          <p:cNvPr id="3" name="内容占位符 2"/>
          <p:cNvSpPr>
            <a:spLocks noGrp="1"/>
          </p:cNvSpPr>
          <p:nvPr>
            <p:ph idx="1"/>
          </p:nvPr>
        </p:nvSpPr>
        <p:spPr/>
        <p:txBody>
          <a:bodyPr/>
          <a:lstStyle/>
          <a:p>
            <a:r>
              <a:rPr lang="zh-CN" altLang="en-US" dirty="0"/>
              <a:t>互联网已经</a:t>
            </a:r>
            <a:r>
              <a:rPr lang="zh-CN" altLang="zh-CN" dirty="0"/>
              <a:t>将传统的虚拟世界与物理世界</a:t>
            </a:r>
            <a:r>
              <a:rPr lang="zh-CN" altLang="en-US" dirty="0"/>
              <a:t>相互连接，形成网络空间</a:t>
            </a:r>
            <a:endParaRPr lang="en-US" altLang="zh-CN" dirty="0"/>
          </a:p>
          <a:p>
            <a:r>
              <a:rPr lang="zh-CN" altLang="en-US" dirty="0"/>
              <a:t>新技术领域融合带来新的安全风险</a:t>
            </a:r>
            <a:endParaRPr lang="en-US" altLang="zh-CN" dirty="0"/>
          </a:p>
          <a:p>
            <a:pPr lvl="1"/>
            <a:r>
              <a:rPr lang="zh-CN" altLang="en-US" dirty="0"/>
              <a:t>工业控制系统</a:t>
            </a:r>
            <a:endParaRPr lang="en-US" altLang="zh-CN" dirty="0"/>
          </a:p>
          <a:p>
            <a:pPr lvl="1"/>
            <a:r>
              <a:rPr lang="zh-CN" altLang="en-US" dirty="0"/>
              <a:t>“云大移物智”</a:t>
            </a:r>
            <a:endParaRPr lang="en-US" altLang="zh-CN" dirty="0"/>
          </a:p>
          <a:p>
            <a:r>
              <a:rPr lang="zh-CN" altLang="en-US" dirty="0"/>
              <a:t>核心思想：强调“威慑”概念</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20</a:t>
            </a:fld>
            <a:endParaRPr lang="en-US" altLang="zh-CN"/>
          </a:p>
        </p:txBody>
      </p:sp>
      <p:sp>
        <p:nvSpPr>
          <p:cNvPr id="5" name="圆角矩形 4"/>
          <p:cNvSpPr/>
          <p:nvPr/>
        </p:nvSpPr>
        <p:spPr>
          <a:xfrm>
            <a:off x="860630" y="4653136"/>
            <a:ext cx="7311770" cy="1396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将防御、威慑和利用结合成三位一体的网络空间安全保障</a:t>
            </a:r>
            <a:endParaRPr lang="en-US" altLang="zh-CN" sz="2400" dirty="0">
              <a:solidFill>
                <a:schemeClr val="tx1"/>
              </a:solidFill>
            </a:endParaRPr>
          </a:p>
          <a:p>
            <a:pPr algn="ctr"/>
            <a:endParaRPr lang="zh-CN" altLang="en-US" sz="2400" dirty="0">
              <a:solidFill>
                <a:schemeClr val="tx1"/>
              </a:solidFill>
            </a:endParaRPr>
          </a:p>
        </p:txBody>
      </p:sp>
    </p:spTree>
    <p:extLst>
      <p:ext uri="{BB962C8B-B14F-4D97-AF65-F5344CB8AC3E}">
        <p14:creationId xmlns:p14="http://schemas.microsoft.com/office/powerpoint/2010/main" val="27189022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知识子域：信息安全保障基础</a:t>
            </a:r>
          </a:p>
        </p:txBody>
      </p:sp>
      <p:sp>
        <p:nvSpPr>
          <p:cNvPr id="3" name="内容占位符 2"/>
          <p:cNvSpPr>
            <a:spLocks noGrp="1"/>
          </p:cNvSpPr>
          <p:nvPr>
            <p:ph idx="1"/>
          </p:nvPr>
        </p:nvSpPr>
        <p:spPr/>
        <p:txBody>
          <a:bodyPr/>
          <a:lstStyle/>
          <a:p>
            <a:r>
              <a:rPr lang="zh-CN" altLang="en-US" dirty="0"/>
              <a:t>信息安全保障新领域</a:t>
            </a:r>
            <a:endParaRPr lang="en-US" altLang="zh-CN" dirty="0"/>
          </a:p>
          <a:p>
            <a:pPr lvl="1"/>
            <a:r>
              <a:rPr lang="zh-CN" altLang="zh-CN" dirty="0"/>
              <a:t>了解工业控制系统中</a:t>
            </a:r>
            <a:r>
              <a:rPr lang="en-US" altLang="zh-CN" dirty="0"/>
              <a:t>SCADA</a:t>
            </a:r>
            <a:r>
              <a:rPr lang="zh-CN" altLang="zh-CN" dirty="0"/>
              <a:t>、</a:t>
            </a:r>
            <a:r>
              <a:rPr lang="en-US" altLang="zh-CN" dirty="0"/>
              <a:t>DCS</a:t>
            </a:r>
            <a:r>
              <a:rPr lang="zh-CN" altLang="zh-CN" dirty="0"/>
              <a:t>、</a:t>
            </a:r>
            <a:r>
              <a:rPr lang="en-US" altLang="zh-CN" dirty="0"/>
              <a:t>PLC</a:t>
            </a:r>
            <a:r>
              <a:rPr lang="zh-CN" altLang="zh-CN" dirty="0"/>
              <a:t>等基本概念，理解工业控制系统的重要性，面临的安全威胁及安全防护的基本思路；</a:t>
            </a:r>
          </a:p>
          <a:p>
            <a:pPr lvl="1"/>
            <a:r>
              <a:rPr lang="zh-CN" altLang="zh-CN" dirty="0"/>
              <a:t>了解云计算所面临的安全风险及云计算安全框架；了解虚拟化安全的基本概念；</a:t>
            </a:r>
          </a:p>
          <a:p>
            <a:pPr lvl="1"/>
            <a:r>
              <a:rPr lang="zh-CN" altLang="zh-CN" dirty="0"/>
              <a:t>了解物联网基本概念、技术架构及相应的安全问题；</a:t>
            </a:r>
          </a:p>
          <a:p>
            <a:pPr lvl="1"/>
            <a:r>
              <a:rPr lang="zh-CN" altLang="zh-CN" dirty="0"/>
              <a:t>了解大数据的概念，大数据应用及大数据平台安全的基本概念；</a:t>
            </a:r>
          </a:p>
          <a:p>
            <a:pPr lvl="1"/>
            <a:r>
              <a:rPr lang="zh-CN" altLang="zh-CN" dirty="0"/>
              <a:t>了解移动互联网面临的安全问题及安全策略；</a:t>
            </a:r>
          </a:p>
          <a:p>
            <a:pPr lvl="1"/>
            <a:r>
              <a:rPr lang="zh-CN" altLang="zh-CN" dirty="0"/>
              <a:t>了解智慧的世界的概念。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spTree>
    <p:extLst>
      <p:ext uri="{BB962C8B-B14F-4D97-AF65-F5344CB8AC3E}">
        <p14:creationId xmlns:p14="http://schemas.microsoft.com/office/powerpoint/2010/main" val="7884080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工业控制系统基本架构</a:t>
            </a:r>
          </a:p>
        </p:txBody>
      </p:sp>
      <p:sp>
        <p:nvSpPr>
          <p:cNvPr id="3" name="内容占位符 2"/>
          <p:cNvSpPr>
            <a:spLocks noGrp="1"/>
          </p:cNvSpPr>
          <p:nvPr>
            <p:ph idx="1"/>
          </p:nvPr>
        </p:nvSpPr>
        <p:spPr/>
        <p:txBody>
          <a:bodyPr/>
          <a:lstStyle/>
          <a:p>
            <a:r>
              <a:rPr lang="zh-CN" altLang="en-US" dirty="0"/>
              <a:t>工业控制系统基本结构</a:t>
            </a:r>
            <a:endParaRPr lang="en-US" altLang="zh-CN" dirty="0"/>
          </a:p>
          <a:p>
            <a:pPr lvl="1"/>
            <a:r>
              <a:rPr lang="zh-CN" altLang="zh-CN" dirty="0"/>
              <a:t>分布式控制系统（</a:t>
            </a:r>
            <a:r>
              <a:rPr lang="en-US" altLang="zh-CN" dirty="0"/>
              <a:t>DCS</a:t>
            </a:r>
            <a:r>
              <a:rPr lang="zh-CN" altLang="zh-CN" dirty="0"/>
              <a:t>）</a:t>
            </a:r>
            <a:endParaRPr lang="en-US" altLang="zh-CN" dirty="0"/>
          </a:p>
          <a:p>
            <a:pPr lvl="1"/>
            <a:r>
              <a:rPr lang="zh-CN" altLang="zh-CN" dirty="0"/>
              <a:t>数据采集与监控系统（</a:t>
            </a:r>
            <a:r>
              <a:rPr lang="en-US" altLang="zh-CN" dirty="0"/>
              <a:t>SCADA</a:t>
            </a:r>
            <a:r>
              <a:rPr lang="zh-CN" altLang="zh-CN" dirty="0"/>
              <a:t>）</a:t>
            </a:r>
            <a:endParaRPr lang="en-US" altLang="zh-CN" dirty="0"/>
          </a:p>
          <a:p>
            <a:pPr lvl="1"/>
            <a:r>
              <a:rPr lang="zh-CN" altLang="zh-CN" dirty="0"/>
              <a:t>可编程逻辑控制器（</a:t>
            </a:r>
            <a:r>
              <a:rPr lang="en-US" altLang="zh-CN" dirty="0"/>
              <a:t>PLC</a:t>
            </a:r>
            <a:r>
              <a:rPr lang="zh-CN" altLang="zh-CN" dirty="0"/>
              <a:t>）</a:t>
            </a:r>
            <a:endParaRPr lang="en-US" altLang="zh-CN" dirty="0"/>
          </a:p>
          <a:p>
            <a:r>
              <a:rPr lang="zh-CN" altLang="en-US" dirty="0"/>
              <a:t>工业控制系统体系结构</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22</a:t>
            </a:fld>
            <a:endParaRPr lang="en-US" altLang="zh-CN"/>
          </a:p>
        </p:txBody>
      </p:sp>
      <p:sp>
        <p:nvSpPr>
          <p:cNvPr id="5" name="Rectangle 2"/>
          <p:cNvSpPr>
            <a:spLocks noChangeArrowheads="1"/>
          </p:cNvSpPr>
          <p:nvPr/>
        </p:nvSpPr>
        <p:spPr bwMode="auto">
          <a:xfrm>
            <a:off x="493204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63994020"/>
              </p:ext>
            </p:extLst>
          </p:nvPr>
        </p:nvGraphicFramePr>
        <p:xfrm>
          <a:off x="1094990" y="3753302"/>
          <a:ext cx="3944876" cy="2646915"/>
        </p:xfrm>
        <a:graphic>
          <a:graphicData uri="http://schemas.openxmlformats.org/presentationml/2006/ole">
            <mc:AlternateContent xmlns:mc="http://schemas.openxmlformats.org/markup-compatibility/2006">
              <mc:Choice xmlns:v="urn:schemas-microsoft-com:vml" Requires="v">
                <p:oleObj spid="_x0000_s15438" name="Visio" r:id="rId3" imgW="8981045" imgH="5633357" progId="Visio.Drawing.11">
                  <p:embed/>
                </p:oleObj>
              </mc:Choice>
              <mc:Fallback>
                <p:oleObj name="Visio" r:id="rId3" imgW="8981045" imgH="5633357"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l="1204" t="2966" r="30634" b="22688"/>
                      <a:stretch>
                        <a:fillRect/>
                      </a:stretch>
                    </p:blipFill>
                    <p:spPr bwMode="auto">
                      <a:xfrm>
                        <a:off x="1094990" y="3753302"/>
                        <a:ext cx="3944876" cy="2646915"/>
                      </a:xfrm>
                      <a:prstGeom prst="rect">
                        <a:avLst/>
                      </a:prstGeom>
                      <a:noFill/>
                      <a:extLst/>
                    </p:spPr>
                  </p:pic>
                </p:oleObj>
              </mc:Fallback>
            </mc:AlternateContent>
          </a:graphicData>
        </a:graphic>
      </p:graphicFrame>
    </p:spTree>
    <p:extLst>
      <p:ext uri="{BB962C8B-B14F-4D97-AF65-F5344CB8AC3E}">
        <p14:creationId xmlns:p14="http://schemas.microsoft.com/office/powerpoint/2010/main" val="7444294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工业控制系统安全威胁</a:t>
            </a:r>
          </a:p>
        </p:txBody>
      </p:sp>
      <p:sp>
        <p:nvSpPr>
          <p:cNvPr id="3" name="内容占位符 2"/>
          <p:cNvSpPr>
            <a:spLocks noGrp="1"/>
          </p:cNvSpPr>
          <p:nvPr>
            <p:ph idx="1"/>
          </p:nvPr>
        </p:nvSpPr>
        <p:spPr/>
        <p:txBody>
          <a:bodyPr/>
          <a:lstStyle/>
          <a:p>
            <a:r>
              <a:rPr lang="zh-CN" altLang="en-US" dirty="0"/>
              <a:t>缺乏足够安全防护</a:t>
            </a:r>
            <a:endParaRPr lang="en-US" altLang="zh-CN" dirty="0"/>
          </a:p>
          <a:p>
            <a:r>
              <a:rPr lang="zh-CN" altLang="en-US" dirty="0"/>
              <a:t>安全可控性不高</a:t>
            </a:r>
            <a:endParaRPr lang="en-US" altLang="zh-CN" dirty="0"/>
          </a:p>
          <a:p>
            <a:r>
              <a:rPr lang="zh-CN" altLang="en-US" dirty="0"/>
              <a:t>缺乏安全管理标准和技术</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23</a:t>
            </a:fld>
            <a:endParaRPr lang="en-US" altLang="zh-CN"/>
          </a:p>
        </p:txBody>
      </p:sp>
      <p:sp>
        <p:nvSpPr>
          <p:cNvPr id="5" name="圆角矩形 4"/>
          <p:cNvSpPr/>
          <p:nvPr/>
        </p:nvSpPr>
        <p:spPr>
          <a:xfrm>
            <a:off x="1259632" y="3825044"/>
            <a:ext cx="7344816" cy="1836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由于</a:t>
            </a:r>
            <a:r>
              <a:rPr lang="en-US" altLang="zh-CN" sz="2800" dirty="0"/>
              <a:t>TCP/IP</a:t>
            </a:r>
            <a:r>
              <a:rPr lang="zh-CN" altLang="en-US" sz="2800" dirty="0"/>
              <a:t>协议和</a:t>
            </a:r>
            <a:r>
              <a:rPr lang="zh-CN" altLang="en-US" sz="2800"/>
              <a:t>以太网的在工业控制系统中逐步扩大应用范围，工业控制系统的结构与一般信息系统逐渐趋同，安全问题也越发严峻</a:t>
            </a:r>
            <a:endParaRPr lang="zh-CN" altLang="en-US" sz="2800" dirty="0"/>
          </a:p>
        </p:txBody>
      </p:sp>
    </p:spTree>
    <p:extLst>
      <p:ext uri="{BB962C8B-B14F-4D97-AF65-F5344CB8AC3E}">
        <p14:creationId xmlns:p14="http://schemas.microsoft.com/office/powerpoint/2010/main" val="15192921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工业控制系统安全架构</a:t>
            </a:r>
          </a:p>
        </p:txBody>
      </p:sp>
      <p:sp>
        <p:nvSpPr>
          <p:cNvPr id="3" name="内容占位符 2"/>
          <p:cNvSpPr>
            <a:spLocks noGrp="1"/>
          </p:cNvSpPr>
          <p:nvPr>
            <p:ph idx="1"/>
          </p:nvPr>
        </p:nvSpPr>
        <p:spPr/>
        <p:txBody>
          <a:bodyPr/>
          <a:lstStyle/>
          <a:p>
            <a:r>
              <a:rPr lang="zh-CN" altLang="en-US" dirty="0"/>
              <a:t>管理控制</a:t>
            </a:r>
            <a:endParaRPr lang="en-US" altLang="zh-CN" dirty="0"/>
          </a:p>
          <a:p>
            <a:pPr lvl="1"/>
            <a:r>
              <a:rPr lang="zh-CN" altLang="zh-CN" dirty="0"/>
              <a:t>一是风险评价，二是规划，三是系统和服务采购，四是认证、认可和安全评价</a:t>
            </a:r>
            <a:endParaRPr lang="en-US" altLang="zh-CN" dirty="0"/>
          </a:p>
          <a:p>
            <a:r>
              <a:rPr lang="zh-CN" altLang="en-US" dirty="0"/>
              <a:t>操作控制</a:t>
            </a:r>
            <a:endParaRPr lang="en-US" altLang="zh-CN" dirty="0"/>
          </a:p>
          <a:p>
            <a:pPr lvl="1"/>
            <a:r>
              <a:rPr lang="zh-CN" altLang="zh-CN" dirty="0"/>
              <a:t>人员安全</a:t>
            </a:r>
            <a:r>
              <a:rPr lang="zh-CN" altLang="en-US" dirty="0"/>
              <a:t>、</a:t>
            </a:r>
            <a:r>
              <a:rPr lang="zh-CN" altLang="zh-CN" dirty="0"/>
              <a:t>物理和环境保护</a:t>
            </a:r>
            <a:r>
              <a:rPr lang="zh-CN" altLang="en-US" dirty="0"/>
              <a:t>、</a:t>
            </a:r>
            <a:r>
              <a:rPr lang="zh-CN" altLang="zh-CN" dirty="0"/>
              <a:t>意外防范计划</a:t>
            </a:r>
            <a:r>
              <a:rPr lang="zh-CN" altLang="en-US" dirty="0"/>
              <a:t>、</a:t>
            </a:r>
            <a:r>
              <a:rPr lang="zh-CN" altLang="zh-CN" dirty="0"/>
              <a:t>配置管理</a:t>
            </a:r>
            <a:r>
              <a:rPr lang="zh-CN" altLang="en-US" dirty="0"/>
              <a:t>、</a:t>
            </a:r>
            <a:r>
              <a:rPr lang="zh-CN" altLang="zh-CN" dirty="0"/>
              <a:t>维护</a:t>
            </a:r>
            <a:r>
              <a:rPr lang="zh-CN" altLang="en-US" dirty="0"/>
              <a:t>、</a:t>
            </a:r>
            <a:r>
              <a:rPr lang="zh-CN" altLang="zh-CN" dirty="0"/>
              <a:t>系统和信息完整性</a:t>
            </a:r>
            <a:r>
              <a:rPr lang="zh-CN" altLang="en-US" dirty="0"/>
              <a:t>、</a:t>
            </a:r>
            <a:r>
              <a:rPr lang="zh-CN" altLang="zh-CN" dirty="0"/>
              <a:t>媒体保护</a:t>
            </a:r>
            <a:r>
              <a:rPr lang="zh-CN" altLang="en-US" dirty="0"/>
              <a:t>、</a:t>
            </a:r>
            <a:r>
              <a:rPr lang="zh-CN" altLang="zh-CN" dirty="0"/>
              <a:t>事件响应</a:t>
            </a:r>
            <a:r>
              <a:rPr lang="zh-CN" altLang="en-US" dirty="0"/>
              <a:t>、</a:t>
            </a:r>
            <a:r>
              <a:rPr lang="zh-CN" altLang="zh-CN" dirty="0"/>
              <a:t>意识和培训</a:t>
            </a:r>
            <a:endParaRPr lang="en-US" altLang="zh-CN" dirty="0"/>
          </a:p>
          <a:p>
            <a:r>
              <a:rPr lang="zh-CN" altLang="en-US" dirty="0"/>
              <a:t>技术控制</a:t>
            </a:r>
            <a:endParaRPr lang="en-US" altLang="zh-CN" dirty="0"/>
          </a:p>
          <a:p>
            <a:pPr lvl="1"/>
            <a:r>
              <a:rPr lang="zh-CN" altLang="zh-CN" dirty="0"/>
              <a:t>识别和认证</a:t>
            </a:r>
            <a:r>
              <a:rPr lang="zh-CN" altLang="en-US" dirty="0"/>
              <a:t>、</a:t>
            </a:r>
            <a:r>
              <a:rPr lang="zh-CN" altLang="zh-CN" dirty="0"/>
              <a:t>访问控制</a:t>
            </a:r>
            <a:r>
              <a:rPr lang="zh-CN" altLang="en-US" dirty="0"/>
              <a:t>、</a:t>
            </a:r>
            <a:r>
              <a:rPr lang="zh-CN" altLang="zh-CN" dirty="0"/>
              <a:t>审计和追责</a:t>
            </a:r>
            <a:r>
              <a:rPr lang="zh-CN" altLang="en-US" dirty="0"/>
              <a:t>、</a:t>
            </a:r>
            <a:r>
              <a:rPr lang="zh-CN" altLang="zh-CN" dirty="0"/>
              <a:t>系统和通信保护</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24</a:t>
            </a:fld>
            <a:endParaRPr lang="en-US" altLang="zh-CN"/>
          </a:p>
        </p:txBody>
      </p:sp>
    </p:spTree>
    <p:extLst>
      <p:ext uri="{BB962C8B-B14F-4D97-AF65-F5344CB8AC3E}">
        <p14:creationId xmlns:p14="http://schemas.microsoft.com/office/powerpoint/2010/main" val="27124265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云计算的安全风险</a:t>
            </a:r>
          </a:p>
        </p:txBody>
      </p:sp>
      <p:sp>
        <p:nvSpPr>
          <p:cNvPr id="3" name="内容占位符 2"/>
          <p:cNvSpPr>
            <a:spLocks noGrp="1"/>
          </p:cNvSpPr>
          <p:nvPr>
            <p:ph idx="1"/>
          </p:nvPr>
        </p:nvSpPr>
        <p:spPr/>
        <p:txBody>
          <a:bodyPr/>
          <a:lstStyle/>
          <a:p>
            <a:r>
              <a:rPr lang="zh-CN" altLang="en-US" dirty="0"/>
              <a:t>数据管理和访问失控的风险 </a:t>
            </a:r>
          </a:p>
          <a:p>
            <a:pPr lvl="1"/>
            <a:r>
              <a:rPr lang="zh-CN" altLang="en-US" dirty="0"/>
              <a:t>数据存储位置对用户失控 </a:t>
            </a:r>
          </a:p>
          <a:p>
            <a:pPr lvl="1"/>
            <a:r>
              <a:rPr lang="zh-CN" altLang="en-US" dirty="0"/>
              <a:t>云计算服务商对数据权限高于用户 </a:t>
            </a:r>
          </a:p>
          <a:p>
            <a:pPr lvl="1"/>
            <a:r>
              <a:rPr lang="zh-CN" altLang="en-US" dirty="0"/>
              <a:t>用户不能有效监管云计算厂商内部人员对数据的非授权访问 </a:t>
            </a:r>
          </a:p>
          <a:p>
            <a:r>
              <a:rPr lang="zh-CN" altLang="en-US" dirty="0"/>
              <a:t>数据管理责任风险 </a:t>
            </a:r>
          </a:p>
          <a:p>
            <a:pPr lvl="1"/>
            <a:r>
              <a:rPr lang="zh-CN" altLang="en-US" dirty="0"/>
              <a:t>不适用“谁主管谁负责 谁运营谁负责” </a:t>
            </a:r>
          </a:p>
          <a:p>
            <a:r>
              <a:rPr lang="zh-CN" altLang="en-US" dirty="0"/>
              <a:t>数据保护的风险</a:t>
            </a:r>
          </a:p>
          <a:p>
            <a:pPr lvl="1"/>
            <a:r>
              <a:rPr lang="zh-CN" altLang="en-US" dirty="0"/>
              <a:t>缺乏统一标准，数据存储格式不同</a:t>
            </a:r>
          </a:p>
          <a:p>
            <a:pPr lvl="1"/>
            <a:r>
              <a:rPr lang="zh-CN" altLang="en-US" dirty="0"/>
              <a:t>存储介质由云服务商控制，用户对数据的操作需要通过云服务商执行，用户无法有效掌控自己数据</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25</a:t>
            </a:fld>
            <a:endParaRPr lang="en-US" altLang="zh-CN"/>
          </a:p>
        </p:txBody>
      </p:sp>
    </p:spTree>
    <p:extLst>
      <p:ext uri="{BB962C8B-B14F-4D97-AF65-F5344CB8AC3E}">
        <p14:creationId xmlns:p14="http://schemas.microsoft.com/office/powerpoint/2010/main" val="498673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云计算安全架构</a:t>
            </a:r>
          </a:p>
        </p:txBody>
      </p:sp>
      <p:sp>
        <p:nvSpPr>
          <p:cNvPr id="3" name="内容占位符 2"/>
          <p:cNvSpPr>
            <a:spLocks noGrp="1"/>
          </p:cNvSpPr>
          <p:nvPr>
            <p:ph idx="1"/>
          </p:nvPr>
        </p:nvSpPr>
        <p:spPr/>
        <p:txBody>
          <a:bodyPr/>
          <a:lstStyle/>
          <a:p>
            <a:r>
              <a:rPr lang="zh-CN" altLang="en-US" dirty="0"/>
              <a:t>云计算安全是个交叉领域，覆盖物理安全到应用安全</a:t>
            </a:r>
          </a:p>
          <a:p>
            <a:r>
              <a:rPr lang="zh-CN" altLang="en-US" dirty="0"/>
              <a:t>云计算安全覆盖角色</a:t>
            </a:r>
            <a:endParaRPr lang="en-US" altLang="zh-CN" dirty="0"/>
          </a:p>
          <a:p>
            <a:pPr lvl="1"/>
            <a:r>
              <a:rPr lang="zh-CN" altLang="zh-CN" dirty="0"/>
              <a:t>云用户、云提供者、云承载者、云审计者和云经纪人</a:t>
            </a:r>
            <a:endParaRPr lang="en-US" altLang="zh-CN" dirty="0"/>
          </a:p>
          <a:p>
            <a:r>
              <a:rPr lang="zh-CN" altLang="en-US" dirty="0"/>
              <a:t>云计算安全服务体系三层架构</a:t>
            </a:r>
            <a:endParaRPr lang="en-US" altLang="zh-CN" dirty="0"/>
          </a:p>
          <a:p>
            <a:pPr lvl="1"/>
            <a:r>
              <a:rPr lang="zh-CN" altLang="en-US" dirty="0"/>
              <a:t>安全云基础设施</a:t>
            </a:r>
            <a:endParaRPr lang="en-US" altLang="zh-CN" dirty="0"/>
          </a:p>
          <a:p>
            <a:pPr lvl="1"/>
            <a:r>
              <a:rPr lang="zh-CN" altLang="en-US" dirty="0"/>
              <a:t>云安全基础服务</a:t>
            </a:r>
            <a:endParaRPr lang="en-US" altLang="zh-CN" dirty="0"/>
          </a:p>
          <a:p>
            <a:pPr lvl="1"/>
            <a:r>
              <a:rPr lang="zh-CN" altLang="en-US" dirty="0"/>
              <a:t>云安全应用服务</a:t>
            </a:r>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26</a:t>
            </a:fld>
            <a:endParaRPr lang="en-US" altLang="zh-CN"/>
          </a:p>
        </p:txBody>
      </p:sp>
    </p:spTree>
    <p:extLst>
      <p:ext uri="{BB962C8B-B14F-4D97-AF65-F5344CB8AC3E}">
        <p14:creationId xmlns:p14="http://schemas.microsoft.com/office/powerpoint/2010/main" val="816909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虚拟化安全</a:t>
            </a:r>
          </a:p>
        </p:txBody>
      </p:sp>
      <p:sp>
        <p:nvSpPr>
          <p:cNvPr id="3" name="内容占位符 2"/>
          <p:cNvSpPr>
            <a:spLocks noGrp="1"/>
          </p:cNvSpPr>
          <p:nvPr>
            <p:ph idx="1"/>
          </p:nvPr>
        </p:nvSpPr>
        <p:spPr/>
        <p:txBody>
          <a:bodyPr/>
          <a:lstStyle/>
          <a:p>
            <a:r>
              <a:rPr lang="zh-CN" altLang="en-US" dirty="0"/>
              <a:t>虚拟化是云计算的支撑技术，把硬件资源虚拟化，构成一个资源词从而提供云服务的各项特性 </a:t>
            </a:r>
          </a:p>
          <a:p>
            <a:r>
              <a:rPr lang="zh-CN" altLang="en-US" dirty="0"/>
              <a:t>虚拟化安全</a:t>
            </a:r>
            <a:endParaRPr lang="en-US" altLang="zh-CN" dirty="0"/>
          </a:p>
          <a:p>
            <a:pPr lvl="1"/>
            <a:r>
              <a:rPr lang="zh-CN" altLang="zh-CN" dirty="0"/>
              <a:t>云计算中核心的安全问题</a:t>
            </a:r>
            <a:endParaRPr lang="en-US" altLang="zh-CN" dirty="0"/>
          </a:p>
          <a:p>
            <a:pPr lvl="1"/>
            <a:r>
              <a:rPr lang="zh-CN" altLang="en-US" dirty="0"/>
              <a:t>确保虚拟化多租户之间的有效隔离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27</a:t>
            </a:fld>
            <a:endParaRPr lang="en-US" altLang="zh-CN"/>
          </a:p>
        </p:txBody>
      </p:sp>
    </p:spTree>
    <p:extLst>
      <p:ext uri="{BB962C8B-B14F-4D97-AF65-F5344CB8AC3E}">
        <p14:creationId xmlns:p14="http://schemas.microsoft.com/office/powerpoint/2010/main" val="1815455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物联网基本概念</a:t>
            </a:r>
          </a:p>
        </p:txBody>
      </p:sp>
      <p:sp>
        <p:nvSpPr>
          <p:cNvPr id="3" name="内容占位符 2"/>
          <p:cNvSpPr>
            <a:spLocks noGrp="1"/>
          </p:cNvSpPr>
          <p:nvPr>
            <p:ph idx="1"/>
          </p:nvPr>
        </p:nvSpPr>
        <p:spPr/>
        <p:txBody>
          <a:bodyPr/>
          <a:lstStyle/>
          <a:p>
            <a:r>
              <a:rPr lang="zh-CN" altLang="en-US" dirty="0"/>
              <a:t>什么是物联网</a:t>
            </a:r>
            <a:endParaRPr lang="en-US" altLang="zh-CN" dirty="0"/>
          </a:p>
          <a:p>
            <a:pPr lvl="1"/>
            <a:r>
              <a:rPr lang="zh-CN" altLang="zh-CN" dirty="0"/>
              <a:t>“信息社会的基础设施”</a:t>
            </a:r>
            <a:endParaRPr lang="en-US" altLang="zh-CN" dirty="0"/>
          </a:p>
          <a:p>
            <a:pPr lvl="1"/>
            <a:r>
              <a:rPr lang="zh-CN" altLang="zh-CN" dirty="0"/>
              <a:t>物联网的核心和基础仍然是互联网</a:t>
            </a:r>
            <a:endParaRPr lang="en-US" altLang="zh-CN" dirty="0"/>
          </a:p>
          <a:p>
            <a:pPr lvl="1"/>
            <a:r>
              <a:rPr lang="zh-CN" altLang="zh-CN" dirty="0"/>
              <a:t>其用户端延伸和扩展到了任何物品与物品之间</a:t>
            </a:r>
            <a:endParaRPr lang="en-US" altLang="zh-CN" dirty="0"/>
          </a:p>
          <a:p>
            <a:r>
              <a:rPr lang="zh-CN" altLang="en-US" dirty="0"/>
              <a:t>物联网技术架构</a:t>
            </a:r>
            <a:endParaRPr lang="en-US" altLang="zh-CN" dirty="0"/>
          </a:p>
          <a:p>
            <a:pPr lvl="1"/>
            <a:r>
              <a:rPr lang="zh-CN" altLang="en-US" dirty="0"/>
              <a:t>感知</a:t>
            </a:r>
            <a:endParaRPr lang="en-US" altLang="zh-CN" dirty="0"/>
          </a:p>
          <a:p>
            <a:pPr lvl="1"/>
            <a:r>
              <a:rPr lang="zh-CN" altLang="en-US" dirty="0"/>
              <a:t>传输</a:t>
            </a:r>
            <a:endParaRPr lang="en-US" altLang="zh-CN" dirty="0"/>
          </a:p>
          <a:p>
            <a:pPr lvl="1"/>
            <a:r>
              <a:rPr lang="zh-CN" altLang="en-US" dirty="0"/>
              <a:t>支撑</a:t>
            </a:r>
            <a:endParaRPr lang="en-US" altLang="zh-CN" dirty="0"/>
          </a:p>
          <a:p>
            <a:pPr lvl="1"/>
            <a:r>
              <a:rPr lang="zh-CN" altLang="en-US" dirty="0"/>
              <a:t>应用</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28</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3635896" y="3501008"/>
          <a:ext cx="4657725" cy="2681288"/>
        </p:xfrm>
        <a:graphic>
          <a:graphicData uri="http://schemas.openxmlformats.org/presentationml/2006/ole">
            <mc:AlternateContent xmlns:mc="http://schemas.openxmlformats.org/markup-compatibility/2006">
              <mc:Choice xmlns:v="urn:schemas-microsoft-com:vml" Requires="v">
                <p:oleObj spid="_x0000_s17486" name="Visio" r:id="rId3" imgW="5291091" imgH="3023398" progId="Visio.Drawing.11">
                  <p:embed/>
                </p:oleObj>
              </mc:Choice>
              <mc:Fallback>
                <p:oleObj name="Visio" r:id="rId3" imgW="5291091" imgH="3023398"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l="859"/>
                      <a:stretch>
                        <a:fillRect/>
                      </a:stretch>
                    </p:blipFill>
                    <p:spPr bwMode="auto">
                      <a:xfrm>
                        <a:off x="3635896" y="3501008"/>
                        <a:ext cx="4657725" cy="2681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401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物联网安全威胁及安全架构</a:t>
            </a:r>
          </a:p>
        </p:txBody>
      </p:sp>
      <p:sp>
        <p:nvSpPr>
          <p:cNvPr id="3" name="内容占位符 2"/>
          <p:cNvSpPr>
            <a:spLocks noGrp="1"/>
          </p:cNvSpPr>
          <p:nvPr>
            <p:ph idx="1"/>
          </p:nvPr>
        </p:nvSpPr>
        <p:spPr/>
        <p:txBody>
          <a:bodyPr/>
          <a:lstStyle/>
          <a:p>
            <a:r>
              <a:rPr lang="zh-CN" altLang="en-US" dirty="0"/>
              <a:t>感知层安全</a:t>
            </a:r>
            <a:endParaRPr lang="en-US" altLang="zh-CN" dirty="0"/>
          </a:p>
          <a:p>
            <a:pPr lvl="1"/>
            <a:r>
              <a:rPr lang="zh-CN" altLang="en-US" dirty="0"/>
              <a:t>网关节点被控制，拒绝服务</a:t>
            </a:r>
            <a:endParaRPr lang="en-US" altLang="zh-CN" dirty="0"/>
          </a:p>
          <a:p>
            <a:pPr lvl="1"/>
            <a:r>
              <a:rPr lang="zh-CN" altLang="en-US" dirty="0"/>
              <a:t>接入节点标识、识别、认证和控制</a:t>
            </a:r>
            <a:endParaRPr lang="en-US" altLang="zh-CN" dirty="0"/>
          </a:p>
          <a:p>
            <a:r>
              <a:rPr lang="zh-CN" altLang="en-US" dirty="0"/>
              <a:t>传输层安全</a:t>
            </a:r>
            <a:endParaRPr lang="en-US" altLang="zh-CN" dirty="0"/>
          </a:p>
          <a:p>
            <a:pPr lvl="1"/>
            <a:r>
              <a:rPr lang="zh-CN" altLang="en-US" dirty="0"/>
              <a:t>拒绝服务、欺骗</a:t>
            </a:r>
            <a:endParaRPr lang="en-US" altLang="zh-CN" dirty="0"/>
          </a:p>
          <a:p>
            <a:r>
              <a:rPr lang="zh-CN" altLang="en-US" dirty="0"/>
              <a:t>支撑层安全</a:t>
            </a:r>
            <a:endParaRPr lang="en-US" altLang="zh-CN" dirty="0"/>
          </a:p>
          <a:p>
            <a:pPr lvl="1"/>
            <a:r>
              <a:rPr lang="zh-CN" altLang="zh-CN" dirty="0"/>
              <a:t>来自终端的虚假数据识别和处理、可用性保护、人为干预</a:t>
            </a:r>
            <a:endParaRPr lang="en-US" altLang="zh-CN" dirty="0"/>
          </a:p>
          <a:p>
            <a:r>
              <a:rPr lang="zh-CN" altLang="en-US" dirty="0"/>
              <a:t>应用层安全</a:t>
            </a:r>
            <a:endParaRPr lang="en-US" altLang="zh-CN" dirty="0"/>
          </a:p>
          <a:p>
            <a:pPr lvl="1"/>
            <a:r>
              <a:rPr lang="zh-CN" altLang="zh-CN" dirty="0"/>
              <a:t>隐私保护、知识产权保护、取证、数据销毁</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spTree>
    <p:extLst>
      <p:ext uri="{BB962C8B-B14F-4D97-AF65-F5344CB8AC3E}">
        <p14:creationId xmlns:p14="http://schemas.microsoft.com/office/powerpoint/2010/main" val="38449702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知识子域：信息安全保障基础</a:t>
            </a:r>
          </a:p>
        </p:txBody>
      </p:sp>
      <p:sp>
        <p:nvSpPr>
          <p:cNvPr id="3" name="内容占位符 2"/>
          <p:cNvSpPr>
            <a:spLocks noGrp="1"/>
          </p:cNvSpPr>
          <p:nvPr>
            <p:ph idx="1"/>
          </p:nvPr>
        </p:nvSpPr>
        <p:spPr/>
        <p:txBody>
          <a:bodyPr/>
          <a:lstStyle/>
          <a:p>
            <a:r>
              <a:rPr lang="zh-CN" altLang="en-US" dirty="0"/>
              <a:t>信息安全概念</a:t>
            </a:r>
          </a:p>
          <a:p>
            <a:pPr lvl="1"/>
            <a:r>
              <a:rPr lang="zh-CN" altLang="zh-CN" dirty="0"/>
              <a:t>了解信息安全的定义及信息安全问题侠义、广义两层概念与区别；；</a:t>
            </a:r>
          </a:p>
          <a:p>
            <a:pPr lvl="1"/>
            <a:r>
              <a:rPr lang="zh-CN" altLang="zh-CN" dirty="0"/>
              <a:t>理解信息安全问题的根源（内因和外因）；</a:t>
            </a:r>
          </a:p>
          <a:p>
            <a:pPr lvl="1"/>
            <a:r>
              <a:rPr lang="zh-CN" altLang="zh-CN" dirty="0"/>
              <a:t>理解信息安全的</a:t>
            </a:r>
            <a:r>
              <a:rPr lang="zh-CN" altLang="en-US" dirty="0"/>
              <a:t>系统</a:t>
            </a:r>
            <a:r>
              <a:rPr lang="zh-CN" altLang="zh-CN" dirty="0"/>
              <a:t>性、动态性、无边界、非传统等特征；</a:t>
            </a:r>
          </a:p>
          <a:p>
            <a:pPr lvl="1"/>
            <a:r>
              <a:rPr lang="zh-CN" altLang="zh-CN" dirty="0"/>
              <a:t>了解威胁情报、态势感知的基本概念及对信息安全的作用。</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a:p>
        </p:txBody>
      </p:sp>
    </p:spTree>
    <p:extLst>
      <p:ext uri="{BB962C8B-B14F-4D97-AF65-F5344CB8AC3E}">
        <p14:creationId xmlns:p14="http://schemas.microsoft.com/office/powerpoint/2010/main" val="373310727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大数据安全</a:t>
            </a:r>
          </a:p>
        </p:txBody>
      </p:sp>
      <p:sp>
        <p:nvSpPr>
          <p:cNvPr id="3" name="内容占位符 2"/>
          <p:cNvSpPr>
            <a:spLocks noGrp="1"/>
          </p:cNvSpPr>
          <p:nvPr>
            <p:ph idx="1"/>
          </p:nvPr>
        </p:nvSpPr>
        <p:spPr/>
        <p:txBody>
          <a:bodyPr/>
          <a:lstStyle/>
          <a:p>
            <a:r>
              <a:rPr lang="zh-CN" altLang="en-US" dirty="0"/>
              <a:t>大数据的概念</a:t>
            </a:r>
            <a:endParaRPr lang="en-US" altLang="zh-CN" dirty="0"/>
          </a:p>
          <a:p>
            <a:pPr lvl="1"/>
            <a:r>
              <a:rPr lang="zh-CN" altLang="zh-CN" dirty="0"/>
              <a:t>大数据是指传统数据架构无法有效处理的新数据集</a:t>
            </a:r>
            <a:endParaRPr lang="en-US" altLang="zh-CN" dirty="0"/>
          </a:p>
          <a:p>
            <a:r>
              <a:rPr lang="zh-CN" altLang="en-US" dirty="0"/>
              <a:t>大数据的价值</a:t>
            </a:r>
            <a:endParaRPr lang="en-US" altLang="zh-CN" dirty="0"/>
          </a:p>
          <a:p>
            <a:pPr lvl="1"/>
            <a:r>
              <a:rPr lang="zh-CN" altLang="en-US" dirty="0"/>
              <a:t>趋势分析</a:t>
            </a:r>
            <a:endParaRPr lang="en-US" altLang="zh-CN" dirty="0"/>
          </a:p>
          <a:p>
            <a:r>
              <a:rPr lang="zh-CN" altLang="en-US" dirty="0"/>
              <a:t>大数据安全</a:t>
            </a:r>
            <a:endParaRPr lang="en-US" altLang="zh-CN" dirty="0"/>
          </a:p>
          <a:p>
            <a:pPr lvl="1"/>
            <a:r>
              <a:rPr lang="zh-CN" altLang="en-US" dirty="0"/>
              <a:t>数据的生命周期安全</a:t>
            </a:r>
            <a:endParaRPr lang="en-US" altLang="zh-CN" dirty="0"/>
          </a:p>
          <a:p>
            <a:pPr lvl="1"/>
            <a:r>
              <a:rPr lang="zh-CN" altLang="en-US" dirty="0"/>
              <a:t>技术平台安全</a:t>
            </a:r>
          </a:p>
        </p:txBody>
      </p:sp>
      <p:sp>
        <p:nvSpPr>
          <p:cNvPr id="2" name="灯片编号占位符 1"/>
          <p:cNvSpPr>
            <a:spLocks noGrp="1"/>
          </p:cNvSpPr>
          <p:nvPr>
            <p:ph type="sldNum" sz="quarter" idx="10"/>
          </p:nvPr>
        </p:nvSpPr>
        <p:spPr/>
        <p:txBody>
          <a:bodyPr/>
          <a:lstStyle/>
          <a:p>
            <a:pPr>
              <a:defRPr/>
            </a:pPr>
            <a:fld id="{CECF208A-42ED-4F5D-A550-B8BF7DEAD82B}" type="slidenum">
              <a:rPr lang="zh-CN" altLang="en-US" smtClean="0"/>
              <a:pPr>
                <a:defRPr/>
              </a:pPr>
              <a:t>30</a:t>
            </a:fld>
            <a:endParaRPr lang="en-US" altLang="zh-CN"/>
          </a:p>
        </p:txBody>
      </p:sp>
    </p:spTree>
    <p:extLst>
      <p:ext uri="{BB962C8B-B14F-4D97-AF65-F5344CB8AC3E}">
        <p14:creationId xmlns:p14="http://schemas.microsoft.com/office/powerpoint/2010/main" val="32752915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移动互联网安全问题及策略</a:t>
            </a:r>
          </a:p>
        </p:txBody>
      </p:sp>
      <p:sp>
        <p:nvSpPr>
          <p:cNvPr id="3" name="内容占位符 2"/>
          <p:cNvSpPr>
            <a:spLocks noGrp="1"/>
          </p:cNvSpPr>
          <p:nvPr>
            <p:ph idx="1"/>
          </p:nvPr>
        </p:nvSpPr>
        <p:spPr/>
        <p:txBody>
          <a:bodyPr/>
          <a:lstStyle/>
          <a:p>
            <a:r>
              <a:rPr lang="zh-CN" altLang="en-US" dirty="0"/>
              <a:t>移动互联网安全问题</a:t>
            </a:r>
            <a:endParaRPr lang="en-US" altLang="zh-CN" dirty="0"/>
          </a:p>
          <a:p>
            <a:pPr lvl="1"/>
            <a:r>
              <a:rPr lang="zh-CN" altLang="en-US" dirty="0"/>
              <a:t>系统安全问题</a:t>
            </a:r>
            <a:endParaRPr lang="en-US" altLang="zh-CN" dirty="0"/>
          </a:p>
          <a:p>
            <a:pPr lvl="1"/>
            <a:r>
              <a:rPr lang="zh-CN" altLang="en-US" dirty="0"/>
              <a:t>移动应用安全问题</a:t>
            </a:r>
            <a:endParaRPr lang="en-US" altLang="zh-CN" dirty="0"/>
          </a:p>
          <a:p>
            <a:pPr lvl="1"/>
            <a:r>
              <a:rPr lang="zh-CN" altLang="en-US" dirty="0"/>
              <a:t>个人隐私保护问题</a:t>
            </a:r>
            <a:endParaRPr lang="en-US" altLang="zh-CN" dirty="0"/>
          </a:p>
          <a:p>
            <a:r>
              <a:rPr lang="zh-CN" altLang="en-US" dirty="0"/>
              <a:t>安全策略</a:t>
            </a:r>
            <a:endParaRPr lang="en-US" altLang="zh-CN" dirty="0"/>
          </a:p>
          <a:p>
            <a:pPr lvl="1"/>
            <a:r>
              <a:rPr lang="zh-CN" altLang="en-US" dirty="0"/>
              <a:t>政策管控</a:t>
            </a:r>
            <a:endParaRPr lang="en-US" altLang="zh-CN" dirty="0"/>
          </a:p>
          <a:p>
            <a:pPr lvl="1"/>
            <a:r>
              <a:rPr lang="zh-CN" altLang="en-US" dirty="0"/>
              <a:t>应用分发管控</a:t>
            </a:r>
            <a:endParaRPr lang="en-US" altLang="zh-CN" dirty="0"/>
          </a:p>
          <a:p>
            <a:pPr lvl="1"/>
            <a:r>
              <a:rPr lang="zh-CN" altLang="en-US" dirty="0"/>
              <a:t>加强隐私保护要求</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31</a:t>
            </a:fld>
            <a:endParaRPr lang="en-US" altLang="zh-CN"/>
          </a:p>
        </p:txBody>
      </p:sp>
    </p:spTree>
    <p:extLst>
      <p:ext uri="{BB962C8B-B14F-4D97-AF65-F5344CB8AC3E}">
        <p14:creationId xmlns:p14="http://schemas.microsoft.com/office/powerpoint/2010/main" val="398326251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a:t>
            </a:r>
            <a:r>
              <a:rPr lang="zh-CN" altLang="zh-CN" dirty="0"/>
              <a:t>安全保障框架</a:t>
            </a:r>
            <a:endParaRPr lang="zh-CN" altLang="en-US" dirty="0"/>
          </a:p>
        </p:txBody>
      </p:sp>
      <p:sp>
        <p:nvSpPr>
          <p:cNvPr id="3" name="内容占位符 2"/>
          <p:cNvSpPr>
            <a:spLocks noGrp="1"/>
          </p:cNvSpPr>
          <p:nvPr>
            <p:ph idx="1"/>
          </p:nvPr>
        </p:nvSpPr>
        <p:spPr/>
        <p:txBody>
          <a:bodyPr/>
          <a:lstStyle/>
          <a:p>
            <a:r>
              <a:rPr lang="zh-CN" altLang="en-US" dirty="0"/>
              <a:t>基于时间的</a:t>
            </a:r>
            <a:r>
              <a:rPr lang="en-US" altLang="zh-CN" dirty="0"/>
              <a:t>PDR</a:t>
            </a:r>
            <a:r>
              <a:rPr lang="zh-CN" altLang="en-US" dirty="0"/>
              <a:t>与</a:t>
            </a:r>
            <a:r>
              <a:rPr lang="en-US" altLang="zh-CN" dirty="0"/>
              <a:t>PPDR</a:t>
            </a:r>
            <a:r>
              <a:rPr lang="zh-CN" altLang="en-US" dirty="0"/>
              <a:t>模型</a:t>
            </a:r>
          </a:p>
          <a:p>
            <a:pPr lvl="1"/>
            <a:r>
              <a:rPr lang="zh-CN" altLang="en-US" dirty="0"/>
              <a:t>理解基于时间的</a:t>
            </a:r>
            <a:r>
              <a:rPr lang="en-US" altLang="zh-CN" dirty="0"/>
              <a:t>PDR</a:t>
            </a:r>
            <a:r>
              <a:rPr lang="zh-CN" altLang="en-US" dirty="0"/>
              <a:t>模型的核心思想及出发点；</a:t>
            </a:r>
          </a:p>
          <a:p>
            <a:pPr lvl="1"/>
            <a:r>
              <a:rPr lang="zh-CN" altLang="en-US" dirty="0"/>
              <a:t>理解</a:t>
            </a:r>
            <a:r>
              <a:rPr lang="en-US" altLang="zh-CN" dirty="0"/>
              <a:t>PPDR</a:t>
            </a:r>
            <a:r>
              <a:rPr lang="zh-CN" altLang="en-US" dirty="0"/>
              <a:t>模型与</a:t>
            </a:r>
            <a:r>
              <a:rPr lang="en-US" altLang="zh-CN" dirty="0"/>
              <a:t>PDR</a:t>
            </a:r>
            <a:r>
              <a:rPr lang="zh-CN" altLang="en-US" dirty="0"/>
              <a:t>模型的本质区别；</a:t>
            </a:r>
          </a:p>
          <a:p>
            <a:pPr lvl="1"/>
            <a:r>
              <a:rPr lang="zh-CN" altLang="en-US" dirty="0"/>
              <a:t>了解基于时间判断系统安全性的方式；</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32</a:t>
            </a:fld>
            <a:endParaRPr lang="en-US" altLang="zh-CN"/>
          </a:p>
        </p:txBody>
      </p:sp>
    </p:spTree>
    <p:extLst>
      <p:ext uri="{BB962C8B-B14F-4D97-AF65-F5344CB8AC3E}">
        <p14:creationId xmlns:p14="http://schemas.microsoft.com/office/powerpoint/2010/main" val="130354323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基于时间的</a:t>
            </a:r>
            <a:r>
              <a:rPr lang="en-US" altLang="zh-CN" dirty="0"/>
              <a:t>PDR</a:t>
            </a:r>
            <a:r>
              <a:rPr lang="zh-CN" altLang="zh-CN" dirty="0"/>
              <a:t>与</a:t>
            </a:r>
            <a:r>
              <a:rPr lang="en-US" altLang="zh-CN" dirty="0"/>
              <a:t>PPDR</a:t>
            </a:r>
            <a:r>
              <a:rPr lang="zh-CN" altLang="zh-CN" dirty="0"/>
              <a:t>模型</a:t>
            </a:r>
            <a:endParaRPr lang="zh-CN" altLang="en-US" dirty="0"/>
          </a:p>
        </p:txBody>
      </p:sp>
      <p:sp>
        <p:nvSpPr>
          <p:cNvPr id="3" name="内容占位符 2"/>
          <p:cNvSpPr>
            <a:spLocks noGrp="1"/>
          </p:cNvSpPr>
          <p:nvPr>
            <p:ph idx="1"/>
          </p:nvPr>
        </p:nvSpPr>
        <p:spPr/>
        <p:txBody>
          <a:bodyPr/>
          <a:lstStyle/>
          <a:p>
            <a:r>
              <a:rPr lang="en-US" altLang="zh-CN" dirty="0"/>
              <a:t>PDR</a:t>
            </a:r>
            <a:r>
              <a:rPr lang="zh-CN" altLang="en-US" dirty="0"/>
              <a:t>模型思想</a:t>
            </a:r>
            <a:endParaRPr lang="en-US" altLang="zh-CN" dirty="0"/>
          </a:p>
          <a:p>
            <a:pPr lvl="1"/>
            <a:r>
              <a:rPr lang="zh-CN" altLang="en-US" dirty="0"/>
              <a:t>承认漏洞，正视威胁，采取适度防护、加强检测工作、落实响应、建立对威胁的防护来保障系统的安全</a:t>
            </a:r>
            <a:endParaRPr lang="en-US" altLang="zh-CN" dirty="0"/>
          </a:p>
          <a:p>
            <a:r>
              <a:rPr lang="zh-CN" altLang="en-US" dirty="0"/>
              <a:t>出发点：基于时间的可证明的安全模型</a:t>
            </a:r>
            <a:endParaRPr lang="en-US" altLang="zh-CN" dirty="0"/>
          </a:p>
          <a:p>
            <a:pPr lvl="1"/>
            <a:r>
              <a:rPr lang="zh-CN" altLang="zh-CN" dirty="0"/>
              <a:t>任何安全防护措施都是基于时间的，超过该时间段，这种防护措施是可能被攻破的</a:t>
            </a:r>
            <a:endParaRPr lang="en-US" altLang="zh-CN" dirty="0"/>
          </a:p>
          <a:p>
            <a:pPr lvl="1"/>
            <a:r>
              <a:rPr lang="zh-CN" altLang="en-US" dirty="0"/>
              <a:t>当</a:t>
            </a:r>
            <a:r>
              <a:rPr lang="en-US" altLang="zh-CN" dirty="0"/>
              <a:t>Pt&gt;</a:t>
            </a:r>
            <a:r>
              <a:rPr lang="en-US" altLang="zh-CN" dirty="0" err="1"/>
              <a:t>Dt+Rt</a:t>
            </a:r>
            <a:r>
              <a:rPr lang="zh-CN" altLang="en-US" dirty="0"/>
              <a:t>，系统是安全的</a:t>
            </a:r>
            <a:endParaRPr lang="en-US" altLang="zh-CN" dirty="0"/>
          </a:p>
          <a:p>
            <a:r>
              <a:rPr lang="zh-CN" altLang="en-US" dirty="0"/>
              <a:t>局限性：</a:t>
            </a:r>
            <a:r>
              <a:rPr lang="en-US" altLang="zh-CN" dirty="0"/>
              <a:t>Pt</a:t>
            </a:r>
            <a:r>
              <a:rPr lang="zh-CN" altLang="en-US" dirty="0"/>
              <a:t>、</a:t>
            </a:r>
            <a:r>
              <a:rPr lang="en-US" altLang="zh-CN" dirty="0"/>
              <a:t>Dt</a:t>
            </a:r>
            <a:r>
              <a:rPr lang="zh-CN" altLang="en-US" dirty="0"/>
              <a:t>、</a:t>
            </a:r>
            <a:r>
              <a:rPr lang="en-US" altLang="zh-CN" dirty="0" err="1"/>
              <a:t>Rt</a:t>
            </a:r>
            <a:r>
              <a:rPr lang="zh-CN" altLang="en-US" dirty="0"/>
              <a:t>很难准确定义 </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33</a:t>
            </a:fld>
            <a:endParaRPr lang="en-US" altLang="zh-CN"/>
          </a:p>
        </p:txBody>
      </p:sp>
    </p:spTree>
    <p:extLst>
      <p:ext uri="{BB962C8B-B14F-4D97-AF65-F5344CB8AC3E}">
        <p14:creationId xmlns:p14="http://schemas.microsoft.com/office/powerpoint/2010/main" val="373219489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155B1-0F98-48C5-AD62-4D8A75D868B4}"/>
              </a:ext>
            </a:extLst>
          </p:cNvPr>
          <p:cNvSpPr>
            <a:spLocks noGrp="1"/>
          </p:cNvSpPr>
          <p:nvPr>
            <p:ph type="title"/>
          </p:nvPr>
        </p:nvSpPr>
        <p:spPr/>
        <p:txBody>
          <a:bodyPr/>
          <a:lstStyle/>
          <a:p>
            <a:r>
              <a:rPr lang="zh-CN" altLang="zh-CN" dirty="0"/>
              <a:t>基于时间的</a:t>
            </a:r>
            <a:r>
              <a:rPr lang="en-US" altLang="zh-CN" dirty="0"/>
              <a:t>PDR</a:t>
            </a:r>
            <a:r>
              <a:rPr lang="zh-CN" altLang="zh-CN" dirty="0"/>
              <a:t>与</a:t>
            </a:r>
            <a:r>
              <a:rPr lang="en-US" altLang="zh-CN" dirty="0"/>
              <a:t>PPDR</a:t>
            </a:r>
            <a:r>
              <a:rPr lang="zh-CN" altLang="zh-CN" dirty="0"/>
              <a:t>模型</a:t>
            </a:r>
            <a:endParaRPr lang="zh-CN" altLang="en-US" dirty="0"/>
          </a:p>
        </p:txBody>
      </p:sp>
      <p:sp>
        <p:nvSpPr>
          <p:cNvPr id="7" name="内容占位符 6"/>
          <p:cNvSpPr>
            <a:spLocks noGrp="1"/>
          </p:cNvSpPr>
          <p:nvPr>
            <p:ph idx="1"/>
          </p:nvPr>
        </p:nvSpPr>
        <p:spPr/>
        <p:txBody>
          <a:bodyPr/>
          <a:lstStyle/>
          <a:p>
            <a:r>
              <a:rPr lang="en-US" altLang="zh-CN" dirty="0"/>
              <a:t>PPDR</a:t>
            </a:r>
            <a:r>
              <a:rPr lang="zh-CN" altLang="en-US" dirty="0"/>
              <a:t>模型</a:t>
            </a:r>
            <a:r>
              <a:rPr lang="zh-CN" altLang="zh-CN" dirty="0"/>
              <a:t>核心</a:t>
            </a:r>
            <a:r>
              <a:rPr lang="zh-CN" altLang="en-US" dirty="0"/>
              <a:t>思想</a:t>
            </a:r>
            <a:endParaRPr lang="en-US" altLang="zh-CN" dirty="0"/>
          </a:p>
          <a:p>
            <a:pPr lvl="1"/>
            <a:r>
              <a:rPr lang="zh-CN" altLang="zh-CN" dirty="0"/>
              <a:t>所有的防护、检测、响应都是依据安全策略实施</a:t>
            </a:r>
            <a:endParaRPr lang="en-US" altLang="zh-CN" dirty="0"/>
          </a:p>
          <a:p>
            <a:r>
              <a:rPr lang="zh-CN" altLang="en-US" dirty="0"/>
              <a:t>全新定义：</a:t>
            </a:r>
            <a:r>
              <a:rPr lang="zh-CN" altLang="zh-CN" dirty="0"/>
              <a:t>及时的检测和响应就是安全</a:t>
            </a:r>
            <a:endParaRPr lang="en-US" altLang="zh-CN" dirty="0"/>
          </a:p>
          <a:p>
            <a:pPr lvl="1"/>
            <a:r>
              <a:rPr lang="zh-CN" altLang="zh-CN" dirty="0"/>
              <a:t>如果</a:t>
            </a:r>
            <a:r>
              <a:rPr lang="en-US" altLang="zh-CN" dirty="0"/>
              <a:t>Pt &lt; Dt + </a:t>
            </a:r>
            <a:r>
              <a:rPr lang="en-US" altLang="zh-CN" dirty="0" err="1"/>
              <a:t>Rt</a:t>
            </a:r>
            <a:r>
              <a:rPr lang="en-US" altLang="zh-CN" dirty="0"/>
              <a:t> </a:t>
            </a:r>
            <a:r>
              <a:rPr lang="zh-CN" altLang="zh-CN" dirty="0"/>
              <a:t>那么，</a:t>
            </a:r>
            <a:r>
              <a:rPr lang="en-US" altLang="zh-CN" dirty="0"/>
              <a:t>Et=</a:t>
            </a:r>
            <a:r>
              <a:rPr lang="zh-CN" altLang="zh-CN" dirty="0"/>
              <a:t>（</a:t>
            </a:r>
            <a:r>
              <a:rPr lang="en-US" altLang="zh-CN" dirty="0"/>
              <a:t>Dt + </a:t>
            </a:r>
            <a:r>
              <a:rPr lang="en-US" altLang="zh-CN" dirty="0" err="1"/>
              <a:t>Rt</a:t>
            </a:r>
            <a:r>
              <a:rPr lang="zh-CN" altLang="zh-CN" dirty="0"/>
              <a:t>）</a:t>
            </a:r>
            <a:r>
              <a:rPr lang="en-US" altLang="zh-CN" dirty="0"/>
              <a:t>- Pt</a:t>
            </a:r>
          </a:p>
          <a:p>
            <a:r>
              <a:rPr lang="en-US" altLang="zh-CN" dirty="0"/>
              <a:t>PPDR</a:t>
            </a:r>
            <a:r>
              <a:rPr lang="zh-CN" altLang="en-US" dirty="0"/>
              <a:t>模型则更强调控制和对抗、考虑了管理的因素，强调安全管理的持续性、安全策略的动态性等 </a:t>
            </a:r>
          </a:p>
          <a:p>
            <a:pPr lvl="1"/>
            <a:endParaRPr lang="zh-CN" altLang="en-US" dirty="0"/>
          </a:p>
        </p:txBody>
      </p:sp>
      <p:sp>
        <p:nvSpPr>
          <p:cNvPr id="4" name="灯片编号占位符 3">
            <a:extLst>
              <a:ext uri="{FF2B5EF4-FFF2-40B4-BE49-F238E27FC236}">
                <a16:creationId xmlns:a16="http://schemas.microsoft.com/office/drawing/2014/main" id="{007BD2CE-5283-4B51-9A66-A4227618C18D}"/>
              </a:ext>
            </a:extLst>
          </p:cNvPr>
          <p:cNvSpPr>
            <a:spLocks noGrp="1"/>
          </p:cNvSpPr>
          <p:nvPr>
            <p:ph type="sldNum" sz="quarter" idx="10"/>
          </p:nvPr>
        </p:nvSpPr>
        <p:spPr/>
        <p:txBody>
          <a:bodyPr/>
          <a:lstStyle/>
          <a:p>
            <a:pPr>
              <a:defRPr/>
            </a:pPr>
            <a:fld id="{F5E0E65E-9137-4309-8D78-B392A1917D52}" type="slidenum">
              <a:rPr lang="zh-CN" altLang="en-US" smtClean="0"/>
              <a:pPr>
                <a:defRPr/>
              </a:pPr>
              <a:t>34</a:t>
            </a:fld>
            <a:endParaRPr lang="en-US" altLang="zh-CN"/>
          </a:p>
        </p:txBody>
      </p:sp>
      <p:graphicFrame>
        <p:nvGraphicFramePr>
          <p:cNvPr id="9" name="Object 5"/>
          <p:cNvGraphicFramePr>
            <a:graphicFrameLocks noChangeAspect="1"/>
          </p:cNvGraphicFramePr>
          <p:nvPr>
            <p:extLst>
              <p:ext uri="{D42A27DB-BD31-4B8C-83A1-F6EECF244321}">
                <p14:modId xmlns:p14="http://schemas.microsoft.com/office/powerpoint/2010/main" val="4272061361"/>
              </p:ext>
            </p:extLst>
          </p:nvPr>
        </p:nvGraphicFramePr>
        <p:xfrm>
          <a:off x="1352255" y="4504854"/>
          <a:ext cx="2405920" cy="2280171"/>
        </p:xfrm>
        <a:graphic>
          <a:graphicData uri="http://schemas.openxmlformats.org/presentationml/2006/ole">
            <mc:AlternateContent xmlns:mc="http://schemas.openxmlformats.org/markup-compatibility/2006">
              <mc:Choice xmlns:v="urn:schemas-microsoft-com:vml" Requires="v">
                <p:oleObj spid="_x0000_s4291" r:id="rId3" imgW="4485704" imgH="4244264" progId="">
                  <p:embed/>
                </p:oleObj>
              </mc:Choice>
              <mc:Fallback>
                <p:oleObj r:id="rId3" imgW="4485704" imgH="4244264" progId="">
                  <p:embed/>
                  <p:pic>
                    <p:nvPicPr>
                      <p:cNvPr id="757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255" y="4504854"/>
                        <a:ext cx="2405920" cy="2280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23" descr="j02920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0092" y="4252166"/>
            <a:ext cx="2020806" cy="21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26"/>
          <p:cNvSpPr>
            <a:spLocks noChangeArrowheads="1"/>
          </p:cNvSpPr>
          <p:nvPr/>
        </p:nvSpPr>
        <p:spPr bwMode="auto">
          <a:xfrm rot="10800000">
            <a:off x="2994173" y="5152926"/>
            <a:ext cx="2409936" cy="9350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99FF">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9631316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2F7F2-CB10-4402-AEE7-B854A090B835}"/>
              </a:ext>
            </a:extLst>
          </p:cNvPr>
          <p:cNvSpPr>
            <a:spLocks noGrp="1"/>
          </p:cNvSpPr>
          <p:nvPr>
            <p:ph type="title"/>
          </p:nvPr>
        </p:nvSpPr>
        <p:spPr/>
        <p:txBody>
          <a:bodyPr/>
          <a:lstStyle/>
          <a:p>
            <a:r>
              <a:rPr lang="zh-CN" altLang="zh-CN" dirty="0"/>
              <a:t>基于时间的</a:t>
            </a:r>
            <a:r>
              <a:rPr lang="en-US" altLang="zh-CN" dirty="0"/>
              <a:t>PDR</a:t>
            </a:r>
            <a:r>
              <a:rPr lang="zh-CN" altLang="zh-CN" dirty="0"/>
              <a:t>与</a:t>
            </a:r>
            <a:r>
              <a:rPr lang="en-US" altLang="zh-CN" dirty="0"/>
              <a:t>PPDR</a:t>
            </a:r>
            <a:r>
              <a:rPr lang="zh-CN" altLang="zh-CN" dirty="0"/>
              <a:t>模型</a:t>
            </a:r>
            <a:endParaRPr lang="zh-CN" altLang="en-US" dirty="0"/>
          </a:p>
        </p:txBody>
      </p:sp>
      <p:sp>
        <p:nvSpPr>
          <p:cNvPr id="3" name="内容占位符 2">
            <a:extLst>
              <a:ext uri="{FF2B5EF4-FFF2-40B4-BE49-F238E27FC236}">
                <a16:creationId xmlns:a16="http://schemas.microsoft.com/office/drawing/2014/main" id="{27F2C308-708F-496E-B94C-157BC030CFE5}"/>
              </a:ext>
            </a:extLst>
          </p:cNvPr>
          <p:cNvSpPr>
            <a:spLocks noGrp="1"/>
          </p:cNvSpPr>
          <p:nvPr>
            <p:ph idx="1"/>
          </p:nvPr>
        </p:nvSpPr>
        <p:spPr/>
        <p:txBody>
          <a:bodyPr/>
          <a:lstStyle/>
          <a:p>
            <a:r>
              <a:rPr lang="en-US" altLang="zh-CN" dirty="0"/>
              <a:t>P2DR</a:t>
            </a:r>
            <a:r>
              <a:rPr lang="zh-CN" altLang="en-US" dirty="0"/>
              <a:t>模型中的数学法则</a:t>
            </a:r>
            <a:endParaRPr lang="en-US" altLang="zh-CN" dirty="0"/>
          </a:p>
          <a:p>
            <a:pPr lvl="1"/>
            <a:r>
              <a:rPr lang="zh-CN" altLang="zh-CN" dirty="0"/>
              <a:t>假设</a:t>
            </a:r>
            <a:r>
              <a:rPr lang="en-US" altLang="zh-CN" dirty="0"/>
              <a:t>S</a:t>
            </a:r>
            <a:r>
              <a:rPr lang="zh-CN" altLang="zh-CN" dirty="0"/>
              <a:t>系统的防护、检测和反应的时间分别是</a:t>
            </a:r>
            <a:endParaRPr lang="en-US" altLang="zh-CN" dirty="0"/>
          </a:p>
          <a:p>
            <a:pPr lvl="2"/>
            <a:r>
              <a:rPr lang="en-US" altLang="zh-CN" dirty="0"/>
              <a:t>Pt</a:t>
            </a:r>
            <a:r>
              <a:rPr lang="zh-CN" altLang="zh-CN" dirty="0"/>
              <a:t>（防护时间</a:t>
            </a:r>
            <a:r>
              <a:rPr lang="zh-CN" altLang="en-US" dirty="0"/>
              <a:t>、有效防御攻击的时间</a:t>
            </a:r>
            <a:r>
              <a:rPr lang="zh-CN" altLang="zh-CN" dirty="0"/>
              <a:t>）</a:t>
            </a:r>
            <a:endParaRPr lang="en-US" altLang="zh-CN" dirty="0"/>
          </a:p>
          <a:p>
            <a:pPr lvl="2"/>
            <a:r>
              <a:rPr lang="en-US" altLang="zh-CN" dirty="0"/>
              <a:t>Dt</a:t>
            </a:r>
            <a:r>
              <a:rPr lang="zh-CN" altLang="zh-CN" dirty="0"/>
              <a:t>（检测时间</a:t>
            </a:r>
            <a:r>
              <a:rPr lang="zh-CN" altLang="en-US" dirty="0"/>
              <a:t>、发起攻击到检测到的时间</a:t>
            </a:r>
            <a:r>
              <a:rPr lang="zh-CN" altLang="zh-CN" dirty="0"/>
              <a:t>）</a:t>
            </a:r>
            <a:endParaRPr lang="en-US" altLang="zh-CN" dirty="0"/>
          </a:p>
          <a:p>
            <a:pPr lvl="2"/>
            <a:r>
              <a:rPr lang="en-US" altLang="zh-CN" dirty="0" err="1"/>
              <a:t>Rt</a:t>
            </a:r>
            <a:r>
              <a:rPr lang="zh-CN" altLang="zh-CN" dirty="0"/>
              <a:t>（反应时间</a:t>
            </a:r>
            <a:r>
              <a:rPr lang="zh-CN" altLang="en-US" dirty="0"/>
              <a:t>、检测到攻击到处理完成时间</a:t>
            </a:r>
            <a:r>
              <a:rPr lang="zh-CN" altLang="zh-CN" dirty="0"/>
              <a:t>）</a:t>
            </a:r>
            <a:endParaRPr lang="en-US" altLang="zh-CN" dirty="0"/>
          </a:p>
          <a:p>
            <a:pPr lvl="1"/>
            <a:r>
              <a:rPr lang="zh-CN" altLang="zh-CN" dirty="0"/>
              <a:t>假设系统被对手成功攻击后的时间为</a:t>
            </a:r>
            <a:endParaRPr lang="en-US" altLang="zh-CN" dirty="0"/>
          </a:p>
          <a:p>
            <a:pPr lvl="2"/>
            <a:r>
              <a:rPr lang="en-US" altLang="zh-CN" dirty="0"/>
              <a:t>Et</a:t>
            </a:r>
            <a:r>
              <a:rPr lang="zh-CN" altLang="en-US" dirty="0"/>
              <a:t>（</a:t>
            </a:r>
            <a:r>
              <a:rPr lang="zh-CN" altLang="zh-CN" dirty="0"/>
              <a:t>暴露时间</a:t>
            </a:r>
            <a:r>
              <a:rPr lang="zh-CN" altLang="en-US" dirty="0"/>
              <a:t>）</a:t>
            </a:r>
            <a:endParaRPr lang="en-US" altLang="zh-CN" dirty="0"/>
          </a:p>
          <a:p>
            <a:pPr lvl="1"/>
            <a:r>
              <a:rPr lang="zh-CN" altLang="en-US" dirty="0"/>
              <a:t>则该系统防护、检测和反应的时间关系如下：</a:t>
            </a:r>
            <a:endParaRPr lang="en-US" altLang="zh-CN" dirty="0"/>
          </a:p>
          <a:p>
            <a:pPr lvl="2"/>
            <a:r>
              <a:rPr lang="zh-CN" altLang="zh-CN" dirty="0"/>
              <a:t>如果</a:t>
            </a:r>
            <a:r>
              <a:rPr lang="en-US" altLang="zh-CN" dirty="0"/>
              <a:t>Pt</a:t>
            </a:r>
            <a:r>
              <a:rPr lang="zh-CN" altLang="zh-CN" dirty="0"/>
              <a:t>＞</a:t>
            </a:r>
            <a:r>
              <a:rPr lang="en-US" altLang="zh-CN" dirty="0"/>
              <a:t>Dt</a:t>
            </a:r>
            <a:r>
              <a:rPr lang="zh-CN" altLang="zh-CN" dirty="0"/>
              <a:t>＋</a:t>
            </a:r>
            <a:r>
              <a:rPr lang="en-US" altLang="zh-CN" dirty="0" err="1"/>
              <a:t>Rt</a:t>
            </a:r>
            <a:r>
              <a:rPr lang="zh-CN" altLang="zh-CN" dirty="0"/>
              <a:t>，那么</a:t>
            </a:r>
            <a:r>
              <a:rPr lang="en-US" altLang="zh-CN" dirty="0"/>
              <a:t>S</a:t>
            </a:r>
            <a:r>
              <a:rPr lang="zh-CN" altLang="zh-CN" dirty="0"/>
              <a:t>是安全的；</a:t>
            </a:r>
          </a:p>
          <a:p>
            <a:pPr lvl="2"/>
            <a:r>
              <a:rPr lang="zh-CN" altLang="zh-CN" dirty="0"/>
              <a:t>如果</a:t>
            </a:r>
            <a:r>
              <a:rPr lang="en-US" altLang="zh-CN" dirty="0"/>
              <a:t>Pt</a:t>
            </a:r>
            <a:r>
              <a:rPr lang="zh-CN" altLang="zh-CN" dirty="0"/>
              <a:t>＜</a:t>
            </a:r>
            <a:r>
              <a:rPr lang="en-US" altLang="zh-CN" dirty="0"/>
              <a:t>Dt</a:t>
            </a:r>
            <a:r>
              <a:rPr lang="zh-CN" altLang="zh-CN" dirty="0"/>
              <a:t>＋</a:t>
            </a:r>
            <a:r>
              <a:rPr lang="en-US" altLang="zh-CN" dirty="0" err="1"/>
              <a:t>Rt</a:t>
            </a:r>
            <a:r>
              <a:rPr lang="zh-CN" altLang="zh-CN" dirty="0"/>
              <a:t>，那么</a:t>
            </a:r>
            <a:r>
              <a:rPr lang="en-US" altLang="zh-CN" dirty="0"/>
              <a:t>Et</a:t>
            </a:r>
            <a:r>
              <a:rPr lang="zh-CN" altLang="zh-CN" dirty="0"/>
              <a:t>＝（</a:t>
            </a:r>
            <a:r>
              <a:rPr lang="en-US" altLang="zh-CN" dirty="0"/>
              <a:t>Dt</a:t>
            </a:r>
            <a:r>
              <a:rPr lang="zh-CN" altLang="zh-CN" dirty="0"/>
              <a:t>＋</a:t>
            </a:r>
            <a:r>
              <a:rPr lang="en-US" altLang="zh-CN" dirty="0" err="1"/>
              <a:t>Rt</a:t>
            </a:r>
            <a:r>
              <a:rPr lang="zh-CN" altLang="zh-CN" dirty="0"/>
              <a:t>）－</a:t>
            </a:r>
            <a:r>
              <a:rPr lang="en-US" altLang="zh-CN" dirty="0"/>
              <a:t>Pt</a:t>
            </a:r>
            <a:r>
              <a:rPr lang="zh-CN" altLang="zh-CN" dirty="0"/>
              <a:t>。</a:t>
            </a:r>
            <a:endParaRPr lang="zh-CN" altLang="en-US" dirty="0"/>
          </a:p>
          <a:p>
            <a:pPr lvl="1"/>
            <a:endParaRPr lang="zh-CN" altLang="en-US" dirty="0"/>
          </a:p>
        </p:txBody>
      </p:sp>
      <p:sp>
        <p:nvSpPr>
          <p:cNvPr id="4" name="灯片编号占位符 3">
            <a:extLst>
              <a:ext uri="{FF2B5EF4-FFF2-40B4-BE49-F238E27FC236}">
                <a16:creationId xmlns:a16="http://schemas.microsoft.com/office/drawing/2014/main" id="{45DA84D4-F0F1-4D69-8D0B-8C578878D7F5}"/>
              </a:ext>
            </a:extLst>
          </p:cNvPr>
          <p:cNvSpPr>
            <a:spLocks noGrp="1"/>
          </p:cNvSpPr>
          <p:nvPr>
            <p:ph type="sldNum" sz="quarter" idx="10"/>
          </p:nvPr>
        </p:nvSpPr>
        <p:spPr/>
        <p:txBody>
          <a:bodyPr/>
          <a:lstStyle/>
          <a:p>
            <a:pPr>
              <a:defRPr/>
            </a:pPr>
            <a:fld id="{F5E0E65E-9137-4309-8D78-B392A1917D52}" type="slidenum">
              <a:rPr lang="zh-CN" altLang="en-US" smtClean="0"/>
              <a:pPr>
                <a:defRPr/>
              </a:pPr>
              <a:t>35</a:t>
            </a:fld>
            <a:endParaRPr lang="en-US" altLang="zh-CN"/>
          </a:p>
        </p:txBody>
      </p:sp>
    </p:spTree>
    <p:extLst>
      <p:ext uri="{BB962C8B-B14F-4D97-AF65-F5344CB8AC3E}">
        <p14:creationId xmlns:p14="http://schemas.microsoft.com/office/powerpoint/2010/main" val="23302743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知识子域：信息安全保障框架</a:t>
            </a:r>
          </a:p>
        </p:txBody>
      </p:sp>
      <p:sp>
        <p:nvSpPr>
          <p:cNvPr id="3" name="内容占位符 2"/>
          <p:cNvSpPr>
            <a:spLocks noGrp="1"/>
          </p:cNvSpPr>
          <p:nvPr>
            <p:ph idx="1"/>
          </p:nvPr>
        </p:nvSpPr>
        <p:spPr/>
        <p:txBody>
          <a:bodyPr/>
          <a:lstStyle/>
          <a:p>
            <a:r>
              <a:rPr lang="zh-CN" altLang="en-US" dirty="0"/>
              <a:t>信息安全保障技术框架</a:t>
            </a:r>
          </a:p>
          <a:p>
            <a:pPr lvl="1"/>
            <a:r>
              <a:rPr lang="zh-CN" altLang="zh-CN" dirty="0"/>
              <a:t>理解信息安全保障技术框架（</a:t>
            </a:r>
            <a:r>
              <a:rPr lang="en-US" altLang="zh-CN" dirty="0"/>
              <a:t>IATF</a:t>
            </a:r>
            <a:r>
              <a:rPr lang="zh-CN" altLang="zh-CN" dirty="0"/>
              <a:t>）的“深度防御”核心思想、三个核心要素及四个焦点领域；</a:t>
            </a:r>
          </a:p>
          <a:p>
            <a:pPr lvl="1"/>
            <a:r>
              <a:rPr lang="zh-CN" altLang="en-US" dirty="0"/>
              <a:t>了解保护区域边界的原则和技术实现方式；</a:t>
            </a:r>
          </a:p>
          <a:p>
            <a:pPr lvl="1"/>
            <a:r>
              <a:rPr lang="zh-CN" altLang="en-US" dirty="0"/>
              <a:t>了解保护计算环境的原则和技术实现方式；</a:t>
            </a:r>
          </a:p>
          <a:p>
            <a:pPr lvl="1"/>
            <a:r>
              <a:rPr lang="zh-CN" altLang="en-US" dirty="0"/>
              <a:t>了解保护网络基础设施的原则和技术实现方式；</a:t>
            </a:r>
          </a:p>
          <a:p>
            <a:pPr lvl="1"/>
            <a:r>
              <a:rPr lang="zh-CN" altLang="en-US" dirty="0"/>
              <a:t>了解支撑性基础设施建设的概念及技术实现；</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Tree>
    <p:extLst>
      <p:ext uri="{BB962C8B-B14F-4D97-AF65-F5344CB8AC3E}">
        <p14:creationId xmlns:p14="http://schemas.microsoft.com/office/powerpoint/2010/main" val="28301547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信息保障技术框架（</a:t>
            </a:r>
            <a:r>
              <a:rPr lang="en-US" altLang="zh-CN" dirty="0"/>
              <a:t>IATF</a:t>
            </a:r>
            <a:r>
              <a:rPr lang="zh-CN" altLang="en-US" dirty="0"/>
              <a:t>）</a:t>
            </a:r>
            <a:endParaRPr lang="en-US" altLang="zh-CN" dirty="0"/>
          </a:p>
        </p:txBody>
      </p:sp>
      <p:sp>
        <p:nvSpPr>
          <p:cNvPr id="87043" name="Rectangle 3"/>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信息保障技术框架（</a:t>
            </a:r>
            <a:r>
              <a:rPr lang="en-US" altLang="zh-CN" dirty="0"/>
              <a:t>IATF</a:t>
            </a:r>
            <a:r>
              <a:rPr lang="zh-CN" altLang="en-US" dirty="0"/>
              <a:t>）</a:t>
            </a:r>
            <a:endParaRPr lang="en-US" altLang="zh-CN" dirty="0"/>
          </a:p>
          <a:p>
            <a:pPr lvl="1"/>
            <a:r>
              <a:rPr lang="zh-CN" altLang="en-US" dirty="0"/>
              <a:t>美国国家安全局（</a:t>
            </a:r>
            <a:r>
              <a:rPr lang="en-US" altLang="zh-CN" dirty="0"/>
              <a:t>NSA</a:t>
            </a:r>
            <a:r>
              <a:rPr lang="zh-CN" altLang="en-US" dirty="0"/>
              <a:t>）制定，为保护美国政府和工业界的信息与信息技术设施提供技术指南</a:t>
            </a:r>
            <a:endParaRPr lang="en-US" altLang="zh-CN" dirty="0"/>
          </a:p>
          <a:p>
            <a:r>
              <a:rPr lang="zh-CN" altLang="en-US" dirty="0"/>
              <a:t>核心思想：“深度防御”</a:t>
            </a:r>
            <a:endParaRPr lang="en-US" altLang="zh-CN" dirty="0"/>
          </a:p>
          <a:p>
            <a:r>
              <a:rPr lang="zh-CN" altLang="en-US" dirty="0"/>
              <a:t>三个要素：人、技术、操作</a:t>
            </a:r>
            <a:endParaRPr lang="en-US" altLang="zh-CN" dirty="0"/>
          </a:p>
          <a:p>
            <a:r>
              <a:rPr lang="zh-CN" altLang="en-US" dirty="0"/>
              <a:t>四个焦点领域</a:t>
            </a:r>
            <a:endParaRPr lang="en-US" altLang="zh-CN" dirty="0"/>
          </a:p>
          <a:p>
            <a:pPr lvl="1"/>
            <a:r>
              <a:rPr lang="zh-CN" altLang="zh-CN" dirty="0"/>
              <a:t>保护网络和基础设施</a:t>
            </a:r>
            <a:endParaRPr lang="en-US" altLang="zh-CN" dirty="0"/>
          </a:p>
          <a:p>
            <a:pPr lvl="1"/>
            <a:r>
              <a:rPr lang="zh-CN" altLang="zh-CN" dirty="0"/>
              <a:t>保护区域边界</a:t>
            </a:r>
            <a:endParaRPr lang="en-US" altLang="zh-CN" dirty="0"/>
          </a:p>
          <a:p>
            <a:pPr lvl="1"/>
            <a:r>
              <a:rPr lang="zh-CN" altLang="zh-CN" dirty="0"/>
              <a:t>保护计算环境</a:t>
            </a:r>
            <a:endParaRPr lang="en-US" altLang="zh-CN" dirty="0"/>
          </a:p>
          <a:p>
            <a:pPr lvl="1"/>
            <a:r>
              <a:rPr lang="zh-CN" altLang="zh-CN" dirty="0"/>
              <a:t>支持性基础设施</a:t>
            </a:r>
            <a:endParaRPr lang="en-US" altLang="zh-CN" dirty="0"/>
          </a:p>
        </p:txBody>
      </p:sp>
      <p:sp>
        <p:nvSpPr>
          <p:cNvPr id="8704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7E69EB7-D657-47A7-8E7C-AD0BDAF51382}" type="slidenum">
              <a:rPr lang="zh-CN" altLang="en-US" smtClean="0"/>
              <a:pPr eaLnBrk="1" hangingPunct="1"/>
              <a:t>37</a:t>
            </a:fld>
            <a:endParaRPr lang="en-US" altLang="zh-CN"/>
          </a:p>
        </p:txBody>
      </p:sp>
      <p:grpSp>
        <p:nvGrpSpPr>
          <p:cNvPr id="5" name="Group 2"/>
          <p:cNvGrpSpPr>
            <a:grpSpLocks/>
          </p:cNvGrpSpPr>
          <p:nvPr/>
        </p:nvGrpSpPr>
        <p:grpSpPr bwMode="auto">
          <a:xfrm>
            <a:off x="4896036" y="3573016"/>
            <a:ext cx="3744416" cy="3024336"/>
            <a:chOff x="930" y="164"/>
            <a:chExt cx="4173" cy="3214"/>
          </a:xfrm>
        </p:grpSpPr>
        <p:sp>
          <p:nvSpPr>
            <p:cNvPr id="6" name="AutoShape 3"/>
            <p:cNvSpPr>
              <a:spLocks noChangeArrowheads="1"/>
            </p:cNvSpPr>
            <p:nvPr/>
          </p:nvSpPr>
          <p:spPr bwMode="auto">
            <a:xfrm>
              <a:off x="930" y="2840"/>
              <a:ext cx="272"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26 w 21600"/>
                <a:gd name="T13" fmla="*/ 4535 h 21600"/>
                <a:gd name="T14" fmla="*/ 17074 w 21600"/>
                <a:gd name="T15" fmla="*/ 1706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a:p>
          </p:txBody>
        </p:sp>
        <p:sp>
          <p:nvSpPr>
            <p:cNvPr id="7" name="Gear"/>
            <p:cNvSpPr>
              <a:spLocks noEditPoints="1" noChangeArrowheads="1"/>
            </p:cNvSpPr>
            <p:nvPr/>
          </p:nvSpPr>
          <p:spPr bwMode="auto">
            <a:xfrm>
              <a:off x="3651" y="164"/>
              <a:ext cx="1224" cy="127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6 w 21600"/>
                <a:gd name="T13" fmla="*/ 3963 h 21600"/>
                <a:gd name="T14" fmla="*/ 17841 w 21600"/>
                <a:gd name="T15" fmla="*/ 17637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folHlink"/>
            </a:solidFill>
            <a:ln w="9525">
              <a:round/>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a:flatTx/>
            </a:bodyPr>
            <a:lstStyle/>
            <a:p>
              <a:endParaRPr lang="zh-CN" altLang="en-US" sz="1100"/>
            </a:p>
          </p:txBody>
        </p:sp>
        <p:sp>
          <p:nvSpPr>
            <p:cNvPr id="8" name="AutoShape 5"/>
            <p:cNvSpPr>
              <a:spLocks noEditPoints="1" noChangeArrowheads="1"/>
            </p:cNvSpPr>
            <p:nvPr/>
          </p:nvSpPr>
          <p:spPr bwMode="auto">
            <a:xfrm>
              <a:off x="1337" y="482"/>
              <a:ext cx="1429" cy="13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a:flatTx/>
            </a:bodyPr>
            <a:lstStyle/>
            <a:p>
              <a:endParaRPr lang="zh-CN" altLang="en-US" sz="1100"/>
            </a:p>
          </p:txBody>
        </p:sp>
        <p:sp>
          <p:nvSpPr>
            <p:cNvPr id="9" name="AutoShape 6"/>
            <p:cNvSpPr>
              <a:spLocks noEditPoints="1" noChangeArrowheads="1"/>
            </p:cNvSpPr>
            <p:nvPr/>
          </p:nvSpPr>
          <p:spPr bwMode="auto">
            <a:xfrm>
              <a:off x="2562" y="1071"/>
              <a:ext cx="1588" cy="158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61 h 21600"/>
                <a:gd name="T14" fmla="*/ 17846 w 21600"/>
                <a:gd name="T15" fmla="*/ 1763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tx2"/>
            </a:solidFill>
            <a:ln w="9525">
              <a:round/>
              <a:headEnd/>
              <a:tailEnd/>
            </a:ln>
            <a:scene3d>
              <a:camera prst="legacyObliqueTopRight"/>
              <a:lightRig rig="legacyFlat3" dir="b"/>
            </a:scene3d>
            <a:sp3d extrusionH="430200" prstMaterial="legacyMatte">
              <a:bevelT w="13500" h="13500" prst="angle"/>
              <a:bevelB w="13500" h="13500" prst="angle"/>
              <a:extrusionClr>
                <a:schemeClr val="tx2"/>
              </a:extrusionClr>
            </a:sp3d>
          </p:spPr>
          <p:txBody>
            <a:bodyPr>
              <a:flatTx/>
            </a:bodyPr>
            <a:lstStyle/>
            <a:p>
              <a:endParaRPr lang="zh-CN" altLang="en-US" sz="1100"/>
            </a:p>
          </p:txBody>
        </p:sp>
        <p:sp>
          <p:nvSpPr>
            <p:cNvPr id="10" name="Oval 7"/>
            <p:cNvSpPr>
              <a:spLocks noChangeArrowheads="1"/>
            </p:cNvSpPr>
            <p:nvPr/>
          </p:nvSpPr>
          <p:spPr bwMode="auto">
            <a:xfrm>
              <a:off x="1655" y="799"/>
              <a:ext cx="816" cy="77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zh-CN" sz="1100"/>
                <a:t> </a:t>
              </a:r>
              <a:r>
                <a:rPr lang="zh-CN" altLang="en-US" sz="1100">
                  <a:solidFill>
                    <a:srgbClr val="CC0000"/>
                  </a:solidFill>
                </a:rPr>
                <a:t>边界区域</a:t>
              </a:r>
            </a:p>
          </p:txBody>
        </p:sp>
        <p:sp>
          <p:nvSpPr>
            <p:cNvPr id="11" name="Oval 8"/>
            <p:cNvSpPr>
              <a:spLocks noChangeArrowheads="1"/>
            </p:cNvSpPr>
            <p:nvPr/>
          </p:nvSpPr>
          <p:spPr bwMode="auto">
            <a:xfrm>
              <a:off x="3923" y="482"/>
              <a:ext cx="726" cy="6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zh-CN" sz="1100" dirty="0"/>
                <a:t> </a:t>
              </a:r>
              <a:r>
                <a:rPr lang="zh-CN" altLang="en-US" sz="1100" dirty="0">
                  <a:solidFill>
                    <a:srgbClr val="CC0000"/>
                  </a:solidFill>
                </a:rPr>
                <a:t>计算环境</a:t>
              </a:r>
            </a:p>
          </p:txBody>
        </p:sp>
        <p:sp>
          <p:nvSpPr>
            <p:cNvPr id="12" name="Oval 9"/>
            <p:cNvSpPr>
              <a:spLocks noChangeArrowheads="1"/>
            </p:cNvSpPr>
            <p:nvPr/>
          </p:nvSpPr>
          <p:spPr bwMode="auto">
            <a:xfrm>
              <a:off x="2925" y="1434"/>
              <a:ext cx="907" cy="90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zh-CN" sz="1100"/>
                <a:t> </a:t>
              </a:r>
              <a:r>
                <a:rPr lang="zh-CN" altLang="en-US" sz="1100">
                  <a:solidFill>
                    <a:srgbClr val="CC0000"/>
                  </a:solidFill>
                </a:rPr>
                <a:t>网络和</a:t>
              </a:r>
            </a:p>
            <a:p>
              <a:pPr algn="ctr"/>
              <a:r>
                <a:rPr lang="zh-CN" altLang="en-US" sz="1100">
                  <a:solidFill>
                    <a:srgbClr val="CC0000"/>
                  </a:solidFill>
                </a:rPr>
                <a:t>基础设施</a:t>
              </a:r>
            </a:p>
          </p:txBody>
        </p:sp>
        <p:sp>
          <p:nvSpPr>
            <p:cNvPr id="13" name="AutoShape 10"/>
            <p:cNvSpPr>
              <a:spLocks noChangeArrowheads="1"/>
            </p:cNvSpPr>
            <p:nvPr/>
          </p:nvSpPr>
          <p:spPr bwMode="auto">
            <a:xfrm>
              <a:off x="1474"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14" name="AutoShape 11"/>
            <p:cNvSpPr>
              <a:spLocks noChangeArrowheads="1"/>
            </p:cNvSpPr>
            <p:nvPr/>
          </p:nvSpPr>
          <p:spPr bwMode="auto">
            <a:xfrm>
              <a:off x="1837"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15" name="AutoShape 12"/>
            <p:cNvSpPr>
              <a:spLocks noChangeArrowheads="1"/>
            </p:cNvSpPr>
            <p:nvPr/>
          </p:nvSpPr>
          <p:spPr bwMode="auto">
            <a:xfrm>
              <a:off x="2199"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16" name="AutoShape 13"/>
            <p:cNvSpPr>
              <a:spLocks noChangeArrowheads="1"/>
            </p:cNvSpPr>
            <p:nvPr/>
          </p:nvSpPr>
          <p:spPr bwMode="auto">
            <a:xfrm>
              <a:off x="2562"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17" name="AutoShape 14"/>
            <p:cNvSpPr>
              <a:spLocks noChangeArrowheads="1"/>
            </p:cNvSpPr>
            <p:nvPr/>
          </p:nvSpPr>
          <p:spPr bwMode="auto">
            <a:xfrm>
              <a:off x="2925"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18" name="AutoShape 15"/>
            <p:cNvSpPr>
              <a:spLocks noChangeArrowheads="1"/>
            </p:cNvSpPr>
            <p:nvPr/>
          </p:nvSpPr>
          <p:spPr bwMode="auto">
            <a:xfrm>
              <a:off x="3288"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19" name="AutoShape 16"/>
            <p:cNvSpPr>
              <a:spLocks noChangeArrowheads="1"/>
            </p:cNvSpPr>
            <p:nvPr/>
          </p:nvSpPr>
          <p:spPr bwMode="auto">
            <a:xfrm>
              <a:off x="3651"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20" name="AutoShape 17"/>
            <p:cNvSpPr>
              <a:spLocks noChangeArrowheads="1"/>
            </p:cNvSpPr>
            <p:nvPr/>
          </p:nvSpPr>
          <p:spPr bwMode="auto">
            <a:xfrm>
              <a:off x="4014"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21" name="AutoShape 18"/>
            <p:cNvSpPr>
              <a:spLocks noChangeArrowheads="1"/>
            </p:cNvSpPr>
            <p:nvPr/>
          </p:nvSpPr>
          <p:spPr bwMode="auto">
            <a:xfrm>
              <a:off x="4377"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22" name="AutoShape 19"/>
            <p:cNvSpPr>
              <a:spLocks noChangeArrowheads="1"/>
            </p:cNvSpPr>
            <p:nvPr/>
          </p:nvSpPr>
          <p:spPr bwMode="auto">
            <a:xfrm>
              <a:off x="4740" y="2704"/>
              <a:ext cx="363" cy="317"/>
            </a:xfrm>
            <a:prstGeom prst="octagon">
              <a:avLst>
                <a:gd name="adj" fmla="val 29287"/>
              </a:avLst>
            </a:prstGeom>
            <a:solidFill>
              <a:srgbClr val="6666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6699"/>
              </a:extrusionClr>
            </a:sp3d>
          </p:spPr>
          <p:txBody>
            <a:bodyPr wrap="none" anchor="ctr">
              <a:flatTx/>
            </a:bodyPr>
            <a:lstStyle/>
            <a:p>
              <a:endParaRPr lang="zh-CN" altLang="en-US" sz="1100"/>
            </a:p>
          </p:txBody>
        </p:sp>
        <p:sp>
          <p:nvSpPr>
            <p:cNvPr id="23" name="Text Box 20"/>
            <p:cNvSpPr txBox="1">
              <a:spLocks noChangeArrowheads="1"/>
            </p:cNvSpPr>
            <p:nvPr/>
          </p:nvSpPr>
          <p:spPr bwMode="auto">
            <a:xfrm>
              <a:off x="2835" y="2976"/>
              <a:ext cx="1945"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100">
                  <a:solidFill>
                    <a:srgbClr val="CC0000"/>
                  </a:solidFill>
                </a:rPr>
                <a:t>支撑性基础设施</a:t>
              </a:r>
            </a:p>
          </p:txBody>
        </p:sp>
      </p:grpSp>
    </p:spTree>
    <p:extLst>
      <p:ext uri="{BB962C8B-B14F-4D97-AF65-F5344CB8AC3E}">
        <p14:creationId xmlns:p14="http://schemas.microsoft.com/office/powerpoint/2010/main" val="85424220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4"/>
          <p:cNvGrpSpPr>
            <a:grpSpLocks/>
          </p:cNvGrpSpPr>
          <p:nvPr/>
        </p:nvGrpSpPr>
        <p:grpSpPr bwMode="auto">
          <a:xfrm>
            <a:off x="1151620" y="1085065"/>
            <a:ext cx="6408737" cy="5112866"/>
            <a:chOff x="1338" y="119"/>
            <a:chExt cx="4037" cy="3674"/>
          </a:xfrm>
        </p:grpSpPr>
        <p:sp>
          <p:nvSpPr>
            <p:cNvPr id="89093" name="Rectangle 5"/>
            <p:cNvSpPr>
              <a:spLocks noChangeArrowheads="1"/>
            </p:cNvSpPr>
            <p:nvPr/>
          </p:nvSpPr>
          <p:spPr bwMode="auto">
            <a:xfrm>
              <a:off x="1474" y="2432"/>
              <a:ext cx="3765" cy="1270"/>
            </a:xfrm>
            <a:prstGeom prst="rect">
              <a:avLst/>
            </a:prstGeom>
            <a:gradFill rotWithShape="1">
              <a:gsLst>
                <a:gs pos="0">
                  <a:srgbClr val="C3C087"/>
                </a:gs>
                <a:gs pos="100000">
                  <a:schemeClr val="bg1"/>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3C087"/>
              </a:extrusionClr>
            </a:sp3d>
          </p:spPr>
          <p:txBody>
            <a:bodyPr wrap="none" anchor="ctr">
              <a:flatTx/>
            </a:bodyPr>
            <a:lstStyle/>
            <a:p>
              <a:pPr algn="ctr"/>
              <a:endParaRPr lang="zh-CN" altLang="zh-CN"/>
            </a:p>
          </p:txBody>
        </p:sp>
        <p:sp>
          <p:nvSpPr>
            <p:cNvPr id="89094" name="AutoShape 6"/>
            <p:cNvSpPr>
              <a:spLocks noChangeArrowheads="1"/>
            </p:cNvSpPr>
            <p:nvPr/>
          </p:nvSpPr>
          <p:spPr bwMode="auto">
            <a:xfrm>
              <a:off x="2245" y="2024"/>
              <a:ext cx="1633" cy="544"/>
            </a:xfrm>
            <a:prstGeom prst="roundRect">
              <a:avLst>
                <a:gd name="adj" fmla="val 16667"/>
              </a:avLst>
            </a:prstGeom>
            <a:gradFill rotWithShape="1">
              <a:gsLst>
                <a:gs pos="0">
                  <a:schemeClr val="accent1"/>
                </a:gs>
                <a:gs pos="100000">
                  <a:schemeClr val="folHlink"/>
                </a:gs>
              </a:gsLst>
              <a:lin ang="5400000" scaled="1"/>
            </a:gra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r"/>
              <a:r>
                <a:rPr lang="zh-CN" altLang="en-US" sz="2400">
                  <a:solidFill>
                    <a:srgbClr val="CC0000"/>
                  </a:solidFill>
                </a:rPr>
                <a:t>技术</a:t>
              </a:r>
            </a:p>
          </p:txBody>
        </p:sp>
        <p:sp>
          <p:nvSpPr>
            <p:cNvPr id="89095" name="AutoShape 7"/>
            <p:cNvSpPr>
              <a:spLocks noChangeArrowheads="1"/>
            </p:cNvSpPr>
            <p:nvPr/>
          </p:nvSpPr>
          <p:spPr bwMode="auto">
            <a:xfrm>
              <a:off x="1882" y="1933"/>
              <a:ext cx="1134" cy="363"/>
            </a:xfrm>
            <a:prstGeom prst="roundRect">
              <a:avLst>
                <a:gd name="adj" fmla="val 16667"/>
              </a:avLst>
            </a:prstGeom>
            <a:gradFill rotWithShape="1">
              <a:gsLst>
                <a:gs pos="0">
                  <a:srgbClr val="FFCC99"/>
                </a:gs>
                <a:gs pos="100000">
                  <a:schemeClr val="accent1"/>
                </a:gs>
              </a:gsLst>
              <a:lin ang="5400000" scaled="1"/>
            </a:gradFill>
            <a:ln w="9525">
              <a:round/>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zh-CN" altLang="en-US" sz="2400">
                  <a:solidFill>
                    <a:srgbClr val="CC0000"/>
                  </a:solidFill>
                </a:rPr>
                <a:t>操作</a:t>
              </a:r>
            </a:p>
          </p:txBody>
        </p:sp>
        <p:sp>
          <p:nvSpPr>
            <p:cNvPr id="89096" name="AutoShape 8"/>
            <p:cNvSpPr>
              <a:spLocks noChangeArrowheads="1"/>
            </p:cNvSpPr>
            <p:nvPr/>
          </p:nvSpPr>
          <p:spPr bwMode="auto">
            <a:xfrm>
              <a:off x="1338" y="1253"/>
              <a:ext cx="4037" cy="2540"/>
            </a:xfrm>
            <a:prstGeom prst="roundRect">
              <a:avLst>
                <a:gd name="adj" fmla="val 16667"/>
              </a:avLst>
            </a:prstGeom>
            <a:noFill/>
            <a:ln w="3175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zh-CN" altLang="en-US"/>
            </a:p>
          </p:txBody>
        </p:sp>
        <p:sp>
          <p:nvSpPr>
            <p:cNvPr id="89097" name="Text Box 9"/>
            <p:cNvSpPr txBox="1">
              <a:spLocks noChangeArrowheads="1"/>
            </p:cNvSpPr>
            <p:nvPr/>
          </p:nvSpPr>
          <p:spPr bwMode="auto">
            <a:xfrm>
              <a:off x="2653" y="1117"/>
              <a:ext cx="1497" cy="327"/>
            </a:xfrm>
            <a:prstGeom prst="rect">
              <a:avLst/>
            </a:prstGeom>
            <a:gradFill rotWithShape="1">
              <a:gsLst>
                <a:gs pos="0">
                  <a:schemeClr val="tx2"/>
                </a:gs>
                <a:gs pos="100000">
                  <a:schemeClr val="bg2"/>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chemeClr val="tx2"/>
              </a:extrusionClr>
            </a:sp3d>
          </p:spPr>
          <p:txBody>
            <a:bodyPr>
              <a:spAutoFit/>
              <a:flatTx/>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a:t>深度防御战略</a:t>
              </a:r>
            </a:p>
          </p:txBody>
        </p:sp>
        <p:sp>
          <p:nvSpPr>
            <p:cNvPr id="89098" name="AutoShape 10"/>
            <p:cNvSpPr>
              <a:spLocks noChangeArrowheads="1"/>
            </p:cNvSpPr>
            <p:nvPr/>
          </p:nvSpPr>
          <p:spPr bwMode="auto">
            <a:xfrm>
              <a:off x="2426" y="1752"/>
              <a:ext cx="1134" cy="363"/>
            </a:xfrm>
            <a:prstGeom prst="roundRect">
              <a:avLst>
                <a:gd name="adj" fmla="val 16667"/>
              </a:avLst>
            </a:prstGeom>
            <a:gradFill rotWithShape="1">
              <a:gsLst>
                <a:gs pos="0">
                  <a:schemeClr val="accent1"/>
                </a:gs>
                <a:gs pos="100000">
                  <a:schemeClr val="accent2"/>
                </a:gs>
              </a:gsLst>
              <a:lin ang="5400000" scaled="1"/>
            </a:gradFill>
            <a:ln w="9525">
              <a:round/>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zh-CN" altLang="en-US" sz="2400">
                  <a:solidFill>
                    <a:srgbClr val="CC0000"/>
                  </a:solidFill>
                </a:rPr>
                <a:t>人</a:t>
              </a:r>
            </a:p>
          </p:txBody>
        </p:sp>
        <p:sp>
          <p:nvSpPr>
            <p:cNvPr id="89099" name="Text Box 11"/>
            <p:cNvSpPr txBox="1">
              <a:spLocks noChangeArrowheads="1"/>
            </p:cNvSpPr>
            <p:nvPr/>
          </p:nvSpPr>
          <p:spPr bwMode="auto">
            <a:xfrm>
              <a:off x="4001" y="1752"/>
              <a:ext cx="1268"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pPr>
              <a:r>
                <a:rPr lang="en-US" altLang="zh-CN"/>
                <a:t>            </a:t>
              </a:r>
              <a:r>
                <a:rPr lang="zh-CN" altLang="en-US" sz="2400" b="1">
                  <a:latin typeface="仿宋_GB2312" pitchFamily="49" charset="-122"/>
                  <a:ea typeface="仿宋_GB2312" pitchFamily="49" charset="-122"/>
                </a:rPr>
                <a:t>人</a:t>
              </a:r>
            </a:p>
            <a:p>
              <a:pPr eaLnBrk="1" hangingPunct="1">
                <a:lnSpc>
                  <a:spcPct val="140000"/>
                </a:lnSpc>
              </a:pPr>
              <a:r>
                <a:rPr lang="zh-CN" altLang="en-US" sz="2400" b="1">
                  <a:latin typeface="仿宋_GB2312" pitchFamily="49" charset="-122"/>
                  <a:ea typeface="仿宋_GB2312" pitchFamily="49" charset="-122"/>
                </a:rPr>
                <a:t> 通过  技术</a:t>
              </a:r>
            </a:p>
            <a:p>
              <a:pPr eaLnBrk="1" hangingPunct="1">
                <a:lnSpc>
                  <a:spcPct val="140000"/>
                </a:lnSpc>
              </a:pPr>
              <a:r>
                <a:rPr lang="zh-CN" altLang="en-US" sz="2400" b="1">
                  <a:latin typeface="仿宋_GB2312" pitchFamily="49" charset="-122"/>
                  <a:ea typeface="仿宋_GB2312" pitchFamily="49" charset="-122"/>
                </a:rPr>
                <a:t> 进行  操作</a:t>
              </a:r>
            </a:p>
          </p:txBody>
        </p:sp>
        <p:sp>
          <p:nvSpPr>
            <p:cNvPr id="89100" name="Rectangle 12"/>
            <p:cNvSpPr>
              <a:spLocks noChangeArrowheads="1"/>
            </p:cNvSpPr>
            <p:nvPr/>
          </p:nvSpPr>
          <p:spPr bwMode="auto">
            <a:xfrm>
              <a:off x="1610" y="3022"/>
              <a:ext cx="635" cy="635"/>
            </a:xfrm>
            <a:prstGeom prst="rect">
              <a:avLst/>
            </a:prstGeom>
            <a:gradFill rotWithShape="1">
              <a:gsLst>
                <a:gs pos="0">
                  <a:srgbClr val="87B0C3"/>
                </a:gs>
                <a:gs pos="100000">
                  <a:schemeClr val="bg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87B0C3"/>
              </a:extrusionClr>
            </a:sp3d>
          </p:spPr>
          <p:txBody>
            <a:bodyPr wrap="none" anchor="ctr">
              <a:flatTx/>
            </a:bodyPr>
            <a:lstStyle/>
            <a:p>
              <a:pPr algn="ctr"/>
              <a:r>
                <a:rPr lang="zh-CN" altLang="en-US"/>
                <a:t>计算环境</a:t>
              </a:r>
            </a:p>
          </p:txBody>
        </p:sp>
        <p:sp>
          <p:nvSpPr>
            <p:cNvPr id="89101" name="Rectangle 13"/>
            <p:cNvSpPr>
              <a:spLocks noChangeArrowheads="1"/>
            </p:cNvSpPr>
            <p:nvPr/>
          </p:nvSpPr>
          <p:spPr bwMode="auto">
            <a:xfrm>
              <a:off x="2290" y="3022"/>
              <a:ext cx="635" cy="635"/>
            </a:xfrm>
            <a:prstGeom prst="rect">
              <a:avLst/>
            </a:prstGeom>
            <a:gradFill rotWithShape="1">
              <a:gsLst>
                <a:gs pos="0">
                  <a:srgbClr val="87B0C3"/>
                </a:gs>
                <a:gs pos="100000">
                  <a:schemeClr val="bg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87B0C3"/>
              </a:extrusionClr>
            </a:sp3d>
          </p:spPr>
          <p:txBody>
            <a:bodyPr wrap="none" anchor="ctr">
              <a:flatTx/>
            </a:bodyPr>
            <a:lstStyle/>
            <a:p>
              <a:pPr algn="ctr"/>
              <a:r>
                <a:rPr lang="zh-CN" altLang="en-US"/>
                <a:t>区域边界</a:t>
              </a:r>
            </a:p>
          </p:txBody>
        </p:sp>
        <p:sp>
          <p:nvSpPr>
            <p:cNvPr id="89102" name="Rectangle 14"/>
            <p:cNvSpPr>
              <a:spLocks noChangeArrowheads="1"/>
            </p:cNvSpPr>
            <p:nvPr/>
          </p:nvSpPr>
          <p:spPr bwMode="auto">
            <a:xfrm>
              <a:off x="3016" y="3022"/>
              <a:ext cx="635" cy="635"/>
            </a:xfrm>
            <a:prstGeom prst="rect">
              <a:avLst/>
            </a:prstGeom>
            <a:gradFill rotWithShape="1">
              <a:gsLst>
                <a:gs pos="0">
                  <a:srgbClr val="87B0C3"/>
                </a:gs>
                <a:gs pos="100000">
                  <a:schemeClr val="bg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87B0C3"/>
              </a:extrusionClr>
            </a:sp3d>
          </p:spPr>
          <p:txBody>
            <a:bodyPr wrap="none" anchor="ctr">
              <a:flatTx/>
            </a:bodyPr>
            <a:lstStyle/>
            <a:p>
              <a:pPr algn="ctr"/>
              <a:r>
                <a:rPr lang="zh-CN" altLang="en-US"/>
                <a:t>网络</a:t>
              </a:r>
            </a:p>
            <a:p>
              <a:pPr algn="ctr"/>
              <a:r>
                <a:rPr lang="zh-CN" altLang="en-US"/>
                <a:t>基础设施</a:t>
              </a:r>
            </a:p>
          </p:txBody>
        </p:sp>
        <p:sp>
          <p:nvSpPr>
            <p:cNvPr id="89103" name="Rectangle 15"/>
            <p:cNvSpPr>
              <a:spLocks noChangeArrowheads="1"/>
            </p:cNvSpPr>
            <p:nvPr/>
          </p:nvSpPr>
          <p:spPr bwMode="auto">
            <a:xfrm>
              <a:off x="3696" y="2886"/>
              <a:ext cx="1452" cy="771"/>
            </a:xfrm>
            <a:prstGeom prst="rect">
              <a:avLst/>
            </a:prstGeom>
            <a:gradFill rotWithShape="1">
              <a:gsLst>
                <a:gs pos="0">
                  <a:srgbClr val="87B0C3"/>
                </a:gs>
                <a:gs pos="100000">
                  <a:schemeClr val="bg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87B0C3"/>
              </a:extrusionClr>
            </a:sp3d>
          </p:spPr>
          <p:txBody>
            <a:bodyPr wrap="none" anchor="ctr">
              <a:flatTx/>
            </a:bodyPr>
            <a:lstStyle/>
            <a:p>
              <a:pPr algn="ctr"/>
              <a:r>
                <a:rPr lang="zh-CN" altLang="en-US"/>
                <a:t>支撑性基础设施</a:t>
              </a:r>
            </a:p>
            <a:p>
              <a:pPr algn="ctr"/>
              <a:endParaRPr lang="zh-CN" altLang="en-US"/>
            </a:p>
            <a:p>
              <a:pPr algn="ctr"/>
              <a:endParaRPr lang="en-US" altLang="zh-CN"/>
            </a:p>
          </p:txBody>
        </p:sp>
        <p:sp>
          <p:nvSpPr>
            <p:cNvPr id="89104" name="Rectangle 16"/>
            <p:cNvSpPr>
              <a:spLocks noChangeArrowheads="1"/>
            </p:cNvSpPr>
            <p:nvPr/>
          </p:nvSpPr>
          <p:spPr bwMode="auto">
            <a:xfrm>
              <a:off x="3742" y="3339"/>
              <a:ext cx="635" cy="227"/>
            </a:xfrm>
            <a:prstGeom prst="rect">
              <a:avLst/>
            </a:prstGeom>
            <a:gradFill rotWithShape="1">
              <a:gsLst>
                <a:gs pos="0">
                  <a:srgbClr val="CCFF66"/>
                </a:gs>
                <a:gs pos="100000">
                  <a:schemeClr val="bg1"/>
                </a:gs>
              </a:gsLst>
              <a:path path="rect">
                <a:fillToRect r="100000" b="10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CFF66"/>
              </a:extrusionClr>
            </a:sp3d>
          </p:spPr>
          <p:txBody>
            <a:bodyPr wrap="none" anchor="ctr">
              <a:flatTx/>
            </a:bodyPr>
            <a:lstStyle/>
            <a:p>
              <a:pPr algn="ctr"/>
              <a:r>
                <a:rPr lang="zh-CN" altLang="en-US" sz="1600"/>
                <a:t>密钥管理</a:t>
              </a:r>
            </a:p>
          </p:txBody>
        </p:sp>
        <p:sp>
          <p:nvSpPr>
            <p:cNvPr id="89105" name="Rectangle 17"/>
            <p:cNvSpPr>
              <a:spLocks noChangeArrowheads="1"/>
            </p:cNvSpPr>
            <p:nvPr/>
          </p:nvSpPr>
          <p:spPr bwMode="auto">
            <a:xfrm>
              <a:off x="4468" y="3339"/>
              <a:ext cx="635" cy="227"/>
            </a:xfrm>
            <a:prstGeom prst="rect">
              <a:avLst/>
            </a:prstGeom>
            <a:gradFill rotWithShape="1">
              <a:gsLst>
                <a:gs pos="0">
                  <a:srgbClr val="CCFF66"/>
                </a:gs>
                <a:gs pos="100000">
                  <a:schemeClr val="bg1"/>
                </a:gs>
              </a:gsLst>
              <a:path path="rect">
                <a:fillToRect r="100000" b="10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CFF66"/>
              </a:extrusionClr>
            </a:sp3d>
          </p:spPr>
          <p:txBody>
            <a:bodyPr wrap="none" anchor="ctr">
              <a:flatTx/>
            </a:bodyPr>
            <a:lstStyle/>
            <a:p>
              <a:pPr algn="ctr"/>
              <a:r>
                <a:rPr lang="zh-CN" altLang="en-US" sz="1600"/>
                <a:t>检测响应</a:t>
              </a:r>
            </a:p>
          </p:txBody>
        </p:sp>
        <p:sp>
          <p:nvSpPr>
            <p:cNvPr id="89106" name="AutoShape 18"/>
            <p:cNvSpPr>
              <a:spLocks noChangeArrowheads="1"/>
            </p:cNvSpPr>
            <p:nvPr/>
          </p:nvSpPr>
          <p:spPr bwMode="auto">
            <a:xfrm>
              <a:off x="2064" y="119"/>
              <a:ext cx="3265" cy="844"/>
            </a:xfrm>
            <a:prstGeom prst="rightArrow">
              <a:avLst>
                <a:gd name="adj1" fmla="val 50000"/>
                <a:gd name="adj2" fmla="val 96712"/>
              </a:avLst>
            </a:prstGeom>
            <a:gradFill rotWithShape="1">
              <a:gsLst>
                <a:gs pos="0">
                  <a:srgbClr val="FFFF99"/>
                </a:gs>
                <a:gs pos="100000">
                  <a:schemeClr val="bg2"/>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zh-CN" altLang="en-US" sz="2400" b="1" dirty="0"/>
                <a:t>成功的组织功能</a:t>
              </a:r>
            </a:p>
          </p:txBody>
        </p:sp>
        <p:sp>
          <p:nvSpPr>
            <p:cNvPr id="89107" name="Rectangle 19"/>
            <p:cNvSpPr>
              <a:spLocks noChangeArrowheads="1"/>
            </p:cNvSpPr>
            <p:nvPr/>
          </p:nvSpPr>
          <p:spPr bwMode="auto">
            <a:xfrm>
              <a:off x="2018" y="754"/>
              <a:ext cx="2857" cy="272"/>
            </a:xfrm>
            <a:prstGeom prst="rect">
              <a:avLst/>
            </a:prstGeom>
            <a:gradFill rotWithShape="1">
              <a:gsLst>
                <a:gs pos="0">
                  <a:srgbClr val="CC99FF"/>
                </a:gs>
                <a:gs pos="100000">
                  <a:schemeClr val="bg2"/>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wrap="none" anchor="ctr">
              <a:flatTx/>
            </a:bodyPr>
            <a:lstStyle/>
            <a:p>
              <a:pPr algn="ctr"/>
              <a:r>
                <a:rPr lang="zh-CN" altLang="en-US" sz="2000" b="1"/>
                <a:t>信息安全保障（</a:t>
              </a:r>
              <a:r>
                <a:rPr lang="en-US" altLang="zh-CN" sz="2000" b="1"/>
                <a:t>IA</a:t>
              </a:r>
              <a:r>
                <a:rPr lang="zh-CN" altLang="en-US" sz="2000" b="1"/>
                <a:t>）</a:t>
              </a:r>
            </a:p>
          </p:txBody>
        </p:sp>
      </p:grpSp>
      <p:sp>
        <p:nvSpPr>
          <p:cNvPr id="89091" name="标题 17"/>
          <p:cNvSpPr>
            <a:spLocks noGrp="1"/>
          </p:cNvSpPr>
          <p:nvPr>
            <p:ph type="title"/>
          </p:nvPr>
        </p:nvSpPr>
        <p:spPr/>
        <p:txBody>
          <a:bodyPr/>
          <a:lstStyle/>
          <a:p>
            <a:r>
              <a:rPr lang="zh-CN" altLang="en-US" dirty="0"/>
              <a:t>信息保障技术框架</a:t>
            </a:r>
          </a:p>
        </p:txBody>
      </p:sp>
      <p:sp>
        <p:nvSpPr>
          <p:cNvPr id="2" name="内容占位符 1">
            <a:extLst>
              <a:ext uri="{FF2B5EF4-FFF2-40B4-BE49-F238E27FC236}">
                <a16:creationId xmlns:a16="http://schemas.microsoft.com/office/drawing/2014/main" id="{6040A228-12D4-45CB-9D5C-E92AB053B046}"/>
              </a:ext>
            </a:extLst>
          </p:cNvPr>
          <p:cNvSpPr>
            <a:spLocks noGrp="1"/>
          </p:cNvSpPr>
          <p:nvPr>
            <p:ph idx="1"/>
          </p:nvPr>
        </p:nvSpPr>
        <p:spPr/>
        <p:txBody>
          <a:bodyPr/>
          <a:lstStyle/>
          <a:p>
            <a:endParaRPr lang="zh-CN" altLang="en-US"/>
          </a:p>
        </p:txBody>
      </p:sp>
      <p:sp>
        <p:nvSpPr>
          <p:cNvPr id="8909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6AB3227-A148-4E58-88CB-138CD79D832D}" type="slidenum">
              <a:rPr lang="zh-CN" altLang="en-US" smtClean="0"/>
              <a:pPr eaLnBrk="1" hangingPunct="1"/>
              <a:t>38</a:t>
            </a:fld>
            <a:endParaRPr lang="en-US" altLang="zh-CN"/>
          </a:p>
        </p:txBody>
      </p:sp>
    </p:spTree>
    <p:extLst>
      <p:ext uri="{BB962C8B-B14F-4D97-AF65-F5344CB8AC3E}">
        <p14:creationId xmlns:p14="http://schemas.microsoft.com/office/powerpoint/2010/main" val="90230341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2E15D-94D3-4457-B0A3-E850538F4AC6}"/>
              </a:ext>
            </a:extLst>
          </p:cNvPr>
          <p:cNvSpPr>
            <a:spLocks noGrp="1"/>
          </p:cNvSpPr>
          <p:nvPr>
            <p:ph type="title"/>
          </p:nvPr>
        </p:nvSpPr>
        <p:spPr/>
        <p:txBody>
          <a:bodyPr/>
          <a:lstStyle/>
          <a:p>
            <a:r>
              <a:rPr lang="zh-CN" altLang="zh-CN" dirty="0"/>
              <a:t>信息保障技术框架</a:t>
            </a:r>
            <a:r>
              <a:rPr lang="en-US" altLang="zh-CN" dirty="0"/>
              <a:t>-</a:t>
            </a:r>
            <a:r>
              <a:rPr lang="zh-CN" altLang="en-US" dirty="0"/>
              <a:t>核心要素</a:t>
            </a:r>
          </a:p>
        </p:txBody>
      </p:sp>
      <p:sp>
        <p:nvSpPr>
          <p:cNvPr id="3" name="内容占位符 2">
            <a:extLst>
              <a:ext uri="{FF2B5EF4-FFF2-40B4-BE49-F238E27FC236}">
                <a16:creationId xmlns:a16="http://schemas.microsoft.com/office/drawing/2014/main" id="{5BEBF7C9-6ECE-427D-BD3F-67180F80D463}"/>
              </a:ext>
            </a:extLst>
          </p:cNvPr>
          <p:cNvSpPr>
            <a:spLocks noGrp="1"/>
          </p:cNvSpPr>
          <p:nvPr>
            <p:ph idx="1"/>
          </p:nvPr>
        </p:nvSpPr>
        <p:spPr/>
        <p:txBody>
          <a:bodyPr>
            <a:normAutofit fontScale="92500" lnSpcReduction="10000"/>
          </a:bodyPr>
          <a:lstStyle/>
          <a:p>
            <a:pPr>
              <a:lnSpc>
                <a:spcPct val="80000"/>
              </a:lnSpc>
            </a:pPr>
            <a:r>
              <a:rPr lang="zh-CN" altLang="en-US" b="1" dirty="0"/>
              <a:t>人（</a:t>
            </a:r>
            <a:r>
              <a:rPr lang="en-US" altLang="zh-CN" b="1" dirty="0"/>
              <a:t>People</a:t>
            </a:r>
            <a:r>
              <a:rPr lang="zh-CN" altLang="en-US" b="1" dirty="0"/>
              <a:t>）</a:t>
            </a:r>
            <a:r>
              <a:rPr lang="zh-CN" altLang="en-US" dirty="0"/>
              <a:t>：</a:t>
            </a:r>
          </a:p>
          <a:p>
            <a:pPr lvl="1">
              <a:lnSpc>
                <a:spcPct val="80000"/>
              </a:lnSpc>
            </a:pPr>
            <a:r>
              <a:rPr lang="zh-CN" altLang="en-US" dirty="0"/>
              <a:t>信息保障体系的核心，是第一位的要素，同时也是最脆弱的。</a:t>
            </a:r>
          </a:p>
          <a:p>
            <a:pPr lvl="1">
              <a:lnSpc>
                <a:spcPct val="80000"/>
              </a:lnSpc>
            </a:pPr>
            <a:r>
              <a:rPr lang="zh-CN" altLang="en-US" dirty="0"/>
              <a:t>基于这样的认识，安全管理在安全保障体系中愈显重要，包括：</a:t>
            </a:r>
          </a:p>
          <a:p>
            <a:pPr lvl="2">
              <a:lnSpc>
                <a:spcPct val="80000"/>
              </a:lnSpc>
            </a:pPr>
            <a:r>
              <a:rPr lang="zh-CN" altLang="en-US" dirty="0"/>
              <a:t>意识培训、组织管理、技术管理、操作管理</a:t>
            </a:r>
          </a:p>
          <a:p>
            <a:pPr lvl="2">
              <a:lnSpc>
                <a:spcPct val="80000"/>
              </a:lnSpc>
            </a:pPr>
            <a:r>
              <a:rPr lang="en-US" altLang="zh-CN" dirty="0"/>
              <a:t>……</a:t>
            </a:r>
          </a:p>
          <a:p>
            <a:pPr>
              <a:lnSpc>
                <a:spcPct val="80000"/>
              </a:lnSpc>
            </a:pPr>
            <a:r>
              <a:rPr lang="zh-CN" altLang="en-US" b="1" dirty="0"/>
              <a:t>技术（</a:t>
            </a:r>
            <a:r>
              <a:rPr lang="en-US" altLang="zh-CN" b="1" dirty="0"/>
              <a:t>Technology</a:t>
            </a:r>
            <a:r>
              <a:rPr lang="zh-CN" altLang="en-US" b="1" dirty="0"/>
              <a:t>）</a:t>
            </a:r>
            <a:r>
              <a:rPr lang="zh-CN" altLang="en-US" dirty="0"/>
              <a:t>：</a:t>
            </a:r>
          </a:p>
          <a:p>
            <a:pPr lvl="1">
              <a:lnSpc>
                <a:spcPct val="80000"/>
              </a:lnSpc>
            </a:pPr>
            <a:r>
              <a:rPr lang="zh-CN" altLang="en-US" dirty="0"/>
              <a:t>技术是实现信息保障的重要手段。</a:t>
            </a:r>
          </a:p>
          <a:p>
            <a:pPr lvl="1">
              <a:lnSpc>
                <a:spcPct val="80000"/>
              </a:lnSpc>
            </a:pPr>
            <a:r>
              <a:rPr lang="zh-CN" altLang="en-US" dirty="0"/>
              <a:t>动态的技术体系：</a:t>
            </a:r>
          </a:p>
          <a:p>
            <a:pPr lvl="2">
              <a:lnSpc>
                <a:spcPct val="80000"/>
              </a:lnSpc>
            </a:pPr>
            <a:r>
              <a:rPr lang="zh-CN" altLang="en-US" dirty="0"/>
              <a:t>防护、检测、响应、恢复</a:t>
            </a:r>
          </a:p>
          <a:p>
            <a:pPr>
              <a:lnSpc>
                <a:spcPct val="80000"/>
              </a:lnSpc>
            </a:pPr>
            <a:r>
              <a:rPr lang="zh-CN" altLang="en-US" b="1" dirty="0"/>
              <a:t>操作（</a:t>
            </a:r>
            <a:r>
              <a:rPr lang="en-US" altLang="zh-CN" b="1" dirty="0"/>
              <a:t>Operation</a:t>
            </a:r>
            <a:r>
              <a:rPr lang="zh-CN" altLang="en-US" b="1" dirty="0"/>
              <a:t>）</a:t>
            </a:r>
            <a:r>
              <a:rPr lang="zh-CN" altLang="en-US" dirty="0"/>
              <a:t>：</a:t>
            </a:r>
          </a:p>
          <a:p>
            <a:pPr lvl="1">
              <a:lnSpc>
                <a:spcPct val="80000"/>
              </a:lnSpc>
            </a:pPr>
            <a:r>
              <a:rPr lang="zh-CN" altLang="en-US" dirty="0"/>
              <a:t>也叫运行，构成安全保障的主动防御体系。</a:t>
            </a:r>
          </a:p>
          <a:p>
            <a:pPr lvl="1">
              <a:lnSpc>
                <a:spcPct val="80000"/>
              </a:lnSpc>
            </a:pPr>
            <a:r>
              <a:rPr lang="zh-CN" altLang="en-US" dirty="0"/>
              <a:t>是将各方面技术紧密结合在一起的主动的过程，包括</a:t>
            </a:r>
          </a:p>
          <a:p>
            <a:pPr lvl="2">
              <a:lnSpc>
                <a:spcPct val="80000"/>
              </a:lnSpc>
            </a:pPr>
            <a:r>
              <a:rPr lang="zh-CN" altLang="en-US" dirty="0"/>
              <a:t>风险评估、安全监控、安全审计</a:t>
            </a:r>
          </a:p>
          <a:p>
            <a:pPr lvl="2">
              <a:lnSpc>
                <a:spcPct val="80000"/>
              </a:lnSpc>
            </a:pPr>
            <a:r>
              <a:rPr lang="zh-CN" altLang="en-US" dirty="0"/>
              <a:t>跟踪告警、入侵检测、响应恢复</a:t>
            </a:r>
          </a:p>
        </p:txBody>
      </p:sp>
      <p:sp>
        <p:nvSpPr>
          <p:cNvPr id="4" name="灯片编号占位符 3">
            <a:extLst>
              <a:ext uri="{FF2B5EF4-FFF2-40B4-BE49-F238E27FC236}">
                <a16:creationId xmlns:a16="http://schemas.microsoft.com/office/drawing/2014/main" id="{E8089E4E-9B8C-43CD-BE26-0F6E141E5BDA}"/>
              </a:ext>
            </a:extLst>
          </p:cNvPr>
          <p:cNvSpPr>
            <a:spLocks noGrp="1"/>
          </p:cNvSpPr>
          <p:nvPr>
            <p:ph type="sldNum" sz="quarter" idx="10"/>
          </p:nvPr>
        </p:nvSpPr>
        <p:spPr/>
        <p:txBody>
          <a:bodyPr/>
          <a:lstStyle/>
          <a:p>
            <a:pPr>
              <a:defRPr/>
            </a:pPr>
            <a:fld id="{F5E0E65E-9137-4309-8D78-B392A1917D52}" type="slidenum">
              <a:rPr lang="zh-CN" altLang="en-US" smtClean="0"/>
              <a:pPr>
                <a:defRPr/>
              </a:pPr>
              <a:t>39</a:t>
            </a:fld>
            <a:endParaRPr lang="en-US" altLang="zh-CN"/>
          </a:p>
        </p:txBody>
      </p:sp>
    </p:spTree>
    <p:extLst>
      <p:ext uri="{BB962C8B-B14F-4D97-AF65-F5344CB8AC3E}">
        <p14:creationId xmlns:p14="http://schemas.microsoft.com/office/powerpoint/2010/main" val="19566738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信息安全的定义</a:t>
            </a:r>
          </a:p>
        </p:txBody>
      </p:sp>
      <p:sp>
        <p:nvSpPr>
          <p:cNvPr id="3" name="内容占位符 2"/>
          <p:cNvSpPr>
            <a:spLocks noGrp="1"/>
          </p:cNvSpPr>
          <p:nvPr>
            <p:ph idx="1"/>
          </p:nvPr>
        </p:nvSpPr>
        <p:spPr/>
        <p:txBody>
          <a:bodyPr/>
          <a:lstStyle/>
          <a:p>
            <a:r>
              <a:rPr lang="en-US" altLang="zh-CN" dirty="0"/>
              <a:t>ISO</a:t>
            </a:r>
            <a:r>
              <a:rPr lang="zh-CN" altLang="en-US" dirty="0"/>
              <a:t>对信息安全的定义</a:t>
            </a:r>
            <a:endParaRPr lang="en-US" altLang="zh-CN" dirty="0"/>
          </a:p>
          <a:p>
            <a:pPr lvl="1"/>
            <a:r>
              <a:rPr lang="zh-CN" altLang="zh-CN" dirty="0"/>
              <a:t>“为数据处理系统建立和采取技术、管理的安全保护，保护计算机硬件、软件、数据不因偶然的或恶意的原因而受到破坏、更改、泄露”</a:t>
            </a:r>
            <a:endParaRPr lang="en-US" altLang="zh-CN" dirty="0"/>
          </a:p>
          <a:p>
            <a:r>
              <a:rPr lang="zh-CN" altLang="en-US" dirty="0"/>
              <a:t>其他相关定义</a:t>
            </a:r>
            <a:endParaRPr lang="en-US" altLang="zh-CN" dirty="0"/>
          </a:p>
          <a:p>
            <a:pPr lvl="1"/>
            <a:r>
              <a:rPr lang="zh-CN" altLang="en-US" dirty="0"/>
              <a:t>美国法典中的定义</a:t>
            </a:r>
            <a:endParaRPr lang="en-US" altLang="zh-CN" dirty="0"/>
          </a:p>
          <a:p>
            <a:pPr lvl="1"/>
            <a:r>
              <a:rPr lang="zh-CN" altLang="en-US" dirty="0"/>
              <a:t>欧盟的定义</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spTree>
    <p:extLst>
      <p:ext uri="{BB962C8B-B14F-4D97-AF65-F5344CB8AC3E}">
        <p14:creationId xmlns:p14="http://schemas.microsoft.com/office/powerpoint/2010/main" val="22828599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信息保障技术框架</a:t>
            </a:r>
            <a:r>
              <a:rPr lang="en-US" altLang="zh-CN" dirty="0"/>
              <a:t>-</a:t>
            </a:r>
            <a:r>
              <a:rPr lang="zh-CN" altLang="en-US" dirty="0"/>
              <a:t>保护计算环境</a:t>
            </a:r>
          </a:p>
        </p:txBody>
      </p:sp>
      <p:sp>
        <p:nvSpPr>
          <p:cNvPr id="3" name="内容占位符 2"/>
          <p:cNvSpPr>
            <a:spLocks noGrp="1"/>
          </p:cNvSpPr>
          <p:nvPr>
            <p:ph idx="1"/>
          </p:nvPr>
        </p:nvSpPr>
        <p:spPr/>
        <p:txBody>
          <a:bodyPr/>
          <a:lstStyle/>
          <a:p>
            <a:r>
              <a:rPr lang="zh-CN" altLang="en-US" dirty="0"/>
              <a:t>目标：</a:t>
            </a:r>
          </a:p>
          <a:p>
            <a:pPr lvl="1"/>
            <a:r>
              <a:rPr lang="zh-CN" altLang="en-US" dirty="0"/>
              <a:t>使用信息保障技术确保数据在进人、离开或驻留客户机和服务器时具有保密性、完整性和可用性</a:t>
            </a:r>
          </a:p>
          <a:p>
            <a:r>
              <a:rPr lang="zh-CN" altLang="en-US" dirty="0"/>
              <a:t>方法：</a:t>
            </a:r>
          </a:p>
          <a:p>
            <a:pPr lvl="1"/>
            <a:r>
              <a:rPr lang="zh-CN" altLang="en-US" dirty="0"/>
              <a:t>使用安全的操作系统</a:t>
            </a:r>
            <a:r>
              <a:rPr lang="en-US" altLang="zh-CN" dirty="0"/>
              <a:t>, </a:t>
            </a:r>
          </a:p>
          <a:p>
            <a:pPr lvl="1"/>
            <a:r>
              <a:rPr lang="zh-CN" altLang="en-US" dirty="0"/>
              <a:t>使用安全的应用程序</a:t>
            </a:r>
          </a:p>
          <a:p>
            <a:pPr lvl="1"/>
            <a:r>
              <a:rPr lang="zh-CN" altLang="en-US" dirty="0"/>
              <a:t>主机入侵检测</a:t>
            </a:r>
          </a:p>
          <a:p>
            <a:pPr lvl="1"/>
            <a:r>
              <a:rPr lang="zh-CN" altLang="en-US" dirty="0"/>
              <a:t>防病毒系统</a:t>
            </a:r>
          </a:p>
          <a:p>
            <a:pPr lvl="1"/>
            <a:r>
              <a:rPr lang="zh-CN" altLang="en-US" dirty="0"/>
              <a:t>主机脆弱性扫描</a:t>
            </a:r>
          </a:p>
          <a:p>
            <a:pPr lvl="1"/>
            <a:r>
              <a:rPr lang="zh-CN" altLang="en-US" dirty="0"/>
              <a:t>文件完整性保护</a:t>
            </a:r>
            <a:endParaRPr lang="en-US" altLang="zh-CN" dirty="0"/>
          </a:p>
          <a:p>
            <a:pPr lvl="1"/>
            <a:r>
              <a:rPr lang="en-US"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40</a:t>
            </a:fld>
            <a:endParaRPr lang="en-US" altLang="zh-CN"/>
          </a:p>
        </p:txBody>
      </p:sp>
    </p:spTree>
    <p:extLst>
      <p:ext uri="{BB962C8B-B14F-4D97-AF65-F5344CB8AC3E}">
        <p14:creationId xmlns:p14="http://schemas.microsoft.com/office/powerpoint/2010/main" val="410744651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信息保障技术框架</a:t>
            </a:r>
            <a:r>
              <a:rPr lang="en-US" altLang="zh-CN" dirty="0"/>
              <a:t>-</a:t>
            </a:r>
            <a:r>
              <a:rPr lang="zh-CN" altLang="en-US" dirty="0"/>
              <a:t>保护区域边界</a:t>
            </a:r>
          </a:p>
        </p:txBody>
      </p:sp>
      <p:sp>
        <p:nvSpPr>
          <p:cNvPr id="3" name="内容占位符 2"/>
          <p:cNvSpPr>
            <a:spLocks noGrp="1"/>
          </p:cNvSpPr>
          <p:nvPr>
            <p:ph idx="1"/>
          </p:nvPr>
        </p:nvSpPr>
        <p:spPr/>
        <p:txBody>
          <a:bodyPr/>
          <a:lstStyle/>
          <a:p>
            <a:r>
              <a:rPr lang="zh-CN" altLang="en-US" dirty="0"/>
              <a:t>区域边界：区域的网络设备与其它网络设备的接入点被称为“区域边界”。</a:t>
            </a:r>
          </a:p>
          <a:p>
            <a:r>
              <a:rPr lang="zh-CN" altLang="en-US" dirty="0"/>
              <a:t>目标：对进出某区域（物理区域或逻辑区域）的数据流进行有效的控制与监视。</a:t>
            </a:r>
          </a:p>
          <a:p>
            <a:r>
              <a:rPr lang="zh-CN" altLang="en-US" dirty="0"/>
              <a:t>方法：</a:t>
            </a:r>
          </a:p>
          <a:p>
            <a:pPr lvl="1"/>
            <a:r>
              <a:rPr lang="zh-CN" altLang="en-US" dirty="0"/>
              <a:t>病毒、恶意代码防御</a:t>
            </a:r>
          </a:p>
          <a:p>
            <a:pPr lvl="1"/>
            <a:r>
              <a:rPr lang="zh-CN" altLang="en-US" dirty="0"/>
              <a:t>防火墙</a:t>
            </a:r>
          </a:p>
          <a:p>
            <a:pPr lvl="1"/>
            <a:r>
              <a:rPr lang="zh-CN" altLang="en-US" dirty="0"/>
              <a:t>人侵检测</a:t>
            </a:r>
          </a:p>
          <a:p>
            <a:pPr lvl="1"/>
            <a:r>
              <a:rPr lang="zh-CN" altLang="en-US" dirty="0"/>
              <a:t>远程访问</a:t>
            </a:r>
          </a:p>
          <a:p>
            <a:pPr lvl="1"/>
            <a:r>
              <a:rPr lang="zh-CN" altLang="en-US" dirty="0"/>
              <a:t>多级别安全</a:t>
            </a:r>
            <a:endParaRPr lang="en-US" altLang="zh-CN" dirty="0"/>
          </a:p>
          <a:p>
            <a:pPr lvl="1"/>
            <a:r>
              <a:rPr lang="en-US"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41</a:t>
            </a:fld>
            <a:endParaRPr lang="en-US" altLang="zh-CN"/>
          </a:p>
        </p:txBody>
      </p:sp>
    </p:spTree>
    <p:extLst>
      <p:ext uri="{BB962C8B-B14F-4D97-AF65-F5344CB8AC3E}">
        <p14:creationId xmlns:p14="http://schemas.microsoft.com/office/powerpoint/2010/main" val="119155783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zh-CN" dirty="0"/>
              <a:t>信息保障技术框架</a:t>
            </a:r>
            <a:r>
              <a:rPr lang="en-US" altLang="zh-CN" dirty="0"/>
              <a:t>-</a:t>
            </a:r>
            <a:r>
              <a:rPr lang="zh-CN" altLang="en-US" dirty="0"/>
              <a:t>保护网络和基础设施</a:t>
            </a:r>
          </a:p>
        </p:txBody>
      </p:sp>
      <p:sp>
        <p:nvSpPr>
          <p:cNvPr id="96259" name="Rectangle 3"/>
          <p:cNvSpPr>
            <a:spLocks noGrp="1" noChangeArrowheads="1"/>
          </p:cNvSpPr>
          <p:nvPr>
            <p:ph idx="1"/>
          </p:nvPr>
        </p:nvSpPr>
        <p:spPr/>
        <p:txBody>
          <a:bodyPr/>
          <a:lstStyle/>
          <a:p>
            <a:r>
              <a:rPr lang="zh-CN" altLang="en-US" dirty="0"/>
              <a:t>目标：</a:t>
            </a:r>
            <a:r>
              <a:rPr lang="zh-CN" altLang="en-US" dirty="0">
                <a:latin typeface="仿宋_GB2312" pitchFamily="49" charset="-122"/>
              </a:rPr>
              <a:t>网络和支持它的基础设施必须</a:t>
            </a:r>
          </a:p>
          <a:p>
            <a:pPr lvl="1"/>
            <a:r>
              <a:rPr lang="zh-CN" altLang="en-US" dirty="0"/>
              <a:t>防止数据非法泄露</a:t>
            </a:r>
          </a:p>
          <a:p>
            <a:pPr lvl="1"/>
            <a:r>
              <a:rPr lang="zh-CN" altLang="en-US" dirty="0"/>
              <a:t>防止受到拒绝服务的攻击</a:t>
            </a:r>
          </a:p>
          <a:p>
            <a:pPr lvl="1"/>
            <a:r>
              <a:rPr lang="zh-CN" altLang="en-US" dirty="0"/>
              <a:t>防止受到保护的信息在发送过程中的时延、误传或未发送</a:t>
            </a:r>
          </a:p>
          <a:p>
            <a:r>
              <a:rPr lang="zh-CN" altLang="en-US" dirty="0"/>
              <a:t>方法：</a:t>
            </a:r>
          </a:p>
          <a:p>
            <a:pPr lvl="1"/>
            <a:r>
              <a:rPr lang="zh-CN" altLang="en-US" dirty="0"/>
              <a:t>骨干网可用性</a:t>
            </a:r>
          </a:p>
          <a:p>
            <a:pPr lvl="1"/>
            <a:r>
              <a:rPr lang="zh-CN" altLang="en-US" dirty="0"/>
              <a:t>无线网络安全框架</a:t>
            </a:r>
          </a:p>
          <a:p>
            <a:pPr lvl="1"/>
            <a:r>
              <a:rPr lang="zh-CN" altLang="en-US" dirty="0"/>
              <a:t>系统高度互联和虚拟专用网</a:t>
            </a:r>
            <a:endParaRPr lang="en-US" altLang="zh-CN" dirty="0"/>
          </a:p>
          <a:p>
            <a:pPr lvl="1"/>
            <a:r>
              <a:rPr lang="en-US" altLang="zh-CN" dirty="0"/>
              <a:t>……</a:t>
            </a:r>
            <a:endParaRPr lang="zh-CN" altLang="en-US" dirty="0"/>
          </a:p>
          <a:p>
            <a:endParaRPr lang="en-US" altLang="zh-CN" dirty="0"/>
          </a:p>
        </p:txBody>
      </p:sp>
      <p:sp>
        <p:nvSpPr>
          <p:cNvPr id="9626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B1C15A1-F15C-4348-8276-AEB8AE1DDA7D}" type="slidenum">
              <a:rPr lang="zh-CN" altLang="en-US" smtClean="0"/>
              <a:pPr eaLnBrk="1" hangingPunct="1"/>
              <a:t>42</a:t>
            </a:fld>
            <a:endParaRPr lang="en-US" altLang="zh-CN"/>
          </a:p>
        </p:txBody>
      </p:sp>
    </p:spTree>
    <p:extLst>
      <p:ext uri="{BB962C8B-B14F-4D97-AF65-F5344CB8AC3E}">
        <p14:creationId xmlns:p14="http://schemas.microsoft.com/office/powerpoint/2010/main" val="217061761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1E8E0-0FA2-47B4-B5E0-C9950480015C}"/>
              </a:ext>
            </a:extLst>
          </p:cNvPr>
          <p:cNvSpPr>
            <a:spLocks noGrp="1"/>
          </p:cNvSpPr>
          <p:nvPr>
            <p:ph type="title"/>
          </p:nvPr>
        </p:nvSpPr>
        <p:spPr/>
        <p:txBody>
          <a:bodyPr/>
          <a:lstStyle/>
          <a:p>
            <a:r>
              <a:rPr lang="zh-CN" altLang="zh-CN" dirty="0"/>
              <a:t>信息保障技术框架</a:t>
            </a:r>
            <a:r>
              <a:rPr lang="en-US" altLang="zh-CN" dirty="0"/>
              <a:t>-</a:t>
            </a:r>
            <a:r>
              <a:rPr lang="zh-CN" altLang="en-US" dirty="0"/>
              <a:t>支撑性基础设施</a:t>
            </a:r>
          </a:p>
        </p:txBody>
      </p:sp>
      <p:sp>
        <p:nvSpPr>
          <p:cNvPr id="5" name="内容占位符 4"/>
          <p:cNvSpPr>
            <a:spLocks noGrp="1"/>
          </p:cNvSpPr>
          <p:nvPr>
            <p:ph idx="1"/>
          </p:nvPr>
        </p:nvSpPr>
        <p:spPr/>
        <p:txBody>
          <a:bodyPr/>
          <a:lstStyle/>
          <a:p>
            <a:r>
              <a:rPr lang="zh-CN" altLang="en-US" dirty="0"/>
              <a:t>目标：为安全保障服务提供一套相互关联的活动与基础设施</a:t>
            </a:r>
          </a:p>
          <a:p>
            <a:r>
              <a:rPr lang="zh-CN" altLang="en-US" dirty="0"/>
              <a:t>密钥管理基础设施（</a:t>
            </a:r>
            <a:r>
              <a:rPr lang="en-US" altLang="zh-CN" dirty="0"/>
              <a:t>KMI</a:t>
            </a:r>
            <a:r>
              <a:rPr lang="zh-CN" altLang="en-US" dirty="0"/>
              <a:t>）</a:t>
            </a:r>
            <a:endParaRPr lang="en-US" altLang="zh-CN" dirty="0"/>
          </a:p>
          <a:p>
            <a:pPr lvl="1"/>
            <a:r>
              <a:rPr lang="zh-CN" altLang="en-US" dirty="0"/>
              <a:t>提供一种通用的联合处理方式，以便安全地创建、分发和管理公钥证书和传统的对称密钥，使它们能够为网络、区域和计算环境提供安全服务</a:t>
            </a:r>
          </a:p>
          <a:p>
            <a:r>
              <a:rPr lang="zh-CN" altLang="en-US" dirty="0"/>
              <a:t>检测和响应基础设施</a:t>
            </a:r>
          </a:p>
          <a:p>
            <a:pPr lvl="1"/>
            <a:r>
              <a:rPr lang="zh-CN" altLang="en-US" dirty="0"/>
              <a:t>能够迅速检测并响应入侵行为，需要入侵检测与监视软件等技术解决方案以及训练有素的专业人员（通常指计算机应急响应小级（</a:t>
            </a:r>
            <a:r>
              <a:rPr lang="en-US" altLang="zh-CN" dirty="0"/>
              <a:t>CERT</a:t>
            </a:r>
            <a:r>
              <a:rPr lang="zh-CN" altLang="en-US" dirty="0"/>
              <a:t>））的支持。</a:t>
            </a:r>
          </a:p>
          <a:p>
            <a:endParaRPr lang="zh-CN" altLang="en-US" dirty="0"/>
          </a:p>
        </p:txBody>
      </p:sp>
      <p:sp>
        <p:nvSpPr>
          <p:cNvPr id="4" name="灯片编号占位符 3">
            <a:extLst>
              <a:ext uri="{FF2B5EF4-FFF2-40B4-BE49-F238E27FC236}">
                <a16:creationId xmlns:a16="http://schemas.microsoft.com/office/drawing/2014/main" id="{6ACEA629-F126-46D2-B4C7-890D5D235021}"/>
              </a:ext>
            </a:extLst>
          </p:cNvPr>
          <p:cNvSpPr>
            <a:spLocks noGrp="1"/>
          </p:cNvSpPr>
          <p:nvPr>
            <p:ph type="sldNum" sz="quarter" idx="10"/>
          </p:nvPr>
        </p:nvSpPr>
        <p:spPr/>
        <p:txBody>
          <a:bodyPr/>
          <a:lstStyle/>
          <a:p>
            <a:pPr>
              <a:defRPr/>
            </a:pPr>
            <a:fld id="{F5E0E65E-9137-4309-8D78-B392A1917D52}" type="slidenum">
              <a:rPr lang="zh-CN" altLang="en-US" smtClean="0"/>
              <a:pPr>
                <a:defRPr/>
              </a:pPr>
              <a:t>43</a:t>
            </a:fld>
            <a:endParaRPr lang="en-US" altLang="zh-CN"/>
          </a:p>
        </p:txBody>
      </p:sp>
    </p:spTree>
    <p:extLst>
      <p:ext uri="{BB962C8B-B14F-4D97-AF65-F5344CB8AC3E}">
        <p14:creationId xmlns:p14="http://schemas.microsoft.com/office/powerpoint/2010/main" val="42096041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信息保障技术框架</a:t>
            </a:r>
            <a:r>
              <a:rPr lang="en-US" altLang="zh-CN" dirty="0"/>
              <a:t>-</a:t>
            </a:r>
            <a:r>
              <a:rPr lang="zh-CN" altLang="en-US" dirty="0"/>
              <a:t>安全原则与特点</a:t>
            </a:r>
          </a:p>
        </p:txBody>
      </p:sp>
      <p:sp>
        <p:nvSpPr>
          <p:cNvPr id="3" name="内容占位符 2"/>
          <p:cNvSpPr>
            <a:spLocks noGrp="1"/>
          </p:cNvSpPr>
          <p:nvPr>
            <p:ph idx="1"/>
          </p:nvPr>
        </p:nvSpPr>
        <p:spPr/>
        <p:txBody>
          <a:bodyPr/>
          <a:lstStyle/>
          <a:p>
            <a:r>
              <a:rPr lang="zh-CN" altLang="en-US" dirty="0"/>
              <a:t>安全原则 </a:t>
            </a:r>
          </a:p>
          <a:p>
            <a:pPr lvl="1"/>
            <a:r>
              <a:rPr lang="zh-CN" altLang="en-US" dirty="0"/>
              <a:t>保护多个位置 </a:t>
            </a:r>
          </a:p>
          <a:p>
            <a:pPr lvl="1"/>
            <a:r>
              <a:rPr lang="zh-CN" altLang="en-US" dirty="0"/>
              <a:t>分层防御 </a:t>
            </a:r>
          </a:p>
          <a:p>
            <a:pPr lvl="1"/>
            <a:r>
              <a:rPr lang="zh-CN" altLang="en-US" dirty="0"/>
              <a:t>安全强健性 </a:t>
            </a:r>
          </a:p>
          <a:p>
            <a:r>
              <a:rPr lang="en-US" altLang="zh-CN" dirty="0"/>
              <a:t>IATF</a:t>
            </a:r>
            <a:r>
              <a:rPr lang="zh-CN" altLang="en-US" dirty="0"/>
              <a:t>特点</a:t>
            </a:r>
          </a:p>
          <a:p>
            <a:pPr lvl="1"/>
            <a:r>
              <a:rPr lang="zh-CN" altLang="en-US" dirty="0"/>
              <a:t>全方位防御、纵深防御将系统风险降到最低</a:t>
            </a:r>
          </a:p>
          <a:p>
            <a:pPr lvl="1"/>
            <a:r>
              <a:rPr lang="zh-CN" altLang="en-US" dirty="0"/>
              <a:t>信息安全不纯粹是技术问题，而是一项复杂的系统工程</a:t>
            </a:r>
          </a:p>
          <a:p>
            <a:pPr lvl="1"/>
            <a:r>
              <a:rPr lang="zh-CN" altLang="en-US" dirty="0"/>
              <a:t>提出“人”这一要素的重要性，人即管理</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44</a:t>
            </a:fld>
            <a:endParaRPr lang="en-US" altLang="zh-CN"/>
          </a:p>
        </p:txBody>
      </p:sp>
    </p:spTree>
    <p:extLst>
      <p:ext uri="{BB962C8B-B14F-4D97-AF65-F5344CB8AC3E}">
        <p14:creationId xmlns:p14="http://schemas.microsoft.com/office/powerpoint/2010/main" val="356660177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知识子域：信息安全保障框架</a:t>
            </a:r>
          </a:p>
        </p:txBody>
      </p:sp>
      <p:sp>
        <p:nvSpPr>
          <p:cNvPr id="3" name="内容占位符 2"/>
          <p:cNvSpPr>
            <a:spLocks noGrp="1"/>
          </p:cNvSpPr>
          <p:nvPr>
            <p:ph idx="1"/>
          </p:nvPr>
        </p:nvSpPr>
        <p:spPr/>
        <p:txBody>
          <a:bodyPr/>
          <a:lstStyle/>
          <a:p>
            <a:r>
              <a:rPr lang="zh-CN" altLang="en-US" dirty="0"/>
              <a:t>信息系统安全保障评估框架</a:t>
            </a:r>
          </a:p>
          <a:p>
            <a:pPr lvl="1"/>
            <a:r>
              <a:rPr lang="zh-CN" altLang="en-US" dirty="0"/>
              <a:t>理解信息系统保障相关概念及信息安全保障的核心目标；</a:t>
            </a:r>
          </a:p>
          <a:p>
            <a:pPr lvl="1"/>
            <a:r>
              <a:rPr lang="zh-CN" altLang="en-US" dirty="0"/>
              <a:t>了解信息系统保障评估的相关概念和关系；</a:t>
            </a:r>
          </a:p>
          <a:p>
            <a:pPr lvl="1"/>
            <a:r>
              <a:rPr lang="zh-CN" altLang="en-US" dirty="0"/>
              <a:t>理解信息系统安全保障评估模型主要特点，生命周期、保障要素等概念。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spTree>
    <p:extLst>
      <p:ext uri="{BB962C8B-B14F-4D97-AF65-F5344CB8AC3E}">
        <p14:creationId xmlns:p14="http://schemas.microsoft.com/office/powerpoint/2010/main" val="140778672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r>
              <a:rPr lang="en-US" altLang="zh-CN" dirty="0"/>
              <a:t>-</a:t>
            </a:r>
            <a:r>
              <a:rPr lang="zh-CN" altLang="en-US" dirty="0"/>
              <a:t>基本概念</a:t>
            </a:r>
          </a:p>
        </p:txBody>
      </p:sp>
      <p:sp>
        <p:nvSpPr>
          <p:cNvPr id="3" name="内容占位符 2">
            <a:extLst>
              <a:ext uri="{FF2B5EF4-FFF2-40B4-BE49-F238E27FC236}">
                <a16:creationId xmlns:a16="http://schemas.microsoft.com/office/drawing/2014/main" id="{C9E7E5B0-6169-44CB-95C3-5DDD96FF8A88}"/>
              </a:ext>
            </a:extLst>
          </p:cNvPr>
          <p:cNvSpPr>
            <a:spLocks noGrp="1"/>
          </p:cNvSpPr>
          <p:nvPr>
            <p:ph idx="1"/>
          </p:nvPr>
        </p:nvSpPr>
        <p:spPr/>
        <p:txBody>
          <a:bodyPr>
            <a:normAutofit fontScale="92500" lnSpcReduction="20000"/>
          </a:bodyPr>
          <a:lstStyle/>
          <a:p>
            <a:r>
              <a:rPr lang="zh-CN" altLang="zh-CN" dirty="0"/>
              <a:t>信息系统</a:t>
            </a:r>
            <a:endParaRPr lang="en-US" altLang="zh-CN" dirty="0"/>
          </a:p>
          <a:p>
            <a:pPr lvl="1"/>
            <a:r>
              <a:rPr lang="zh-CN" altLang="zh-CN" dirty="0"/>
              <a:t>用于采集、处理、存储、传输、分发和部署信息的整个基础设施、组织结构、机构人员和组件的总和。</a:t>
            </a:r>
            <a:endParaRPr lang="en-US" altLang="zh-CN" dirty="0"/>
          </a:p>
          <a:p>
            <a:r>
              <a:rPr lang="zh-CN" altLang="zh-CN" dirty="0"/>
              <a:t>信息系统安全风险</a:t>
            </a:r>
            <a:endParaRPr lang="en-US" altLang="zh-CN" dirty="0"/>
          </a:p>
          <a:p>
            <a:pPr lvl="1"/>
            <a:r>
              <a:rPr lang="zh-CN" altLang="zh-CN" dirty="0"/>
              <a:t>是具体的风险，产生风险的因素主要有信息系统自身存在的漏洞和来自系统外部的威胁。信息系统运行环境存在特定威胁动机的威胁源。</a:t>
            </a:r>
            <a:endParaRPr lang="en-US" altLang="zh-CN" dirty="0"/>
          </a:p>
          <a:p>
            <a:r>
              <a:rPr lang="zh-CN" altLang="zh-CN" dirty="0"/>
              <a:t>信息系统安全保障</a:t>
            </a:r>
            <a:endParaRPr lang="en-US" altLang="zh-CN" dirty="0"/>
          </a:p>
          <a:p>
            <a:pPr lvl="1"/>
            <a:r>
              <a:rPr lang="zh-CN" altLang="zh-CN" dirty="0"/>
              <a:t>在信息系统的整个生命周期中，通过对信息系统的风险分析，制定并执行相应的安全保障策略，从技术、管理、工程和人员等方面提出信息安全保障要求，确保信息系统的保密性、完整性和可用性，把安全风险到可接受的程度，从而保障系统能够顺利实现组织机构的使命。</a:t>
            </a:r>
            <a:endParaRPr lang="zh-CN" altLang="en-US" dirty="0"/>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spTree>
    <p:extLst>
      <p:ext uri="{BB962C8B-B14F-4D97-AF65-F5344CB8AC3E}">
        <p14:creationId xmlns:p14="http://schemas.microsoft.com/office/powerpoint/2010/main" val="134979568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r>
              <a:rPr lang="en-US" altLang="zh-CN" dirty="0"/>
              <a:t>-</a:t>
            </a:r>
            <a:r>
              <a:rPr lang="zh-CN" altLang="en-US" dirty="0"/>
              <a:t>概念和关系</a:t>
            </a:r>
          </a:p>
        </p:txBody>
      </p:sp>
      <p:sp>
        <p:nvSpPr>
          <p:cNvPr id="3" name="内容占位符 2">
            <a:extLst>
              <a:ext uri="{FF2B5EF4-FFF2-40B4-BE49-F238E27FC236}">
                <a16:creationId xmlns:a16="http://schemas.microsoft.com/office/drawing/2014/main" id="{C9E7E5B0-6169-44CB-95C3-5DDD96FF8A88}"/>
              </a:ext>
            </a:extLst>
          </p:cNvPr>
          <p:cNvSpPr>
            <a:spLocks noGrp="1"/>
          </p:cNvSpPr>
          <p:nvPr>
            <p:ph idx="1"/>
          </p:nvPr>
        </p:nvSpPr>
        <p:spPr/>
        <p:txBody>
          <a:bodyPr/>
          <a:lstStyle/>
          <a:p>
            <a:r>
              <a:rPr lang="zh-CN" altLang="zh-CN" dirty="0"/>
              <a:t>信息系统安全保障评估</a:t>
            </a:r>
            <a:r>
              <a:rPr lang="zh-CN" altLang="en-US" dirty="0"/>
              <a:t>概念和关系</a:t>
            </a:r>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47</a:t>
            </a:fld>
            <a:endParaRPr lang="en-US" altLang="zh-CN"/>
          </a:p>
        </p:txBody>
      </p:sp>
      <p:pic>
        <p:nvPicPr>
          <p:cNvPr id="5" name="图片 4">
            <a:extLst>
              <a:ext uri="{FF2B5EF4-FFF2-40B4-BE49-F238E27FC236}">
                <a16:creationId xmlns:a16="http://schemas.microsoft.com/office/drawing/2014/main" id="{2E946DD7-F745-4EF9-A632-E8711BF589B0}"/>
              </a:ext>
            </a:extLst>
          </p:cNvPr>
          <p:cNvPicPr/>
          <p:nvPr/>
        </p:nvPicPr>
        <p:blipFill>
          <a:blip r:embed="rId2">
            <a:extLst>
              <a:ext uri="{28A0092B-C50C-407E-A947-70E740481C1C}">
                <a14:useLocalDpi xmlns:a14="http://schemas.microsoft.com/office/drawing/2010/main" val="0"/>
              </a:ext>
            </a:extLst>
          </a:blip>
          <a:srcRect/>
          <a:stretch>
            <a:fillRect/>
          </a:stretch>
        </p:blipFill>
        <p:spPr>
          <a:xfrm>
            <a:off x="719572" y="1803865"/>
            <a:ext cx="8005328" cy="4872990"/>
          </a:xfrm>
          <a:prstGeom prst="rect">
            <a:avLst/>
          </a:prstGeom>
          <a:noFill/>
          <a:ln>
            <a:noFill/>
          </a:ln>
        </p:spPr>
      </p:pic>
    </p:spTree>
    <p:extLst>
      <p:ext uri="{BB962C8B-B14F-4D97-AF65-F5344CB8AC3E}">
        <p14:creationId xmlns:p14="http://schemas.microsoft.com/office/powerpoint/2010/main" val="338887331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r>
              <a:rPr lang="en-US" altLang="zh-CN" dirty="0"/>
              <a:t>-</a:t>
            </a:r>
            <a:r>
              <a:rPr lang="zh-CN" altLang="en-US" dirty="0"/>
              <a:t>评估的描述</a:t>
            </a:r>
          </a:p>
        </p:txBody>
      </p:sp>
      <p:sp>
        <p:nvSpPr>
          <p:cNvPr id="6" name="内容占位符 5">
            <a:extLst>
              <a:ext uri="{FF2B5EF4-FFF2-40B4-BE49-F238E27FC236}">
                <a16:creationId xmlns:a16="http://schemas.microsoft.com/office/drawing/2014/main" id="{C7A95686-3751-417B-9B9F-6ED0E83E7A6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pic>
        <p:nvPicPr>
          <p:cNvPr id="5" name="图片 4">
            <a:extLst>
              <a:ext uri="{FF2B5EF4-FFF2-40B4-BE49-F238E27FC236}">
                <a16:creationId xmlns:a16="http://schemas.microsoft.com/office/drawing/2014/main" id="{6B330073-6067-40AD-8929-62066AC6C68B}"/>
              </a:ext>
            </a:extLst>
          </p:cNvPr>
          <p:cNvPicPr/>
          <p:nvPr/>
        </p:nvPicPr>
        <p:blipFill>
          <a:blip r:embed="rId2">
            <a:extLst>
              <a:ext uri="{28A0092B-C50C-407E-A947-70E740481C1C}">
                <a14:useLocalDpi xmlns:a14="http://schemas.microsoft.com/office/drawing/2010/main" val="0"/>
              </a:ext>
            </a:extLst>
          </a:blip>
          <a:srcRect/>
          <a:stretch>
            <a:fillRect/>
          </a:stretch>
        </p:blipFill>
        <p:spPr>
          <a:xfrm>
            <a:off x="287524" y="1052737"/>
            <a:ext cx="8437376" cy="5452838"/>
          </a:xfrm>
          <a:prstGeom prst="rect">
            <a:avLst/>
          </a:prstGeom>
          <a:noFill/>
          <a:ln>
            <a:noFill/>
          </a:ln>
        </p:spPr>
      </p:pic>
    </p:spTree>
    <p:extLst>
      <p:ext uri="{BB962C8B-B14F-4D97-AF65-F5344CB8AC3E}">
        <p14:creationId xmlns:p14="http://schemas.microsoft.com/office/powerpoint/2010/main" val="272213451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endParaRPr lang="zh-CN" altLang="en-US" dirty="0"/>
          </a:p>
        </p:txBody>
      </p:sp>
      <p:sp>
        <p:nvSpPr>
          <p:cNvPr id="3" name="内容占位符 2">
            <a:extLst>
              <a:ext uri="{FF2B5EF4-FFF2-40B4-BE49-F238E27FC236}">
                <a16:creationId xmlns:a16="http://schemas.microsoft.com/office/drawing/2014/main" id="{C9E7E5B0-6169-44CB-95C3-5DDD96FF8A88}"/>
              </a:ext>
            </a:extLst>
          </p:cNvPr>
          <p:cNvSpPr>
            <a:spLocks noGrp="1"/>
          </p:cNvSpPr>
          <p:nvPr>
            <p:ph idx="1"/>
          </p:nvPr>
        </p:nvSpPr>
        <p:spPr/>
        <p:txBody>
          <a:bodyPr>
            <a:normAutofit fontScale="92500" lnSpcReduction="10000"/>
          </a:bodyPr>
          <a:lstStyle/>
          <a:p>
            <a:pPr>
              <a:lnSpc>
                <a:spcPct val="110000"/>
              </a:lnSpc>
              <a:spcBef>
                <a:spcPts val="0"/>
              </a:spcBef>
            </a:pPr>
            <a:r>
              <a:rPr lang="zh-CN" altLang="en-US" dirty="0">
                <a:latin typeface="Arial" charset="0"/>
              </a:rPr>
              <a:t>信息系统保护轮廓（</a:t>
            </a:r>
            <a:r>
              <a:rPr lang="en-US" altLang="zh-CN" dirty="0"/>
              <a:t>ISPP</a:t>
            </a:r>
            <a:r>
              <a:rPr lang="zh-CN" altLang="en-US" dirty="0"/>
              <a:t>）</a:t>
            </a:r>
            <a:endParaRPr lang="en-US" altLang="zh-CN" dirty="0"/>
          </a:p>
          <a:p>
            <a:pPr lvl="1">
              <a:lnSpc>
                <a:spcPct val="110000"/>
              </a:lnSpc>
              <a:spcBef>
                <a:spcPts val="0"/>
              </a:spcBef>
            </a:pPr>
            <a:r>
              <a:rPr lang="zh-CN" altLang="en-US" dirty="0">
                <a:latin typeface="Arial" charset="0"/>
              </a:rPr>
              <a:t>根据组织机构使命和所处的运行环境，从组织机构的策略和风险的实际情况出发，对具体信息系统安全保障需求和能力进行具体描述。</a:t>
            </a:r>
          </a:p>
          <a:p>
            <a:pPr lvl="1">
              <a:lnSpc>
                <a:spcPct val="110000"/>
              </a:lnSpc>
              <a:spcBef>
                <a:spcPts val="0"/>
              </a:spcBef>
            </a:pPr>
            <a:r>
              <a:rPr lang="zh-CN" altLang="en-US" dirty="0">
                <a:latin typeface="Arial" charset="0"/>
              </a:rPr>
              <a:t>表达一类产品或系统的安全目的和要求。</a:t>
            </a:r>
          </a:p>
          <a:p>
            <a:pPr lvl="1">
              <a:lnSpc>
                <a:spcPct val="110000"/>
              </a:lnSpc>
              <a:spcBef>
                <a:spcPts val="0"/>
              </a:spcBef>
            </a:pPr>
            <a:r>
              <a:rPr lang="en-US" altLang="zh-CN" dirty="0">
                <a:latin typeface="Arial" charset="0"/>
              </a:rPr>
              <a:t>ISPP</a:t>
            </a:r>
            <a:r>
              <a:rPr lang="zh-CN" altLang="en-US" dirty="0">
                <a:latin typeface="Arial" charset="0"/>
              </a:rPr>
              <a:t>是从信息系统的所有者（用户）的角度规范化、结构化的描述信息系统安全保障需求。</a:t>
            </a:r>
          </a:p>
          <a:p>
            <a:pPr>
              <a:lnSpc>
                <a:spcPct val="110000"/>
              </a:lnSpc>
              <a:spcBef>
                <a:spcPts val="0"/>
              </a:spcBef>
            </a:pPr>
            <a:r>
              <a:rPr lang="zh-CN" altLang="en-US" dirty="0">
                <a:latin typeface="Arial" charset="0"/>
              </a:rPr>
              <a:t>信息系统安全目标（</a:t>
            </a:r>
            <a:r>
              <a:rPr lang="en-US" altLang="zh-CN" dirty="0">
                <a:latin typeface="Arial" charset="0"/>
              </a:rPr>
              <a:t>ISST</a:t>
            </a:r>
            <a:r>
              <a:rPr lang="zh-CN" altLang="en-US" dirty="0">
                <a:latin typeface="Arial" charset="0"/>
              </a:rPr>
              <a:t>）</a:t>
            </a:r>
            <a:endParaRPr lang="en-US" altLang="zh-CN" dirty="0">
              <a:latin typeface="Arial" charset="0"/>
            </a:endParaRPr>
          </a:p>
          <a:p>
            <a:pPr lvl="1">
              <a:lnSpc>
                <a:spcPct val="110000"/>
              </a:lnSpc>
              <a:spcBef>
                <a:spcPts val="0"/>
              </a:spcBef>
            </a:pPr>
            <a:r>
              <a:rPr lang="zh-CN" altLang="en-US" dirty="0">
                <a:latin typeface="Arial" charset="0"/>
              </a:rPr>
              <a:t>根据信息系统保护轮廓（</a:t>
            </a:r>
            <a:r>
              <a:rPr lang="en-US" altLang="zh-CN" dirty="0">
                <a:latin typeface="Arial" charset="0"/>
              </a:rPr>
              <a:t>ISPP</a:t>
            </a:r>
            <a:r>
              <a:rPr lang="zh-CN" altLang="en-US" dirty="0">
                <a:latin typeface="Arial" charset="0"/>
              </a:rPr>
              <a:t>）编制的信息系统安全保障方案。</a:t>
            </a:r>
          </a:p>
          <a:p>
            <a:pPr lvl="1">
              <a:lnSpc>
                <a:spcPct val="110000"/>
              </a:lnSpc>
              <a:spcBef>
                <a:spcPts val="0"/>
              </a:spcBef>
            </a:pPr>
            <a:r>
              <a:rPr lang="zh-CN" altLang="en-US" dirty="0">
                <a:latin typeface="Arial" charset="0"/>
              </a:rPr>
              <a:t>某一特定产品或系统的安全需求。</a:t>
            </a:r>
          </a:p>
          <a:p>
            <a:pPr lvl="1">
              <a:lnSpc>
                <a:spcPct val="110000"/>
              </a:lnSpc>
              <a:spcBef>
                <a:spcPts val="0"/>
              </a:spcBef>
            </a:pPr>
            <a:r>
              <a:rPr lang="en-US" altLang="zh-CN" dirty="0">
                <a:latin typeface="Arial" charset="0"/>
              </a:rPr>
              <a:t>ISST</a:t>
            </a:r>
            <a:r>
              <a:rPr lang="zh-CN" altLang="en-US" dirty="0">
                <a:latin typeface="Arial" charset="0"/>
              </a:rPr>
              <a:t>从信息系统安全保障的建设方（厂商）的角度制定的信息系统安全保障方案。</a:t>
            </a:r>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spTree>
    <p:extLst>
      <p:ext uri="{BB962C8B-B14F-4D97-AF65-F5344CB8AC3E}">
        <p14:creationId xmlns:p14="http://schemas.microsoft.com/office/powerpoint/2010/main" val="31598891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信息安全问题</a:t>
            </a:r>
          </a:p>
        </p:txBody>
      </p:sp>
      <p:sp>
        <p:nvSpPr>
          <p:cNvPr id="3" name="内容占位符 2"/>
          <p:cNvSpPr>
            <a:spLocks noGrp="1"/>
          </p:cNvSpPr>
          <p:nvPr>
            <p:ph idx="1"/>
          </p:nvPr>
        </p:nvSpPr>
        <p:spPr/>
        <p:txBody>
          <a:bodyPr/>
          <a:lstStyle/>
          <a:p>
            <a:r>
              <a:rPr lang="zh-CN" altLang="en-US" dirty="0"/>
              <a:t>狭义的信息安全概念</a:t>
            </a:r>
            <a:endParaRPr lang="en-US" altLang="zh-CN" dirty="0"/>
          </a:p>
          <a:p>
            <a:pPr lvl="1"/>
            <a:r>
              <a:rPr lang="zh-CN" altLang="en-US" dirty="0"/>
              <a:t>狭</a:t>
            </a:r>
            <a:r>
              <a:rPr lang="zh-CN" altLang="zh-CN" dirty="0"/>
              <a:t>建立在以</a:t>
            </a:r>
            <a:r>
              <a:rPr lang="en-US" altLang="zh-CN" dirty="0"/>
              <a:t>IT</a:t>
            </a:r>
            <a:r>
              <a:rPr lang="zh-CN" altLang="zh-CN" dirty="0"/>
              <a:t>技术为主的安全范畴</a:t>
            </a:r>
            <a:endParaRPr lang="en-US" altLang="zh-CN" dirty="0"/>
          </a:p>
          <a:p>
            <a:r>
              <a:rPr lang="zh-CN" altLang="en-US" dirty="0"/>
              <a:t>广义的信息安全问题</a:t>
            </a:r>
            <a:endParaRPr lang="en-US" altLang="zh-CN" dirty="0"/>
          </a:p>
          <a:p>
            <a:pPr lvl="1"/>
            <a:r>
              <a:rPr lang="zh-CN" altLang="en-US" dirty="0"/>
              <a:t>一个</a:t>
            </a:r>
            <a:r>
              <a:rPr lang="zh-CN" altLang="zh-CN" dirty="0"/>
              <a:t>跨学科领域的安全问题</a:t>
            </a:r>
            <a:endParaRPr lang="en-US" altLang="zh-CN" dirty="0"/>
          </a:p>
          <a:p>
            <a:pPr lvl="1"/>
            <a:r>
              <a:rPr lang="zh-CN" altLang="zh-CN" dirty="0"/>
              <a:t>安全的根本目的是保证组织业务可持续性运行</a:t>
            </a:r>
            <a:endParaRPr lang="en-US" altLang="zh-CN" dirty="0"/>
          </a:p>
          <a:p>
            <a:pPr lvl="1"/>
            <a:r>
              <a:rPr lang="zh-CN" altLang="zh-CN" dirty="0"/>
              <a:t>信息安全应该建立在整个生命周期中所关联的人、事、物的基础上，综合考虑人、技术、管理和过程控制，使得信息安全不是一个局部而是一个整体</a:t>
            </a:r>
            <a:endParaRPr lang="en-US" altLang="zh-CN" dirty="0"/>
          </a:p>
          <a:p>
            <a:pPr lvl="1"/>
            <a:r>
              <a:rPr lang="zh-CN" altLang="zh-CN" dirty="0"/>
              <a:t>安全要考虑成本因素</a:t>
            </a:r>
            <a:endParaRPr lang="en-US" altLang="zh-CN" dirty="0"/>
          </a:p>
          <a:p>
            <a:pPr lvl="1"/>
            <a:r>
              <a:rPr lang="zh-CN" altLang="en-US" dirty="0"/>
              <a:t>信息系统不仅仅是业务的支撑，而是业务的命脉</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Tree>
    <p:extLst>
      <p:ext uri="{BB962C8B-B14F-4D97-AF65-F5344CB8AC3E}">
        <p14:creationId xmlns:p14="http://schemas.microsoft.com/office/powerpoint/2010/main" val="171695360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信息系统安全保障评估框架</a:t>
            </a:r>
            <a:r>
              <a:rPr lang="en-US" altLang="zh-CN" dirty="0"/>
              <a:t>-</a:t>
            </a:r>
            <a:r>
              <a:rPr lang="zh-CN" altLang="en-US" dirty="0"/>
              <a:t>评估模型</a:t>
            </a:r>
          </a:p>
        </p:txBody>
      </p:sp>
      <p:sp>
        <p:nvSpPr>
          <p:cNvPr id="3" name="内容占位符 2"/>
          <p:cNvSpPr>
            <a:spLocks noGrp="1"/>
          </p:cNvSpPr>
          <p:nvPr>
            <p:ph idx="1"/>
          </p:nvPr>
        </p:nvSpPr>
        <p:spPr/>
        <p:txBody>
          <a:bodyPr/>
          <a:lstStyle/>
          <a:p>
            <a:pPr>
              <a:lnSpc>
                <a:spcPct val="120000"/>
              </a:lnSpc>
            </a:pPr>
            <a:r>
              <a:rPr lang="zh-CN" altLang="en-US" dirty="0"/>
              <a:t>模型特点</a:t>
            </a:r>
            <a:endParaRPr lang="en-US" altLang="zh-CN" dirty="0"/>
          </a:p>
          <a:p>
            <a:pPr lvl="1">
              <a:lnSpc>
                <a:spcPct val="110000"/>
              </a:lnSpc>
              <a:spcBef>
                <a:spcPts val="0"/>
              </a:spcBef>
            </a:pPr>
            <a:r>
              <a:rPr lang="de-DE" altLang="zh-CN" dirty="0">
                <a:latin typeface="Arial" charset="0"/>
              </a:rPr>
              <a:t>将风险和策略作为信息系统安全保障的基础和核心</a:t>
            </a:r>
            <a:endParaRPr lang="zh-CN" altLang="zh-CN" dirty="0">
              <a:latin typeface="Arial" charset="0"/>
            </a:endParaRPr>
          </a:p>
          <a:p>
            <a:pPr lvl="1">
              <a:lnSpc>
                <a:spcPct val="110000"/>
              </a:lnSpc>
              <a:spcBef>
                <a:spcPts val="0"/>
              </a:spcBef>
            </a:pPr>
            <a:r>
              <a:rPr lang="de-DE" altLang="zh-CN" dirty="0">
                <a:latin typeface="Arial" charset="0"/>
              </a:rPr>
              <a:t>强调</a:t>
            </a:r>
            <a:r>
              <a:rPr lang="zh-CN" altLang="en-US" dirty="0">
                <a:latin typeface="Arial" charset="0"/>
              </a:rPr>
              <a:t>安全贯彻</a:t>
            </a:r>
            <a:r>
              <a:rPr lang="de-DE" altLang="zh-CN" dirty="0">
                <a:latin typeface="Arial" charset="0"/>
              </a:rPr>
              <a:t>信息系统</a:t>
            </a:r>
            <a:r>
              <a:rPr lang="zh-CN" altLang="en-US" dirty="0">
                <a:latin typeface="Arial" charset="0"/>
              </a:rPr>
              <a:t>生命周期</a:t>
            </a:r>
            <a:endParaRPr lang="en-US" altLang="zh-CN" dirty="0">
              <a:latin typeface="Arial" charset="0"/>
            </a:endParaRPr>
          </a:p>
          <a:p>
            <a:pPr lvl="1">
              <a:lnSpc>
                <a:spcPct val="110000"/>
              </a:lnSpc>
              <a:spcBef>
                <a:spcPts val="0"/>
              </a:spcBef>
            </a:pPr>
            <a:r>
              <a:rPr lang="zh-CN" altLang="zh-CN" dirty="0">
                <a:latin typeface="Arial" charset="0"/>
              </a:rPr>
              <a:t>强调综合保障的观念</a:t>
            </a:r>
            <a:endParaRPr lang="en-US" altLang="zh-CN" dirty="0">
              <a:latin typeface="Arial" charset="0"/>
            </a:endParaRPr>
          </a:p>
          <a:p>
            <a:pPr lvl="1">
              <a:lnSpc>
                <a:spcPct val="120000"/>
              </a:lnSpc>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pic>
        <p:nvPicPr>
          <p:cNvPr id="5" name="图片 4" descr="说明: 信息系统安全保障模型">
            <a:extLst>
              <a:ext uri="{FF2B5EF4-FFF2-40B4-BE49-F238E27FC236}">
                <a16:creationId xmlns:a16="http://schemas.microsoft.com/office/drawing/2014/main" id="{798EF4B3-0796-48D3-9685-3912D2B02C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9984" y="3365760"/>
            <a:ext cx="3239852" cy="3087427"/>
          </a:xfrm>
          <a:prstGeom prst="rect">
            <a:avLst/>
          </a:prstGeom>
          <a:noFill/>
          <a:ln>
            <a:noFill/>
          </a:ln>
        </p:spPr>
      </p:pic>
      <p:sp>
        <p:nvSpPr>
          <p:cNvPr id="7" name="圆角矩形 6"/>
          <p:cNvSpPr/>
          <p:nvPr/>
        </p:nvSpPr>
        <p:spPr>
          <a:xfrm>
            <a:off x="431540" y="3537013"/>
            <a:ext cx="5256584" cy="2968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kern="150" dirty="0">
                <a:cs typeface="宋体" panose="02010600030101010101" pitchFamily="2" charset="-122"/>
              </a:rPr>
              <a:t>以风险和策略为基础，在整个信息系统的生命周期中实施技术、管理、工程和人员保障要素。通过信息系统安全保障实现信息安全的安全特征：信息的保密性、完整性和可用性特征，从而达到保障组织机构执行其使命的根本目的</a:t>
            </a:r>
            <a:endParaRPr lang="zh-CN" altLang="en-US" sz="2400" dirty="0"/>
          </a:p>
        </p:txBody>
      </p:sp>
    </p:spTree>
    <p:extLst>
      <p:ext uri="{BB962C8B-B14F-4D97-AF65-F5344CB8AC3E}">
        <p14:creationId xmlns:p14="http://schemas.microsoft.com/office/powerpoint/2010/main" val="39549341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endParaRPr lang="zh-CN" altLang="en-US" dirty="0"/>
          </a:p>
        </p:txBody>
      </p:sp>
      <p:sp>
        <p:nvSpPr>
          <p:cNvPr id="3" name="内容占位符 2">
            <a:extLst>
              <a:ext uri="{FF2B5EF4-FFF2-40B4-BE49-F238E27FC236}">
                <a16:creationId xmlns:a16="http://schemas.microsoft.com/office/drawing/2014/main" id="{C9E7E5B0-6169-44CB-95C3-5DDD96FF8A88}"/>
              </a:ext>
            </a:extLst>
          </p:cNvPr>
          <p:cNvSpPr>
            <a:spLocks noGrp="1"/>
          </p:cNvSpPr>
          <p:nvPr>
            <p:ph idx="1"/>
          </p:nvPr>
        </p:nvSpPr>
        <p:spPr/>
        <p:txBody>
          <a:bodyPr/>
          <a:lstStyle/>
          <a:p>
            <a:r>
              <a:rPr lang="zh-CN" altLang="zh-CN" dirty="0"/>
              <a:t>基于信息系统生命周期的信息安全保障</a:t>
            </a:r>
            <a:endParaRPr lang="en-US" altLang="zh-CN" dirty="0"/>
          </a:p>
          <a:p>
            <a:pPr lvl="1"/>
            <a:r>
              <a:rPr lang="zh-CN" altLang="zh-CN" dirty="0"/>
              <a:t>信息系统的生命周期层面和保障要素层面不是相互孤立的，而是相互关联、密不可分的。</a:t>
            </a:r>
            <a:endParaRPr lang="en-US" altLang="zh-CN" dirty="0"/>
          </a:p>
          <a:p>
            <a:pPr lvl="1"/>
            <a:r>
              <a:rPr lang="zh-CN" altLang="zh-CN" dirty="0"/>
              <a:t>在信息系统生命周期中的任何时间点上，都需要综合信息系统安全保障的技术、管理、工程和人员保障要素。</a:t>
            </a:r>
            <a:endParaRPr lang="zh-CN" altLang="en-US" dirty="0"/>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sp>
        <p:nvSpPr>
          <p:cNvPr id="5" name="Rectangle 2"/>
          <p:cNvSpPr>
            <a:spLocks noChangeArrowheads="1"/>
          </p:cNvSpPr>
          <p:nvPr/>
        </p:nvSpPr>
        <p:spPr bwMode="auto">
          <a:xfrm flipV="1">
            <a:off x="1259631" y="4549187"/>
            <a:ext cx="1249520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45BB3957-FBB2-434C-8BF0-0F69A62EB9A3}"/>
              </a:ext>
            </a:extLst>
          </p:cNvPr>
          <p:cNvGraphicFramePr>
            <a:graphicFrameLocks noChangeAspect="1"/>
          </p:cNvGraphicFramePr>
          <p:nvPr>
            <p:extLst>
              <p:ext uri="{D42A27DB-BD31-4B8C-83A1-F6EECF244321}">
                <p14:modId xmlns:p14="http://schemas.microsoft.com/office/powerpoint/2010/main" val="320379957"/>
              </p:ext>
            </p:extLst>
          </p:nvPr>
        </p:nvGraphicFramePr>
        <p:xfrm>
          <a:off x="683568" y="3734207"/>
          <a:ext cx="7637788" cy="2772308"/>
        </p:xfrm>
        <a:graphic>
          <a:graphicData uri="http://schemas.openxmlformats.org/presentationml/2006/ole">
            <mc:AlternateContent xmlns:mc="http://schemas.openxmlformats.org/markup-compatibility/2006">
              <mc:Choice xmlns:v="urn:schemas-microsoft-com:vml" Requires="v">
                <p:oleObj spid="_x0000_s18478" r:id="rId3" imgW="3695221" imgH="1346969" progId="Visio.Drawing.11">
                  <p:embed/>
                </p:oleObj>
              </mc:Choice>
              <mc:Fallback>
                <p:oleObj r:id="rId3" imgW="3695221" imgH="1346969" progId="Visio.Drawing.11">
                  <p:embed/>
                  <p:pic>
                    <p:nvPicPr>
                      <p:cNvPr id="5" name="对象 4">
                        <a:extLst>
                          <a:ext uri="{FF2B5EF4-FFF2-40B4-BE49-F238E27FC236}">
                            <a16:creationId xmlns:a16="http://schemas.microsoft.com/office/drawing/2014/main" id="{45BB3957-FBB2-434C-8BF0-0F69A62EB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734207"/>
                        <a:ext cx="7637788" cy="2772308"/>
                      </a:xfrm>
                      <a:prstGeom prst="rect">
                        <a:avLst/>
                      </a:prstGeom>
                      <a:noFill/>
                    </p:spPr>
                  </p:pic>
                </p:oleObj>
              </mc:Fallback>
            </mc:AlternateContent>
          </a:graphicData>
        </a:graphic>
      </p:graphicFrame>
    </p:spTree>
    <p:extLst>
      <p:ext uri="{BB962C8B-B14F-4D97-AF65-F5344CB8AC3E}">
        <p14:creationId xmlns:p14="http://schemas.microsoft.com/office/powerpoint/2010/main" val="27603848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endParaRPr lang="zh-CN" altLang="en-US" dirty="0"/>
          </a:p>
        </p:txBody>
      </p:sp>
      <p:sp>
        <p:nvSpPr>
          <p:cNvPr id="3" name="内容占位符 2">
            <a:extLst>
              <a:ext uri="{FF2B5EF4-FFF2-40B4-BE49-F238E27FC236}">
                <a16:creationId xmlns:a16="http://schemas.microsoft.com/office/drawing/2014/main" id="{C9E7E5B0-6169-44CB-95C3-5DDD96FF8A88}"/>
              </a:ext>
            </a:extLst>
          </p:cNvPr>
          <p:cNvSpPr>
            <a:spLocks noGrp="1"/>
          </p:cNvSpPr>
          <p:nvPr>
            <p:ph idx="1"/>
          </p:nvPr>
        </p:nvSpPr>
        <p:spPr/>
        <p:txBody>
          <a:bodyPr>
            <a:normAutofit fontScale="92500" lnSpcReduction="10000"/>
          </a:bodyPr>
          <a:lstStyle/>
          <a:p>
            <a:r>
              <a:rPr lang="zh-CN" altLang="zh-CN" dirty="0"/>
              <a:t>信息安全保障要素</a:t>
            </a:r>
            <a:r>
              <a:rPr lang="en-US" altLang="zh-CN" dirty="0"/>
              <a:t>-</a:t>
            </a:r>
            <a:r>
              <a:rPr lang="zh-CN" altLang="en-US" dirty="0"/>
              <a:t>信息安全技术</a:t>
            </a:r>
            <a:endParaRPr lang="en-US" altLang="zh-CN" dirty="0"/>
          </a:p>
          <a:p>
            <a:pPr lvl="1"/>
            <a:r>
              <a:rPr lang="zh-CN" altLang="zh-CN" dirty="0"/>
              <a:t>密码技术</a:t>
            </a:r>
            <a:endParaRPr lang="en-US" altLang="zh-CN" dirty="0"/>
          </a:p>
          <a:p>
            <a:pPr lvl="1"/>
            <a:r>
              <a:rPr lang="zh-CN" altLang="zh-CN" dirty="0"/>
              <a:t>访问控制技术</a:t>
            </a:r>
          </a:p>
          <a:p>
            <a:pPr lvl="1"/>
            <a:r>
              <a:rPr lang="zh-CN" altLang="zh-CN" dirty="0"/>
              <a:t>审计和监控技术</a:t>
            </a:r>
          </a:p>
          <a:p>
            <a:pPr lvl="1"/>
            <a:r>
              <a:rPr lang="zh-CN" altLang="zh-CN" dirty="0"/>
              <a:t>网络安全技术</a:t>
            </a:r>
          </a:p>
          <a:p>
            <a:pPr lvl="1"/>
            <a:r>
              <a:rPr lang="zh-CN" altLang="zh-CN" dirty="0"/>
              <a:t>操作系统技术</a:t>
            </a:r>
            <a:endParaRPr lang="en-US" altLang="zh-CN" dirty="0"/>
          </a:p>
          <a:p>
            <a:pPr lvl="1"/>
            <a:r>
              <a:rPr lang="zh-CN" altLang="zh-CN" dirty="0"/>
              <a:t>数据库安全技术</a:t>
            </a:r>
          </a:p>
          <a:p>
            <a:pPr lvl="1"/>
            <a:r>
              <a:rPr lang="zh-CN" altLang="zh-CN" dirty="0"/>
              <a:t>安全漏洞与恶意代码</a:t>
            </a:r>
          </a:p>
          <a:p>
            <a:pPr lvl="1"/>
            <a:r>
              <a:rPr lang="zh-CN" altLang="zh-CN" dirty="0"/>
              <a:t>软件安全开发</a:t>
            </a:r>
          </a:p>
          <a:p>
            <a:r>
              <a:rPr lang="zh-CN" altLang="en-US" dirty="0"/>
              <a:t>信息安全保障要素</a:t>
            </a:r>
            <a:r>
              <a:rPr lang="en-US" altLang="zh-CN" dirty="0"/>
              <a:t>-</a:t>
            </a:r>
            <a:r>
              <a:rPr lang="zh-CN" altLang="zh-CN" dirty="0"/>
              <a:t>信息安全管理</a:t>
            </a:r>
          </a:p>
          <a:p>
            <a:pPr lvl="1"/>
            <a:r>
              <a:rPr lang="zh-CN" altLang="zh-CN" dirty="0"/>
              <a:t>信息安全管理体系</a:t>
            </a:r>
          </a:p>
          <a:p>
            <a:pPr lvl="1"/>
            <a:r>
              <a:rPr lang="zh-CN" altLang="zh-CN" dirty="0"/>
              <a:t>风险管理</a:t>
            </a:r>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spTree>
    <p:extLst>
      <p:ext uri="{BB962C8B-B14F-4D97-AF65-F5344CB8AC3E}">
        <p14:creationId xmlns:p14="http://schemas.microsoft.com/office/powerpoint/2010/main" val="48484596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endParaRPr lang="zh-CN" altLang="en-US" dirty="0"/>
          </a:p>
        </p:txBody>
      </p:sp>
      <p:sp>
        <p:nvSpPr>
          <p:cNvPr id="3" name="内容占位符 2">
            <a:extLst>
              <a:ext uri="{FF2B5EF4-FFF2-40B4-BE49-F238E27FC236}">
                <a16:creationId xmlns:a16="http://schemas.microsoft.com/office/drawing/2014/main" id="{C9E7E5B0-6169-44CB-95C3-5DDD96FF8A88}"/>
              </a:ext>
            </a:extLst>
          </p:cNvPr>
          <p:cNvSpPr>
            <a:spLocks noGrp="1"/>
          </p:cNvSpPr>
          <p:nvPr>
            <p:ph idx="1"/>
          </p:nvPr>
        </p:nvSpPr>
        <p:spPr>
          <a:xfrm>
            <a:off x="533400" y="1295400"/>
            <a:ext cx="8395084" cy="5105400"/>
          </a:xfrm>
        </p:spPr>
        <p:txBody>
          <a:bodyPr>
            <a:normAutofit/>
          </a:bodyPr>
          <a:lstStyle/>
          <a:p>
            <a:r>
              <a:rPr lang="zh-CN" altLang="zh-CN" dirty="0"/>
              <a:t>信息安全保障要素</a:t>
            </a:r>
            <a:r>
              <a:rPr lang="en-US" altLang="zh-CN" dirty="0"/>
              <a:t>-</a:t>
            </a:r>
            <a:r>
              <a:rPr lang="zh-CN" altLang="en-US" dirty="0"/>
              <a:t>信息安全工程</a:t>
            </a:r>
            <a:endParaRPr lang="en-US" altLang="zh-CN" dirty="0"/>
          </a:p>
          <a:p>
            <a:pPr lvl="1"/>
            <a:r>
              <a:rPr lang="zh-CN" altLang="zh-CN" dirty="0"/>
              <a:t>信息安全工程涉及系统和应用的开发、集成、操作、管理、维护和进化以及产品的开发、交付和升级。</a:t>
            </a:r>
            <a:endParaRPr lang="en-US" altLang="zh-CN" dirty="0"/>
          </a:p>
          <a:p>
            <a:r>
              <a:rPr lang="zh-CN" altLang="en-US" dirty="0"/>
              <a:t>信息安全保障要素</a:t>
            </a:r>
            <a:r>
              <a:rPr lang="en-US" altLang="zh-CN" dirty="0"/>
              <a:t>-</a:t>
            </a:r>
            <a:r>
              <a:rPr lang="zh-CN" altLang="zh-CN" dirty="0"/>
              <a:t>信息安全人才</a:t>
            </a:r>
          </a:p>
          <a:p>
            <a:pPr lvl="1"/>
            <a:r>
              <a:rPr lang="zh-CN" altLang="zh-CN" dirty="0"/>
              <a:t>信息安全保障诸要素中，人是最关键、也是最活跃的要素。网络攻防对抗，最终较量的是攻防两端的人，而不是设备。</a:t>
            </a:r>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spTree>
    <p:extLst>
      <p:ext uri="{BB962C8B-B14F-4D97-AF65-F5344CB8AC3E}">
        <p14:creationId xmlns:p14="http://schemas.microsoft.com/office/powerpoint/2010/main" val="391609196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113EA-2B82-42CE-95AF-5425078EB251}"/>
              </a:ext>
            </a:extLst>
          </p:cNvPr>
          <p:cNvSpPr>
            <a:spLocks noGrp="1"/>
          </p:cNvSpPr>
          <p:nvPr>
            <p:ph type="title"/>
          </p:nvPr>
        </p:nvSpPr>
        <p:spPr/>
        <p:txBody>
          <a:bodyPr/>
          <a:lstStyle/>
          <a:p>
            <a:r>
              <a:rPr lang="zh-CN" altLang="zh-CN" dirty="0"/>
              <a:t>信息系统安全保障评估框架</a:t>
            </a:r>
            <a:endParaRPr lang="zh-CN" altLang="en-US" dirty="0"/>
          </a:p>
        </p:txBody>
      </p:sp>
      <p:sp>
        <p:nvSpPr>
          <p:cNvPr id="3" name="内容占位符 2">
            <a:extLst>
              <a:ext uri="{FF2B5EF4-FFF2-40B4-BE49-F238E27FC236}">
                <a16:creationId xmlns:a16="http://schemas.microsoft.com/office/drawing/2014/main" id="{C9E7E5B0-6169-44CB-95C3-5DDD96FF8A88}"/>
              </a:ext>
            </a:extLst>
          </p:cNvPr>
          <p:cNvSpPr>
            <a:spLocks noGrp="1"/>
          </p:cNvSpPr>
          <p:nvPr>
            <p:ph idx="1"/>
          </p:nvPr>
        </p:nvSpPr>
        <p:spPr/>
        <p:txBody>
          <a:bodyPr/>
          <a:lstStyle/>
          <a:p>
            <a:r>
              <a:rPr lang="zh-CN" altLang="zh-CN" dirty="0"/>
              <a:t>信息安全保障解决方案</a:t>
            </a:r>
            <a:endParaRPr lang="en-US" altLang="zh-CN" dirty="0"/>
          </a:p>
          <a:p>
            <a:pPr lvl="1"/>
            <a:r>
              <a:rPr lang="zh-CN" altLang="en-US" dirty="0"/>
              <a:t>以风险评估和法规要求得出的安全需求为依据</a:t>
            </a:r>
            <a:endParaRPr lang="en-US" altLang="zh-CN" dirty="0"/>
          </a:p>
          <a:p>
            <a:pPr lvl="2"/>
            <a:r>
              <a:rPr lang="zh-CN" altLang="en-US" dirty="0"/>
              <a:t>考虑系统的业务功能和价值</a:t>
            </a:r>
            <a:endParaRPr lang="en-US" altLang="zh-CN" dirty="0"/>
          </a:p>
          <a:p>
            <a:pPr lvl="2"/>
            <a:r>
              <a:rPr lang="zh-CN" altLang="en-US" dirty="0"/>
              <a:t>考虑系统风险哪些是必须处置的，哪些是可接受的</a:t>
            </a:r>
            <a:endParaRPr lang="en-US" altLang="zh-CN" dirty="0"/>
          </a:p>
          <a:p>
            <a:pPr lvl="1"/>
            <a:r>
              <a:rPr lang="zh-CN" altLang="en-US" dirty="0"/>
              <a:t>贴合实际具有可实施性</a:t>
            </a:r>
            <a:endParaRPr lang="en-US" altLang="zh-CN" dirty="0"/>
          </a:p>
          <a:p>
            <a:pPr lvl="2"/>
            <a:r>
              <a:rPr lang="zh-CN" altLang="en-US" dirty="0"/>
              <a:t>可接受的成本</a:t>
            </a:r>
            <a:endParaRPr lang="en-US" altLang="zh-CN" dirty="0"/>
          </a:p>
          <a:p>
            <a:pPr lvl="2"/>
            <a:r>
              <a:rPr lang="zh-CN" altLang="en-US" dirty="0"/>
              <a:t>合理的进度</a:t>
            </a:r>
            <a:endParaRPr lang="en-US" altLang="zh-CN" dirty="0"/>
          </a:p>
          <a:p>
            <a:pPr lvl="2"/>
            <a:r>
              <a:rPr lang="zh-CN" altLang="en-US" dirty="0"/>
              <a:t>技术可实现性</a:t>
            </a:r>
            <a:endParaRPr lang="en-US" altLang="zh-CN" dirty="0"/>
          </a:p>
          <a:p>
            <a:pPr lvl="2"/>
            <a:r>
              <a:rPr lang="zh-CN" altLang="en-US" dirty="0"/>
              <a:t>组织管理和文化的可接受性</a:t>
            </a:r>
          </a:p>
          <a:p>
            <a:endParaRPr lang="zh-CN" altLang="en-US" dirty="0"/>
          </a:p>
        </p:txBody>
      </p:sp>
      <p:sp>
        <p:nvSpPr>
          <p:cNvPr id="4" name="灯片编号占位符 3">
            <a:extLst>
              <a:ext uri="{FF2B5EF4-FFF2-40B4-BE49-F238E27FC236}">
                <a16:creationId xmlns:a16="http://schemas.microsoft.com/office/drawing/2014/main" id="{D0875670-CF63-433D-BCF1-9EF6547D0783}"/>
              </a:ext>
            </a:extLst>
          </p:cNvPr>
          <p:cNvSpPr>
            <a:spLocks noGrp="1"/>
          </p:cNvSpPr>
          <p:nvPr>
            <p:ph type="sldNum" sz="quarter" idx="10"/>
          </p:nvPr>
        </p:nvSpPr>
        <p:spPr/>
        <p:txBody>
          <a:bodyPr/>
          <a:lstStyle/>
          <a:p>
            <a:pPr>
              <a:defRPr/>
            </a:pPr>
            <a:fld id="{F5E0E65E-9137-4309-8D78-B392A1917D52}" type="slidenum">
              <a:rPr lang="zh-CN" altLang="en-US" smtClean="0"/>
              <a:pPr>
                <a:defRPr/>
              </a:pPr>
              <a:t>54</a:t>
            </a:fld>
            <a:endParaRPr lang="en-US" altLang="zh-CN"/>
          </a:p>
        </p:txBody>
      </p:sp>
    </p:spTree>
    <p:extLst>
      <p:ext uri="{BB962C8B-B14F-4D97-AF65-F5344CB8AC3E}">
        <p14:creationId xmlns:p14="http://schemas.microsoft.com/office/powerpoint/2010/main" val="392177264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知识子域：信息安全保障框架</a:t>
            </a:r>
          </a:p>
        </p:txBody>
      </p:sp>
      <p:sp>
        <p:nvSpPr>
          <p:cNvPr id="3" name="内容占位符 2"/>
          <p:cNvSpPr>
            <a:spLocks noGrp="1"/>
          </p:cNvSpPr>
          <p:nvPr>
            <p:ph idx="1"/>
          </p:nvPr>
        </p:nvSpPr>
        <p:spPr/>
        <p:txBody>
          <a:bodyPr/>
          <a:lstStyle/>
          <a:p>
            <a:r>
              <a:rPr lang="zh-CN" altLang="en-US" b="1" dirty="0"/>
              <a:t>企业安全架构</a:t>
            </a:r>
            <a:endParaRPr lang="zh-CN" altLang="zh-CN" b="1" dirty="0"/>
          </a:p>
          <a:p>
            <a:pPr lvl="1"/>
            <a:r>
              <a:rPr lang="zh-CN" altLang="zh-CN" dirty="0"/>
              <a:t>了解企业安全架构的概念；</a:t>
            </a:r>
          </a:p>
          <a:p>
            <a:pPr lvl="1"/>
            <a:r>
              <a:rPr lang="zh-CN" altLang="zh-CN" dirty="0"/>
              <a:t>了解舍伍德商业应用安全架构模型构成及生命周期。</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55</a:t>
            </a:fld>
            <a:endParaRPr lang="en-US" altLang="zh-CN"/>
          </a:p>
        </p:txBody>
      </p:sp>
    </p:spTree>
    <p:extLst>
      <p:ext uri="{BB962C8B-B14F-4D97-AF65-F5344CB8AC3E}">
        <p14:creationId xmlns:p14="http://schemas.microsoft.com/office/powerpoint/2010/main" val="391478611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102D1-35CC-4141-B81E-B9FD5CD75C2A}"/>
              </a:ext>
            </a:extLst>
          </p:cNvPr>
          <p:cNvSpPr>
            <a:spLocks noGrp="1"/>
          </p:cNvSpPr>
          <p:nvPr>
            <p:ph type="title"/>
          </p:nvPr>
        </p:nvSpPr>
        <p:spPr/>
        <p:txBody>
          <a:bodyPr/>
          <a:lstStyle/>
          <a:p>
            <a:r>
              <a:rPr lang="zh-CN" altLang="zh-CN" dirty="0"/>
              <a:t>企业</a:t>
            </a:r>
            <a:r>
              <a:rPr lang="zh-CN" altLang="en-US" dirty="0"/>
              <a:t>安全架构</a:t>
            </a:r>
          </a:p>
        </p:txBody>
      </p:sp>
      <p:sp>
        <p:nvSpPr>
          <p:cNvPr id="3" name="内容占位符 2">
            <a:extLst>
              <a:ext uri="{FF2B5EF4-FFF2-40B4-BE49-F238E27FC236}">
                <a16:creationId xmlns:a16="http://schemas.microsoft.com/office/drawing/2014/main" id="{FFB231FA-6912-40E6-8F8B-15AD89CFD901}"/>
              </a:ext>
            </a:extLst>
          </p:cNvPr>
          <p:cNvSpPr>
            <a:spLocks noGrp="1"/>
          </p:cNvSpPr>
          <p:nvPr>
            <p:ph idx="1"/>
          </p:nvPr>
        </p:nvSpPr>
        <p:spPr/>
        <p:txBody>
          <a:bodyPr>
            <a:normAutofit lnSpcReduction="10000"/>
          </a:bodyPr>
          <a:lstStyle/>
          <a:p>
            <a:r>
              <a:rPr lang="zh-CN" altLang="en-US" dirty="0"/>
              <a:t>什么是企业安全架构</a:t>
            </a:r>
            <a:endParaRPr lang="en-US" altLang="zh-CN" dirty="0"/>
          </a:p>
          <a:p>
            <a:pPr lvl="1"/>
            <a:r>
              <a:rPr lang="zh-CN" altLang="zh-CN" dirty="0"/>
              <a:t>企业架构的一个子集，它定义了信息安全战略，包括各层级的解决方案、流程和规程，以及它们与整个企业的战略、战术和运营链接的方式。</a:t>
            </a:r>
            <a:endParaRPr lang="en-US" altLang="zh-CN" dirty="0"/>
          </a:p>
          <a:p>
            <a:pPr lvl="1"/>
            <a:r>
              <a:rPr lang="zh-CN" altLang="zh-CN" dirty="0"/>
              <a:t>开发企业安全架构的主要原因是确保安全工作以一个标准化的和节省成本的方式与业务实践相结合。</a:t>
            </a:r>
            <a:endParaRPr lang="en-US" altLang="zh-CN" dirty="0"/>
          </a:p>
          <a:p>
            <a:r>
              <a:rPr lang="zh-CN" altLang="en-US" dirty="0"/>
              <a:t>常见企业安全架构</a:t>
            </a:r>
            <a:endParaRPr lang="en-US" altLang="zh-CN" dirty="0"/>
          </a:p>
          <a:p>
            <a:pPr lvl="1"/>
            <a:r>
              <a:rPr lang="zh-CN" altLang="zh-CN" dirty="0"/>
              <a:t>舍伍德的商业应用安全架构（</a:t>
            </a:r>
            <a:r>
              <a:rPr lang="en-US" altLang="zh-CN" dirty="0"/>
              <a:t>Sherwood Applied Business Security Architecture</a:t>
            </a:r>
            <a:r>
              <a:rPr lang="zh-CN" altLang="zh-CN" dirty="0"/>
              <a:t>，</a:t>
            </a:r>
            <a:r>
              <a:rPr lang="en-US" altLang="zh-CN" dirty="0"/>
              <a:t>SABSA</a:t>
            </a:r>
            <a:r>
              <a:rPr lang="zh-CN" altLang="zh-CN" dirty="0"/>
              <a:t>）</a:t>
            </a:r>
            <a:endParaRPr lang="en-US" altLang="zh-CN" dirty="0"/>
          </a:p>
          <a:p>
            <a:pPr lvl="1"/>
            <a:r>
              <a:rPr lang="en-US" altLang="zh-CN" dirty="0" err="1"/>
              <a:t>Zachman</a:t>
            </a:r>
            <a:r>
              <a:rPr lang="zh-CN" altLang="zh-CN" dirty="0"/>
              <a:t>框架</a:t>
            </a:r>
            <a:endParaRPr lang="en-US" altLang="zh-CN" dirty="0"/>
          </a:p>
          <a:p>
            <a:pPr lvl="1"/>
            <a:r>
              <a:rPr lang="zh-CN" altLang="en-US" dirty="0"/>
              <a:t>开放群组架构框架（</a:t>
            </a:r>
            <a:r>
              <a:rPr lang="en-US" altLang="zh-CN" dirty="0"/>
              <a:t>The Open Group Architecture Framework</a:t>
            </a:r>
            <a:r>
              <a:rPr lang="zh-CN" altLang="en-US" dirty="0"/>
              <a:t>，</a:t>
            </a:r>
            <a:r>
              <a:rPr lang="en-US" altLang="zh-CN" dirty="0"/>
              <a:t>TOGAF</a:t>
            </a:r>
            <a:r>
              <a:rPr lang="zh-CN" altLang="en-US" dirty="0"/>
              <a:t>）</a:t>
            </a:r>
          </a:p>
        </p:txBody>
      </p:sp>
      <p:sp>
        <p:nvSpPr>
          <p:cNvPr id="4" name="灯片编号占位符 3">
            <a:extLst>
              <a:ext uri="{FF2B5EF4-FFF2-40B4-BE49-F238E27FC236}">
                <a16:creationId xmlns:a16="http://schemas.microsoft.com/office/drawing/2014/main" id="{42E3B49F-5CA8-4BA4-A51B-CA7EBC807DDE}"/>
              </a:ext>
            </a:extLst>
          </p:cNvPr>
          <p:cNvSpPr>
            <a:spLocks noGrp="1"/>
          </p:cNvSpPr>
          <p:nvPr>
            <p:ph type="sldNum" sz="quarter" idx="10"/>
          </p:nvPr>
        </p:nvSpPr>
        <p:spPr/>
        <p:txBody>
          <a:bodyPr/>
          <a:lstStyle/>
          <a:p>
            <a:pPr>
              <a:defRPr/>
            </a:pPr>
            <a:fld id="{F5E0E65E-9137-4309-8D78-B392A1917D52}" type="slidenum">
              <a:rPr lang="zh-CN" altLang="en-US" smtClean="0"/>
              <a:pPr>
                <a:defRPr/>
              </a:pPr>
              <a:t>56</a:t>
            </a:fld>
            <a:endParaRPr lang="en-US" altLang="zh-CN"/>
          </a:p>
        </p:txBody>
      </p:sp>
    </p:spTree>
    <p:extLst>
      <p:ext uri="{BB962C8B-B14F-4D97-AF65-F5344CB8AC3E}">
        <p14:creationId xmlns:p14="http://schemas.microsoft.com/office/powerpoint/2010/main" val="230732776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企业</a:t>
            </a:r>
            <a:r>
              <a:rPr lang="zh-CN" altLang="en-US" dirty="0"/>
              <a:t>安全架构</a:t>
            </a:r>
          </a:p>
        </p:txBody>
      </p:sp>
      <p:sp>
        <p:nvSpPr>
          <p:cNvPr id="3" name="内容占位符 2"/>
          <p:cNvSpPr>
            <a:spLocks noGrp="1"/>
          </p:cNvSpPr>
          <p:nvPr>
            <p:ph idx="1"/>
          </p:nvPr>
        </p:nvSpPr>
        <p:spPr/>
        <p:txBody>
          <a:bodyPr/>
          <a:lstStyle/>
          <a:p>
            <a:r>
              <a:rPr lang="zh-CN" altLang="en-US" dirty="0"/>
              <a:t>企业安全架构</a:t>
            </a:r>
          </a:p>
          <a:p>
            <a:pPr lvl="1"/>
            <a:r>
              <a:rPr lang="zh-CN" altLang="en-US" dirty="0"/>
              <a:t>企业架构的一个子集</a:t>
            </a:r>
          </a:p>
          <a:p>
            <a:pPr lvl="1"/>
            <a:r>
              <a:rPr lang="zh-CN" altLang="en-US" dirty="0"/>
              <a:t>定义了信息安全战略、包括分层级的解决方案、流程和规程</a:t>
            </a:r>
          </a:p>
          <a:p>
            <a:pPr lvl="1"/>
            <a:r>
              <a:rPr lang="zh-CN" altLang="en-US" dirty="0"/>
              <a:t>确保安全工作以一个标准化和节省承办的方式与业务实践想结合</a:t>
            </a:r>
          </a:p>
          <a:p>
            <a:r>
              <a:rPr lang="zh-CN" altLang="en-US" dirty="0"/>
              <a:t>常见企业安全架构</a:t>
            </a:r>
            <a:endParaRPr lang="en-US" altLang="zh-CN" dirty="0"/>
          </a:p>
          <a:p>
            <a:pPr lvl="1"/>
            <a:r>
              <a:rPr lang="zh-CN" altLang="zh-CN" dirty="0"/>
              <a:t>舍伍德商业应用安全架构</a:t>
            </a:r>
            <a:r>
              <a:rPr lang="zh-CN" altLang="en-US" dirty="0"/>
              <a:t>（</a:t>
            </a:r>
            <a:r>
              <a:rPr lang="en-US" altLang="zh-CN" dirty="0"/>
              <a:t>SABSA</a:t>
            </a:r>
            <a:r>
              <a:rPr lang="zh-CN" altLang="zh-CN" dirty="0"/>
              <a:t>）</a:t>
            </a:r>
            <a:endParaRPr lang="en-US" altLang="zh-CN" dirty="0"/>
          </a:p>
          <a:p>
            <a:pPr lvl="1"/>
            <a:r>
              <a:rPr lang="en-US" altLang="zh-CN" dirty="0" err="1"/>
              <a:t>Zachman</a:t>
            </a:r>
            <a:r>
              <a:rPr lang="zh-CN" altLang="zh-CN" dirty="0"/>
              <a:t>框架</a:t>
            </a:r>
            <a:endParaRPr lang="en-US" altLang="zh-CN" dirty="0"/>
          </a:p>
          <a:p>
            <a:pPr lvl="1"/>
            <a:r>
              <a:rPr lang="zh-CN" altLang="en-US" dirty="0"/>
              <a:t>开放群组架构框架（</a:t>
            </a:r>
            <a:r>
              <a:rPr lang="en-US" altLang="zh-CN" dirty="0"/>
              <a:t>TOGAF</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57</a:t>
            </a:fld>
            <a:endParaRPr lang="en-US" altLang="zh-CN"/>
          </a:p>
        </p:txBody>
      </p:sp>
    </p:spTree>
    <p:extLst>
      <p:ext uri="{BB962C8B-B14F-4D97-AF65-F5344CB8AC3E}">
        <p14:creationId xmlns:p14="http://schemas.microsoft.com/office/powerpoint/2010/main" val="300402975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102D1-35CC-4141-B81E-B9FD5CD75C2A}"/>
              </a:ext>
            </a:extLst>
          </p:cNvPr>
          <p:cNvSpPr>
            <a:spLocks noGrp="1"/>
          </p:cNvSpPr>
          <p:nvPr>
            <p:ph type="title"/>
          </p:nvPr>
        </p:nvSpPr>
        <p:spPr/>
        <p:txBody>
          <a:bodyPr/>
          <a:lstStyle/>
          <a:p>
            <a:r>
              <a:rPr lang="zh-CN" altLang="zh-CN" dirty="0"/>
              <a:t>舍伍德的商业应用安全架构</a:t>
            </a:r>
            <a:endParaRPr lang="zh-CN" altLang="en-US" dirty="0"/>
          </a:p>
        </p:txBody>
      </p:sp>
      <p:sp>
        <p:nvSpPr>
          <p:cNvPr id="3" name="内容占位符 2">
            <a:extLst>
              <a:ext uri="{FF2B5EF4-FFF2-40B4-BE49-F238E27FC236}">
                <a16:creationId xmlns:a16="http://schemas.microsoft.com/office/drawing/2014/main" id="{FFB231FA-6912-40E6-8F8B-15AD89CFD901}"/>
              </a:ext>
            </a:extLst>
          </p:cNvPr>
          <p:cNvSpPr>
            <a:spLocks noGrp="1"/>
          </p:cNvSpPr>
          <p:nvPr>
            <p:ph idx="1"/>
          </p:nvPr>
        </p:nvSpPr>
        <p:spPr/>
        <p:txBody>
          <a:bodyPr>
            <a:normAutofit/>
          </a:bodyPr>
          <a:lstStyle/>
          <a:p>
            <a:r>
              <a:rPr lang="zh-CN" altLang="zh-CN" dirty="0"/>
              <a:t>分层的模型，包括六个层级</a:t>
            </a:r>
            <a:endParaRPr lang="en-US" altLang="zh-CN" dirty="0"/>
          </a:p>
          <a:p>
            <a:endParaRPr lang="zh-CN" altLang="en-US" dirty="0"/>
          </a:p>
        </p:txBody>
      </p:sp>
      <p:sp>
        <p:nvSpPr>
          <p:cNvPr id="4" name="灯片编号占位符 3">
            <a:extLst>
              <a:ext uri="{FF2B5EF4-FFF2-40B4-BE49-F238E27FC236}">
                <a16:creationId xmlns:a16="http://schemas.microsoft.com/office/drawing/2014/main" id="{42E3B49F-5CA8-4BA4-A51B-CA7EBC807DDE}"/>
              </a:ext>
            </a:extLst>
          </p:cNvPr>
          <p:cNvSpPr>
            <a:spLocks noGrp="1"/>
          </p:cNvSpPr>
          <p:nvPr>
            <p:ph type="sldNum" sz="quarter" idx="10"/>
          </p:nvPr>
        </p:nvSpPr>
        <p:spPr/>
        <p:txBody>
          <a:bodyPr/>
          <a:lstStyle/>
          <a:p>
            <a:pPr>
              <a:defRPr/>
            </a:pPr>
            <a:fld id="{F5E0E65E-9137-4309-8D78-B392A1917D52}" type="slidenum">
              <a:rPr lang="zh-CN" altLang="en-US" smtClean="0"/>
              <a:pPr>
                <a:defRPr/>
              </a:pPr>
              <a:t>58</a:t>
            </a:fld>
            <a:endParaRPr lang="en-US" altLang="zh-CN"/>
          </a:p>
        </p:txBody>
      </p:sp>
      <p:graphicFrame>
        <p:nvGraphicFramePr>
          <p:cNvPr id="5" name="表格 4">
            <a:extLst>
              <a:ext uri="{FF2B5EF4-FFF2-40B4-BE49-F238E27FC236}">
                <a16:creationId xmlns:a16="http://schemas.microsoft.com/office/drawing/2014/main" id="{8279A902-A48B-4983-AFEB-25B22FB60247}"/>
              </a:ext>
            </a:extLst>
          </p:cNvPr>
          <p:cNvGraphicFramePr>
            <a:graphicFrameLocks noGrp="1"/>
          </p:cNvGraphicFramePr>
          <p:nvPr>
            <p:extLst>
              <p:ext uri="{D42A27DB-BD31-4B8C-83A1-F6EECF244321}">
                <p14:modId xmlns:p14="http://schemas.microsoft.com/office/powerpoint/2010/main" val="563231289"/>
              </p:ext>
            </p:extLst>
          </p:nvPr>
        </p:nvGraphicFramePr>
        <p:xfrm>
          <a:off x="323528" y="2168859"/>
          <a:ext cx="8562799" cy="4297365"/>
        </p:xfrm>
        <a:graphic>
          <a:graphicData uri="http://schemas.openxmlformats.org/drawingml/2006/table">
            <a:tbl>
              <a:tblPr firstRow="1" firstCol="1" bandRow="1">
                <a:tableStyleId>{5C22544A-7EE6-4342-B048-85BDC9FD1C3A}</a:tableStyleId>
              </a:tblPr>
              <a:tblGrid>
                <a:gridCol w="759977">
                  <a:extLst>
                    <a:ext uri="{9D8B030D-6E8A-4147-A177-3AD203B41FA5}">
                      <a16:colId xmlns:a16="http://schemas.microsoft.com/office/drawing/2014/main" val="1555777791"/>
                    </a:ext>
                  </a:extLst>
                </a:gridCol>
                <a:gridCol w="1261794">
                  <a:extLst>
                    <a:ext uri="{9D8B030D-6E8A-4147-A177-3AD203B41FA5}">
                      <a16:colId xmlns:a16="http://schemas.microsoft.com/office/drawing/2014/main" val="1965850809"/>
                    </a:ext>
                  </a:extLst>
                </a:gridCol>
                <a:gridCol w="1364285">
                  <a:extLst>
                    <a:ext uri="{9D8B030D-6E8A-4147-A177-3AD203B41FA5}">
                      <a16:colId xmlns:a16="http://schemas.microsoft.com/office/drawing/2014/main" val="41211270"/>
                    </a:ext>
                  </a:extLst>
                </a:gridCol>
                <a:gridCol w="1289835">
                  <a:extLst>
                    <a:ext uri="{9D8B030D-6E8A-4147-A177-3AD203B41FA5}">
                      <a16:colId xmlns:a16="http://schemas.microsoft.com/office/drawing/2014/main" val="1641630955"/>
                    </a:ext>
                  </a:extLst>
                </a:gridCol>
                <a:gridCol w="1377821">
                  <a:extLst>
                    <a:ext uri="{9D8B030D-6E8A-4147-A177-3AD203B41FA5}">
                      <a16:colId xmlns:a16="http://schemas.microsoft.com/office/drawing/2014/main" val="3646728911"/>
                    </a:ext>
                  </a:extLst>
                </a:gridCol>
                <a:gridCol w="1305306">
                  <a:extLst>
                    <a:ext uri="{9D8B030D-6E8A-4147-A177-3AD203B41FA5}">
                      <a16:colId xmlns:a16="http://schemas.microsoft.com/office/drawing/2014/main" val="2364507276"/>
                    </a:ext>
                  </a:extLst>
                </a:gridCol>
                <a:gridCol w="1203781">
                  <a:extLst>
                    <a:ext uri="{9D8B030D-6E8A-4147-A177-3AD203B41FA5}">
                      <a16:colId xmlns:a16="http://schemas.microsoft.com/office/drawing/2014/main" val="557810882"/>
                    </a:ext>
                  </a:extLst>
                </a:gridCol>
              </a:tblGrid>
              <a:tr h="379437">
                <a:tc>
                  <a:txBody>
                    <a:bodyPr/>
                    <a:lstStyle/>
                    <a:p>
                      <a:pPr indent="0" algn="ctr">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tc>
                <a:tc>
                  <a:txBody>
                    <a:bodyPr/>
                    <a:lstStyle/>
                    <a:p>
                      <a:pPr indent="0" algn="ctr">
                        <a:spcAft>
                          <a:spcPts val="0"/>
                        </a:spcAft>
                      </a:pPr>
                      <a:r>
                        <a:rPr lang="zh-CN" sz="1400" kern="100" dirty="0">
                          <a:effectLst/>
                        </a:rPr>
                        <a:t>资产（什么）</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ctr">
                        <a:spcAft>
                          <a:spcPts val="0"/>
                        </a:spcAft>
                      </a:pPr>
                      <a:r>
                        <a:rPr lang="zh-CN" sz="1400" kern="100" dirty="0">
                          <a:effectLst/>
                        </a:rPr>
                        <a:t>动机（为什么）</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ctr">
                        <a:spcAft>
                          <a:spcPts val="0"/>
                        </a:spcAft>
                      </a:pPr>
                      <a:r>
                        <a:rPr lang="zh-CN" sz="1400" kern="100" dirty="0">
                          <a:effectLst/>
                        </a:rPr>
                        <a:t>过程（如何）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ctr">
                        <a:spcAft>
                          <a:spcPts val="0"/>
                        </a:spcAft>
                      </a:pPr>
                      <a:r>
                        <a:rPr lang="zh-CN" sz="1400" kern="100" dirty="0">
                          <a:effectLst/>
                        </a:rPr>
                        <a:t>人（谁）</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ctr">
                        <a:spcAft>
                          <a:spcPts val="0"/>
                        </a:spcAft>
                      </a:pPr>
                      <a:r>
                        <a:rPr lang="zh-CN" sz="1400" kern="100" dirty="0">
                          <a:effectLst/>
                        </a:rPr>
                        <a:t>地点（何地）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ctr">
                        <a:spcAft>
                          <a:spcPts val="0"/>
                        </a:spcAft>
                      </a:pPr>
                      <a:r>
                        <a:rPr lang="zh-CN" sz="1400" kern="100" dirty="0">
                          <a:effectLst/>
                        </a:rPr>
                        <a:t>时间（何时）</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extLst>
                  <a:ext uri="{0D108BD9-81ED-4DB2-BD59-A6C34878D82A}">
                    <a16:rowId xmlns:a16="http://schemas.microsoft.com/office/drawing/2014/main" val="4149835623"/>
                  </a:ext>
                </a:extLst>
              </a:tr>
              <a:tr h="575533">
                <a:tc>
                  <a:txBody>
                    <a:bodyPr/>
                    <a:lstStyle/>
                    <a:p>
                      <a:pPr indent="0" algn="ctr">
                        <a:spcAft>
                          <a:spcPts val="0"/>
                        </a:spcAft>
                      </a:pPr>
                      <a:r>
                        <a:rPr lang="zh-CN" sz="1400" kern="100" dirty="0">
                          <a:effectLst/>
                        </a:rPr>
                        <a:t>背景层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业务</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业务风险模型</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业务过程模型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业务组织和关系</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业务地理布局</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业务时间依赖性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extLst>
                  <a:ext uri="{0D108BD9-81ED-4DB2-BD59-A6C34878D82A}">
                    <a16:rowId xmlns:a16="http://schemas.microsoft.com/office/drawing/2014/main" val="2533289876"/>
                  </a:ext>
                </a:extLst>
              </a:tr>
              <a:tr h="575533">
                <a:tc>
                  <a:txBody>
                    <a:bodyPr/>
                    <a:lstStyle/>
                    <a:p>
                      <a:pPr indent="0" algn="ctr">
                        <a:spcAft>
                          <a:spcPts val="0"/>
                        </a:spcAft>
                      </a:pPr>
                      <a:r>
                        <a:rPr lang="zh-CN" sz="1400" kern="100" dirty="0">
                          <a:effectLst/>
                        </a:rPr>
                        <a:t>概念层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业务属性配置文件</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控制目标</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安全战略和架构分层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安全实体模型和信任框架</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安全域模型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安全有效期和截止时间</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extLst>
                  <a:ext uri="{0D108BD9-81ED-4DB2-BD59-A6C34878D82A}">
                    <a16:rowId xmlns:a16="http://schemas.microsoft.com/office/drawing/2014/main" val="1906300667"/>
                  </a:ext>
                </a:extLst>
              </a:tr>
              <a:tr h="575533">
                <a:tc>
                  <a:txBody>
                    <a:bodyPr/>
                    <a:lstStyle/>
                    <a:p>
                      <a:pPr indent="0" algn="ctr">
                        <a:spcAft>
                          <a:spcPts val="0"/>
                        </a:spcAft>
                      </a:pPr>
                      <a:r>
                        <a:rPr lang="zh-CN" sz="1400" kern="100" dirty="0">
                          <a:effectLst/>
                        </a:rPr>
                        <a:t>逻辑层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业务信息模型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安全策略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安全服务</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实体概要和特权配置文件</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安全域定义和关系</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安全过程循环</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extLst>
                  <a:ext uri="{0D108BD9-81ED-4DB2-BD59-A6C34878D82A}">
                    <a16:rowId xmlns:a16="http://schemas.microsoft.com/office/drawing/2014/main" val="2798220075"/>
                  </a:ext>
                </a:extLst>
              </a:tr>
              <a:tr h="664015">
                <a:tc>
                  <a:txBody>
                    <a:bodyPr/>
                    <a:lstStyle/>
                    <a:p>
                      <a:pPr indent="0" algn="ctr">
                        <a:spcAft>
                          <a:spcPts val="0"/>
                        </a:spcAft>
                      </a:pPr>
                      <a:r>
                        <a:rPr lang="zh-CN" sz="1400" kern="100" dirty="0">
                          <a:effectLst/>
                        </a:rPr>
                        <a:t>物理层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业务数据模型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安全规则、实践和规程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安全机制</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用户、应用程序和用户接口</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平台和网络基础设施</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控制结构执行</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extLst>
                  <a:ext uri="{0D108BD9-81ED-4DB2-BD59-A6C34878D82A}">
                    <a16:rowId xmlns:a16="http://schemas.microsoft.com/office/drawing/2014/main" val="1740228001"/>
                  </a:ext>
                </a:extLst>
              </a:tr>
              <a:tr h="863299">
                <a:tc>
                  <a:txBody>
                    <a:bodyPr/>
                    <a:lstStyle/>
                    <a:p>
                      <a:pPr indent="0" algn="ctr">
                        <a:spcAft>
                          <a:spcPts val="0"/>
                        </a:spcAft>
                      </a:pPr>
                      <a:r>
                        <a:rPr lang="zh-CN" sz="1400" kern="100" dirty="0">
                          <a:effectLst/>
                        </a:rPr>
                        <a:t>组件层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数据结构细节</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安全标准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安全产品和工具</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标识、功能、行为和访问控制列表（</a:t>
                      </a:r>
                      <a:r>
                        <a:rPr lang="en-US" sz="1400" kern="100" dirty="0">
                          <a:effectLst/>
                        </a:rPr>
                        <a:t>ACL</a:t>
                      </a:r>
                      <a:r>
                        <a:rPr lang="zh-CN" sz="1400" kern="100" dirty="0">
                          <a:effectLst/>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过程、节点、地址和协议</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a:effectLst/>
                        </a:rPr>
                        <a:t>安全步骤计时和顺序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extLst>
                  <a:ext uri="{0D108BD9-81ED-4DB2-BD59-A6C34878D82A}">
                    <a16:rowId xmlns:a16="http://schemas.microsoft.com/office/drawing/2014/main" val="3312426993"/>
                  </a:ext>
                </a:extLst>
              </a:tr>
              <a:tr h="664015">
                <a:tc>
                  <a:txBody>
                    <a:bodyPr/>
                    <a:lstStyle/>
                    <a:p>
                      <a:pPr indent="0" algn="ctr">
                        <a:spcAft>
                          <a:spcPts val="0"/>
                        </a:spcAft>
                      </a:pPr>
                      <a:r>
                        <a:rPr lang="zh-CN" sz="1400" kern="100" dirty="0">
                          <a:effectLst/>
                        </a:rPr>
                        <a:t>运营层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业务连续性保障</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运营风险管理</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安全服务管理和支持</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应用程序和用户管理与支持</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站点、网络和平台的安全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tc>
                  <a:txBody>
                    <a:bodyPr/>
                    <a:lstStyle/>
                    <a:p>
                      <a:pPr indent="0" algn="l">
                        <a:spcAft>
                          <a:spcPts val="0"/>
                        </a:spcAft>
                      </a:pPr>
                      <a:r>
                        <a:rPr lang="zh-CN" sz="1400" kern="100" dirty="0">
                          <a:effectLst/>
                        </a:rPr>
                        <a:t>安全运营日程表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6856" marR="26856" marT="0" marB="0" anchor="ctr"/>
                </a:tc>
                <a:extLst>
                  <a:ext uri="{0D108BD9-81ED-4DB2-BD59-A6C34878D82A}">
                    <a16:rowId xmlns:a16="http://schemas.microsoft.com/office/drawing/2014/main" val="3486600253"/>
                  </a:ext>
                </a:extLst>
              </a:tr>
            </a:tbl>
          </a:graphicData>
        </a:graphic>
      </p:graphicFrame>
    </p:spTree>
    <p:extLst>
      <p:ext uri="{BB962C8B-B14F-4D97-AF65-F5344CB8AC3E}">
        <p14:creationId xmlns:p14="http://schemas.microsoft.com/office/powerpoint/2010/main" val="18421435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102D1-35CC-4141-B81E-B9FD5CD75C2A}"/>
              </a:ext>
            </a:extLst>
          </p:cNvPr>
          <p:cNvSpPr>
            <a:spLocks noGrp="1"/>
          </p:cNvSpPr>
          <p:nvPr>
            <p:ph type="title"/>
          </p:nvPr>
        </p:nvSpPr>
        <p:spPr/>
        <p:txBody>
          <a:bodyPr/>
          <a:lstStyle/>
          <a:p>
            <a:r>
              <a:rPr lang="en-US" altLang="zh-CN" dirty="0"/>
              <a:t>SABSA</a:t>
            </a:r>
            <a:r>
              <a:rPr lang="zh-CN" altLang="en-US" dirty="0"/>
              <a:t>模型架构</a:t>
            </a:r>
          </a:p>
        </p:txBody>
      </p:sp>
      <p:sp>
        <p:nvSpPr>
          <p:cNvPr id="3" name="内容占位符 2">
            <a:extLst>
              <a:ext uri="{FF2B5EF4-FFF2-40B4-BE49-F238E27FC236}">
                <a16:creationId xmlns:a16="http://schemas.microsoft.com/office/drawing/2014/main" id="{FFB231FA-6912-40E6-8F8B-15AD89CFD901}"/>
              </a:ext>
            </a:extLst>
          </p:cNvPr>
          <p:cNvSpPr>
            <a:spLocks noGrp="1"/>
          </p:cNvSpPr>
          <p:nvPr>
            <p:ph idx="1"/>
          </p:nvPr>
        </p:nvSpPr>
        <p:spPr/>
        <p:txBody>
          <a:bodyPr>
            <a:normAutofit fontScale="85000" lnSpcReduction="20000"/>
          </a:bodyPr>
          <a:lstStyle/>
          <a:p>
            <a:r>
              <a:rPr lang="zh-CN" altLang="en-US" dirty="0"/>
              <a:t>背景层（</a:t>
            </a:r>
            <a:r>
              <a:rPr lang="zh-CN" altLang="zh-CN" dirty="0"/>
              <a:t>业务视图</a:t>
            </a:r>
            <a:r>
              <a:rPr lang="zh-CN" altLang="en-US" dirty="0"/>
              <a:t>）</a:t>
            </a:r>
            <a:endParaRPr lang="zh-CN" altLang="zh-CN" dirty="0"/>
          </a:p>
          <a:p>
            <a:pPr lvl="1"/>
            <a:r>
              <a:rPr lang="zh-CN" altLang="zh-CN" dirty="0"/>
              <a:t>业务视图说明所有架构必须满足业务要求。了解该系统的业务需求驱动，选择合适的架构。</a:t>
            </a:r>
            <a:endParaRPr lang="en-US" altLang="zh-CN" dirty="0"/>
          </a:p>
          <a:p>
            <a:pPr lvl="1"/>
            <a:r>
              <a:rPr lang="zh-CN" altLang="zh-CN" dirty="0"/>
              <a:t>业务视图被称为背景环境的安全架构。这是安全系统必须设计、建造和经营的业务范围内的描述。</a:t>
            </a:r>
            <a:endParaRPr lang="en-US" altLang="zh-CN" dirty="0"/>
          </a:p>
          <a:p>
            <a:r>
              <a:rPr lang="zh-CN" altLang="en-US" dirty="0"/>
              <a:t>概念层（</a:t>
            </a:r>
            <a:r>
              <a:rPr lang="zh-CN" altLang="zh-CN" dirty="0"/>
              <a:t>架构视图</a:t>
            </a:r>
            <a:r>
              <a:rPr lang="zh-CN" altLang="en-US" dirty="0"/>
              <a:t>）</a:t>
            </a:r>
            <a:endParaRPr lang="zh-CN" altLang="zh-CN" dirty="0"/>
          </a:p>
          <a:p>
            <a:pPr lvl="1"/>
            <a:r>
              <a:rPr lang="zh-CN" altLang="zh-CN" dirty="0"/>
              <a:t>架构是整体的概念，可满足企业的业务需求。</a:t>
            </a:r>
            <a:r>
              <a:rPr lang="zh-CN" altLang="en-US" dirty="0"/>
              <a:t>也</a:t>
            </a:r>
            <a:r>
              <a:rPr lang="zh-CN" altLang="zh-CN" dirty="0"/>
              <a:t>被称为概念性的安全架构。</a:t>
            </a:r>
            <a:endParaRPr lang="en-US" altLang="zh-CN" dirty="0"/>
          </a:p>
          <a:p>
            <a:pPr lvl="1"/>
            <a:r>
              <a:rPr lang="zh-CN" altLang="zh-CN" dirty="0"/>
              <a:t>定义在较低层次的抽象逻辑和物理元素的选择和组织上，确定指导原则和基本概念。</a:t>
            </a:r>
            <a:endParaRPr lang="en-US" altLang="zh-CN" dirty="0"/>
          </a:p>
          <a:p>
            <a:r>
              <a:rPr lang="zh-CN" altLang="en-US" dirty="0"/>
              <a:t>逻辑层（</a:t>
            </a:r>
            <a:r>
              <a:rPr lang="zh-CN" altLang="zh-CN" dirty="0"/>
              <a:t>设计视图</a:t>
            </a:r>
            <a:r>
              <a:rPr lang="zh-CN" altLang="en-US" dirty="0"/>
              <a:t>）</a:t>
            </a:r>
            <a:endParaRPr lang="zh-CN" altLang="zh-CN" dirty="0"/>
          </a:p>
          <a:p>
            <a:pPr lvl="1"/>
            <a:r>
              <a:rPr lang="zh-CN" altLang="zh-CN" dirty="0"/>
              <a:t>设计是架构的具体反映，设计过程通常被称为系统工程，涉及整个系统的架构元素的识别和规范。</a:t>
            </a:r>
            <a:endParaRPr lang="en-US" altLang="zh-CN" dirty="0"/>
          </a:p>
          <a:p>
            <a:pPr lvl="1"/>
            <a:r>
              <a:rPr lang="zh-CN" altLang="zh-CN" dirty="0"/>
              <a:t>逻辑的安全架构应该反映和代表所有概念性的安全架构中的主要安全战略。</a:t>
            </a:r>
            <a:endParaRPr lang="en-US" altLang="zh-CN" dirty="0"/>
          </a:p>
        </p:txBody>
      </p:sp>
      <p:sp>
        <p:nvSpPr>
          <p:cNvPr id="4" name="灯片编号占位符 3">
            <a:extLst>
              <a:ext uri="{FF2B5EF4-FFF2-40B4-BE49-F238E27FC236}">
                <a16:creationId xmlns:a16="http://schemas.microsoft.com/office/drawing/2014/main" id="{42E3B49F-5CA8-4BA4-A51B-CA7EBC807DDE}"/>
              </a:ext>
            </a:extLst>
          </p:cNvPr>
          <p:cNvSpPr>
            <a:spLocks noGrp="1"/>
          </p:cNvSpPr>
          <p:nvPr>
            <p:ph type="sldNum" sz="quarter" idx="10"/>
          </p:nvPr>
        </p:nvSpPr>
        <p:spPr/>
        <p:txBody>
          <a:bodyPr/>
          <a:lstStyle/>
          <a:p>
            <a:pPr>
              <a:defRPr/>
            </a:pPr>
            <a:fld id="{F5E0E65E-9137-4309-8D78-B392A1917D52}" type="slidenum">
              <a:rPr lang="zh-CN" altLang="en-US" smtClean="0"/>
              <a:pPr>
                <a:defRPr/>
              </a:pPr>
              <a:t>59</a:t>
            </a:fld>
            <a:endParaRPr lang="en-US" altLang="zh-CN"/>
          </a:p>
        </p:txBody>
      </p:sp>
    </p:spTree>
    <p:extLst>
      <p:ext uri="{BB962C8B-B14F-4D97-AF65-F5344CB8AC3E}">
        <p14:creationId xmlns:p14="http://schemas.microsoft.com/office/powerpoint/2010/main" val="3201084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信息安全问题的根源及特征</a:t>
            </a:r>
          </a:p>
        </p:txBody>
      </p:sp>
      <p:sp>
        <p:nvSpPr>
          <p:cNvPr id="3" name="内容占位符 2"/>
          <p:cNvSpPr>
            <a:spLocks noGrp="1"/>
          </p:cNvSpPr>
          <p:nvPr>
            <p:ph idx="1"/>
          </p:nvPr>
        </p:nvSpPr>
        <p:spPr/>
        <p:txBody>
          <a:bodyPr/>
          <a:lstStyle/>
          <a:p>
            <a:r>
              <a:rPr lang="zh-CN" altLang="en-US" dirty="0"/>
              <a:t>信息安全问题的根源</a:t>
            </a:r>
            <a:endParaRPr lang="en-US" altLang="zh-CN" dirty="0"/>
          </a:p>
          <a:p>
            <a:pPr lvl="1"/>
            <a:r>
              <a:rPr lang="zh-CN" altLang="en-US" dirty="0"/>
              <a:t>内因：信</a:t>
            </a:r>
            <a:r>
              <a:rPr lang="zh-CN" altLang="zh-CN" dirty="0"/>
              <a:t>息系统复杂性导致漏洞的存在不可避免</a:t>
            </a:r>
            <a:endParaRPr lang="en-US" altLang="zh-CN" dirty="0"/>
          </a:p>
          <a:p>
            <a:pPr lvl="1"/>
            <a:r>
              <a:rPr lang="zh-CN" altLang="en-US" dirty="0"/>
              <a:t>外因：环境因素、人为因素</a:t>
            </a:r>
            <a:endParaRPr lang="en-US" altLang="zh-CN" dirty="0"/>
          </a:p>
          <a:p>
            <a:r>
              <a:rPr lang="zh-CN" altLang="en-US" dirty="0"/>
              <a:t>信息安全的特征</a:t>
            </a:r>
            <a:endParaRPr lang="en-US" altLang="zh-CN" dirty="0"/>
          </a:p>
          <a:p>
            <a:pPr lvl="1"/>
            <a:r>
              <a:rPr lang="zh-CN" altLang="en-US" dirty="0"/>
              <a:t>系统性</a:t>
            </a:r>
            <a:endParaRPr lang="en-US" altLang="zh-CN" dirty="0"/>
          </a:p>
          <a:p>
            <a:pPr lvl="1"/>
            <a:r>
              <a:rPr lang="zh-CN" altLang="en-US" dirty="0"/>
              <a:t>动态性</a:t>
            </a:r>
            <a:endParaRPr lang="en-US" altLang="zh-CN" dirty="0"/>
          </a:p>
          <a:p>
            <a:pPr lvl="1"/>
            <a:r>
              <a:rPr lang="zh-CN" altLang="en-US" dirty="0"/>
              <a:t>无边界</a:t>
            </a:r>
            <a:endParaRPr lang="en-US" altLang="zh-CN" dirty="0"/>
          </a:p>
          <a:p>
            <a:pPr lvl="1"/>
            <a:r>
              <a:rPr lang="zh-CN" altLang="en-US" dirty="0"/>
              <a:t>非传统</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extLst>
      <p:ext uri="{BB962C8B-B14F-4D97-AF65-F5344CB8AC3E}">
        <p14:creationId xmlns:p14="http://schemas.microsoft.com/office/powerpoint/2010/main" val="260922851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2C2DB-2AD4-437A-9459-AAB7C6A18F8E}"/>
              </a:ext>
            </a:extLst>
          </p:cNvPr>
          <p:cNvSpPr>
            <a:spLocks noGrp="1"/>
          </p:cNvSpPr>
          <p:nvPr>
            <p:ph type="title"/>
          </p:nvPr>
        </p:nvSpPr>
        <p:spPr/>
        <p:txBody>
          <a:bodyPr/>
          <a:lstStyle/>
          <a:p>
            <a:r>
              <a:rPr lang="en-US" altLang="zh-CN" dirty="0"/>
              <a:t>SABSA</a:t>
            </a:r>
            <a:r>
              <a:rPr lang="zh-CN" altLang="en-US" dirty="0"/>
              <a:t>模型架构</a:t>
            </a:r>
          </a:p>
        </p:txBody>
      </p:sp>
      <p:sp>
        <p:nvSpPr>
          <p:cNvPr id="3" name="内容占位符 2">
            <a:extLst>
              <a:ext uri="{FF2B5EF4-FFF2-40B4-BE49-F238E27FC236}">
                <a16:creationId xmlns:a16="http://schemas.microsoft.com/office/drawing/2014/main" id="{9D650A93-1E77-4D8C-B89A-B48CA6554A39}"/>
              </a:ext>
            </a:extLst>
          </p:cNvPr>
          <p:cNvSpPr>
            <a:spLocks noGrp="1"/>
          </p:cNvSpPr>
          <p:nvPr>
            <p:ph idx="1"/>
          </p:nvPr>
        </p:nvSpPr>
        <p:spPr/>
        <p:txBody>
          <a:bodyPr>
            <a:normAutofit fontScale="92500" lnSpcReduction="20000"/>
          </a:bodyPr>
          <a:lstStyle/>
          <a:p>
            <a:r>
              <a:rPr lang="zh-CN" altLang="en-US" dirty="0"/>
              <a:t>物理层（</a:t>
            </a:r>
            <a:r>
              <a:rPr lang="zh-CN" altLang="zh-CN" dirty="0"/>
              <a:t>建设视图</a:t>
            </a:r>
            <a:r>
              <a:rPr lang="zh-CN" altLang="en-US" dirty="0"/>
              <a:t>）</a:t>
            </a:r>
            <a:endParaRPr lang="zh-CN" altLang="zh-CN" dirty="0"/>
          </a:p>
          <a:p>
            <a:pPr lvl="1"/>
            <a:r>
              <a:rPr lang="zh-CN" altLang="zh-CN" dirty="0"/>
              <a:t>设计是产生一套描述了系统的逻辑抽象，这些都需要形成一个物理的安全体系结构模型，该模型应描述实际的技术模式和指定的各种系统组件的详细设计。</a:t>
            </a:r>
            <a:endParaRPr lang="en-US" altLang="zh-CN" dirty="0"/>
          </a:p>
          <a:p>
            <a:pPr lvl="1"/>
            <a:r>
              <a:rPr lang="zh-CN" altLang="zh-CN" dirty="0"/>
              <a:t>如需要描述提供服务的服务器的物理安全机制和逻辑安全服务等。</a:t>
            </a:r>
            <a:endParaRPr lang="en-US" altLang="zh-CN" dirty="0"/>
          </a:p>
          <a:p>
            <a:r>
              <a:rPr lang="zh-CN" altLang="en-US" dirty="0"/>
              <a:t>组件层（</a:t>
            </a:r>
            <a:r>
              <a:rPr lang="zh-CN" altLang="zh-CN" dirty="0"/>
              <a:t>实施者视图</a:t>
            </a:r>
            <a:r>
              <a:rPr lang="zh-CN" altLang="en-US" dirty="0"/>
              <a:t>）</a:t>
            </a:r>
            <a:endParaRPr lang="zh-CN" altLang="zh-CN" dirty="0"/>
          </a:p>
          <a:p>
            <a:pPr lvl="1"/>
            <a:r>
              <a:rPr lang="zh-CN" altLang="zh-CN" dirty="0"/>
              <a:t>这层的模型也被称为组件安全架构。</a:t>
            </a:r>
            <a:endParaRPr lang="en-US" altLang="zh-CN" dirty="0"/>
          </a:p>
          <a:p>
            <a:r>
              <a:rPr lang="zh-CN" altLang="en-US" dirty="0"/>
              <a:t>运营层（</a:t>
            </a:r>
            <a:r>
              <a:rPr lang="zh-CN" altLang="zh-CN" dirty="0"/>
              <a:t>服务和管理视图</a:t>
            </a:r>
            <a:r>
              <a:rPr lang="zh-CN" altLang="en-US" dirty="0"/>
              <a:t>）</a:t>
            </a:r>
            <a:endParaRPr lang="zh-CN" altLang="zh-CN" dirty="0"/>
          </a:p>
          <a:p>
            <a:pPr lvl="1"/>
            <a:r>
              <a:rPr lang="zh-CN" altLang="zh-CN" dirty="0"/>
              <a:t>当建设完成后，需要进行运维管理。</a:t>
            </a:r>
            <a:endParaRPr lang="en-US" altLang="zh-CN" dirty="0"/>
          </a:p>
          <a:p>
            <a:pPr lvl="1"/>
            <a:r>
              <a:rPr lang="zh-CN" altLang="zh-CN" dirty="0"/>
              <a:t>保持各项服务的正常运作，保持良好的工作秩序和监测，以及按要求执行。</a:t>
            </a:r>
            <a:endParaRPr lang="en-US" altLang="zh-CN" dirty="0"/>
          </a:p>
          <a:p>
            <a:pPr lvl="1"/>
            <a:r>
              <a:rPr lang="zh-CN" altLang="en-US" dirty="0"/>
              <a:t>也</a:t>
            </a:r>
            <a:r>
              <a:rPr lang="zh-CN" altLang="zh-CN" dirty="0"/>
              <a:t>被称为服务管理安全架构。关注的焦点是安全性相关的部分。</a:t>
            </a:r>
            <a:endParaRPr lang="zh-CN" altLang="en-US" dirty="0"/>
          </a:p>
        </p:txBody>
      </p:sp>
      <p:sp>
        <p:nvSpPr>
          <p:cNvPr id="4" name="灯片编号占位符 3">
            <a:extLst>
              <a:ext uri="{FF2B5EF4-FFF2-40B4-BE49-F238E27FC236}">
                <a16:creationId xmlns:a16="http://schemas.microsoft.com/office/drawing/2014/main" id="{41EFBB60-5623-412B-BE8F-C8E5781B2B6D}"/>
              </a:ext>
            </a:extLst>
          </p:cNvPr>
          <p:cNvSpPr>
            <a:spLocks noGrp="1"/>
          </p:cNvSpPr>
          <p:nvPr>
            <p:ph type="sldNum" sz="quarter" idx="10"/>
          </p:nvPr>
        </p:nvSpPr>
        <p:spPr/>
        <p:txBody>
          <a:bodyPr/>
          <a:lstStyle/>
          <a:p>
            <a:pPr>
              <a:defRPr/>
            </a:pPr>
            <a:fld id="{F5E0E65E-9137-4309-8D78-B392A1917D52}" type="slidenum">
              <a:rPr lang="zh-CN" altLang="en-US" smtClean="0"/>
              <a:pPr>
                <a:defRPr/>
              </a:pPr>
              <a:t>60</a:t>
            </a:fld>
            <a:endParaRPr lang="en-US" altLang="zh-CN"/>
          </a:p>
        </p:txBody>
      </p:sp>
    </p:spTree>
    <p:extLst>
      <p:ext uri="{BB962C8B-B14F-4D97-AF65-F5344CB8AC3E}">
        <p14:creationId xmlns:p14="http://schemas.microsoft.com/office/powerpoint/2010/main" val="31664926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信息安全保障基础</a:t>
            </a:r>
            <a:endParaRPr lang="en-US" altLang="zh-CN" dirty="0"/>
          </a:p>
          <a:p>
            <a:pPr lvl="1"/>
            <a:r>
              <a:rPr lang="zh-CN" altLang="en-US" dirty="0"/>
              <a:t>基本概念</a:t>
            </a:r>
            <a:endParaRPr lang="en-US" altLang="zh-CN" dirty="0"/>
          </a:p>
          <a:p>
            <a:pPr lvl="1"/>
            <a:r>
              <a:rPr lang="zh-CN" altLang="en-US" dirty="0"/>
              <a:t>信息安全发展阶段</a:t>
            </a:r>
            <a:endParaRPr lang="en-US" altLang="zh-CN" dirty="0"/>
          </a:p>
          <a:p>
            <a:pPr lvl="1"/>
            <a:r>
              <a:rPr lang="zh-CN" altLang="en-US" dirty="0"/>
              <a:t>信息安全保障新领域</a:t>
            </a:r>
            <a:endParaRPr lang="en-US" altLang="zh-CN" dirty="0"/>
          </a:p>
          <a:p>
            <a:r>
              <a:rPr lang="zh-CN" altLang="en-US" dirty="0"/>
              <a:t>信息安全保障框架</a:t>
            </a:r>
            <a:endParaRPr lang="en-US" altLang="zh-CN" dirty="0"/>
          </a:p>
          <a:p>
            <a:pPr lvl="1"/>
            <a:r>
              <a:rPr lang="en-US" altLang="zh-CN" dirty="0"/>
              <a:t>PPDR</a:t>
            </a:r>
          </a:p>
          <a:p>
            <a:pPr lvl="1"/>
            <a:r>
              <a:rPr lang="en-US" altLang="zh-CN" dirty="0"/>
              <a:t>IATF</a:t>
            </a:r>
          </a:p>
          <a:p>
            <a:pPr lvl="1"/>
            <a:r>
              <a:rPr lang="zh-CN" altLang="en-US" dirty="0"/>
              <a:t>信息系统安全保障评估框架</a:t>
            </a:r>
            <a:endParaRPr lang="en-US" altLang="zh-CN" dirty="0"/>
          </a:p>
          <a:p>
            <a:pPr lvl="1"/>
            <a:r>
              <a:rPr lang="zh-CN" altLang="en-US" dirty="0"/>
              <a:t>舍伍德的商业应用安全架构</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61</a:t>
            </a:fld>
            <a:endParaRPr lang="en-US" altLang="zh-CN"/>
          </a:p>
        </p:txBody>
      </p:sp>
    </p:spTree>
    <p:extLst>
      <p:ext uri="{BB962C8B-B14F-4D97-AF65-F5344CB8AC3E}">
        <p14:creationId xmlns:p14="http://schemas.microsoft.com/office/powerpoint/2010/main" val="394893222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62</a:t>
            </a:fld>
            <a:endParaRPr lang="en-US" altLang="zh-CN"/>
          </a:p>
        </p:txBody>
      </p:sp>
      <p:pic>
        <p:nvPicPr>
          <p:cNvPr id="8" name="内容占位符 7">
            <a:extLst>
              <a:ext uri="{FF2B5EF4-FFF2-40B4-BE49-F238E27FC236}">
                <a16:creationId xmlns:a16="http://schemas.microsoft.com/office/drawing/2014/main" id="{EA66E7A1-9BBC-47BB-BA49-233A18E9B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3748" y="1371904"/>
            <a:ext cx="4114192" cy="4114192"/>
          </a:xfrm>
        </p:spPr>
      </p:pic>
    </p:spTree>
    <p:extLst>
      <p:ext uri="{BB962C8B-B14F-4D97-AF65-F5344CB8AC3E}">
        <p14:creationId xmlns:p14="http://schemas.microsoft.com/office/powerpoint/2010/main" val="406980792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威胁情报与态势感知</a:t>
            </a:r>
          </a:p>
        </p:txBody>
      </p:sp>
      <p:sp>
        <p:nvSpPr>
          <p:cNvPr id="3" name="内容占位符 2"/>
          <p:cNvSpPr>
            <a:spLocks noGrp="1"/>
          </p:cNvSpPr>
          <p:nvPr>
            <p:ph idx="1"/>
          </p:nvPr>
        </p:nvSpPr>
        <p:spPr/>
        <p:txBody>
          <a:bodyPr/>
          <a:lstStyle/>
          <a:p>
            <a:r>
              <a:rPr lang="zh-CN" altLang="en-US" dirty="0"/>
              <a:t>威胁情报</a:t>
            </a:r>
            <a:endParaRPr lang="en-US" altLang="zh-CN" dirty="0"/>
          </a:p>
          <a:p>
            <a:pPr lvl="1"/>
            <a:r>
              <a:rPr lang="zh-CN" altLang="zh-CN" dirty="0"/>
              <a:t>为管理人员提供行动和制定决策的依据</a:t>
            </a:r>
            <a:endParaRPr lang="en-US" altLang="zh-CN" dirty="0"/>
          </a:p>
          <a:p>
            <a:pPr lvl="1"/>
            <a:r>
              <a:rPr lang="zh-CN" altLang="zh-CN" dirty="0"/>
              <a:t>建立在大量的数据搜集和处理的基础上，通过对搜集数据的分析和评估，从而形成相应的结论</a:t>
            </a:r>
            <a:endParaRPr lang="en-US" altLang="zh-CN" dirty="0"/>
          </a:p>
          <a:p>
            <a:pPr lvl="1"/>
            <a:r>
              <a:rPr lang="zh-CN" altLang="zh-CN" dirty="0"/>
              <a:t>威胁情报成为信息安全保障中的关键性能力</a:t>
            </a:r>
            <a:endParaRPr lang="en-US" altLang="zh-CN" dirty="0"/>
          </a:p>
          <a:p>
            <a:r>
              <a:rPr lang="zh-CN" altLang="en-US" dirty="0"/>
              <a:t>态势感知</a:t>
            </a:r>
            <a:endParaRPr lang="en-US" altLang="zh-CN" dirty="0"/>
          </a:p>
          <a:p>
            <a:pPr lvl="1"/>
            <a:r>
              <a:rPr lang="zh-CN" altLang="en-US" dirty="0"/>
              <a:t>建立在威胁情报的基础上</a:t>
            </a:r>
            <a:endParaRPr lang="en-US" altLang="zh-CN" dirty="0"/>
          </a:p>
          <a:p>
            <a:pPr lvl="1"/>
            <a:r>
              <a:rPr lang="zh-CN" altLang="zh-CN" dirty="0"/>
              <a:t>利用大数据和高性能计算为支撑，综合网络威胁相关的形式化及非形式化数据进行分析，并形成对未来网络威胁状态进行预判以便调整安全策略</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Tree>
    <p:extLst>
      <p:ext uri="{BB962C8B-B14F-4D97-AF65-F5344CB8AC3E}">
        <p14:creationId xmlns:p14="http://schemas.microsoft.com/office/powerpoint/2010/main" val="31568159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知识子域：信息安全保障基础</a:t>
            </a:r>
          </a:p>
        </p:txBody>
      </p:sp>
      <p:sp>
        <p:nvSpPr>
          <p:cNvPr id="5" name="内容占位符 4"/>
          <p:cNvSpPr>
            <a:spLocks noGrp="1"/>
          </p:cNvSpPr>
          <p:nvPr>
            <p:ph idx="1"/>
          </p:nvPr>
        </p:nvSpPr>
        <p:spPr/>
        <p:txBody>
          <a:bodyPr/>
          <a:lstStyle/>
          <a:p>
            <a:r>
              <a:rPr lang="zh-CN" altLang="en-US" dirty="0"/>
              <a:t>信息安全属性</a:t>
            </a:r>
          </a:p>
          <a:p>
            <a:pPr lvl="1"/>
            <a:r>
              <a:rPr lang="zh-CN" altLang="zh-CN" dirty="0"/>
              <a:t>理解信息安全属性的概念及</a:t>
            </a:r>
            <a:r>
              <a:rPr lang="en-US" altLang="zh-CN" dirty="0"/>
              <a:t>CIA</a:t>
            </a:r>
            <a:r>
              <a:rPr lang="zh-CN" altLang="zh-CN" dirty="0"/>
              <a:t>三元组（保密性、完整性、可用性）；</a:t>
            </a:r>
          </a:p>
          <a:p>
            <a:pPr lvl="1"/>
            <a:r>
              <a:rPr lang="zh-CN" altLang="zh-CN" dirty="0"/>
              <a:t>了解真实性、不可否认性、可问责</a:t>
            </a:r>
            <a:r>
              <a:rPr lang="zh-CN" altLang="en-US" dirty="0"/>
              <a:t>性</a:t>
            </a:r>
            <a:r>
              <a:rPr lang="zh-CN" altLang="zh-CN" dirty="0"/>
              <a:t>、可</a:t>
            </a:r>
            <a:r>
              <a:rPr lang="zh-CN" altLang="en-US" dirty="0"/>
              <a:t>靠</a:t>
            </a:r>
            <a:r>
              <a:rPr lang="zh-CN" altLang="zh-CN" dirty="0"/>
              <a:t>性等其他不可缺少的信息安全属性。</a:t>
            </a:r>
          </a:p>
          <a:p>
            <a:r>
              <a:rPr lang="zh-CN" altLang="en-US" dirty="0"/>
              <a:t>信息安全视角</a:t>
            </a:r>
          </a:p>
          <a:p>
            <a:pPr lvl="1"/>
            <a:r>
              <a:rPr lang="zh-CN" altLang="zh-CN" dirty="0"/>
              <a:t>了解国家视角对信息安全的关注点（网络战、关键基础设施保护、法律建设与标准化）及相关概念；</a:t>
            </a:r>
          </a:p>
          <a:p>
            <a:pPr lvl="1"/>
            <a:r>
              <a:rPr lang="zh-CN" altLang="zh-CN" dirty="0"/>
              <a:t>了解企业视角对信息安全的关注点（业务连续性管理、资产保护、合规性）及相关概念；</a:t>
            </a:r>
          </a:p>
          <a:p>
            <a:pPr lvl="1"/>
            <a:r>
              <a:rPr lang="zh-CN" altLang="zh-CN" dirty="0"/>
              <a:t>了解个人视角对信息安全的关注点（隐私保护、个人资产保护、社会工程学）及相关概念。</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spTree>
    <p:extLst>
      <p:ext uri="{BB962C8B-B14F-4D97-AF65-F5344CB8AC3E}">
        <p14:creationId xmlns:p14="http://schemas.microsoft.com/office/powerpoint/2010/main" val="12432502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370B5-41D4-48DF-AAF8-7E2E75B6C88A}"/>
              </a:ext>
            </a:extLst>
          </p:cNvPr>
          <p:cNvSpPr>
            <a:spLocks noGrp="1"/>
          </p:cNvSpPr>
          <p:nvPr>
            <p:ph type="title"/>
          </p:nvPr>
        </p:nvSpPr>
        <p:spPr/>
        <p:txBody>
          <a:bodyPr/>
          <a:lstStyle/>
          <a:p>
            <a:r>
              <a:rPr lang="zh-CN" altLang="zh-CN" dirty="0"/>
              <a:t>信息安全</a:t>
            </a:r>
            <a:r>
              <a:rPr lang="zh-CN" altLang="en-US" dirty="0"/>
              <a:t>属性</a:t>
            </a:r>
          </a:p>
        </p:txBody>
      </p:sp>
      <p:sp>
        <p:nvSpPr>
          <p:cNvPr id="3" name="内容占位符 2">
            <a:extLst>
              <a:ext uri="{FF2B5EF4-FFF2-40B4-BE49-F238E27FC236}">
                <a16:creationId xmlns:a16="http://schemas.microsoft.com/office/drawing/2014/main" id="{A5028562-D330-433E-89FA-89762AA5A0B6}"/>
              </a:ext>
            </a:extLst>
          </p:cNvPr>
          <p:cNvSpPr>
            <a:spLocks noGrp="1"/>
          </p:cNvSpPr>
          <p:nvPr>
            <p:ph idx="1"/>
          </p:nvPr>
        </p:nvSpPr>
        <p:spPr/>
        <p:txBody>
          <a:bodyPr/>
          <a:lstStyle/>
          <a:p>
            <a:r>
              <a:rPr lang="zh-CN" altLang="en-US" dirty="0"/>
              <a:t>基本属性</a:t>
            </a:r>
            <a:endParaRPr lang="en-US" altLang="zh-CN" dirty="0"/>
          </a:p>
          <a:p>
            <a:pPr lvl="1"/>
            <a:r>
              <a:rPr lang="zh-CN" altLang="en-US" dirty="0"/>
              <a:t>保密性</a:t>
            </a:r>
            <a:endParaRPr lang="en-US" altLang="zh-CN" dirty="0"/>
          </a:p>
          <a:p>
            <a:pPr lvl="1"/>
            <a:r>
              <a:rPr lang="zh-CN" altLang="en-US" dirty="0"/>
              <a:t>完整性</a:t>
            </a:r>
            <a:endParaRPr lang="en-US" altLang="zh-CN" dirty="0"/>
          </a:p>
          <a:p>
            <a:pPr lvl="1"/>
            <a:r>
              <a:rPr lang="zh-CN" altLang="en-US" dirty="0"/>
              <a:t>可用性</a:t>
            </a:r>
            <a:endParaRPr lang="en-US" altLang="zh-CN" dirty="0"/>
          </a:p>
          <a:p>
            <a:r>
              <a:rPr lang="zh-CN" altLang="en-US" dirty="0"/>
              <a:t>其他属性</a:t>
            </a:r>
            <a:endParaRPr lang="en-US" altLang="zh-CN" dirty="0"/>
          </a:p>
          <a:p>
            <a:pPr lvl="1"/>
            <a:r>
              <a:rPr lang="zh-CN" altLang="zh-CN" dirty="0"/>
              <a:t>真实性</a:t>
            </a:r>
            <a:endParaRPr lang="en-US" altLang="zh-CN" dirty="0"/>
          </a:p>
          <a:p>
            <a:pPr lvl="1"/>
            <a:r>
              <a:rPr lang="zh-CN" altLang="zh-CN" dirty="0"/>
              <a:t>可问责性</a:t>
            </a:r>
            <a:endParaRPr lang="en-US" altLang="zh-CN" dirty="0"/>
          </a:p>
          <a:p>
            <a:pPr lvl="1"/>
            <a:r>
              <a:rPr lang="zh-CN" altLang="zh-CN" dirty="0"/>
              <a:t>不可否认性</a:t>
            </a:r>
            <a:endParaRPr lang="en-US" altLang="zh-CN" dirty="0"/>
          </a:p>
          <a:p>
            <a:pPr lvl="1"/>
            <a:r>
              <a:rPr lang="zh-CN" altLang="zh-CN" dirty="0"/>
              <a:t>可靠性</a:t>
            </a:r>
            <a:endParaRPr lang="zh-CN" altLang="en-US" dirty="0"/>
          </a:p>
        </p:txBody>
      </p:sp>
      <p:sp>
        <p:nvSpPr>
          <p:cNvPr id="4" name="灯片编号占位符 3">
            <a:extLst>
              <a:ext uri="{FF2B5EF4-FFF2-40B4-BE49-F238E27FC236}">
                <a16:creationId xmlns:a16="http://schemas.microsoft.com/office/drawing/2014/main" id="{296716DE-9055-4C9C-8C6F-203A7AAE402E}"/>
              </a:ext>
            </a:extLst>
          </p:cNvPr>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pic>
        <p:nvPicPr>
          <p:cNvPr id="5" name="图片 4">
            <a:extLst>
              <a:ext uri="{FF2B5EF4-FFF2-40B4-BE49-F238E27FC236}">
                <a16:creationId xmlns:a16="http://schemas.microsoft.com/office/drawing/2014/main" id="{8DCB8391-EB9C-41E2-830B-29A50BA993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63988" y="1484784"/>
            <a:ext cx="4356484" cy="4464496"/>
          </a:xfrm>
          <a:prstGeom prst="rect">
            <a:avLst/>
          </a:prstGeom>
        </p:spPr>
      </p:pic>
    </p:spTree>
    <p:extLst>
      <p:ext uri="{BB962C8B-B14F-4D97-AF65-F5344CB8AC3E}">
        <p14:creationId xmlns:p14="http://schemas.microsoft.com/office/powerpoint/2010/main" val="3043490531"/>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16980</TotalTime>
  <Words>4860</Words>
  <Application>Microsoft Office PowerPoint</Application>
  <PresentationFormat>全屏显示(4:3)</PresentationFormat>
  <Paragraphs>601</Paragraphs>
  <Slides>63</Slides>
  <Notes>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1" baseType="lpstr">
      <vt:lpstr>等线</vt:lpstr>
      <vt:lpstr>仿宋_GB2312</vt:lpstr>
      <vt:lpstr>黑体</vt:lpstr>
      <vt:lpstr>Arial</vt:lpstr>
      <vt:lpstr>Wingdings</vt:lpstr>
      <vt:lpstr>sx272TGp_report_light</vt:lpstr>
      <vt:lpstr>Visio</vt:lpstr>
      <vt:lpstr>Visio.Drawing.11</vt:lpstr>
      <vt:lpstr>信息安全保障</vt:lpstr>
      <vt:lpstr>课程内容</vt:lpstr>
      <vt:lpstr>知识子域：信息安全保障基础</vt:lpstr>
      <vt:lpstr>信息安全的定义</vt:lpstr>
      <vt:lpstr>信息安全问题</vt:lpstr>
      <vt:lpstr>信息安全问题的根源及特征</vt:lpstr>
      <vt:lpstr>威胁情报与态势感知</vt:lpstr>
      <vt:lpstr>知识子域：信息安全保障基础</vt:lpstr>
      <vt:lpstr>信息安全属性</vt:lpstr>
      <vt:lpstr>国家视角</vt:lpstr>
      <vt:lpstr>国家视角</vt:lpstr>
      <vt:lpstr>国家视角</vt:lpstr>
      <vt:lpstr>企业视角</vt:lpstr>
      <vt:lpstr>个人视角</vt:lpstr>
      <vt:lpstr>知识子域：信息安全保障基础</vt:lpstr>
      <vt:lpstr>通信安全</vt:lpstr>
      <vt:lpstr>计算机安全</vt:lpstr>
      <vt:lpstr>信息系统安全</vt:lpstr>
      <vt:lpstr>信息安全保障</vt:lpstr>
      <vt:lpstr>网络空间安全</vt:lpstr>
      <vt:lpstr>知识子域：信息安全保障基础</vt:lpstr>
      <vt:lpstr>工业控制系统基本架构</vt:lpstr>
      <vt:lpstr>工业控制系统安全威胁</vt:lpstr>
      <vt:lpstr>工业控制系统安全架构</vt:lpstr>
      <vt:lpstr>云计算的安全风险</vt:lpstr>
      <vt:lpstr>云计算安全架构</vt:lpstr>
      <vt:lpstr>虚拟化安全</vt:lpstr>
      <vt:lpstr>物联网基本概念</vt:lpstr>
      <vt:lpstr>物联网安全威胁及安全架构</vt:lpstr>
      <vt:lpstr>大数据安全</vt:lpstr>
      <vt:lpstr>移动互联网安全问题及策略</vt:lpstr>
      <vt:lpstr>知识子域：信息安全保障框架</vt:lpstr>
      <vt:lpstr>基于时间的PDR与PPDR模型</vt:lpstr>
      <vt:lpstr>基于时间的PDR与PPDR模型</vt:lpstr>
      <vt:lpstr>基于时间的PDR与PPDR模型</vt:lpstr>
      <vt:lpstr>知识子域：信息安全保障框架</vt:lpstr>
      <vt:lpstr>信息保障技术框架（IATF）</vt:lpstr>
      <vt:lpstr>信息保障技术框架</vt:lpstr>
      <vt:lpstr>信息保障技术框架-核心要素</vt:lpstr>
      <vt:lpstr>信息保障技术框架-保护计算环境</vt:lpstr>
      <vt:lpstr>信息保障技术框架-保护区域边界</vt:lpstr>
      <vt:lpstr>信息保障技术框架-保护网络和基础设施</vt:lpstr>
      <vt:lpstr>信息保障技术框架-支撑性基础设施</vt:lpstr>
      <vt:lpstr>信息保障技术框架-安全原则与特点</vt:lpstr>
      <vt:lpstr>知识子域：信息安全保障框架</vt:lpstr>
      <vt:lpstr>信息系统安全保障评估框架-基本概念</vt:lpstr>
      <vt:lpstr>信息系统安全保障评估框架-概念和关系</vt:lpstr>
      <vt:lpstr>信息系统安全保障评估框架-评估的描述</vt:lpstr>
      <vt:lpstr>信息系统安全保障评估框架</vt:lpstr>
      <vt:lpstr>信息系统安全保障评估框架-评估模型</vt:lpstr>
      <vt:lpstr>信息系统安全保障评估框架</vt:lpstr>
      <vt:lpstr>信息系统安全保障评估框架</vt:lpstr>
      <vt:lpstr>信息系统安全保障评估框架</vt:lpstr>
      <vt:lpstr>信息系统安全保障评估框架</vt:lpstr>
      <vt:lpstr>知识子域：信息安全保障框架</vt:lpstr>
      <vt:lpstr>企业安全架构</vt:lpstr>
      <vt:lpstr>企业安全架构</vt:lpstr>
      <vt:lpstr>舍伍德的商业应用安全架构</vt:lpstr>
      <vt:lpstr>SABSA模型架构</vt:lpstr>
      <vt:lpstr>SABSA模型架构</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信息安全保障</dc:title>
  <dc:creator>樊山; 沈传宁</dc:creator>
  <cp:lastModifiedBy>shencn</cp:lastModifiedBy>
  <cp:revision>992</cp:revision>
  <dcterms:created xsi:type="dcterms:W3CDTF">2009-02-11T06:13:22Z</dcterms:created>
  <dcterms:modified xsi:type="dcterms:W3CDTF">2019-02-14T06:07:29Z</dcterms:modified>
  <cp:version>V4.1</cp:version>
</cp:coreProperties>
</file>