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977" r:id="rId2"/>
    <p:sldId id="1091" r:id="rId3"/>
    <p:sldId id="1100" r:id="rId4"/>
    <p:sldId id="1203" r:id="rId5"/>
    <p:sldId id="1204" r:id="rId6"/>
    <p:sldId id="1205" r:id="rId7"/>
    <p:sldId id="1206" r:id="rId8"/>
    <p:sldId id="1207" r:id="rId9"/>
    <p:sldId id="1208" r:id="rId10"/>
    <p:sldId id="1227" r:id="rId11"/>
    <p:sldId id="1106" r:id="rId12"/>
    <p:sldId id="1231" r:id="rId13"/>
    <p:sldId id="1094" r:id="rId14"/>
    <p:sldId id="1095" r:id="rId15"/>
    <p:sldId id="1221" r:id="rId16"/>
    <p:sldId id="1222" r:id="rId17"/>
    <p:sldId id="1209" r:id="rId18"/>
    <p:sldId id="1228" r:id="rId19"/>
    <p:sldId id="1098" r:id="rId20"/>
    <p:sldId id="1229" r:id="rId21"/>
    <p:sldId id="1211" r:id="rId22"/>
    <p:sldId id="1212" r:id="rId23"/>
    <p:sldId id="1213" r:id="rId24"/>
    <p:sldId id="1214" r:id="rId25"/>
    <p:sldId id="1215" r:id="rId26"/>
    <p:sldId id="1216" r:id="rId27"/>
    <p:sldId id="1111" r:id="rId28"/>
    <p:sldId id="1113" r:id="rId29"/>
    <p:sldId id="1184" r:id="rId30"/>
    <p:sldId id="1119" r:id="rId31"/>
    <p:sldId id="1120" r:id="rId32"/>
    <p:sldId id="1121" r:id="rId33"/>
    <p:sldId id="1122" r:id="rId34"/>
    <p:sldId id="1123" r:id="rId35"/>
    <p:sldId id="1124" r:id="rId36"/>
    <p:sldId id="1223" r:id="rId37"/>
    <p:sldId id="1126" r:id="rId38"/>
    <p:sldId id="1127" r:id="rId39"/>
    <p:sldId id="1128" r:id="rId40"/>
    <p:sldId id="1129" r:id="rId41"/>
    <p:sldId id="1130" r:id="rId42"/>
    <p:sldId id="1131" r:id="rId43"/>
    <p:sldId id="1132" r:id="rId44"/>
    <p:sldId id="1224" r:id="rId45"/>
    <p:sldId id="1230" r:id="rId46"/>
    <p:sldId id="1135" r:id="rId47"/>
    <p:sldId id="1136" r:id="rId48"/>
    <p:sldId id="1137" r:id="rId49"/>
    <p:sldId id="1138" r:id="rId50"/>
    <p:sldId id="1139" r:id="rId51"/>
    <p:sldId id="1140" r:id="rId52"/>
    <p:sldId id="1141" r:id="rId53"/>
    <p:sldId id="1146" r:id="rId54"/>
    <p:sldId id="1147" r:id="rId55"/>
    <p:sldId id="1150" r:id="rId56"/>
    <p:sldId id="1151" r:id="rId57"/>
    <p:sldId id="1152" r:id="rId58"/>
    <p:sldId id="1153" r:id="rId59"/>
    <p:sldId id="1155" r:id="rId60"/>
    <p:sldId id="1225" r:id="rId61"/>
    <p:sldId id="1157" r:id="rId62"/>
    <p:sldId id="1158" r:id="rId63"/>
    <p:sldId id="1159" r:id="rId64"/>
    <p:sldId id="1163" r:id="rId65"/>
    <p:sldId id="1164" r:id="rId66"/>
    <p:sldId id="1167" r:id="rId67"/>
    <p:sldId id="1172" r:id="rId68"/>
    <p:sldId id="1226" r:id="rId69"/>
    <p:sldId id="1176" r:id="rId70"/>
    <p:sldId id="1177" r:id="rId71"/>
    <p:sldId id="1180" r:id="rId72"/>
    <p:sldId id="1181" r:id="rId73"/>
    <p:sldId id="1182" r:id="rId74"/>
    <p:sldId id="1183" r:id="rId75"/>
    <p:sldId id="1220" r:id="rId76"/>
    <p:sldId id="1089" r:id="rId7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8000"/>
    <a:srgbClr val="FF9900"/>
    <a:srgbClr val="5F5F5F"/>
    <a:srgbClr val="FFCC00"/>
    <a:srgbClr val="6666FF"/>
    <a:srgbClr val="0033CC"/>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83569" autoAdjust="0"/>
  </p:normalViewPr>
  <p:slideViewPr>
    <p:cSldViewPr>
      <p:cViewPr varScale="1">
        <p:scale>
          <a:sx n="53" d="100"/>
          <a:sy n="53" d="100"/>
        </p:scale>
        <p:origin x="1628" y="48"/>
      </p:cViewPr>
      <p:guideLst>
        <p:guide orient="horz" pos="2160"/>
        <p:guide pos="2880"/>
      </p:guideLst>
    </p:cSldViewPr>
  </p:slideViewPr>
  <p:outlineViewPr>
    <p:cViewPr>
      <p:scale>
        <a:sx n="33" d="100"/>
        <a:sy n="33" d="100"/>
      </p:scale>
      <p:origin x="0" y="3210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沈 传宁" userId="4f2ceb41e8499870" providerId="LiveId" clId="{098B0140-C187-4997-BDCC-A473B603723F}"/>
    <pc:docChg chg="undo custSel addSld delSld modSld">
      <pc:chgData name="沈 传宁" userId="4f2ceb41e8499870" providerId="LiveId" clId="{098B0140-C187-4997-BDCC-A473B603723F}" dt="2018-11-26T07:57:08.103" v="132" actId="6549"/>
      <pc:docMkLst>
        <pc:docMk/>
      </pc:docMkLst>
      <pc:sldChg chg="addSp delSp">
        <pc:chgData name="沈 传宁" userId="4f2ceb41e8499870" providerId="LiveId" clId="{098B0140-C187-4997-BDCC-A473B603723F}" dt="2018-11-26T05:54:48.743" v="1"/>
        <pc:sldMkLst>
          <pc:docMk/>
          <pc:sldMk cId="2638691339" sldId="1095"/>
        </pc:sldMkLst>
        <pc:grpChg chg="add">
          <ac:chgData name="沈 传宁" userId="4f2ceb41e8499870" providerId="LiveId" clId="{098B0140-C187-4997-BDCC-A473B603723F}" dt="2018-11-26T05:54:48.743" v="1"/>
          <ac:grpSpMkLst>
            <pc:docMk/>
            <pc:sldMk cId="2638691339" sldId="1095"/>
            <ac:grpSpMk id="93" creationId="{DA2F2756-797E-41F9-96E4-48175F85288E}"/>
          </ac:grpSpMkLst>
        </pc:grpChg>
        <pc:grpChg chg="del">
          <ac:chgData name="沈 传宁" userId="4f2ceb41e8499870" providerId="LiveId" clId="{098B0140-C187-4997-BDCC-A473B603723F}" dt="2018-11-26T05:54:47.229" v="0" actId="478"/>
          <ac:grpSpMkLst>
            <pc:docMk/>
            <pc:sldMk cId="2638691339" sldId="1095"/>
            <ac:grpSpMk id="125957" creationId="{00000000-0000-0000-0000-000000000000}"/>
          </ac:grpSpMkLst>
        </pc:grpChg>
      </pc:sldChg>
      <pc:sldChg chg="del">
        <pc:chgData name="沈 传宁" userId="4f2ceb41e8499870" providerId="LiveId" clId="{098B0140-C187-4997-BDCC-A473B603723F}" dt="2018-11-26T06:40:48.042" v="22" actId="2696"/>
        <pc:sldMkLst>
          <pc:docMk/>
          <pc:sldMk cId="3783382375" sldId="1097"/>
        </pc:sldMkLst>
      </pc:sldChg>
      <pc:sldChg chg="modSp">
        <pc:chgData name="沈 传宁" userId="4f2ceb41e8499870" providerId="LiveId" clId="{098B0140-C187-4997-BDCC-A473B603723F}" dt="2018-11-26T07:11:44.970" v="123"/>
        <pc:sldMkLst>
          <pc:docMk/>
          <pc:sldMk cId="1604191597" sldId="1098"/>
        </pc:sldMkLst>
        <pc:spChg chg="mod">
          <ac:chgData name="沈 传宁" userId="4f2ceb41e8499870" providerId="LiveId" clId="{098B0140-C187-4997-BDCC-A473B603723F}" dt="2018-11-26T07:11:44.970" v="123"/>
          <ac:spMkLst>
            <pc:docMk/>
            <pc:sldMk cId="1604191597" sldId="1098"/>
            <ac:spMk id="2" creationId="{00000000-0000-0000-0000-000000000000}"/>
          </ac:spMkLst>
        </pc:spChg>
        <pc:grpChg chg="mod ord">
          <ac:chgData name="沈 传宁" userId="4f2ceb41e8499870" providerId="LiveId" clId="{098B0140-C187-4997-BDCC-A473B603723F}" dt="2018-11-26T06:56:45.523" v="95" actId="1076"/>
          <ac:grpSpMkLst>
            <pc:docMk/>
            <pc:sldMk cId="1604191597" sldId="1098"/>
            <ac:grpSpMk id="129029" creationId="{00000000-0000-0000-0000-000000000000}"/>
          </ac:grpSpMkLst>
        </pc:grpChg>
      </pc:sldChg>
      <pc:sldChg chg="del">
        <pc:chgData name="沈 传宁" userId="4f2ceb41e8499870" providerId="LiveId" clId="{098B0140-C187-4997-BDCC-A473B603723F}" dt="2018-11-26T07:37:37.972" v="127" actId="2696"/>
        <pc:sldMkLst>
          <pc:docMk/>
          <pc:sldMk cId="1437564625" sldId="1134"/>
        </pc:sldMkLst>
      </pc:sldChg>
      <pc:sldChg chg="add del">
        <pc:chgData name="沈 传宁" userId="4f2ceb41e8499870" providerId="LiveId" clId="{098B0140-C187-4997-BDCC-A473B603723F}" dt="2018-11-26T07:51:07.307" v="129"/>
        <pc:sldMkLst>
          <pc:docMk/>
          <pc:sldMk cId="3753444040" sldId="1141"/>
        </pc:sldMkLst>
      </pc:sldChg>
      <pc:sldChg chg="modSp">
        <pc:chgData name="沈 传宁" userId="4f2ceb41e8499870" providerId="LiveId" clId="{098B0140-C187-4997-BDCC-A473B603723F}" dt="2018-11-26T07:57:08.103" v="132" actId="6549"/>
        <pc:sldMkLst>
          <pc:docMk/>
          <pc:sldMk cId="2382590998" sldId="1183"/>
        </pc:sldMkLst>
        <pc:spChg chg="mod">
          <ac:chgData name="沈 传宁" userId="4f2ceb41e8499870" providerId="LiveId" clId="{098B0140-C187-4997-BDCC-A473B603723F}" dt="2018-11-26T07:57:08.103" v="132" actId="6549"/>
          <ac:spMkLst>
            <pc:docMk/>
            <pc:sldMk cId="2382590998" sldId="1183"/>
            <ac:spMk id="3" creationId="{00000000-0000-0000-0000-000000000000}"/>
          </ac:spMkLst>
        </pc:spChg>
      </pc:sldChg>
      <pc:sldChg chg="modNotesTx">
        <pc:chgData name="沈 传宁" userId="4f2ceb41e8499870" providerId="LiveId" clId="{098B0140-C187-4997-BDCC-A473B603723F}" dt="2018-11-26T06:05:34.360" v="20" actId="20577"/>
        <pc:sldMkLst>
          <pc:docMk/>
          <pc:sldMk cId="4285334513" sldId="1209"/>
        </pc:sldMkLst>
      </pc:sldChg>
      <pc:sldChg chg="del">
        <pc:chgData name="沈 传宁" userId="4f2ceb41e8499870" providerId="LiveId" clId="{098B0140-C187-4997-BDCC-A473B603723F}" dt="2018-11-26T07:14:30.123" v="125" actId="2696"/>
        <pc:sldMkLst>
          <pc:docMk/>
          <pc:sldMk cId="3426596350" sldId="1210"/>
        </pc:sldMkLst>
      </pc:sldChg>
      <pc:sldChg chg="modSp">
        <pc:chgData name="沈 传宁" userId="4f2ceb41e8499870" providerId="LiveId" clId="{098B0140-C187-4997-BDCC-A473B603723F}" dt="2018-11-26T07:56:25.076" v="130" actId="6549"/>
        <pc:sldMkLst>
          <pc:docMk/>
          <pc:sldMk cId="3904670155" sldId="1226"/>
        </pc:sldMkLst>
        <pc:spChg chg="mod">
          <ac:chgData name="沈 传宁" userId="4f2ceb41e8499870" providerId="LiveId" clId="{098B0140-C187-4997-BDCC-A473B603723F}" dt="2018-11-26T07:56:25.076" v="130" actId="6549"/>
          <ac:spMkLst>
            <pc:docMk/>
            <pc:sldMk cId="3904670155" sldId="1226"/>
            <ac:spMk id="3" creationId="{00000000-0000-0000-0000-000000000000}"/>
          </ac:spMkLst>
        </pc:spChg>
      </pc:sldChg>
      <pc:sldChg chg="add">
        <pc:chgData name="沈 传宁" userId="4f2ceb41e8499870" providerId="LiveId" clId="{098B0140-C187-4997-BDCC-A473B603723F}" dt="2018-11-26T06:40:45.696" v="21"/>
        <pc:sldMkLst>
          <pc:docMk/>
          <pc:sldMk cId="2623823601" sldId="1228"/>
        </pc:sldMkLst>
      </pc:sldChg>
      <pc:sldChg chg="add">
        <pc:chgData name="沈 传宁" userId="4f2ceb41e8499870" providerId="LiveId" clId="{098B0140-C187-4997-BDCC-A473B603723F}" dt="2018-11-26T07:14:27.493" v="124"/>
        <pc:sldMkLst>
          <pc:docMk/>
          <pc:sldMk cId="1411370663" sldId="1229"/>
        </pc:sldMkLst>
      </pc:sldChg>
      <pc:sldChg chg="add">
        <pc:chgData name="沈 传宁" userId="4f2ceb41e8499870" providerId="LiveId" clId="{098B0140-C187-4997-BDCC-A473B603723F}" dt="2018-11-26T07:37:35.501" v="126"/>
        <pc:sldMkLst>
          <pc:docMk/>
          <pc:sldMk cId="1803673079" sldId="1230"/>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7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zh-CN" altLang="en-US"/>
          </a:p>
        </p:txBody>
      </p:sp>
      <p:sp>
        <p:nvSpPr>
          <p:cNvPr id="159747"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US" altLang="zh-CN"/>
          </a:p>
        </p:txBody>
      </p:sp>
      <p:sp>
        <p:nvSpPr>
          <p:cNvPr id="2314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9"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59750"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en-US" altLang="zh-CN"/>
          </a:p>
        </p:txBody>
      </p:sp>
      <p:sp>
        <p:nvSpPr>
          <p:cNvPr id="159751"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mn-ea"/>
              </a:defRPr>
            </a:lvl1pPr>
          </a:lstStyle>
          <a:p>
            <a:pPr>
              <a:defRPr/>
            </a:pPr>
            <a:fld id="{7A1ED033-5F5C-4572-AE4B-7CFF71C657D2}" type="slidenum">
              <a:rPr lang="zh-CN" altLang="en-US"/>
              <a:pPr>
                <a:defRPr/>
              </a:pPr>
              <a:t>‹#›</a:t>
            </a:fld>
            <a:endParaRPr lang="en-US" altLang="zh-CN"/>
          </a:p>
        </p:txBody>
      </p:sp>
    </p:spTree>
    <p:extLst>
      <p:ext uri="{BB962C8B-B14F-4D97-AF65-F5344CB8AC3E}">
        <p14:creationId xmlns:p14="http://schemas.microsoft.com/office/powerpoint/2010/main" val="7526408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6"/>
          <p:cNvSpPr>
            <a:spLocks noGrp="1" noChangeArrowheads="1"/>
          </p:cNvSpPr>
          <p:nvPr>
            <p:ph type="sldNum" sz="quarter" idx="5"/>
          </p:nvPr>
        </p:nvSpPr>
        <p:spPr/>
        <p:txBody>
          <a:bodyPr/>
          <a:lstStyle/>
          <a:p>
            <a:pPr>
              <a:defRPr/>
            </a:pPr>
            <a:fld id="{A4F0547E-6E39-4BC3-B664-C538679EC968}" type="slidenum">
              <a:rPr lang="zh-CN" altLang="en-GB"/>
              <a:pPr>
                <a:defRPr/>
              </a:pPr>
              <a:t>4</a:t>
            </a:fld>
            <a:endParaRPr lang="en-GB" altLang="zh-CN" dirty="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endParaRPr lang="zh-CN" altLang="en-US" dirty="0">
              <a:latin typeface="Arial" pitchFamily="34" charset="0"/>
            </a:endParaRPr>
          </a:p>
        </p:txBody>
      </p:sp>
    </p:spTree>
    <p:extLst>
      <p:ext uri="{BB962C8B-B14F-4D97-AF65-F5344CB8AC3E}">
        <p14:creationId xmlns:p14="http://schemas.microsoft.com/office/powerpoint/2010/main" val="2755881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A1ED033-5F5C-4572-AE4B-7CFF71C657D2}" type="slidenum">
              <a:rPr lang="zh-CN" altLang="en-US" smtClean="0"/>
              <a:pPr>
                <a:defRPr/>
              </a:pPr>
              <a:t>16</a:t>
            </a:fld>
            <a:endParaRPr lang="en-US" altLang="zh-CN"/>
          </a:p>
        </p:txBody>
      </p:sp>
    </p:spTree>
    <p:extLst>
      <p:ext uri="{BB962C8B-B14F-4D97-AF65-F5344CB8AC3E}">
        <p14:creationId xmlns:p14="http://schemas.microsoft.com/office/powerpoint/2010/main" val="2277970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抗弱碰撞性：</a:t>
            </a:r>
            <a:r>
              <a:rPr lang="zh-CN" altLang="en-US" dirty="0"/>
              <a:t>对于 任意给定的分块</a:t>
            </a:r>
            <a:r>
              <a:rPr lang="en-US" altLang="zh-CN" dirty="0"/>
              <a:t>x</a:t>
            </a:r>
            <a:r>
              <a:rPr lang="zh-CN" altLang="en-US" dirty="0"/>
              <a:t>，找到满足</a:t>
            </a:r>
            <a:r>
              <a:rPr lang="en-US" altLang="zh-CN" dirty="0" err="1"/>
              <a:t>y≠x</a:t>
            </a:r>
            <a:r>
              <a:rPr lang="zh-CN" altLang="en-US" dirty="0"/>
              <a:t>且</a:t>
            </a:r>
            <a:r>
              <a:rPr lang="en-US" altLang="zh-CN" dirty="0"/>
              <a:t>H(x)=H(y)</a:t>
            </a:r>
            <a:r>
              <a:rPr lang="zh-CN" altLang="en-US" dirty="0"/>
              <a:t>的</a:t>
            </a:r>
            <a:r>
              <a:rPr lang="en-US" altLang="zh-CN" dirty="0"/>
              <a:t>y</a:t>
            </a:r>
            <a:r>
              <a:rPr lang="zh-CN" altLang="en-US" dirty="0"/>
              <a:t>在计算上是不可行的</a:t>
            </a:r>
          </a:p>
          <a:p>
            <a:r>
              <a:rPr lang="zh-CN" altLang="en-US" b="1" dirty="0"/>
              <a:t>抗强碰撞性：</a:t>
            </a:r>
            <a:r>
              <a:rPr lang="zh-CN" altLang="en-US" dirty="0"/>
              <a:t>找到任何满足</a:t>
            </a:r>
            <a:r>
              <a:rPr lang="en-US" altLang="zh-CN" dirty="0"/>
              <a:t>H(x)=H(y)</a:t>
            </a:r>
            <a:r>
              <a:rPr lang="zh-CN" altLang="en-US" dirty="0"/>
              <a:t>的偶对</a:t>
            </a:r>
            <a:r>
              <a:rPr lang="en-US" altLang="zh-CN" dirty="0"/>
              <a:t>(</a:t>
            </a:r>
            <a:r>
              <a:rPr lang="en-US" altLang="zh-CN" dirty="0" err="1"/>
              <a:t>x,y</a:t>
            </a:r>
            <a:r>
              <a:rPr lang="en-US" altLang="zh-CN" dirty="0"/>
              <a:t>)</a:t>
            </a:r>
            <a:r>
              <a:rPr lang="zh-CN" altLang="en-US" dirty="0"/>
              <a:t>在计算上是不可行的</a:t>
            </a:r>
          </a:p>
        </p:txBody>
      </p:sp>
      <p:sp>
        <p:nvSpPr>
          <p:cNvPr id="4" name="灯片编号占位符 3"/>
          <p:cNvSpPr>
            <a:spLocks noGrp="1"/>
          </p:cNvSpPr>
          <p:nvPr>
            <p:ph type="sldNum" sz="quarter" idx="5"/>
          </p:nvPr>
        </p:nvSpPr>
        <p:spPr/>
        <p:txBody>
          <a:bodyPr/>
          <a:lstStyle/>
          <a:p>
            <a:pPr>
              <a:defRPr/>
            </a:pPr>
            <a:fld id="{7A1ED033-5F5C-4572-AE4B-7CFF71C657D2}" type="slidenum">
              <a:rPr lang="zh-CN" altLang="en-US" smtClean="0"/>
              <a:pPr>
                <a:defRPr/>
              </a:pPr>
              <a:t>17</a:t>
            </a:fld>
            <a:endParaRPr lang="en-US" altLang="zh-CN"/>
          </a:p>
        </p:txBody>
      </p:sp>
    </p:spTree>
    <p:extLst>
      <p:ext uri="{BB962C8B-B14F-4D97-AF65-F5344CB8AC3E}">
        <p14:creationId xmlns:p14="http://schemas.microsoft.com/office/powerpoint/2010/main" val="2030242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p:txBody>
          <a:bodyPr/>
          <a:lstStyle/>
          <a:p>
            <a:pPr>
              <a:defRPr/>
            </a:pPr>
            <a:fld id="{16745DE7-F3E9-4745-92D0-C647AD28DB88}" type="slidenum">
              <a:rPr lang="zh-CN" altLang="en-US"/>
              <a:pPr>
                <a:defRPr/>
              </a:pPr>
              <a:t>25</a:t>
            </a:fld>
            <a:endParaRPr lang="en-US" altLang="zh-CN"/>
          </a:p>
        </p:txBody>
      </p:sp>
      <p:sp>
        <p:nvSpPr>
          <p:cNvPr id="5939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8017" tIns="48148" rIns="98017" bIns="48148" anchor="b"/>
          <a:lstStyle/>
          <a:p>
            <a:pPr algn="r" defTabSz="990600"/>
            <a:fld id="{DA28EE38-D89E-4453-8A05-3A8E145EACD3}" type="slidenum">
              <a:rPr kumimoji="1" lang="en-US" altLang="zh-CN" sz="1300">
                <a:latin typeface="Times New Roman" pitchFamily="18" charset="0"/>
              </a:rPr>
              <a:pPr algn="r" defTabSz="990600"/>
              <a:t>25</a:t>
            </a:fld>
            <a:endParaRPr kumimoji="1" lang="en-US" altLang="zh-CN" sz="1300">
              <a:latin typeface="Times New Roman" pitchFamily="18" charset="0"/>
            </a:endParaRPr>
          </a:p>
        </p:txBody>
      </p:sp>
      <p:sp>
        <p:nvSpPr>
          <p:cNvPr id="59396" name="Rectangle 2"/>
          <p:cNvSpPr>
            <a:spLocks noGrp="1" noRot="1" noChangeAspect="1" noChangeArrowheads="1" noTextEdit="1"/>
          </p:cNvSpPr>
          <p:nvPr>
            <p:ph type="sldImg"/>
          </p:nvPr>
        </p:nvSpPr>
        <p:spPr>
          <a:xfrm>
            <a:off x="1258888" y="717550"/>
            <a:ext cx="4802187" cy="3602038"/>
          </a:xfrm>
          <a:ln/>
        </p:spPr>
      </p:sp>
      <p:sp>
        <p:nvSpPr>
          <p:cNvPr id="59397" name="Rectangle 3"/>
          <p:cNvSpPr>
            <a:spLocks noGrp="1" noChangeArrowheads="1"/>
          </p:cNvSpPr>
          <p:nvPr>
            <p:ph type="body" idx="1"/>
          </p:nvPr>
        </p:nvSpPr>
        <p:spPr>
          <a:xfrm>
            <a:off x="976313" y="4559300"/>
            <a:ext cx="5362575" cy="4324350"/>
          </a:xfrm>
          <a:noFill/>
          <a:ln/>
        </p:spPr>
        <p:txBody>
          <a:bodyPr lIns="97760" tIns="48880" rIns="97760" bIns="48880"/>
          <a:lstStyle/>
          <a:p>
            <a:pPr eaLnBrk="1" hangingPunct="1"/>
            <a:endParaRPr lang="en-AU" altLang="zh-CN">
              <a:latin typeface="Arial" pitchFamily="34" charset="0"/>
            </a:endParaRPr>
          </a:p>
        </p:txBody>
      </p:sp>
    </p:spTree>
    <p:extLst>
      <p:ext uri="{BB962C8B-B14F-4D97-AF65-F5344CB8AC3E}">
        <p14:creationId xmlns:p14="http://schemas.microsoft.com/office/powerpoint/2010/main" val="3827257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p:txBody>
          <a:bodyPr/>
          <a:lstStyle/>
          <a:p>
            <a:pPr>
              <a:defRPr/>
            </a:pPr>
            <a:fld id="{326B0066-2074-4832-B367-844D582DB1AA}" type="slidenum">
              <a:rPr lang="zh-CN" altLang="en-US">
                <a:latin typeface="Arial" pitchFamily="34" charset="0"/>
              </a:rPr>
              <a:pPr>
                <a:defRPr/>
              </a:pPr>
              <a:t>26</a:t>
            </a:fld>
            <a:endParaRPr lang="en-US" altLang="zh-CN">
              <a:latin typeface="Arial" pitchFamily="34" charset="0"/>
            </a:endParaRPr>
          </a:p>
        </p:txBody>
      </p:sp>
      <p:sp>
        <p:nvSpPr>
          <p:cNvPr id="6041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8017" tIns="48148" rIns="98017" bIns="48148" anchor="b"/>
          <a:lstStyle/>
          <a:p>
            <a:pPr algn="r" defTabSz="990600"/>
            <a:fld id="{E5B56952-D902-434C-918A-0AEA9EEB5BA2}" type="slidenum">
              <a:rPr kumimoji="1" lang="en-US" altLang="zh-CN" sz="1300">
                <a:latin typeface="Times New Roman" pitchFamily="18" charset="0"/>
              </a:rPr>
              <a:pPr algn="r" defTabSz="990600"/>
              <a:t>26</a:t>
            </a:fld>
            <a:endParaRPr kumimoji="1" lang="en-US" altLang="zh-CN" sz="1300">
              <a:latin typeface="Times New Roman" pitchFamily="18" charset="0"/>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xfrm>
            <a:off x="976313" y="4559300"/>
            <a:ext cx="5362575" cy="4321175"/>
          </a:xfrm>
          <a:noFill/>
          <a:ln/>
        </p:spPr>
        <p:txBody>
          <a:bodyPr lIns="98017" tIns="48148" rIns="98017" bIns="48148"/>
          <a:lstStyle/>
          <a:p>
            <a:pPr eaLnBrk="1" hangingPunct="1"/>
            <a:endParaRPr lang="zh-CN" altLang="zh-CN">
              <a:latin typeface="Arial" pitchFamily="34" charset="0"/>
            </a:endParaRPr>
          </a:p>
        </p:txBody>
      </p:sp>
    </p:spTree>
    <p:extLst>
      <p:ext uri="{BB962C8B-B14F-4D97-AF65-F5344CB8AC3E}">
        <p14:creationId xmlns:p14="http://schemas.microsoft.com/office/powerpoint/2010/main" val="2398690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Clr>
                <a:srgbClr val="0066FF"/>
              </a:buClr>
              <a:buFont typeface="Wingdings" pitchFamily="2" charset="2"/>
              <a:buNone/>
            </a:pPr>
            <a:endParaRPr lang="zh-CN" altLang="en-US"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pPr>
                <a:defRPr/>
              </a:pPr>
              <a:t>71</a:t>
            </a:fld>
            <a:endParaRPr lang="en-US" altLang="zh-CN"/>
          </a:p>
        </p:txBody>
      </p:sp>
    </p:spTree>
    <p:extLst>
      <p:ext uri="{BB962C8B-B14F-4D97-AF65-F5344CB8AC3E}">
        <p14:creationId xmlns:p14="http://schemas.microsoft.com/office/powerpoint/2010/main" val="33953036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gray">
      <p:bgPr>
        <a:solidFill>
          <a:schemeClr val="accent2"/>
        </a:solidFill>
        <a:effectLst/>
      </p:bgPr>
    </p:bg>
    <p:spTree>
      <p:nvGrpSpPr>
        <p:cNvPr id="1" name=""/>
        <p:cNvGrpSpPr/>
        <p:nvPr/>
      </p:nvGrpSpPr>
      <p:grpSpPr>
        <a:xfrm>
          <a:off x="0" y="0"/>
          <a:ext cx="0" cy="0"/>
          <a:chOff x="0" y="0"/>
          <a:chExt cx="0" cy="0"/>
        </a:xfrm>
      </p:grpSpPr>
      <p:sp>
        <p:nvSpPr>
          <p:cNvPr id="4" name="Rectangle 102"/>
          <p:cNvSpPr>
            <a:spLocks noChangeArrowheads="1"/>
          </p:cNvSpPr>
          <p:nvPr/>
        </p:nvSpPr>
        <p:spPr bwMode="gray">
          <a:xfrm>
            <a:off x="0" y="0"/>
            <a:ext cx="9144000" cy="30686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p>
        </p:txBody>
      </p:sp>
      <p:sp>
        <p:nvSpPr>
          <p:cNvPr id="5" name="AutoShape 103"/>
          <p:cNvSpPr>
            <a:spLocks noChangeArrowheads="1"/>
          </p:cNvSpPr>
          <p:nvPr/>
        </p:nvSpPr>
        <p:spPr bwMode="gray">
          <a:xfrm>
            <a:off x="2819400" y="3113088"/>
            <a:ext cx="5867400" cy="838200"/>
          </a:xfrm>
          <a:prstGeom prst="roundRect">
            <a:avLst>
              <a:gd name="adj" fmla="val 50000"/>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ea typeface="黑体" pitchFamily="49" charset="-122"/>
            </a:endParaRPr>
          </a:p>
        </p:txBody>
      </p:sp>
      <p:sp>
        <p:nvSpPr>
          <p:cNvPr id="6" name="Rectangle 105"/>
          <p:cNvSpPr>
            <a:spLocks noChangeArrowheads="1"/>
          </p:cNvSpPr>
          <p:nvPr/>
        </p:nvSpPr>
        <p:spPr bwMode="gray">
          <a:xfrm>
            <a:off x="7696200" y="1741488"/>
            <a:ext cx="533400" cy="8382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7" name="Rectangle 106"/>
          <p:cNvSpPr>
            <a:spLocks noChangeArrowheads="1"/>
          </p:cNvSpPr>
          <p:nvPr/>
        </p:nvSpPr>
        <p:spPr bwMode="gray">
          <a:xfrm>
            <a:off x="6934200" y="1131888"/>
            <a:ext cx="914400" cy="8382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8" name="Rectangle 107"/>
          <p:cNvSpPr>
            <a:spLocks noChangeArrowheads="1"/>
          </p:cNvSpPr>
          <p:nvPr/>
        </p:nvSpPr>
        <p:spPr bwMode="gray">
          <a:xfrm>
            <a:off x="8077200" y="141288"/>
            <a:ext cx="914400" cy="15240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9" name="Rectangle 108"/>
          <p:cNvSpPr>
            <a:spLocks noChangeArrowheads="1"/>
          </p:cNvSpPr>
          <p:nvPr/>
        </p:nvSpPr>
        <p:spPr bwMode="gray">
          <a:xfrm>
            <a:off x="6553200" y="750888"/>
            <a:ext cx="533400" cy="533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0" name="Rectangle 110"/>
          <p:cNvSpPr>
            <a:spLocks noChangeArrowheads="1"/>
          </p:cNvSpPr>
          <p:nvPr/>
        </p:nvSpPr>
        <p:spPr bwMode="gray">
          <a:xfrm>
            <a:off x="6324600" y="2884488"/>
            <a:ext cx="533400" cy="533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1" name="Rectangle 114"/>
          <p:cNvSpPr>
            <a:spLocks noChangeArrowheads="1"/>
          </p:cNvSpPr>
          <p:nvPr/>
        </p:nvSpPr>
        <p:spPr bwMode="gray">
          <a:xfrm>
            <a:off x="3810000" y="2655888"/>
            <a:ext cx="1524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2" name="Rectangle 120"/>
          <p:cNvSpPr>
            <a:spLocks noChangeArrowheads="1"/>
          </p:cNvSpPr>
          <p:nvPr/>
        </p:nvSpPr>
        <p:spPr bwMode="gray">
          <a:xfrm>
            <a:off x="4267200" y="2655888"/>
            <a:ext cx="1524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3" name="Rectangle 124"/>
          <p:cNvSpPr>
            <a:spLocks noChangeArrowheads="1"/>
          </p:cNvSpPr>
          <p:nvPr/>
        </p:nvSpPr>
        <p:spPr bwMode="gray">
          <a:xfrm>
            <a:off x="4495800" y="2655888"/>
            <a:ext cx="1524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4" name="Rectangle 126"/>
          <p:cNvSpPr>
            <a:spLocks noChangeArrowheads="1"/>
          </p:cNvSpPr>
          <p:nvPr/>
        </p:nvSpPr>
        <p:spPr bwMode="gray">
          <a:xfrm>
            <a:off x="4724400" y="2655888"/>
            <a:ext cx="1524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nvGrpSpPr>
          <p:cNvPr id="15" name="Group 211"/>
          <p:cNvGrpSpPr>
            <a:grpSpLocks/>
          </p:cNvGrpSpPr>
          <p:nvPr/>
        </p:nvGrpSpPr>
        <p:grpSpPr bwMode="auto">
          <a:xfrm>
            <a:off x="4724400" y="1741488"/>
            <a:ext cx="1295400" cy="838200"/>
            <a:chOff x="2976" y="1440"/>
            <a:chExt cx="816" cy="528"/>
          </a:xfrm>
        </p:grpSpPr>
        <p:sp>
          <p:nvSpPr>
            <p:cNvPr id="16" name="Rectangle 104"/>
            <p:cNvSpPr>
              <a:spLocks noChangeArrowheads="1"/>
            </p:cNvSpPr>
            <p:nvPr/>
          </p:nvSpPr>
          <p:spPr bwMode="gray">
            <a:xfrm>
              <a:off x="3120" y="144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7" name="Rectangle 125"/>
            <p:cNvSpPr>
              <a:spLocks noChangeArrowheads="1"/>
            </p:cNvSpPr>
            <p:nvPr/>
          </p:nvSpPr>
          <p:spPr bwMode="gray">
            <a:xfrm>
              <a:off x="2976"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8" name="Rectangle 127"/>
            <p:cNvSpPr>
              <a:spLocks noChangeArrowheads="1"/>
            </p:cNvSpPr>
            <p:nvPr/>
          </p:nvSpPr>
          <p:spPr bwMode="gray">
            <a:xfrm>
              <a:off x="3120"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9" name="Rectangle 128"/>
            <p:cNvSpPr>
              <a:spLocks noChangeArrowheads="1"/>
            </p:cNvSpPr>
            <p:nvPr/>
          </p:nvSpPr>
          <p:spPr bwMode="gray">
            <a:xfrm>
              <a:off x="3120"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0" name="Rectangle 129"/>
            <p:cNvSpPr>
              <a:spLocks noChangeArrowheads="1"/>
            </p:cNvSpPr>
            <p:nvPr/>
          </p:nvSpPr>
          <p:spPr bwMode="gray">
            <a:xfrm>
              <a:off x="3120"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1" name="Rectangle 130"/>
            <p:cNvSpPr>
              <a:spLocks noChangeArrowheads="1"/>
            </p:cNvSpPr>
            <p:nvPr/>
          </p:nvSpPr>
          <p:spPr bwMode="gray">
            <a:xfrm>
              <a:off x="3264"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2" name="Rectangle 131"/>
            <p:cNvSpPr>
              <a:spLocks noChangeArrowheads="1"/>
            </p:cNvSpPr>
            <p:nvPr/>
          </p:nvSpPr>
          <p:spPr bwMode="gray">
            <a:xfrm>
              <a:off x="3264"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3" name="Rectangle 132"/>
            <p:cNvSpPr>
              <a:spLocks noChangeArrowheads="1"/>
            </p:cNvSpPr>
            <p:nvPr/>
          </p:nvSpPr>
          <p:spPr bwMode="gray">
            <a:xfrm>
              <a:off x="3408" y="144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4" name="Rectangle 133"/>
            <p:cNvSpPr>
              <a:spLocks noChangeArrowheads="1"/>
            </p:cNvSpPr>
            <p:nvPr/>
          </p:nvSpPr>
          <p:spPr bwMode="gray">
            <a:xfrm>
              <a:off x="3408"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5" name="Rectangle 134"/>
            <p:cNvSpPr>
              <a:spLocks noChangeArrowheads="1"/>
            </p:cNvSpPr>
            <p:nvPr/>
          </p:nvSpPr>
          <p:spPr bwMode="gray">
            <a:xfrm>
              <a:off x="3408"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6" name="Rectangle 135"/>
            <p:cNvSpPr>
              <a:spLocks noChangeArrowheads="1"/>
            </p:cNvSpPr>
            <p:nvPr/>
          </p:nvSpPr>
          <p:spPr bwMode="gray">
            <a:xfrm>
              <a:off x="3408"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7" name="Rectangle 136"/>
            <p:cNvSpPr>
              <a:spLocks noChangeArrowheads="1"/>
            </p:cNvSpPr>
            <p:nvPr/>
          </p:nvSpPr>
          <p:spPr bwMode="gray">
            <a:xfrm>
              <a:off x="3552" y="144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8" name="Rectangle 137"/>
            <p:cNvSpPr>
              <a:spLocks noChangeArrowheads="1"/>
            </p:cNvSpPr>
            <p:nvPr/>
          </p:nvSpPr>
          <p:spPr bwMode="gray">
            <a:xfrm>
              <a:off x="3552"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9" name="Rectangle 138"/>
            <p:cNvSpPr>
              <a:spLocks noChangeArrowheads="1"/>
            </p:cNvSpPr>
            <p:nvPr/>
          </p:nvSpPr>
          <p:spPr bwMode="gray">
            <a:xfrm>
              <a:off x="3696"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0" name="Rectangle 139"/>
            <p:cNvSpPr>
              <a:spLocks noChangeArrowheads="1"/>
            </p:cNvSpPr>
            <p:nvPr/>
          </p:nvSpPr>
          <p:spPr bwMode="gray">
            <a:xfrm>
              <a:off x="3696"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1" name="Rectangle 140"/>
            <p:cNvSpPr>
              <a:spLocks noChangeArrowheads="1"/>
            </p:cNvSpPr>
            <p:nvPr/>
          </p:nvSpPr>
          <p:spPr bwMode="gray">
            <a:xfrm>
              <a:off x="3696"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grpSp>
        <p:nvGrpSpPr>
          <p:cNvPr id="32" name="Group 212"/>
          <p:cNvGrpSpPr>
            <a:grpSpLocks/>
          </p:cNvGrpSpPr>
          <p:nvPr/>
        </p:nvGrpSpPr>
        <p:grpSpPr bwMode="auto">
          <a:xfrm>
            <a:off x="3352800" y="1970088"/>
            <a:ext cx="1295400" cy="609600"/>
            <a:chOff x="2112" y="1584"/>
            <a:chExt cx="816" cy="384"/>
          </a:xfrm>
        </p:grpSpPr>
        <p:sp>
          <p:nvSpPr>
            <p:cNvPr id="33" name="Rectangle 112"/>
            <p:cNvSpPr>
              <a:spLocks noChangeArrowheads="1"/>
            </p:cNvSpPr>
            <p:nvPr/>
          </p:nvSpPr>
          <p:spPr bwMode="gray">
            <a:xfrm>
              <a:off x="2400"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4" name="Rectangle 113"/>
            <p:cNvSpPr>
              <a:spLocks noChangeArrowheads="1"/>
            </p:cNvSpPr>
            <p:nvPr/>
          </p:nvSpPr>
          <p:spPr bwMode="gray">
            <a:xfrm>
              <a:off x="2400"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5" name="Rectangle 115"/>
            <p:cNvSpPr>
              <a:spLocks noChangeArrowheads="1"/>
            </p:cNvSpPr>
            <p:nvPr/>
          </p:nvSpPr>
          <p:spPr bwMode="gray">
            <a:xfrm>
              <a:off x="2544"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6" name="Rectangle 116"/>
            <p:cNvSpPr>
              <a:spLocks noChangeArrowheads="1"/>
            </p:cNvSpPr>
            <p:nvPr/>
          </p:nvSpPr>
          <p:spPr bwMode="gray">
            <a:xfrm>
              <a:off x="2544" y="172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7" name="Rectangle 117"/>
            <p:cNvSpPr>
              <a:spLocks noChangeArrowheads="1"/>
            </p:cNvSpPr>
            <p:nvPr/>
          </p:nvSpPr>
          <p:spPr bwMode="gray">
            <a:xfrm>
              <a:off x="2544"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8" name="Rectangle 118"/>
            <p:cNvSpPr>
              <a:spLocks noChangeArrowheads="1"/>
            </p:cNvSpPr>
            <p:nvPr/>
          </p:nvSpPr>
          <p:spPr bwMode="gray">
            <a:xfrm>
              <a:off x="2688"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9" name="Rectangle 119"/>
            <p:cNvSpPr>
              <a:spLocks noChangeArrowheads="1"/>
            </p:cNvSpPr>
            <p:nvPr/>
          </p:nvSpPr>
          <p:spPr bwMode="gray">
            <a:xfrm>
              <a:off x="2688"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0" name="Rectangle 121"/>
            <p:cNvSpPr>
              <a:spLocks noChangeArrowheads="1"/>
            </p:cNvSpPr>
            <p:nvPr/>
          </p:nvSpPr>
          <p:spPr bwMode="gray">
            <a:xfrm>
              <a:off x="2832"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1" name="Rectangle 122"/>
            <p:cNvSpPr>
              <a:spLocks noChangeArrowheads="1"/>
            </p:cNvSpPr>
            <p:nvPr/>
          </p:nvSpPr>
          <p:spPr bwMode="gray">
            <a:xfrm>
              <a:off x="2832" y="172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2" name="Rectangle 123"/>
            <p:cNvSpPr>
              <a:spLocks noChangeArrowheads="1"/>
            </p:cNvSpPr>
            <p:nvPr/>
          </p:nvSpPr>
          <p:spPr bwMode="gray">
            <a:xfrm>
              <a:off x="2832"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3" name="Rectangle 141"/>
            <p:cNvSpPr>
              <a:spLocks noChangeArrowheads="1"/>
            </p:cNvSpPr>
            <p:nvPr/>
          </p:nvSpPr>
          <p:spPr bwMode="gray">
            <a:xfrm>
              <a:off x="2256"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4" name="Rectangle 142"/>
            <p:cNvSpPr>
              <a:spLocks noChangeArrowheads="1"/>
            </p:cNvSpPr>
            <p:nvPr/>
          </p:nvSpPr>
          <p:spPr bwMode="gray">
            <a:xfrm>
              <a:off x="2112"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grpSp>
        <p:nvGrpSpPr>
          <p:cNvPr id="45" name="Group 143"/>
          <p:cNvGrpSpPr>
            <a:grpSpLocks/>
          </p:cNvGrpSpPr>
          <p:nvPr/>
        </p:nvGrpSpPr>
        <p:grpSpPr bwMode="auto">
          <a:xfrm>
            <a:off x="762000" y="3570288"/>
            <a:ext cx="1905000" cy="762000"/>
            <a:chOff x="2112" y="1632"/>
            <a:chExt cx="1680" cy="672"/>
          </a:xfrm>
        </p:grpSpPr>
        <p:sp>
          <p:nvSpPr>
            <p:cNvPr id="46" name="Rectangle 144"/>
            <p:cNvSpPr>
              <a:spLocks noChangeArrowheads="1"/>
            </p:cNvSpPr>
            <p:nvPr userDrawn="1"/>
          </p:nvSpPr>
          <p:spPr bwMode="gray">
            <a:xfrm>
              <a:off x="2400"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7" name="Rectangle 145"/>
            <p:cNvSpPr>
              <a:spLocks noChangeArrowheads="1"/>
            </p:cNvSpPr>
            <p:nvPr userDrawn="1"/>
          </p:nvSpPr>
          <p:spPr bwMode="gray">
            <a:xfrm>
              <a:off x="2400"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8" name="Rectangle 146"/>
            <p:cNvSpPr>
              <a:spLocks noChangeArrowheads="1"/>
            </p:cNvSpPr>
            <p:nvPr userDrawn="1"/>
          </p:nvSpPr>
          <p:spPr bwMode="gray">
            <a:xfrm>
              <a:off x="2400" y="2207"/>
              <a:ext cx="95"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9" name="Rectangle 147"/>
            <p:cNvSpPr>
              <a:spLocks noChangeArrowheads="1"/>
            </p:cNvSpPr>
            <p:nvPr userDrawn="1"/>
          </p:nvSpPr>
          <p:spPr bwMode="gray">
            <a:xfrm>
              <a:off x="2545"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0" name="Rectangle 148"/>
            <p:cNvSpPr>
              <a:spLocks noChangeArrowheads="1"/>
            </p:cNvSpPr>
            <p:nvPr userDrawn="1"/>
          </p:nvSpPr>
          <p:spPr bwMode="gray">
            <a:xfrm>
              <a:off x="2545" y="1920"/>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1" name="Rectangle 149"/>
            <p:cNvSpPr>
              <a:spLocks noChangeArrowheads="1"/>
            </p:cNvSpPr>
            <p:nvPr userDrawn="1"/>
          </p:nvSpPr>
          <p:spPr bwMode="gray">
            <a:xfrm>
              <a:off x="2545"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2" name="Rectangle 150"/>
            <p:cNvSpPr>
              <a:spLocks noChangeArrowheads="1"/>
            </p:cNvSpPr>
            <p:nvPr userDrawn="1"/>
          </p:nvSpPr>
          <p:spPr bwMode="gray">
            <a:xfrm>
              <a:off x="2687" y="1776"/>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3" name="Rectangle 151"/>
            <p:cNvSpPr>
              <a:spLocks noChangeArrowheads="1"/>
            </p:cNvSpPr>
            <p:nvPr userDrawn="1"/>
          </p:nvSpPr>
          <p:spPr bwMode="gray">
            <a:xfrm>
              <a:off x="2687"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4" name="Rectangle 152"/>
            <p:cNvSpPr>
              <a:spLocks noChangeArrowheads="1"/>
            </p:cNvSpPr>
            <p:nvPr userDrawn="1"/>
          </p:nvSpPr>
          <p:spPr bwMode="gray">
            <a:xfrm>
              <a:off x="2687"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5" name="Rectangle 153"/>
            <p:cNvSpPr>
              <a:spLocks noChangeArrowheads="1"/>
            </p:cNvSpPr>
            <p:nvPr userDrawn="1"/>
          </p:nvSpPr>
          <p:spPr bwMode="gray">
            <a:xfrm>
              <a:off x="2832" y="1776"/>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6" name="Rectangle 154"/>
            <p:cNvSpPr>
              <a:spLocks noChangeArrowheads="1"/>
            </p:cNvSpPr>
            <p:nvPr userDrawn="1"/>
          </p:nvSpPr>
          <p:spPr bwMode="gray">
            <a:xfrm>
              <a:off x="2832" y="1920"/>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7" name="Rectangle 155"/>
            <p:cNvSpPr>
              <a:spLocks noChangeArrowheads="1"/>
            </p:cNvSpPr>
            <p:nvPr userDrawn="1"/>
          </p:nvSpPr>
          <p:spPr bwMode="gray">
            <a:xfrm>
              <a:off x="2832" y="2065"/>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8" name="Rectangle 156"/>
            <p:cNvSpPr>
              <a:spLocks noChangeArrowheads="1"/>
            </p:cNvSpPr>
            <p:nvPr userDrawn="1"/>
          </p:nvSpPr>
          <p:spPr bwMode="gray">
            <a:xfrm>
              <a:off x="2832" y="2207"/>
              <a:ext cx="98"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9" name="Rectangle 157"/>
            <p:cNvSpPr>
              <a:spLocks noChangeArrowheads="1"/>
            </p:cNvSpPr>
            <p:nvPr userDrawn="1"/>
          </p:nvSpPr>
          <p:spPr bwMode="gray">
            <a:xfrm>
              <a:off x="2976"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0" name="Rectangle 158"/>
            <p:cNvSpPr>
              <a:spLocks noChangeArrowheads="1"/>
            </p:cNvSpPr>
            <p:nvPr userDrawn="1"/>
          </p:nvSpPr>
          <p:spPr bwMode="gray">
            <a:xfrm>
              <a:off x="2976"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1" name="Rectangle 159"/>
            <p:cNvSpPr>
              <a:spLocks noChangeArrowheads="1"/>
            </p:cNvSpPr>
            <p:nvPr userDrawn="1"/>
          </p:nvSpPr>
          <p:spPr bwMode="gray">
            <a:xfrm>
              <a:off x="3120"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2" name="Rectangle 160"/>
            <p:cNvSpPr>
              <a:spLocks noChangeArrowheads="1"/>
            </p:cNvSpPr>
            <p:nvPr userDrawn="1"/>
          </p:nvSpPr>
          <p:spPr bwMode="gray">
            <a:xfrm>
              <a:off x="3120"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3" name="Rectangle 161"/>
            <p:cNvSpPr>
              <a:spLocks noChangeArrowheads="1"/>
            </p:cNvSpPr>
            <p:nvPr userDrawn="1"/>
          </p:nvSpPr>
          <p:spPr bwMode="gray">
            <a:xfrm>
              <a:off x="3120"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4" name="Rectangle 162"/>
            <p:cNvSpPr>
              <a:spLocks noChangeArrowheads="1"/>
            </p:cNvSpPr>
            <p:nvPr userDrawn="1"/>
          </p:nvSpPr>
          <p:spPr bwMode="gray">
            <a:xfrm>
              <a:off x="3264"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5" name="Rectangle 163"/>
            <p:cNvSpPr>
              <a:spLocks noChangeArrowheads="1"/>
            </p:cNvSpPr>
            <p:nvPr userDrawn="1"/>
          </p:nvSpPr>
          <p:spPr bwMode="gray">
            <a:xfrm>
              <a:off x="3264"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6" name="Rectangle 164"/>
            <p:cNvSpPr>
              <a:spLocks noChangeArrowheads="1"/>
            </p:cNvSpPr>
            <p:nvPr userDrawn="1"/>
          </p:nvSpPr>
          <p:spPr bwMode="gray">
            <a:xfrm>
              <a:off x="3408"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7" name="Rectangle 165"/>
            <p:cNvSpPr>
              <a:spLocks noChangeArrowheads="1"/>
            </p:cNvSpPr>
            <p:nvPr userDrawn="1"/>
          </p:nvSpPr>
          <p:spPr bwMode="gray">
            <a:xfrm>
              <a:off x="3408"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8" name="Rectangle 166"/>
            <p:cNvSpPr>
              <a:spLocks noChangeArrowheads="1"/>
            </p:cNvSpPr>
            <p:nvPr userDrawn="1"/>
          </p:nvSpPr>
          <p:spPr bwMode="gray">
            <a:xfrm>
              <a:off x="3408"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9" name="Rectangle 167"/>
            <p:cNvSpPr>
              <a:spLocks noChangeArrowheads="1"/>
            </p:cNvSpPr>
            <p:nvPr userDrawn="1"/>
          </p:nvSpPr>
          <p:spPr bwMode="gray">
            <a:xfrm>
              <a:off x="3408"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0" name="Rectangle 168"/>
            <p:cNvSpPr>
              <a:spLocks noChangeArrowheads="1"/>
            </p:cNvSpPr>
            <p:nvPr userDrawn="1"/>
          </p:nvSpPr>
          <p:spPr bwMode="gray">
            <a:xfrm>
              <a:off x="3553"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1" name="Rectangle 169"/>
            <p:cNvSpPr>
              <a:spLocks noChangeArrowheads="1"/>
            </p:cNvSpPr>
            <p:nvPr userDrawn="1"/>
          </p:nvSpPr>
          <p:spPr bwMode="gray">
            <a:xfrm>
              <a:off x="3553"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2" name="Rectangle 170"/>
            <p:cNvSpPr>
              <a:spLocks noChangeArrowheads="1"/>
            </p:cNvSpPr>
            <p:nvPr userDrawn="1"/>
          </p:nvSpPr>
          <p:spPr bwMode="gray">
            <a:xfrm>
              <a:off x="3695"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3" name="Rectangle 171"/>
            <p:cNvSpPr>
              <a:spLocks noChangeArrowheads="1"/>
            </p:cNvSpPr>
            <p:nvPr userDrawn="1"/>
          </p:nvSpPr>
          <p:spPr bwMode="gray">
            <a:xfrm>
              <a:off x="3695"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4" name="Rectangle 172"/>
            <p:cNvSpPr>
              <a:spLocks noChangeArrowheads="1"/>
            </p:cNvSpPr>
            <p:nvPr userDrawn="1"/>
          </p:nvSpPr>
          <p:spPr bwMode="gray">
            <a:xfrm>
              <a:off x="3695"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5" name="Rectangle 173"/>
            <p:cNvSpPr>
              <a:spLocks noChangeArrowheads="1"/>
            </p:cNvSpPr>
            <p:nvPr userDrawn="1"/>
          </p:nvSpPr>
          <p:spPr bwMode="gray">
            <a:xfrm>
              <a:off x="2256"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6" name="Rectangle 174"/>
            <p:cNvSpPr>
              <a:spLocks noChangeArrowheads="1"/>
            </p:cNvSpPr>
            <p:nvPr userDrawn="1"/>
          </p:nvSpPr>
          <p:spPr bwMode="gray">
            <a:xfrm>
              <a:off x="2112"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grpSp>
        <p:nvGrpSpPr>
          <p:cNvPr id="77" name="Group 175"/>
          <p:cNvGrpSpPr>
            <a:grpSpLocks/>
          </p:cNvGrpSpPr>
          <p:nvPr/>
        </p:nvGrpSpPr>
        <p:grpSpPr bwMode="auto">
          <a:xfrm>
            <a:off x="5486400" y="827088"/>
            <a:ext cx="2667000" cy="1066800"/>
            <a:chOff x="2112" y="1632"/>
            <a:chExt cx="1680" cy="672"/>
          </a:xfrm>
        </p:grpSpPr>
        <p:sp>
          <p:nvSpPr>
            <p:cNvPr id="78" name="Rectangle 176"/>
            <p:cNvSpPr>
              <a:spLocks noChangeArrowheads="1"/>
            </p:cNvSpPr>
            <p:nvPr userDrawn="1"/>
          </p:nvSpPr>
          <p:spPr bwMode="gray">
            <a:xfrm>
              <a:off x="2400"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9" name="Rectangle 177"/>
            <p:cNvSpPr>
              <a:spLocks noChangeArrowheads="1"/>
            </p:cNvSpPr>
            <p:nvPr userDrawn="1"/>
          </p:nvSpPr>
          <p:spPr bwMode="gray">
            <a:xfrm>
              <a:off x="2400"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0" name="Rectangle 178"/>
            <p:cNvSpPr>
              <a:spLocks noChangeArrowheads="1"/>
            </p:cNvSpPr>
            <p:nvPr userDrawn="1"/>
          </p:nvSpPr>
          <p:spPr bwMode="gray">
            <a:xfrm>
              <a:off x="2400"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1" name="Rectangle 179"/>
            <p:cNvSpPr>
              <a:spLocks noChangeArrowheads="1"/>
            </p:cNvSpPr>
            <p:nvPr userDrawn="1"/>
          </p:nvSpPr>
          <p:spPr bwMode="gray">
            <a:xfrm>
              <a:off x="2544"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2" name="Rectangle 180"/>
            <p:cNvSpPr>
              <a:spLocks noChangeArrowheads="1"/>
            </p:cNvSpPr>
            <p:nvPr userDrawn="1"/>
          </p:nvSpPr>
          <p:spPr bwMode="gray">
            <a:xfrm>
              <a:off x="2544" y="1920"/>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3" name="Rectangle 181"/>
            <p:cNvSpPr>
              <a:spLocks noChangeArrowheads="1"/>
            </p:cNvSpPr>
            <p:nvPr userDrawn="1"/>
          </p:nvSpPr>
          <p:spPr bwMode="gray">
            <a:xfrm>
              <a:off x="2544"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4" name="Rectangle 182"/>
            <p:cNvSpPr>
              <a:spLocks noChangeArrowheads="1"/>
            </p:cNvSpPr>
            <p:nvPr userDrawn="1"/>
          </p:nvSpPr>
          <p:spPr bwMode="gray">
            <a:xfrm>
              <a:off x="2688"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5" name="Rectangle 183"/>
            <p:cNvSpPr>
              <a:spLocks noChangeArrowheads="1"/>
            </p:cNvSpPr>
            <p:nvPr userDrawn="1"/>
          </p:nvSpPr>
          <p:spPr bwMode="gray">
            <a:xfrm>
              <a:off x="2688"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6" name="Rectangle 184"/>
            <p:cNvSpPr>
              <a:spLocks noChangeArrowheads="1"/>
            </p:cNvSpPr>
            <p:nvPr userDrawn="1"/>
          </p:nvSpPr>
          <p:spPr bwMode="gray">
            <a:xfrm>
              <a:off x="2688"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7" name="Rectangle 185"/>
            <p:cNvSpPr>
              <a:spLocks noChangeArrowheads="1"/>
            </p:cNvSpPr>
            <p:nvPr userDrawn="1"/>
          </p:nvSpPr>
          <p:spPr bwMode="gray">
            <a:xfrm>
              <a:off x="2832"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8" name="Rectangle 186"/>
            <p:cNvSpPr>
              <a:spLocks noChangeArrowheads="1"/>
            </p:cNvSpPr>
            <p:nvPr userDrawn="1"/>
          </p:nvSpPr>
          <p:spPr bwMode="gray">
            <a:xfrm>
              <a:off x="2832" y="1920"/>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9" name="Rectangle 187"/>
            <p:cNvSpPr>
              <a:spLocks noChangeArrowheads="1"/>
            </p:cNvSpPr>
            <p:nvPr userDrawn="1"/>
          </p:nvSpPr>
          <p:spPr bwMode="gray">
            <a:xfrm>
              <a:off x="2832"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0" name="Rectangle 188"/>
            <p:cNvSpPr>
              <a:spLocks noChangeArrowheads="1"/>
            </p:cNvSpPr>
            <p:nvPr userDrawn="1"/>
          </p:nvSpPr>
          <p:spPr bwMode="gray">
            <a:xfrm>
              <a:off x="2832"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1" name="Rectangle 189"/>
            <p:cNvSpPr>
              <a:spLocks noChangeArrowheads="1"/>
            </p:cNvSpPr>
            <p:nvPr userDrawn="1"/>
          </p:nvSpPr>
          <p:spPr bwMode="gray">
            <a:xfrm>
              <a:off x="2976"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2" name="Rectangle 190"/>
            <p:cNvSpPr>
              <a:spLocks noChangeArrowheads="1"/>
            </p:cNvSpPr>
            <p:nvPr userDrawn="1"/>
          </p:nvSpPr>
          <p:spPr bwMode="gray">
            <a:xfrm>
              <a:off x="2976"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3" name="Rectangle 191"/>
            <p:cNvSpPr>
              <a:spLocks noChangeArrowheads="1"/>
            </p:cNvSpPr>
            <p:nvPr userDrawn="1"/>
          </p:nvSpPr>
          <p:spPr bwMode="gray">
            <a:xfrm>
              <a:off x="3120"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4" name="Rectangle 192"/>
            <p:cNvSpPr>
              <a:spLocks noChangeArrowheads="1"/>
            </p:cNvSpPr>
            <p:nvPr userDrawn="1"/>
          </p:nvSpPr>
          <p:spPr bwMode="gray">
            <a:xfrm>
              <a:off x="3120"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5" name="Rectangle 193"/>
            <p:cNvSpPr>
              <a:spLocks noChangeArrowheads="1"/>
            </p:cNvSpPr>
            <p:nvPr userDrawn="1"/>
          </p:nvSpPr>
          <p:spPr bwMode="gray">
            <a:xfrm>
              <a:off x="3120"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6" name="Rectangle 194"/>
            <p:cNvSpPr>
              <a:spLocks noChangeArrowheads="1"/>
            </p:cNvSpPr>
            <p:nvPr userDrawn="1"/>
          </p:nvSpPr>
          <p:spPr bwMode="gray">
            <a:xfrm>
              <a:off x="3264"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7" name="Rectangle 195"/>
            <p:cNvSpPr>
              <a:spLocks noChangeArrowheads="1"/>
            </p:cNvSpPr>
            <p:nvPr userDrawn="1"/>
          </p:nvSpPr>
          <p:spPr bwMode="gray">
            <a:xfrm>
              <a:off x="3264"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8" name="Rectangle 196"/>
            <p:cNvSpPr>
              <a:spLocks noChangeArrowheads="1"/>
            </p:cNvSpPr>
            <p:nvPr userDrawn="1"/>
          </p:nvSpPr>
          <p:spPr bwMode="gray">
            <a:xfrm>
              <a:off x="3408" y="163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9" name="Rectangle 197"/>
            <p:cNvSpPr>
              <a:spLocks noChangeArrowheads="1"/>
            </p:cNvSpPr>
            <p:nvPr userDrawn="1"/>
          </p:nvSpPr>
          <p:spPr bwMode="gray">
            <a:xfrm>
              <a:off x="3408"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0" name="Rectangle 198"/>
            <p:cNvSpPr>
              <a:spLocks noChangeArrowheads="1"/>
            </p:cNvSpPr>
            <p:nvPr userDrawn="1"/>
          </p:nvSpPr>
          <p:spPr bwMode="gray">
            <a:xfrm>
              <a:off x="3408"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1" name="Rectangle 199"/>
            <p:cNvSpPr>
              <a:spLocks noChangeArrowheads="1"/>
            </p:cNvSpPr>
            <p:nvPr userDrawn="1"/>
          </p:nvSpPr>
          <p:spPr bwMode="gray">
            <a:xfrm>
              <a:off x="3408"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2" name="Rectangle 200"/>
            <p:cNvSpPr>
              <a:spLocks noChangeArrowheads="1"/>
            </p:cNvSpPr>
            <p:nvPr userDrawn="1"/>
          </p:nvSpPr>
          <p:spPr bwMode="gray">
            <a:xfrm>
              <a:off x="3552" y="163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3" name="Rectangle 201"/>
            <p:cNvSpPr>
              <a:spLocks noChangeArrowheads="1"/>
            </p:cNvSpPr>
            <p:nvPr userDrawn="1"/>
          </p:nvSpPr>
          <p:spPr bwMode="gray">
            <a:xfrm>
              <a:off x="3552"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 name="Rectangle 202"/>
            <p:cNvSpPr>
              <a:spLocks noChangeArrowheads="1"/>
            </p:cNvSpPr>
            <p:nvPr userDrawn="1"/>
          </p:nvSpPr>
          <p:spPr bwMode="gray">
            <a:xfrm>
              <a:off x="3696"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 name="Rectangle 203"/>
            <p:cNvSpPr>
              <a:spLocks noChangeArrowheads="1"/>
            </p:cNvSpPr>
            <p:nvPr userDrawn="1"/>
          </p:nvSpPr>
          <p:spPr bwMode="gray">
            <a:xfrm>
              <a:off x="3696"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 name="Rectangle 204"/>
            <p:cNvSpPr>
              <a:spLocks noChangeArrowheads="1"/>
            </p:cNvSpPr>
            <p:nvPr userDrawn="1"/>
          </p:nvSpPr>
          <p:spPr bwMode="gray">
            <a:xfrm>
              <a:off x="3696"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7" name="Rectangle 205"/>
            <p:cNvSpPr>
              <a:spLocks noChangeArrowheads="1"/>
            </p:cNvSpPr>
            <p:nvPr userDrawn="1"/>
          </p:nvSpPr>
          <p:spPr bwMode="gray">
            <a:xfrm>
              <a:off x="2256"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8" name="Rectangle 206"/>
            <p:cNvSpPr>
              <a:spLocks noChangeArrowheads="1"/>
            </p:cNvSpPr>
            <p:nvPr userDrawn="1"/>
          </p:nvSpPr>
          <p:spPr bwMode="gray">
            <a:xfrm>
              <a:off x="2112"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sp>
        <p:nvSpPr>
          <p:cNvPr id="109" name="AutoShape 207"/>
          <p:cNvSpPr>
            <a:spLocks noChangeArrowheads="1"/>
          </p:cNvSpPr>
          <p:nvPr/>
        </p:nvSpPr>
        <p:spPr bwMode="gray">
          <a:xfrm>
            <a:off x="533400" y="2655888"/>
            <a:ext cx="7696200" cy="838200"/>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ea typeface="黑体" pitchFamily="49" charset="-122"/>
            </a:endParaRPr>
          </a:p>
        </p:txBody>
      </p:sp>
      <p:sp>
        <p:nvSpPr>
          <p:cNvPr id="110" name="Rectangle 208"/>
          <p:cNvSpPr>
            <a:spLocks noChangeArrowheads="1"/>
          </p:cNvSpPr>
          <p:nvPr/>
        </p:nvSpPr>
        <p:spPr bwMode="gray">
          <a:xfrm>
            <a:off x="2057400" y="4256088"/>
            <a:ext cx="533400" cy="533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11" name="Rectangle 209"/>
          <p:cNvSpPr>
            <a:spLocks noChangeArrowheads="1"/>
          </p:cNvSpPr>
          <p:nvPr/>
        </p:nvSpPr>
        <p:spPr bwMode="gray">
          <a:xfrm>
            <a:off x="1752600" y="4789488"/>
            <a:ext cx="228600" cy="2286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12" name="Rectangle 210"/>
          <p:cNvSpPr>
            <a:spLocks noChangeArrowheads="1"/>
          </p:cNvSpPr>
          <p:nvPr/>
        </p:nvSpPr>
        <p:spPr bwMode="gray">
          <a:xfrm>
            <a:off x="1524000" y="4941888"/>
            <a:ext cx="304800" cy="3048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3074" name="Rectangle 2"/>
          <p:cNvSpPr>
            <a:spLocks noGrp="1" noChangeArrowheads="1"/>
          </p:cNvSpPr>
          <p:nvPr>
            <p:ph type="ctrTitle"/>
          </p:nvPr>
        </p:nvSpPr>
        <p:spPr>
          <a:xfrm>
            <a:off x="1066800" y="2732088"/>
            <a:ext cx="6629400" cy="685800"/>
          </a:xfrm>
        </p:spPr>
        <p:txBody>
          <a:bodyPr/>
          <a:lstStyle>
            <a:lvl1pPr>
              <a:defRPr sz="3600">
                <a:solidFill>
                  <a:schemeClr val="tx2"/>
                </a:solidFill>
              </a:defRPr>
            </a:lvl1pPr>
          </a:lstStyle>
          <a:p>
            <a:r>
              <a:rPr lang="zh-CN" altLang="en-US"/>
              <a:t>单击此处编辑母版标题样式</a:t>
            </a:r>
          </a:p>
        </p:txBody>
      </p:sp>
      <p:sp>
        <p:nvSpPr>
          <p:cNvPr id="3075" name="Rectangle 3"/>
          <p:cNvSpPr>
            <a:spLocks noGrp="1" noChangeArrowheads="1"/>
          </p:cNvSpPr>
          <p:nvPr>
            <p:ph type="subTitle" idx="1"/>
          </p:nvPr>
        </p:nvSpPr>
        <p:spPr>
          <a:xfrm>
            <a:off x="2819400" y="3494088"/>
            <a:ext cx="5638800" cy="381000"/>
          </a:xfrm>
        </p:spPr>
        <p:txBody>
          <a:bodyPr/>
          <a:lstStyle>
            <a:lvl1pPr marL="0" indent="0" algn="ctr">
              <a:buFont typeface="Wingdings" pitchFamily="2" charset="2"/>
              <a:buNone/>
              <a:defRPr sz="2400">
                <a:solidFill>
                  <a:schemeClr val="bg1"/>
                </a:solidFill>
              </a:defRPr>
            </a:lvl1pPr>
          </a:lstStyle>
          <a:p>
            <a:r>
              <a:rPr lang="zh-CN" altLang="en-US"/>
              <a:t>单击此处编辑母版副标题样式</a:t>
            </a:r>
          </a:p>
        </p:txBody>
      </p:sp>
      <p:pic>
        <p:nvPicPr>
          <p:cNvPr id="114" name="图片 1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6286" y="1436688"/>
            <a:ext cx="2933429" cy="1129492"/>
          </a:xfrm>
          <a:prstGeom prst="rect">
            <a:avLst/>
          </a:prstGeom>
        </p:spPr>
      </p:pic>
    </p:spTree>
    <p:extLst>
      <p:ext uri="{BB962C8B-B14F-4D97-AF65-F5344CB8AC3E}">
        <p14:creationId xmlns:p14="http://schemas.microsoft.com/office/powerpoint/2010/main" val="30930679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F5E0E65E-9137-4309-8D78-B392A1917D52}" type="slidenum">
              <a:rPr lang="zh-CN" altLang="en-US"/>
              <a:pPr>
                <a:defRPr/>
              </a:pPr>
              <a:t>‹#›</a:t>
            </a:fld>
            <a:endParaRPr lang="en-US" altLang="zh-CN"/>
          </a:p>
        </p:txBody>
      </p:sp>
    </p:spTree>
    <p:extLst>
      <p:ext uri="{BB962C8B-B14F-4D97-AF65-F5344CB8AC3E}">
        <p14:creationId xmlns:p14="http://schemas.microsoft.com/office/powerpoint/2010/main" val="189531329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Rectangle 118"/>
          <p:cNvSpPr>
            <a:spLocks noChangeArrowheads="1"/>
          </p:cNvSpPr>
          <p:nvPr/>
        </p:nvSpPr>
        <p:spPr bwMode="gray">
          <a:xfrm>
            <a:off x="8010525" y="0"/>
            <a:ext cx="1133475" cy="10445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27" name="Rectangle 119"/>
          <p:cNvSpPr>
            <a:spLocks noChangeArrowheads="1"/>
          </p:cNvSpPr>
          <p:nvPr/>
        </p:nvSpPr>
        <p:spPr bwMode="gray">
          <a:xfrm>
            <a:off x="0" y="0"/>
            <a:ext cx="8008938" cy="10445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nvGrpSpPr>
          <p:cNvPr id="1028" name="Group 120"/>
          <p:cNvGrpSpPr>
            <a:grpSpLocks/>
          </p:cNvGrpSpPr>
          <p:nvPr/>
        </p:nvGrpSpPr>
        <p:grpSpPr bwMode="auto">
          <a:xfrm>
            <a:off x="6877050" y="152400"/>
            <a:ext cx="1905000" cy="762000"/>
            <a:chOff x="2112" y="1632"/>
            <a:chExt cx="1680" cy="672"/>
          </a:xfrm>
        </p:grpSpPr>
        <p:sp>
          <p:nvSpPr>
            <p:cNvPr id="1037" name="Rectangle 121"/>
            <p:cNvSpPr>
              <a:spLocks noChangeArrowheads="1"/>
            </p:cNvSpPr>
            <p:nvPr userDrawn="1"/>
          </p:nvSpPr>
          <p:spPr bwMode="gray">
            <a:xfrm>
              <a:off x="2400"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38" name="Rectangle 122"/>
            <p:cNvSpPr>
              <a:spLocks noChangeArrowheads="1"/>
            </p:cNvSpPr>
            <p:nvPr userDrawn="1"/>
          </p:nvSpPr>
          <p:spPr bwMode="gray">
            <a:xfrm>
              <a:off x="2400"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39" name="Rectangle 123"/>
            <p:cNvSpPr>
              <a:spLocks noChangeArrowheads="1"/>
            </p:cNvSpPr>
            <p:nvPr userDrawn="1"/>
          </p:nvSpPr>
          <p:spPr bwMode="gray">
            <a:xfrm>
              <a:off x="2400" y="2207"/>
              <a:ext cx="95"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0" name="Rectangle 124"/>
            <p:cNvSpPr>
              <a:spLocks noChangeArrowheads="1"/>
            </p:cNvSpPr>
            <p:nvPr userDrawn="1"/>
          </p:nvSpPr>
          <p:spPr bwMode="gray">
            <a:xfrm>
              <a:off x="2545"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1" name="Rectangle 125"/>
            <p:cNvSpPr>
              <a:spLocks noChangeArrowheads="1"/>
            </p:cNvSpPr>
            <p:nvPr userDrawn="1"/>
          </p:nvSpPr>
          <p:spPr bwMode="gray">
            <a:xfrm>
              <a:off x="2545" y="1920"/>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2" name="Rectangle 126"/>
            <p:cNvSpPr>
              <a:spLocks noChangeArrowheads="1"/>
            </p:cNvSpPr>
            <p:nvPr userDrawn="1"/>
          </p:nvSpPr>
          <p:spPr bwMode="gray">
            <a:xfrm>
              <a:off x="2545"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3" name="Rectangle 127"/>
            <p:cNvSpPr>
              <a:spLocks noChangeArrowheads="1"/>
            </p:cNvSpPr>
            <p:nvPr userDrawn="1"/>
          </p:nvSpPr>
          <p:spPr bwMode="gray">
            <a:xfrm>
              <a:off x="2687" y="1776"/>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4" name="Rectangle 128"/>
            <p:cNvSpPr>
              <a:spLocks noChangeArrowheads="1"/>
            </p:cNvSpPr>
            <p:nvPr userDrawn="1"/>
          </p:nvSpPr>
          <p:spPr bwMode="gray">
            <a:xfrm>
              <a:off x="2687"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5" name="Rectangle 129"/>
            <p:cNvSpPr>
              <a:spLocks noChangeArrowheads="1"/>
            </p:cNvSpPr>
            <p:nvPr userDrawn="1"/>
          </p:nvSpPr>
          <p:spPr bwMode="gray">
            <a:xfrm>
              <a:off x="2687"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6" name="Rectangle 130"/>
            <p:cNvSpPr>
              <a:spLocks noChangeArrowheads="1"/>
            </p:cNvSpPr>
            <p:nvPr userDrawn="1"/>
          </p:nvSpPr>
          <p:spPr bwMode="gray">
            <a:xfrm>
              <a:off x="2832" y="1776"/>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7" name="Rectangle 131"/>
            <p:cNvSpPr>
              <a:spLocks noChangeArrowheads="1"/>
            </p:cNvSpPr>
            <p:nvPr userDrawn="1"/>
          </p:nvSpPr>
          <p:spPr bwMode="gray">
            <a:xfrm>
              <a:off x="2832" y="1920"/>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8" name="Rectangle 132"/>
            <p:cNvSpPr>
              <a:spLocks noChangeArrowheads="1"/>
            </p:cNvSpPr>
            <p:nvPr userDrawn="1"/>
          </p:nvSpPr>
          <p:spPr bwMode="gray">
            <a:xfrm>
              <a:off x="2832" y="2065"/>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9" name="Rectangle 133"/>
            <p:cNvSpPr>
              <a:spLocks noChangeArrowheads="1"/>
            </p:cNvSpPr>
            <p:nvPr userDrawn="1"/>
          </p:nvSpPr>
          <p:spPr bwMode="gray">
            <a:xfrm>
              <a:off x="2832" y="2207"/>
              <a:ext cx="98"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0" name="Rectangle 134"/>
            <p:cNvSpPr>
              <a:spLocks noChangeArrowheads="1"/>
            </p:cNvSpPr>
            <p:nvPr userDrawn="1"/>
          </p:nvSpPr>
          <p:spPr bwMode="gray">
            <a:xfrm>
              <a:off x="2976"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1" name="Rectangle 135"/>
            <p:cNvSpPr>
              <a:spLocks noChangeArrowheads="1"/>
            </p:cNvSpPr>
            <p:nvPr userDrawn="1"/>
          </p:nvSpPr>
          <p:spPr bwMode="gray">
            <a:xfrm>
              <a:off x="2976"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2" name="Rectangle 136"/>
            <p:cNvSpPr>
              <a:spLocks noChangeArrowheads="1"/>
            </p:cNvSpPr>
            <p:nvPr userDrawn="1"/>
          </p:nvSpPr>
          <p:spPr bwMode="gray">
            <a:xfrm>
              <a:off x="3120"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3" name="Rectangle 137"/>
            <p:cNvSpPr>
              <a:spLocks noChangeArrowheads="1"/>
            </p:cNvSpPr>
            <p:nvPr userDrawn="1"/>
          </p:nvSpPr>
          <p:spPr bwMode="gray">
            <a:xfrm>
              <a:off x="3120"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4" name="Rectangle 138"/>
            <p:cNvSpPr>
              <a:spLocks noChangeArrowheads="1"/>
            </p:cNvSpPr>
            <p:nvPr userDrawn="1"/>
          </p:nvSpPr>
          <p:spPr bwMode="gray">
            <a:xfrm>
              <a:off x="3120"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5" name="Rectangle 139"/>
            <p:cNvSpPr>
              <a:spLocks noChangeArrowheads="1"/>
            </p:cNvSpPr>
            <p:nvPr userDrawn="1"/>
          </p:nvSpPr>
          <p:spPr bwMode="gray">
            <a:xfrm>
              <a:off x="3264"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6" name="Rectangle 140"/>
            <p:cNvSpPr>
              <a:spLocks noChangeArrowheads="1"/>
            </p:cNvSpPr>
            <p:nvPr userDrawn="1"/>
          </p:nvSpPr>
          <p:spPr bwMode="gray">
            <a:xfrm>
              <a:off x="3264"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7" name="Rectangle 141"/>
            <p:cNvSpPr>
              <a:spLocks noChangeArrowheads="1"/>
            </p:cNvSpPr>
            <p:nvPr userDrawn="1"/>
          </p:nvSpPr>
          <p:spPr bwMode="gray">
            <a:xfrm>
              <a:off x="3408"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8" name="Rectangle 142"/>
            <p:cNvSpPr>
              <a:spLocks noChangeArrowheads="1"/>
            </p:cNvSpPr>
            <p:nvPr userDrawn="1"/>
          </p:nvSpPr>
          <p:spPr bwMode="gray">
            <a:xfrm>
              <a:off x="3408"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9" name="Rectangle 143"/>
            <p:cNvSpPr>
              <a:spLocks noChangeArrowheads="1"/>
            </p:cNvSpPr>
            <p:nvPr userDrawn="1"/>
          </p:nvSpPr>
          <p:spPr bwMode="gray">
            <a:xfrm>
              <a:off x="3408"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0" name="Rectangle 144"/>
            <p:cNvSpPr>
              <a:spLocks noChangeArrowheads="1"/>
            </p:cNvSpPr>
            <p:nvPr userDrawn="1"/>
          </p:nvSpPr>
          <p:spPr bwMode="gray">
            <a:xfrm>
              <a:off x="3408"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1" name="Rectangle 145"/>
            <p:cNvSpPr>
              <a:spLocks noChangeArrowheads="1"/>
            </p:cNvSpPr>
            <p:nvPr userDrawn="1"/>
          </p:nvSpPr>
          <p:spPr bwMode="gray">
            <a:xfrm>
              <a:off x="3553"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2" name="Rectangle 146"/>
            <p:cNvSpPr>
              <a:spLocks noChangeArrowheads="1"/>
            </p:cNvSpPr>
            <p:nvPr userDrawn="1"/>
          </p:nvSpPr>
          <p:spPr bwMode="gray">
            <a:xfrm>
              <a:off x="3553"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3" name="Rectangle 147"/>
            <p:cNvSpPr>
              <a:spLocks noChangeArrowheads="1"/>
            </p:cNvSpPr>
            <p:nvPr userDrawn="1"/>
          </p:nvSpPr>
          <p:spPr bwMode="gray">
            <a:xfrm>
              <a:off x="3695"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4" name="Rectangle 148"/>
            <p:cNvSpPr>
              <a:spLocks noChangeArrowheads="1"/>
            </p:cNvSpPr>
            <p:nvPr userDrawn="1"/>
          </p:nvSpPr>
          <p:spPr bwMode="gray">
            <a:xfrm>
              <a:off x="3695"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5" name="Rectangle 149"/>
            <p:cNvSpPr>
              <a:spLocks noChangeArrowheads="1"/>
            </p:cNvSpPr>
            <p:nvPr userDrawn="1"/>
          </p:nvSpPr>
          <p:spPr bwMode="gray">
            <a:xfrm>
              <a:off x="3695"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6" name="Rectangle 150"/>
            <p:cNvSpPr>
              <a:spLocks noChangeArrowheads="1"/>
            </p:cNvSpPr>
            <p:nvPr userDrawn="1"/>
          </p:nvSpPr>
          <p:spPr bwMode="gray">
            <a:xfrm>
              <a:off x="2256"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7" name="Rectangle 151"/>
            <p:cNvSpPr>
              <a:spLocks noChangeArrowheads="1"/>
            </p:cNvSpPr>
            <p:nvPr userDrawn="1"/>
          </p:nvSpPr>
          <p:spPr bwMode="gray">
            <a:xfrm>
              <a:off x="2112"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sp>
        <p:nvSpPr>
          <p:cNvPr id="1029" name="Rectangle 152"/>
          <p:cNvSpPr>
            <a:spLocks noChangeArrowheads="1"/>
          </p:cNvSpPr>
          <p:nvPr/>
        </p:nvSpPr>
        <p:spPr bwMode="gray">
          <a:xfrm>
            <a:off x="6553200" y="76200"/>
            <a:ext cx="228600" cy="3810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030" name="Rectangle 153"/>
          <p:cNvSpPr>
            <a:spLocks noChangeArrowheads="1"/>
          </p:cNvSpPr>
          <p:nvPr/>
        </p:nvSpPr>
        <p:spPr bwMode="gray">
          <a:xfrm>
            <a:off x="6705600" y="228600"/>
            <a:ext cx="228600" cy="152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031" name="Rectangle 154"/>
          <p:cNvSpPr>
            <a:spLocks noChangeArrowheads="1"/>
          </p:cNvSpPr>
          <p:nvPr/>
        </p:nvSpPr>
        <p:spPr bwMode="gray">
          <a:xfrm>
            <a:off x="6858000" y="304800"/>
            <a:ext cx="304800" cy="3048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032" name="Rectangle 3"/>
          <p:cNvSpPr>
            <a:spLocks noGrp="1" noChangeArrowheads="1"/>
          </p:cNvSpPr>
          <p:nvPr>
            <p:ph type="body" idx="1"/>
          </p:nvPr>
        </p:nvSpPr>
        <p:spPr bwMode="gray">
          <a:xfrm>
            <a:off x="533400" y="1295400"/>
            <a:ext cx="81915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p:cNvSpPr>
            <a:spLocks noGrp="1" noChangeArrowheads="1"/>
          </p:cNvSpPr>
          <p:nvPr>
            <p:ph type="sldNum" sz="quarter" idx="4"/>
          </p:nvPr>
        </p:nvSpPr>
        <p:spPr bwMode="gray">
          <a:xfrm>
            <a:off x="4191000" y="6505575"/>
            <a:ext cx="8382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ea typeface="宋体" pitchFamily="2" charset="-122"/>
              </a:defRPr>
            </a:lvl1pPr>
          </a:lstStyle>
          <a:p>
            <a:pPr>
              <a:defRPr/>
            </a:pPr>
            <a:fld id="{DCFB4DC4-41B9-4E61-AD6F-4DDEA2B45915}" type="slidenum">
              <a:rPr lang="zh-CN" altLang="en-US"/>
              <a:pPr>
                <a:defRPr/>
              </a:pPr>
              <a:t>‹#›</a:t>
            </a:fld>
            <a:endParaRPr lang="en-US" altLang="zh-CN"/>
          </a:p>
        </p:txBody>
      </p:sp>
      <p:sp>
        <p:nvSpPr>
          <p:cNvPr id="1035" name="Rectangle 2"/>
          <p:cNvSpPr>
            <a:spLocks noGrp="1" noChangeArrowheads="1"/>
          </p:cNvSpPr>
          <p:nvPr>
            <p:ph type="title"/>
          </p:nvPr>
        </p:nvSpPr>
        <p:spPr bwMode="gray">
          <a:xfrm>
            <a:off x="533400" y="260350"/>
            <a:ext cx="709612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Tree>
  </p:cSld>
  <p:clrMap bg1="lt1" tx1="dk1" bg2="lt2" tx2="dk2" accent1="accent1" accent2="accent2" accent3="accent3" accent4="accent4" accent5="accent5" accent6="accent6" hlink="hlink" folHlink="folHlink"/>
  <p:sldLayoutIdLst>
    <p:sldLayoutId id="2147483788" r:id="rId1"/>
    <p:sldLayoutId id="2147483786" r:id="rId2"/>
  </p:sldLayoutIdLst>
  <p:transition>
    <p:fade/>
  </p:transition>
  <p:hf hdr="0" ftr="0"/>
  <p:txStyles>
    <p:titleStyle>
      <a:lvl1pPr algn="l" rtl="0" eaLnBrk="0" fontAlgn="base" hangingPunct="0">
        <a:spcBef>
          <a:spcPct val="0"/>
        </a:spcBef>
        <a:spcAft>
          <a:spcPct val="0"/>
        </a:spcAft>
        <a:defRPr sz="3200" b="1">
          <a:solidFill>
            <a:srgbClr val="FFFFFF"/>
          </a:solidFill>
          <a:latin typeface="+mj-lt"/>
          <a:ea typeface="+mj-ea"/>
          <a:cs typeface="+mj-cs"/>
        </a:defRPr>
      </a:lvl1pPr>
      <a:lvl2pPr algn="l" rtl="0" eaLnBrk="0" fontAlgn="base" hangingPunct="0">
        <a:spcBef>
          <a:spcPct val="0"/>
        </a:spcBef>
        <a:spcAft>
          <a:spcPct val="0"/>
        </a:spcAft>
        <a:defRPr sz="3200" b="1">
          <a:solidFill>
            <a:srgbClr val="FFFFFF"/>
          </a:solidFill>
          <a:latin typeface="黑体" pitchFamily="2" charset="-122"/>
          <a:ea typeface="黑体" pitchFamily="2" charset="-122"/>
        </a:defRPr>
      </a:lvl2pPr>
      <a:lvl3pPr algn="l" rtl="0" eaLnBrk="0" fontAlgn="base" hangingPunct="0">
        <a:spcBef>
          <a:spcPct val="0"/>
        </a:spcBef>
        <a:spcAft>
          <a:spcPct val="0"/>
        </a:spcAft>
        <a:defRPr sz="3200" b="1">
          <a:solidFill>
            <a:srgbClr val="FFFFFF"/>
          </a:solidFill>
          <a:latin typeface="黑体" pitchFamily="2" charset="-122"/>
          <a:ea typeface="黑体" pitchFamily="2" charset="-122"/>
        </a:defRPr>
      </a:lvl3pPr>
      <a:lvl4pPr algn="l" rtl="0" eaLnBrk="0" fontAlgn="base" hangingPunct="0">
        <a:spcBef>
          <a:spcPct val="0"/>
        </a:spcBef>
        <a:spcAft>
          <a:spcPct val="0"/>
        </a:spcAft>
        <a:defRPr sz="3200" b="1">
          <a:solidFill>
            <a:srgbClr val="FFFFFF"/>
          </a:solidFill>
          <a:latin typeface="黑体" pitchFamily="2" charset="-122"/>
          <a:ea typeface="黑体" pitchFamily="2" charset="-122"/>
        </a:defRPr>
      </a:lvl4pPr>
      <a:lvl5pPr algn="l" rtl="0" eaLnBrk="0" fontAlgn="base" hangingPunct="0">
        <a:spcBef>
          <a:spcPct val="0"/>
        </a:spcBef>
        <a:spcAft>
          <a:spcPct val="0"/>
        </a:spcAft>
        <a:defRPr sz="3200" b="1">
          <a:solidFill>
            <a:srgbClr val="FFFFFF"/>
          </a:solidFill>
          <a:latin typeface="黑体" pitchFamily="2" charset="-122"/>
          <a:ea typeface="黑体" pitchFamily="2" charset="-122"/>
        </a:defRPr>
      </a:lvl5pPr>
      <a:lvl6pPr marL="457200" algn="l" rtl="0" fontAlgn="base">
        <a:spcBef>
          <a:spcPct val="0"/>
        </a:spcBef>
        <a:spcAft>
          <a:spcPct val="0"/>
        </a:spcAft>
        <a:defRPr sz="3200" b="1">
          <a:solidFill>
            <a:srgbClr val="FFFFFF"/>
          </a:solidFill>
          <a:latin typeface="黑体" pitchFamily="2" charset="-122"/>
          <a:ea typeface="黑体" pitchFamily="2" charset="-122"/>
        </a:defRPr>
      </a:lvl6pPr>
      <a:lvl7pPr marL="914400" algn="l" rtl="0" fontAlgn="base">
        <a:spcBef>
          <a:spcPct val="0"/>
        </a:spcBef>
        <a:spcAft>
          <a:spcPct val="0"/>
        </a:spcAft>
        <a:defRPr sz="3200" b="1">
          <a:solidFill>
            <a:srgbClr val="FFFFFF"/>
          </a:solidFill>
          <a:latin typeface="黑体" pitchFamily="2" charset="-122"/>
          <a:ea typeface="黑体" pitchFamily="2" charset="-122"/>
        </a:defRPr>
      </a:lvl7pPr>
      <a:lvl8pPr marL="1371600" algn="l" rtl="0" fontAlgn="base">
        <a:spcBef>
          <a:spcPct val="0"/>
        </a:spcBef>
        <a:spcAft>
          <a:spcPct val="0"/>
        </a:spcAft>
        <a:defRPr sz="3200" b="1">
          <a:solidFill>
            <a:srgbClr val="FFFFFF"/>
          </a:solidFill>
          <a:latin typeface="黑体" pitchFamily="2" charset="-122"/>
          <a:ea typeface="黑体" pitchFamily="2" charset="-122"/>
        </a:defRPr>
      </a:lvl8pPr>
      <a:lvl9pPr marL="1828800" algn="l" rtl="0" fontAlgn="base">
        <a:spcBef>
          <a:spcPct val="0"/>
        </a:spcBef>
        <a:spcAft>
          <a:spcPct val="0"/>
        </a:spcAft>
        <a:defRPr sz="3200" b="1">
          <a:solidFill>
            <a:srgbClr val="FFFFFF"/>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Clr>
          <a:srgbClr val="3399FF"/>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9900"/>
        </a:buClr>
        <a:buFont typeface="Wingdings" pitchFamily="2" charset="2"/>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fontAlgn="base">
        <a:spcBef>
          <a:spcPct val="20000"/>
        </a:spcBef>
        <a:spcAft>
          <a:spcPct val="0"/>
        </a:spcAft>
        <a:buChar char="»"/>
        <a:defRPr sz="2000">
          <a:solidFill>
            <a:schemeClr val="tx1"/>
          </a:solidFill>
          <a:latin typeface="Arial" charset="0"/>
          <a:ea typeface="+mn-ea"/>
        </a:defRPr>
      </a:lvl6pPr>
      <a:lvl7pPr marL="2971800" indent="-228600" algn="l" rtl="0" fontAlgn="base">
        <a:spcBef>
          <a:spcPct val="20000"/>
        </a:spcBef>
        <a:spcAft>
          <a:spcPct val="0"/>
        </a:spcAft>
        <a:buChar char="»"/>
        <a:defRPr sz="2000">
          <a:solidFill>
            <a:schemeClr val="tx1"/>
          </a:solidFill>
          <a:latin typeface="Arial" charset="0"/>
          <a:ea typeface="+mn-ea"/>
        </a:defRPr>
      </a:lvl7pPr>
      <a:lvl8pPr marL="3429000" indent="-228600" algn="l" rtl="0" fontAlgn="base">
        <a:spcBef>
          <a:spcPct val="20000"/>
        </a:spcBef>
        <a:spcAft>
          <a:spcPct val="0"/>
        </a:spcAft>
        <a:buChar char="»"/>
        <a:defRPr sz="2000">
          <a:solidFill>
            <a:schemeClr val="tx1"/>
          </a:solidFill>
          <a:latin typeface="Arial" charset="0"/>
          <a:ea typeface="+mn-ea"/>
        </a:defRPr>
      </a:lvl8pPr>
      <a:lvl9pPr marL="3886200" indent="-228600" algn="l" rtl="0" fontAlgn="base">
        <a:spcBef>
          <a:spcPct val="20000"/>
        </a:spcBef>
        <a:spcAft>
          <a:spcPct val="0"/>
        </a:spcAft>
        <a:buChar char="»"/>
        <a:defRPr sz="2000">
          <a:solidFill>
            <a:schemeClr val="tx1"/>
          </a:solidFill>
          <a:latin typeface="Arial"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26.xml.rels><?xml version="1.0" encoding="UTF-8" standalone="yes"?>
<Relationships xmlns="http://schemas.openxmlformats.org/package/2006/relationships"><Relationship Id="rId8" Type="http://schemas.openxmlformats.org/officeDocument/2006/relationships/image" Target="../media/image35.jpeg"/><Relationship Id="rId13" Type="http://schemas.openxmlformats.org/officeDocument/2006/relationships/image" Target="../media/image39.png"/><Relationship Id="rId3" Type="http://schemas.openxmlformats.org/officeDocument/2006/relationships/image" Target="../media/image31.jpeg"/><Relationship Id="rId7" Type="http://schemas.openxmlformats.org/officeDocument/2006/relationships/hyperlink" Target="http://images.google.com/imgres?imgurl=http://www.gadgetmadness.com/archives/DWL-2700AP.jpg&amp;imgrefurl=http://www.gadgetmadness.com/archives/cat_wireless.php&amp;h=300&amp;w=300&amp;sz=7&amp;tbnid=plb8cUdHQ10J:&amp;tbnh=111&amp;tbnw=111&amp;start=11&amp;prev=/images?q=wireless+access+point&amp;hl=en&amp;lr=&amp;sa=N" TargetMode="External"/><Relationship Id="rId12" Type="http://schemas.openxmlformats.org/officeDocument/2006/relationships/image" Target="../media/image38.jpeg"/><Relationship Id="rId17" Type="http://schemas.openxmlformats.org/officeDocument/2006/relationships/image" Target="../media/image42.png"/><Relationship Id="rId2" Type="http://schemas.openxmlformats.org/officeDocument/2006/relationships/notesSlide" Target="../notesSlides/notesSlide5.xml"/><Relationship Id="rId16" Type="http://schemas.openxmlformats.org/officeDocument/2006/relationships/image" Target="../media/image41.jpe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7.jpeg"/><Relationship Id="rId5" Type="http://schemas.openxmlformats.org/officeDocument/2006/relationships/image" Target="../media/image33.png"/><Relationship Id="rId15" Type="http://schemas.openxmlformats.org/officeDocument/2006/relationships/image" Target="../media/image40.jpeg"/><Relationship Id="rId10" Type="http://schemas.openxmlformats.org/officeDocument/2006/relationships/hyperlink" Target="http://images.google.com/imgres?imgurl=http://www.activcard.com/activ/images/newsroom/activcard_smartcard_vert.jpg&amp;imgrefurl=http://www.activcard.com/newsroom/image_gallery.html?m=1&amp;h=500&amp;w=324&amp;sz=50&amp;tbnid=KadBFKBNCYwJ:&amp;tbnh=126&amp;tbnw=82&amp;start=2&amp;prev=/images?q=activcard&amp;hl=en&amp;lr=&amp;ie=UTF-8" TargetMode="External"/><Relationship Id="rId4" Type="http://schemas.openxmlformats.org/officeDocument/2006/relationships/image" Target="../media/image32.png"/><Relationship Id="rId9" Type="http://schemas.openxmlformats.org/officeDocument/2006/relationships/image" Target="../media/image36.png"/><Relationship Id="rId14" Type="http://schemas.openxmlformats.org/officeDocument/2006/relationships/hyperlink" Target="http://images.google.com/imgres?imgurl=http://www.pocket-lint.co.uk/images/nokia6670ferrari.jpg&amp;imgrefurl=http://www.pocket-lint.co.uk/images/&amp;h=300&amp;w=300&amp;sz=25&amp;tbnid=FJ9xg5DQdlEJ:&amp;tbnh=111&amp;tbnw=111&amp;hl=en&amp;ei=L73_QoamJLf0aKypsRs&amp;sig2=tEqTUu_2xNQ5bozsWQxRdA&amp;start=1&amp;prev=/images?q=mobile+game&amp;svnum=10&amp;hl=en&amp;lr=&amp;rls=GGLG,GGLG:2005-20,GGLG:en"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NUL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1066800" y="2732088"/>
            <a:ext cx="6889750" cy="685800"/>
          </a:xfrm>
        </p:spPr>
        <p:txBody>
          <a:bodyPr/>
          <a:lstStyle/>
          <a:p>
            <a:pPr algn="ctr" eaLnBrk="1" hangingPunct="1"/>
            <a:r>
              <a:rPr lang="zh-CN" altLang="en-US" sz="3200" dirty="0"/>
              <a:t>信息安全支撑技术</a:t>
            </a:r>
            <a:endParaRPr lang="en-US" altLang="zh-CN" sz="3200" dirty="0"/>
          </a:p>
        </p:txBody>
      </p:sp>
      <p:sp>
        <p:nvSpPr>
          <p:cNvPr id="14340" name="副标题 4"/>
          <p:cNvSpPr>
            <a:spLocks noGrp="1"/>
          </p:cNvSpPr>
          <p:nvPr>
            <p:ph type="subTitle" idx="1"/>
          </p:nvPr>
        </p:nvSpPr>
        <p:spPr>
          <a:xfrm>
            <a:off x="2195513" y="5020084"/>
            <a:ext cx="5638800" cy="965200"/>
          </a:xfrm>
        </p:spPr>
        <p:txBody>
          <a:bodyPr/>
          <a:lstStyle/>
          <a:p>
            <a:pPr eaLnBrk="1" hangingPunct="1"/>
            <a:r>
              <a:rPr lang="zh-CN" altLang="en-US" dirty="0"/>
              <a:t>讲师名称   培训机构</a:t>
            </a:r>
            <a:endParaRPr lang="en-US" altLang="zh-CN" dirty="0"/>
          </a:p>
        </p:txBody>
      </p:sp>
      <p:sp>
        <p:nvSpPr>
          <p:cNvPr id="5" name="副标题 4"/>
          <p:cNvSpPr txBox="1">
            <a:spLocks/>
          </p:cNvSpPr>
          <p:nvPr/>
        </p:nvSpPr>
        <p:spPr bwMode="gray">
          <a:xfrm>
            <a:off x="2671763" y="3536950"/>
            <a:ext cx="61849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0" fontAlgn="base" hangingPunct="0">
              <a:spcBef>
                <a:spcPct val="20000"/>
              </a:spcBef>
              <a:spcAft>
                <a:spcPct val="0"/>
              </a:spcAft>
              <a:buClr>
                <a:srgbClr val="3399FF"/>
              </a:buClr>
              <a:buFont typeface="Wingdings" pitchFamily="2" charset="2"/>
              <a:buNone/>
              <a:defRPr sz="2400">
                <a:solidFill>
                  <a:schemeClr val="bg1"/>
                </a:solidFill>
                <a:latin typeface="+mn-lt"/>
                <a:ea typeface="+mn-ea"/>
                <a:cs typeface="+mn-cs"/>
              </a:defRPr>
            </a:lvl1pPr>
            <a:lvl2pPr marL="742950" indent="-285750" algn="l" rtl="0" eaLnBrk="0" fontAlgn="base" hangingPunct="0">
              <a:spcBef>
                <a:spcPct val="20000"/>
              </a:spcBef>
              <a:spcAft>
                <a:spcPct val="0"/>
              </a:spcAft>
              <a:buClr>
                <a:srgbClr val="FF9900"/>
              </a:buClr>
              <a:buFont typeface="Wingdings" pitchFamily="2" charset="2"/>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fontAlgn="base">
              <a:spcBef>
                <a:spcPct val="20000"/>
              </a:spcBef>
              <a:spcAft>
                <a:spcPct val="0"/>
              </a:spcAft>
              <a:buChar char="»"/>
              <a:defRPr sz="2000">
                <a:solidFill>
                  <a:schemeClr val="tx1"/>
                </a:solidFill>
                <a:latin typeface="Arial" charset="0"/>
                <a:ea typeface="+mn-ea"/>
              </a:defRPr>
            </a:lvl6pPr>
            <a:lvl7pPr marL="2971800" indent="-228600" algn="l" rtl="0" fontAlgn="base">
              <a:spcBef>
                <a:spcPct val="20000"/>
              </a:spcBef>
              <a:spcAft>
                <a:spcPct val="0"/>
              </a:spcAft>
              <a:buChar char="»"/>
              <a:defRPr sz="2000">
                <a:solidFill>
                  <a:schemeClr val="tx1"/>
                </a:solidFill>
                <a:latin typeface="Arial" charset="0"/>
                <a:ea typeface="+mn-ea"/>
              </a:defRPr>
            </a:lvl7pPr>
            <a:lvl8pPr marL="3429000" indent="-228600" algn="l" rtl="0" fontAlgn="base">
              <a:spcBef>
                <a:spcPct val="20000"/>
              </a:spcBef>
              <a:spcAft>
                <a:spcPct val="0"/>
              </a:spcAft>
              <a:buChar char="»"/>
              <a:defRPr sz="2000">
                <a:solidFill>
                  <a:schemeClr val="tx1"/>
                </a:solidFill>
                <a:latin typeface="Arial" charset="0"/>
                <a:ea typeface="+mn-ea"/>
              </a:defRPr>
            </a:lvl8pPr>
            <a:lvl9pPr marL="3886200" indent="-228600" algn="l" rtl="0" fontAlgn="base">
              <a:spcBef>
                <a:spcPct val="20000"/>
              </a:spcBef>
              <a:spcAft>
                <a:spcPct val="0"/>
              </a:spcAft>
              <a:buChar char="»"/>
              <a:defRPr sz="2000">
                <a:solidFill>
                  <a:schemeClr val="tx1"/>
                </a:solidFill>
                <a:latin typeface="Arial" charset="0"/>
                <a:ea typeface="+mn-ea"/>
              </a:defRPr>
            </a:lvl9pPr>
          </a:lstStyle>
          <a:p>
            <a:pPr eaLnBrk="1" hangingPunct="1">
              <a:spcBef>
                <a:spcPts val="900"/>
              </a:spcBef>
              <a:defRPr/>
            </a:pPr>
            <a:r>
              <a:rPr lang="zh-CN" altLang="en-US" sz="1700" dirty="0">
                <a:latin typeface="+mn-ea"/>
              </a:rPr>
              <a:t>版本：</a:t>
            </a:r>
            <a:r>
              <a:rPr lang="en-US" altLang="zh-CN" sz="1700" dirty="0">
                <a:latin typeface="+mn-ea"/>
              </a:rPr>
              <a:t>4.2</a:t>
            </a:r>
          </a:p>
        </p:txBody>
      </p:sp>
    </p:spTree>
    <p:extLst>
      <p:ext uri="{BB962C8B-B14F-4D97-AF65-F5344CB8AC3E}">
        <p14:creationId xmlns:p14="http://schemas.microsoft.com/office/powerpoint/2010/main" val="301286042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密码系统的安全性</a:t>
            </a:r>
          </a:p>
        </p:txBody>
      </p:sp>
      <p:sp>
        <p:nvSpPr>
          <p:cNvPr id="3" name="内容占位符 2"/>
          <p:cNvSpPr>
            <a:spLocks noGrp="1"/>
          </p:cNvSpPr>
          <p:nvPr>
            <p:ph idx="1"/>
          </p:nvPr>
        </p:nvSpPr>
        <p:spPr/>
        <p:txBody>
          <a:bodyPr/>
          <a:lstStyle/>
          <a:p>
            <a:r>
              <a:rPr lang="zh-CN" altLang="zh-CN" dirty="0"/>
              <a:t>影响密码系统安全性的基本因素</a:t>
            </a:r>
            <a:endParaRPr lang="en-US" altLang="zh-CN" dirty="0"/>
          </a:p>
          <a:p>
            <a:pPr lvl="1"/>
            <a:r>
              <a:rPr lang="zh-CN" altLang="zh-CN" dirty="0"/>
              <a:t>密码算法复杂度</a:t>
            </a:r>
            <a:r>
              <a:rPr lang="zh-CN" altLang="en-US" dirty="0"/>
              <a:t>、</a:t>
            </a:r>
            <a:r>
              <a:rPr lang="zh-CN" altLang="zh-CN" dirty="0"/>
              <a:t>密钥机密性</a:t>
            </a:r>
            <a:r>
              <a:rPr lang="zh-CN" altLang="en-US" dirty="0"/>
              <a:t>、</a:t>
            </a:r>
            <a:r>
              <a:rPr lang="zh-CN" altLang="zh-CN" dirty="0"/>
              <a:t>密钥长度</a:t>
            </a:r>
            <a:endParaRPr lang="en-US" altLang="zh-CN" dirty="0"/>
          </a:p>
          <a:p>
            <a:pPr lvl="1"/>
            <a:r>
              <a:rPr lang="zh-TW" altLang="en-US" b="1" dirty="0">
                <a:solidFill>
                  <a:srgbClr val="0000CC"/>
                </a:solidFill>
              </a:rPr>
              <a:t>科克霍夫（</a:t>
            </a:r>
            <a:r>
              <a:rPr lang="en-US" altLang="zh-TW" b="1" dirty="0" err="1">
                <a:solidFill>
                  <a:srgbClr val="0000CC"/>
                </a:solidFill>
              </a:rPr>
              <a:t>Kerckhoff</a:t>
            </a:r>
            <a:r>
              <a:rPr lang="zh-TW" altLang="en-US" b="1" dirty="0">
                <a:solidFill>
                  <a:srgbClr val="0000CC"/>
                </a:solidFill>
              </a:rPr>
              <a:t>）</a:t>
            </a:r>
            <a:r>
              <a:rPr lang="zh-CN" altLang="en-US" b="1" dirty="0">
                <a:solidFill>
                  <a:srgbClr val="0000CC"/>
                </a:solidFill>
              </a:rPr>
              <a:t>原则：</a:t>
            </a:r>
            <a:r>
              <a:rPr lang="zh-CN" altLang="en-US" dirty="0">
                <a:solidFill>
                  <a:srgbClr val="C00000"/>
                </a:solidFill>
                <a:latin typeface="Times New Roman" pitchFamily="18" charset="0"/>
                <a:cs typeface="Times New Roman" pitchFamily="18" charset="0"/>
              </a:rPr>
              <a:t>密码体制应该对外公开，仅需对密钥进行保密；如果一个密码系统需要保密的越多，可能的弱点也越多</a:t>
            </a:r>
            <a:endParaRPr lang="zh-CN" altLang="en-US" dirty="0"/>
          </a:p>
          <a:p>
            <a:r>
              <a:rPr lang="zh-CN" altLang="zh-CN" dirty="0"/>
              <a:t>评估密码系统安全性</a:t>
            </a:r>
            <a:endParaRPr lang="en-US" altLang="zh-CN" dirty="0"/>
          </a:p>
          <a:p>
            <a:pPr lvl="1"/>
            <a:r>
              <a:rPr lang="zh-CN" altLang="en-US" dirty="0"/>
              <a:t>无条件安全、计算安全性、可证明安全性</a:t>
            </a:r>
            <a:endParaRPr lang="en-US" altLang="zh-CN" dirty="0"/>
          </a:p>
          <a:p>
            <a:r>
              <a:rPr lang="zh-CN" altLang="zh-CN" dirty="0"/>
              <a:t>密码系统实际安全</a:t>
            </a:r>
            <a:r>
              <a:rPr lang="zh-CN" altLang="en-US" dirty="0"/>
              <a:t>需要满足的准则</a:t>
            </a:r>
            <a:r>
              <a:rPr lang="zh-CN" altLang="zh-CN" dirty="0"/>
              <a:t>：</a:t>
            </a:r>
          </a:p>
          <a:p>
            <a:pPr lvl="1"/>
            <a:r>
              <a:rPr lang="zh-CN" altLang="zh-CN" dirty="0"/>
              <a:t>破译该密码系统的实际计算量</a:t>
            </a:r>
            <a:r>
              <a:rPr lang="zh-CN" altLang="en-US" dirty="0"/>
              <a:t>无法实现</a:t>
            </a:r>
            <a:endParaRPr lang="en-US" altLang="zh-CN" dirty="0"/>
          </a:p>
          <a:p>
            <a:pPr lvl="1"/>
            <a:r>
              <a:rPr lang="zh-CN" altLang="zh-CN" dirty="0"/>
              <a:t>破译该密码系统所需计算时间超过信息的生命周期</a:t>
            </a:r>
          </a:p>
          <a:p>
            <a:pPr lvl="1"/>
            <a:r>
              <a:rPr lang="zh-CN" altLang="zh-CN" dirty="0"/>
              <a:t>破译该密码系统的费用超过被加密信息本身</a:t>
            </a:r>
            <a:r>
              <a:rPr lang="zh-CN" altLang="zh-CN"/>
              <a:t>的价值</a:t>
            </a:r>
            <a:endParaRPr lang="zh-CN" altLang="zh-CN" dirty="0"/>
          </a:p>
          <a:p>
            <a:endParaRPr lang="en-US" altLang="zh-CN" dirty="0"/>
          </a:p>
          <a:p>
            <a:pPr lvl="1"/>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10</a:t>
            </a:fld>
            <a:endParaRPr lang="en-US" altLang="zh-CN"/>
          </a:p>
        </p:txBody>
      </p:sp>
    </p:spTree>
    <p:extLst>
      <p:ext uri="{BB962C8B-B14F-4D97-AF65-F5344CB8AC3E}">
        <p14:creationId xmlns:p14="http://schemas.microsoft.com/office/powerpoint/2010/main" val="153116472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074" name="Object 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123950"/>
            <a:ext cx="8856663" cy="535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75" name="标题 1"/>
          <p:cNvSpPr>
            <a:spLocks noGrp="1" noChangeArrowheads="1"/>
          </p:cNvSpPr>
          <p:nvPr>
            <p:ph type="title"/>
          </p:nvPr>
        </p:nvSpPr>
        <p:spPr/>
        <p:txBody>
          <a:bodyPr/>
          <a:lstStyle/>
          <a:p>
            <a:r>
              <a:rPr lang="zh-CN"/>
              <a:t>密码学技术在信息安全中的应用</a:t>
            </a:r>
          </a:p>
        </p:txBody>
      </p:sp>
      <p:sp>
        <p:nvSpPr>
          <p:cNvPr id="2" name="内容占位符 1"/>
          <p:cNvSpPr>
            <a:spLocks noGrp="1"/>
          </p:cNvSpPr>
          <p:nvPr>
            <p:ph idx="1"/>
          </p:nvPr>
        </p:nvSpPr>
        <p:spPr/>
        <p:txBody>
          <a:bodyPr/>
          <a:lstStyle/>
          <a:p>
            <a:endParaRPr lang="zh-CN" altLang="en-US" dirty="0"/>
          </a:p>
        </p:txBody>
      </p:sp>
      <p:sp>
        <p:nvSpPr>
          <p:cNvPr id="131076" name="文本框"/>
          <p:cNvSpPr>
            <a:spLocks noGrp="1" noChangeArrowheads="1"/>
          </p:cNvSpPr>
          <p:nvPr/>
        </p:nvSpPr>
        <p:spPr bwMode="auto">
          <a:xfrm>
            <a:off x="4191000" y="6505575"/>
            <a:ext cx="838200"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fld id="{8349520C-F972-454A-91FF-6FD59FA55BC2}" type="slidenum">
              <a:rPr lang="en-US" altLang="zh-CN" sz="1000">
                <a:sym typeface="黑体" panose="02010609060101010101" pitchFamily="49" charset="-122"/>
              </a:rPr>
              <a:pPr algn="ctr" hangingPunct="1"/>
              <a:t>11</a:t>
            </a:fld>
            <a:endParaRPr lang="zh-CN" altLang="en-US" sz="1000">
              <a:sym typeface="黑体" panose="02010609060101010101" pitchFamily="49" charset="-122"/>
            </a:endParaRPr>
          </a:p>
        </p:txBody>
      </p:sp>
    </p:spTree>
    <p:extLst>
      <p:ext uri="{BB962C8B-B14F-4D97-AF65-F5344CB8AC3E}">
        <p14:creationId xmlns:p14="http://schemas.microsoft.com/office/powerpoint/2010/main" val="75905259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466F12-C832-4F0A-BB61-498FB578F1FA}"/>
              </a:ext>
            </a:extLst>
          </p:cNvPr>
          <p:cNvSpPr>
            <a:spLocks noGrp="1"/>
          </p:cNvSpPr>
          <p:nvPr>
            <p:ph type="title"/>
          </p:nvPr>
        </p:nvSpPr>
        <p:spPr/>
        <p:txBody>
          <a:bodyPr/>
          <a:lstStyle/>
          <a:p>
            <a:r>
              <a:rPr lang="zh-CN" altLang="en-US" dirty="0"/>
              <a:t>知识子域：密码学</a:t>
            </a:r>
          </a:p>
        </p:txBody>
      </p:sp>
      <p:sp>
        <p:nvSpPr>
          <p:cNvPr id="3" name="内容占位符 2">
            <a:extLst>
              <a:ext uri="{FF2B5EF4-FFF2-40B4-BE49-F238E27FC236}">
                <a16:creationId xmlns:a16="http://schemas.microsoft.com/office/drawing/2014/main" id="{5AE2916C-5237-4BBF-A805-A94A83E86C7D}"/>
              </a:ext>
            </a:extLst>
          </p:cNvPr>
          <p:cNvSpPr>
            <a:spLocks noGrp="1"/>
          </p:cNvSpPr>
          <p:nvPr>
            <p:ph idx="1"/>
          </p:nvPr>
        </p:nvSpPr>
        <p:spPr/>
        <p:txBody>
          <a:bodyPr/>
          <a:lstStyle/>
          <a:p>
            <a:r>
              <a:rPr lang="zh-CN" altLang="en-US" dirty="0"/>
              <a:t>对称密码算法</a:t>
            </a:r>
          </a:p>
          <a:p>
            <a:pPr lvl="1"/>
            <a:r>
              <a:rPr lang="zh-CN" altLang="en-US" dirty="0"/>
              <a:t>理解对称密码算法的概念及算法特点；</a:t>
            </a:r>
          </a:p>
          <a:p>
            <a:pPr lvl="1"/>
            <a:r>
              <a:rPr lang="zh-CN" altLang="en-US" dirty="0"/>
              <a:t>了解</a:t>
            </a:r>
            <a:r>
              <a:rPr lang="en-US" altLang="zh-CN" dirty="0"/>
              <a:t>DES</a:t>
            </a:r>
            <a:r>
              <a:rPr lang="zh-CN" altLang="en-US" dirty="0"/>
              <a:t>、</a:t>
            </a:r>
            <a:r>
              <a:rPr lang="en-US" altLang="zh-CN" dirty="0"/>
              <a:t>3DES</a:t>
            </a:r>
            <a:r>
              <a:rPr lang="zh-CN" altLang="en-US" dirty="0"/>
              <a:t>、</a:t>
            </a:r>
            <a:r>
              <a:rPr lang="en-US" altLang="zh-CN" dirty="0"/>
              <a:t>AES</a:t>
            </a:r>
            <a:r>
              <a:rPr lang="zh-CN" altLang="en-US" dirty="0"/>
              <a:t>等典型对称密码算法。</a:t>
            </a:r>
          </a:p>
          <a:p>
            <a:r>
              <a:rPr lang="zh-CN" altLang="en-US" dirty="0"/>
              <a:t>公钥密码算法</a:t>
            </a:r>
          </a:p>
          <a:p>
            <a:pPr lvl="1"/>
            <a:r>
              <a:rPr lang="zh-CN" altLang="en-US" dirty="0"/>
              <a:t>理解非对称密码算法（公钥算法）的概念及算法特点；</a:t>
            </a:r>
          </a:p>
          <a:p>
            <a:pPr lvl="1"/>
            <a:r>
              <a:rPr lang="zh-CN" altLang="en-US" dirty="0"/>
              <a:t>了解</a:t>
            </a:r>
            <a:r>
              <a:rPr lang="en-US" altLang="zh-CN" dirty="0"/>
              <a:t>RSA</a:t>
            </a:r>
            <a:r>
              <a:rPr lang="zh-CN" altLang="en-US" dirty="0"/>
              <a:t>、</a:t>
            </a:r>
            <a:r>
              <a:rPr lang="en-US" altLang="zh-CN" dirty="0"/>
              <a:t>SM2</a:t>
            </a:r>
            <a:r>
              <a:rPr lang="zh-CN" altLang="en-US" dirty="0"/>
              <a:t>等典型非对称密码算法。</a:t>
            </a:r>
          </a:p>
          <a:p>
            <a:endParaRPr lang="zh-CN" altLang="en-US" dirty="0"/>
          </a:p>
        </p:txBody>
      </p:sp>
      <p:sp>
        <p:nvSpPr>
          <p:cNvPr id="4" name="灯片编号占位符 3">
            <a:extLst>
              <a:ext uri="{FF2B5EF4-FFF2-40B4-BE49-F238E27FC236}">
                <a16:creationId xmlns:a16="http://schemas.microsoft.com/office/drawing/2014/main" id="{95EE74BB-176C-4BD2-A990-40D62D8FA6AC}"/>
              </a:ext>
            </a:extLst>
          </p:cNvPr>
          <p:cNvSpPr>
            <a:spLocks noGrp="1"/>
          </p:cNvSpPr>
          <p:nvPr>
            <p:ph type="sldNum" sz="quarter" idx="10"/>
          </p:nvPr>
        </p:nvSpPr>
        <p:spPr/>
        <p:txBody>
          <a:bodyPr/>
          <a:lstStyle/>
          <a:p>
            <a:pPr>
              <a:defRPr/>
            </a:pPr>
            <a:fld id="{F5E0E65E-9137-4309-8D78-B392A1917D52}" type="slidenum">
              <a:rPr lang="zh-CN" altLang="en-US" smtClean="0"/>
              <a:pPr>
                <a:defRPr/>
              </a:pPr>
              <a:t>12</a:t>
            </a:fld>
            <a:endParaRPr lang="en-US" altLang="zh-CN"/>
          </a:p>
        </p:txBody>
      </p:sp>
    </p:spTree>
    <p:extLst>
      <p:ext uri="{BB962C8B-B14F-4D97-AF65-F5344CB8AC3E}">
        <p14:creationId xmlns:p14="http://schemas.microsoft.com/office/powerpoint/2010/main" val="400346394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文本框"/>
          <p:cNvSpPr>
            <a:spLocks noGrp="1" noChangeArrowheads="1"/>
          </p:cNvSpPr>
          <p:nvPr>
            <p:ph type="title"/>
          </p:nvPr>
        </p:nvSpPr>
        <p:spPr/>
        <p:txBody>
          <a:bodyPr/>
          <a:lstStyle/>
          <a:p>
            <a:pPr marL="0" indent="0"/>
            <a:r>
              <a:rPr lang="zh-CN" altLang="en-US">
                <a:sym typeface="Times New Roman" panose="02020603050405020304" pitchFamily="18" charset="0"/>
              </a:rPr>
              <a:t>对称密码算法</a:t>
            </a:r>
          </a:p>
        </p:txBody>
      </p:sp>
      <p:sp>
        <p:nvSpPr>
          <p:cNvPr id="124931" name="文本框"/>
          <p:cNvSpPr>
            <a:spLocks noGrp="1" noChangeArrowheads="1"/>
          </p:cNvSpPr>
          <p:nvPr>
            <p:ph idx="1"/>
          </p:nvPr>
        </p:nvSpPr>
        <p:spPr/>
        <p:txBody>
          <a:bodyPr/>
          <a:lstStyle/>
          <a:p>
            <a:r>
              <a:rPr lang="zh-CN" altLang="en-US" dirty="0">
                <a:latin typeface="Times New Roman" pitchFamily="18" charset="0"/>
                <a:cs typeface="Times New Roman" pitchFamily="18" charset="0"/>
              </a:rPr>
              <a:t>加密密钥和解密密钥相同，或实质上等同</a:t>
            </a:r>
            <a:endParaRPr lang="en-US" altLang="zh-CN" sz="2800" dirty="0">
              <a:sym typeface="Times New Roman" panose="02020603050405020304" pitchFamily="18" charset="0"/>
            </a:endParaRPr>
          </a:p>
          <a:p>
            <a:pPr marL="342900" indent="-342900" algn="l">
              <a:buFont typeface="Wingdings" panose="05000000000000000000" pitchFamily="2" charset="2"/>
              <a:buChar char="v"/>
            </a:pPr>
            <a:r>
              <a:rPr lang="zh-CN" altLang="en-US" sz="2800" dirty="0">
                <a:sym typeface="Times New Roman" panose="02020603050405020304" pitchFamily="18" charset="0"/>
              </a:rPr>
              <a:t>典型算法：</a:t>
            </a:r>
            <a:r>
              <a:rPr lang="en-US" altLang="zh-CN" sz="2800" dirty="0">
                <a:sym typeface="Times New Roman" panose="02020603050405020304" pitchFamily="18" charset="0"/>
              </a:rPr>
              <a:t>DES</a:t>
            </a:r>
            <a:r>
              <a:rPr lang="zh-CN" altLang="en-US" sz="2800" dirty="0">
                <a:sym typeface="Times New Roman" panose="02020603050405020304" pitchFamily="18" charset="0"/>
              </a:rPr>
              <a:t>、</a:t>
            </a:r>
            <a:r>
              <a:rPr lang="en-US" altLang="zh-CN" sz="2800" dirty="0">
                <a:sym typeface="Times New Roman" panose="02020603050405020304" pitchFamily="18" charset="0"/>
              </a:rPr>
              <a:t>3DES</a:t>
            </a:r>
            <a:r>
              <a:rPr lang="zh-CN" altLang="en-US" sz="2800" dirty="0">
                <a:sym typeface="Times New Roman" panose="02020603050405020304" pitchFamily="18" charset="0"/>
              </a:rPr>
              <a:t>、</a:t>
            </a:r>
            <a:r>
              <a:rPr lang="en-US" altLang="zh-CN" sz="2800" dirty="0">
                <a:sym typeface="Times New Roman" panose="02020603050405020304" pitchFamily="18" charset="0"/>
              </a:rPr>
              <a:t>AES</a:t>
            </a:r>
            <a:r>
              <a:rPr lang="zh-CN" altLang="en-US" sz="2800" dirty="0">
                <a:sym typeface="Times New Roman" panose="02020603050405020304" pitchFamily="18" charset="0"/>
              </a:rPr>
              <a:t>、</a:t>
            </a:r>
            <a:r>
              <a:rPr lang="en-US" altLang="zh-CN" sz="2800" dirty="0">
                <a:sym typeface="Times New Roman" panose="02020603050405020304" pitchFamily="18" charset="0"/>
              </a:rPr>
              <a:t>IDEA</a:t>
            </a:r>
            <a:r>
              <a:rPr lang="zh-CN" altLang="en-US" sz="2800" dirty="0">
                <a:sym typeface="Times New Roman" panose="02020603050405020304" pitchFamily="18" charset="0"/>
              </a:rPr>
              <a:t>等</a:t>
            </a:r>
            <a:endParaRPr lang="en-US" altLang="zh-CN" sz="2800" dirty="0">
              <a:sym typeface="Times New Roman" panose="02020603050405020304" pitchFamily="18" charset="0"/>
            </a:endParaRPr>
          </a:p>
          <a:p>
            <a:pPr marL="342900" indent="-342900" algn="l">
              <a:buFont typeface="Wingdings" panose="05000000000000000000" pitchFamily="2" charset="2"/>
              <a:buChar char="v"/>
            </a:pPr>
            <a:r>
              <a:rPr lang="zh-CN" altLang="en-US" sz="2800" dirty="0">
                <a:sym typeface="Times New Roman" panose="02020603050405020304" pitchFamily="18" charset="0"/>
              </a:rPr>
              <a:t>优点：高效</a:t>
            </a:r>
            <a:endParaRPr lang="en-US" sz="2800" dirty="0">
              <a:sym typeface="Times New Roman" panose="02020603050405020304" pitchFamily="18" charset="0"/>
            </a:endParaRPr>
          </a:p>
          <a:p>
            <a:pPr marL="342900" indent="-342900" algn="l">
              <a:buFont typeface="Wingdings" panose="05000000000000000000" pitchFamily="2" charset="2"/>
              <a:buChar char="v"/>
            </a:pPr>
            <a:r>
              <a:rPr lang="zh-CN" altLang="en-US" sz="2800" dirty="0">
                <a:sym typeface="Times New Roman" panose="02020603050405020304" pitchFamily="18" charset="0"/>
              </a:rPr>
              <a:t>不足：安全交换密钥问题及密钥管理复杂</a:t>
            </a:r>
            <a:endParaRPr lang="en-US" sz="2800" dirty="0">
              <a:sym typeface="Times New Roman" panose="02020603050405020304" pitchFamily="18" charset="0"/>
            </a:endParaRPr>
          </a:p>
          <a:p>
            <a:pPr marL="342900" indent="-342900" algn="l">
              <a:buFont typeface="Wingdings" panose="05000000000000000000" pitchFamily="2" charset="2"/>
              <a:buChar char="v"/>
            </a:pPr>
            <a:endParaRPr lang="zh-CN" altLang="en-US" sz="2800" dirty="0">
              <a:sym typeface="Times New Roman" panose="02020603050405020304" pitchFamily="18" charset="0"/>
            </a:endParaRPr>
          </a:p>
        </p:txBody>
      </p:sp>
      <p:sp>
        <p:nvSpPr>
          <p:cNvPr id="124932" name="文本框"/>
          <p:cNvSpPr>
            <a:spLocks noGrp="1" noChangeArrowheads="1"/>
          </p:cNvSpPr>
          <p:nvPr/>
        </p:nvSpPr>
        <p:spPr bwMode="auto">
          <a:xfrm>
            <a:off x="4191000" y="6505575"/>
            <a:ext cx="8382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fld id="{CE38E9E9-6B03-4A52-AF16-335478271502}" type="slidenum">
              <a:rPr lang="en-US" altLang="zh-CN" sz="1000">
                <a:sym typeface="黑体" panose="02010609060101010101" pitchFamily="49" charset="-122"/>
              </a:rPr>
              <a:pPr algn="ctr" hangingPunct="1"/>
              <a:t>13</a:t>
            </a:fld>
            <a:endParaRPr lang="zh-CN" altLang="en-US" sz="1000">
              <a:sym typeface="黑体" panose="02010609060101010101" pitchFamily="49" charset="-122"/>
            </a:endParaRPr>
          </a:p>
        </p:txBody>
      </p:sp>
      <p:grpSp>
        <p:nvGrpSpPr>
          <p:cNvPr id="124933" name="Group 5"/>
          <p:cNvGrpSpPr>
            <a:grpSpLocks/>
          </p:cNvGrpSpPr>
          <p:nvPr/>
        </p:nvGrpSpPr>
        <p:grpSpPr bwMode="auto">
          <a:xfrm>
            <a:off x="1150938" y="4077071"/>
            <a:ext cx="6913450" cy="2307853"/>
            <a:chOff x="0" y="0"/>
            <a:chExt cx="6494812" cy="3060699"/>
          </a:xfrm>
        </p:grpSpPr>
        <p:sp>
          <p:nvSpPr>
            <p:cNvPr id="124934" name="AutoShape 6"/>
            <p:cNvSpPr>
              <a:spLocks noChangeArrowheads="1"/>
            </p:cNvSpPr>
            <p:nvPr/>
          </p:nvSpPr>
          <p:spPr bwMode="auto">
            <a:xfrm>
              <a:off x="162173" y="897844"/>
              <a:ext cx="2981077" cy="857929"/>
            </a:xfrm>
            <a:prstGeom prst="roundRect">
              <a:avLst>
                <a:gd name="adj" fmla="val 16662"/>
              </a:avLst>
            </a:prstGeom>
            <a:noFill/>
            <a:ln w="25400">
              <a:solidFill>
                <a:srgbClr val="787878"/>
              </a:solidFill>
              <a:prstDash val="sysDash"/>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124935" name="Rectangle 7"/>
            <p:cNvSpPr>
              <a:spLocks noChangeArrowheads="1"/>
            </p:cNvSpPr>
            <p:nvPr/>
          </p:nvSpPr>
          <p:spPr bwMode="auto">
            <a:xfrm>
              <a:off x="292100" y="1143000"/>
              <a:ext cx="852488" cy="466724"/>
            </a:xfrm>
            <a:prstGeom prst="rect">
              <a:avLst/>
            </a:prstGeom>
            <a:noFill/>
            <a:ln w="9525">
              <a:solidFill>
                <a:srgbClr val="A5A5A5"/>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r>
                <a:rPr lang="en-US" altLang="zh-CN" sz="2400">
                  <a:sym typeface="黑体" panose="02010609060101010101" pitchFamily="49" charset="-122"/>
                </a:rPr>
                <a:t>Alice</a:t>
              </a:r>
              <a:endParaRPr lang="zh-CN" altLang="en-US" sz="2400">
                <a:sym typeface="黑体" panose="02010609060101010101" pitchFamily="49" charset="-122"/>
              </a:endParaRPr>
            </a:p>
          </p:txBody>
        </p:sp>
        <p:sp>
          <p:nvSpPr>
            <p:cNvPr id="124936" name="Rectangle 8"/>
            <p:cNvSpPr>
              <a:spLocks noChangeArrowheads="1"/>
            </p:cNvSpPr>
            <p:nvPr/>
          </p:nvSpPr>
          <p:spPr bwMode="auto">
            <a:xfrm>
              <a:off x="1854362" y="1141413"/>
              <a:ext cx="1219200" cy="466724"/>
            </a:xfrm>
            <a:prstGeom prst="rect">
              <a:avLst/>
            </a:prstGeom>
            <a:noFill/>
            <a:ln w="9525">
              <a:solidFill>
                <a:srgbClr val="A5A5A5"/>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r>
                <a:rPr lang="zh-CN" altLang="en-US" sz="2400">
                  <a:sym typeface="黑体" panose="02010609060101010101" pitchFamily="49" charset="-122"/>
                </a:rPr>
                <a:t>加密机</a:t>
              </a:r>
            </a:p>
          </p:txBody>
        </p:sp>
        <p:sp>
          <p:nvSpPr>
            <p:cNvPr id="124937" name="Rectangle 9"/>
            <p:cNvSpPr>
              <a:spLocks noChangeArrowheads="1"/>
            </p:cNvSpPr>
            <p:nvPr/>
          </p:nvSpPr>
          <p:spPr bwMode="auto">
            <a:xfrm>
              <a:off x="3922712" y="1163638"/>
              <a:ext cx="1104900" cy="466724"/>
            </a:xfrm>
            <a:prstGeom prst="rect">
              <a:avLst/>
            </a:prstGeom>
            <a:noFill/>
            <a:ln w="9525">
              <a:solidFill>
                <a:srgbClr val="A5A5A5"/>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r>
                <a:rPr lang="zh-CN" altLang="en-US" sz="2400">
                  <a:sym typeface="黑体" panose="02010609060101010101" pitchFamily="49" charset="-122"/>
                </a:rPr>
                <a:t>解密机</a:t>
              </a:r>
            </a:p>
          </p:txBody>
        </p:sp>
        <p:sp>
          <p:nvSpPr>
            <p:cNvPr id="124938" name="Rectangle 10"/>
            <p:cNvSpPr>
              <a:spLocks noChangeArrowheads="1"/>
            </p:cNvSpPr>
            <p:nvPr/>
          </p:nvSpPr>
          <p:spPr bwMode="auto">
            <a:xfrm>
              <a:off x="5689600" y="1143000"/>
              <a:ext cx="698500" cy="466724"/>
            </a:xfrm>
            <a:prstGeom prst="rect">
              <a:avLst/>
            </a:prstGeom>
            <a:noFill/>
            <a:ln w="9525">
              <a:solidFill>
                <a:srgbClr val="A5A5A5"/>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r>
                <a:rPr lang="en-US" altLang="zh-CN" sz="2400">
                  <a:sym typeface="黑体" panose="02010609060101010101" pitchFamily="49" charset="-122"/>
                </a:rPr>
                <a:t>Bob</a:t>
              </a:r>
              <a:endParaRPr lang="zh-CN" altLang="en-US" sz="2400">
                <a:sym typeface="黑体" panose="02010609060101010101" pitchFamily="49" charset="-122"/>
              </a:endParaRPr>
            </a:p>
          </p:txBody>
        </p:sp>
        <p:sp>
          <p:nvSpPr>
            <p:cNvPr id="124939" name="Rectangle 11"/>
            <p:cNvSpPr>
              <a:spLocks noChangeArrowheads="1"/>
            </p:cNvSpPr>
            <p:nvPr/>
          </p:nvSpPr>
          <p:spPr bwMode="auto">
            <a:xfrm>
              <a:off x="2398713" y="1925638"/>
              <a:ext cx="1409700" cy="466724"/>
            </a:xfrm>
            <a:prstGeom prst="rect">
              <a:avLst/>
            </a:prstGeom>
            <a:solidFill>
              <a:srgbClr val="CCFFCC"/>
            </a:solidFill>
            <a:ln w="9525">
              <a:solidFill>
                <a:srgbClr val="A5A5A5"/>
              </a:solidFill>
              <a:miter lim="800000"/>
              <a:headEnd/>
              <a:tailEnd/>
            </a:ln>
          </p:spPr>
          <p:txBody>
            <a:bodyPr wrap="none" lIns="90000" tIns="46800" rIns="90000" bIns="4680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r>
                <a:rPr lang="zh-CN" altLang="en-US" sz="2400">
                  <a:sym typeface="黑体" panose="02010609060101010101" pitchFamily="49" charset="-122"/>
                </a:rPr>
                <a:t>安全信道</a:t>
              </a:r>
            </a:p>
          </p:txBody>
        </p:sp>
        <p:sp>
          <p:nvSpPr>
            <p:cNvPr id="124940" name="Rectangle 12"/>
            <p:cNvSpPr>
              <a:spLocks noChangeArrowheads="1"/>
            </p:cNvSpPr>
            <p:nvPr/>
          </p:nvSpPr>
          <p:spPr bwMode="auto">
            <a:xfrm>
              <a:off x="292100" y="2590800"/>
              <a:ext cx="1108075" cy="469899"/>
            </a:xfrm>
            <a:prstGeom prst="rect">
              <a:avLst/>
            </a:prstGeom>
            <a:noFill/>
            <a:ln w="12700">
              <a:solidFill>
                <a:srgbClr val="A5A5A5"/>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r>
                <a:rPr lang="zh-CN" altLang="en-US" sz="2400">
                  <a:sym typeface="黑体" panose="02010609060101010101" pitchFamily="49" charset="-122"/>
                </a:rPr>
                <a:t>密钥源</a:t>
              </a:r>
            </a:p>
          </p:txBody>
        </p:sp>
        <p:sp>
          <p:nvSpPr>
            <p:cNvPr id="124941" name="Line 13"/>
            <p:cNvSpPr>
              <a:spLocks noChangeShapeType="1"/>
            </p:cNvSpPr>
            <p:nvPr/>
          </p:nvSpPr>
          <p:spPr bwMode="auto">
            <a:xfrm flipV="1">
              <a:off x="749300" y="1600199"/>
              <a:ext cx="1" cy="990600"/>
            </a:xfrm>
            <a:prstGeom prst="line">
              <a:avLst/>
            </a:prstGeom>
            <a:noFill/>
            <a:ln w="9525">
              <a:solidFill>
                <a:srgbClr val="A5A5A5"/>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4942" name="Line 14"/>
            <p:cNvSpPr>
              <a:spLocks noChangeShapeType="1"/>
            </p:cNvSpPr>
            <p:nvPr/>
          </p:nvSpPr>
          <p:spPr bwMode="auto">
            <a:xfrm flipV="1">
              <a:off x="749300" y="2222499"/>
              <a:ext cx="1676400" cy="1"/>
            </a:xfrm>
            <a:prstGeom prst="line">
              <a:avLst/>
            </a:prstGeom>
            <a:noFill/>
            <a:ln w="9525">
              <a:solidFill>
                <a:srgbClr val="A5A5A5"/>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4943" name="Line 15"/>
            <p:cNvSpPr>
              <a:spLocks noChangeShapeType="1"/>
            </p:cNvSpPr>
            <p:nvPr/>
          </p:nvSpPr>
          <p:spPr bwMode="auto">
            <a:xfrm flipV="1">
              <a:off x="1130300" y="1384299"/>
              <a:ext cx="838199" cy="1"/>
            </a:xfrm>
            <a:prstGeom prst="line">
              <a:avLst/>
            </a:prstGeom>
            <a:noFill/>
            <a:ln w="9525">
              <a:solidFill>
                <a:srgbClr val="A5A5A5"/>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4944" name="Line 16"/>
            <p:cNvSpPr>
              <a:spLocks noChangeShapeType="1"/>
            </p:cNvSpPr>
            <p:nvPr/>
          </p:nvSpPr>
          <p:spPr bwMode="auto">
            <a:xfrm>
              <a:off x="3098800" y="1371599"/>
              <a:ext cx="838200" cy="1"/>
            </a:xfrm>
            <a:prstGeom prst="line">
              <a:avLst/>
            </a:prstGeom>
            <a:noFill/>
            <a:ln w="9525">
              <a:solidFill>
                <a:srgbClr val="A5A5A5"/>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4945" name="Line 17"/>
            <p:cNvSpPr>
              <a:spLocks noChangeShapeType="1"/>
            </p:cNvSpPr>
            <p:nvPr/>
          </p:nvSpPr>
          <p:spPr bwMode="auto">
            <a:xfrm>
              <a:off x="5003800" y="1295400"/>
              <a:ext cx="685800" cy="1"/>
            </a:xfrm>
            <a:prstGeom prst="line">
              <a:avLst/>
            </a:prstGeom>
            <a:noFill/>
            <a:ln w="9525">
              <a:solidFill>
                <a:srgbClr val="A5A5A5"/>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4946" name="Rectangle 18"/>
            <p:cNvSpPr>
              <a:spLocks noChangeArrowheads="1"/>
            </p:cNvSpPr>
            <p:nvPr/>
          </p:nvSpPr>
          <p:spPr bwMode="auto">
            <a:xfrm>
              <a:off x="3098800" y="0"/>
              <a:ext cx="901699" cy="466724"/>
            </a:xfrm>
            <a:prstGeom prst="rect">
              <a:avLst/>
            </a:prstGeom>
            <a:noFill/>
            <a:ln w="9525">
              <a:solidFill>
                <a:srgbClr val="A5A5A5"/>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r>
                <a:rPr lang="en-US" altLang="zh-CN" sz="2400">
                  <a:sym typeface="黑体" panose="02010609060101010101" pitchFamily="49" charset="-122"/>
                </a:rPr>
                <a:t>Oscar</a:t>
              </a:r>
              <a:endParaRPr lang="zh-CN" altLang="en-US" sz="2400">
                <a:sym typeface="黑体" panose="02010609060101010101" pitchFamily="49" charset="-122"/>
              </a:endParaRPr>
            </a:p>
          </p:txBody>
        </p:sp>
        <p:sp>
          <p:nvSpPr>
            <p:cNvPr id="124947" name="Line 19"/>
            <p:cNvSpPr>
              <a:spLocks noChangeShapeType="1"/>
            </p:cNvSpPr>
            <p:nvPr/>
          </p:nvSpPr>
          <p:spPr bwMode="auto">
            <a:xfrm flipV="1">
              <a:off x="3556000" y="457199"/>
              <a:ext cx="1" cy="914400"/>
            </a:xfrm>
            <a:prstGeom prst="line">
              <a:avLst/>
            </a:prstGeom>
            <a:noFill/>
            <a:ln w="9525">
              <a:solidFill>
                <a:srgbClr val="A5A5A5"/>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4948" name="Rectangle 20"/>
            <p:cNvSpPr>
              <a:spLocks noChangeArrowheads="1"/>
            </p:cNvSpPr>
            <p:nvPr/>
          </p:nvSpPr>
          <p:spPr bwMode="auto">
            <a:xfrm>
              <a:off x="1062274" y="900113"/>
              <a:ext cx="855661" cy="396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r>
                <a:rPr lang="zh-CN" altLang="en-US">
                  <a:sym typeface="黑体" panose="02010609060101010101" pitchFamily="49" charset="-122"/>
                </a:rPr>
                <a:t>明文</a:t>
              </a:r>
              <a:r>
                <a:rPr lang="en-US" altLang="zh-CN">
                  <a:sym typeface="黑体" panose="02010609060101010101" pitchFamily="49" charset="-122"/>
                </a:rPr>
                <a:t>x</a:t>
              </a:r>
              <a:endParaRPr lang="zh-CN" altLang="en-US">
                <a:sym typeface="黑体" panose="02010609060101010101" pitchFamily="49" charset="-122"/>
              </a:endParaRPr>
            </a:p>
          </p:txBody>
        </p:sp>
        <p:sp>
          <p:nvSpPr>
            <p:cNvPr id="124949" name="Rectangle 21"/>
            <p:cNvSpPr>
              <a:spLocks noChangeArrowheads="1"/>
            </p:cNvSpPr>
            <p:nvPr/>
          </p:nvSpPr>
          <p:spPr bwMode="auto">
            <a:xfrm>
              <a:off x="3050927" y="897844"/>
              <a:ext cx="855662" cy="396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r>
                <a:rPr lang="zh-CN" altLang="en-US">
                  <a:sym typeface="黑体" panose="02010609060101010101" pitchFamily="49" charset="-122"/>
                </a:rPr>
                <a:t>密文</a:t>
              </a:r>
              <a:r>
                <a:rPr lang="en-US" altLang="zh-CN">
                  <a:sym typeface="黑体" panose="02010609060101010101" pitchFamily="49" charset="-122"/>
                </a:rPr>
                <a:t>y</a:t>
              </a:r>
              <a:endParaRPr lang="zh-CN" altLang="en-US">
                <a:sym typeface="黑体" panose="02010609060101010101" pitchFamily="49" charset="-122"/>
              </a:endParaRPr>
            </a:p>
          </p:txBody>
        </p:sp>
        <p:sp>
          <p:nvSpPr>
            <p:cNvPr id="124950" name="Line 22"/>
            <p:cNvSpPr>
              <a:spLocks noChangeShapeType="1"/>
            </p:cNvSpPr>
            <p:nvPr/>
          </p:nvSpPr>
          <p:spPr bwMode="auto">
            <a:xfrm>
              <a:off x="3784600" y="2133599"/>
              <a:ext cx="609600" cy="1"/>
            </a:xfrm>
            <a:prstGeom prst="line">
              <a:avLst/>
            </a:prstGeom>
            <a:noFill/>
            <a:ln w="9525">
              <a:solidFill>
                <a:srgbClr val="A5A5A5"/>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51" name="Line 23"/>
            <p:cNvSpPr>
              <a:spLocks noChangeShapeType="1"/>
            </p:cNvSpPr>
            <p:nvPr/>
          </p:nvSpPr>
          <p:spPr bwMode="auto">
            <a:xfrm flipV="1">
              <a:off x="4394200" y="1600199"/>
              <a:ext cx="1" cy="533400"/>
            </a:xfrm>
            <a:prstGeom prst="line">
              <a:avLst/>
            </a:prstGeom>
            <a:noFill/>
            <a:ln w="9525">
              <a:solidFill>
                <a:srgbClr val="A5A5A5"/>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4952" name="Rectangle 24"/>
            <p:cNvSpPr>
              <a:spLocks noChangeArrowheads="1"/>
            </p:cNvSpPr>
            <p:nvPr/>
          </p:nvSpPr>
          <p:spPr bwMode="auto">
            <a:xfrm>
              <a:off x="0" y="1935163"/>
              <a:ext cx="854075" cy="396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spcBef>
                  <a:spcPct val="50000"/>
                </a:spcBef>
              </a:pPr>
              <a:r>
                <a:rPr lang="zh-CN" altLang="en-US">
                  <a:sym typeface="黑体" panose="02010609060101010101" pitchFamily="49" charset="-122"/>
                </a:rPr>
                <a:t>密钥</a:t>
              </a:r>
              <a:r>
                <a:rPr lang="en-US" altLang="zh-CN">
                  <a:sym typeface="黑体" panose="02010609060101010101" pitchFamily="49" charset="-122"/>
                </a:rPr>
                <a:t>k</a:t>
              </a:r>
              <a:endParaRPr lang="zh-CN" altLang="en-US">
                <a:sym typeface="黑体" panose="02010609060101010101" pitchFamily="49" charset="-122"/>
              </a:endParaRPr>
            </a:p>
          </p:txBody>
        </p:sp>
        <p:sp>
          <p:nvSpPr>
            <p:cNvPr id="124953" name="Rectangle 25"/>
            <p:cNvSpPr>
              <a:spLocks noChangeArrowheads="1"/>
            </p:cNvSpPr>
            <p:nvPr/>
          </p:nvSpPr>
          <p:spPr bwMode="auto">
            <a:xfrm>
              <a:off x="4949824" y="855663"/>
              <a:ext cx="855663" cy="396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r>
                <a:rPr lang="zh-CN" altLang="en-US">
                  <a:sym typeface="黑体" panose="02010609060101010101" pitchFamily="49" charset="-122"/>
                </a:rPr>
                <a:t>明文</a:t>
              </a:r>
              <a:r>
                <a:rPr lang="en-US" altLang="zh-CN">
                  <a:sym typeface="黑体" panose="02010609060101010101" pitchFamily="49" charset="-122"/>
                </a:rPr>
                <a:t>x</a:t>
              </a:r>
              <a:endParaRPr lang="zh-CN" altLang="en-US">
                <a:sym typeface="黑体" panose="02010609060101010101" pitchFamily="49" charset="-122"/>
              </a:endParaRPr>
            </a:p>
          </p:txBody>
        </p:sp>
        <p:sp>
          <p:nvSpPr>
            <p:cNvPr id="124954" name="Rectangle 26"/>
            <p:cNvSpPr>
              <a:spLocks noChangeArrowheads="1"/>
            </p:cNvSpPr>
            <p:nvPr/>
          </p:nvSpPr>
          <p:spPr bwMode="auto">
            <a:xfrm>
              <a:off x="4319588" y="1755775"/>
              <a:ext cx="854075" cy="396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spcBef>
                  <a:spcPct val="50000"/>
                </a:spcBef>
              </a:pPr>
              <a:r>
                <a:rPr lang="zh-CN" altLang="en-US">
                  <a:sym typeface="黑体" panose="02010609060101010101" pitchFamily="49" charset="-122"/>
                </a:rPr>
                <a:t>密钥</a:t>
              </a:r>
              <a:r>
                <a:rPr lang="en-US" altLang="zh-CN">
                  <a:sym typeface="黑体" panose="02010609060101010101" pitchFamily="49" charset="-122"/>
                </a:rPr>
                <a:t>k</a:t>
              </a:r>
              <a:endParaRPr lang="zh-CN" altLang="en-US">
                <a:sym typeface="黑体" panose="02010609060101010101" pitchFamily="49" charset="-122"/>
              </a:endParaRPr>
            </a:p>
          </p:txBody>
        </p:sp>
        <p:sp>
          <p:nvSpPr>
            <p:cNvPr id="124955" name="AutoShape 27"/>
            <p:cNvSpPr>
              <a:spLocks noChangeArrowheads="1"/>
            </p:cNvSpPr>
            <p:nvPr/>
          </p:nvSpPr>
          <p:spPr bwMode="auto">
            <a:xfrm>
              <a:off x="3814268" y="897844"/>
              <a:ext cx="2680543" cy="857929"/>
            </a:xfrm>
            <a:prstGeom prst="roundRect">
              <a:avLst>
                <a:gd name="adj" fmla="val 16662"/>
              </a:avLst>
            </a:prstGeom>
            <a:noFill/>
            <a:ln w="25400">
              <a:solidFill>
                <a:srgbClr val="787878"/>
              </a:solidFill>
              <a:prstDash val="sysDash"/>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grpSp>
    </p:spTree>
    <p:extLst>
      <p:ext uri="{BB962C8B-B14F-4D97-AF65-F5344CB8AC3E}">
        <p14:creationId xmlns:p14="http://schemas.microsoft.com/office/powerpoint/2010/main" val="123899312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文本框"/>
          <p:cNvSpPr>
            <a:spLocks noGrp="1" noChangeArrowheads="1"/>
          </p:cNvSpPr>
          <p:nvPr>
            <p:ph type="title"/>
          </p:nvPr>
        </p:nvSpPr>
        <p:spPr/>
        <p:txBody>
          <a:bodyPr/>
          <a:lstStyle/>
          <a:p>
            <a:pPr marL="0" indent="0"/>
            <a:r>
              <a:rPr lang="zh-CN" altLang="en-US">
                <a:sym typeface="Times New Roman" panose="02020603050405020304" pitchFamily="18" charset="0"/>
              </a:rPr>
              <a:t>非对称密码算法</a:t>
            </a:r>
          </a:p>
        </p:txBody>
      </p:sp>
      <p:sp>
        <p:nvSpPr>
          <p:cNvPr id="125955" name="文本框"/>
          <p:cNvSpPr>
            <a:spLocks noGrp="1" noChangeArrowheads="1"/>
          </p:cNvSpPr>
          <p:nvPr>
            <p:ph idx="1"/>
          </p:nvPr>
        </p:nvSpPr>
        <p:spPr/>
        <p:txBody>
          <a:bodyPr/>
          <a:lstStyle/>
          <a:p>
            <a:r>
              <a:rPr lang="zh-CN" altLang="en-US" dirty="0"/>
              <a:t>密钥成对</a:t>
            </a:r>
            <a:r>
              <a:rPr lang="en-US" altLang="zh-CN" dirty="0"/>
              <a:t> (</a:t>
            </a:r>
            <a:r>
              <a:rPr lang="zh-CN" altLang="en-US" dirty="0"/>
              <a:t>公钥</a:t>
            </a:r>
            <a:r>
              <a:rPr lang="en-US" altLang="zh-CN" dirty="0"/>
              <a:t>, </a:t>
            </a:r>
            <a:r>
              <a:rPr lang="zh-CN" altLang="en-US" dirty="0"/>
              <a:t>私钥</a:t>
            </a:r>
            <a:r>
              <a:rPr lang="en-US" altLang="zh-CN" dirty="0"/>
              <a:t>)</a:t>
            </a:r>
          </a:p>
          <a:p>
            <a:pPr lvl="1"/>
            <a:r>
              <a:rPr lang="zh-CN" altLang="en-US" dirty="0"/>
              <a:t>公钥加密私钥解、私钥加密公钥解</a:t>
            </a:r>
            <a:endParaRPr lang="en-US" altLang="zh-CN" dirty="0">
              <a:sym typeface="Times New Roman" panose="02020603050405020304" pitchFamily="18" charset="0"/>
            </a:endParaRPr>
          </a:p>
          <a:p>
            <a:pPr marL="342900" indent="-342900" algn="l">
              <a:buFont typeface="Wingdings" panose="05000000000000000000" pitchFamily="2" charset="2"/>
              <a:buChar char="v"/>
            </a:pPr>
            <a:r>
              <a:rPr lang="zh-CN" altLang="en-US" sz="2800" dirty="0">
                <a:sym typeface="Times New Roman" panose="02020603050405020304" pitchFamily="18" charset="0"/>
              </a:rPr>
              <a:t>典型算法：</a:t>
            </a:r>
            <a:r>
              <a:rPr lang="en-US" altLang="zh-CN" sz="2800" dirty="0">
                <a:sym typeface="Times New Roman" panose="02020603050405020304" pitchFamily="18" charset="0"/>
              </a:rPr>
              <a:t>RSA</a:t>
            </a:r>
            <a:r>
              <a:rPr lang="zh-CN" altLang="en-US" sz="2800" dirty="0">
                <a:sym typeface="Times New Roman" panose="02020603050405020304" pitchFamily="18" charset="0"/>
              </a:rPr>
              <a:t>、</a:t>
            </a:r>
            <a:r>
              <a:rPr lang="en-US" altLang="zh-CN" sz="2800" dirty="0">
                <a:sym typeface="Times New Roman" panose="02020603050405020304" pitchFamily="18" charset="0"/>
              </a:rPr>
              <a:t>ECC</a:t>
            </a:r>
            <a:r>
              <a:rPr lang="zh-CN" altLang="en-US" sz="2800" dirty="0">
                <a:sym typeface="Times New Roman" panose="02020603050405020304" pitchFamily="18" charset="0"/>
              </a:rPr>
              <a:t>、</a:t>
            </a:r>
            <a:r>
              <a:rPr lang="en-US" sz="2800" dirty="0">
                <a:sym typeface="Times New Roman" panose="02020603050405020304" pitchFamily="18" charset="0"/>
              </a:rPr>
              <a:t> </a:t>
            </a:r>
            <a:r>
              <a:rPr lang="en-US" altLang="zh-CN" sz="2800" dirty="0" err="1">
                <a:sym typeface="Times New Roman" panose="02020603050405020304" pitchFamily="18" charset="0"/>
              </a:rPr>
              <a:t>ElGamal</a:t>
            </a:r>
            <a:endParaRPr lang="en-US" altLang="zh-CN" sz="2800" dirty="0">
              <a:sym typeface="Times New Roman" panose="02020603050405020304" pitchFamily="18" charset="0"/>
            </a:endParaRPr>
          </a:p>
          <a:p>
            <a:pPr marL="342900" indent="-342900" algn="l">
              <a:buFont typeface="Wingdings" panose="05000000000000000000" pitchFamily="2" charset="2"/>
              <a:buChar char="v"/>
            </a:pPr>
            <a:r>
              <a:rPr lang="zh-CN" altLang="en-US" sz="2800" dirty="0">
                <a:sym typeface="Times New Roman" panose="02020603050405020304" pitchFamily="18" charset="0"/>
              </a:rPr>
              <a:t>优点：解决密钥传递问题、密钥管理简单、提供数字签名等其他服务</a:t>
            </a:r>
            <a:endParaRPr lang="en-US" sz="2800" dirty="0">
              <a:sym typeface="Times New Roman" panose="02020603050405020304" pitchFamily="18" charset="0"/>
            </a:endParaRPr>
          </a:p>
          <a:p>
            <a:pPr marL="342900" indent="-342900" algn="l" eaLnBrk="1" hangingPunct="1">
              <a:buFont typeface="Wingdings" panose="05000000000000000000" pitchFamily="2" charset="2"/>
              <a:buChar char="v"/>
            </a:pPr>
            <a:r>
              <a:rPr lang="zh-CN" altLang="en-US" sz="2800" dirty="0">
                <a:sym typeface="Times New Roman" panose="02020603050405020304" pitchFamily="18" charset="0"/>
              </a:rPr>
              <a:t>缺点：计算复杂、耗用资源大 </a:t>
            </a:r>
            <a:endParaRPr lang="en-US" sz="2800" dirty="0">
              <a:sym typeface="Times New Roman" panose="02020603050405020304" pitchFamily="18" charset="0"/>
            </a:endParaRPr>
          </a:p>
          <a:p>
            <a:pPr marL="342900" indent="-342900" algn="l">
              <a:buFont typeface="Wingdings" panose="05000000000000000000" pitchFamily="2" charset="2"/>
              <a:buChar char="v"/>
            </a:pPr>
            <a:endParaRPr lang="zh-CN" altLang="en-US" sz="2800" dirty="0">
              <a:sym typeface="Times New Roman" panose="02020603050405020304" pitchFamily="18" charset="0"/>
            </a:endParaRPr>
          </a:p>
        </p:txBody>
      </p:sp>
      <p:sp>
        <p:nvSpPr>
          <p:cNvPr id="125956" name="文本框"/>
          <p:cNvSpPr>
            <a:spLocks noGrp="1" noChangeArrowheads="1"/>
          </p:cNvSpPr>
          <p:nvPr/>
        </p:nvSpPr>
        <p:spPr bwMode="auto">
          <a:xfrm>
            <a:off x="4191000" y="6505575"/>
            <a:ext cx="8382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fld id="{A4A347B0-288D-4160-A5F2-297C685B0950}" type="slidenum">
              <a:rPr lang="en-US" altLang="zh-CN" sz="1000">
                <a:sym typeface="黑体" panose="02010609060101010101" pitchFamily="49" charset="-122"/>
              </a:rPr>
              <a:pPr algn="ctr" hangingPunct="1"/>
              <a:t>14</a:t>
            </a:fld>
            <a:endParaRPr lang="zh-CN" altLang="en-US" sz="1000">
              <a:sym typeface="黑体" panose="02010609060101010101" pitchFamily="49" charset="-122"/>
            </a:endParaRPr>
          </a:p>
        </p:txBody>
      </p:sp>
      <p:grpSp>
        <p:nvGrpSpPr>
          <p:cNvPr id="93" name="Group 5">
            <a:extLst>
              <a:ext uri="{FF2B5EF4-FFF2-40B4-BE49-F238E27FC236}">
                <a16:creationId xmlns:a16="http://schemas.microsoft.com/office/drawing/2014/main" id="{DA2F2756-797E-41F9-96E4-48175F85288E}"/>
              </a:ext>
            </a:extLst>
          </p:cNvPr>
          <p:cNvGrpSpPr>
            <a:grpSpLocks/>
          </p:cNvGrpSpPr>
          <p:nvPr/>
        </p:nvGrpSpPr>
        <p:grpSpPr bwMode="auto">
          <a:xfrm>
            <a:off x="1164109" y="4387446"/>
            <a:ext cx="6930082" cy="2500837"/>
            <a:chOff x="0" y="0"/>
            <a:chExt cx="6026719" cy="2500476"/>
          </a:xfrm>
        </p:grpSpPr>
        <p:sp>
          <p:nvSpPr>
            <p:cNvPr id="94" name="AutoShape 6">
              <a:extLst>
                <a:ext uri="{FF2B5EF4-FFF2-40B4-BE49-F238E27FC236}">
                  <a16:creationId xmlns:a16="http://schemas.microsoft.com/office/drawing/2014/main" id="{AAC4F290-8A3A-485D-B910-016A0E4FCC1A}"/>
                </a:ext>
              </a:extLst>
            </p:cNvPr>
            <p:cNvSpPr>
              <a:spLocks noChangeArrowheads="1"/>
            </p:cNvSpPr>
            <p:nvPr/>
          </p:nvSpPr>
          <p:spPr bwMode="auto">
            <a:xfrm>
              <a:off x="983954" y="894719"/>
              <a:ext cx="737966" cy="677082"/>
            </a:xfrm>
            <a:prstGeom prst="foldedCorner">
              <a:avLst>
                <a:gd name="adj" fmla="val 10514"/>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95" name="AutoShape 7">
              <a:extLst>
                <a:ext uri="{FF2B5EF4-FFF2-40B4-BE49-F238E27FC236}">
                  <a16:creationId xmlns:a16="http://schemas.microsoft.com/office/drawing/2014/main" id="{B6B1DE8C-A0F7-430A-8F8A-2AB75E2A6513}"/>
                </a:ext>
              </a:extLst>
            </p:cNvPr>
            <p:cNvSpPr>
              <a:spLocks noChangeArrowheads="1"/>
            </p:cNvSpPr>
            <p:nvPr/>
          </p:nvSpPr>
          <p:spPr bwMode="auto">
            <a:xfrm>
              <a:off x="4366296" y="894719"/>
              <a:ext cx="737965" cy="677082"/>
            </a:xfrm>
            <a:prstGeom prst="foldedCorner">
              <a:avLst>
                <a:gd name="adj" fmla="val 10514"/>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96" name="Rectangle 8">
              <a:extLst>
                <a:ext uri="{FF2B5EF4-FFF2-40B4-BE49-F238E27FC236}">
                  <a16:creationId xmlns:a16="http://schemas.microsoft.com/office/drawing/2014/main" id="{FD7DD7A2-FC77-4F43-9122-0322F240B12D}"/>
                </a:ext>
              </a:extLst>
            </p:cNvPr>
            <p:cNvSpPr>
              <a:spLocks noChangeArrowheads="1"/>
            </p:cNvSpPr>
            <p:nvPr/>
          </p:nvSpPr>
          <p:spPr bwMode="auto">
            <a:xfrm>
              <a:off x="0" y="1644348"/>
              <a:ext cx="1045450" cy="251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spcBef>
                  <a:spcPct val="50000"/>
                </a:spcBef>
              </a:pPr>
              <a:r>
                <a:rPr lang="en-US" altLang="zh-CN" sz="2000">
                  <a:latin typeface="Times New Roman" panose="02020603050405020304" pitchFamily="18" charset="0"/>
                  <a:ea typeface="隶书" panose="02010509060101010101" pitchFamily="49" charset="-122"/>
                  <a:sym typeface="黑体" panose="02010609060101010101" pitchFamily="49" charset="-122"/>
                </a:rPr>
                <a:t>Mary</a:t>
              </a:r>
              <a:endParaRPr lang="zh-CN" altLang="en-US" sz="2000">
                <a:latin typeface="Times New Roman" panose="02020603050405020304" pitchFamily="18" charset="0"/>
                <a:ea typeface="隶书" panose="02010509060101010101" pitchFamily="49" charset="-122"/>
                <a:sym typeface="黑体" panose="02010609060101010101" pitchFamily="49" charset="-122"/>
              </a:endParaRPr>
            </a:p>
          </p:txBody>
        </p:sp>
        <p:sp>
          <p:nvSpPr>
            <p:cNvPr id="97" name="Rectangle 9">
              <a:extLst>
                <a:ext uri="{FF2B5EF4-FFF2-40B4-BE49-F238E27FC236}">
                  <a16:creationId xmlns:a16="http://schemas.microsoft.com/office/drawing/2014/main" id="{3617ED30-A7B5-4B9F-AFF5-B9A69DA8A992}"/>
                </a:ext>
              </a:extLst>
            </p:cNvPr>
            <p:cNvSpPr>
              <a:spLocks noChangeArrowheads="1"/>
            </p:cNvSpPr>
            <p:nvPr/>
          </p:nvSpPr>
          <p:spPr bwMode="auto">
            <a:xfrm>
              <a:off x="4981268" y="1644348"/>
              <a:ext cx="1045451" cy="251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spcBef>
                  <a:spcPct val="50000"/>
                </a:spcBef>
              </a:pPr>
              <a:r>
                <a:rPr lang="en-US" altLang="zh-CN" sz="2000">
                  <a:latin typeface="Times New Roman" panose="02020603050405020304" pitchFamily="18" charset="0"/>
                  <a:ea typeface="隶书" panose="02010509060101010101" pitchFamily="49" charset="-122"/>
                  <a:sym typeface="黑体" panose="02010609060101010101" pitchFamily="49" charset="-122"/>
                </a:rPr>
                <a:t>Rick</a:t>
              </a:r>
              <a:endParaRPr lang="zh-CN" altLang="en-US" sz="2000">
                <a:latin typeface="Times New Roman" panose="02020603050405020304" pitchFamily="18" charset="0"/>
                <a:ea typeface="隶书" panose="02010509060101010101" pitchFamily="49" charset="-122"/>
                <a:sym typeface="黑体" panose="02010609060101010101" pitchFamily="49" charset="-122"/>
              </a:endParaRPr>
            </a:p>
          </p:txBody>
        </p:sp>
        <p:sp>
          <p:nvSpPr>
            <p:cNvPr id="98" name="AutoShape 10" descr="10%">
              <a:extLst>
                <a:ext uri="{FF2B5EF4-FFF2-40B4-BE49-F238E27FC236}">
                  <a16:creationId xmlns:a16="http://schemas.microsoft.com/office/drawing/2014/main" id="{5390A490-05CA-41B2-AF23-9C878E1E31A1}"/>
                </a:ext>
              </a:extLst>
            </p:cNvPr>
            <p:cNvSpPr>
              <a:spLocks noChangeArrowheads="1"/>
            </p:cNvSpPr>
            <p:nvPr/>
          </p:nvSpPr>
          <p:spPr bwMode="auto">
            <a:xfrm>
              <a:off x="2521382" y="822174"/>
              <a:ext cx="1045450" cy="822174"/>
            </a:xfrm>
            <a:prstGeom prst="verticalScroll">
              <a:avLst>
                <a:gd name="adj" fmla="val 12500"/>
              </a:avLst>
            </a:prstGeom>
            <a:blipFill dpi="0" rotWithShape="1">
              <a:blip r:embed="rId2"/>
              <a:srcRect/>
              <a:tile tx="0" ty="0" sx="100000" sy="100000" flip="none" algn="tl"/>
            </a:blipFill>
            <a:ln w="9525">
              <a:solidFill>
                <a:srgbClr val="9933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99" name="Rectangle 11">
              <a:extLst>
                <a:ext uri="{FF2B5EF4-FFF2-40B4-BE49-F238E27FC236}">
                  <a16:creationId xmlns:a16="http://schemas.microsoft.com/office/drawing/2014/main" id="{9AEED10F-2C13-4203-893F-CEFDBFDB2236}"/>
                </a:ext>
              </a:extLst>
            </p:cNvPr>
            <p:cNvSpPr>
              <a:spLocks noChangeArrowheads="1"/>
            </p:cNvSpPr>
            <p:nvPr/>
          </p:nvSpPr>
          <p:spPr bwMode="auto">
            <a:xfrm>
              <a:off x="983954" y="962226"/>
              <a:ext cx="7994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spcBef>
                  <a:spcPct val="50000"/>
                </a:spcBef>
              </a:pPr>
              <a:r>
                <a:rPr lang="zh-CN" altLang="en-US" sz="2000">
                  <a:latin typeface="宋体" panose="02010600030101010101" pitchFamily="2" charset="-122"/>
                  <a:sym typeface="黑体" panose="02010609060101010101" pitchFamily="49" charset="-122"/>
                </a:rPr>
                <a:t>明文</a:t>
              </a:r>
            </a:p>
          </p:txBody>
        </p:sp>
        <p:sp>
          <p:nvSpPr>
            <p:cNvPr id="100" name="Rectangle 12">
              <a:extLst>
                <a:ext uri="{FF2B5EF4-FFF2-40B4-BE49-F238E27FC236}">
                  <a16:creationId xmlns:a16="http://schemas.microsoft.com/office/drawing/2014/main" id="{7382DA48-4795-4F7E-844A-34198AE5A5DC}"/>
                </a:ext>
              </a:extLst>
            </p:cNvPr>
            <p:cNvSpPr>
              <a:spLocks noChangeArrowheads="1"/>
            </p:cNvSpPr>
            <p:nvPr/>
          </p:nvSpPr>
          <p:spPr bwMode="auto">
            <a:xfrm>
              <a:off x="2605082" y="1025179"/>
              <a:ext cx="799462" cy="251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spcBef>
                  <a:spcPct val="50000"/>
                </a:spcBef>
              </a:pPr>
              <a:r>
                <a:rPr lang="zh-CN" altLang="en-US" sz="2000" dirty="0">
                  <a:latin typeface="宋体" panose="02010600030101010101" pitchFamily="2" charset="-122"/>
                  <a:sym typeface="黑体" panose="02010609060101010101" pitchFamily="49" charset="-122"/>
                </a:rPr>
                <a:t>密文</a:t>
              </a:r>
            </a:p>
          </p:txBody>
        </p:sp>
        <p:sp>
          <p:nvSpPr>
            <p:cNvPr id="101" name="Rectangle 13">
              <a:extLst>
                <a:ext uri="{FF2B5EF4-FFF2-40B4-BE49-F238E27FC236}">
                  <a16:creationId xmlns:a16="http://schemas.microsoft.com/office/drawing/2014/main" id="{CD1DBFBC-C714-41DB-8A57-48B581314D78}"/>
                </a:ext>
              </a:extLst>
            </p:cNvPr>
            <p:cNvSpPr>
              <a:spLocks noChangeArrowheads="1"/>
            </p:cNvSpPr>
            <p:nvPr/>
          </p:nvSpPr>
          <p:spPr bwMode="auto">
            <a:xfrm>
              <a:off x="4366296" y="962226"/>
              <a:ext cx="799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spcBef>
                  <a:spcPct val="50000"/>
                </a:spcBef>
              </a:pPr>
              <a:r>
                <a:rPr lang="zh-CN" altLang="en-US" sz="2000">
                  <a:latin typeface="宋体" panose="02010600030101010101" pitchFamily="2" charset="-122"/>
                  <a:sym typeface="黑体" panose="02010609060101010101" pitchFamily="49" charset="-122"/>
                </a:rPr>
                <a:t>明文</a:t>
              </a:r>
            </a:p>
          </p:txBody>
        </p:sp>
        <p:sp>
          <p:nvSpPr>
            <p:cNvPr id="102" name="AutoShape 14">
              <a:extLst>
                <a:ext uri="{FF2B5EF4-FFF2-40B4-BE49-F238E27FC236}">
                  <a16:creationId xmlns:a16="http://schemas.microsoft.com/office/drawing/2014/main" id="{9D4CC77C-BD20-4E53-AC68-F5EA669014B9}"/>
                </a:ext>
              </a:extLst>
            </p:cNvPr>
            <p:cNvSpPr>
              <a:spLocks noChangeArrowheads="1"/>
            </p:cNvSpPr>
            <p:nvPr/>
          </p:nvSpPr>
          <p:spPr bwMode="auto">
            <a:xfrm>
              <a:off x="1721920" y="1063990"/>
              <a:ext cx="922457" cy="338542"/>
            </a:xfrm>
            <a:prstGeom prst="rightArrow">
              <a:avLst>
                <a:gd name="adj1" fmla="val 0"/>
                <a:gd name="adj2" fmla="val 214451"/>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103" name="AutoShape 15">
              <a:extLst>
                <a:ext uri="{FF2B5EF4-FFF2-40B4-BE49-F238E27FC236}">
                  <a16:creationId xmlns:a16="http://schemas.microsoft.com/office/drawing/2014/main" id="{CFD4243E-232C-4BE3-93BC-DE00AC49E540}"/>
                </a:ext>
              </a:extLst>
            </p:cNvPr>
            <p:cNvSpPr>
              <a:spLocks noChangeArrowheads="1"/>
            </p:cNvSpPr>
            <p:nvPr/>
          </p:nvSpPr>
          <p:spPr bwMode="auto">
            <a:xfrm>
              <a:off x="3443839" y="1063990"/>
              <a:ext cx="922457" cy="338542"/>
            </a:xfrm>
            <a:prstGeom prst="rightArrow">
              <a:avLst>
                <a:gd name="adj1" fmla="val 0"/>
                <a:gd name="adj2" fmla="val 214451"/>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grpSp>
          <p:nvGrpSpPr>
            <p:cNvPr id="104" name="Group 16">
              <a:extLst>
                <a:ext uri="{FF2B5EF4-FFF2-40B4-BE49-F238E27FC236}">
                  <a16:creationId xmlns:a16="http://schemas.microsoft.com/office/drawing/2014/main" id="{884A3A4C-3E1E-46D6-A27F-31F96C9D56C0}"/>
                </a:ext>
              </a:extLst>
            </p:cNvPr>
            <p:cNvGrpSpPr>
              <a:grpSpLocks/>
            </p:cNvGrpSpPr>
            <p:nvPr/>
          </p:nvGrpSpPr>
          <p:grpSpPr bwMode="auto">
            <a:xfrm rot="5400000">
              <a:off x="1844830" y="651042"/>
              <a:ext cx="584388" cy="338234"/>
              <a:chOff x="0" y="0"/>
              <a:chExt cx="584388" cy="338234"/>
            </a:xfrm>
          </p:grpSpPr>
          <p:sp>
            <p:nvSpPr>
              <p:cNvPr id="147" name="Rectangle 17">
                <a:extLst>
                  <a:ext uri="{FF2B5EF4-FFF2-40B4-BE49-F238E27FC236}">
                    <a16:creationId xmlns:a16="http://schemas.microsoft.com/office/drawing/2014/main" id="{A4A5B751-8CA4-43C7-8B86-EC68817B3AE6}"/>
                  </a:ext>
                </a:extLst>
              </p:cNvPr>
              <p:cNvSpPr>
                <a:spLocks noChangeArrowheads="1"/>
              </p:cNvSpPr>
              <p:nvPr/>
            </p:nvSpPr>
            <p:spPr bwMode="auto">
              <a:xfrm>
                <a:off x="0" y="0"/>
                <a:ext cx="584388" cy="33823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148" name="曲线">
                <a:extLst>
                  <a:ext uri="{FF2B5EF4-FFF2-40B4-BE49-F238E27FC236}">
                    <a16:creationId xmlns:a16="http://schemas.microsoft.com/office/drawing/2014/main" id="{8CA4D4A0-FF3D-4E67-966A-5E07EF4E3C8F}"/>
                  </a:ext>
                </a:extLst>
              </p:cNvPr>
              <p:cNvSpPr>
                <a:spLocks/>
              </p:cNvSpPr>
              <p:nvPr/>
            </p:nvSpPr>
            <p:spPr bwMode="auto">
              <a:xfrm>
                <a:off x="59447" y="174241"/>
                <a:ext cx="130983" cy="158867"/>
              </a:xfrm>
              <a:custGeom>
                <a:avLst/>
                <a:gdLst>
                  <a:gd name="T0" fmla="*/ 4020 w 21600"/>
                  <a:gd name="T1" fmla="*/ 49955 h 21600"/>
                  <a:gd name="T2" fmla="*/ 0 w 21600"/>
                  <a:gd name="T3" fmla="*/ 74300 h 21600"/>
                  <a:gd name="T4" fmla="*/ 4020 w 21600"/>
                  <a:gd name="T5" fmla="*/ 99932 h 21600"/>
                  <a:gd name="T6" fmla="*/ 12080 w 21600"/>
                  <a:gd name="T7" fmla="*/ 119150 h 21600"/>
                  <a:gd name="T8" fmla="*/ 20151 w 21600"/>
                  <a:gd name="T9" fmla="*/ 134515 h 21600"/>
                  <a:gd name="T10" fmla="*/ 32230 w 21600"/>
                  <a:gd name="T11" fmla="*/ 143488 h 21600"/>
                  <a:gd name="T12" fmla="*/ 44322 w 21600"/>
                  <a:gd name="T13" fmla="*/ 153741 h 21600"/>
                  <a:gd name="T14" fmla="*/ 55407 w 21600"/>
                  <a:gd name="T15" fmla="*/ 158867 h 21600"/>
                  <a:gd name="T16" fmla="*/ 67499 w 21600"/>
                  <a:gd name="T17" fmla="*/ 158867 h 21600"/>
                  <a:gd name="T18" fmla="*/ 75558 w 21600"/>
                  <a:gd name="T19" fmla="*/ 158867 h 21600"/>
                  <a:gd name="T20" fmla="*/ 91676 w 21600"/>
                  <a:gd name="T21" fmla="*/ 148607 h 21600"/>
                  <a:gd name="T22" fmla="*/ 103774 w 21600"/>
                  <a:gd name="T23" fmla="*/ 143488 h 21600"/>
                  <a:gd name="T24" fmla="*/ 111833 w 21600"/>
                  <a:gd name="T25" fmla="*/ 134515 h 21600"/>
                  <a:gd name="T26" fmla="*/ 115865 w 21600"/>
                  <a:gd name="T27" fmla="*/ 129388 h 21600"/>
                  <a:gd name="T28" fmla="*/ 122912 w 21600"/>
                  <a:gd name="T29" fmla="*/ 119150 h 21600"/>
                  <a:gd name="T30" fmla="*/ 126950 w 21600"/>
                  <a:gd name="T31" fmla="*/ 103771 h 21600"/>
                  <a:gd name="T32" fmla="*/ 130971 w 21600"/>
                  <a:gd name="T33" fmla="*/ 84545 h 21600"/>
                  <a:gd name="T34" fmla="*/ 130971 w 21600"/>
                  <a:gd name="T35" fmla="*/ 74300 h 21600"/>
                  <a:gd name="T36" fmla="*/ 130971 w 21600"/>
                  <a:gd name="T37" fmla="*/ 55081 h 21600"/>
                  <a:gd name="T38" fmla="*/ 126950 w 21600"/>
                  <a:gd name="T39" fmla="*/ 39709 h 21600"/>
                  <a:gd name="T40" fmla="*/ 119898 w 21600"/>
                  <a:gd name="T41" fmla="*/ 29464 h 21600"/>
                  <a:gd name="T42" fmla="*/ 115865 w 21600"/>
                  <a:gd name="T43" fmla="*/ 19204 h 21600"/>
                  <a:gd name="T44" fmla="*/ 79596 w 21600"/>
                  <a:gd name="T45" fmla="*/ 10238 h 21600"/>
                  <a:gd name="T46" fmla="*/ 67499 w 21600"/>
                  <a:gd name="T47" fmla="*/ 24338 h 21600"/>
                  <a:gd name="T48" fmla="*/ 79596 w 21600"/>
                  <a:gd name="T49" fmla="*/ 29464 h 21600"/>
                  <a:gd name="T50" fmla="*/ 87649 w 21600"/>
                  <a:gd name="T51" fmla="*/ 29464 h 21600"/>
                  <a:gd name="T52" fmla="*/ 91676 w 21600"/>
                  <a:gd name="T53" fmla="*/ 39709 h 21600"/>
                  <a:gd name="T54" fmla="*/ 99747 w 21600"/>
                  <a:gd name="T55" fmla="*/ 49955 h 21600"/>
                  <a:gd name="T56" fmla="*/ 103774 w 21600"/>
                  <a:gd name="T57" fmla="*/ 58928 h 21600"/>
                  <a:gd name="T58" fmla="*/ 107806 w 21600"/>
                  <a:gd name="T59" fmla="*/ 74300 h 21600"/>
                  <a:gd name="T60" fmla="*/ 107806 w 21600"/>
                  <a:gd name="T61" fmla="*/ 84545 h 21600"/>
                  <a:gd name="T62" fmla="*/ 103774 w 21600"/>
                  <a:gd name="T63" fmla="*/ 99932 h 21600"/>
                  <a:gd name="T64" fmla="*/ 99747 w 21600"/>
                  <a:gd name="T65" fmla="*/ 108897 h 21600"/>
                  <a:gd name="T66" fmla="*/ 91676 w 21600"/>
                  <a:gd name="T67" fmla="*/ 114024 h 21600"/>
                  <a:gd name="T68" fmla="*/ 83623 w 21600"/>
                  <a:gd name="T69" fmla="*/ 124269 h 21600"/>
                  <a:gd name="T70" fmla="*/ 75558 w 21600"/>
                  <a:gd name="T71" fmla="*/ 124269 h 21600"/>
                  <a:gd name="T72" fmla="*/ 63472 w 21600"/>
                  <a:gd name="T73" fmla="*/ 124269 h 21600"/>
                  <a:gd name="T74" fmla="*/ 48355 w 21600"/>
                  <a:gd name="T75" fmla="*/ 119150 h 21600"/>
                  <a:gd name="T76" fmla="*/ 40302 w 21600"/>
                  <a:gd name="T77" fmla="*/ 114024 h 21600"/>
                  <a:gd name="T78" fmla="*/ 32230 w 21600"/>
                  <a:gd name="T79" fmla="*/ 103771 h 21600"/>
                  <a:gd name="T80" fmla="*/ 28204 w 21600"/>
                  <a:gd name="T81" fmla="*/ 89672 h 21600"/>
                  <a:gd name="T82" fmla="*/ 24171 w 21600"/>
                  <a:gd name="T83" fmla="*/ 79434 h 21600"/>
                  <a:gd name="T84" fmla="*/ 28204 w 21600"/>
                  <a:gd name="T85" fmla="*/ 58928 h 21600"/>
                  <a:gd name="T86" fmla="*/ 36269 w 21600"/>
                  <a:gd name="T87" fmla="*/ 44828 h 21600"/>
                  <a:gd name="T88" fmla="*/ 44322 w 21600"/>
                  <a:gd name="T89" fmla="*/ 34590 h 21600"/>
                  <a:gd name="T90" fmla="*/ 51374 w 21600"/>
                  <a:gd name="T91" fmla="*/ 29464 h 21600"/>
                  <a:gd name="T92" fmla="*/ 55407 w 21600"/>
                  <a:gd name="T93" fmla="*/ 15372 h 21600"/>
                  <a:gd name="T94" fmla="*/ 44322 w 21600"/>
                  <a:gd name="T95" fmla="*/ 0 h 21600"/>
                  <a:gd name="T96" fmla="*/ 24171 w 21600"/>
                  <a:gd name="T97" fmla="*/ 10238 h 21600"/>
                  <a:gd name="T98" fmla="*/ 8053 w 21600"/>
                  <a:gd name="T99" fmla="*/ 34590 h 21600"/>
                  <a:gd name="T100" fmla="*/ 4020 w 21600"/>
                  <a:gd name="T101" fmla="*/ 49955 h 216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1600"/>
                  <a:gd name="T154" fmla="*/ 0 h 21600"/>
                  <a:gd name="T155" fmla="*/ 21600 w 21600"/>
                  <a:gd name="T156" fmla="*/ 21600 h 2160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1600" h="21600">
                    <a:moveTo>
                      <a:pt x="663" y="6792"/>
                    </a:moveTo>
                    <a:lnTo>
                      <a:pt x="0" y="10102"/>
                    </a:lnTo>
                    <a:lnTo>
                      <a:pt x="663" y="13587"/>
                    </a:lnTo>
                    <a:lnTo>
                      <a:pt x="1992" y="16200"/>
                    </a:lnTo>
                    <a:lnTo>
                      <a:pt x="3323" y="18289"/>
                    </a:lnTo>
                    <a:lnTo>
                      <a:pt x="5315" y="19509"/>
                    </a:lnTo>
                    <a:lnTo>
                      <a:pt x="7309" y="20903"/>
                    </a:lnTo>
                    <a:lnTo>
                      <a:pt x="9137" y="21600"/>
                    </a:lnTo>
                    <a:lnTo>
                      <a:pt x="11131" y="21600"/>
                    </a:lnTo>
                    <a:lnTo>
                      <a:pt x="12460" y="21600"/>
                    </a:lnTo>
                    <a:lnTo>
                      <a:pt x="15118" y="20205"/>
                    </a:lnTo>
                    <a:lnTo>
                      <a:pt x="17113" y="19509"/>
                    </a:lnTo>
                    <a:lnTo>
                      <a:pt x="18442" y="18289"/>
                    </a:lnTo>
                    <a:lnTo>
                      <a:pt x="19107" y="17592"/>
                    </a:lnTo>
                    <a:lnTo>
                      <a:pt x="20269" y="16200"/>
                    </a:lnTo>
                    <a:lnTo>
                      <a:pt x="20935" y="14109"/>
                    </a:lnTo>
                    <a:lnTo>
                      <a:pt x="21598" y="11495"/>
                    </a:lnTo>
                    <a:lnTo>
                      <a:pt x="21598" y="10102"/>
                    </a:lnTo>
                    <a:lnTo>
                      <a:pt x="21598" y="7489"/>
                    </a:lnTo>
                    <a:lnTo>
                      <a:pt x="20935" y="5399"/>
                    </a:lnTo>
                    <a:lnTo>
                      <a:pt x="19772" y="4006"/>
                    </a:lnTo>
                    <a:lnTo>
                      <a:pt x="19107" y="2611"/>
                    </a:lnTo>
                    <a:lnTo>
                      <a:pt x="13126" y="1392"/>
                    </a:lnTo>
                    <a:lnTo>
                      <a:pt x="11131" y="3309"/>
                    </a:lnTo>
                    <a:lnTo>
                      <a:pt x="13126" y="4006"/>
                    </a:lnTo>
                    <a:lnTo>
                      <a:pt x="14454" y="4006"/>
                    </a:lnTo>
                    <a:lnTo>
                      <a:pt x="15118" y="5399"/>
                    </a:lnTo>
                    <a:lnTo>
                      <a:pt x="16449" y="6792"/>
                    </a:lnTo>
                    <a:lnTo>
                      <a:pt x="17113" y="8012"/>
                    </a:lnTo>
                    <a:lnTo>
                      <a:pt x="17778" y="10102"/>
                    </a:lnTo>
                    <a:lnTo>
                      <a:pt x="17778" y="11495"/>
                    </a:lnTo>
                    <a:lnTo>
                      <a:pt x="17113" y="13587"/>
                    </a:lnTo>
                    <a:lnTo>
                      <a:pt x="16449" y="14806"/>
                    </a:lnTo>
                    <a:lnTo>
                      <a:pt x="15118" y="15503"/>
                    </a:lnTo>
                    <a:lnTo>
                      <a:pt x="13790" y="16896"/>
                    </a:lnTo>
                    <a:lnTo>
                      <a:pt x="12460" y="16896"/>
                    </a:lnTo>
                    <a:lnTo>
                      <a:pt x="10467" y="16896"/>
                    </a:lnTo>
                    <a:lnTo>
                      <a:pt x="7974" y="16200"/>
                    </a:lnTo>
                    <a:lnTo>
                      <a:pt x="6646" y="15503"/>
                    </a:lnTo>
                    <a:lnTo>
                      <a:pt x="5315" y="14109"/>
                    </a:lnTo>
                    <a:lnTo>
                      <a:pt x="4651" y="12192"/>
                    </a:lnTo>
                    <a:lnTo>
                      <a:pt x="3986" y="10800"/>
                    </a:lnTo>
                    <a:lnTo>
                      <a:pt x="4651" y="8012"/>
                    </a:lnTo>
                    <a:lnTo>
                      <a:pt x="5981" y="6095"/>
                    </a:lnTo>
                    <a:lnTo>
                      <a:pt x="7309" y="4703"/>
                    </a:lnTo>
                    <a:lnTo>
                      <a:pt x="8472" y="4006"/>
                    </a:lnTo>
                    <a:lnTo>
                      <a:pt x="9137" y="2090"/>
                    </a:lnTo>
                    <a:lnTo>
                      <a:pt x="7309" y="0"/>
                    </a:lnTo>
                    <a:lnTo>
                      <a:pt x="3986" y="1392"/>
                    </a:lnTo>
                    <a:lnTo>
                      <a:pt x="1328" y="4703"/>
                    </a:lnTo>
                    <a:lnTo>
                      <a:pt x="663" y="6792"/>
                    </a:lnTo>
                    <a:close/>
                  </a:path>
                </a:pathLst>
              </a:custGeom>
              <a:solidFill>
                <a:srgbClr val="93936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9" name="曲线">
                <a:extLst>
                  <a:ext uri="{FF2B5EF4-FFF2-40B4-BE49-F238E27FC236}">
                    <a16:creationId xmlns:a16="http://schemas.microsoft.com/office/drawing/2014/main" id="{62626F18-E6DA-4E44-AB37-91A7BB9A6C4D}"/>
                  </a:ext>
                </a:extLst>
              </p:cNvPr>
              <p:cNvSpPr>
                <a:spLocks/>
              </p:cNvSpPr>
              <p:nvPr/>
            </p:nvSpPr>
            <p:spPr bwMode="auto">
              <a:xfrm>
                <a:off x="59447" y="174241"/>
                <a:ext cx="130983" cy="158867"/>
              </a:xfrm>
              <a:custGeom>
                <a:avLst/>
                <a:gdLst>
                  <a:gd name="T0" fmla="*/ 4020 w 21600"/>
                  <a:gd name="T1" fmla="*/ 49955 h 21600"/>
                  <a:gd name="T2" fmla="*/ 0 w 21600"/>
                  <a:gd name="T3" fmla="*/ 74300 h 21600"/>
                  <a:gd name="T4" fmla="*/ 4020 w 21600"/>
                  <a:gd name="T5" fmla="*/ 99932 h 21600"/>
                  <a:gd name="T6" fmla="*/ 12080 w 21600"/>
                  <a:gd name="T7" fmla="*/ 119150 h 21600"/>
                  <a:gd name="T8" fmla="*/ 20151 w 21600"/>
                  <a:gd name="T9" fmla="*/ 134515 h 21600"/>
                  <a:gd name="T10" fmla="*/ 32230 w 21600"/>
                  <a:gd name="T11" fmla="*/ 143488 h 21600"/>
                  <a:gd name="T12" fmla="*/ 44322 w 21600"/>
                  <a:gd name="T13" fmla="*/ 153741 h 21600"/>
                  <a:gd name="T14" fmla="*/ 55407 w 21600"/>
                  <a:gd name="T15" fmla="*/ 158867 h 21600"/>
                  <a:gd name="T16" fmla="*/ 67499 w 21600"/>
                  <a:gd name="T17" fmla="*/ 158867 h 21600"/>
                  <a:gd name="T18" fmla="*/ 75558 w 21600"/>
                  <a:gd name="T19" fmla="*/ 158867 h 21600"/>
                  <a:gd name="T20" fmla="*/ 91676 w 21600"/>
                  <a:gd name="T21" fmla="*/ 148607 h 21600"/>
                  <a:gd name="T22" fmla="*/ 103774 w 21600"/>
                  <a:gd name="T23" fmla="*/ 143488 h 21600"/>
                  <a:gd name="T24" fmla="*/ 111833 w 21600"/>
                  <a:gd name="T25" fmla="*/ 134515 h 21600"/>
                  <a:gd name="T26" fmla="*/ 115865 w 21600"/>
                  <a:gd name="T27" fmla="*/ 129388 h 21600"/>
                  <a:gd name="T28" fmla="*/ 122912 w 21600"/>
                  <a:gd name="T29" fmla="*/ 119150 h 21600"/>
                  <a:gd name="T30" fmla="*/ 126950 w 21600"/>
                  <a:gd name="T31" fmla="*/ 103771 h 21600"/>
                  <a:gd name="T32" fmla="*/ 130971 w 21600"/>
                  <a:gd name="T33" fmla="*/ 84545 h 21600"/>
                  <a:gd name="T34" fmla="*/ 130971 w 21600"/>
                  <a:gd name="T35" fmla="*/ 74300 h 21600"/>
                  <a:gd name="T36" fmla="*/ 130971 w 21600"/>
                  <a:gd name="T37" fmla="*/ 55081 h 21600"/>
                  <a:gd name="T38" fmla="*/ 126950 w 21600"/>
                  <a:gd name="T39" fmla="*/ 39709 h 21600"/>
                  <a:gd name="T40" fmla="*/ 119898 w 21600"/>
                  <a:gd name="T41" fmla="*/ 29464 h 21600"/>
                  <a:gd name="T42" fmla="*/ 115865 w 21600"/>
                  <a:gd name="T43" fmla="*/ 19204 h 21600"/>
                  <a:gd name="T44" fmla="*/ 79596 w 21600"/>
                  <a:gd name="T45" fmla="*/ 10238 h 21600"/>
                  <a:gd name="T46" fmla="*/ 67499 w 21600"/>
                  <a:gd name="T47" fmla="*/ 24338 h 21600"/>
                  <a:gd name="T48" fmla="*/ 79596 w 21600"/>
                  <a:gd name="T49" fmla="*/ 29464 h 21600"/>
                  <a:gd name="T50" fmla="*/ 87649 w 21600"/>
                  <a:gd name="T51" fmla="*/ 29464 h 21600"/>
                  <a:gd name="T52" fmla="*/ 91676 w 21600"/>
                  <a:gd name="T53" fmla="*/ 39709 h 21600"/>
                  <a:gd name="T54" fmla="*/ 99747 w 21600"/>
                  <a:gd name="T55" fmla="*/ 49955 h 21600"/>
                  <a:gd name="T56" fmla="*/ 103774 w 21600"/>
                  <a:gd name="T57" fmla="*/ 58928 h 21600"/>
                  <a:gd name="T58" fmla="*/ 107806 w 21600"/>
                  <a:gd name="T59" fmla="*/ 74300 h 21600"/>
                  <a:gd name="T60" fmla="*/ 107806 w 21600"/>
                  <a:gd name="T61" fmla="*/ 84545 h 21600"/>
                  <a:gd name="T62" fmla="*/ 103774 w 21600"/>
                  <a:gd name="T63" fmla="*/ 99932 h 21600"/>
                  <a:gd name="T64" fmla="*/ 99747 w 21600"/>
                  <a:gd name="T65" fmla="*/ 108897 h 21600"/>
                  <a:gd name="T66" fmla="*/ 91676 w 21600"/>
                  <a:gd name="T67" fmla="*/ 114024 h 21600"/>
                  <a:gd name="T68" fmla="*/ 83623 w 21600"/>
                  <a:gd name="T69" fmla="*/ 124269 h 21600"/>
                  <a:gd name="T70" fmla="*/ 75558 w 21600"/>
                  <a:gd name="T71" fmla="*/ 124269 h 21600"/>
                  <a:gd name="T72" fmla="*/ 63472 w 21600"/>
                  <a:gd name="T73" fmla="*/ 124269 h 21600"/>
                  <a:gd name="T74" fmla="*/ 48355 w 21600"/>
                  <a:gd name="T75" fmla="*/ 119150 h 21600"/>
                  <a:gd name="T76" fmla="*/ 40302 w 21600"/>
                  <a:gd name="T77" fmla="*/ 114024 h 21600"/>
                  <a:gd name="T78" fmla="*/ 32230 w 21600"/>
                  <a:gd name="T79" fmla="*/ 103771 h 21600"/>
                  <a:gd name="T80" fmla="*/ 28204 w 21600"/>
                  <a:gd name="T81" fmla="*/ 89672 h 21600"/>
                  <a:gd name="T82" fmla="*/ 24171 w 21600"/>
                  <a:gd name="T83" fmla="*/ 79434 h 21600"/>
                  <a:gd name="T84" fmla="*/ 28204 w 21600"/>
                  <a:gd name="T85" fmla="*/ 58928 h 21600"/>
                  <a:gd name="T86" fmla="*/ 36269 w 21600"/>
                  <a:gd name="T87" fmla="*/ 44828 h 21600"/>
                  <a:gd name="T88" fmla="*/ 44322 w 21600"/>
                  <a:gd name="T89" fmla="*/ 34590 h 21600"/>
                  <a:gd name="T90" fmla="*/ 51374 w 21600"/>
                  <a:gd name="T91" fmla="*/ 29464 h 21600"/>
                  <a:gd name="T92" fmla="*/ 55407 w 21600"/>
                  <a:gd name="T93" fmla="*/ 15372 h 21600"/>
                  <a:gd name="T94" fmla="*/ 44322 w 21600"/>
                  <a:gd name="T95" fmla="*/ 0 h 21600"/>
                  <a:gd name="T96" fmla="*/ 24171 w 21600"/>
                  <a:gd name="T97" fmla="*/ 10238 h 21600"/>
                  <a:gd name="T98" fmla="*/ 8053 w 21600"/>
                  <a:gd name="T99" fmla="*/ 34590 h 21600"/>
                  <a:gd name="T100" fmla="*/ 4020 w 21600"/>
                  <a:gd name="T101" fmla="*/ 49955 h 216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1600"/>
                  <a:gd name="T154" fmla="*/ 0 h 21600"/>
                  <a:gd name="T155" fmla="*/ 21600 w 21600"/>
                  <a:gd name="T156" fmla="*/ 21600 h 2160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1600" h="21600">
                    <a:moveTo>
                      <a:pt x="663" y="6792"/>
                    </a:moveTo>
                    <a:lnTo>
                      <a:pt x="0" y="10102"/>
                    </a:lnTo>
                    <a:lnTo>
                      <a:pt x="663" y="13587"/>
                    </a:lnTo>
                    <a:lnTo>
                      <a:pt x="1992" y="16200"/>
                    </a:lnTo>
                    <a:lnTo>
                      <a:pt x="3323" y="18289"/>
                    </a:lnTo>
                    <a:lnTo>
                      <a:pt x="5315" y="19509"/>
                    </a:lnTo>
                    <a:lnTo>
                      <a:pt x="7309" y="20903"/>
                    </a:lnTo>
                    <a:lnTo>
                      <a:pt x="9137" y="21600"/>
                    </a:lnTo>
                    <a:lnTo>
                      <a:pt x="11131" y="21600"/>
                    </a:lnTo>
                    <a:lnTo>
                      <a:pt x="12460" y="21600"/>
                    </a:lnTo>
                    <a:lnTo>
                      <a:pt x="15118" y="20205"/>
                    </a:lnTo>
                    <a:lnTo>
                      <a:pt x="17113" y="19509"/>
                    </a:lnTo>
                    <a:lnTo>
                      <a:pt x="18442" y="18289"/>
                    </a:lnTo>
                    <a:lnTo>
                      <a:pt x="19107" y="17592"/>
                    </a:lnTo>
                    <a:lnTo>
                      <a:pt x="20269" y="16200"/>
                    </a:lnTo>
                    <a:lnTo>
                      <a:pt x="20935" y="14109"/>
                    </a:lnTo>
                    <a:lnTo>
                      <a:pt x="21598" y="11495"/>
                    </a:lnTo>
                    <a:lnTo>
                      <a:pt x="21598" y="10102"/>
                    </a:lnTo>
                    <a:lnTo>
                      <a:pt x="21598" y="7489"/>
                    </a:lnTo>
                    <a:lnTo>
                      <a:pt x="20935" y="5399"/>
                    </a:lnTo>
                    <a:lnTo>
                      <a:pt x="19772" y="4006"/>
                    </a:lnTo>
                    <a:lnTo>
                      <a:pt x="19107" y="2611"/>
                    </a:lnTo>
                    <a:lnTo>
                      <a:pt x="13126" y="1392"/>
                    </a:lnTo>
                    <a:lnTo>
                      <a:pt x="11131" y="3309"/>
                    </a:lnTo>
                    <a:lnTo>
                      <a:pt x="13126" y="4006"/>
                    </a:lnTo>
                    <a:lnTo>
                      <a:pt x="14454" y="4006"/>
                    </a:lnTo>
                    <a:lnTo>
                      <a:pt x="15118" y="5399"/>
                    </a:lnTo>
                    <a:lnTo>
                      <a:pt x="16449" y="6792"/>
                    </a:lnTo>
                    <a:lnTo>
                      <a:pt x="17113" y="8012"/>
                    </a:lnTo>
                    <a:lnTo>
                      <a:pt x="17778" y="10102"/>
                    </a:lnTo>
                    <a:lnTo>
                      <a:pt x="17778" y="11495"/>
                    </a:lnTo>
                    <a:lnTo>
                      <a:pt x="17113" y="13587"/>
                    </a:lnTo>
                    <a:lnTo>
                      <a:pt x="16449" y="14806"/>
                    </a:lnTo>
                    <a:lnTo>
                      <a:pt x="15118" y="15503"/>
                    </a:lnTo>
                    <a:lnTo>
                      <a:pt x="13790" y="16896"/>
                    </a:lnTo>
                    <a:lnTo>
                      <a:pt x="12460" y="16896"/>
                    </a:lnTo>
                    <a:lnTo>
                      <a:pt x="10467" y="16896"/>
                    </a:lnTo>
                    <a:lnTo>
                      <a:pt x="7974" y="16200"/>
                    </a:lnTo>
                    <a:lnTo>
                      <a:pt x="6646" y="15503"/>
                    </a:lnTo>
                    <a:lnTo>
                      <a:pt x="5315" y="14109"/>
                    </a:lnTo>
                    <a:lnTo>
                      <a:pt x="4651" y="12192"/>
                    </a:lnTo>
                    <a:lnTo>
                      <a:pt x="3986" y="10800"/>
                    </a:lnTo>
                    <a:lnTo>
                      <a:pt x="4651" y="8012"/>
                    </a:lnTo>
                    <a:lnTo>
                      <a:pt x="5981" y="6095"/>
                    </a:lnTo>
                    <a:lnTo>
                      <a:pt x="7309" y="4703"/>
                    </a:lnTo>
                    <a:lnTo>
                      <a:pt x="8472" y="4006"/>
                    </a:lnTo>
                    <a:lnTo>
                      <a:pt x="9137" y="2090"/>
                    </a:lnTo>
                    <a:lnTo>
                      <a:pt x="7309" y="0"/>
                    </a:lnTo>
                    <a:lnTo>
                      <a:pt x="3986" y="1392"/>
                    </a:lnTo>
                    <a:lnTo>
                      <a:pt x="1328" y="4703"/>
                    </a:lnTo>
                    <a:lnTo>
                      <a:pt x="663" y="6792"/>
                    </a:lnTo>
                    <a:close/>
                  </a:path>
                </a:pathLst>
              </a:custGeom>
              <a:solidFill>
                <a:srgbClr val="93936C"/>
              </a:solidFill>
              <a:ln w="6350" cap="flat" cmpd="sng">
                <a:solidFill>
                  <a:srgbClr val="93936C"/>
                </a:solidFill>
                <a:miter lim="800000"/>
                <a:headEnd/>
                <a:tailEnd/>
              </a:ln>
            </p:spPr>
            <p:txBody>
              <a:bodyPr/>
              <a:lstStyle/>
              <a:p>
                <a:endParaRPr lang="zh-CN" altLang="en-US"/>
              </a:p>
            </p:txBody>
          </p:sp>
          <p:sp>
            <p:nvSpPr>
              <p:cNvPr id="150" name="曲线">
                <a:extLst>
                  <a:ext uri="{FF2B5EF4-FFF2-40B4-BE49-F238E27FC236}">
                    <a16:creationId xmlns:a16="http://schemas.microsoft.com/office/drawing/2014/main" id="{65F6C71A-EBFC-4359-88F8-22DB57D8C195}"/>
                  </a:ext>
                </a:extLst>
              </p:cNvPr>
              <p:cNvSpPr>
                <a:spLocks/>
              </p:cNvSpPr>
              <p:nvPr/>
            </p:nvSpPr>
            <p:spPr bwMode="auto">
              <a:xfrm>
                <a:off x="59447" y="5124"/>
                <a:ext cx="130983" cy="153742"/>
              </a:xfrm>
              <a:custGeom>
                <a:avLst/>
                <a:gdLst>
                  <a:gd name="T0" fmla="*/ 4020 w 21600"/>
                  <a:gd name="T1" fmla="*/ 108886 h 21600"/>
                  <a:gd name="T2" fmla="*/ 0 w 21600"/>
                  <a:gd name="T3" fmla="*/ 94800 h 21600"/>
                  <a:gd name="T4" fmla="*/ 0 w 21600"/>
                  <a:gd name="T5" fmla="*/ 84551 h 21600"/>
                  <a:gd name="T6" fmla="*/ 0 w 21600"/>
                  <a:gd name="T7" fmla="*/ 69184 h 21600"/>
                  <a:gd name="T8" fmla="*/ 4020 w 21600"/>
                  <a:gd name="T9" fmla="*/ 58934 h 21600"/>
                  <a:gd name="T10" fmla="*/ 8053 w 21600"/>
                  <a:gd name="T11" fmla="*/ 49959 h 21600"/>
                  <a:gd name="T12" fmla="*/ 12080 w 21600"/>
                  <a:gd name="T13" fmla="*/ 39702 h 21600"/>
                  <a:gd name="T14" fmla="*/ 16118 w 21600"/>
                  <a:gd name="T15" fmla="*/ 29453 h 21600"/>
                  <a:gd name="T16" fmla="*/ 24171 w 21600"/>
                  <a:gd name="T17" fmla="*/ 19204 h 21600"/>
                  <a:gd name="T18" fmla="*/ 32230 w 21600"/>
                  <a:gd name="T19" fmla="*/ 15367 h 21600"/>
                  <a:gd name="T20" fmla="*/ 44322 w 21600"/>
                  <a:gd name="T21" fmla="*/ 5118 h 21600"/>
                  <a:gd name="T22" fmla="*/ 55407 w 21600"/>
                  <a:gd name="T23" fmla="*/ 5118 h 21600"/>
                  <a:gd name="T24" fmla="*/ 67499 w 21600"/>
                  <a:gd name="T25" fmla="*/ 0 h 21600"/>
                  <a:gd name="T26" fmla="*/ 75558 w 21600"/>
                  <a:gd name="T27" fmla="*/ 5118 h 21600"/>
                  <a:gd name="T28" fmla="*/ 83623 w 21600"/>
                  <a:gd name="T29" fmla="*/ 5118 h 21600"/>
                  <a:gd name="T30" fmla="*/ 91676 w 21600"/>
                  <a:gd name="T31" fmla="*/ 5118 h 21600"/>
                  <a:gd name="T32" fmla="*/ 103774 w 21600"/>
                  <a:gd name="T33" fmla="*/ 15367 h 21600"/>
                  <a:gd name="T34" fmla="*/ 115865 w 21600"/>
                  <a:gd name="T35" fmla="*/ 29453 h 21600"/>
                  <a:gd name="T36" fmla="*/ 122912 w 21600"/>
                  <a:gd name="T37" fmla="*/ 39702 h 21600"/>
                  <a:gd name="T38" fmla="*/ 126950 w 21600"/>
                  <a:gd name="T39" fmla="*/ 55091 h 21600"/>
                  <a:gd name="T40" fmla="*/ 130971 w 21600"/>
                  <a:gd name="T41" fmla="*/ 74302 h 21600"/>
                  <a:gd name="T42" fmla="*/ 130971 w 21600"/>
                  <a:gd name="T43" fmla="*/ 84551 h 21600"/>
                  <a:gd name="T44" fmla="*/ 130971 w 21600"/>
                  <a:gd name="T45" fmla="*/ 103762 h 21600"/>
                  <a:gd name="T46" fmla="*/ 126950 w 21600"/>
                  <a:gd name="T47" fmla="*/ 119136 h 21600"/>
                  <a:gd name="T48" fmla="*/ 119898 w 21600"/>
                  <a:gd name="T49" fmla="*/ 129392 h 21600"/>
                  <a:gd name="T50" fmla="*/ 115865 w 21600"/>
                  <a:gd name="T51" fmla="*/ 139642 h 21600"/>
                  <a:gd name="T52" fmla="*/ 79596 w 21600"/>
                  <a:gd name="T53" fmla="*/ 153742 h 21600"/>
                  <a:gd name="T54" fmla="*/ 67499 w 21600"/>
                  <a:gd name="T55" fmla="*/ 134524 h 21600"/>
                  <a:gd name="T56" fmla="*/ 79596 w 21600"/>
                  <a:gd name="T57" fmla="*/ 134524 h 21600"/>
                  <a:gd name="T58" fmla="*/ 91676 w 21600"/>
                  <a:gd name="T59" fmla="*/ 124275 h 21600"/>
                  <a:gd name="T60" fmla="*/ 99747 w 21600"/>
                  <a:gd name="T61" fmla="*/ 114025 h 21600"/>
                  <a:gd name="T62" fmla="*/ 103774 w 21600"/>
                  <a:gd name="T63" fmla="*/ 99932 h 21600"/>
                  <a:gd name="T64" fmla="*/ 107806 w 21600"/>
                  <a:gd name="T65" fmla="*/ 79433 h 21600"/>
                  <a:gd name="T66" fmla="*/ 103774 w 21600"/>
                  <a:gd name="T67" fmla="*/ 64052 h 21600"/>
                  <a:gd name="T68" fmla="*/ 95709 w 21600"/>
                  <a:gd name="T69" fmla="*/ 49959 h 21600"/>
                  <a:gd name="T70" fmla="*/ 87649 w 21600"/>
                  <a:gd name="T71" fmla="*/ 39702 h 21600"/>
                  <a:gd name="T72" fmla="*/ 75558 w 21600"/>
                  <a:gd name="T73" fmla="*/ 34592 h 21600"/>
                  <a:gd name="T74" fmla="*/ 63472 w 21600"/>
                  <a:gd name="T75" fmla="*/ 34592 h 21600"/>
                  <a:gd name="T76" fmla="*/ 51374 w 21600"/>
                  <a:gd name="T77" fmla="*/ 34592 h 21600"/>
                  <a:gd name="T78" fmla="*/ 44322 w 21600"/>
                  <a:gd name="T79" fmla="*/ 39702 h 21600"/>
                  <a:gd name="T80" fmla="*/ 40302 w 21600"/>
                  <a:gd name="T81" fmla="*/ 44841 h 21600"/>
                  <a:gd name="T82" fmla="*/ 32230 w 21600"/>
                  <a:gd name="T83" fmla="*/ 55091 h 21600"/>
                  <a:gd name="T84" fmla="*/ 28204 w 21600"/>
                  <a:gd name="T85" fmla="*/ 69184 h 21600"/>
                  <a:gd name="T86" fmla="*/ 24171 w 21600"/>
                  <a:gd name="T87" fmla="*/ 84551 h 21600"/>
                  <a:gd name="T88" fmla="*/ 28204 w 21600"/>
                  <a:gd name="T89" fmla="*/ 103762 h 21600"/>
                  <a:gd name="T90" fmla="*/ 36269 w 21600"/>
                  <a:gd name="T91" fmla="*/ 114025 h 21600"/>
                  <a:gd name="T92" fmla="*/ 44322 w 21600"/>
                  <a:gd name="T93" fmla="*/ 124275 h 21600"/>
                  <a:gd name="T94" fmla="*/ 51374 w 21600"/>
                  <a:gd name="T95" fmla="*/ 129392 h 21600"/>
                  <a:gd name="T96" fmla="*/ 55407 w 21600"/>
                  <a:gd name="T97" fmla="*/ 143485 h 21600"/>
                  <a:gd name="T98" fmla="*/ 24171 w 21600"/>
                  <a:gd name="T99" fmla="*/ 139642 h 21600"/>
                  <a:gd name="T100" fmla="*/ 4020 w 21600"/>
                  <a:gd name="T101" fmla="*/ 114025 h 21600"/>
                  <a:gd name="T102" fmla="*/ 4020 w 21600"/>
                  <a:gd name="T103" fmla="*/ 108886 h 2160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1600"/>
                  <a:gd name="T157" fmla="*/ 0 h 21600"/>
                  <a:gd name="T158" fmla="*/ 21600 w 21600"/>
                  <a:gd name="T159" fmla="*/ 21600 h 2160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1600" h="21600">
                    <a:moveTo>
                      <a:pt x="663" y="15298"/>
                    </a:moveTo>
                    <a:lnTo>
                      <a:pt x="0" y="13319"/>
                    </a:lnTo>
                    <a:lnTo>
                      <a:pt x="0" y="11879"/>
                    </a:lnTo>
                    <a:lnTo>
                      <a:pt x="0" y="9720"/>
                    </a:lnTo>
                    <a:lnTo>
                      <a:pt x="663" y="8280"/>
                    </a:lnTo>
                    <a:lnTo>
                      <a:pt x="1328" y="7019"/>
                    </a:lnTo>
                    <a:lnTo>
                      <a:pt x="1992" y="5578"/>
                    </a:lnTo>
                    <a:lnTo>
                      <a:pt x="2658" y="4138"/>
                    </a:lnTo>
                    <a:lnTo>
                      <a:pt x="3986" y="2698"/>
                    </a:lnTo>
                    <a:lnTo>
                      <a:pt x="5315" y="2159"/>
                    </a:lnTo>
                    <a:lnTo>
                      <a:pt x="7309" y="719"/>
                    </a:lnTo>
                    <a:lnTo>
                      <a:pt x="9137" y="719"/>
                    </a:lnTo>
                    <a:lnTo>
                      <a:pt x="11131" y="0"/>
                    </a:lnTo>
                    <a:lnTo>
                      <a:pt x="12460" y="719"/>
                    </a:lnTo>
                    <a:lnTo>
                      <a:pt x="13790" y="719"/>
                    </a:lnTo>
                    <a:lnTo>
                      <a:pt x="15118" y="719"/>
                    </a:lnTo>
                    <a:lnTo>
                      <a:pt x="17113" y="2159"/>
                    </a:lnTo>
                    <a:lnTo>
                      <a:pt x="19107" y="4138"/>
                    </a:lnTo>
                    <a:lnTo>
                      <a:pt x="20269" y="5578"/>
                    </a:lnTo>
                    <a:lnTo>
                      <a:pt x="20935" y="7740"/>
                    </a:lnTo>
                    <a:lnTo>
                      <a:pt x="21598" y="10439"/>
                    </a:lnTo>
                    <a:lnTo>
                      <a:pt x="21598" y="11879"/>
                    </a:lnTo>
                    <a:lnTo>
                      <a:pt x="21598" y="14578"/>
                    </a:lnTo>
                    <a:lnTo>
                      <a:pt x="20935" y="16738"/>
                    </a:lnTo>
                    <a:lnTo>
                      <a:pt x="19772" y="18179"/>
                    </a:lnTo>
                    <a:lnTo>
                      <a:pt x="19107" y="19619"/>
                    </a:lnTo>
                    <a:lnTo>
                      <a:pt x="13126" y="21600"/>
                    </a:lnTo>
                    <a:lnTo>
                      <a:pt x="11131" y="18900"/>
                    </a:lnTo>
                    <a:lnTo>
                      <a:pt x="13126" y="18900"/>
                    </a:lnTo>
                    <a:lnTo>
                      <a:pt x="15118" y="17460"/>
                    </a:lnTo>
                    <a:lnTo>
                      <a:pt x="16449" y="16020"/>
                    </a:lnTo>
                    <a:lnTo>
                      <a:pt x="17113" y="14040"/>
                    </a:lnTo>
                    <a:lnTo>
                      <a:pt x="17778" y="11160"/>
                    </a:lnTo>
                    <a:lnTo>
                      <a:pt x="17113" y="8999"/>
                    </a:lnTo>
                    <a:lnTo>
                      <a:pt x="15783" y="7019"/>
                    </a:lnTo>
                    <a:lnTo>
                      <a:pt x="14454" y="5578"/>
                    </a:lnTo>
                    <a:lnTo>
                      <a:pt x="12460" y="4860"/>
                    </a:lnTo>
                    <a:lnTo>
                      <a:pt x="10467" y="4860"/>
                    </a:lnTo>
                    <a:lnTo>
                      <a:pt x="8472" y="4860"/>
                    </a:lnTo>
                    <a:lnTo>
                      <a:pt x="7309" y="5578"/>
                    </a:lnTo>
                    <a:lnTo>
                      <a:pt x="6646" y="6300"/>
                    </a:lnTo>
                    <a:lnTo>
                      <a:pt x="5315" y="7740"/>
                    </a:lnTo>
                    <a:lnTo>
                      <a:pt x="4651" y="9720"/>
                    </a:lnTo>
                    <a:lnTo>
                      <a:pt x="3986" y="11879"/>
                    </a:lnTo>
                    <a:lnTo>
                      <a:pt x="4651" y="14578"/>
                    </a:lnTo>
                    <a:lnTo>
                      <a:pt x="5981" y="16020"/>
                    </a:lnTo>
                    <a:lnTo>
                      <a:pt x="7309" y="17460"/>
                    </a:lnTo>
                    <a:lnTo>
                      <a:pt x="8472" y="18179"/>
                    </a:lnTo>
                    <a:lnTo>
                      <a:pt x="9137" y="20159"/>
                    </a:lnTo>
                    <a:lnTo>
                      <a:pt x="3986" y="19619"/>
                    </a:lnTo>
                    <a:lnTo>
                      <a:pt x="663" y="16020"/>
                    </a:lnTo>
                    <a:lnTo>
                      <a:pt x="663" y="15298"/>
                    </a:lnTo>
                    <a:close/>
                  </a:path>
                </a:pathLst>
              </a:custGeom>
              <a:solidFill>
                <a:srgbClr val="93936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1" name="曲线">
                <a:extLst>
                  <a:ext uri="{FF2B5EF4-FFF2-40B4-BE49-F238E27FC236}">
                    <a16:creationId xmlns:a16="http://schemas.microsoft.com/office/drawing/2014/main" id="{52049056-D59B-4C67-9266-E4FE644324F2}"/>
                  </a:ext>
                </a:extLst>
              </p:cNvPr>
              <p:cNvSpPr>
                <a:spLocks/>
              </p:cNvSpPr>
              <p:nvPr/>
            </p:nvSpPr>
            <p:spPr bwMode="auto">
              <a:xfrm>
                <a:off x="59447" y="5124"/>
                <a:ext cx="130983" cy="153742"/>
              </a:xfrm>
              <a:custGeom>
                <a:avLst/>
                <a:gdLst>
                  <a:gd name="T0" fmla="*/ 4020 w 21600"/>
                  <a:gd name="T1" fmla="*/ 108886 h 21600"/>
                  <a:gd name="T2" fmla="*/ 0 w 21600"/>
                  <a:gd name="T3" fmla="*/ 94800 h 21600"/>
                  <a:gd name="T4" fmla="*/ 0 w 21600"/>
                  <a:gd name="T5" fmla="*/ 84551 h 21600"/>
                  <a:gd name="T6" fmla="*/ 0 w 21600"/>
                  <a:gd name="T7" fmla="*/ 69184 h 21600"/>
                  <a:gd name="T8" fmla="*/ 4020 w 21600"/>
                  <a:gd name="T9" fmla="*/ 58934 h 21600"/>
                  <a:gd name="T10" fmla="*/ 8053 w 21600"/>
                  <a:gd name="T11" fmla="*/ 49959 h 21600"/>
                  <a:gd name="T12" fmla="*/ 12080 w 21600"/>
                  <a:gd name="T13" fmla="*/ 39702 h 21600"/>
                  <a:gd name="T14" fmla="*/ 16118 w 21600"/>
                  <a:gd name="T15" fmla="*/ 29453 h 21600"/>
                  <a:gd name="T16" fmla="*/ 24171 w 21600"/>
                  <a:gd name="T17" fmla="*/ 19204 h 21600"/>
                  <a:gd name="T18" fmla="*/ 32230 w 21600"/>
                  <a:gd name="T19" fmla="*/ 15367 h 21600"/>
                  <a:gd name="T20" fmla="*/ 44322 w 21600"/>
                  <a:gd name="T21" fmla="*/ 5118 h 21600"/>
                  <a:gd name="T22" fmla="*/ 55407 w 21600"/>
                  <a:gd name="T23" fmla="*/ 5118 h 21600"/>
                  <a:gd name="T24" fmla="*/ 67499 w 21600"/>
                  <a:gd name="T25" fmla="*/ 0 h 21600"/>
                  <a:gd name="T26" fmla="*/ 75558 w 21600"/>
                  <a:gd name="T27" fmla="*/ 5118 h 21600"/>
                  <a:gd name="T28" fmla="*/ 83623 w 21600"/>
                  <a:gd name="T29" fmla="*/ 5118 h 21600"/>
                  <a:gd name="T30" fmla="*/ 91676 w 21600"/>
                  <a:gd name="T31" fmla="*/ 5118 h 21600"/>
                  <a:gd name="T32" fmla="*/ 103774 w 21600"/>
                  <a:gd name="T33" fmla="*/ 15367 h 21600"/>
                  <a:gd name="T34" fmla="*/ 115865 w 21600"/>
                  <a:gd name="T35" fmla="*/ 29453 h 21600"/>
                  <a:gd name="T36" fmla="*/ 122912 w 21600"/>
                  <a:gd name="T37" fmla="*/ 39702 h 21600"/>
                  <a:gd name="T38" fmla="*/ 126950 w 21600"/>
                  <a:gd name="T39" fmla="*/ 55091 h 21600"/>
                  <a:gd name="T40" fmla="*/ 130971 w 21600"/>
                  <a:gd name="T41" fmla="*/ 74302 h 21600"/>
                  <a:gd name="T42" fmla="*/ 130971 w 21600"/>
                  <a:gd name="T43" fmla="*/ 84551 h 21600"/>
                  <a:gd name="T44" fmla="*/ 130971 w 21600"/>
                  <a:gd name="T45" fmla="*/ 103762 h 21600"/>
                  <a:gd name="T46" fmla="*/ 126950 w 21600"/>
                  <a:gd name="T47" fmla="*/ 119136 h 21600"/>
                  <a:gd name="T48" fmla="*/ 119898 w 21600"/>
                  <a:gd name="T49" fmla="*/ 129392 h 21600"/>
                  <a:gd name="T50" fmla="*/ 115865 w 21600"/>
                  <a:gd name="T51" fmla="*/ 139642 h 21600"/>
                  <a:gd name="T52" fmla="*/ 79596 w 21600"/>
                  <a:gd name="T53" fmla="*/ 153742 h 21600"/>
                  <a:gd name="T54" fmla="*/ 67499 w 21600"/>
                  <a:gd name="T55" fmla="*/ 134524 h 21600"/>
                  <a:gd name="T56" fmla="*/ 79596 w 21600"/>
                  <a:gd name="T57" fmla="*/ 134524 h 21600"/>
                  <a:gd name="T58" fmla="*/ 91676 w 21600"/>
                  <a:gd name="T59" fmla="*/ 124275 h 21600"/>
                  <a:gd name="T60" fmla="*/ 99747 w 21600"/>
                  <a:gd name="T61" fmla="*/ 114025 h 21600"/>
                  <a:gd name="T62" fmla="*/ 103774 w 21600"/>
                  <a:gd name="T63" fmla="*/ 99932 h 21600"/>
                  <a:gd name="T64" fmla="*/ 107806 w 21600"/>
                  <a:gd name="T65" fmla="*/ 79433 h 21600"/>
                  <a:gd name="T66" fmla="*/ 103774 w 21600"/>
                  <a:gd name="T67" fmla="*/ 64052 h 21600"/>
                  <a:gd name="T68" fmla="*/ 95709 w 21600"/>
                  <a:gd name="T69" fmla="*/ 49959 h 21600"/>
                  <a:gd name="T70" fmla="*/ 87649 w 21600"/>
                  <a:gd name="T71" fmla="*/ 39702 h 21600"/>
                  <a:gd name="T72" fmla="*/ 75558 w 21600"/>
                  <a:gd name="T73" fmla="*/ 34592 h 21600"/>
                  <a:gd name="T74" fmla="*/ 63472 w 21600"/>
                  <a:gd name="T75" fmla="*/ 34592 h 21600"/>
                  <a:gd name="T76" fmla="*/ 51374 w 21600"/>
                  <a:gd name="T77" fmla="*/ 34592 h 21600"/>
                  <a:gd name="T78" fmla="*/ 44322 w 21600"/>
                  <a:gd name="T79" fmla="*/ 39702 h 21600"/>
                  <a:gd name="T80" fmla="*/ 40302 w 21600"/>
                  <a:gd name="T81" fmla="*/ 44841 h 21600"/>
                  <a:gd name="T82" fmla="*/ 32230 w 21600"/>
                  <a:gd name="T83" fmla="*/ 55091 h 21600"/>
                  <a:gd name="T84" fmla="*/ 28204 w 21600"/>
                  <a:gd name="T85" fmla="*/ 69184 h 21600"/>
                  <a:gd name="T86" fmla="*/ 24171 w 21600"/>
                  <a:gd name="T87" fmla="*/ 84551 h 21600"/>
                  <a:gd name="T88" fmla="*/ 28204 w 21600"/>
                  <a:gd name="T89" fmla="*/ 103762 h 21600"/>
                  <a:gd name="T90" fmla="*/ 36269 w 21600"/>
                  <a:gd name="T91" fmla="*/ 114025 h 21600"/>
                  <a:gd name="T92" fmla="*/ 44322 w 21600"/>
                  <a:gd name="T93" fmla="*/ 124275 h 21600"/>
                  <a:gd name="T94" fmla="*/ 51374 w 21600"/>
                  <a:gd name="T95" fmla="*/ 129392 h 21600"/>
                  <a:gd name="T96" fmla="*/ 55407 w 21600"/>
                  <a:gd name="T97" fmla="*/ 143485 h 21600"/>
                  <a:gd name="T98" fmla="*/ 24171 w 21600"/>
                  <a:gd name="T99" fmla="*/ 139642 h 21600"/>
                  <a:gd name="T100" fmla="*/ 4020 w 21600"/>
                  <a:gd name="T101" fmla="*/ 114025 h 21600"/>
                  <a:gd name="T102" fmla="*/ 4020 w 21600"/>
                  <a:gd name="T103" fmla="*/ 108886 h 2160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1600"/>
                  <a:gd name="T157" fmla="*/ 0 h 21600"/>
                  <a:gd name="T158" fmla="*/ 21600 w 21600"/>
                  <a:gd name="T159" fmla="*/ 21600 h 2160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1600" h="21600">
                    <a:moveTo>
                      <a:pt x="663" y="15298"/>
                    </a:moveTo>
                    <a:lnTo>
                      <a:pt x="0" y="13319"/>
                    </a:lnTo>
                    <a:lnTo>
                      <a:pt x="0" y="11879"/>
                    </a:lnTo>
                    <a:lnTo>
                      <a:pt x="0" y="9720"/>
                    </a:lnTo>
                    <a:lnTo>
                      <a:pt x="663" y="8280"/>
                    </a:lnTo>
                    <a:lnTo>
                      <a:pt x="1328" y="7019"/>
                    </a:lnTo>
                    <a:lnTo>
                      <a:pt x="1992" y="5578"/>
                    </a:lnTo>
                    <a:lnTo>
                      <a:pt x="2658" y="4138"/>
                    </a:lnTo>
                    <a:lnTo>
                      <a:pt x="3986" y="2698"/>
                    </a:lnTo>
                    <a:lnTo>
                      <a:pt x="5315" y="2159"/>
                    </a:lnTo>
                    <a:lnTo>
                      <a:pt x="7309" y="719"/>
                    </a:lnTo>
                    <a:lnTo>
                      <a:pt x="9137" y="719"/>
                    </a:lnTo>
                    <a:lnTo>
                      <a:pt x="11131" y="0"/>
                    </a:lnTo>
                    <a:lnTo>
                      <a:pt x="12460" y="719"/>
                    </a:lnTo>
                    <a:lnTo>
                      <a:pt x="13790" y="719"/>
                    </a:lnTo>
                    <a:lnTo>
                      <a:pt x="15118" y="719"/>
                    </a:lnTo>
                    <a:lnTo>
                      <a:pt x="17113" y="2159"/>
                    </a:lnTo>
                    <a:lnTo>
                      <a:pt x="19107" y="4138"/>
                    </a:lnTo>
                    <a:lnTo>
                      <a:pt x="20269" y="5578"/>
                    </a:lnTo>
                    <a:lnTo>
                      <a:pt x="20935" y="7740"/>
                    </a:lnTo>
                    <a:lnTo>
                      <a:pt x="21598" y="10439"/>
                    </a:lnTo>
                    <a:lnTo>
                      <a:pt x="21598" y="11879"/>
                    </a:lnTo>
                    <a:lnTo>
                      <a:pt x="21598" y="14578"/>
                    </a:lnTo>
                    <a:lnTo>
                      <a:pt x="20935" y="16738"/>
                    </a:lnTo>
                    <a:lnTo>
                      <a:pt x="19772" y="18179"/>
                    </a:lnTo>
                    <a:lnTo>
                      <a:pt x="19107" y="19619"/>
                    </a:lnTo>
                    <a:lnTo>
                      <a:pt x="13126" y="21600"/>
                    </a:lnTo>
                    <a:lnTo>
                      <a:pt x="11131" y="18900"/>
                    </a:lnTo>
                    <a:lnTo>
                      <a:pt x="13126" y="18900"/>
                    </a:lnTo>
                    <a:lnTo>
                      <a:pt x="15118" y="17460"/>
                    </a:lnTo>
                    <a:lnTo>
                      <a:pt x="16449" y="16020"/>
                    </a:lnTo>
                    <a:lnTo>
                      <a:pt x="17113" y="14040"/>
                    </a:lnTo>
                    <a:lnTo>
                      <a:pt x="17778" y="11160"/>
                    </a:lnTo>
                    <a:lnTo>
                      <a:pt x="17113" y="8999"/>
                    </a:lnTo>
                    <a:lnTo>
                      <a:pt x="15783" y="7019"/>
                    </a:lnTo>
                    <a:lnTo>
                      <a:pt x="14454" y="5578"/>
                    </a:lnTo>
                    <a:lnTo>
                      <a:pt x="12460" y="4860"/>
                    </a:lnTo>
                    <a:lnTo>
                      <a:pt x="10467" y="4860"/>
                    </a:lnTo>
                    <a:lnTo>
                      <a:pt x="8472" y="4860"/>
                    </a:lnTo>
                    <a:lnTo>
                      <a:pt x="7309" y="5578"/>
                    </a:lnTo>
                    <a:lnTo>
                      <a:pt x="6646" y="6300"/>
                    </a:lnTo>
                    <a:lnTo>
                      <a:pt x="5315" y="7740"/>
                    </a:lnTo>
                    <a:lnTo>
                      <a:pt x="4651" y="9720"/>
                    </a:lnTo>
                    <a:lnTo>
                      <a:pt x="3986" y="11879"/>
                    </a:lnTo>
                    <a:lnTo>
                      <a:pt x="4651" y="14578"/>
                    </a:lnTo>
                    <a:lnTo>
                      <a:pt x="5981" y="16020"/>
                    </a:lnTo>
                    <a:lnTo>
                      <a:pt x="7309" y="17460"/>
                    </a:lnTo>
                    <a:lnTo>
                      <a:pt x="8472" y="18179"/>
                    </a:lnTo>
                    <a:lnTo>
                      <a:pt x="9137" y="20159"/>
                    </a:lnTo>
                    <a:lnTo>
                      <a:pt x="3986" y="19619"/>
                    </a:lnTo>
                    <a:lnTo>
                      <a:pt x="663" y="16020"/>
                    </a:lnTo>
                    <a:lnTo>
                      <a:pt x="663" y="15298"/>
                    </a:lnTo>
                    <a:close/>
                  </a:path>
                </a:pathLst>
              </a:custGeom>
              <a:solidFill>
                <a:srgbClr val="93936C"/>
              </a:solidFill>
              <a:ln w="6350" cap="flat" cmpd="sng">
                <a:solidFill>
                  <a:srgbClr val="93936C"/>
                </a:solidFill>
                <a:miter lim="800000"/>
                <a:headEnd/>
                <a:tailEnd/>
              </a:ln>
            </p:spPr>
            <p:txBody>
              <a:bodyPr/>
              <a:lstStyle/>
              <a:p>
                <a:endParaRPr lang="zh-CN" altLang="en-US"/>
              </a:p>
            </p:txBody>
          </p:sp>
          <p:sp>
            <p:nvSpPr>
              <p:cNvPr id="152" name="曲线">
                <a:extLst>
                  <a:ext uri="{FF2B5EF4-FFF2-40B4-BE49-F238E27FC236}">
                    <a16:creationId xmlns:a16="http://schemas.microsoft.com/office/drawing/2014/main" id="{D9154405-8252-441B-8CFC-8398EF76FB10}"/>
                  </a:ext>
                </a:extLst>
              </p:cNvPr>
              <p:cNvSpPr>
                <a:spLocks/>
              </p:cNvSpPr>
              <p:nvPr/>
            </p:nvSpPr>
            <p:spPr bwMode="auto">
              <a:xfrm>
                <a:off x="4030" y="108901"/>
                <a:ext cx="95717" cy="120432"/>
              </a:xfrm>
              <a:custGeom>
                <a:avLst/>
                <a:gdLst>
                  <a:gd name="T0" fmla="*/ 59442 w 21600"/>
                  <a:gd name="T1" fmla="*/ 0 h 21600"/>
                  <a:gd name="T2" fmla="*/ 47349 w 21600"/>
                  <a:gd name="T3" fmla="*/ 0 h 21600"/>
                  <a:gd name="T4" fmla="*/ 39288 w 21600"/>
                  <a:gd name="T5" fmla="*/ 0 h 21600"/>
                  <a:gd name="T6" fmla="*/ 28210 w 21600"/>
                  <a:gd name="T7" fmla="*/ 5124 h 21600"/>
                  <a:gd name="T8" fmla="*/ 20149 w 21600"/>
                  <a:gd name="T9" fmla="*/ 10248 h 21600"/>
                  <a:gd name="T10" fmla="*/ 12084 w 21600"/>
                  <a:gd name="T11" fmla="*/ 20490 h 21600"/>
                  <a:gd name="T12" fmla="*/ 8056 w 21600"/>
                  <a:gd name="T13" fmla="*/ 30738 h 21600"/>
                  <a:gd name="T14" fmla="*/ 4028 w 21600"/>
                  <a:gd name="T15" fmla="*/ 39709 h 21600"/>
                  <a:gd name="T16" fmla="*/ 0 w 21600"/>
                  <a:gd name="T17" fmla="*/ 49957 h 21600"/>
                  <a:gd name="T18" fmla="*/ 0 w 21600"/>
                  <a:gd name="T19" fmla="*/ 60216 h 21600"/>
                  <a:gd name="T20" fmla="*/ 0 w 21600"/>
                  <a:gd name="T21" fmla="*/ 75588 h 21600"/>
                  <a:gd name="T22" fmla="*/ 0 w 21600"/>
                  <a:gd name="T23" fmla="*/ 80706 h 21600"/>
                  <a:gd name="T24" fmla="*/ 8056 w 21600"/>
                  <a:gd name="T25" fmla="*/ 94801 h 21600"/>
                  <a:gd name="T26" fmla="*/ 8056 w 21600"/>
                  <a:gd name="T27" fmla="*/ 99925 h 21600"/>
                  <a:gd name="T28" fmla="*/ 16117 w 21600"/>
                  <a:gd name="T29" fmla="*/ 105049 h 21600"/>
                  <a:gd name="T30" fmla="*/ 24177 w 21600"/>
                  <a:gd name="T31" fmla="*/ 115302 h 21600"/>
                  <a:gd name="T32" fmla="*/ 35256 w 21600"/>
                  <a:gd name="T33" fmla="*/ 120432 h 21600"/>
                  <a:gd name="T34" fmla="*/ 47349 w 21600"/>
                  <a:gd name="T35" fmla="*/ 120432 h 21600"/>
                  <a:gd name="T36" fmla="*/ 63470 w 21600"/>
                  <a:gd name="T37" fmla="*/ 115302 h 21600"/>
                  <a:gd name="T38" fmla="*/ 71535 w 21600"/>
                  <a:gd name="T39" fmla="*/ 89683 h 21600"/>
                  <a:gd name="T40" fmla="*/ 67498 w 21600"/>
                  <a:gd name="T41" fmla="*/ 94801 h 21600"/>
                  <a:gd name="T42" fmla="*/ 59442 w 21600"/>
                  <a:gd name="T43" fmla="*/ 94801 h 21600"/>
                  <a:gd name="T44" fmla="*/ 51381 w 21600"/>
                  <a:gd name="T45" fmla="*/ 99925 h 21600"/>
                  <a:gd name="T46" fmla="*/ 47349 w 21600"/>
                  <a:gd name="T47" fmla="*/ 99925 h 21600"/>
                  <a:gd name="T48" fmla="*/ 39288 w 21600"/>
                  <a:gd name="T49" fmla="*/ 99925 h 21600"/>
                  <a:gd name="T50" fmla="*/ 28210 w 21600"/>
                  <a:gd name="T51" fmla="*/ 89683 h 21600"/>
                  <a:gd name="T52" fmla="*/ 24177 w 21600"/>
                  <a:gd name="T53" fmla="*/ 84553 h 21600"/>
                  <a:gd name="T54" fmla="*/ 20149 w 21600"/>
                  <a:gd name="T55" fmla="*/ 80706 h 21600"/>
                  <a:gd name="T56" fmla="*/ 16117 w 21600"/>
                  <a:gd name="T57" fmla="*/ 70464 h 21600"/>
                  <a:gd name="T58" fmla="*/ 16117 w 21600"/>
                  <a:gd name="T59" fmla="*/ 60216 h 21600"/>
                  <a:gd name="T60" fmla="*/ 16117 w 21600"/>
                  <a:gd name="T61" fmla="*/ 49957 h 21600"/>
                  <a:gd name="T62" fmla="*/ 20149 w 21600"/>
                  <a:gd name="T63" fmla="*/ 39709 h 21600"/>
                  <a:gd name="T64" fmla="*/ 28210 w 21600"/>
                  <a:gd name="T65" fmla="*/ 30738 h 21600"/>
                  <a:gd name="T66" fmla="*/ 35256 w 21600"/>
                  <a:gd name="T67" fmla="*/ 25614 h 21600"/>
                  <a:gd name="T68" fmla="*/ 47349 w 21600"/>
                  <a:gd name="T69" fmla="*/ 20490 h 21600"/>
                  <a:gd name="T70" fmla="*/ 55410 w 21600"/>
                  <a:gd name="T71" fmla="*/ 20490 h 21600"/>
                  <a:gd name="T72" fmla="*/ 67498 w 21600"/>
                  <a:gd name="T73" fmla="*/ 25614 h 21600"/>
                  <a:gd name="T74" fmla="*/ 75559 w 21600"/>
                  <a:gd name="T75" fmla="*/ 39709 h 21600"/>
                  <a:gd name="T76" fmla="*/ 79591 w 21600"/>
                  <a:gd name="T77" fmla="*/ 49957 h 21600"/>
                  <a:gd name="T78" fmla="*/ 79591 w 21600"/>
                  <a:gd name="T79" fmla="*/ 60216 h 21600"/>
                  <a:gd name="T80" fmla="*/ 79591 w 21600"/>
                  <a:gd name="T81" fmla="*/ 70464 h 21600"/>
                  <a:gd name="T82" fmla="*/ 75559 w 21600"/>
                  <a:gd name="T83" fmla="*/ 80706 h 21600"/>
                  <a:gd name="T84" fmla="*/ 95717 w 21600"/>
                  <a:gd name="T85" fmla="*/ 70464 h 21600"/>
                  <a:gd name="T86" fmla="*/ 95717 w 21600"/>
                  <a:gd name="T87" fmla="*/ 39709 h 21600"/>
                  <a:gd name="T88" fmla="*/ 71535 w 21600"/>
                  <a:gd name="T89" fmla="*/ 15372 h 21600"/>
                  <a:gd name="T90" fmla="*/ 59442 w 21600"/>
                  <a:gd name="T91" fmla="*/ 0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13414" y="0"/>
                    </a:moveTo>
                    <a:lnTo>
                      <a:pt x="10685" y="0"/>
                    </a:lnTo>
                    <a:lnTo>
                      <a:pt x="8866" y="0"/>
                    </a:lnTo>
                    <a:lnTo>
                      <a:pt x="6366" y="919"/>
                    </a:lnTo>
                    <a:lnTo>
                      <a:pt x="4547" y="1838"/>
                    </a:lnTo>
                    <a:lnTo>
                      <a:pt x="2727" y="3675"/>
                    </a:lnTo>
                    <a:lnTo>
                      <a:pt x="1818" y="5513"/>
                    </a:lnTo>
                    <a:lnTo>
                      <a:pt x="909" y="7122"/>
                    </a:lnTo>
                    <a:lnTo>
                      <a:pt x="0" y="8960"/>
                    </a:lnTo>
                    <a:lnTo>
                      <a:pt x="0" y="10800"/>
                    </a:lnTo>
                    <a:lnTo>
                      <a:pt x="0" y="13557"/>
                    </a:lnTo>
                    <a:lnTo>
                      <a:pt x="0" y="14475"/>
                    </a:lnTo>
                    <a:lnTo>
                      <a:pt x="1818" y="17003"/>
                    </a:lnTo>
                    <a:lnTo>
                      <a:pt x="1818" y="17922"/>
                    </a:lnTo>
                    <a:lnTo>
                      <a:pt x="3637" y="18841"/>
                    </a:lnTo>
                    <a:lnTo>
                      <a:pt x="5456" y="20680"/>
                    </a:lnTo>
                    <a:lnTo>
                      <a:pt x="7956" y="21600"/>
                    </a:lnTo>
                    <a:lnTo>
                      <a:pt x="10685" y="21600"/>
                    </a:lnTo>
                    <a:lnTo>
                      <a:pt x="14323" y="20680"/>
                    </a:lnTo>
                    <a:lnTo>
                      <a:pt x="16143" y="16085"/>
                    </a:lnTo>
                    <a:lnTo>
                      <a:pt x="15232" y="17003"/>
                    </a:lnTo>
                    <a:lnTo>
                      <a:pt x="13414" y="17003"/>
                    </a:lnTo>
                    <a:lnTo>
                      <a:pt x="11595" y="17922"/>
                    </a:lnTo>
                    <a:lnTo>
                      <a:pt x="10685" y="17922"/>
                    </a:lnTo>
                    <a:lnTo>
                      <a:pt x="8866" y="17922"/>
                    </a:lnTo>
                    <a:lnTo>
                      <a:pt x="6366" y="16085"/>
                    </a:lnTo>
                    <a:lnTo>
                      <a:pt x="5456" y="15165"/>
                    </a:lnTo>
                    <a:lnTo>
                      <a:pt x="4547" y="14475"/>
                    </a:lnTo>
                    <a:lnTo>
                      <a:pt x="3637" y="12638"/>
                    </a:lnTo>
                    <a:lnTo>
                      <a:pt x="3637" y="10800"/>
                    </a:lnTo>
                    <a:lnTo>
                      <a:pt x="3637" y="8960"/>
                    </a:lnTo>
                    <a:lnTo>
                      <a:pt x="4547" y="7122"/>
                    </a:lnTo>
                    <a:lnTo>
                      <a:pt x="6366" y="5513"/>
                    </a:lnTo>
                    <a:lnTo>
                      <a:pt x="7956" y="4594"/>
                    </a:lnTo>
                    <a:lnTo>
                      <a:pt x="10685" y="3675"/>
                    </a:lnTo>
                    <a:lnTo>
                      <a:pt x="12504" y="3675"/>
                    </a:lnTo>
                    <a:lnTo>
                      <a:pt x="15232" y="4594"/>
                    </a:lnTo>
                    <a:lnTo>
                      <a:pt x="17051" y="7122"/>
                    </a:lnTo>
                    <a:lnTo>
                      <a:pt x="17961" y="8960"/>
                    </a:lnTo>
                    <a:lnTo>
                      <a:pt x="17961" y="10800"/>
                    </a:lnTo>
                    <a:lnTo>
                      <a:pt x="17961" y="12638"/>
                    </a:lnTo>
                    <a:lnTo>
                      <a:pt x="17051" y="14475"/>
                    </a:lnTo>
                    <a:lnTo>
                      <a:pt x="21600" y="12638"/>
                    </a:lnTo>
                    <a:lnTo>
                      <a:pt x="21600" y="7122"/>
                    </a:lnTo>
                    <a:lnTo>
                      <a:pt x="16143" y="2757"/>
                    </a:lnTo>
                    <a:lnTo>
                      <a:pt x="13414" y="0"/>
                    </a:lnTo>
                    <a:close/>
                  </a:path>
                </a:pathLst>
              </a:custGeom>
              <a:solidFill>
                <a:srgbClr val="93936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 name="曲线">
                <a:extLst>
                  <a:ext uri="{FF2B5EF4-FFF2-40B4-BE49-F238E27FC236}">
                    <a16:creationId xmlns:a16="http://schemas.microsoft.com/office/drawing/2014/main" id="{83A266BF-98B5-4D4E-8C32-158D776CFFA8}"/>
                  </a:ext>
                </a:extLst>
              </p:cNvPr>
              <p:cNvSpPr>
                <a:spLocks/>
              </p:cNvSpPr>
              <p:nvPr/>
            </p:nvSpPr>
            <p:spPr bwMode="auto">
              <a:xfrm>
                <a:off x="4030" y="108901"/>
                <a:ext cx="95717" cy="120432"/>
              </a:xfrm>
              <a:custGeom>
                <a:avLst/>
                <a:gdLst>
                  <a:gd name="T0" fmla="*/ 59442 w 21600"/>
                  <a:gd name="T1" fmla="*/ 0 h 21600"/>
                  <a:gd name="T2" fmla="*/ 47349 w 21600"/>
                  <a:gd name="T3" fmla="*/ 0 h 21600"/>
                  <a:gd name="T4" fmla="*/ 39288 w 21600"/>
                  <a:gd name="T5" fmla="*/ 0 h 21600"/>
                  <a:gd name="T6" fmla="*/ 28210 w 21600"/>
                  <a:gd name="T7" fmla="*/ 5124 h 21600"/>
                  <a:gd name="T8" fmla="*/ 20149 w 21600"/>
                  <a:gd name="T9" fmla="*/ 10248 h 21600"/>
                  <a:gd name="T10" fmla="*/ 12084 w 21600"/>
                  <a:gd name="T11" fmla="*/ 20490 h 21600"/>
                  <a:gd name="T12" fmla="*/ 8056 w 21600"/>
                  <a:gd name="T13" fmla="*/ 30738 h 21600"/>
                  <a:gd name="T14" fmla="*/ 4028 w 21600"/>
                  <a:gd name="T15" fmla="*/ 39709 h 21600"/>
                  <a:gd name="T16" fmla="*/ 0 w 21600"/>
                  <a:gd name="T17" fmla="*/ 49957 h 21600"/>
                  <a:gd name="T18" fmla="*/ 0 w 21600"/>
                  <a:gd name="T19" fmla="*/ 60216 h 21600"/>
                  <a:gd name="T20" fmla="*/ 0 w 21600"/>
                  <a:gd name="T21" fmla="*/ 75588 h 21600"/>
                  <a:gd name="T22" fmla="*/ 0 w 21600"/>
                  <a:gd name="T23" fmla="*/ 80706 h 21600"/>
                  <a:gd name="T24" fmla="*/ 8056 w 21600"/>
                  <a:gd name="T25" fmla="*/ 94801 h 21600"/>
                  <a:gd name="T26" fmla="*/ 8056 w 21600"/>
                  <a:gd name="T27" fmla="*/ 99925 h 21600"/>
                  <a:gd name="T28" fmla="*/ 16117 w 21600"/>
                  <a:gd name="T29" fmla="*/ 105049 h 21600"/>
                  <a:gd name="T30" fmla="*/ 24177 w 21600"/>
                  <a:gd name="T31" fmla="*/ 115302 h 21600"/>
                  <a:gd name="T32" fmla="*/ 35256 w 21600"/>
                  <a:gd name="T33" fmla="*/ 120432 h 21600"/>
                  <a:gd name="T34" fmla="*/ 47349 w 21600"/>
                  <a:gd name="T35" fmla="*/ 120432 h 21600"/>
                  <a:gd name="T36" fmla="*/ 63470 w 21600"/>
                  <a:gd name="T37" fmla="*/ 115302 h 21600"/>
                  <a:gd name="T38" fmla="*/ 71535 w 21600"/>
                  <a:gd name="T39" fmla="*/ 89683 h 21600"/>
                  <a:gd name="T40" fmla="*/ 67498 w 21600"/>
                  <a:gd name="T41" fmla="*/ 94801 h 21600"/>
                  <a:gd name="T42" fmla="*/ 59442 w 21600"/>
                  <a:gd name="T43" fmla="*/ 94801 h 21600"/>
                  <a:gd name="T44" fmla="*/ 51381 w 21600"/>
                  <a:gd name="T45" fmla="*/ 99925 h 21600"/>
                  <a:gd name="T46" fmla="*/ 47349 w 21600"/>
                  <a:gd name="T47" fmla="*/ 99925 h 21600"/>
                  <a:gd name="T48" fmla="*/ 39288 w 21600"/>
                  <a:gd name="T49" fmla="*/ 99925 h 21600"/>
                  <a:gd name="T50" fmla="*/ 28210 w 21600"/>
                  <a:gd name="T51" fmla="*/ 89683 h 21600"/>
                  <a:gd name="T52" fmla="*/ 24177 w 21600"/>
                  <a:gd name="T53" fmla="*/ 84553 h 21600"/>
                  <a:gd name="T54" fmla="*/ 20149 w 21600"/>
                  <a:gd name="T55" fmla="*/ 80706 h 21600"/>
                  <a:gd name="T56" fmla="*/ 16117 w 21600"/>
                  <a:gd name="T57" fmla="*/ 70464 h 21600"/>
                  <a:gd name="T58" fmla="*/ 16117 w 21600"/>
                  <a:gd name="T59" fmla="*/ 60216 h 21600"/>
                  <a:gd name="T60" fmla="*/ 16117 w 21600"/>
                  <a:gd name="T61" fmla="*/ 49957 h 21600"/>
                  <a:gd name="T62" fmla="*/ 20149 w 21600"/>
                  <a:gd name="T63" fmla="*/ 39709 h 21600"/>
                  <a:gd name="T64" fmla="*/ 28210 w 21600"/>
                  <a:gd name="T65" fmla="*/ 30738 h 21600"/>
                  <a:gd name="T66" fmla="*/ 35256 w 21600"/>
                  <a:gd name="T67" fmla="*/ 25614 h 21600"/>
                  <a:gd name="T68" fmla="*/ 47349 w 21600"/>
                  <a:gd name="T69" fmla="*/ 20490 h 21600"/>
                  <a:gd name="T70" fmla="*/ 55410 w 21600"/>
                  <a:gd name="T71" fmla="*/ 20490 h 21600"/>
                  <a:gd name="T72" fmla="*/ 67498 w 21600"/>
                  <a:gd name="T73" fmla="*/ 25614 h 21600"/>
                  <a:gd name="T74" fmla="*/ 75559 w 21600"/>
                  <a:gd name="T75" fmla="*/ 39709 h 21600"/>
                  <a:gd name="T76" fmla="*/ 79591 w 21600"/>
                  <a:gd name="T77" fmla="*/ 49957 h 21600"/>
                  <a:gd name="T78" fmla="*/ 79591 w 21600"/>
                  <a:gd name="T79" fmla="*/ 60216 h 21600"/>
                  <a:gd name="T80" fmla="*/ 79591 w 21600"/>
                  <a:gd name="T81" fmla="*/ 70464 h 21600"/>
                  <a:gd name="T82" fmla="*/ 75559 w 21600"/>
                  <a:gd name="T83" fmla="*/ 80706 h 21600"/>
                  <a:gd name="T84" fmla="*/ 95717 w 21600"/>
                  <a:gd name="T85" fmla="*/ 70464 h 21600"/>
                  <a:gd name="T86" fmla="*/ 95717 w 21600"/>
                  <a:gd name="T87" fmla="*/ 39709 h 21600"/>
                  <a:gd name="T88" fmla="*/ 71535 w 21600"/>
                  <a:gd name="T89" fmla="*/ 15372 h 21600"/>
                  <a:gd name="T90" fmla="*/ 59442 w 21600"/>
                  <a:gd name="T91" fmla="*/ 0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13414" y="0"/>
                    </a:moveTo>
                    <a:lnTo>
                      <a:pt x="10685" y="0"/>
                    </a:lnTo>
                    <a:lnTo>
                      <a:pt x="8866" y="0"/>
                    </a:lnTo>
                    <a:lnTo>
                      <a:pt x="6366" y="919"/>
                    </a:lnTo>
                    <a:lnTo>
                      <a:pt x="4547" y="1838"/>
                    </a:lnTo>
                    <a:lnTo>
                      <a:pt x="2727" y="3675"/>
                    </a:lnTo>
                    <a:lnTo>
                      <a:pt x="1818" y="5513"/>
                    </a:lnTo>
                    <a:lnTo>
                      <a:pt x="909" y="7122"/>
                    </a:lnTo>
                    <a:lnTo>
                      <a:pt x="0" y="8960"/>
                    </a:lnTo>
                    <a:lnTo>
                      <a:pt x="0" y="10800"/>
                    </a:lnTo>
                    <a:lnTo>
                      <a:pt x="0" y="13557"/>
                    </a:lnTo>
                    <a:lnTo>
                      <a:pt x="0" y="14475"/>
                    </a:lnTo>
                    <a:lnTo>
                      <a:pt x="1818" y="17003"/>
                    </a:lnTo>
                    <a:lnTo>
                      <a:pt x="1818" y="17922"/>
                    </a:lnTo>
                    <a:lnTo>
                      <a:pt x="3637" y="18841"/>
                    </a:lnTo>
                    <a:lnTo>
                      <a:pt x="5456" y="20680"/>
                    </a:lnTo>
                    <a:lnTo>
                      <a:pt x="7956" y="21600"/>
                    </a:lnTo>
                    <a:lnTo>
                      <a:pt x="10685" y="21600"/>
                    </a:lnTo>
                    <a:lnTo>
                      <a:pt x="14323" y="20680"/>
                    </a:lnTo>
                    <a:lnTo>
                      <a:pt x="16143" y="16085"/>
                    </a:lnTo>
                    <a:lnTo>
                      <a:pt x="15232" y="17003"/>
                    </a:lnTo>
                    <a:lnTo>
                      <a:pt x="13414" y="17003"/>
                    </a:lnTo>
                    <a:lnTo>
                      <a:pt x="11595" y="17922"/>
                    </a:lnTo>
                    <a:lnTo>
                      <a:pt x="10685" y="17922"/>
                    </a:lnTo>
                    <a:lnTo>
                      <a:pt x="8866" y="17922"/>
                    </a:lnTo>
                    <a:lnTo>
                      <a:pt x="6366" y="16085"/>
                    </a:lnTo>
                    <a:lnTo>
                      <a:pt x="5456" y="15165"/>
                    </a:lnTo>
                    <a:lnTo>
                      <a:pt x="4547" y="14475"/>
                    </a:lnTo>
                    <a:lnTo>
                      <a:pt x="3637" y="12638"/>
                    </a:lnTo>
                    <a:lnTo>
                      <a:pt x="3637" y="10800"/>
                    </a:lnTo>
                    <a:lnTo>
                      <a:pt x="3637" y="8960"/>
                    </a:lnTo>
                    <a:lnTo>
                      <a:pt x="4547" y="7122"/>
                    </a:lnTo>
                    <a:lnTo>
                      <a:pt x="6366" y="5513"/>
                    </a:lnTo>
                    <a:lnTo>
                      <a:pt x="7956" y="4594"/>
                    </a:lnTo>
                    <a:lnTo>
                      <a:pt x="10685" y="3675"/>
                    </a:lnTo>
                    <a:lnTo>
                      <a:pt x="12504" y="3675"/>
                    </a:lnTo>
                    <a:lnTo>
                      <a:pt x="15232" y="4594"/>
                    </a:lnTo>
                    <a:lnTo>
                      <a:pt x="17051" y="7122"/>
                    </a:lnTo>
                    <a:lnTo>
                      <a:pt x="17961" y="8960"/>
                    </a:lnTo>
                    <a:lnTo>
                      <a:pt x="17961" y="10800"/>
                    </a:lnTo>
                    <a:lnTo>
                      <a:pt x="17961" y="12638"/>
                    </a:lnTo>
                    <a:lnTo>
                      <a:pt x="17051" y="14475"/>
                    </a:lnTo>
                    <a:lnTo>
                      <a:pt x="21600" y="12638"/>
                    </a:lnTo>
                    <a:lnTo>
                      <a:pt x="21600" y="7122"/>
                    </a:lnTo>
                    <a:lnTo>
                      <a:pt x="16143" y="2757"/>
                    </a:lnTo>
                    <a:lnTo>
                      <a:pt x="13414" y="0"/>
                    </a:lnTo>
                    <a:close/>
                  </a:path>
                </a:pathLst>
              </a:custGeom>
              <a:solidFill>
                <a:srgbClr val="93936C"/>
              </a:solidFill>
              <a:ln w="6350" cap="flat" cmpd="sng">
                <a:solidFill>
                  <a:srgbClr val="93936C"/>
                </a:solidFill>
                <a:miter lim="800000"/>
                <a:headEnd/>
                <a:tailEnd/>
              </a:ln>
            </p:spPr>
            <p:txBody>
              <a:bodyPr/>
              <a:lstStyle/>
              <a:p>
                <a:endParaRPr lang="zh-CN" altLang="en-US"/>
              </a:p>
            </p:txBody>
          </p:sp>
          <p:sp>
            <p:nvSpPr>
              <p:cNvPr id="154" name="Rectangle 24">
                <a:extLst>
                  <a:ext uri="{FF2B5EF4-FFF2-40B4-BE49-F238E27FC236}">
                    <a16:creationId xmlns:a16="http://schemas.microsoft.com/office/drawing/2014/main" id="{B09C7395-2B29-4FAA-B716-837AB2057333}"/>
                  </a:ext>
                </a:extLst>
              </p:cNvPr>
              <p:cNvSpPr>
                <a:spLocks noChangeArrowheads="1"/>
              </p:cNvSpPr>
              <p:nvPr/>
            </p:nvSpPr>
            <p:spPr bwMode="auto">
              <a:xfrm>
                <a:off x="91689" y="144774"/>
                <a:ext cx="83627" cy="53810"/>
              </a:xfrm>
              <a:prstGeom prst="rect">
                <a:avLst/>
              </a:prstGeom>
              <a:solidFill>
                <a:srgbClr val="9393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155" name="Rectangle 25">
                <a:extLst>
                  <a:ext uri="{FF2B5EF4-FFF2-40B4-BE49-F238E27FC236}">
                    <a16:creationId xmlns:a16="http://schemas.microsoft.com/office/drawing/2014/main" id="{51A2C3EC-3217-475F-AF7E-E697F156C178}"/>
                  </a:ext>
                </a:extLst>
              </p:cNvPr>
              <p:cNvSpPr>
                <a:spLocks noChangeArrowheads="1"/>
              </p:cNvSpPr>
              <p:nvPr/>
            </p:nvSpPr>
            <p:spPr bwMode="auto">
              <a:xfrm>
                <a:off x="91689" y="144774"/>
                <a:ext cx="83627" cy="53810"/>
              </a:xfrm>
              <a:prstGeom prst="rect">
                <a:avLst/>
              </a:prstGeom>
              <a:solidFill>
                <a:srgbClr val="9393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156" name="曲线">
                <a:extLst>
                  <a:ext uri="{FF2B5EF4-FFF2-40B4-BE49-F238E27FC236}">
                    <a16:creationId xmlns:a16="http://schemas.microsoft.com/office/drawing/2014/main" id="{7706A3BA-48F1-4BEE-833B-0E5169A5D827}"/>
                  </a:ext>
                </a:extLst>
              </p:cNvPr>
              <p:cNvSpPr>
                <a:spLocks/>
              </p:cNvSpPr>
              <p:nvPr/>
            </p:nvSpPr>
            <p:spPr bwMode="auto">
              <a:xfrm>
                <a:off x="99748" y="184491"/>
                <a:ext cx="39294" cy="29466"/>
              </a:xfrm>
              <a:custGeom>
                <a:avLst/>
                <a:gdLst>
                  <a:gd name="T0" fmla="*/ 0 w 21600"/>
                  <a:gd name="T1" fmla="*/ 29466 h 21600"/>
                  <a:gd name="T2" fmla="*/ 15112 w 21600"/>
                  <a:gd name="T3" fmla="*/ 19216 h 21600"/>
                  <a:gd name="T4" fmla="*/ 27200 w 21600"/>
                  <a:gd name="T5" fmla="*/ 14092 h 21600"/>
                  <a:gd name="T6" fmla="*/ 39294 w 21600"/>
                  <a:gd name="T7" fmla="*/ 19216 h 21600"/>
                  <a:gd name="T8" fmla="*/ 23173 w 21600"/>
                  <a:gd name="T9" fmla="*/ 0 h 21600"/>
                  <a:gd name="T10" fmla="*/ 0 w 21600"/>
                  <a:gd name="T11" fmla="*/ 5124 h 21600"/>
                  <a:gd name="T12" fmla="*/ 0 w 21600"/>
                  <a:gd name="T13" fmla="*/ 29466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21600"/>
                    </a:moveTo>
                    <a:lnTo>
                      <a:pt x="8307" y="14086"/>
                    </a:lnTo>
                    <a:lnTo>
                      <a:pt x="14952" y="10330"/>
                    </a:lnTo>
                    <a:lnTo>
                      <a:pt x="21600" y="14086"/>
                    </a:lnTo>
                    <a:lnTo>
                      <a:pt x="12738" y="0"/>
                    </a:lnTo>
                    <a:lnTo>
                      <a:pt x="0" y="3756"/>
                    </a:lnTo>
                    <a:lnTo>
                      <a:pt x="0" y="21600"/>
                    </a:lnTo>
                    <a:close/>
                  </a:path>
                </a:pathLst>
              </a:custGeom>
              <a:solidFill>
                <a:srgbClr val="93936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 name="曲线">
                <a:extLst>
                  <a:ext uri="{FF2B5EF4-FFF2-40B4-BE49-F238E27FC236}">
                    <a16:creationId xmlns:a16="http://schemas.microsoft.com/office/drawing/2014/main" id="{001FD129-5BCC-4231-B717-256909E3CCA1}"/>
                  </a:ext>
                </a:extLst>
              </p:cNvPr>
              <p:cNvSpPr>
                <a:spLocks/>
              </p:cNvSpPr>
              <p:nvPr/>
            </p:nvSpPr>
            <p:spPr bwMode="auto">
              <a:xfrm>
                <a:off x="99748" y="184491"/>
                <a:ext cx="39294" cy="29466"/>
              </a:xfrm>
              <a:custGeom>
                <a:avLst/>
                <a:gdLst>
                  <a:gd name="T0" fmla="*/ 0 w 21600"/>
                  <a:gd name="T1" fmla="*/ 29466 h 21600"/>
                  <a:gd name="T2" fmla="*/ 15112 w 21600"/>
                  <a:gd name="T3" fmla="*/ 19216 h 21600"/>
                  <a:gd name="T4" fmla="*/ 27200 w 21600"/>
                  <a:gd name="T5" fmla="*/ 14092 h 21600"/>
                  <a:gd name="T6" fmla="*/ 39294 w 21600"/>
                  <a:gd name="T7" fmla="*/ 19216 h 21600"/>
                  <a:gd name="T8" fmla="*/ 23173 w 21600"/>
                  <a:gd name="T9" fmla="*/ 0 h 21600"/>
                  <a:gd name="T10" fmla="*/ 0 w 21600"/>
                  <a:gd name="T11" fmla="*/ 5124 h 21600"/>
                  <a:gd name="T12" fmla="*/ 0 w 21600"/>
                  <a:gd name="T13" fmla="*/ 29466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21600"/>
                    </a:moveTo>
                    <a:lnTo>
                      <a:pt x="8307" y="14086"/>
                    </a:lnTo>
                    <a:lnTo>
                      <a:pt x="14952" y="10330"/>
                    </a:lnTo>
                    <a:lnTo>
                      <a:pt x="21600" y="14086"/>
                    </a:lnTo>
                    <a:lnTo>
                      <a:pt x="12738" y="0"/>
                    </a:lnTo>
                    <a:lnTo>
                      <a:pt x="0" y="3756"/>
                    </a:lnTo>
                    <a:lnTo>
                      <a:pt x="0" y="21600"/>
                    </a:lnTo>
                    <a:close/>
                  </a:path>
                </a:pathLst>
              </a:custGeom>
              <a:solidFill>
                <a:srgbClr val="93936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 name="曲线">
                <a:extLst>
                  <a:ext uri="{FF2B5EF4-FFF2-40B4-BE49-F238E27FC236}">
                    <a16:creationId xmlns:a16="http://schemas.microsoft.com/office/drawing/2014/main" id="{2B7C480C-A306-4C4F-9607-419BB5E21401}"/>
                  </a:ext>
                </a:extLst>
              </p:cNvPr>
              <p:cNvSpPr>
                <a:spLocks/>
              </p:cNvSpPr>
              <p:nvPr/>
            </p:nvSpPr>
            <p:spPr bwMode="auto">
              <a:xfrm>
                <a:off x="99748" y="129400"/>
                <a:ext cx="39294" cy="29466"/>
              </a:xfrm>
              <a:custGeom>
                <a:avLst/>
                <a:gdLst>
                  <a:gd name="T0" fmla="*/ 0 w 21600"/>
                  <a:gd name="T1" fmla="*/ 0 h 21600"/>
                  <a:gd name="T2" fmla="*/ 15112 w 21600"/>
                  <a:gd name="T3" fmla="*/ 10249 h 21600"/>
                  <a:gd name="T4" fmla="*/ 27200 w 21600"/>
                  <a:gd name="T5" fmla="*/ 10249 h 21600"/>
                  <a:gd name="T6" fmla="*/ 39294 w 21600"/>
                  <a:gd name="T7" fmla="*/ 10249 h 21600"/>
                  <a:gd name="T8" fmla="*/ 23173 w 21600"/>
                  <a:gd name="T9" fmla="*/ 29466 h 21600"/>
                  <a:gd name="T10" fmla="*/ 0 w 21600"/>
                  <a:gd name="T11" fmla="*/ 19216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0"/>
                    </a:moveTo>
                    <a:lnTo>
                      <a:pt x="8307" y="7513"/>
                    </a:lnTo>
                    <a:lnTo>
                      <a:pt x="14952" y="7513"/>
                    </a:lnTo>
                    <a:lnTo>
                      <a:pt x="21600" y="7513"/>
                    </a:lnTo>
                    <a:lnTo>
                      <a:pt x="12738" y="21600"/>
                    </a:lnTo>
                    <a:lnTo>
                      <a:pt x="0" y="14086"/>
                    </a:lnTo>
                    <a:lnTo>
                      <a:pt x="0" y="0"/>
                    </a:lnTo>
                    <a:close/>
                  </a:path>
                </a:pathLst>
              </a:custGeom>
              <a:solidFill>
                <a:srgbClr val="93936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 name="曲线">
                <a:extLst>
                  <a:ext uri="{FF2B5EF4-FFF2-40B4-BE49-F238E27FC236}">
                    <a16:creationId xmlns:a16="http://schemas.microsoft.com/office/drawing/2014/main" id="{2EAE8954-C9B4-408D-AE59-3EACA0F952C5}"/>
                  </a:ext>
                </a:extLst>
              </p:cNvPr>
              <p:cNvSpPr>
                <a:spLocks/>
              </p:cNvSpPr>
              <p:nvPr/>
            </p:nvSpPr>
            <p:spPr bwMode="auto">
              <a:xfrm>
                <a:off x="99748" y="129400"/>
                <a:ext cx="39294" cy="29466"/>
              </a:xfrm>
              <a:custGeom>
                <a:avLst/>
                <a:gdLst>
                  <a:gd name="T0" fmla="*/ 0 w 21600"/>
                  <a:gd name="T1" fmla="*/ 0 h 21600"/>
                  <a:gd name="T2" fmla="*/ 15112 w 21600"/>
                  <a:gd name="T3" fmla="*/ 10249 h 21600"/>
                  <a:gd name="T4" fmla="*/ 27200 w 21600"/>
                  <a:gd name="T5" fmla="*/ 10249 h 21600"/>
                  <a:gd name="T6" fmla="*/ 39294 w 21600"/>
                  <a:gd name="T7" fmla="*/ 10249 h 21600"/>
                  <a:gd name="T8" fmla="*/ 23173 w 21600"/>
                  <a:gd name="T9" fmla="*/ 29466 h 21600"/>
                  <a:gd name="T10" fmla="*/ 0 w 21600"/>
                  <a:gd name="T11" fmla="*/ 19216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0"/>
                    </a:moveTo>
                    <a:lnTo>
                      <a:pt x="8307" y="7513"/>
                    </a:lnTo>
                    <a:lnTo>
                      <a:pt x="14952" y="7513"/>
                    </a:lnTo>
                    <a:lnTo>
                      <a:pt x="21600" y="7513"/>
                    </a:lnTo>
                    <a:lnTo>
                      <a:pt x="12738" y="21600"/>
                    </a:lnTo>
                    <a:lnTo>
                      <a:pt x="0" y="14086"/>
                    </a:lnTo>
                    <a:lnTo>
                      <a:pt x="0" y="0"/>
                    </a:lnTo>
                    <a:close/>
                  </a:path>
                </a:pathLst>
              </a:custGeom>
              <a:solidFill>
                <a:srgbClr val="93936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0" name="曲线">
                <a:extLst>
                  <a:ext uri="{FF2B5EF4-FFF2-40B4-BE49-F238E27FC236}">
                    <a16:creationId xmlns:a16="http://schemas.microsoft.com/office/drawing/2014/main" id="{DD41EE48-5675-46DA-9A84-712E445372FD}"/>
                  </a:ext>
                </a:extLst>
              </p:cNvPr>
              <p:cNvSpPr>
                <a:spLocks/>
              </p:cNvSpPr>
              <p:nvPr/>
            </p:nvSpPr>
            <p:spPr bwMode="auto">
              <a:xfrm>
                <a:off x="175317" y="108901"/>
                <a:ext cx="405040" cy="194739"/>
              </a:xfrm>
              <a:custGeom>
                <a:avLst/>
                <a:gdLst>
                  <a:gd name="T0" fmla="*/ 0 w 21600"/>
                  <a:gd name="T1" fmla="*/ 30735 h 21600"/>
                  <a:gd name="T2" fmla="*/ 35235 w 21600"/>
                  <a:gd name="T3" fmla="*/ 30735 h 21600"/>
                  <a:gd name="T4" fmla="*/ 35235 w 21600"/>
                  <a:gd name="T5" fmla="*/ 0 h 21600"/>
                  <a:gd name="T6" fmla="*/ 67469 w 21600"/>
                  <a:gd name="T7" fmla="*/ 0 h 21600"/>
                  <a:gd name="T8" fmla="*/ 67469 w 21600"/>
                  <a:gd name="T9" fmla="*/ 30735 h 21600"/>
                  <a:gd name="T10" fmla="*/ 79564 w 21600"/>
                  <a:gd name="T11" fmla="*/ 30735 h 21600"/>
                  <a:gd name="T12" fmla="*/ 79564 w 21600"/>
                  <a:gd name="T13" fmla="*/ 0 h 21600"/>
                  <a:gd name="T14" fmla="*/ 106773 w 21600"/>
                  <a:gd name="T15" fmla="*/ 0 h 21600"/>
                  <a:gd name="T16" fmla="*/ 106773 w 21600"/>
                  <a:gd name="T17" fmla="*/ 30735 h 21600"/>
                  <a:gd name="T18" fmla="*/ 405040 w 21600"/>
                  <a:gd name="T19" fmla="*/ 30735 h 21600"/>
                  <a:gd name="T20" fmla="*/ 405040 w 21600"/>
                  <a:gd name="T21" fmla="*/ 84540 h 21600"/>
                  <a:gd name="T22" fmla="*/ 353622 w 21600"/>
                  <a:gd name="T23" fmla="*/ 84540 h 21600"/>
                  <a:gd name="T24" fmla="*/ 353622 w 21600"/>
                  <a:gd name="T25" fmla="*/ 99930 h 21600"/>
                  <a:gd name="T26" fmla="*/ 384863 w 21600"/>
                  <a:gd name="T27" fmla="*/ 99930 h 21600"/>
                  <a:gd name="T28" fmla="*/ 384863 w 21600"/>
                  <a:gd name="T29" fmla="*/ 129384 h 21600"/>
                  <a:gd name="T30" fmla="*/ 353622 w 21600"/>
                  <a:gd name="T31" fmla="*/ 129384 h 21600"/>
                  <a:gd name="T32" fmla="*/ 353622 w 21600"/>
                  <a:gd name="T33" fmla="*/ 149895 h 21600"/>
                  <a:gd name="T34" fmla="*/ 384863 w 21600"/>
                  <a:gd name="T35" fmla="*/ 149895 h 21600"/>
                  <a:gd name="T36" fmla="*/ 384863 w 21600"/>
                  <a:gd name="T37" fmla="*/ 194739 h 21600"/>
                  <a:gd name="T38" fmla="*/ 317375 w 21600"/>
                  <a:gd name="T39" fmla="*/ 194739 h 21600"/>
                  <a:gd name="T40" fmla="*/ 317375 w 21600"/>
                  <a:gd name="T41" fmla="*/ 84540 h 21600"/>
                  <a:gd name="T42" fmla="*/ 106773 w 21600"/>
                  <a:gd name="T43" fmla="*/ 84540 h 21600"/>
                  <a:gd name="T44" fmla="*/ 106773 w 21600"/>
                  <a:gd name="T45" fmla="*/ 120414 h 21600"/>
                  <a:gd name="T46" fmla="*/ 79564 w 21600"/>
                  <a:gd name="T47" fmla="*/ 120414 h 21600"/>
                  <a:gd name="T48" fmla="*/ 79564 w 21600"/>
                  <a:gd name="T49" fmla="*/ 84540 h 21600"/>
                  <a:gd name="T50" fmla="*/ 67469 w 21600"/>
                  <a:gd name="T51" fmla="*/ 84540 h 21600"/>
                  <a:gd name="T52" fmla="*/ 67469 w 21600"/>
                  <a:gd name="T53" fmla="*/ 120414 h 21600"/>
                  <a:gd name="T54" fmla="*/ 35235 w 21600"/>
                  <a:gd name="T55" fmla="*/ 120414 h 21600"/>
                  <a:gd name="T56" fmla="*/ 35235 w 21600"/>
                  <a:gd name="T57" fmla="*/ 84540 h 21600"/>
                  <a:gd name="T58" fmla="*/ 0 w 21600"/>
                  <a:gd name="T59" fmla="*/ 84540 h 21600"/>
                  <a:gd name="T60" fmla="*/ 0 w 21600"/>
                  <a:gd name="T61" fmla="*/ 30735 h 216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600"/>
                  <a:gd name="T94" fmla="*/ 0 h 21600"/>
                  <a:gd name="T95" fmla="*/ 21600 w 21600"/>
                  <a:gd name="T96" fmla="*/ 21600 h 2160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600" h="21600">
                    <a:moveTo>
                      <a:pt x="0" y="3409"/>
                    </a:moveTo>
                    <a:lnTo>
                      <a:pt x="1879" y="3409"/>
                    </a:lnTo>
                    <a:lnTo>
                      <a:pt x="1879" y="0"/>
                    </a:lnTo>
                    <a:lnTo>
                      <a:pt x="3598" y="0"/>
                    </a:lnTo>
                    <a:lnTo>
                      <a:pt x="3598" y="3409"/>
                    </a:lnTo>
                    <a:lnTo>
                      <a:pt x="4243" y="3409"/>
                    </a:lnTo>
                    <a:lnTo>
                      <a:pt x="4243" y="0"/>
                    </a:lnTo>
                    <a:lnTo>
                      <a:pt x="5694" y="0"/>
                    </a:lnTo>
                    <a:lnTo>
                      <a:pt x="5694" y="3409"/>
                    </a:lnTo>
                    <a:lnTo>
                      <a:pt x="21600" y="3409"/>
                    </a:lnTo>
                    <a:lnTo>
                      <a:pt x="21600" y="9377"/>
                    </a:lnTo>
                    <a:lnTo>
                      <a:pt x="18858" y="9377"/>
                    </a:lnTo>
                    <a:lnTo>
                      <a:pt x="18858" y="11084"/>
                    </a:lnTo>
                    <a:lnTo>
                      <a:pt x="20524" y="11084"/>
                    </a:lnTo>
                    <a:lnTo>
                      <a:pt x="20524" y="14351"/>
                    </a:lnTo>
                    <a:lnTo>
                      <a:pt x="18858" y="14351"/>
                    </a:lnTo>
                    <a:lnTo>
                      <a:pt x="18858" y="16626"/>
                    </a:lnTo>
                    <a:lnTo>
                      <a:pt x="20524" y="16626"/>
                    </a:lnTo>
                    <a:lnTo>
                      <a:pt x="20524" y="21600"/>
                    </a:lnTo>
                    <a:lnTo>
                      <a:pt x="16925" y="21600"/>
                    </a:lnTo>
                    <a:lnTo>
                      <a:pt x="16925" y="9377"/>
                    </a:lnTo>
                    <a:lnTo>
                      <a:pt x="5694" y="9377"/>
                    </a:lnTo>
                    <a:lnTo>
                      <a:pt x="5694" y="13356"/>
                    </a:lnTo>
                    <a:lnTo>
                      <a:pt x="4243" y="13356"/>
                    </a:lnTo>
                    <a:lnTo>
                      <a:pt x="4243" y="9377"/>
                    </a:lnTo>
                    <a:lnTo>
                      <a:pt x="3598" y="9377"/>
                    </a:lnTo>
                    <a:lnTo>
                      <a:pt x="3598" y="13356"/>
                    </a:lnTo>
                    <a:lnTo>
                      <a:pt x="1879" y="13356"/>
                    </a:lnTo>
                    <a:lnTo>
                      <a:pt x="1879" y="9377"/>
                    </a:lnTo>
                    <a:lnTo>
                      <a:pt x="0" y="9377"/>
                    </a:lnTo>
                    <a:lnTo>
                      <a:pt x="0" y="3409"/>
                    </a:lnTo>
                    <a:close/>
                  </a:path>
                </a:pathLst>
              </a:custGeom>
              <a:solidFill>
                <a:srgbClr val="93936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1" name="曲线">
                <a:extLst>
                  <a:ext uri="{FF2B5EF4-FFF2-40B4-BE49-F238E27FC236}">
                    <a16:creationId xmlns:a16="http://schemas.microsoft.com/office/drawing/2014/main" id="{70340208-6A26-477D-9972-DA47504F63D6}"/>
                  </a:ext>
                </a:extLst>
              </p:cNvPr>
              <p:cNvSpPr>
                <a:spLocks/>
              </p:cNvSpPr>
              <p:nvPr/>
            </p:nvSpPr>
            <p:spPr bwMode="auto">
              <a:xfrm>
                <a:off x="175317" y="108901"/>
                <a:ext cx="405040" cy="194739"/>
              </a:xfrm>
              <a:custGeom>
                <a:avLst/>
                <a:gdLst>
                  <a:gd name="T0" fmla="*/ 0 w 21600"/>
                  <a:gd name="T1" fmla="*/ 30735 h 21600"/>
                  <a:gd name="T2" fmla="*/ 35235 w 21600"/>
                  <a:gd name="T3" fmla="*/ 30735 h 21600"/>
                  <a:gd name="T4" fmla="*/ 35235 w 21600"/>
                  <a:gd name="T5" fmla="*/ 0 h 21600"/>
                  <a:gd name="T6" fmla="*/ 67469 w 21600"/>
                  <a:gd name="T7" fmla="*/ 0 h 21600"/>
                  <a:gd name="T8" fmla="*/ 67469 w 21600"/>
                  <a:gd name="T9" fmla="*/ 30735 h 21600"/>
                  <a:gd name="T10" fmla="*/ 79564 w 21600"/>
                  <a:gd name="T11" fmla="*/ 30735 h 21600"/>
                  <a:gd name="T12" fmla="*/ 79564 w 21600"/>
                  <a:gd name="T13" fmla="*/ 0 h 21600"/>
                  <a:gd name="T14" fmla="*/ 106773 w 21600"/>
                  <a:gd name="T15" fmla="*/ 0 h 21600"/>
                  <a:gd name="T16" fmla="*/ 106773 w 21600"/>
                  <a:gd name="T17" fmla="*/ 30735 h 21600"/>
                  <a:gd name="T18" fmla="*/ 405040 w 21600"/>
                  <a:gd name="T19" fmla="*/ 30735 h 21600"/>
                  <a:gd name="T20" fmla="*/ 405040 w 21600"/>
                  <a:gd name="T21" fmla="*/ 84540 h 21600"/>
                  <a:gd name="T22" fmla="*/ 353622 w 21600"/>
                  <a:gd name="T23" fmla="*/ 84540 h 21600"/>
                  <a:gd name="T24" fmla="*/ 353622 w 21600"/>
                  <a:gd name="T25" fmla="*/ 99930 h 21600"/>
                  <a:gd name="T26" fmla="*/ 384863 w 21600"/>
                  <a:gd name="T27" fmla="*/ 99930 h 21600"/>
                  <a:gd name="T28" fmla="*/ 384863 w 21600"/>
                  <a:gd name="T29" fmla="*/ 129384 h 21600"/>
                  <a:gd name="T30" fmla="*/ 353622 w 21600"/>
                  <a:gd name="T31" fmla="*/ 129384 h 21600"/>
                  <a:gd name="T32" fmla="*/ 353622 w 21600"/>
                  <a:gd name="T33" fmla="*/ 149895 h 21600"/>
                  <a:gd name="T34" fmla="*/ 384863 w 21600"/>
                  <a:gd name="T35" fmla="*/ 149895 h 21600"/>
                  <a:gd name="T36" fmla="*/ 384863 w 21600"/>
                  <a:gd name="T37" fmla="*/ 194739 h 21600"/>
                  <a:gd name="T38" fmla="*/ 317375 w 21600"/>
                  <a:gd name="T39" fmla="*/ 194739 h 21600"/>
                  <a:gd name="T40" fmla="*/ 317375 w 21600"/>
                  <a:gd name="T41" fmla="*/ 84540 h 21600"/>
                  <a:gd name="T42" fmla="*/ 106773 w 21600"/>
                  <a:gd name="T43" fmla="*/ 84540 h 21600"/>
                  <a:gd name="T44" fmla="*/ 106773 w 21600"/>
                  <a:gd name="T45" fmla="*/ 120414 h 21600"/>
                  <a:gd name="T46" fmla="*/ 79564 w 21600"/>
                  <a:gd name="T47" fmla="*/ 120414 h 21600"/>
                  <a:gd name="T48" fmla="*/ 79564 w 21600"/>
                  <a:gd name="T49" fmla="*/ 84540 h 21600"/>
                  <a:gd name="T50" fmla="*/ 67469 w 21600"/>
                  <a:gd name="T51" fmla="*/ 84540 h 21600"/>
                  <a:gd name="T52" fmla="*/ 67469 w 21600"/>
                  <a:gd name="T53" fmla="*/ 120414 h 21600"/>
                  <a:gd name="T54" fmla="*/ 35235 w 21600"/>
                  <a:gd name="T55" fmla="*/ 120414 h 21600"/>
                  <a:gd name="T56" fmla="*/ 35235 w 21600"/>
                  <a:gd name="T57" fmla="*/ 84540 h 21600"/>
                  <a:gd name="T58" fmla="*/ 0 w 21600"/>
                  <a:gd name="T59" fmla="*/ 84540 h 21600"/>
                  <a:gd name="T60" fmla="*/ 0 w 21600"/>
                  <a:gd name="T61" fmla="*/ 30735 h 216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600"/>
                  <a:gd name="T94" fmla="*/ 0 h 21600"/>
                  <a:gd name="T95" fmla="*/ 21600 w 21600"/>
                  <a:gd name="T96" fmla="*/ 21600 h 2160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600" h="21600">
                    <a:moveTo>
                      <a:pt x="0" y="3409"/>
                    </a:moveTo>
                    <a:lnTo>
                      <a:pt x="1879" y="3409"/>
                    </a:lnTo>
                    <a:lnTo>
                      <a:pt x="1879" y="0"/>
                    </a:lnTo>
                    <a:lnTo>
                      <a:pt x="3598" y="0"/>
                    </a:lnTo>
                    <a:lnTo>
                      <a:pt x="3598" y="3409"/>
                    </a:lnTo>
                    <a:lnTo>
                      <a:pt x="4243" y="3409"/>
                    </a:lnTo>
                    <a:lnTo>
                      <a:pt x="4243" y="0"/>
                    </a:lnTo>
                    <a:lnTo>
                      <a:pt x="5694" y="0"/>
                    </a:lnTo>
                    <a:lnTo>
                      <a:pt x="5694" y="3409"/>
                    </a:lnTo>
                    <a:lnTo>
                      <a:pt x="21600" y="3409"/>
                    </a:lnTo>
                    <a:lnTo>
                      <a:pt x="21600" y="9377"/>
                    </a:lnTo>
                    <a:lnTo>
                      <a:pt x="18858" y="9377"/>
                    </a:lnTo>
                    <a:lnTo>
                      <a:pt x="18858" y="11084"/>
                    </a:lnTo>
                    <a:lnTo>
                      <a:pt x="20524" y="11084"/>
                    </a:lnTo>
                    <a:lnTo>
                      <a:pt x="20524" y="14351"/>
                    </a:lnTo>
                    <a:lnTo>
                      <a:pt x="18858" y="14351"/>
                    </a:lnTo>
                    <a:lnTo>
                      <a:pt x="18858" y="16626"/>
                    </a:lnTo>
                    <a:lnTo>
                      <a:pt x="20524" y="16626"/>
                    </a:lnTo>
                    <a:lnTo>
                      <a:pt x="20524" y="21600"/>
                    </a:lnTo>
                    <a:lnTo>
                      <a:pt x="16925" y="21600"/>
                    </a:lnTo>
                    <a:lnTo>
                      <a:pt x="16925" y="9377"/>
                    </a:lnTo>
                    <a:lnTo>
                      <a:pt x="5694" y="9377"/>
                    </a:lnTo>
                    <a:lnTo>
                      <a:pt x="5694" y="13356"/>
                    </a:lnTo>
                    <a:lnTo>
                      <a:pt x="4243" y="13356"/>
                    </a:lnTo>
                    <a:lnTo>
                      <a:pt x="4243" y="9377"/>
                    </a:lnTo>
                    <a:lnTo>
                      <a:pt x="3598" y="9377"/>
                    </a:lnTo>
                    <a:lnTo>
                      <a:pt x="3598" y="13356"/>
                    </a:lnTo>
                    <a:lnTo>
                      <a:pt x="1879" y="13356"/>
                    </a:lnTo>
                    <a:lnTo>
                      <a:pt x="1879" y="9377"/>
                    </a:lnTo>
                    <a:lnTo>
                      <a:pt x="0" y="9377"/>
                    </a:lnTo>
                    <a:lnTo>
                      <a:pt x="0" y="3409"/>
                    </a:lnTo>
                    <a:close/>
                  </a:path>
                </a:pathLst>
              </a:custGeom>
              <a:solidFill>
                <a:srgbClr val="93936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2" name="曲线">
                <a:extLst>
                  <a:ext uri="{FF2B5EF4-FFF2-40B4-BE49-F238E27FC236}">
                    <a16:creationId xmlns:a16="http://schemas.microsoft.com/office/drawing/2014/main" id="{5E643DA7-5C9E-4853-A257-4E61A25D4543}"/>
                  </a:ext>
                </a:extLst>
              </p:cNvPr>
              <p:cNvSpPr>
                <a:spLocks/>
              </p:cNvSpPr>
              <p:nvPr/>
            </p:nvSpPr>
            <p:spPr bwMode="auto">
              <a:xfrm>
                <a:off x="175317" y="108901"/>
                <a:ext cx="405040" cy="194739"/>
              </a:xfrm>
              <a:custGeom>
                <a:avLst/>
                <a:gdLst>
                  <a:gd name="T0" fmla="*/ 0 w 21600"/>
                  <a:gd name="T1" fmla="*/ 30735 h 21600"/>
                  <a:gd name="T2" fmla="*/ 35235 w 21600"/>
                  <a:gd name="T3" fmla="*/ 30735 h 21600"/>
                  <a:gd name="T4" fmla="*/ 35235 w 21600"/>
                  <a:gd name="T5" fmla="*/ 0 h 21600"/>
                  <a:gd name="T6" fmla="*/ 67469 w 21600"/>
                  <a:gd name="T7" fmla="*/ 0 h 21600"/>
                  <a:gd name="T8" fmla="*/ 67469 w 21600"/>
                  <a:gd name="T9" fmla="*/ 30735 h 21600"/>
                  <a:gd name="T10" fmla="*/ 79564 w 21600"/>
                  <a:gd name="T11" fmla="*/ 30735 h 21600"/>
                  <a:gd name="T12" fmla="*/ 79564 w 21600"/>
                  <a:gd name="T13" fmla="*/ 0 h 21600"/>
                  <a:gd name="T14" fmla="*/ 106773 w 21600"/>
                  <a:gd name="T15" fmla="*/ 0 h 21600"/>
                  <a:gd name="T16" fmla="*/ 106773 w 21600"/>
                  <a:gd name="T17" fmla="*/ 30735 h 21600"/>
                  <a:gd name="T18" fmla="*/ 405040 w 21600"/>
                  <a:gd name="T19" fmla="*/ 30735 h 21600"/>
                  <a:gd name="T20" fmla="*/ 405040 w 21600"/>
                  <a:gd name="T21" fmla="*/ 84540 h 21600"/>
                  <a:gd name="T22" fmla="*/ 353622 w 21600"/>
                  <a:gd name="T23" fmla="*/ 84540 h 21600"/>
                  <a:gd name="T24" fmla="*/ 353622 w 21600"/>
                  <a:gd name="T25" fmla="*/ 99930 h 21600"/>
                  <a:gd name="T26" fmla="*/ 384863 w 21600"/>
                  <a:gd name="T27" fmla="*/ 99930 h 21600"/>
                  <a:gd name="T28" fmla="*/ 384863 w 21600"/>
                  <a:gd name="T29" fmla="*/ 129384 h 21600"/>
                  <a:gd name="T30" fmla="*/ 353622 w 21600"/>
                  <a:gd name="T31" fmla="*/ 129384 h 21600"/>
                  <a:gd name="T32" fmla="*/ 353622 w 21600"/>
                  <a:gd name="T33" fmla="*/ 149895 h 21600"/>
                  <a:gd name="T34" fmla="*/ 384863 w 21600"/>
                  <a:gd name="T35" fmla="*/ 149895 h 21600"/>
                  <a:gd name="T36" fmla="*/ 384863 w 21600"/>
                  <a:gd name="T37" fmla="*/ 194739 h 21600"/>
                  <a:gd name="T38" fmla="*/ 317375 w 21600"/>
                  <a:gd name="T39" fmla="*/ 194739 h 21600"/>
                  <a:gd name="T40" fmla="*/ 317375 w 21600"/>
                  <a:gd name="T41" fmla="*/ 84540 h 21600"/>
                  <a:gd name="T42" fmla="*/ 106773 w 21600"/>
                  <a:gd name="T43" fmla="*/ 84540 h 21600"/>
                  <a:gd name="T44" fmla="*/ 106773 w 21600"/>
                  <a:gd name="T45" fmla="*/ 120414 h 21600"/>
                  <a:gd name="T46" fmla="*/ 79564 w 21600"/>
                  <a:gd name="T47" fmla="*/ 120414 h 21600"/>
                  <a:gd name="T48" fmla="*/ 79564 w 21600"/>
                  <a:gd name="T49" fmla="*/ 84540 h 21600"/>
                  <a:gd name="T50" fmla="*/ 67469 w 21600"/>
                  <a:gd name="T51" fmla="*/ 84540 h 21600"/>
                  <a:gd name="T52" fmla="*/ 67469 w 21600"/>
                  <a:gd name="T53" fmla="*/ 120414 h 21600"/>
                  <a:gd name="T54" fmla="*/ 35235 w 21600"/>
                  <a:gd name="T55" fmla="*/ 120414 h 21600"/>
                  <a:gd name="T56" fmla="*/ 35235 w 21600"/>
                  <a:gd name="T57" fmla="*/ 84540 h 21600"/>
                  <a:gd name="T58" fmla="*/ 0 w 21600"/>
                  <a:gd name="T59" fmla="*/ 84540 h 216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1600"/>
                  <a:gd name="T91" fmla="*/ 0 h 21600"/>
                  <a:gd name="T92" fmla="*/ 21600 w 21600"/>
                  <a:gd name="T93" fmla="*/ 21600 h 216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1600" h="21600">
                    <a:moveTo>
                      <a:pt x="0" y="3409"/>
                    </a:moveTo>
                    <a:lnTo>
                      <a:pt x="1879" y="3409"/>
                    </a:lnTo>
                    <a:lnTo>
                      <a:pt x="1879" y="0"/>
                    </a:lnTo>
                    <a:lnTo>
                      <a:pt x="3598" y="0"/>
                    </a:lnTo>
                    <a:lnTo>
                      <a:pt x="3598" y="3409"/>
                    </a:lnTo>
                    <a:lnTo>
                      <a:pt x="4243" y="3409"/>
                    </a:lnTo>
                    <a:lnTo>
                      <a:pt x="4243" y="0"/>
                    </a:lnTo>
                    <a:lnTo>
                      <a:pt x="5694" y="0"/>
                    </a:lnTo>
                    <a:lnTo>
                      <a:pt x="5694" y="3409"/>
                    </a:lnTo>
                    <a:lnTo>
                      <a:pt x="21600" y="3409"/>
                    </a:lnTo>
                    <a:lnTo>
                      <a:pt x="21600" y="9377"/>
                    </a:lnTo>
                    <a:lnTo>
                      <a:pt x="18858" y="9377"/>
                    </a:lnTo>
                    <a:lnTo>
                      <a:pt x="18858" y="11084"/>
                    </a:lnTo>
                    <a:lnTo>
                      <a:pt x="20524" y="11084"/>
                    </a:lnTo>
                    <a:lnTo>
                      <a:pt x="20524" y="14351"/>
                    </a:lnTo>
                    <a:lnTo>
                      <a:pt x="18858" y="14351"/>
                    </a:lnTo>
                    <a:lnTo>
                      <a:pt x="18858" y="16626"/>
                    </a:lnTo>
                    <a:lnTo>
                      <a:pt x="20524" y="16626"/>
                    </a:lnTo>
                    <a:lnTo>
                      <a:pt x="20524" y="21600"/>
                    </a:lnTo>
                    <a:lnTo>
                      <a:pt x="16925" y="21600"/>
                    </a:lnTo>
                    <a:lnTo>
                      <a:pt x="16925" y="9377"/>
                    </a:lnTo>
                    <a:lnTo>
                      <a:pt x="5694" y="9377"/>
                    </a:lnTo>
                    <a:lnTo>
                      <a:pt x="5694" y="13356"/>
                    </a:lnTo>
                    <a:lnTo>
                      <a:pt x="4243" y="13356"/>
                    </a:lnTo>
                    <a:lnTo>
                      <a:pt x="4243" y="9377"/>
                    </a:lnTo>
                    <a:lnTo>
                      <a:pt x="3598" y="9377"/>
                    </a:lnTo>
                    <a:lnTo>
                      <a:pt x="3598" y="13356"/>
                    </a:lnTo>
                    <a:lnTo>
                      <a:pt x="1879" y="13356"/>
                    </a:lnTo>
                    <a:lnTo>
                      <a:pt x="1879" y="9377"/>
                    </a:lnTo>
                    <a:lnTo>
                      <a:pt x="0" y="9377"/>
                    </a:lnTo>
                  </a:path>
                </a:pathLst>
              </a:custGeom>
              <a:noFill/>
              <a:ln w="6350" cap="flat" cmpd="sng">
                <a:solidFill>
                  <a:srgbClr val="49493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3" name="Oval 33">
                <a:extLst>
                  <a:ext uri="{FF2B5EF4-FFF2-40B4-BE49-F238E27FC236}">
                    <a16:creationId xmlns:a16="http://schemas.microsoft.com/office/drawing/2014/main" id="{9CA7D94C-CE66-469B-AA5C-231DEA0C1E01}"/>
                  </a:ext>
                </a:extLst>
              </p:cNvPr>
              <p:cNvSpPr>
                <a:spLocks noChangeArrowheads="1"/>
              </p:cNvSpPr>
              <p:nvPr/>
            </p:nvSpPr>
            <p:spPr bwMode="auto">
              <a:xfrm>
                <a:off x="85643" y="37154"/>
                <a:ext cx="79597" cy="105057"/>
              </a:xfrm>
              <a:prstGeom prst="ellipse">
                <a:avLst/>
              </a:prstGeom>
              <a:noFill/>
              <a:ln w="6350">
                <a:solidFill>
                  <a:srgbClr val="494936"/>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164" name="Oval 34">
                <a:extLst>
                  <a:ext uri="{FF2B5EF4-FFF2-40B4-BE49-F238E27FC236}">
                    <a16:creationId xmlns:a16="http://schemas.microsoft.com/office/drawing/2014/main" id="{8253D3C5-461F-413E-A87F-DD0FA3C03CC2}"/>
                  </a:ext>
                </a:extLst>
              </p:cNvPr>
              <p:cNvSpPr>
                <a:spLocks noChangeArrowheads="1"/>
              </p:cNvSpPr>
              <p:nvPr/>
            </p:nvSpPr>
            <p:spPr bwMode="auto">
              <a:xfrm>
                <a:off x="85643" y="201146"/>
                <a:ext cx="79597" cy="99931"/>
              </a:xfrm>
              <a:prstGeom prst="ellipse">
                <a:avLst/>
              </a:prstGeom>
              <a:noFill/>
              <a:ln w="6350">
                <a:solidFill>
                  <a:srgbClr val="494936"/>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165" name="Oval 35">
                <a:extLst>
                  <a:ext uri="{FF2B5EF4-FFF2-40B4-BE49-F238E27FC236}">
                    <a16:creationId xmlns:a16="http://schemas.microsoft.com/office/drawing/2014/main" id="{55F0F864-CEE5-47D0-B23D-134CE47665E2}"/>
                  </a:ext>
                </a:extLst>
              </p:cNvPr>
              <p:cNvSpPr>
                <a:spLocks noChangeArrowheads="1"/>
              </p:cNvSpPr>
              <p:nvPr/>
            </p:nvSpPr>
            <p:spPr bwMode="auto">
              <a:xfrm>
                <a:off x="22167" y="131962"/>
                <a:ext cx="63475" cy="79434"/>
              </a:xfrm>
              <a:prstGeom prst="ellipse">
                <a:avLst/>
              </a:prstGeom>
              <a:noFill/>
              <a:ln w="6350">
                <a:solidFill>
                  <a:srgbClr val="494936"/>
                </a:solidFill>
                <a:miter lim="800000"/>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166" name="曲线">
                <a:extLst>
                  <a:ext uri="{FF2B5EF4-FFF2-40B4-BE49-F238E27FC236}">
                    <a16:creationId xmlns:a16="http://schemas.microsoft.com/office/drawing/2014/main" id="{32463BEA-BF49-4EE2-8FEF-5265610C80BB}"/>
                  </a:ext>
                </a:extLst>
              </p:cNvPr>
              <p:cNvSpPr>
                <a:spLocks/>
              </p:cNvSpPr>
              <p:nvPr/>
            </p:nvSpPr>
            <p:spPr bwMode="auto">
              <a:xfrm>
                <a:off x="2016" y="107620"/>
                <a:ext cx="61461" cy="122993"/>
              </a:xfrm>
              <a:custGeom>
                <a:avLst/>
                <a:gdLst>
                  <a:gd name="T0" fmla="*/ 61461 w 21600"/>
                  <a:gd name="T1" fmla="*/ 120465 h 21600"/>
                  <a:gd name="T2" fmla="*/ 47877 w 21600"/>
                  <a:gd name="T3" fmla="*/ 122993 h 21600"/>
                  <a:gd name="T4" fmla="*/ 0 w 21600"/>
                  <a:gd name="T5" fmla="*/ 61497 h 21600"/>
                  <a:gd name="T6" fmla="*/ 47877 w 21600"/>
                  <a:gd name="T7" fmla="*/ 0 h 21600"/>
                  <a:gd name="T8" fmla="*/ 61461 w 21600"/>
                  <a:gd name="T9" fmla="*/ 2517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21600" y="21156"/>
                    </a:moveTo>
                    <a:cubicBezTo>
                      <a:pt x="20049" y="21450"/>
                      <a:pt x="18442" y="21599"/>
                      <a:pt x="16826" y="21600"/>
                    </a:cubicBezTo>
                    <a:cubicBezTo>
                      <a:pt x="7532" y="21600"/>
                      <a:pt x="0" y="16764"/>
                      <a:pt x="0" y="10800"/>
                    </a:cubicBezTo>
                    <a:cubicBezTo>
                      <a:pt x="0" y="4833"/>
                      <a:pt x="7532" y="0"/>
                      <a:pt x="16826" y="0"/>
                    </a:cubicBezTo>
                    <a:cubicBezTo>
                      <a:pt x="18442" y="0"/>
                      <a:pt x="20049" y="147"/>
                      <a:pt x="21600" y="442"/>
                    </a:cubicBezTo>
                  </a:path>
                </a:pathLst>
              </a:custGeom>
              <a:noFill/>
              <a:ln w="6350" cap="flat" cmpd="sng">
                <a:solidFill>
                  <a:srgbClr val="49493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7" name="曲线">
                <a:extLst>
                  <a:ext uri="{FF2B5EF4-FFF2-40B4-BE49-F238E27FC236}">
                    <a16:creationId xmlns:a16="http://schemas.microsoft.com/office/drawing/2014/main" id="{C9352E56-0F33-4193-A0CF-429263FC10FF}"/>
                  </a:ext>
                </a:extLst>
              </p:cNvPr>
              <p:cNvSpPr>
                <a:spLocks/>
              </p:cNvSpPr>
              <p:nvPr/>
            </p:nvSpPr>
            <p:spPr bwMode="auto">
              <a:xfrm>
                <a:off x="61462" y="7687"/>
                <a:ext cx="130983" cy="135805"/>
              </a:xfrm>
              <a:custGeom>
                <a:avLst/>
                <a:gdLst>
                  <a:gd name="T0" fmla="*/ 2098 w 21600"/>
                  <a:gd name="T1" fmla="*/ 102753 h 21600"/>
                  <a:gd name="T2" fmla="*/ 0 w 21600"/>
                  <a:gd name="T3" fmla="*/ 82093 h 21600"/>
                  <a:gd name="T4" fmla="*/ 65479 w 21600"/>
                  <a:gd name="T5" fmla="*/ 0 h 21600"/>
                  <a:gd name="T6" fmla="*/ 130983 w 21600"/>
                  <a:gd name="T7" fmla="*/ 82093 h 21600"/>
                  <a:gd name="T8" fmla="*/ 115022 w 21600"/>
                  <a:gd name="T9" fmla="*/ 135792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346" y="16343"/>
                    </a:moveTo>
                    <a:cubicBezTo>
                      <a:pt x="116" y="15270"/>
                      <a:pt x="0" y="14166"/>
                      <a:pt x="0" y="13057"/>
                    </a:cubicBezTo>
                    <a:cubicBezTo>
                      <a:pt x="0" y="5846"/>
                      <a:pt x="4834" y="0"/>
                      <a:pt x="10798" y="0"/>
                    </a:cubicBezTo>
                    <a:cubicBezTo>
                      <a:pt x="16763" y="0"/>
                      <a:pt x="21600" y="5846"/>
                      <a:pt x="21600" y="13057"/>
                    </a:cubicBezTo>
                    <a:cubicBezTo>
                      <a:pt x="21600" y="16195"/>
                      <a:pt x="20666" y="19227"/>
                      <a:pt x="18968" y="21598"/>
                    </a:cubicBezTo>
                  </a:path>
                </a:pathLst>
              </a:custGeom>
              <a:noFill/>
              <a:ln w="6350" cap="flat" cmpd="sng">
                <a:solidFill>
                  <a:srgbClr val="49493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8" name="曲线">
                <a:extLst>
                  <a:ext uri="{FF2B5EF4-FFF2-40B4-BE49-F238E27FC236}">
                    <a16:creationId xmlns:a16="http://schemas.microsoft.com/office/drawing/2014/main" id="{8F896D45-6E8F-4D2A-8F88-4581580A0B86}"/>
                  </a:ext>
                </a:extLst>
              </p:cNvPr>
              <p:cNvSpPr>
                <a:spLocks/>
              </p:cNvSpPr>
              <p:nvPr/>
            </p:nvSpPr>
            <p:spPr bwMode="auto">
              <a:xfrm>
                <a:off x="61462" y="196022"/>
                <a:ext cx="130983" cy="134524"/>
              </a:xfrm>
              <a:custGeom>
                <a:avLst/>
                <a:gdLst>
                  <a:gd name="T0" fmla="*/ 115635 w 21600"/>
                  <a:gd name="T1" fmla="*/ 0 h 21600"/>
                  <a:gd name="T2" fmla="*/ 130983 w 21600"/>
                  <a:gd name="T3" fmla="*/ 52639 h 21600"/>
                  <a:gd name="T4" fmla="*/ 65479 w 21600"/>
                  <a:gd name="T5" fmla="*/ 134524 h 21600"/>
                  <a:gd name="T6" fmla="*/ 0 w 21600"/>
                  <a:gd name="T7" fmla="*/ 52639 h 21600"/>
                  <a:gd name="T8" fmla="*/ 2098 w 21600"/>
                  <a:gd name="T9" fmla="*/ 32043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9069" y="0"/>
                    </a:moveTo>
                    <a:cubicBezTo>
                      <a:pt x="20704" y="2368"/>
                      <a:pt x="21600" y="5359"/>
                      <a:pt x="21600" y="8452"/>
                    </a:cubicBezTo>
                    <a:cubicBezTo>
                      <a:pt x="21600" y="15712"/>
                      <a:pt x="16763" y="21600"/>
                      <a:pt x="10798" y="21600"/>
                    </a:cubicBezTo>
                    <a:cubicBezTo>
                      <a:pt x="4834" y="21600"/>
                      <a:pt x="0" y="15712"/>
                      <a:pt x="0" y="8452"/>
                    </a:cubicBezTo>
                    <a:cubicBezTo>
                      <a:pt x="0" y="7337"/>
                      <a:pt x="116" y="6225"/>
                      <a:pt x="346" y="5145"/>
                    </a:cubicBezTo>
                  </a:path>
                </a:pathLst>
              </a:custGeom>
              <a:noFill/>
              <a:ln w="6350" cap="flat" cmpd="sng">
                <a:solidFill>
                  <a:srgbClr val="49493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9" name="曲线">
                <a:extLst>
                  <a:ext uri="{FF2B5EF4-FFF2-40B4-BE49-F238E27FC236}">
                    <a16:creationId xmlns:a16="http://schemas.microsoft.com/office/drawing/2014/main" id="{A12F1F46-FC7B-45B1-9DA9-A78E9EEA212F}"/>
                  </a:ext>
                </a:extLst>
              </p:cNvPr>
              <p:cNvSpPr>
                <a:spLocks/>
              </p:cNvSpPr>
              <p:nvPr/>
            </p:nvSpPr>
            <p:spPr bwMode="auto">
              <a:xfrm>
                <a:off x="69522" y="17936"/>
                <a:ext cx="57431" cy="71745"/>
              </a:xfrm>
              <a:custGeom>
                <a:avLst/>
                <a:gdLst>
                  <a:gd name="T0" fmla="*/ 0 w 21600"/>
                  <a:gd name="T1" fmla="*/ 71745 h 21600"/>
                  <a:gd name="T2" fmla="*/ 57428 w 21600"/>
                  <a:gd name="T3" fmla="*/ 0 h 21600"/>
                  <a:gd name="T4" fmla="*/ 0 60000 65536"/>
                  <a:gd name="T5" fmla="*/ 0 60000 65536"/>
                  <a:gd name="T6" fmla="*/ 0 w 21600"/>
                  <a:gd name="T7" fmla="*/ 0 h 21600"/>
                  <a:gd name="T8" fmla="*/ 21600 w 21600"/>
                  <a:gd name="T9" fmla="*/ 21600 h 21600"/>
                </a:gdLst>
                <a:ahLst/>
                <a:cxnLst>
                  <a:cxn ang="T4">
                    <a:pos x="T0" y="T1"/>
                  </a:cxn>
                  <a:cxn ang="T5">
                    <a:pos x="T2" y="T3"/>
                  </a:cxn>
                </a:cxnLst>
                <a:rect l="T6" t="T7" r="T8" b="T9"/>
                <a:pathLst>
                  <a:path w="21600" h="21600">
                    <a:moveTo>
                      <a:pt x="0" y="21600"/>
                    </a:moveTo>
                    <a:cubicBezTo>
                      <a:pt x="0" y="9669"/>
                      <a:pt x="9670" y="0"/>
                      <a:pt x="21599" y="0"/>
                    </a:cubicBezTo>
                  </a:path>
                </a:pathLst>
              </a:custGeom>
              <a:noFill/>
              <a:ln w="6350" cap="flat" cmpd="sng">
                <a:solidFill>
                  <a:srgbClr val="EDEDE7"/>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 name="曲线">
                <a:extLst>
                  <a:ext uri="{FF2B5EF4-FFF2-40B4-BE49-F238E27FC236}">
                    <a16:creationId xmlns:a16="http://schemas.microsoft.com/office/drawing/2014/main" id="{DBEEA9A3-B06B-4FFA-B9C2-3AB1DA058CBD}"/>
                  </a:ext>
                </a:extLst>
              </p:cNvPr>
              <p:cNvSpPr>
                <a:spLocks/>
              </p:cNvSpPr>
              <p:nvPr/>
            </p:nvSpPr>
            <p:spPr bwMode="auto">
              <a:xfrm>
                <a:off x="69522" y="197303"/>
                <a:ext cx="55416" cy="58934"/>
              </a:xfrm>
              <a:custGeom>
                <a:avLst/>
                <a:gdLst>
                  <a:gd name="T0" fmla="*/ 0 w 21600"/>
                  <a:gd name="T1" fmla="*/ 58574 h 21600"/>
                  <a:gd name="T2" fmla="*/ 26887 w 21600"/>
                  <a:gd name="T3" fmla="*/ 0 h 21600"/>
                  <a:gd name="T4" fmla="*/ 0 60000 65536"/>
                  <a:gd name="T5" fmla="*/ 0 60000 65536"/>
                  <a:gd name="T6" fmla="*/ 0 w 21600"/>
                  <a:gd name="T7" fmla="*/ 0 h 21600"/>
                  <a:gd name="T8" fmla="*/ 21600 w 21600"/>
                  <a:gd name="T9" fmla="*/ 21600 h 21600"/>
                </a:gdLst>
                <a:ahLst/>
                <a:cxnLst>
                  <a:cxn ang="T4">
                    <a:pos x="T0" y="T1"/>
                  </a:cxn>
                  <a:cxn ang="T5">
                    <a:pos x="T2" y="T3"/>
                  </a:cxn>
                </a:cxnLst>
                <a:rect l="T6" t="T7" r="T8" b="T9"/>
                <a:pathLst>
                  <a:path w="21600" h="21600">
                    <a:moveTo>
                      <a:pt x="0" y="21468"/>
                    </a:moveTo>
                    <a:cubicBezTo>
                      <a:pt x="37" y="12666"/>
                      <a:pt x="4012" y="4528"/>
                      <a:pt x="10480" y="0"/>
                    </a:cubicBezTo>
                  </a:path>
                </a:pathLst>
              </a:custGeom>
              <a:noFill/>
              <a:ln w="6350" cap="flat" cmpd="sng">
                <a:solidFill>
                  <a:srgbClr val="EDEDE7"/>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1" name="曲线">
                <a:extLst>
                  <a:ext uri="{FF2B5EF4-FFF2-40B4-BE49-F238E27FC236}">
                    <a16:creationId xmlns:a16="http://schemas.microsoft.com/office/drawing/2014/main" id="{947FE4AA-5E75-4A49-8672-AB195C899A76}"/>
                  </a:ext>
                </a:extLst>
              </p:cNvPr>
              <p:cNvSpPr>
                <a:spLocks/>
              </p:cNvSpPr>
              <p:nvPr/>
            </p:nvSpPr>
            <p:spPr bwMode="auto">
              <a:xfrm>
                <a:off x="12091" y="117869"/>
                <a:ext cx="38286" cy="53810"/>
              </a:xfrm>
              <a:custGeom>
                <a:avLst/>
                <a:gdLst>
                  <a:gd name="T0" fmla="*/ 0 w 21600"/>
                  <a:gd name="T1" fmla="*/ 40584 h 21600"/>
                  <a:gd name="T2" fmla="*/ 31419 w 21600"/>
                  <a:gd name="T3" fmla="*/ 0 h 21600"/>
                  <a:gd name="T4" fmla="*/ 0 60000 65536"/>
                  <a:gd name="T5" fmla="*/ 0 60000 65536"/>
                  <a:gd name="T6" fmla="*/ 0 w 21600"/>
                  <a:gd name="T7" fmla="*/ 0 h 21600"/>
                  <a:gd name="T8" fmla="*/ 21600 w 21600"/>
                  <a:gd name="T9" fmla="*/ 21600 h 21600"/>
                </a:gdLst>
                <a:ahLst/>
                <a:cxnLst>
                  <a:cxn ang="T4">
                    <a:pos x="T0" y="T1"/>
                  </a:cxn>
                  <a:cxn ang="T5">
                    <a:pos x="T2" y="T3"/>
                  </a:cxn>
                </a:cxnLst>
                <a:rect l="T6" t="T7" r="T8" b="T9"/>
                <a:pathLst>
                  <a:path w="21600" h="21600">
                    <a:moveTo>
                      <a:pt x="0" y="16291"/>
                    </a:moveTo>
                    <a:cubicBezTo>
                      <a:pt x="2126" y="7889"/>
                      <a:pt x="9070" y="1506"/>
                      <a:pt x="17726" y="0"/>
                    </a:cubicBezTo>
                  </a:path>
                </a:pathLst>
              </a:custGeom>
              <a:noFill/>
              <a:ln w="6350" cap="flat" cmpd="sng">
                <a:solidFill>
                  <a:srgbClr val="EDEDE7"/>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2" name="Line 42">
                <a:extLst>
                  <a:ext uri="{FF2B5EF4-FFF2-40B4-BE49-F238E27FC236}">
                    <a16:creationId xmlns:a16="http://schemas.microsoft.com/office/drawing/2014/main" id="{7E58A44B-4494-4B1A-B606-033ABAA1B358}"/>
                  </a:ext>
                </a:extLst>
              </p:cNvPr>
              <p:cNvSpPr>
                <a:spLocks noChangeShapeType="1"/>
              </p:cNvSpPr>
              <p:nvPr/>
            </p:nvSpPr>
            <p:spPr bwMode="auto">
              <a:xfrm flipH="1">
                <a:off x="179347" y="148618"/>
                <a:ext cx="388920" cy="1281"/>
              </a:xfrm>
              <a:prstGeom prst="line">
                <a:avLst/>
              </a:prstGeom>
              <a:noFill/>
              <a:ln w="6350">
                <a:solidFill>
                  <a:srgbClr val="DBDBCE"/>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 name="Line 43">
                <a:extLst>
                  <a:ext uri="{FF2B5EF4-FFF2-40B4-BE49-F238E27FC236}">
                    <a16:creationId xmlns:a16="http://schemas.microsoft.com/office/drawing/2014/main" id="{2496BF73-F78F-4CDB-8CD4-70B3A37E8B15}"/>
                  </a:ext>
                </a:extLst>
              </p:cNvPr>
              <p:cNvSpPr>
                <a:spLocks noChangeShapeType="1"/>
              </p:cNvSpPr>
              <p:nvPr/>
            </p:nvSpPr>
            <p:spPr bwMode="auto">
              <a:xfrm>
                <a:off x="218642" y="119150"/>
                <a:ext cx="1006" cy="29466"/>
              </a:xfrm>
              <a:prstGeom prst="line">
                <a:avLst/>
              </a:prstGeom>
              <a:noFill/>
              <a:ln w="6350">
                <a:solidFill>
                  <a:srgbClr val="DBDBCE"/>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 name="Line 44">
                <a:extLst>
                  <a:ext uri="{FF2B5EF4-FFF2-40B4-BE49-F238E27FC236}">
                    <a16:creationId xmlns:a16="http://schemas.microsoft.com/office/drawing/2014/main" id="{7CC98CCB-46C0-4F89-BCBF-90DED7D8E0B2}"/>
                  </a:ext>
                </a:extLst>
              </p:cNvPr>
              <p:cNvSpPr>
                <a:spLocks noChangeShapeType="1"/>
              </p:cNvSpPr>
              <p:nvPr/>
            </p:nvSpPr>
            <p:spPr bwMode="auto">
              <a:xfrm>
                <a:off x="261966" y="119150"/>
                <a:ext cx="1006" cy="29466"/>
              </a:xfrm>
              <a:prstGeom prst="line">
                <a:avLst/>
              </a:prstGeom>
              <a:noFill/>
              <a:ln w="6350">
                <a:solidFill>
                  <a:srgbClr val="DBDBCE"/>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 name="Line 45">
                <a:extLst>
                  <a:ext uri="{FF2B5EF4-FFF2-40B4-BE49-F238E27FC236}">
                    <a16:creationId xmlns:a16="http://schemas.microsoft.com/office/drawing/2014/main" id="{0294E21B-6B3C-4A78-B0E1-094F051EBA58}"/>
                  </a:ext>
                </a:extLst>
              </p:cNvPr>
              <p:cNvSpPr>
                <a:spLocks noChangeShapeType="1"/>
              </p:cNvSpPr>
              <p:nvPr/>
            </p:nvSpPr>
            <p:spPr bwMode="auto">
              <a:xfrm>
                <a:off x="218642" y="193459"/>
                <a:ext cx="1006" cy="30748"/>
              </a:xfrm>
              <a:prstGeom prst="line">
                <a:avLst/>
              </a:prstGeom>
              <a:noFill/>
              <a:ln w="6350">
                <a:solidFill>
                  <a:srgbClr val="DBDBCE"/>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 name="Line 46">
                <a:extLst>
                  <a:ext uri="{FF2B5EF4-FFF2-40B4-BE49-F238E27FC236}">
                    <a16:creationId xmlns:a16="http://schemas.microsoft.com/office/drawing/2014/main" id="{4C0D13B6-6972-46AF-A0B3-FDECBDF6C749}"/>
                  </a:ext>
                </a:extLst>
              </p:cNvPr>
              <p:cNvSpPr>
                <a:spLocks noChangeShapeType="1"/>
              </p:cNvSpPr>
              <p:nvPr/>
            </p:nvSpPr>
            <p:spPr bwMode="auto">
              <a:xfrm>
                <a:off x="261966" y="193459"/>
                <a:ext cx="1006" cy="30748"/>
              </a:xfrm>
              <a:prstGeom prst="line">
                <a:avLst/>
              </a:prstGeom>
              <a:noFill/>
              <a:ln w="6350">
                <a:solidFill>
                  <a:srgbClr val="DBDBCE"/>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7" name="Line 47">
                <a:extLst>
                  <a:ext uri="{FF2B5EF4-FFF2-40B4-BE49-F238E27FC236}">
                    <a16:creationId xmlns:a16="http://schemas.microsoft.com/office/drawing/2014/main" id="{E1A4F794-48F1-488F-A190-4120BFEB18A0}"/>
                  </a:ext>
                </a:extLst>
              </p:cNvPr>
              <p:cNvSpPr>
                <a:spLocks noChangeShapeType="1"/>
              </p:cNvSpPr>
              <p:nvPr/>
            </p:nvSpPr>
            <p:spPr bwMode="auto">
              <a:xfrm flipH="1">
                <a:off x="175317" y="184491"/>
                <a:ext cx="388920" cy="1281"/>
              </a:xfrm>
              <a:prstGeom prst="line">
                <a:avLst/>
              </a:prstGeom>
              <a:noFill/>
              <a:ln w="6350">
                <a:solidFill>
                  <a:srgbClr val="626248"/>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 name="Line 48">
                <a:extLst>
                  <a:ext uri="{FF2B5EF4-FFF2-40B4-BE49-F238E27FC236}">
                    <a16:creationId xmlns:a16="http://schemas.microsoft.com/office/drawing/2014/main" id="{11D23695-45B7-4F2C-BE17-64BBF90CA7A1}"/>
                  </a:ext>
                </a:extLst>
              </p:cNvPr>
              <p:cNvSpPr>
                <a:spLocks noChangeShapeType="1"/>
              </p:cNvSpPr>
              <p:nvPr/>
            </p:nvSpPr>
            <p:spPr bwMode="auto">
              <a:xfrm flipH="1">
                <a:off x="528972" y="219083"/>
                <a:ext cx="27204" cy="1280"/>
              </a:xfrm>
              <a:prstGeom prst="line">
                <a:avLst/>
              </a:prstGeom>
              <a:noFill/>
              <a:ln w="6350">
                <a:solidFill>
                  <a:srgbClr val="DBDBCE"/>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9" name="Line 49">
                <a:extLst>
                  <a:ext uri="{FF2B5EF4-FFF2-40B4-BE49-F238E27FC236}">
                    <a16:creationId xmlns:a16="http://schemas.microsoft.com/office/drawing/2014/main" id="{42860377-9693-425B-B555-C7026F2D273E}"/>
                  </a:ext>
                </a:extLst>
              </p:cNvPr>
              <p:cNvSpPr>
                <a:spLocks noChangeShapeType="1"/>
              </p:cNvSpPr>
              <p:nvPr/>
            </p:nvSpPr>
            <p:spPr bwMode="auto">
              <a:xfrm flipH="1">
                <a:off x="528972" y="269049"/>
                <a:ext cx="27204" cy="1280"/>
              </a:xfrm>
              <a:prstGeom prst="line">
                <a:avLst/>
              </a:prstGeom>
              <a:noFill/>
              <a:ln w="6350">
                <a:solidFill>
                  <a:srgbClr val="DBDBCE"/>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 name="Line 50">
                <a:extLst>
                  <a:ext uri="{FF2B5EF4-FFF2-40B4-BE49-F238E27FC236}">
                    <a16:creationId xmlns:a16="http://schemas.microsoft.com/office/drawing/2014/main" id="{58095D3A-5842-4194-8946-8740DE629F39}"/>
                  </a:ext>
                </a:extLst>
              </p:cNvPr>
              <p:cNvSpPr>
                <a:spLocks noChangeShapeType="1"/>
              </p:cNvSpPr>
              <p:nvPr/>
            </p:nvSpPr>
            <p:spPr bwMode="auto">
              <a:xfrm>
                <a:off x="500761" y="193459"/>
                <a:ext cx="1006" cy="105057"/>
              </a:xfrm>
              <a:prstGeom prst="line">
                <a:avLst/>
              </a:prstGeom>
              <a:noFill/>
              <a:ln w="6350">
                <a:solidFill>
                  <a:srgbClr val="DBDBCE"/>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5" name="Group 51">
              <a:extLst>
                <a:ext uri="{FF2B5EF4-FFF2-40B4-BE49-F238E27FC236}">
                  <a16:creationId xmlns:a16="http://schemas.microsoft.com/office/drawing/2014/main" id="{26328680-51DB-485F-91BA-DC8C0103AC87}"/>
                </a:ext>
              </a:extLst>
            </p:cNvPr>
            <p:cNvGrpSpPr>
              <a:grpSpLocks/>
            </p:cNvGrpSpPr>
            <p:nvPr/>
          </p:nvGrpSpPr>
          <p:grpSpPr bwMode="auto">
            <a:xfrm rot="5400000">
              <a:off x="3628246" y="655070"/>
              <a:ext cx="584388" cy="338233"/>
              <a:chOff x="0" y="0"/>
              <a:chExt cx="584388" cy="338233"/>
            </a:xfrm>
          </p:grpSpPr>
          <p:sp>
            <p:nvSpPr>
              <p:cNvPr id="113" name="Rectangle 52">
                <a:extLst>
                  <a:ext uri="{FF2B5EF4-FFF2-40B4-BE49-F238E27FC236}">
                    <a16:creationId xmlns:a16="http://schemas.microsoft.com/office/drawing/2014/main" id="{4F512014-B00F-4DBD-BBD7-0A1AA2D8B7E3}"/>
                  </a:ext>
                </a:extLst>
              </p:cNvPr>
              <p:cNvSpPr>
                <a:spLocks noChangeArrowheads="1"/>
              </p:cNvSpPr>
              <p:nvPr/>
            </p:nvSpPr>
            <p:spPr bwMode="auto">
              <a:xfrm>
                <a:off x="0" y="0"/>
                <a:ext cx="584388" cy="33823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114" name="曲线">
                <a:extLst>
                  <a:ext uri="{FF2B5EF4-FFF2-40B4-BE49-F238E27FC236}">
                    <a16:creationId xmlns:a16="http://schemas.microsoft.com/office/drawing/2014/main" id="{0C6C8B70-136D-400B-92E6-413940EEAB41}"/>
                  </a:ext>
                </a:extLst>
              </p:cNvPr>
              <p:cNvSpPr>
                <a:spLocks/>
              </p:cNvSpPr>
              <p:nvPr/>
            </p:nvSpPr>
            <p:spPr bwMode="auto">
              <a:xfrm>
                <a:off x="59446" y="174241"/>
                <a:ext cx="130983" cy="158866"/>
              </a:xfrm>
              <a:custGeom>
                <a:avLst/>
                <a:gdLst>
                  <a:gd name="T0" fmla="*/ 4020 w 21600"/>
                  <a:gd name="T1" fmla="*/ 49955 h 21600"/>
                  <a:gd name="T2" fmla="*/ 0 w 21600"/>
                  <a:gd name="T3" fmla="*/ 74307 h 21600"/>
                  <a:gd name="T4" fmla="*/ 4020 w 21600"/>
                  <a:gd name="T5" fmla="*/ 99931 h 21600"/>
                  <a:gd name="T6" fmla="*/ 12086 w 21600"/>
                  <a:gd name="T7" fmla="*/ 119150 h 21600"/>
                  <a:gd name="T8" fmla="*/ 20151 w 21600"/>
                  <a:gd name="T9" fmla="*/ 134514 h 21600"/>
                  <a:gd name="T10" fmla="*/ 32236 w 21600"/>
                  <a:gd name="T11" fmla="*/ 143487 h 21600"/>
                  <a:gd name="T12" fmla="*/ 44322 w 21600"/>
                  <a:gd name="T13" fmla="*/ 153740 h 21600"/>
                  <a:gd name="T14" fmla="*/ 55413 w 21600"/>
                  <a:gd name="T15" fmla="*/ 158866 h 21600"/>
                  <a:gd name="T16" fmla="*/ 67499 w 21600"/>
                  <a:gd name="T17" fmla="*/ 158866 h 21600"/>
                  <a:gd name="T18" fmla="*/ 75564 w 21600"/>
                  <a:gd name="T19" fmla="*/ 158866 h 21600"/>
                  <a:gd name="T20" fmla="*/ 91676 w 21600"/>
                  <a:gd name="T21" fmla="*/ 148613 h 21600"/>
                  <a:gd name="T22" fmla="*/ 103768 w 21600"/>
                  <a:gd name="T23" fmla="*/ 143487 h 21600"/>
                  <a:gd name="T24" fmla="*/ 111839 w 21600"/>
                  <a:gd name="T25" fmla="*/ 134514 h 21600"/>
                  <a:gd name="T26" fmla="*/ 115865 w 21600"/>
                  <a:gd name="T27" fmla="*/ 129388 h 21600"/>
                  <a:gd name="T28" fmla="*/ 122918 w 21600"/>
                  <a:gd name="T29" fmla="*/ 119150 h 21600"/>
                  <a:gd name="T30" fmla="*/ 126950 w 21600"/>
                  <a:gd name="T31" fmla="*/ 103770 h 21600"/>
                  <a:gd name="T32" fmla="*/ 130977 w 21600"/>
                  <a:gd name="T33" fmla="*/ 84545 h 21600"/>
                  <a:gd name="T34" fmla="*/ 130977 w 21600"/>
                  <a:gd name="T35" fmla="*/ 74307 h 21600"/>
                  <a:gd name="T36" fmla="*/ 130977 w 21600"/>
                  <a:gd name="T37" fmla="*/ 55081 h 21600"/>
                  <a:gd name="T38" fmla="*/ 126950 w 21600"/>
                  <a:gd name="T39" fmla="*/ 39717 h 21600"/>
                  <a:gd name="T40" fmla="*/ 119892 w 21600"/>
                  <a:gd name="T41" fmla="*/ 29464 h 21600"/>
                  <a:gd name="T42" fmla="*/ 115865 w 21600"/>
                  <a:gd name="T43" fmla="*/ 19204 h 21600"/>
                  <a:gd name="T44" fmla="*/ 79590 w 21600"/>
                  <a:gd name="T45" fmla="*/ 10238 h 21600"/>
                  <a:gd name="T46" fmla="*/ 67499 w 21600"/>
                  <a:gd name="T47" fmla="*/ 24330 h 21600"/>
                  <a:gd name="T48" fmla="*/ 79590 w 21600"/>
                  <a:gd name="T49" fmla="*/ 29464 h 21600"/>
                  <a:gd name="T50" fmla="*/ 87649 w 21600"/>
                  <a:gd name="T51" fmla="*/ 29464 h 21600"/>
                  <a:gd name="T52" fmla="*/ 91676 w 21600"/>
                  <a:gd name="T53" fmla="*/ 39717 h 21600"/>
                  <a:gd name="T54" fmla="*/ 99741 w 21600"/>
                  <a:gd name="T55" fmla="*/ 49955 h 21600"/>
                  <a:gd name="T56" fmla="*/ 103768 w 21600"/>
                  <a:gd name="T57" fmla="*/ 58928 h 21600"/>
                  <a:gd name="T58" fmla="*/ 107806 w 21600"/>
                  <a:gd name="T59" fmla="*/ 74307 h 21600"/>
                  <a:gd name="T60" fmla="*/ 107806 w 21600"/>
                  <a:gd name="T61" fmla="*/ 84545 h 21600"/>
                  <a:gd name="T62" fmla="*/ 103768 w 21600"/>
                  <a:gd name="T63" fmla="*/ 99931 h 21600"/>
                  <a:gd name="T64" fmla="*/ 99741 w 21600"/>
                  <a:gd name="T65" fmla="*/ 108897 h 21600"/>
                  <a:gd name="T66" fmla="*/ 91676 w 21600"/>
                  <a:gd name="T67" fmla="*/ 114023 h 21600"/>
                  <a:gd name="T68" fmla="*/ 83623 w 21600"/>
                  <a:gd name="T69" fmla="*/ 124269 h 21600"/>
                  <a:gd name="T70" fmla="*/ 75564 w 21600"/>
                  <a:gd name="T71" fmla="*/ 124269 h 21600"/>
                  <a:gd name="T72" fmla="*/ 63466 w 21600"/>
                  <a:gd name="T73" fmla="*/ 124269 h 21600"/>
                  <a:gd name="T74" fmla="*/ 48355 w 21600"/>
                  <a:gd name="T75" fmla="*/ 119150 h 21600"/>
                  <a:gd name="T76" fmla="*/ 40302 w 21600"/>
                  <a:gd name="T77" fmla="*/ 114023 h 21600"/>
                  <a:gd name="T78" fmla="*/ 32236 w 21600"/>
                  <a:gd name="T79" fmla="*/ 103770 h 21600"/>
                  <a:gd name="T80" fmla="*/ 28210 w 21600"/>
                  <a:gd name="T81" fmla="*/ 89678 h 21600"/>
                  <a:gd name="T82" fmla="*/ 24171 w 21600"/>
                  <a:gd name="T83" fmla="*/ 79433 h 21600"/>
                  <a:gd name="T84" fmla="*/ 28210 w 21600"/>
                  <a:gd name="T85" fmla="*/ 58928 h 21600"/>
                  <a:gd name="T86" fmla="*/ 36263 w 21600"/>
                  <a:gd name="T87" fmla="*/ 44836 h 21600"/>
                  <a:gd name="T88" fmla="*/ 44322 w 21600"/>
                  <a:gd name="T89" fmla="*/ 34590 h 21600"/>
                  <a:gd name="T90" fmla="*/ 51374 w 21600"/>
                  <a:gd name="T91" fmla="*/ 29464 h 21600"/>
                  <a:gd name="T92" fmla="*/ 55413 w 21600"/>
                  <a:gd name="T93" fmla="*/ 15372 h 21600"/>
                  <a:gd name="T94" fmla="*/ 44322 w 21600"/>
                  <a:gd name="T95" fmla="*/ 0 h 21600"/>
                  <a:gd name="T96" fmla="*/ 24171 w 21600"/>
                  <a:gd name="T97" fmla="*/ 10238 h 21600"/>
                  <a:gd name="T98" fmla="*/ 8059 w 21600"/>
                  <a:gd name="T99" fmla="*/ 34590 h 21600"/>
                  <a:gd name="T100" fmla="*/ 4020 w 21600"/>
                  <a:gd name="T101" fmla="*/ 49955 h 216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1600"/>
                  <a:gd name="T154" fmla="*/ 0 h 21600"/>
                  <a:gd name="T155" fmla="*/ 21600 w 21600"/>
                  <a:gd name="T156" fmla="*/ 21600 h 2160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1600" h="21600">
                    <a:moveTo>
                      <a:pt x="663" y="6792"/>
                    </a:moveTo>
                    <a:lnTo>
                      <a:pt x="0" y="10103"/>
                    </a:lnTo>
                    <a:lnTo>
                      <a:pt x="663" y="13587"/>
                    </a:lnTo>
                    <a:lnTo>
                      <a:pt x="1993" y="16200"/>
                    </a:lnTo>
                    <a:lnTo>
                      <a:pt x="3323" y="18289"/>
                    </a:lnTo>
                    <a:lnTo>
                      <a:pt x="5316" y="19509"/>
                    </a:lnTo>
                    <a:lnTo>
                      <a:pt x="7309" y="20903"/>
                    </a:lnTo>
                    <a:lnTo>
                      <a:pt x="9138" y="21600"/>
                    </a:lnTo>
                    <a:lnTo>
                      <a:pt x="11131" y="21600"/>
                    </a:lnTo>
                    <a:lnTo>
                      <a:pt x="12461" y="21600"/>
                    </a:lnTo>
                    <a:lnTo>
                      <a:pt x="15118" y="20206"/>
                    </a:lnTo>
                    <a:lnTo>
                      <a:pt x="17112" y="19509"/>
                    </a:lnTo>
                    <a:lnTo>
                      <a:pt x="18443" y="18289"/>
                    </a:lnTo>
                    <a:lnTo>
                      <a:pt x="19107" y="17592"/>
                    </a:lnTo>
                    <a:lnTo>
                      <a:pt x="20270" y="16200"/>
                    </a:lnTo>
                    <a:lnTo>
                      <a:pt x="20935" y="14109"/>
                    </a:lnTo>
                    <a:lnTo>
                      <a:pt x="21599" y="11495"/>
                    </a:lnTo>
                    <a:lnTo>
                      <a:pt x="21599" y="10103"/>
                    </a:lnTo>
                    <a:lnTo>
                      <a:pt x="21599" y="7489"/>
                    </a:lnTo>
                    <a:lnTo>
                      <a:pt x="20935" y="5400"/>
                    </a:lnTo>
                    <a:lnTo>
                      <a:pt x="19771" y="4006"/>
                    </a:lnTo>
                    <a:lnTo>
                      <a:pt x="19107" y="2611"/>
                    </a:lnTo>
                    <a:lnTo>
                      <a:pt x="13125" y="1392"/>
                    </a:lnTo>
                    <a:lnTo>
                      <a:pt x="11131" y="3308"/>
                    </a:lnTo>
                    <a:lnTo>
                      <a:pt x="13125" y="4006"/>
                    </a:lnTo>
                    <a:lnTo>
                      <a:pt x="14454" y="4006"/>
                    </a:lnTo>
                    <a:lnTo>
                      <a:pt x="15118" y="5400"/>
                    </a:lnTo>
                    <a:lnTo>
                      <a:pt x="16448" y="6792"/>
                    </a:lnTo>
                    <a:lnTo>
                      <a:pt x="17112" y="8012"/>
                    </a:lnTo>
                    <a:lnTo>
                      <a:pt x="17778" y="10103"/>
                    </a:lnTo>
                    <a:lnTo>
                      <a:pt x="17778" y="11495"/>
                    </a:lnTo>
                    <a:lnTo>
                      <a:pt x="17112" y="13587"/>
                    </a:lnTo>
                    <a:lnTo>
                      <a:pt x="16448" y="14806"/>
                    </a:lnTo>
                    <a:lnTo>
                      <a:pt x="15118" y="15503"/>
                    </a:lnTo>
                    <a:lnTo>
                      <a:pt x="13790" y="16896"/>
                    </a:lnTo>
                    <a:lnTo>
                      <a:pt x="12461" y="16896"/>
                    </a:lnTo>
                    <a:lnTo>
                      <a:pt x="10466" y="16896"/>
                    </a:lnTo>
                    <a:lnTo>
                      <a:pt x="7974" y="16200"/>
                    </a:lnTo>
                    <a:lnTo>
                      <a:pt x="6646" y="15503"/>
                    </a:lnTo>
                    <a:lnTo>
                      <a:pt x="5316" y="14109"/>
                    </a:lnTo>
                    <a:lnTo>
                      <a:pt x="4652" y="12193"/>
                    </a:lnTo>
                    <a:lnTo>
                      <a:pt x="3986" y="10800"/>
                    </a:lnTo>
                    <a:lnTo>
                      <a:pt x="4652" y="8012"/>
                    </a:lnTo>
                    <a:lnTo>
                      <a:pt x="5980" y="6096"/>
                    </a:lnTo>
                    <a:lnTo>
                      <a:pt x="7309" y="4703"/>
                    </a:lnTo>
                    <a:lnTo>
                      <a:pt x="8472" y="4006"/>
                    </a:lnTo>
                    <a:lnTo>
                      <a:pt x="9138" y="2090"/>
                    </a:lnTo>
                    <a:lnTo>
                      <a:pt x="7309" y="0"/>
                    </a:lnTo>
                    <a:lnTo>
                      <a:pt x="3986" y="1392"/>
                    </a:lnTo>
                    <a:lnTo>
                      <a:pt x="1329" y="4703"/>
                    </a:lnTo>
                    <a:lnTo>
                      <a:pt x="663" y="679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 name="曲线">
                <a:extLst>
                  <a:ext uri="{FF2B5EF4-FFF2-40B4-BE49-F238E27FC236}">
                    <a16:creationId xmlns:a16="http://schemas.microsoft.com/office/drawing/2014/main" id="{1F5893E9-06E4-4842-BF7F-A5ECC367B17E}"/>
                  </a:ext>
                </a:extLst>
              </p:cNvPr>
              <p:cNvSpPr>
                <a:spLocks/>
              </p:cNvSpPr>
              <p:nvPr/>
            </p:nvSpPr>
            <p:spPr bwMode="auto">
              <a:xfrm>
                <a:off x="59446" y="174241"/>
                <a:ext cx="130983" cy="158866"/>
              </a:xfrm>
              <a:custGeom>
                <a:avLst/>
                <a:gdLst>
                  <a:gd name="T0" fmla="*/ 4020 w 21600"/>
                  <a:gd name="T1" fmla="*/ 49955 h 21600"/>
                  <a:gd name="T2" fmla="*/ 0 w 21600"/>
                  <a:gd name="T3" fmla="*/ 74307 h 21600"/>
                  <a:gd name="T4" fmla="*/ 4020 w 21600"/>
                  <a:gd name="T5" fmla="*/ 99931 h 21600"/>
                  <a:gd name="T6" fmla="*/ 12086 w 21600"/>
                  <a:gd name="T7" fmla="*/ 119150 h 21600"/>
                  <a:gd name="T8" fmla="*/ 20151 w 21600"/>
                  <a:gd name="T9" fmla="*/ 134514 h 21600"/>
                  <a:gd name="T10" fmla="*/ 32236 w 21600"/>
                  <a:gd name="T11" fmla="*/ 143487 h 21600"/>
                  <a:gd name="T12" fmla="*/ 44322 w 21600"/>
                  <a:gd name="T13" fmla="*/ 153740 h 21600"/>
                  <a:gd name="T14" fmla="*/ 55413 w 21600"/>
                  <a:gd name="T15" fmla="*/ 158866 h 21600"/>
                  <a:gd name="T16" fmla="*/ 67499 w 21600"/>
                  <a:gd name="T17" fmla="*/ 158866 h 21600"/>
                  <a:gd name="T18" fmla="*/ 75564 w 21600"/>
                  <a:gd name="T19" fmla="*/ 158866 h 21600"/>
                  <a:gd name="T20" fmla="*/ 91676 w 21600"/>
                  <a:gd name="T21" fmla="*/ 148613 h 21600"/>
                  <a:gd name="T22" fmla="*/ 103768 w 21600"/>
                  <a:gd name="T23" fmla="*/ 143487 h 21600"/>
                  <a:gd name="T24" fmla="*/ 111839 w 21600"/>
                  <a:gd name="T25" fmla="*/ 134514 h 21600"/>
                  <a:gd name="T26" fmla="*/ 115865 w 21600"/>
                  <a:gd name="T27" fmla="*/ 129388 h 21600"/>
                  <a:gd name="T28" fmla="*/ 122918 w 21600"/>
                  <a:gd name="T29" fmla="*/ 119150 h 21600"/>
                  <a:gd name="T30" fmla="*/ 126950 w 21600"/>
                  <a:gd name="T31" fmla="*/ 103770 h 21600"/>
                  <a:gd name="T32" fmla="*/ 130977 w 21600"/>
                  <a:gd name="T33" fmla="*/ 84545 h 21600"/>
                  <a:gd name="T34" fmla="*/ 130977 w 21600"/>
                  <a:gd name="T35" fmla="*/ 74307 h 21600"/>
                  <a:gd name="T36" fmla="*/ 130977 w 21600"/>
                  <a:gd name="T37" fmla="*/ 55081 h 21600"/>
                  <a:gd name="T38" fmla="*/ 126950 w 21600"/>
                  <a:gd name="T39" fmla="*/ 39717 h 21600"/>
                  <a:gd name="T40" fmla="*/ 119892 w 21600"/>
                  <a:gd name="T41" fmla="*/ 29464 h 21600"/>
                  <a:gd name="T42" fmla="*/ 115865 w 21600"/>
                  <a:gd name="T43" fmla="*/ 19204 h 21600"/>
                  <a:gd name="T44" fmla="*/ 79590 w 21600"/>
                  <a:gd name="T45" fmla="*/ 10238 h 21600"/>
                  <a:gd name="T46" fmla="*/ 67499 w 21600"/>
                  <a:gd name="T47" fmla="*/ 24330 h 21600"/>
                  <a:gd name="T48" fmla="*/ 79590 w 21600"/>
                  <a:gd name="T49" fmla="*/ 29464 h 21600"/>
                  <a:gd name="T50" fmla="*/ 87649 w 21600"/>
                  <a:gd name="T51" fmla="*/ 29464 h 21600"/>
                  <a:gd name="T52" fmla="*/ 91676 w 21600"/>
                  <a:gd name="T53" fmla="*/ 39717 h 21600"/>
                  <a:gd name="T54" fmla="*/ 99741 w 21600"/>
                  <a:gd name="T55" fmla="*/ 49955 h 21600"/>
                  <a:gd name="T56" fmla="*/ 103768 w 21600"/>
                  <a:gd name="T57" fmla="*/ 58928 h 21600"/>
                  <a:gd name="T58" fmla="*/ 107806 w 21600"/>
                  <a:gd name="T59" fmla="*/ 74307 h 21600"/>
                  <a:gd name="T60" fmla="*/ 107806 w 21600"/>
                  <a:gd name="T61" fmla="*/ 84545 h 21600"/>
                  <a:gd name="T62" fmla="*/ 103768 w 21600"/>
                  <a:gd name="T63" fmla="*/ 99931 h 21600"/>
                  <a:gd name="T64" fmla="*/ 99741 w 21600"/>
                  <a:gd name="T65" fmla="*/ 108897 h 21600"/>
                  <a:gd name="T66" fmla="*/ 91676 w 21600"/>
                  <a:gd name="T67" fmla="*/ 114023 h 21600"/>
                  <a:gd name="T68" fmla="*/ 83623 w 21600"/>
                  <a:gd name="T69" fmla="*/ 124269 h 21600"/>
                  <a:gd name="T70" fmla="*/ 75564 w 21600"/>
                  <a:gd name="T71" fmla="*/ 124269 h 21600"/>
                  <a:gd name="T72" fmla="*/ 63466 w 21600"/>
                  <a:gd name="T73" fmla="*/ 124269 h 21600"/>
                  <a:gd name="T74" fmla="*/ 48355 w 21600"/>
                  <a:gd name="T75" fmla="*/ 119150 h 21600"/>
                  <a:gd name="T76" fmla="*/ 40302 w 21600"/>
                  <a:gd name="T77" fmla="*/ 114023 h 21600"/>
                  <a:gd name="T78" fmla="*/ 32236 w 21600"/>
                  <a:gd name="T79" fmla="*/ 103770 h 21600"/>
                  <a:gd name="T80" fmla="*/ 28210 w 21600"/>
                  <a:gd name="T81" fmla="*/ 89678 h 21600"/>
                  <a:gd name="T82" fmla="*/ 24171 w 21600"/>
                  <a:gd name="T83" fmla="*/ 79433 h 21600"/>
                  <a:gd name="T84" fmla="*/ 28210 w 21600"/>
                  <a:gd name="T85" fmla="*/ 58928 h 21600"/>
                  <a:gd name="T86" fmla="*/ 36263 w 21600"/>
                  <a:gd name="T87" fmla="*/ 44836 h 21600"/>
                  <a:gd name="T88" fmla="*/ 44322 w 21600"/>
                  <a:gd name="T89" fmla="*/ 34590 h 21600"/>
                  <a:gd name="T90" fmla="*/ 51374 w 21600"/>
                  <a:gd name="T91" fmla="*/ 29464 h 21600"/>
                  <a:gd name="T92" fmla="*/ 55413 w 21600"/>
                  <a:gd name="T93" fmla="*/ 15372 h 21600"/>
                  <a:gd name="T94" fmla="*/ 44322 w 21600"/>
                  <a:gd name="T95" fmla="*/ 0 h 21600"/>
                  <a:gd name="T96" fmla="*/ 24171 w 21600"/>
                  <a:gd name="T97" fmla="*/ 10238 h 21600"/>
                  <a:gd name="T98" fmla="*/ 8059 w 21600"/>
                  <a:gd name="T99" fmla="*/ 34590 h 21600"/>
                  <a:gd name="T100" fmla="*/ 4020 w 21600"/>
                  <a:gd name="T101" fmla="*/ 49955 h 216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1600"/>
                  <a:gd name="T154" fmla="*/ 0 h 21600"/>
                  <a:gd name="T155" fmla="*/ 21600 w 21600"/>
                  <a:gd name="T156" fmla="*/ 21600 h 2160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1600" h="21600">
                    <a:moveTo>
                      <a:pt x="663" y="6792"/>
                    </a:moveTo>
                    <a:lnTo>
                      <a:pt x="0" y="10103"/>
                    </a:lnTo>
                    <a:lnTo>
                      <a:pt x="663" y="13587"/>
                    </a:lnTo>
                    <a:lnTo>
                      <a:pt x="1993" y="16200"/>
                    </a:lnTo>
                    <a:lnTo>
                      <a:pt x="3323" y="18289"/>
                    </a:lnTo>
                    <a:lnTo>
                      <a:pt x="5316" y="19509"/>
                    </a:lnTo>
                    <a:lnTo>
                      <a:pt x="7309" y="20903"/>
                    </a:lnTo>
                    <a:lnTo>
                      <a:pt x="9138" y="21600"/>
                    </a:lnTo>
                    <a:lnTo>
                      <a:pt x="11131" y="21600"/>
                    </a:lnTo>
                    <a:lnTo>
                      <a:pt x="12461" y="21600"/>
                    </a:lnTo>
                    <a:lnTo>
                      <a:pt x="15118" y="20206"/>
                    </a:lnTo>
                    <a:lnTo>
                      <a:pt x="17112" y="19509"/>
                    </a:lnTo>
                    <a:lnTo>
                      <a:pt x="18443" y="18289"/>
                    </a:lnTo>
                    <a:lnTo>
                      <a:pt x="19107" y="17592"/>
                    </a:lnTo>
                    <a:lnTo>
                      <a:pt x="20270" y="16200"/>
                    </a:lnTo>
                    <a:lnTo>
                      <a:pt x="20935" y="14109"/>
                    </a:lnTo>
                    <a:lnTo>
                      <a:pt x="21599" y="11495"/>
                    </a:lnTo>
                    <a:lnTo>
                      <a:pt x="21599" y="10103"/>
                    </a:lnTo>
                    <a:lnTo>
                      <a:pt x="21599" y="7489"/>
                    </a:lnTo>
                    <a:lnTo>
                      <a:pt x="20935" y="5400"/>
                    </a:lnTo>
                    <a:lnTo>
                      <a:pt x="19771" y="4006"/>
                    </a:lnTo>
                    <a:lnTo>
                      <a:pt x="19107" y="2611"/>
                    </a:lnTo>
                    <a:lnTo>
                      <a:pt x="13125" y="1392"/>
                    </a:lnTo>
                    <a:lnTo>
                      <a:pt x="11131" y="3308"/>
                    </a:lnTo>
                    <a:lnTo>
                      <a:pt x="13125" y="4006"/>
                    </a:lnTo>
                    <a:lnTo>
                      <a:pt x="14454" y="4006"/>
                    </a:lnTo>
                    <a:lnTo>
                      <a:pt x="15118" y="5400"/>
                    </a:lnTo>
                    <a:lnTo>
                      <a:pt x="16448" y="6792"/>
                    </a:lnTo>
                    <a:lnTo>
                      <a:pt x="17112" y="8012"/>
                    </a:lnTo>
                    <a:lnTo>
                      <a:pt x="17778" y="10103"/>
                    </a:lnTo>
                    <a:lnTo>
                      <a:pt x="17778" y="11495"/>
                    </a:lnTo>
                    <a:lnTo>
                      <a:pt x="17112" y="13587"/>
                    </a:lnTo>
                    <a:lnTo>
                      <a:pt x="16448" y="14806"/>
                    </a:lnTo>
                    <a:lnTo>
                      <a:pt x="15118" y="15503"/>
                    </a:lnTo>
                    <a:lnTo>
                      <a:pt x="13790" y="16896"/>
                    </a:lnTo>
                    <a:lnTo>
                      <a:pt x="12461" y="16896"/>
                    </a:lnTo>
                    <a:lnTo>
                      <a:pt x="10466" y="16896"/>
                    </a:lnTo>
                    <a:lnTo>
                      <a:pt x="7974" y="16200"/>
                    </a:lnTo>
                    <a:lnTo>
                      <a:pt x="6646" y="15503"/>
                    </a:lnTo>
                    <a:lnTo>
                      <a:pt x="5316" y="14109"/>
                    </a:lnTo>
                    <a:lnTo>
                      <a:pt x="4652" y="12193"/>
                    </a:lnTo>
                    <a:lnTo>
                      <a:pt x="3986" y="10800"/>
                    </a:lnTo>
                    <a:lnTo>
                      <a:pt x="4652" y="8012"/>
                    </a:lnTo>
                    <a:lnTo>
                      <a:pt x="5980" y="6096"/>
                    </a:lnTo>
                    <a:lnTo>
                      <a:pt x="7309" y="4703"/>
                    </a:lnTo>
                    <a:lnTo>
                      <a:pt x="8472" y="4006"/>
                    </a:lnTo>
                    <a:lnTo>
                      <a:pt x="9138" y="2090"/>
                    </a:lnTo>
                    <a:lnTo>
                      <a:pt x="7309" y="0"/>
                    </a:lnTo>
                    <a:lnTo>
                      <a:pt x="3986" y="1392"/>
                    </a:lnTo>
                    <a:lnTo>
                      <a:pt x="1329" y="4703"/>
                    </a:lnTo>
                    <a:lnTo>
                      <a:pt x="663" y="6792"/>
                    </a:lnTo>
                    <a:close/>
                  </a:path>
                </a:pathLst>
              </a:custGeom>
              <a:solidFill>
                <a:schemeClr val="accent2"/>
              </a:solidFill>
              <a:ln w="6350" cap="flat" cmpd="sng">
                <a:solidFill>
                  <a:srgbClr val="93936C"/>
                </a:solidFill>
                <a:miter lim="800000"/>
                <a:headEnd/>
                <a:tailEnd/>
              </a:ln>
            </p:spPr>
            <p:txBody>
              <a:bodyPr/>
              <a:lstStyle/>
              <a:p>
                <a:endParaRPr lang="zh-CN" altLang="en-US"/>
              </a:p>
            </p:txBody>
          </p:sp>
          <p:sp>
            <p:nvSpPr>
              <p:cNvPr id="116" name="曲线">
                <a:extLst>
                  <a:ext uri="{FF2B5EF4-FFF2-40B4-BE49-F238E27FC236}">
                    <a16:creationId xmlns:a16="http://schemas.microsoft.com/office/drawing/2014/main" id="{99B19ECB-AAAB-4C0A-9F32-9C2868FE9C38}"/>
                  </a:ext>
                </a:extLst>
              </p:cNvPr>
              <p:cNvSpPr>
                <a:spLocks/>
              </p:cNvSpPr>
              <p:nvPr/>
            </p:nvSpPr>
            <p:spPr bwMode="auto">
              <a:xfrm>
                <a:off x="59446" y="5124"/>
                <a:ext cx="130983" cy="153742"/>
              </a:xfrm>
              <a:custGeom>
                <a:avLst/>
                <a:gdLst>
                  <a:gd name="T0" fmla="*/ 4020 w 21600"/>
                  <a:gd name="T1" fmla="*/ 108886 h 21600"/>
                  <a:gd name="T2" fmla="*/ 0 w 21600"/>
                  <a:gd name="T3" fmla="*/ 94800 h 21600"/>
                  <a:gd name="T4" fmla="*/ 0 w 21600"/>
                  <a:gd name="T5" fmla="*/ 84551 h 21600"/>
                  <a:gd name="T6" fmla="*/ 0 w 21600"/>
                  <a:gd name="T7" fmla="*/ 69184 h 21600"/>
                  <a:gd name="T8" fmla="*/ 4020 w 21600"/>
                  <a:gd name="T9" fmla="*/ 58934 h 21600"/>
                  <a:gd name="T10" fmla="*/ 8059 w 21600"/>
                  <a:gd name="T11" fmla="*/ 49959 h 21600"/>
                  <a:gd name="T12" fmla="*/ 12086 w 21600"/>
                  <a:gd name="T13" fmla="*/ 39702 h 21600"/>
                  <a:gd name="T14" fmla="*/ 16112 w 21600"/>
                  <a:gd name="T15" fmla="*/ 29453 h 21600"/>
                  <a:gd name="T16" fmla="*/ 24171 w 21600"/>
                  <a:gd name="T17" fmla="*/ 19204 h 21600"/>
                  <a:gd name="T18" fmla="*/ 32236 w 21600"/>
                  <a:gd name="T19" fmla="*/ 15367 h 21600"/>
                  <a:gd name="T20" fmla="*/ 44322 w 21600"/>
                  <a:gd name="T21" fmla="*/ 5118 h 21600"/>
                  <a:gd name="T22" fmla="*/ 55413 w 21600"/>
                  <a:gd name="T23" fmla="*/ 5118 h 21600"/>
                  <a:gd name="T24" fmla="*/ 67499 w 21600"/>
                  <a:gd name="T25" fmla="*/ 0 h 21600"/>
                  <a:gd name="T26" fmla="*/ 75564 w 21600"/>
                  <a:gd name="T27" fmla="*/ 5118 h 21600"/>
                  <a:gd name="T28" fmla="*/ 83623 w 21600"/>
                  <a:gd name="T29" fmla="*/ 5118 h 21600"/>
                  <a:gd name="T30" fmla="*/ 91676 w 21600"/>
                  <a:gd name="T31" fmla="*/ 5118 h 21600"/>
                  <a:gd name="T32" fmla="*/ 103768 w 21600"/>
                  <a:gd name="T33" fmla="*/ 15367 h 21600"/>
                  <a:gd name="T34" fmla="*/ 115865 w 21600"/>
                  <a:gd name="T35" fmla="*/ 29453 h 21600"/>
                  <a:gd name="T36" fmla="*/ 122918 w 21600"/>
                  <a:gd name="T37" fmla="*/ 39702 h 21600"/>
                  <a:gd name="T38" fmla="*/ 126950 w 21600"/>
                  <a:gd name="T39" fmla="*/ 55091 h 21600"/>
                  <a:gd name="T40" fmla="*/ 130977 w 21600"/>
                  <a:gd name="T41" fmla="*/ 74302 h 21600"/>
                  <a:gd name="T42" fmla="*/ 130977 w 21600"/>
                  <a:gd name="T43" fmla="*/ 84551 h 21600"/>
                  <a:gd name="T44" fmla="*/ 130977 w 21600"/>
                  <a:gd name="T45" fmla="*/ 103762 h 21600"/>
                  <a:gd name="T46" fmla="*/ 126950 w 21600"/>
                  <a:gd name="T47" fmla="*/ 119136 h 21600"/>
                  <a:gd name="T48" fmla="*/ 119892 w 21600"/>
                  <a:gd name="T49" fmla="*/ 129392 h 21600"/>
                  <a:gd name="T50" fmla="*/ 115865 w 21600"/>
                  <a:gd name="T51" fmla="*/ 139642 h 21600"/>
                  <a:gd name="T52" fmla="*/ 79590 w 21600"/>
                  <a:gd name="T53" fmla="*/ 153742 h 21600"/>
                  <a:gd name="T54" fmla="*/ 67499 w 21600"/>
                  <a:gd name="T55" fmla="*/ 134524 h 21600"/>
                  <a:gd name="T56" fmla="*/ 79590 w 21600"/>
                  <a:gd name="T57" fmla="*/ 134524 h 21600"/>
                  <a:gd name="T58" fmla="*/ 91676 w 21600"/>
                  <a:gd name="T59" fmla="*/ 124275 h 21600"/>
                  <a:gd name="T60" fmla="*/ 99741 w 21600"/>
                  <a:gd name="T61" fmla="*/ 114025 h 21600"/>
                  <a:gd name="T62" fmla="*/ 103768 w 21600"/>
                  <a:gd name="T63" fmla="*/ 99932 h 21600"/>
                  <a:gd name="T64" fmla="*/ 107806 w 21600"/>
                  <a:gd name="T65" fmla="*/ 79433 h 21600"/>
                  <a:gd name="T66" fmla="*/ 103768 w 21600"/>
                  <a:gd name="T67" fmla="*/ 64052 h 21600"/>
                  <a:gd name="T68" fmla="*/ 95715 w 21600"/>
                  <a:gd name="T69" fmla="*/ 49959 h 21600"/>
                  <a:gd name="T70" fmla="*/ 87649 w 21600"/>
                  <a:gd name="T71" fmla="*/ 39702 h 21600"/>
                  <a:gd name="T72" fmla="*/ 75564 w 21600"/>
                  <a:gd name="T73" fmla="*/ 34592 h 21600"/>
                  <a:gd name="T74" fmla="*/ 63466 w 21600"/>
                  <a:gd name="T75" fmla="*/ 34592 h 21600"/>
                  <a:gd name="T76" fmla="*/ 51374 w 21600"/>
                  <a:gd name="T77" fmla="*/ 34592 h 21600"/>
                  <a:gd name="T78" fmla="*/ 44322 w 21600"/>
                  <a:gd name="T79" fmla="*/ 39702 h 21600"/>
                  <a:gd name="T80" fmla="*/ 40302 w 21600"/>
                  <a:gd name="T81" fmla="*/ 44841 h 21600"/>
                  <a:gd name="T82" fmla="*/ 32236 w 21600"/>
                  <a:gd name="T83" fmla="*/ 55091 h 21600"/>
                  <a:gd name="T84" fmla="*/ 28210 w 21600"/>
                  <a:gd name="T85" fmla="*/ 69184 h 21600"/>
                  <a:gd name="T86" fmla="*/ 24171 w 21600"/>
                  <a:gd name="T87" fmla="*/ 84551 h 21600"/>
                  <a:gd name="T88" fmla="*/ 28210 w 21600"/>
                  <a:gd name="T89" fmla="*/ 103762 h 21600"/>
                  <a:gd name="T90" fmla="*/ 36263 w 21600"/>
                  <a:gd name="T91" fmla="*/ 114025 h 21600"/>
                  <a:gd name="T92" fmla="*/ 44322 w 21600"/>
                  <a:gd name="T93" fmla="*/ 124275 h 21600"/>
                  <a:gd name="T94" fmla="*/ 51374 w 21600"/>
                  <a:gd name="T95" fmla="*/ 129392 h 21600"/>
                  <a:gd name="T96" fmla="*/ 55413 w 21600"/>
                  <a:gd name="T97" fmla="*/ 143485 h 21600"/>
                  <a:gd name="T98" fmla="*/ 24171 w 21600"/>
                  <a:gd name="T99" fmla="*/ 139642 h 21600"/>
                  <a:gd name="T100" fmla="*/ 4020 w 21600"/>
                  <a:gd name="T101" fmla="*/ 114025 h 21600"/>
                  <a:gd name="T102" fmla="*/ 4020 w 21600"/>
                  <a:gd name="T103" fmla="*/ 108886 h 2160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1600"/>
                  <a:gd name="T157" fmla="*/ 0 h 21600"/>
                  <a:gd name="T158" fmla="*/ 21600 w 21600"/>
                  <a:gd name="T159" fmla="*/ 21600 h 2160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1600" h="21600">
                    <a:moveTo>
                      <a:pt x="663" y="15298"/>
                    </a:moveTo>
                    <a:lnTo>
                      <a:pt x="0" y="13319"/>
                    </a:lnTo>
                    <a:lnTo>
                      <a:pt x="0" y="11879"/>
                    </a:lnTo>
                    <a:lnTo>
                      <a:pt x="0" y="9720"/>
                    </a:lnTo>
                    <a:lnTo>
                      <a:pt x="663" y="8280"/>
                    </a:lnTo>
                    <a:lnTo>
                      <a:pt x="1329" y="7019"/>
                    </a:lnTo>
                    <a:lnTo>
                      <a:pt x="1993" y="5578"/>
                    </a:lnTo>
                    <a:lnTo>
                      <a:pt x="2657" y="4138"/>
                    </a:lnTo>
                    <a:lnTo>
                      <a:pt x="3986" y="2698"/>
                    </a:lnTo>
                    <a:lnTo>
                      <a:pt x="5316" y="2159"/>
                    </a:lnTo>
                    <a:lnTo>
                      <a:pt x="7309" y="719"/>
                    </a:lnTo>
                    <a:lnTo>
                      <a:pt x="9138" y="719"/>
                    </a:lnTo>
                    <a:lnTo>
                      <a:pt x="11131" y="0"/>
                    </a:lnTo>
                    <a:lnTo>
                      <a:pt x="12461" y="719"/>
                    </a:lnTo>
                    <a:lnTo>
                      <a:pt x="13790" y="719"/>
                    </a:lnTo>
                    <a:lnTo>
                      <a:pt x="15118" y="719"/>
                    </a:lnTo>
                    <a:lnTo>
                      <a:pt x="17112" y="2159"/>
                    </a:lnTo>
                    <a:lnTo>
                      <a:pt x="19107" y="4138"/>
                    </a:lnTo>
                    <a:lnTo>
                      <a:pt x="20270" y="5578"/>
                    </a:lnTo>
                    <a:lnTo>
                      <a:pt x="20935" y="7740"/>
                    </a:lnTo>
                    <a:lnTo>
                      <a:pt x="21599" y="10439"/>
                    </a:lnTo>
                    <a:lnTo>
                      <a:pt x="21599" y="11879"/>
                    </a:lnTo>
                    <a:lnTo>
                      <a:pt x="21599" y="14578"/>
                    </a:lnTo>
                    <a:lnTo>
                      <a:pt x="20935" y="16738"/>
                    </a:lnTo>
                    <a:lnTo>
                      <a:pt x="19771" y="18179"/>
                    </a:lnTo>
                    <a:lnTo>
                      <a:pt x="19107" y="19619"/>
                    </a:lnTo>
                    <a:lnTo>
                      <a:pt x="13125" y="21600"/>
                    </a:lnTo>
                    <a:lnTo>
                      <a:pt x="11131" y="18900"/>
                    </a:lnTo>
                    <a:lnTo>
                      <a:pt x="13125" y="18900"/>
                    </a:lnTo>
                    <a:lnTo>
                      <a:pt x="15118" y="17460"/>
                    </a:lnTo>
                    <a:lnTo>
                      <a:pt x="16448" y="16020"/>
                    </a:lnTo>
                    <a:lnTo>
                      <a:pt x="17112" y="14040"/>
                    </a:lnTo>
                    <a:lnTo>
                      <a:pt x="17778" y="11160"/>
                    </a:lnTo>
                    <a:lnTo>
                      <a:pt x="17112" y="8999"/>
                    </a:lnTo>
                    <a:lnTo>
                      <a:pt x="15784" y="7019"/>
                    </a:lnTo>
                    <a:lnTo>
                      <a:pt x="14454" y="5578"/>
                    </a:lnTo>
                    <a:lnTo>
                      <a:pt x="12461" y="4860"/>
                    </a:lnTo>
                    <a:lnTo>
                      <a:pt x="10466" y="4860"/>
                    </a:lnTo>
                    <a:lnTo>
                      <a:pt x="8472" y="4860"/>
                    </a:lnTo>
                    <a:lnTo>
                      <a:pt x="7309" y="5578"/>
                    </a:lnTo>
                    <a:lnTo>
                      <a:pt x="6646" y="6300"/>
                    </a:lnTo>
                    <a:lnTo>
                      <a:pt x="5316" y="7740"/>
                    </a:lnTo>
                    <a:lnTo>
                      <a:pt x="4652" y="9720"/>
                    </a:lnTo>
                    <a:lnTo>
                      <a:pt x="3986" y="11879"/>
                    </a:lnTo>
                    <a:lnTo>
                      <a:pt x="4652" y="14578"/>
                    </a:lnTo>
                    <a:lnTo>
                      <a:pt x="5980" y="16020"/>
                    </a:lnTo>
                    <a:lnTo>
                      <a:pt x="7309" y="17460"/>
                    </a:lnTo>
                    <a:lnTo>
                      <a:pt x="8472" y="18179"/>
                    </a:lnTo>
                    <a:lnTo>
                      <a:pt x="9138" y="20159"/>
                    </a:lnTo>
                    <a:lnTo>
                      <a:pt x="3986" y="19619"/>
                    </a:lnTo>
                    <a:lnTo>
                      <a:pt x="663" y="16020"/>
                    </a:lnTo>
                    <a:lnTo>
                      <a:pt x="663" y="1529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7" name="曲线">
                <a:extLst>
                  <a:ext uri="{FF2B5EF4-FFF2-40B4-BE49-F238E27FC236}">
                    <a16:creationId xmlns:a16="http://schemas.microsoft.com/office/drawing/2014/main" id="{146A8FBE-F32D-4B43-B894-E2EEC8CE8355}"/>
                  </a:ext>
                </a:extLst>
              </p:cNvPr>
              <p:cNvSpPr>
                <a:spLocks/>
              </p:cNvSpPr>
              <p:nvPr/>
            </p:nvSpPr>
            <p:spPr bwMode="auto">
              <a:xfrm>
                <a:off x="59446" y="5124"/>
                <a:ext cx="130983" cy="153742"/>
              </a:xfrm>
              <a:custGeom>
                <a:avLst/>
                <a:gdLst>
                  <a:gd name="T0" fmla="*/ 4020 w 21600"/>
                  <a:gd name="T1" fmla="*/ 108886 h 21600"/>
                  <a:gd name="T2" fmla="*/ 0 w 21600"/>
                  <a:gd name="T3" fmla="*/ 94800 h 21600"/>
                  <a:gd name="T4" fmla="*/ 0 w 21600"/>
                  <a:gd name="T5" fmla="*/ 84551 h 21600"/>
                  <a:gd name="T6" fmla="*/ 0 w 21600"/>
                  <a:gd name="T7" fmla="*/ 69184 h 21600"/>
                  <a:gd name="T8" fmla="*/ 4020 w 21600"/>
                  <a:gd name="T9" fmla="*/ 58934 h 21600"/>
                  <a:gd name="T10" fmla="*/ 8059 w 21600"/>
                  <a:gd name="T11" fmla="*/ 49959 h 21600"/>
                  <a:gd name="T12" fmla="*/ 12086 w 21600"/>
                  <a:gd name="T13" fmla="*/ 39702 h 21600"/>
                  <a:gd name="T14" fmla="*/ 16112 w 21600"/>
                  <a:gd name="T15" fmla="*/ 29453 h 21600"/>
                  <a:gd name="T16" fmla="*/ 24171 w 21600"/>
                  <a:gd name="T17" fmla="*/ 19204 h 21600"/>
                  <a:gd name="T18" fmla="*/ 32236 w 21600"/>
                  <a:gd name="T19" fmla="*/ 15367 h 21600"/>
                  <a:gd name="T20" fmla="*/ 44322 w 21600"/>
                  <a:gd name="T21" fmla="*/ 5118 h 21600"/>
                  <a:gd name="T22" fmla="*/ 55413 w 21600"/>
                  <a:gd name="T23" fmla="*/ 5118 h 21600"/>
                  <a:gd name="T24" fmla="*/ 67499 w 21600"/>
                  <a:gd name="T25" fmla="*/ 0 h 21600"/>
                  <a:gd name="T26" fmla="*/ 75564 w 21600"/>
                  <a:gd name="T27" fmla="*/ 5118 h 21600"/>
                  <a:gd name="T28" fmla="*/ 83623 w 21600"/>
                  <a:gd name="T29" fmla="*/ 5118 h 21600"/>
                  <a:gd name="T30" fmla="*/ 91676 w 21600"/>
                  <a:gd name="T31" fmla="*/ 5118 h 21600"/>
                  <a:gd name="T32" fmla="*/ 103768 w 21600"/>
                  <a:gd name="T33" fmla="*/ 15367 h 21600"/>
                  <a:gd name="T34" fmla="*/ 115865 w 21600"/>
                  <a:gd name="T35" fmla="*/ 29453 h 21600"/>
                  <a:gd name="T36" fmla="*/ 122918 w 21600"/>
                  <a:gd name="T37" fmla="*/ 39702 h 21600"/>
                  <a:gd name="T38" fmla="*/ 126950 w 21600"/>
                  <a:gd name="T39" fmla="*/ 55091 h 21600"/>
                  <a:gd name="T40" fmla="*/ 130977 w 21600"/>
                  <a:gd name="T41" fmla="*/ 74302 h 21600"/>
                  <a:gd name="T42" fmla="*/ 130977 w 21600"/>
                  <a:gd name="T43" fmla="*/ 84551 h 21600"/>
                  <a:gd name="T44" fmla="*/ 130977 w 21600"/>
                  <a:gd name="T45" fmla="*/ 103762 h 21600"/>
                  <a:gd name="T46" fmla="*/ 126950 w 21600"/>
                  <a:gd name="T47" fmla="*/ 119136 h 21600"/>
                  <a:gd name="T48" fmla="*/ 119892 w 21600"/>
                  <a:gd name="T49" fmla="*/ 129392 h 21600"/>
                  <a:gd name="T50" fmla="*/ 115865 w 21600"/>
                  <a:gd name="T51" fmla="*/ 139642 h 21600"/>
                  <a:gd name="T52" fmla="*/ 79590 w 21600"/>
                  <a:gd name="T53" fmla="*/ 153742 h 21600"/>
                  <a:gd name="T54" fmla="*/ 67499 w 21600"/>
                  <a:gd name="T55" fmla="*/ 134524 h 21600"/>
                  <a:gd name="T56" fmla="*/ 79590 w 21600"/>
                  <a:gd name="T57" fmla="*/ 134524 h 21600"/>
                  <a:gd name="T58" fmla="*/ 91676 w 21600"/>
                  <a:gd name="T59" fmla="*/ 124275 h 21600"/>
                  <a:gd name="T60" fmla="*/ 99741 w 21600"/>
                  <a:gd name="T61" fmla="*/ 114025 h 21600"/>
                  <a:gd name="T62" fmla="*/ 103768 w 21600"/>
                  <a:gd name="T63" fmla="*/ 99932 h 21600"/>
                  <a:gd name="T64" fmla="*/ 107806 w 21600"/>
                  <a:gd name="T65" fmla="*/ 79433 h 21600"/>
                  <a:gd name="T66" fmla="*/ 103768 w 21600"/>
                  <a:gd name="T67" fmla="*/ 64052 h 21600"/>
                  <a:gd name="T68" fmla="*/ 95715 w 21600"/>
                  <a:gd name="T69" fmla="*/ 49959 h 21600"/>
                  <a:gd name="T70" fmla="*/ 87649 w 21600"/>
                  <a:gd name="T71" fmla="*/ 39702 h 21600"/>
                  <a:gd name="T72" fmla="*/ 75564 w 21600"/>
                  <a:gd name="T73" fmla="*/ 34592 h 21600"/>
                  <a:gd name="T74" fmla="*/ 63466 w 21600"/>
                  <a:gd name="T75" fmla="*/ 34592 h 21600"/>
                  <a:gd name="T76" fmla="*/ 51374 w 21600"/>
                  <a:gd name="T77" fmla="*/ 34592 h 21600"/>
                  <a:gd name="T78" fmla="*/ 44322 w 21600"/>
                  <a:gd name="T79" fmla="*/ 39702 h 21600"/>
                  <a:gd name="T80" fmla="*/ 40302 w 21600"/>
                  <a:gd name="T81" fmla="*/ 44841 h 21600"/>
                  <a:gd name="T82" fmla="*/ 32236 w 21600"/>
                  <a:gd name="T83" fmla="*/ 55091 h 21600"/>
                  <a:gd name="T84" fmla="*/ 28210 w 21600"/>
                  <a:gd name="T85" fmla="*/ 69184 h 21600"/>
                  <a:gd name="T86" fmla="*/ 24171 w 21600"/>
                  <a:gd name="T87" fmla="*/ 84551 h 21600"/>
                  <a:gd name="T88" fmla="*/ 28210 w 21600"/>
                  <a:gd name="T89" fmla="*/ 103762 h 21600"/>
                  <a:gd name="T90" fmla="*/ 36263 w 21600"/>
                  <a:gd name="T91" fmla="*/ 114025 h 21600"/>
                  <a:gd name="T92" fmla="*/ 44322 w 21600"/>
                  <a:gd name="T93" fmla="*/ 124275 h 21600"/>
                  <a:gd name="T94" fmla="*/ 51374 w 21600"/>
                  <a:gd name="T95" fmla="*/ 129392 h 21600"/>
                  <a:gd name="T96" fmla="*/ 55413 w 21600"/>
                  <a:gd name="T97" fmla="*/ 143485 h 21600"/>
                  <a:gd name="T98" fmla="*/ 24171 w 21600"/>
                  <a:gd name="T99" fmla="*/ 139642 h 21600"/>
                  <a:gd name="T100" fmla="*/ 4020 w 21600"/>
                  <a:gd name="T101" fmla="*/ 114025 h 21600"/>
                  <a:gd name="T102" fmla="*/ 4020 w 21600"/>
                  <a:gd name="T103" fmla="*/ 108886 h 2160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1600"/>
                  <a:gd name="T157" fmla="*/ 0 h 21600"/>
                  <a:gd name="T158" fmla="*/ 21600 w 21600"/>
                  <a:gd name="T159" fmla="*/ 21600 h 2160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1600" h="21600">
                    <a:moveTo>
                      <a:pt x="663" y="15298"/>
                    </a:moveTo>
                    <a:lnTo>
                      <a:pt x="0" y="13319"/>
                    </a:lnTo>
                    <a:lnTo>
                      <a:pt x="0" y="11879"/>
                    </a:lnTo>
                    <a:lnTo>
                      <a:pt x="0" y="9720"/>
                    </a:lnTo>
                    <a:lnTo>
                      <a:pt x="663" y="8280"/>
                    </a:lnTo>
                    <a:lnTo>
                      <a:pt x="1329" y="7019"/>
                    </a:lnTo>
                    <a:lnTo>
                      <a:pt x="1993" y="5578"/>
                    </a:lnTo>
                    <a:lnTo>
                      <a:pt x="2657" y="4138"/>
                    </a:lnTo>
                    <a:lnTo>
                      <a:pt x="3986" y="2698"/>
                    </a:lnTo>
                    <a:lnTo>
                      <a:pt x="5316" y="2159"/>
                    </a:lnTo>
                    <a:lnTo>
                      <a:pt x="7309" y="719"/>
                    </a:lnTo>
                    <a:lnTo>
                      <a:pt x="9138" y="719"/>
                    </a:lnTo>
                    <a:lnTo>
                      <a:pt x="11131" y="0"/>
                    </a:lnTo>
                    <a:lnTo>
                      <a:pt x="12461" y="719"/>
                    </a:lnTo>
                    <a:lnTo>
                      <a:pt x="13790" y="719"/>
                    </a:lnTo>
                    <a:lnTo>
                      <a:pt x="15118" y="719"/>
                    </a:lnTo>
                    <a:lnTo>
                      <a:pt x="17112" y="2159"/>
                    </a:lnTo>
                    <a:lnTo>
                      <a:pt x="19107" y="4138"/>
                    </a:lnTo>
                    <a:lnTo>
                      <a:pt x="20270" y="5578"/>
                    </a:lnTo>
                    <a:lnTo>
                      <a:pt x="20935" y="7740"/>
                    </a:lnTo>
                    <a:lnTo>
                      <a:pt x="21599" y="10439"/>
                    </a:lnTo>
                    <a:lnTo>
                      <a:pt x="21599" y="11879"/>
                    </a:lnTo>
                    <a:lnTo>
                      <a:pt x="21599" y="14578"/>
                    </a:lnTo>
                    <a:lnTo>
                      <a:pt x="20935" y="16738"/>
                    </a:lnTo>
                    <a:lnTo>
                      <a:pt x="19771" y="18179"/>
                    </a:lnTo>
                    <a:lnTo>
                      <a:pt x="19107" y="19619"/>
                    </a:lnTo>
                    <a:lnTo>
                      <a:pt x="13125" y="21600"/>
                    </a:lnTo>
                    <a:lnTo>
                      <a:pt x="11131" y="18900"/>
                    </a:lnTo>
                    <a:lnTo>
                      <a:pt x="13125" y="18900"/>
                    </a:lnTo>
                    <a:lnTo>
                      <a:pt x="15118" y="17460"/>
                    </a:lnTo>
                    <a:lnTo>
                      <a:pt x="16448" y="16020"/>
                    </a:lnTo>
                    <a:lnTo>
                      <a:pt x="17112" y="14040"/>
                    </a:lnTo>
                    <a:lnTo>
                      <a:pt x="17778" y="11160"/>
                    </a:lnTo>
                    <a:lnTo>
                      <a:pt x="17112" y="8999"/>
                    </a:lnTo>
                    <a:lnTo>
                      <a:pt x="15784" y="7019"/>
                    </a:lnTo>
                    <a:lnTo>
                      <a:pt x="14454" y="5578"/>
                    </a:lnTo>
                    <a:lnTo>
                      <a:pt x="12461" y="4860"/>
                    </a:lnTo>
                    <a:lnTo>
                      <a:pt x="10466" y="4860"/>
                    </a:lnTo>
                    <a:lnTo>
                      <a:pt x="8472" y="4860"/>
                    </a:lnTo>
                    <a:lnTo>
                      <a:pt x="7309" y="5578"/>
                    </a:lnTo>
                    <a:lnTo>
                      <a:pt x="6646" y="6300"/>
                    </a:lnTo>
                    <a:lnTo>
                      <a:pt x="5316" y="7740"/>
                    </a:lnTo>
                    <a:lnTo>
                      <a:pt x="4652" y="9720"/>
                    </a:lnTo>
                    <a:lnTo>
                      <a:pt x="3986" y="11879"/>
                    </a:lnTo>
                    <a:lnTo>
                      <a:pt x="4652" y="14578"/>
                    </a:lnTo>
                    <a:lnTo>
                      <a:pt x="5980" y="16020"/>
                    </a:lnTo>
                    <a:lnTo>
                      <a:pt x="7309" y="17460"/>
                    </a:lnTo>
                    <a:lnTo>
                      <a:pt x="8472" y="18179"/>
                    </a:lnTo>
                    <a:lnTo>
                      <a:pt x="9138" y="20159"/>
                    </a:lnTo>
                    <a:lnTo>
                      <a:pt x="3986" y="19619"/>
                    </a:lnTo>
                    <a:lnTo>
                      <a:pt x="663" y="16020"/>
                    </a:lnTo>
                    <a:lnTo>
                      <a:pt x="663" y="15298"/>
                    </a:lnTo>
                    <a:close/>
                  </a:path>
                </a:pathLst>
              </a:custGeom>
              <a:solidFill>
                <a:schemeClr val="accent2"/>
              </a:solidFill>
              <a:ln w="6350" cap="flat" cmpd="sng">
                <a:solidFill>
                  <a:srgbClr val="93936C"/>
                </a:solidFill>
                <a:miter lim="800000"/>
                <a:headEnd/>
                <a:tailEnd/>
              </a:ln>
            </p:spPr>
            <p:txBody>
              <a:bodyPr/>
              <a:lstStyle/>
              <a:p>
                <a:endParaRPr lang="zh-CN" altLang="en-US"/>
              </a:p>
            </p:txBody>
          </p:sp>
          <p:sp>
            <p:nvSpPr>
              <p:cNvPr id="118" name="曲线">
                <a:extLst>
                  <a:ext uri="{FF2B5EF4-FFF2-40B4-BE49-F238E27FC236}">
                    <a16:creationId xmlns:a16="http://schemas.microsoft.com/office/drawing/2014/main" id="{64C4BE1B-4796-4C30-9C63-D2BD04581350}"/>
                  </a:ext>
                </a:extLst>
              </p:cNvPr>
              <p:cNvSpPr>
                <a:spLocks/>
              </p:cNvSpPr>
              <p:nvPr/>
            </p:nvSpPr>
            <p:spPr bwMode="auto">
              <a:xfrm>
                <a:off x="4031" y="108901"/>
                <a:ext cx="95718" cy="120431"/>
              </a:xfrm>
              <a:custGeom>
                <a:avLst/>
                <a:gdLst>
                  <a:gd name="T0" fmla="*/ 59438 w 21600"/>
                  <a:gd name="T1" fmla="*/ 0 h 21600"/>
                  <a:gd name="T2" fmla="*/ 47349 w 21600"/>
                  <a:gd name="T3" fmla="*/ 0 h 21600"/>
                  <a:gd name="T4" fmla="*/ 39289 w 21600"/>
                  <a:gd name="T5" fmla="*/ 0 h 21600"/>
                  <a:gd name="T6" fmla="*/ 28206 w 21600"/>
                  <a:gd name="T7" fmla="*/ 5124 h 21600"/>
                  <a:gd name="T8" fmla="*/ 20150 w 21600"/>
                  <a:gd name="T9" fmla="*/ 10248 h 21600"/>
                  <a:gd name="T10" fmla="*/ 12089 w 21600"/>
                  <a:gd name="T11" fmla="*/ 20490 h 21600"/>
                  <a:gd name="T12" fmla="*/ 8056 w 21600"/>
                  <a:gd name="T13" fmla="*/ 30743 h 21600"/>
                  <a:gd name="T14" fmla="*/ 4028 w 21600"/>
                  <a:gd name="T15" fmla="*/ 39709 h 21600"/>
                  <a:gd name="T16" fmla="*/ 0 w 21600"/>
                  <a:gd name="T17" fmla="*/ 49957 h 21600"/>
                  <a:gd name="T18" fmla="*/ 0 w 21600"/>
                  <a:gd name="T19" fmla="*/ 60216 h 21600"/>
                  <a:gd name="T20" fmla="*/ 0 w 21600"/>
                  <a:gd name="T21" fmla="*/ 75587 h 21600"/>
                  <a:gd name="T22" fmla="*/ 0 w 21600"/>
                  <a:gd name="T23" fmla="*/ 80705 h 21600"/>
                  <a:gd name="T24" fmla="*/ 8056 w 21600"/>
                  <a:gd name="T25" fmla="*/ 94800 h 21600"/>
                  <a:gd name="T26" fmla="*/ 8056 w 21600"/>
                  <a:gd name="T27" fmla="*/ 99924 h 21600"/>
                  <a:gd name="T28" fmla="*/ 16113 w 21600"/>
                  <a:gd name="T29" fmla="*/ 105054 h 21600"/>
                  <a:gd name="T30" fmla="*/ 24178 w 21600"/>
                  <a:gd name="T31" fmla="*/ 115302 h 21600"/>
                  <a:gd name="T32" fmla="*/ 35261 w 21600"/>
                  <a:gd name="T33" fmla="*/ 120431 h 21600"/>
                  <a:gd name="T34" fmla="*/ 47349 w 21600"/>
                  <a:gd name="T35" fmla="*/ 120431 h 21600"/>
                  <a:gd name="T36" fmla="*/ 63471 w 21600"/>
                  <a:gd name="T37" fmla="*/ 115302 h 21600"/>
                  <a:gd name="T38" fmla="*/ 71536 w 21600"/>
                  <a:gd name="T39" fmla="*/ 89682 h 21600"/>
                  <a:gd name="T40" fmla="*/ 67503 w 21600"/>
                  <a:gd name="T41" fmla="*/ 94800 h 21600"/>
                  <a:gd name="T42" fmla="*/ 59438 w 21600"/>
                  <a:gd name="T43" fmla="*/ 94800 h 21600"/>
                  <a:gd name="T44" fmla="*/ 51382 w 21600"/>
                  <a:gd name="T45" fmla="*/ 99924 h 21600"/>
                  <a:gd name="T46" fmla="*/ 47349 w 21600"/>
                  <a:gd name="T47" fmla="*/ 99924 h 21600"/>
                  <a:gd name="T48" fmla="*/ 39289 w 21600"/>
                  <a:gd name="T49" fmla="*/ 99924 h 21600"/>
                  <a:gd name="T50" fmla="*/ 28206 w 21600"/>
                  <a:gd name="T51" fmla="*/ 89682 h 21600"/>
                  <a:gd name="T52" fmla="*/ 24178 w 21600"/>
                  <a:gd name="T53" fmla="*/ 84553 h 21600"/>
                  <a:gd name="T54" fmla="*/ 20150 w 21600"/>
                  <a:gd name="T55" fmla="*/ 80705 h 21600"/>
                  <a:gd name="T56" fmla="*/ 16113 w 21600"/>
                  <a:gd name="T57" fmla="*/ 70463 h 21600"/>
                  <a:gd name="T58" fmla="*/ 16113 w 21600"/>
                  <a:gd name="T59" fmla="*/ 60216 h 21600"/>
                  <a:gd name="T60" fmla="*/ 16113 w 21600"/>
                  <a:gd name="T61" fmla="*/ 49957 h 21600"/>
                  <a:gd name="T62" fmla="*/ 20150 w 21600"/>
                  <a:gd name="T63" fmla="*/ 39709 h 21600"/>
                  <a:gd name="T64" fmla="*/ 28206 w 21600"/>
                  <a:gd name="T65" fmla="*/ 30743 h 21600"/>
                  <a:gd name="T66" fmla="*/ 35261 w 21600"/>
                  <a:gd name="T67" fmla="*/ 25614 h 21600"/>
                  <a:gd name="T68" fmla="*/ 47349 w 21600"/>
                  <a:gd name="T69" fmla="*/ 20490 h 21600"/>
                  <a:gd name="T70" fmla="*/ 55410 w 21600"/>
                  <a:gd name="T71" fmla="*/ 20490 h 21600"/>
                  <a:gd name="T72" fmla="*/ 67503 w 21600"/>
                  <a:gd name="T73" fmla="*/ 25614 h 21600"/>
                  <a:gd name="T74" fmla="*/ 75560 w 21600"/>
                  <a:gd name="T75" fmla="*/ 39709 h 21600"/>
                  <a:gd name="T76" fmla="*/ 79597 w 21600"/>
                  <a:gd name="T77" fmla="*/ 49957 h 21600"/>
                  <a:gd name="T78" fmla="*/ 79597 w 21600"/>
                  <a:gd name="T79" fmla="*/ 60216 h 21600"/>
                  <a:gd name="T80" fmla="*/ 79597 w 21600"/>
                  <a:gd name="T81" fmla="*/ 70463 h 21600"/>
                  <a:gd name="T82" fmla="*/ 75560 w 21600"/>
                  <a:gd name="T83" fmla="*/ 80705 h 21600"/>
                  <a:gd name="T84" fmla="*/ 95718 w 21600"/>
                  <a:gd name="T85" fmla="*/ 70463 h 21600"/>
                  <a:gd name="T86" fmla="*/ 95718 w 21600"/>
                  <a:gd name="T87" fmla="*/ 39709 h 21600"/>
                  <a:gd name="T88" fmla="*/ 71536 w 21600"/>
                  <a:gd name="T89" fmla="*/ 15372 h 21600"/>
                  <a:gd name="T90" fmla="*/ 59438 w 21600"/>
                  <a:gd name="T91" fmla="*/ 0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13413" y="0"/>
                    </a:moveTo>
                    <a:lnTo>
                      <a:pt x="10685" y="0"/>
                    </a:lnTo>
                    <a:lnTo>
                      <a:pt x="8866" y="0"/>
                    </a:lnTo>
                    <a:lnTo>
                      <a:pt x="6365" y="919"/>
                    </a:lnTo>
                    <a:lnTo>
                      <a:pt x="4547" y="1838"/>
                    </a:lnTo>
                    <a:lnTo>
                      <a:pt x="2728" y="3675"/>
                    </a:lnTo>
                    <a:lnTo>
                      <a:pt x="1818" y="5514"/>
                    </a:lnTo>
                    <a:lnTo>
                      <a:pt x="909" y="7122"/>
                    </a:lnTo>
                    <a:lnTo>
                      <a:pt x="0" y="8960"/>
                    </a:lnTo>
                    <a:lnTo>
                      <a:pt x="0" y="10800"/>
                    </a:lnTo>
                    <a:lnTo>
                      <a:pt x="0" y="13557"/>
                    </a:lnTo>
                    <a:lnTo>
                      <a:pt x="0" y="14475"/>
                    </a:lnTo>
                    <a:lnTo>
                      <a:pt x="1818" y="17003"/>
                    </a:lnTo>
                    <a:lnTo>
                      <a:pt x="1818" y="17922"/>
                    </a:lnTo>
                    <a:lnTo>
                      <a:pt x="3636" y="18842"/>
                    </a:lnTo>
                    <a:lnTo>
                      <a:pt x="5456" y="20680"/>
                    </a:lnTo>
                    <a:lnTo>
                      <a:pt x="7957" y="21600"/>
                    </a:lnTo>
                    <a:lnTo>
                      <a:pt x="10685" y="21600"/>
                    </a:lnTo>
                    <a:lnTo>
                      <a:pt x="14323" y="20680"/>
                    </a:lnTo>
                    <a:lnTo>
                      <a:pt x="16143" y="16085"/>
                    </a:lnTo>
                    <a:lnTo>
                      <a:pt x="15233" y="17003"/>
                    </a:lnTo>
                    <a:lnTo>
                      <a:pt x="13413" y="17003"/>
                    </a:lnTo>
                    <a:lnTo>
                      <a:pt x="11595" y="17922"/>
                    </a:lnTo>
                    <a:lnTo>
                      <a:pt x="10685" y="17922"/>
                    </a:lnTo>
                    <a:lnTo>
                      <a:pt x="8866" y="17922"/>
                    </a:lnTo>
                    <a:lnTo>
                      <a:pt x="6365" y="16085"/>
                    </a:lnTo>
                    <a:lnTo>
                      <a:pt x="5456" y="15165"/>
                    </a:lnTo>
                    <a:lnTo>
                      <a:pt x="4547" y="14475"/>
                    </a:lnTo>
                    <a:lnTo>
                      <a:pt x="3636" y="12638"/>
                    </a:lnTo>
                    <a:lnTo>
                      <a:pt x="3636" y="10800"/>
                    </a:lnTo>
                    <a:lnTo>
                      <a:pt x="3636" y="8960"/>
                    </a:lnTo>
                    <a:lnTo>
                      <a:pt x="4547" y="7122"/>
                    </a:lnTo>
                    <a:lnTo>
                      <a:pt x="6365" y="5514"/>
                    </a:lnTo>
                    <a:lnTo>
                      <a:pt x="7957" y="4594"/>
                    </a:lnTo>
                    <a:lnTo>
                      <a:pt x="10685" y="3675"/>
                    </a:lnTo>
                    <a:lnTo>
                      <a:pt x="12504" y="3675"/>
                    </a:lnTo>
                    <a:lnTo>
                      <a:pt x="15233" y="4594"/>
                    </a:lnTo>
                    <a:lnTo>
                      <a:pt x="17051" y="7122"/>
                    </a:lnTo>
                    <a:lnTo>
                      <a:pt x="17962" y="8960"/>
                    </a:lnTo>
                    <a:lnTo>
                      <a:pt x="17962" y="10800"/>
                    </a:lnTo>
                    <a:lnTo>
                      <a:pt x="17962" y="12638"/>
                    </a:lnTo>
                    <a:lnTo>
                      <a:pt x="17051" y="14475"/>
                    </a:lnTo>
                    <a:lnTo>
                      <a:pt x="21600" y="12638"/>
                    </a:lnTo>
                    <a:lnTo>
                      <a:pt x="21600" y="7122"/>
                    </a:lnTo>
                    <a:lnTo>
                      <a:pt x="16143" y="2757"/>
                    </a:lnTo>
                    <a:lnTo>
                      <a:pt x="13413"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9" name="曲线">
                <a:extLst>
                  <a:ext uri="{FF2B5EF4-FFF2-40B4-BE49-F238E27FC236}">
                    <a16:creationId xmlns:a16="http://schemas.microsoft.com/office/drawing/2014/main" id="{070EF5EE-E111-470D-B27F-14AB47A279E5}"/>
                  </a:ext>
                </a:extLst>
              </p:cNvPr>
              <p:cNvSpPr>
                <a:spLocks/>
              </p:cNvSpPr>
              <p:nvPr/>
            </p:nvSpPr>
            <p:spPr bwMode="auto">
              <a:xfrm>
                <a:off x="4031" y="108901"/>
                <a:ext cx="95718" cy="120431"/>
              </a:xfrm>
              <a:custGeom>
                <a:avLst/>
                <a:gdLst>
                  <a:gd name="T0" fmla="*/ 59438 w 21600"/>
                  <a:gd name="T1" fmla="*/ 0 h 21600"/>
                  <a:gd name="T2" fmla="*/ 47349 w 21600"/>
                  <a:gd name="T3" fmla="*/ 0 h 21600"/>
                  <a:gd name="T4" fmla="*/ 39289 w 21600"/>
                  <a:gd name="T5" fmla="*/ 0 h 21600"/>
                  <a:gd name="T6" fmla="*/ 28206 w 21600"/>
                  <a:gd name="T7" fmla="*/ 5124 h 21600"/>
                  <a:gd name="T8" fmla="*/ 20150 w 21600"/>
                  <a:gd name="T9" fmla="*/ 10248 h 21600"/>
                  <a:gd name="T10" fmla="*/ 12089 w 21600"/>
                  <a:gd name="T11" fmla="*/ 20490 h 21600"/>
                  <a:gd name="T12" fmla="*/ 8056 w 21600"/>
                  <a:gd name="T13" fmla="*/ 30743 h 21600"/>
                  <a:gd name="T14" fmla="*/ 4028 w 21600"/>
                  <a:gd name="T15" fmla="*/ 39709 h 21600"/>
                  <a:gd name="T16" fmla="*/ 0 w 21600"/>
                  <a:gd name="T17" fmla="*/ 49957 h 21600"/>
                  <a:gd name="T18" fmla="*/ 0 w 21600"/>
                  <a:gd name="T19" fmla="*/ 60216 h 21600"/>
                  <a:gd name="T20" fmla="*/ 0 w 21600"/>
                  <a:gd name="T21" fmla="*/ 75587 h 21600"/>
                  <a:gd name="T22" fmla="*/ 0 w 21600"/>
                  <a:gd name="T23" fmla="*/ 80705 h 21600"/>
                  <a:gd name="T24" fmla="*/ 8056 w 21600"/>
                  <a:gd name="T25" fmla="*/ 94800 h 21600"/>
                  <a:gd name="T26" fmla="*/ 8056 w 21600"/>
                  <a:gd name="T27" fmla="*/ 99924 h 21600"/>
                  <a:gd name="T28" fmla="*/ 16113 w 21600"/>
                  <a:gd name="T29" fmla="*/ 105054 h 21600"/>
                  <a:gd name="T30" fmla="*/ 24178 w 21600"/>
                  <a:gd name="T31" fmla="*/ 115302 h 21600"/>
                  <a:gd name="T32" fmla="*/ 35261 w 21600"/>
                  <a:gd name="T33" fmla="*/ 120431 h 21600"/>
                  <a:gd name="T34" fmla="*/ 47349 w 21600"/>
                  <a:gd name="T35" fmla="*/ 120431 h 21600"/>
                  <a:gd name="T36" fmla="*/ 63471 w 21600"/>
                  <a:gd name="T37" fmla="*/ 115302 h 21600"/>
                  <a:gd name="T38" fmla="*/ 71536 w 21600"/>
                  <a:gd name="T39" fmla="*/ 89682 h 21600"/>
                  <a:gd name="T40" fmla="*/ 67503 w 21600"/>
                  <a:gd name="T41" fmla="*/ 94800 h 21600"/>
                  <a:gd name="T42" fmla="*/ 59438 w 21600"/>
                  <a:gd name="T43" fmla="*/ 94800 h 21600"/>
                  <a:gd name="T44" fmla="*/ 51382 w 21600"/>
                  <a:gd name="T45" fmla="*/ 99924 h 21600"/>
                  <a:gd name="T46" fmla="*/ 47349 w 21600"/>
                  <a:gd name="T47" fmla="*/ 99924 h 21600"/>
                  <a:gd name="T48" fmla="*/ 39289 w 21600"/>
                  <a:gd name="T49" fmla="*/ 99924 h 21600"/>
                  <a:gd name="T50" fmla="*/ 28206 w 21600"/>
                  <a:gd name="T51" fmla="*/ 89682 h 21600"/>
                  <a:gd name="T52" fmla="*/ 24178 w 21600"/>
                  <a:gd name="T53" fmla="*/ 84553 h 21600"/>
                  <a:gd name="T54" fmla="*/ 20150 w 21600"/>
                  <a:gd name="T55" fmla="*/ 80705 h 21600"/>
                  <a:gd name="T56" fmla="*/ 16113 w 21600"/>
                  <a:gd name="T57" fmla="*/ 70463 h 21600"/>
                  <a:gd name="T58" fmla="*/ 16113 w 21600"/>
                  <a:gd name="T59" fmla="*/ 60216 h 21600"/>
                  <a:gd name="T60" fmla="*/ 16113 w 21600"/>
                  <a:gd name="T61" fmla="*/ 49957 h 21600"/>
                  <a:gd name="T62" fmla="*/ 20150 w 21600"/>
                  <a:gd name="T63" fmla="*/ 39709 h 21600"/>
                  <a:gd name="T64" fmla="*/ 28206 w 21600"/>
                  <a:gd name="T65" fmla="*/ 30743 h 21600"/>
                  <a:gd name="T66" fmla="*/ 35261 w 21600"/>
                  <a:gd name="T67" fmla="*/ 25614 h 21600"/>
                  <a:gd name="T68" fmla="*/ 47349 w 21600"/>
                  <a:gd name="T69" fmla="*/ 20490 h 21600"/>
                  <a:gd name="T70" fmla="*/ 55410 w 21600"/>
                  <a:gd name="T71" fmla="*/ 20490 h 21600"/>
                  <a:gd name="T72" fmla="*/ 67503 w 21600"/>
                  <a:gd name="T73" fmla="*/ 25614 h 21600"/>
                  <a:gd name="T74" fmla="*/ 75560 w 21600"/>
                  <a:gd name="T75" fmla="*/ 39709 h 21600"/>
                  <a:gd name="T76" fmla="*/ 79597 w 21600"/>
                  <a:gd name="T77" fmla="*/ 49957 h 21600"/>
                  <a:gd name="T78" fmla="*/ 79597 w 21600"/>
                  <a:gd name="T79" fmla="*/ 60216 h 21600"/>
                  <a:gd name="T80" fmla="*/ 79597 w 21600"/>
                  <a:gd name="T81" fmla="*/ 70463 h 21600"/>
                  <a:gd name="T82" fmla="*/ 75560 w 21600"/>
                  <a:gd name="T83" fmla="*/ 80705 h 21600"/>
                  <a:gd name="T84" fmla="*/ 95718 w 21600"/>
                  <a:gd name="T85" fmla="*/ 70463 h 21600"/>
                  <a:gd name="T86" fmla="*/ 95718 w 21600"/>
                  <a:gd name="T87" fmla="*/ 39709 h 21600"/>
                  <a:gd name="T88" fmla="*/ 71536 w 21600"/>
                  <a:gd name="T89" fmla="*/ 15372 h 21600"/>
                  <a:gd name="T90" fmla="*/ 59438 w 21600"/>
                  <a:gd name="T91" fmla="*/ 0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13413" y="0"/>
                    </a:moveTo>
                    <a:lnTo>
                      <a:pt x="10685" y="0"/>
                    </a:lnTo>
                    <a:lnTo>
                      <a:pt x="8866" y="0"/>
                    </a:lnTo>
                    <a:lnTo>
                      <a:pt x="6365" y="919"/>
                    </a:lnTo>
                    <a:lnTo>
                      <a:pt x="4547" y="1838"/>
                    </a:lnTo>
                    <a:lnTo>
                      <a:pt x="2728" y="3675"/>
                    </a:lnTo>
                    <a:lnTo>
                      <a:pt x="1818" y="5514"/>
                    </a:lnTo>
                    <a:lnTo>
                      <a:pt x="909" y="7122"/>
                    </a:lnTo>
                    <a:lnTo>
                      <a:pt x="0" y="8960"/>
                    </a:lnTo>
                    <a:lnTo>
                      <a:pt x="0" y="10800"/>
                    </a:lnTo>
                    <a:lnTo>
                      <a:pt x="0" y="13557"/>
                    </a:lnTo>
                    <a:lnTo>
                      <a:pt x="0" y="14475"/>
                    </a:lnTo>
                    <a:lnTo>
                      <a:pt x="1818" y="17003"/>
                    </a:lnTo>
                    <a:lnTo>
                      <a:pt x="1818" y="17922"/>
                    </a:lnTo>
                    <a:lnTo>
                      <a:pt x="3636" y="18842"/>
                    </a:lnTo>
                    <a:lnTo>
                      <a:pt x="5456" y="20680"/>
                    </a:lnTo>
                    <a:lnTo>
                      <a:pt x="7957" y="21600"/>
                    </a:lnTo>
                    <a:lnTo>
                      <a:pt x="10685" y="21600"/>
                    </a:lnTo>
                    <a:lnTo>
                      <a:pt x="14323" y="20680"/>
                    </a:lnTo>
                    <a:lnTo>
                      <a:pt x="16143" y="16085"/>
                    </a:lnTo>
                    <a:lnTo>
                      <a:pt x="15233" y="17003"/>
                    </a:lnTo>
                    <a:lnTo>
                      <a:pt x="13413" y="17003"/>
                    </a:lnTo>
                    <a:lnTo>
                      <a:pt x="11595" y="17922"/>
                    </a:lnTo>
                    <a:lnTo>
                      <a:pt x="10685" y="17922"/>
                    </a:lnTo>
                    <a:lnTo>
                      <a:pt x="8866" y="17922"/>
                    </a:lnTo>
                    <a:lnTo>
                      <a:pt x="6365" y="16085"/>
                    </a:lnTo>
                    <a:lnTo>
                      <a:pt x="5456" y="15165"/>
                    </a:lnTo>
                    <a:lnTo>
                      <a:pt x="4547" y="14475"/>
                    </a:lnTo>
                    <a:lnTo>
                      <a:pt x="3636" y="12638"/>
                    </a:lnTo>
                    <a:lnTo>
                      <a:pt x="3636" y="10800"/>
                    </a:lnTo>
                    <a:lnTo>
                      <a:pt x="3636" y="8960"/>
                    </a:lnTo>
                    <a:lnTo>
                      <a:pt x="4547" y="7122"/>
                    </a:lnTo>
                    <a:lnTo>
                      <a:pt x="6365" y="5514"/>
                    </a:lnTo>
                    <a:lnTo>
                      <a:pt x="7957" y="4594"/>
                    </a:lnTo>
                    <a:lnTo>
                      <a:pt x="10685" y="3675"/>
                    </a:lnTo>
                    <a:lnTo>
                      <a:pt x="12504" y="3675"/>
                    </a:lnTo>
                    <a:lnTo>
                      <a:pt x="15233" y="4594"/>
                    </a:lnTo>
                    <a:lnTo>
                      <a:pt x="17051" y="7122"/>
                    </a:lnTo>
                    <a:lnTo>
                      <a:pt x="17962" y="8960"/>
                    </a:lnTo>
                    <a:lnTo>
                      <a:pt x="17962" y="10800"/>
                    </a:lnTo>
                    <a:lnTo>
                      <a:pt x="17962" y="12638"/>
                    </a:lnTo>
                    <a:lnTo>
                      <a:pt x="17051" y="14475"/>
                    </a:lnTo>
                    <a:lnTo>
                      <a:pt x="21600" y="12638"/>
                    </a:lnTo>
                    <a:lnTo>
                      <a:pt x="21600" y="7122"/>
                    </a:lnTo>
                    <a:lnTo>
                      <a:pt x="16143" y="2757"/>
                    </a:lnTo>
                    <a:lnTo>
                      <a:pt x="13413" y="0"/>
                    </a:lnTo>
                    <a:close/>
                  </a:path>
                </a:pathLst>
              </a:custGeom>
              <a:solidFill>
                <a:schemeClr val="accent2"/>
              </a:solidFill>
              <a:ln w="6350" cap="flat" cmpd="sng">
                <a:solidFill>
                  <a:srgbClr val="93936C"/>
                </a:solidFill>
                <a:miter lim="800000"/>
                <a:headEnd/>
                <a:tailEnd/>
              </a:ln>
            </p:spPr>
            <p:txBody>
              <a:bodyPr/>
              <a:lstStyle/>
              <a:p>
                <a:endParaRPr lang="zh-CN" altLang="en-US"/>
              </a:p>
            </p:txBody>
          </p:sp>
          <p:sp>
            <p:nvSpPr>
              <p:cNvPr id="120" name="Rectangle 59">
                <a:extLst>
                  <a:ext uri="{FF2B5EF4-FFF2-40B4-BE49-F238E27FC236}">
                    <a16:creationId xmlns:a16="http://schemas.microsoft.com/office/drawing/2014/main" id="{FED3ED1A-A439-4FB4-B1F9-CB390A777BB5}"/>
                  </a:ext>
                </a:extLst>
              </p:cNvPr>
              <p:cNvSpPr>
                <a:spLocks noChangeArrowheads="1"/>
              </p:cNvSpPr>
              <p:nvPr/>
            </p:nvSpPr>
            <p:spPr bwMode="auto">
              <a:xfrm>
                <a:off x="91690" y="144774"/>
                <a:ext cx="83626" cy="5381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121" name="Rectangle 60">
                <a:extLst>
                  <a:ext uri="{FF2B5EF4-FFF2-40B4-BE49-F238E27FC236}">
                    <a16:creationId xmlns:a16="http://schemas.microsoft.com/office/drawing/2014/main" id="{F0E177A6-C3F9-4184-AF7F-4C07CFA3CF70}"/>
                  </a:ext>
                </a:extLst>
              </p:cNvPr>
              <p:cNvSpPr>
                <a:spLocks noChangeArrowheads="1"/>
              </p:cNvSpPr>
              <p:nvPr/>
            </p:nvSpPr>
            <p:spPr bwMode="auto">
              <a:xfrm>
                <a:off x="91690" y="144774"/>
                <a:ext cx="83626" cy="5381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122" name="曲线">
                <a:extLst>
                  <a:ext uri="{FF2B5EF4-FFF2-40B4-BE49-F238E27FC236}">
                    <a16:creationId xmlns:a16="http://schemas.microsoft.com/office/drawing/2014/main" id="{3E323B78-450B-4537-ABF1-D63165940C4C}"/>
                  </a:ext>
                </a:extLst>
              </p:cNvPr>
              <p:cNvSpPr>
                <a:spLocks/>
              </p:cNvSpPr>
              <p:nvPr/>
            </p:nvSpPr>
            <p:spPr bwMode="auto">
              <a:xfrm>
                <a:off x="99750" y="184491"/>
                <a:ext cx="39295" cy="29467"/>
              </a:xfrm>
              <a:custGeom>
                <a:avLst/>
                <a:gdLst>
                  <a:gd name="T0" fmla="*/ 0 w 21600"/>
                  <a:gd name="T1" fmla="*/ 29467 h 21600"/>
                  <a:gd name="T2" fmla="*/ 15110 w 21600"/>
                  <a:gd name="T3" fmla="*/ 19216 h 21600"/>
                  <a:gd name="T4" fmla="*/ 27201 w 21600"/>
                  <a:gd name="T5" fmla="*/ 14092 h 21600"/>
                  <a:gd name="T6" fmla="*/ 39295 w 21600"/>
                  <a:gd name="T7" fmla="*/ 19216 h 21600"/>
                  <a:gd name="T8" fmla="*/ 23171 w 21600"/>
                  <a:gd name="T9" fmla="*/ 0 h 21600"/>
                  <a:gd name="T10" fmla="*/ 0 w 21600"/>
                  <a:gd name="T11" fmla="*/ 5124 h 21600"/>
                  <a:gd name="T12" fmla="*/ 0 w 21600"/>
                  <a:gd name="T13" fmla="*/ 29467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21600"/>
                    </a:moveTo>
                    <a:lnTo>
                      <a:pt x="8306" y="14086"/>
                    </a:lnTo>
                    <a:lnTo>
                      <a:pt x="14952" y="10330"/>
                    </a:lnTo>
                    <a:lnTo>
                      <a:pt x="21600" y="14086"/>
                    </a:lnTo>
                    <a:lnTo>
                      <a:pt x="12737" y="0"/>
                    </a:lnTo>
                    <a:lnTo>
                      <a:pt x="0" y="3756"/>
                    </a:lnTo>
                    <a:lnTo>
                      <a:pt x="0" y="2160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 name="曲线">
                <a:extLst>
                  <a:ext uri="{FF2B5EF4-FFF2-40B4-BE49-F238E27FC236}">
                    <a16:creationId xmlns:a16="http://schemas.microsoft.com/office/drawing/2014/main" id="{ED2CAA94-4CAF-4E02-B932-072C8336A1AE}"/>
                  </a:ext>
                </a:extLst>
              </p:cNvPr>
              <p:cNvSpPr>
                <a:spLocks/>
              </p:cNvSpPr>
              <p:nvPr/>
            </p:nvSpPr>
            <p:spPr bwMode="auto">
              <a:xfrm>
                <a:off x="99750" y="184491"/>
                <a:ext cx="39295" cy="29467"/>
              </a:xfrm>
              <a:custGeom>
                <a:avLst/>
                <a:gdLst>
                  <a:gd name="T0" fmla="*/ 0 w 21600"/>
                  <a:gd name="T1" fmla="*/ 29467 h 21600"/>
                  <a:gd name="T2" fmla="*/ 15110 w 21600"/>
                  <a:gd name="T3" fmla="*/ 19216 h 21600"/>
                  <a:gd name="T4" fmla="*/ 27201 w 21600"/>
                  <a:gd name="T5" fmla="*/ 14092 h 21600"/>
                  <a:gd name="T6" fmla="*/ 39295 w 21600"/>
                  <a:gd name="T7" fmla="*/ 19216 h 21600"/>
                  <a:gd name="T8" fmla="*/ 23171 w 21600"/>
                  <a:gd name="T9" fmla="*/ 0 h 21600"/>
                  <a:gd name="T10" fmla="*/ 0 w 21600"/>
                  <a:gd name="T11" fmla="*/ 5124 h 21600"/>
                  <a:gd name="T12" fmla="*/ 0 w 21600"/>
                  <a:gd name="T13" fmla="*/ 29467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21600"/>
                    </a:moveTo>
                    <a:lnTo>
                      <a:pt x="8306" y="14086"/>
                    </a:lnTo>
                    <a:lnTo>
                      <a:pt x="14952" y="10330"/>
                    </a:lnTo>
                    <a:lnTo>
                      <a:pt x="21600" y="14086"/>
                    </a:lnTo>
                    <a:lnTo>
                      <a:pt x="12737" y="0"/>
                    </a:lnTo>
                    <a:lnTo>
                      <a:pt x="0" y="3756"/>
                    </a:lnTo>
                    <a:lnTo>
                      <a:pt x="0" y="2160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 name="曲线">
                <a:extLst>
                  <a:ext uri="{FF2B5EF4-FFF2-40B4-BE49-F238E27FC236}">
                    <a16:creationId xmlns:a16="http://schemas.microsoft.com/office/drawing/2014/main" id="{E9EA9540-33B0-4016-9688-A3E65973D586}"/>
                  </a:ext>
                </a:extLst>
              </p:cNvPr>
              <p:cNvSpPr>
                <a:spLocks/>
              </p:cNvSpPr>
              <p:nvPr/>
            </p:nvSpPr>
            <p:spPr bwMode="auto">
              <a:xfrm>
                <a:off x="99750" y="129400"/>
                <a:ext cx="39295" cy="29466"/>
              </a:xfrm>
              <a:custGeom>
                <a:avLst/>
                <a:gdLst>
                  <a:gd name="T0" fmla="*/ 0 w 21600"/>
                  <a:gd name="T1" fmla="*/ 0 h 21600"/>
                  <a:gd name="T2" fmla="*/ 15110 w 21600"/>
                  <a:gd name="T3" fmla="*/ 10249 h 21600"/>
                  <a:gd name="T4" fmla="*/ 27201 w 21600"/>
                  <a:gd name="T5" fmla="*/ 10249 h 21600"/>
                  <a:gd name="T6" fmla="*/ 39295 w 21600"/>
                  <a:gd name="T7" fmla="*/ 10249 h 21600"/>
                  <a:gd name="T8" fmla="*/ 23171 w 21600"/>
                  <a:gd name="T9" fmla="*/ 29466 h 21600"/>
                  <a:gd name="T10" fmla="*/ 0 w 21600"/>
                  <a:gd name="T11" fmla="*/ 19216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0"/>
                    </a:moveTo>
                    <a:lnTo>
                      <a:pt x="8306" y="7513"/>
                    </a:lnTo>
                    <a:lnTo>
                      <a:pt x="14952" y="7513"/>
                    </a:lnTo>
                    <a:lnTo>
                      <a:pt x="21600" y="7513"/>
                    </a:lnTo>
                    <a:lnTo>
                      <a:pt x="12737" y="21600"/>
                    </a:lnTo>
                    <a:lnTo>
                      <a:pt x="0" y="14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 name="曲线">
                <a:extLst>
                  <a:ext uri="{FF2B5EF4-FFF2-40B4-BE49-F238E27FC236}">
                    <a16:creationId xmlns:a16="http://schemas.microsoft.com/office/drawing/2014/main" id="{9FE92703-F3C3-4C74-9BA2-4BE206AA7B80}"/>
                  </a:ext>
                </a:extLst>
              </p:cNvPr>
              <p:cNvSpPr>
                <a:spLocks/>
              </p:cNvSpPr>
              <p:nvPr/>
            </p:nvSpPr>
            <p:spPr bwMode="auto">
              <a:xfrm>
                <a:off x="99750" y="129400"/>
                <a:ext cx="39295" cy="29466"/>
              </a:xfrm>
              <a:custGeom>
                <a:avLst/>
                <a:gdLst>
                  <a:gd name="T0" fmla="*/ 0 w 21600"/>
                  <a:gd name="T1" fmla="*/ 0 h 21600"/>
                  <a:gd name="T2" fmla="*/ 15110 w 21600"/>
                  <a:gd name="T3" fmla="*/ 10249 h 21600"/>
                  <a:gd name="T4" fmla="*/ 27201 w 21600"/>
                  <a:gd name="T5" fmla="*/ 10249 h 21600"/>
                  <a:gd name="T6" fmla="*/ 39295 w 21600"/>
                  <a:gd name="T7" fmla="*/ 10249 h 21600"/>
                  <a:gd name="T8" fmla="*/ 23171 w 21600"/>
                  <a:gd name="T9" fmla="*/ 29466 h 21600"/>
                  <a:gd name="T10" fmla="*/ 0 w 21600"/>
                  <a:gd name="T11" fmla="*/ 19216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0"/>
                    </a:moveTo>
                    <a:lnTo>
                      <a:pt x="8306" y="7513"/>
                    </a:lnTo>
                    <a:lnTo>
                      <a:pt x="14952" y="7513"/>
                    </a:lnTo>
                    <a:lnTo>
                      <a:pt x="21600" y="7513"/>
                    </a:lnTo>
                    <a:lnTo>
                      <a:pt x="12737" y="21600"/>
                    </a:lnTo>
                    <a:lnTo>
                      <a:pt x="0" y="14086"/>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 name="曲线">
                <a:extLst>
                  <a:ext uri="{FF2B5EF4-FFF2-40B4-BE49-F238E27FC236}">
                    <a16:creationId xmlns:a16="http://schemas.microsoft.com/office/drawing/2014/main" id="{DF2723A1-D8FB-4454-81EE-4424174B0E05}"/>
                  </a:ext>
                </a:extLst>
              </p:cNvPr>
              <p:cNvSpPr>
                <a:spLocks/>
              </p:cNvSpPr>
              <p:nvPr/>
            </p:nvSpPr>
            <p:spPr bwMode="auto">
              <a:xfrm>
                <a:off x="175317" y="108901"/>
                <a:ext cx="405041" cy="194740"/>
              </a:xfrm>
              <a:custGeom>
                <a:avLst/>
                <a:gdLst>
                  <a:gd name="T0" fmla="*/ 0 w 21600"/>
                  <a:gd name="T1" fmla="*/ 30735 h 21600"/>
                  <a:gd name="T2" fmla="*/ 35254 w 21600"/>
                  <a:gd name="T3" fmla="*/ 30735 h 21600"/>
                  <a:gd name="T4" fmla="*/ 35254 w 21600"/>
                  <a:gd name="T5" fmla="*/ 0 h 21600"/>
                  <a:gd name="T6" fmla="*/ 67507 w 21600"/>
                  <a:gd name="T7" fmla="*/ 0 h 21600"/>
                  <a:gd name="T8" fmla="*/ 67507 w 21600"/>
                  <a:gd name="T9" fmla="*/ 30735 h 21600"/>
                  <a:gd name="T10" fmla="*/ 79564 w 21600"/>
                  <a:gd name="T11" fmla="*/ 30735 h 21600"/>
                  <a:gd name="T12" fmla="*/ 79564 w 21600"/>
                  <a:gd name="T13" fmla="*/ 0 h 21600"/>
                  <a:gd name="T14" fmla="*/ 106773 w 21600"/>
                  <a:gd name="T15" fmla="*/ 0 h 21600"/>
                  <a:gd name="T16" fmla="*/ 106773 w 21600"/>
                  <a:gd name="T17" fmla="*/ 30735 h 21600"/>
                  <a:gd name="T18" fmla="*/ 405041 w 21600"/>
                  <a:gd name="T19" fmla="*/ 30735 h 21600"/>
                  <a:gd name="T20" fmla="*/ 405041 w 21600"/>
                  <a:gd name="T21" fmla="*/ 84550 h 21600"/>
                  <a:gd name="T22" fmla="*/ 353642 w 21600"/>
                  <a:gd name="T23" fmla="*/ 84550 h 21600"/>
                  <a:gd name="T24" fmla="*/ 353642 w 21600"/>
                  <a:gd name="T25" fmla="*/ 99921 h 21600"/>
                  <a:gd name="T26" fmla="*/ 384864 w 21600"/>
                  <a:gd name="T27" fmla="*/ 99921 h 21600"/>
                  <a:gd name="T28" fmla="*/ 384864 w 21600"/>
                  <a:gd name="T29" fmla="*/ 129385 h 21600"/>
                  <a:gd name="T30" fmla="*/ 353642 w 21600"/>
                  <a:gd name="T31" fmla="*/ 129385 h 21600"/>
                  <a:gd name="T32" fmla="*/ 353642 w 21600"/>
                  <a:gd name="T33" fmla="*/ 149896 h 21600"/>
                  <a:gd name="T34" fmla="*/ 384864 w 21600"/>
                  <a:gd name="T35" fmla="*/ 149896 h 21600"/>
                  <a:gd name="T36" fmla="*/ 384864 w 21600"/>
                  <a:gd name="T37" fmla="*/ 194740 h 21600"/>
                  <a:gd name="T38" fmla="*/ 317376 w 21600"/>
                  <a:gd name="T39" fmla="*/ 194740 h 21600"/>
                  <a:gd name="T40" fmla="*/ 317376 w 21600"/>
                  <a:gd name="T41" fmla="*/ 84550 h 21600"/>
                  <a:gd name="T42" fmla="*/ 106773 w 21600"/>
                  <a:gd name="T43" fmla="*/ 84550 h 21600"/>
                  <a:gd name="T44" fmla="*/ 106773 w 21600"/>
                  <a:gd name="T45" fmla="*/ 120414 h 21600"/>
                  <a:gd name="T46" fmla="*/ 79564 w 21600"/>
                  <a:gd name="T47" fmla="*/ 120414 h 21600"/>
                  <a:gd name="T48" fmla="*/ 79564 w 21600"/>
                  <a:gd name="T49" fmla="*/ 84550 h 21600"/>
                  <a:gd name="T50" fmla="*/ 67507 w 21600"/>
                  <a:gd name="T51" fmla="*/ 84550 h 21600"/>
                  <a:gd name="T52" fmla="*/ 67507 w 21600"/>
                  <a:gd name="T53" fmla="*/ 120414 h 21600"/>
                  <a:gd name="T54" fmla="*/ 35254 w 21600"/>
                  <a:gd name="T55" fmla="*/ 120414 h 21600"/>
                  <a:gd name="T56" fmla="*/ 35254 w 21600"/>
                  <a:gd name="T57" fmla="*/ 84550 h 21600"/>
                  <a:gd name="T58" fmla="*/ 0 w 21600"/>
                  <a:gd name="T59" fmla="*/ 84550 h 21600"/>
                  <a:gd name="T60" fmla="*/ 0 w 21600"/>
                  <a:gd name="T61" fmla="*/ 30735 h 216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600"/>
                  <a:gd name="T94" fmla="*/ 0 h 21600"/>
                  <a:gd name="T95" fmla="*/ 21600 w 21600"/>
                  <a:gd name="T96" fmla="*/ 21600 h 2160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600" h="21600">
                    <a:moveTo>
                      <a:pt x="0" y="3409"/>
                    </a:moveTo>
                    <a:lnTo>
                      <a:pt x="1880" y="3409"/>
                    </a:lnTo>
                    <a:lnTo>
                      <a:pt x="1880" y="0"/>
                    </a:lnTo>
                    <a:lnTo>
                      <a:pt x="3600" y="0"/>
                    </a:lnTo>
                    <a:lnTo>
                      <a:pt x="3600" y="3409"/>
                    </a:lnTo>
                    <a:lnTo>
                      <a:pt x="4243" y="3409"/>
                    </a:lnTo>
                    <a:lnTo>
                      <a:pt x="4243" y="0"/>
                    </a:lnTo>
                    <a:lnTo>
                      <a:pt x="5694" y="0"/>
                    </a:lnTo>
                    <a:lnTo>
                      <a:pt x="5694" y="3409"/>
                    </a:lnTo>
                    <a:lnTo>
                      <a:pt x="21600" y="3409"/>
                    </a:lnTo>
                    <a:lnTo>
                      <a:pt x="21600" y="9378"/>
                    </a:lnTo>
                    <a:lnTo>
                      <a:pt x="18859" y="9378"/>
                    </a:lnTo>
                    <a:lnTo>
                      <a:pt x="18859" y="11083"/>
                    </a:lnTo>
                    <a:lnTo>
                      <a:pt x="20524" y="11083"/>
                    </a:lnTo>
                    <a:lnTo>
                      <a:pt x="20524" y="14351"/>
                    </a:lnTo>
                    <a:lnTo>
                      <a:pt x="18859" y="14351"/>
                    </a:lnTo>
                    <a:lnTo>
                      <a:pt x="18859" y="16626"/>
                    </a:lnTo>
                    <a:lnTo>
                      <a:pt x="20524" y="16626"/>
                    </a:lnTo>
                    <a:lnTo>
                      <a:pt x="20524" y="21600"/>
                    </a:lnTo>
                    <a:lnTo>
                      <a:pt x="16925" y="21600"/>
                    </a:lnTo>
                    <a:lnTo>
                      <a:pt x="16925" y="9378"/>
                    </a:lnTo>
                    <a:lnTo>
                      <a:pt x="5694" y="9378"/>
                    </a:lnTo>
                    <a:lnTo>
                      <a:pt x="5694" y="13356"/>
                    </a:lnTo>
                    <a:lnTo>
                      <a:pt x="4243" y="13356"/>
                    </a:lnTo>
                    <a:lnTo>
                      <a:pt x="4243" y="9378"/>
                    </a:lnTo>
                    <a:lnTo>
                      <a:pt x="3600" y="9378"/>
                    </a:lnTo>
                    <a:lnTo>
                      <a:pt x="3600" y="13356"/>
                    </a:lnTo>
                    <a:lnTo>
                      <a:pt x="1880" y="13356"/>
                    </a:lnTo>
                    <a:lnTo>
                      <a:pt x="1880" y="9378"/>
                    </a:lnTo>
                    <a:lnTo>
                      <a:pt x="0" y="9378"/>
                    </a:lnTo>
                    <a:lnTo>
                      <a:pt x="0" y="340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 name="曲线">
                <a:extLst>
                  <a:ext uri="{FF2B5EF4-FFF2-40B4-BE49-F238E27FC236}">
                    <a16:creationId xmlns:a16="http://schemas.microsoft.com/office/drawing/2014/main" id="{FB6CE398-46D9-4B44-9486-859DF1340280}"/>
                  </a:ext>
                </a:extLst>
              </p:cNvPr>
              <p:cNvSpPr>
                <a:spLocks/>
              </p:cNvSpPr>
              <p:nvPr/>
            </p:nvSpPr>
            <p:spPr bwMode="auto">
              <a:xfrm>
                <a:off x="175317" y="108901"/>
                <a:ext cx="405041" cy="194740"/>
              </a:xfrm>
              <a:custGeom>
                <a:avLst/>
                <a:gdLst>
                  <a:gd name="T0" fmla="*/ 0 w 21600"/>
                  <a:gd name="T1" fmla="*/ 30735 h 21600"/>
                  <a:gd name="T2" fmla="*/ 35254 w 21600"/>
                  <a:gd name="T3" fmla="*/ 30735 h 21600"/>
                  <a:gd name="T4" fmla="*/ 35254 w 21600"/>
                  <a:gd name="T5" fmla="*/ 0 h 21600"/>
                  <a:gd name="T6" fmla="*/ 67507 w 21600"/>
                  <a:gd name="T7" fmla="*/ 0 h 21600"/>
                  <a:gd name="T8" fmla="*/ 67507 w 21600"/>
                  <a:gd name="T9" fmla="*/ 30735 h 21600"/>
                  <a:gd name="T10" fmla="*/ 79564 w 21600"/>
                  <a:gd name="T11" fmla="*/ 30735 h 21600"/>
                  <a:gd name="T12" fmla="*/ 79564 w 21600"/>
                  <a:gd name="T13" fmla="*/ 0 h 21600"/>
                  <a:gd name="T14" fmla="*/ 106773 w 21600"/>
                  <a:gd name="T15" fmla="*/ 0 h 21600"/>
                  <a:gd name="T16" fmla="*/ 106773 w 21600"/>
                  <a:gd name="T17" fmla="*/ 30735 h 21600"/>
                  <a:gd name="T18" fmla="*/ 405041 w 21600"/>
                  <a:gd name="T19" fmla="*/ 30735 h 21600"/>
                  <a:gd name="T20" fmla="*/ 405041 w 21600"/>
                  <a:gd name="T21" fmla="*/ 84550 h 21600"/>
                  <a:gd name="T22" fmla="*/ 353642 w 21600"/>
                  <a:gd name="T23" fmla="*/ 84550 h 21600"/>
                  <a:gd name="T24" fmla="*/ 353642 w 21600"/>
                  <a:gd name="T25" fmla="*/ 99921 h 21600"/>
                  <a:gd name="T26" fmla="*/ 384864 w 21600"/>
                  <a:gd name="T27" fmla="*/ 99921 h 21600"/>
                  <a:gd name="T28" fmla="*/ 384864 w 21600"/>
                  <a:gd name="T29" fmla="*/ 129385 h 21600"/>
                  <a:gd name="T30" fmla="*/ 353642 w 21600"/>
                  <a:gd name="T31" fmla="*/ 129385 h 21600"/>
                  <a:gd name="T32" fmla="*/ 353642 w 21600"/>
                  <a:gd name="T33" fmla="*/ 149896 h 21600"/>
                  <a:gd name="T34" fmla="*/ 384864 w 21600"/>
                  <a:gd name="T35" fmla="*/ 149896 h 21600"/>
                  <a:gd name="T36" fmla="*/ 384864 w 21600"/>
                  <a:gd name="T37" fmla="*/ 194740 h 21600"/>
                  <a:gd name="T38" fmla="*/ 317376 w 21600"/>
                  <a:gd name="T39" fmla="*/ 194740 h 21600"/>
                  <a:gd name="T40" fmla="*/ 317376 w 21600"/>
                  <a:gd name="T41" fmla="*/ 84550 h 21600"/>
                  <a:gd name="T42" fmla="*/ 106773 w 21600"/>
                  <a:gd name="T43" fmla="*/ 84550 h 21600"/>
                  <a:gd name="T44" fmla="*/ 106773 w 21600"/>
                  <a:gd name="T45" fmla="*/ 120414 h 21600"/>
                  <a:gd name="T46" fmla="*/ 79564 w 21600"/>
                  <a:gd name="T47" fmla="*/ 120414 h 21600"/>
                  <a:gd name="T48" fmla="*/ 79564 w 21600"/>
                  <a:gd name="T49" fmla="*/ 84550 h 21600"/>
                  <a:gd name="T50" fmla="*/ 67507 w 21600"/>
                  <a:gd name="T51" fmla="*/ 84550 h 21600"/>
                  <a:gd name="T52" fmla="*/ 67507 w 21600"/>
                  <a:gd name="T53" fmla="*/ 120414 h 21600"/>
                  <a:gd name="T54" fmla="*/ 35254 w 21600"/>
                  <a:gd name="T55" fmla="*/ 120414 h 21600"/>
                  <a:gd name="T56" fmla="*/ 35254 w 21600"/>
                  <a:gd name="T57" fmla="*/ 84550 h 21600"/>
                  <a:gd name="T58" fmla="*/ 0 w 21600"/>
                  <a:gd name="T59" fmla="*/ 84550 h 21600"/>
                  <a:gd name="T60" fmla="*/ 0 w 21600"/>
                  <a:gd name="T61" fmla="*/ 30735 h 216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600"/>
                  <a:gd name="T94" fmla="*/ 0 h 21600"/>
                  <a:gd name="T95" fmla="*/ 21600 w 21600"/>
                  <a:gd name="T96" fmla="*/ 21600 h 2160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600" h="21600">
                    <a:moveTo>
                      <a:pt x="0" y="3409"/>
                    </a:moveTo>
                    <a:lnTo>
                      <a:pt x="1880" y="3409"/>
                    </a:lnTo>
                    <a:lnTo>
                      <a:pt x="1880" y="0"/>
                    </a:lnTo>
                    <a:lnTo>
                      <a:pt x="3600" y="0"/>
                    </a:lnTo>
                    <a:lnTo>
                      <a:pt x="3600" y="3409"/>
                    </a:lnTo>
                    <a:lnTo>
                      <a:pt x="4243" y="3409"/>
                    </a:lnTo>
                    <a:lnTo>
                      <a:pt x="4243" y="0"/>
                    </a:lnTo>
                    <a:lnTo>
                      <a:pt x="5694" y="0"/>
                    </a:lnTo>
                    <a:lnTo>
                      <a:pt x="5694" y="3409"/>
                    </a:lnTo>
                    <a:lnTo>
                      <a:pt x="21600" y="3409"/>
                    </a:lnTo>
                    <a:lnTo>
                      <a:pt x="21600" y="9378"/>
                    </a:lnTo>
                    <a:lnTo>
                      <a:pt x="18859" y="9378"/>
                    </a:lnTo>
                    <a:lnTo>
                      <a:pt x="18859" y="11083"/>
                    </a:lnTo>
                    <a:lnTo>
                      <a:pt x="20524" y="11083"/>
                    </a:lnTo>
                    <a:lnTo>
                      <a:pt x="20524" y="14351"/>
                    </a:lnTo>
                    <a:lnTo>
                      <a:pt x="18859" y="14351"/>
                    </a:lnTo>
                    <a:lnTo>
                      <a:pt x="18859" y="16626"/>
                    </a:lnTo>
                    <a:lnTo>
                      <a:pt x="20524" y="16626"/>
                    </a:lnTo>
                    <a:lnTo>
                      <a:pt x="20524" y="21600"/>
                    </a:lnTo>
                    <a:lnTo>
                      <a:pt x="16925" y="21600"/>
                    </a:lnTo>
                    <a:lnTo>
                      <a:pt x="16925" y="9378"/>
                    </a:lnTo>
                    <a:lnTo>
                      <a:pt x="5694" y="9378"/>
                    </a:lnTo>
                    <a:lnTo>
                      <a:pt x="5694" y="13356"/>
                    </a:lnTo>
                    <a:lnTo>
                      <a:pt x="4243" y="13356"/>
                    </a:lnTo>
                    <a:lnTo>
                      <a:pt x="4243" y="9378"/>
                    </a:lnTo>
                    <a:lnTo>
                      <a:pt x="3600" y="9378"/>
                    </a:lnTo>
                    <a:lnTo>
                      <a:pt x="3600" y="13356"/>
                    </a:lnTo>
                    <a:lnTo>
                      <a:pt x="1880" y="13356"/>
                    </a:lnTo>
                    <a:lnTo>
                      <a:pt x="1880" y="9378"/>
                    </a:lnTo>
                    <a:lnTo>
                      <a:pt x="0" y="9378"/>
                    </a:lnTo>
                    <a:lnTo>
                      <a:pt x="0" y="340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 name="曲线">
                <a:extLst>
                  <a:ext uri="{FF2B5EF4-FFF2-40B4-BE49-F238E27FC236}">
                    <a16:creationId xmlns:a16="http://schemas.microsoft.com/office/drawing/2014/main" id="{E420D71C-93B6-423C-909B-5D80D06BF50C}"/>
                  </a:ext>
                </a:extLst>
              </p:cNvPr>
              <p:cNvSpPr>
                <a:spLocks/>
              </p:cNvSpPr>
              <p:nvPr/>
            </p:nvSpPr>
            <p:spPr bwMode="auto">
              <a:xfrm>
                <a:off x="175317" y="108901"/>
                <a:ext cx="405041" cy="194740"/>
              </a:xfrm>
              <a:custGeom>
                <a:avLst/>
                <a:gdLst>
                  <a:gd name="T0" fmla="*/ 0 w 21600"/>
                  <a:gd name="T1" fmla="*/ 30735 h 21600"/>
                  <a:gd name="T2" fmla="*/ 35254 w 21600"/>
                  <a:gd name="T3" fmla="*/ 30735 h 21600"/>
                  <a:gd name="T4" fmla="*/ 35254 w 21600"/>
                  <a:gd name="T5" fmla="*/ 0 h 21600"/>
                  <a:gd name="T6" fmla="*/ 67507 w 21600"/>
                  <a:gd name="T7" fmla="*/ 0 h 21600"/>
                  <a:gd name="T8" fmla="*/ 67507 w 21600"/>
                  <a:gd name="T9" fmla="*/ 30735 h 21600"/>
                  <a:gd name="T10" fmla="*/ 79564 w 21600"/>
                  <a:gd name="T11" fmla="*/ 30735 h 21600"/>
                  <a:gd name="T12" fmla="*/ 79564 w 21600"/>
                  <a:gd name="T13" fmla="*/ 0 h 21600"/>
                  <a:gd name="T14" fmla="*/ 106773 w 21600"/>
                  <a:gd name="T15" fmla="*/ 0 h 21600"/>
                  <a:gd name="T16" fmla="*/ 106773 w 21600"/>
                  <a:gd name="T17" fmla="*/ 30735 h 21600"/>
                  <a:gd name="T18" fmla="*/ 405041 w 21600"/>
                  <a:gd name="T19" fmla="*/ 30735 h 21600"/>
                  <a:gd name="T20" fmla="*/ 405041 w 21600"/>
                  <a:gd name="T21" fmla="*/ 84550 h 21600"/>
                  <a:gd name="T22" fmla="*/ 353642 w 21600"/>
                  <a:gd name="T23" fmla="*/ 84550 h 21600"/>
                  <a:gd name="T24" fmla="*/ 353642 w 21600"/>
                  <a:gd name="T25" fmla="*/ 99921 h 21600"/>
                  <a:gd name="T26" fmla="*/ 384864 w 21600"/>
                  <a:gd name="T27" fmla="*/ 99921 h 21600"/>
                  <a:gd name="T28" fmla="*/ 384864 w 21600"/>
                  <a:gd name="T29" fmla="*/ 129385 h 21600"/>
                  <a:gd name="T30" fmla="*/ 353642 w 21600"/>
                  <a:gd name="T31" fmla="*/ 129385 h 21600"/>
                  <a:gd name="T32" fmla="*/ 353642 w 21600"/>
                  <a:gd name="T33" fmla="*/ 149896 h 21600"/>
                  <a:gd name="T34" fmla="*/ 384864 w 21600"/>
                  <a:gd name="T35" fmla="*/ 149896 h 21600"/>
                  <a:gd name="T36" fmla="*/ 384864 w 21600"/>
                  <a:gd name="T37" fmla="*/ 194740 h 21600"/>
                  <a:gd name="T38" fmla="*/ 317376 w 21600"/>
                  <a:gd name="T39" fmla="*/ 194740 h 21600"/>
                  <a:gd name="T40" fmla="*/ 317376 w 21600"/>
                  <a:gd name="T41" fmla="*/ 84550 h 21600"/>
                  <a:gd name="T42" fmla="*/ 106773 w 21600"/>
                  <a:gd name="T43" fmla="*/ 84550 h 21600"/>
                  <a:gd name="T44" fmla="*/ 106773 w 21600"/>
                  <a:gd name="T45" fmla="*/ 120414 h 21600"/>
                  <a:gd name="T46" fmla="*/ 79564 w 21600"/>
                  <a:gd name="T47" fmla="*/ 120414 h 21600"/>
                  <a:gd name="T48" fmla="*/ 79564 w 21600"/>
                  <a:gd name="T49" fmla="*/ 84550 h 21600"/>
                  <a:gd name="T50" fmla="*/ 67507 w 21600"/>
                  <a:gd name="T51" fmla="*/ 84550 h 21600"/>
                  <a:gd name="T52" fmla="*/ 67507 w 21600"/>
                  <a:gd name="T53" fmla="*/ 120414 h 21600"/>
                  <a:gd name="T54" fmla="*/ 35254 w 21600"/>
                  <a:gd name="T55" fmla="*/ 120414 h 21600"/>
                  <a:gd name="T56" fmla="*/ 35254 w 21600"/>
                  <a:gd name="T57" fmla="*/ 84550 h 21600"/>
                  <a:gd name="T58" fmla="*/ 0 w 21600"/>
                  <a:gd name="T59" fmla="*/ 84550 h 216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1600"/>
                  <a:gd name="T91" fmla="*/ 0 h 21600"/>
                  <a:gd name="T92" fmla="*/ 21600 w 21600"/>
                  <a:gd name="T93" fmla="*/ 21600 h 216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1600" h="21600">
                    <a:moveTo>
                      <a:pt x="0" y="3409"/>
                    </a:moveTo>
                    <a:lnTo>
                      <a:pt x="1880" y="3409"/>
                    </a:lnTo>
                    <a:lnTo>
                      <a:pt x="1880" y="0"/>
                    </a:lnTo>
                    <a:lnTo>
                      <a:pt x="3600" y="0"/>
                    </a:lnTo>
                    <a:lnTo>
                      <a:pt x="3600" y="3409"/>
                    </a:lnTo>
                    <a:lnTo>
                      <a:pt x="4243" y="3409"/>
                    </a:lnTo>
                    <a:lnTo>
                      <a:pt x="4243" y="0"/>
                    </a:lnTo>
                    <a:lnTo>
                      <a:pt x="5694" y="0"/>
                    </a:lnTo>
                    <a:lnTo>
                      <a:pt x="5694" y="3409"/>
                    </a:lnTo>
                    <a:lnTo>
                      <a:pt x="21600" y="3409"/>
                    </a:lnTo>
                    <a:lnTo>
                      <a:pt x="21600" y="9378"/>
                    </a:lnTo>
                    <a:lnTo>
                      <a:pt x="18859" y="9378"/>
                    </a:lnTo>
                    <a:lnTo>
                      <a:pt x="18859" y="11083"/>
                    </a:lnTo>
                    <a:lnTo>
                      <a:pt x="20524" y="11083"/>
                    </a:lnTo>
                    <a:lnTo>
                      <a:pt x="20524" y="14351"/>
                    </a:lnTo>
                    <a:lnTo>
                      <a:pt x="18859" y="14351"/>
                    </a:lnTo>
                    <a:lnTo>
                      <a:pt x="18859" y="16626"/>
                    </a:lnTo>
                    <a:lnTo>
                      <a:pt x="20524" y="16626"/>
                    </a:lnTo>
                    <a:lnTo>
                      <a:pt x="20524" y="21600"/>
                    </a:lnTo>
                    <a:lnTo>
                      <a:pt x="16925" y="21600"/>
                    </a:lnTo>
                    <a:lnTo>
                      <a:pt x="16925" y="9378"/>
                    </a:lnTo>
                    <a:lnTo>
                      <a:pt x="5694" y="9378"/>
                    </a:lnTo>
                    <a:lnTo>
                      <a:pt x="5694" y="13356"/>
                    </a:lnTo>
                    <a:lnTo>
                      <a:pt x="4243" y="13356"/>
                    </a:lnTo>
                    <a:lnTo>
                      <a:pt x="4243" y="9378"/>
                    </a:lnTo>
                    <a:lnTo>
                      <a:pt x="3600" y="9378"/>
                    </a:lnTo>
                    <a:lnTo>
                      <a:pt x="3600" y="13356"/>
                    </a:lnTo>
                    <a:lnTo>
                      <a:pt x="1880" y="13356"/>
                    </a:lnTo>
                    <a:lnTo>
                      <a:pt x="1880" y="9378"/>
                    </a:lnTo>
                    <a:lnTo>
                      <a:pt x="0" y="9378"/>
                    </a:lnTo>
                  </a:path>
                </a:pathLst>
              </a:custGeom>
              <a:solidFill>
                <a:schemeClr val="accent2"/>
              </a:solidFill>
              <a:ln w="6350" cap="flat" cmpd="sng">
                <a:solidFill>
                  <a:srgbClr val="494936"/>
                </a:solidFill>
                <a:miter lim="800000"/>
                <a:headEnd/>
                <a:tailEnd/>
              </a:ln>
            </p:spPr>
            <p:txBody>
              <a:bodyPr/>
              <a:lstStyle/>
              <a:p>
                <a:endParaRPr lang="zh-CN" altLang="en-US"/>
              </a:p>
            </p:txBody>
          </p:sp>
          <p:sp>
            <p:nvSpPr>
              <p:cNvPr id="129" name="Oval 68">
                <a:extLst>
                  <a:ext uri="{FF2B5EF4-FFF2-40B4-BE49-F238E27FC236}">
                    <a16:creationId xmlns:a16="http://schemas.microsoft.com/office/drawing/2014/main" id="{0B94DEB1-60C3-4275-B502-5F322BB92FF8}"/>
                  </a:ext>
                </a:extLst>
              </p:cNvPr>
              <p:cNvSpPr>
                <a:spLocks noChangeArrowheads="1"/>
              </p:cNvSpPr>
              <p:nvPr/>
            </p:nvSpPr>
            <p:spPr bwMode="auto">
              <a:xfrm>
                <a:off x="85644" y="37154"/>
                <a:ext cx="79596" cy="105057"/>
              </a:xfrm>
              <a:prstGeom prst="ellipse">
                <a:avLst/>
              </a:prstGeom>
              <a:solidFill>
                <a:schemeClr val="accent2"/>
              </a:solidFill>
              <a:ln w="6350">
                <a:solidFill>
                  <a:srgbClr val="494936"/>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130" name="Oval 69">
                <a:extLst>
                  <a:ext uri="{FF2B5EF4-FFF2-40B4-BE49-F238E27FC236}">
                    <a16:creationId xmlns:a16="http://schemas.microsoft.com/office/drawing/2014/main" id="{F1EF6546-78BF-4E5C-9170-B175FEDFD24B}"/>
                  </a:ext>
                </a:extLst>
              </p:cNvPr>
              <p:cNvSpPr>
                <a:spLocks noChangeArrowheads="1"/>
              </p:cNvSpPr>
              <p:nvPr/>
            </p:nvSpPr>
            <p:spPr bwMode="auto">
              <a:xfrm>
                <a:off x="85644" y="201146"/>
                <a:ext cx="79596" cy="99931"/>
              </a:xfrm>
              <a:prstGeom prst="ellipse">
                <a:avLst/>
              </a:prstGeom>
              <a:solidFill>
                <a:schemeClr val="accent2"/>
              </a:solidFill>
              <a:ln w="6350">
                <a:solidFill>
                  <a:srgbClr val="494936"/>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131" name="Oval 70">
                <a:extLst>
                  <a:ext uri="{FF2B5EF4-FFF2-40B4-BE49-F238E27FC236}">
                    <a16:creationId xmlns:a16="http://schemas.microsoft.com/office/drawing/2014/main" id="{5781018B-6AF9-4EED-968E-E28B19D544CC}"/>
                  </a:ext>
                </a:extLst>
              </p:cNvPr>
              <p:cNvSpPr>
                <a:spLocks noChangeArrowheads="1"/>
              </p:cNvSpPr>
              <p:nvPr/>
            </p:nvSpPr>
            <p:spPr bwMode="auto">
              <a:xfrm>
                <a:off x="22167" y="131962"/>
                <a:ext cx="63475" cy="79434"/>
              </a:xfrm>
              <a:prstGeom prst="ellipse">
                <a:avLst/>
              </a:prstGeom>
              <a:solidFill>
                <a:schemeClr val="accent2"/>
              </a:solidFill>
              <a:ln w="6350">
                <a:solidFill>
                  <a:srgbClr val="494936"/>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en-US"/>
              </a:p>
            </p:txBody>
          </p:sp>
          <p:sp>
            <p:nvSpPr>
              <p:cNvPr id="132" name="曲线">
                <a:extLst>
                  <a:ext uri="{FF2B5EF4-FFF2-40B4-BE49-F238E27FC236}">
                    <a16:creationId xmlns:a16="http://schemas.microsoft.com/office/drawing/2014/main" id="{89A25D1E-151F-47B2-80D3-FFA8E49D4B37}"/>
                  </a:ext>
                </a:extLst>
              </p:cNvPr>
              <p:cNvSpPr>
                <a:spLocks/>
              </p:cNvSpPr>
              <p:nvPr/>
            </p:nvSpPr>
            <p:spPr bwMode="auto">
              <a:xfrm>
                <a:off x="2016" y="107620"/>
                <a:ext cx="61461" cy="122994"/>
              </a:xfrm>
              <a:custGeom>
                <a:avLst/>
                <a:gdLst>
                  <a:gd name="T0" fmla="*/ 61461 w 21600"/>
                  <a:gd name="T1" fmla="*/ 120466 h 21600"/>
                  <a:gd name="T2" fmla="*/ 47880 w 21600"/>
                  <a:gd name="T3" fmla="*/ 122994 h 21600"/>
                  <a:gd name="T4" fmla="*/ 0 w 21600"/>
                  <a:gd name="T5" fmla="*/ 61497 h 21600"/>
                  <a:gd name="T6" fmla="*/ 47880 w 21600"/>
                  <a:gd name="T7" fmla="*/ 0 h 21600"/>
                  <a:gd name="T8" fmla="*/ 61461 w 21600"/>
                  <a:gd name="T9" fmla="*/ 2517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21600" y="21156"/>
                    </a:moveTo>
                    <a:cubicBezTo>
                      <a:pt x="20049" y="21450"/>
                      <a:pt x="18441" y="21599"/>
                      <a:pt x="16827" y="21600"/>
                    </a:cubicBezTo>
                    <a:cubicBezTo>
                      <a:pt x="7532" y="21600"/>
                      <a:pt x="0" y="16763"/>
                      <a:pt x="0" y="10800"/>
                    </a:cubicBezTo>
                    <a:cubicBezTo>
                      <a:pt x="0" y="4833"/>
                      <a:pt x="7532" y="0"/>
                      <a:pt x="16827" y="0"/>
                    </a:cubicBezTo>
                    <a:cubicBezTo>
                      <a:pt x="18441" y="0"/>
                      <a:pt x="20049" y="147"/>
                      <a:pt x="21600" y="442"/>
                    </a:cubicBezTo>
                  </a:path>
                </a:pathLst>
              </a:custGeom>
              <a:solidFill>
                <a:schemeClr val="accent2"/>
              </a:solidFill>
              <a:ln w="6350" cap="flat" cmpd="sng">
                <a:solidFill>
                  <a:srgbClr val="494936"/>
                </a:solidFill>
                <a:miter lim="800000"/>
                <a:headEnd/>
                <a:tailEnd/>
              </a:ln>
            </p:spPr>
            <p:txBody>
              <a:bodyPr/>
              <a:lstStyle/>
              <a:p>
                <a:endParaRPr lang="zh-CN" altLang="en-US"/>
              </a:p>
            </p:txBody>
          </p:sp>
          <p:sp>
            <p:nvSpPr>
              <p:cNvPr id="133" name="曲线">
                <a:extLst>
                  <a:ext uri="{FF2B5EF4-FFF2-40B4-BE49-F238E27FC236}">
                    <a16:creationId xmlns:a16="http://schemas.microsoft.com/office/drawing/2014/main" id="{B3756B75-034E-4342-A864-035E8306E331}"/>
                  </a:ext>
                </a:extLst>
              </p:cNvPr>
              <p:cNvSpPr>
                <a:spLocks/>
              </p:cNvSpPr>
              <p:nvPr/>
            </p:nvSpPr>
            <p:spPr bwMode="auto">
              <a:xfrm>
                <a:off x="61462" y="7687"/>
                <a:ext cx="130983" cy="135805"/>
              </a:xfrm>
              <a:custGeom>
                <a:avLst/>
                <a:gdLst>
                  <a:gd name="T0" fmla="*/ 2092 w 21600"/>
                  <a:gd name="T1" fmla="*/ 102753 h 21600"/>
                  <a:gd name="T2" fmla="*/ 0 w 21600"/>
                  <a:gd name="T3" fmla="*/ 82093 h 21600"/>
                  <a:gd name="T4" fmla="*/ 65485 w 21600"/>
                  <a:gd name="T5" fmla="*/ 0 h 21600"/>
                  <a:gd name="T6" fmla="*/ 130977 w 21600"/>
                  <a:gd name="T7" fmla="*/ 82093 h 21600"/>
                  <a:gd name="T8" fmla="*/ 115022 w 21600"/>
                  <a:gd name="T9" fmla="*/ 135792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345" y="16343"/>
                    </a:moveTo>
                    <a:cubicBezTo>
                      <a:pt x="116" y="15270"/>
                      <a:pt x="0" y="14166"/>
                      <a:pt x="0" y="13057"/>
                    </a:cubicBezTo>
                    <a:cubicBezTo>
                      <a:pt x="0" y="5846"/>
                      <a:pt x="4834" y="0"/>
                      <a:pt x="10799" y="0"/>
                    </a:cubicBezTo>
                    <a:cubicBezTo>
                      <a:pt x="16763" y="0"/>
                      <a:pt x="21599" y="5846"/>
                      <a:pt x="21599" y="13057"/>
                    </a:cubicBezTo>
                    <a:cubicBezTo>
                      <a:pt x="21599" y="16195"/>
                      <a:pt x="20664" y="19227"/>
                      <a:pt x="18968" y="21598"/>
                    </a:cubicBezTo>
                  </a:path>
                </a:pathLst>
              </a:custGeom>
              <a:solidFill>
                <a:schemeClr val="accent2"/>
              </a:solidFill>
              <a:ln w="6350" cap="flat" cmpd="sng">
                <a:solidFill>
                  <a:srgbClr val="494936"/>
                </a:solidFill>
                <a:miter lim="800000"/>
                <a:headEnd/>
                <a:tailEnd/>
              </a:ln>
            </p:spPr>
            <p:txBody>
              <a:bodyPr/>
              <a:lstStyle/>
              <a:p>
                <a:endParaRPr lang="zh-CN" altLang="en-US"/>
              </a:p>
            </p:txBody>
          </p:sp>
          <p:sp>
            <p:nvSpPr>
              <p:cNvPr id="134" name="曲线">
                <a:extLst>
                  <a:ext uri="{FF2B5EF4-FFF2-40B4-BE49-F238E27FC236}">
                    <a16:creationId xmlns:a16="http://schemas.microsoft.com/office/drawing/2014/main" id="{5A8F3798-68C2-4ED3-B3F7-FDCFF9DDCB36}"/>
                  </a:ext>
                </a:extLst>
              </p:cNvPr>
              <p:cNvSpPr>
                <a:spLocks/>
              </p:cNvSpPr>
              <p:nvPr/>
            </p:nvSpPr>
            <p:spPr bwMode="auto">
              <a:xfrm>
                <a:off x="61462" y="196022"/>
                <a:ext cx="130983" cy="134523"/>
              </a:xfrm>
              <a:custGeom>
                <a:avLst/>
                <a:gdLst>
                  <a:gd name="T0" fmla="*/ 115641 w 21600"/>
                  <a:gd name="T1" fmla="*/ 0 h 21600"/>
                  <a:gd name="T2" fmla="*/ 130977 w 21600"/>
                  <a:gd name="T3" fmla="*/ 52645 h 21600"/>
                  <a:gd name="T4" fmla="*/ 65485 w 21600"/>
                  <a:gd name="T5" fmla="*/ 134523 h 21600"/>
                  <a:gd name="T6" fmla="*/ 0 w 21600"/>
                  <a:gd name="T7" fmla="*/ 52645 h 21600"/>
                  <a:gd name="T8" fmla="*/ 2092 w 21600"/>
                  <a:gd name="T9" fmla="*/ 32043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9070" y="0"/>
                    </a:moveTo>
                    <a:cubicBezTo>
                      <a:pt x="20704" y="2368"/>
                      <a:pt x="21599" y="5360"/>
                      <a:pt x="21599" y="8453"/>
                    </a:cubicBezTo>
                    <a:cubicBezTo>
                      <a:pt x="21599" y="15712"/>
                      <a:pt x="16763" y="21600"/>
                      <a:pt x="10799" y="21600"/>
                    </a:cubicBezTo>
                    <a:cubicBezTo>
                      <a:pt x="4834" y="21600"/>
                      <a:pt x="0" y="15712"/>
                      <a:pt x="0" y="8453"/>
                    </a:cubicBezTo>
                    <a:cubicBezTo>
                      <a:pt x="0" y="7337"/>
                      <a:pt x="116" y="6224"/>
                      <a:pt x="345" y="5145"/>
                    </a:cubicBezTo>
                  </a:path>
                </a:pathLst>
              </a:custGeom>
              <a:solidFill>
                <a:schemeClr val="accent2"/>
              </a:solidFill>
              <a:ln w="6350" cap="flat" cmpd="sng">
                <a:solidFill>
                  <a:srgbClr val="494936"/>
                </a:solidFill>
                <a:miter lim="800000"/>
                <a:headEnd/>
                <a:tailEnd/>
              </a:ln>
            </p:spPr>
            <p:txBody>
              <a:bodyPr/>
              <a:lstStyle/>
              <a:p>
                <a:endParaRPr lang="zh-CN" altLang="en-US"/>
              </a:p>
            </p:txBody>
          </p:sp>
          <p:sp>
            <p:nvSpPr>
              <p:cNvPr id="135" name="曲线">
                <a:extLst>
                  <a:ext uri="{FF2B5EF4-FFF2-40B4-BE49-F238E27FC236}">
                    <a16:creationId xmlns:a16="http://schemas.microsoft.com/office/drawing/2014/main" id="{8F92187A-A6D7-4EDF-8522-10C6C4512958}"/>
                  </a:ext>
                </a:extLst>
              </p:cNvPr>
              <p:cNvSpPr>
                <a:spLocks/>
              </p:cNvSpPr>
              <p:nvPr/>
            </p:nvSpPr>
            <p:spPr bwMode="auto">
              <a:xfrm>
                <a:off x="69523" y="17936"/>
                <a:ext cx="57431" cy="71745"/>
              </a:xfrm>
              <a:custGeom>
                <a:avLst/>
                <a:gdLst>
                  <a:gd name="T0" fmla="*/ 0 w 21600"/>
                  <a:gd name="T1" fmla="*/ 71745 h 21600"/>
                  <a:gd name="T2" fmla="*/ 57426 w 21600"/>
                  <a:gd name="T3" fmla="*/ 0 h 21600"/>
                  <a:gd name="T4" fmla="*/ 0 60000 65536"/>
                  <a:gd name="T5" fmla="*/ 0 60000 65536"/>
                  <a:gd name="T6" fmla="*/ 0 w 21600"/>
                  <a:gd name="T7" fmla="*/ 0 h 21600"/>
                  <a:gd name="T8" fmla="*/ 21600 w 21600"/>
                  <a:gd name="T9" fmla="*/ 21600 h 21600"/>
                </a:gdLst>
                <a:ahLst/>
                <a:cxnLst>
                  <a:cxn ang="T4">
                    <a:pos x="T0" y="T1"/>
                  </a:cxn>
                  <a:cxn ang="T5">
                    <a:pos x="T2" y="T3"/>
                  </a:cxn>
                </a:cxnLst>
                <a:rect l="T6" t="T7" r="T8" b="T9"/>
                <a:pathLst>
                  <a:path w="21600" h="21600">
                    <a:moveTo>
                      <a:pt x="0" y="21600"/>
                    </a:moveTo>
                    <a:cubicBezTo>
                      <a:pt x="0" y="9669"/>
                      <a:pt x="9669" y="0"/>
                      <a:pt x="21598" y="0"/>
                    </a:cubicBezTo>
                  </a:path>
                </a:pathLst>
              </a:custGeom>
              <a:solidFill>
                <a:schemeClr val="accent2"/>
              </a:solidFill>
              <a:ln w="6350" cap="flat" cmpd="sng">
                <a:solidFill>
                  <a:srgbClr val="EDEDE7"/>
                </a:solidFill>
                <a:miter lim="800000"/>
                <a:headEnd/>
                <a:tailEnd/>
              </a:ln>
            </p:spPr>
            <p:txBody>
              <a:bodyPr/>
              <a:lstStyle/>
              <a:p>
                <a:endParaRPr lang="zh-CN" altLang="en-US"/>
              </a:p>
            </p:txBody>
          </p:sp>
          <p:sp>
            <p:nvSpPr>
              <p:cNvPr id="136" name="曲线">
                <a:extLst>
                  <a:ext uri="{FF2B5EF4-FFF2-40B4-BE49-F238E27FC236}">
                    <a16:creationId xmlns:a16="http://schemas.microsoft.com/office/drawing/2014/main" id="{2FC6BB5C-3544-4699-81E3-14FDBC1B72CD}"/>
                  </a:ext>
                </a:extLst>
              </p:cNvPr>
              <p:cNvSpPr>
                <a:spLocks/>
              </p:cNvSpPr>
              <p:nvPr/>
            </p:nvSpPr>
            <p:spPr bwMode="auto">
              <a:xfrm>
                <a:off x="69523" y="197303"/>
                <a:ext cx="55414" cy="58933"/>
              </a:xfrm>
              <a:custGeom>
                <a:avLst/>
                <a:gdLst>
                  <a:gd name="T0" fmla="*/ 0 w 21600"/>
                  <a:gd name="T1" fmla="*/ 58573 h 21600"/>
                  <a:gd name="T2" fmla="*/ 26889 w 21600"/>
                  <a:gd name="T3" fmla="*/ 0 h 21600"/>
                  <a:gd name="T4" fmla="*/ 0 60000 65536"/>
                  <a:gd name="T5" fmla="*/ 0 60000 65536"/>
                  <a:gd name="T6" fmla="*/ 0 w 21600"/>
                  <a:gd name="T7" fmla="*/ 0 h 21600"/>
                  <a:gd name="T8" fmla="*/ 21600 w 21600"/>
                  <a:gd name="T9" fmla="*/ 21600 h 21600"/>
                </a:gdLst>
                <a:ahLst/>
                <a:cxnLst>
                  <a:cxn ang="T4">
                    <a:pos x="T0" y="T1"/>
                  </a:cxn>
                  <a:cxn ang="T5">
                    <a:pos x="T2" y="T3"/>
                  </a:cxn>
                </a:cxnLst>
                <a:rect l="T6" t="T7" r="T8" b="T9"/>
                <a:pathLst>
                  <a:path w="21600" h="21600">
                    <a:moveTo>
                      <a:pt x="0" y="21468"/>
                    </a:moveTo>
                    <a:cubicBezTo>
                      <a:pt x="38" y="12666"/>
                      <a:pt x="4011" y="4528"/>
                      <a:pt x="10481" y="0"/>
                    </a:cubicBezTo>
                  </a:path>
                </a:pathLst>
              </a:custGeom>
              <a:solidFill>
                <a:schemeClr val="accent2"/>
              </a:solidFill>
              <a:ln w="6350" cap="flat" cmpd="sng">
                <a:solidFill>
                  <a:srgbClr val="EDEDE7"/>
                </a:solidFill>
                <a:miter lim="800000"/>
                <a:headEnd/>
                <a:tailEnd/>
              </a:ln>
            </p:spPr>
            <p:txBody>
              <a:bodyPr/>
              <a:lstStyle/>
              <a:p>
                <a:endParaRPr lang="zh-CN" altLang="en-US"/>
              </a:p>
            </p:txBody>
          </p:sp>
          <p:sp>
            <p:nvSpPr>
              <p:cNvPr id="137" name="曲线">
                <a:extLst>
                  <a:ext uri="{FF2B5EF4-FFF2-40B4-BE49-F238E27FC236}">
                    <a16:creationId xmlns:a16="http://schemas.microsoft.com/office/drawing/2014/main" id="{2A9FF33A-6026-4217-96BC-8A395FC0AE17}"/>
                  </a:ext>
                </a:extLst>
              </p:cNvPr>
              <p:cNvSpPr>
                <a:spLocks/>
              </p:cNvSpPr>
              <p:nvPr/>
            </p:nvSpPr>
            <p:spPr bwMode="auto">
              <a:xfrm>
                <a:off x="12091" y="117869"/>
                <a:ext cx="38287" cy="53810"/>
              </a:xfrm>
              <a:custGeom>
                <a:avLst/>
                <a:gdLst>
                  <a:gd name="T0" fmla="*/ 0 w 21600"/>
                  <a:gd name="T1" fmla="*/ 40584 h 21600"/>
                  <a:gd name="T2" fmla="*/ 31420 w 21600"/>
                  <a:gd name="T3" fmla="*/ 0 h 21600"/>
                  <a:gd name="T4" fmla="*/ 0 60000 65536"/>
                  <a:gd name="T5" fmla="*/ 0 60000 65536"/>
                  <a:gd name="T6" fmla="*/ 0 w 21600"/>
                  <a:gd name="T7" fmla="*/ 0 h 21600"/>
                  <a:gd name="T8" fmla="*/ 21600 w 21600"/>
                  <a:gd name="T9" fmla="*/ 21600 h 21600"/>
                </a:gdLst>
                <a:ahLst/>
                <a:cxnLst>
                  <a:cxn ang="T4">
                    <a:pos x="T0" y="T1"/>
                  </a:cxn>
                  <a:cxn ang="T5">
                    <a:pos x="T2" y="T3"/>
                  </a:cxn>
                </a:cxnLst>
                <a:rect l="T6" t="T7" r="T8" b="T9"/>
                <a:pathLst>
                  <a:path w="21600" h="21600">
                    <a:moveTo>
                      <a:pt x="0" y="16291"/>
                    </a:moveTo>
                    <a:cubicBezTo>
                      <a:pt x="2125" y="7889"/>
                      <a:pt x="9071" y="1506"/>
                      <a:pt x="17726" y="0"/>
                    </a:cubicBezTo>
                  </a:path>
                </a:pathLst>
              </a:custGeom>
              <a:solidFill>
                <a:schemeClr val="accent2"/>
              </a:solidFill>
              <a:ln w="6350" cap="flat" cmpd="sng">
                <a:solidFill>
                  <a:srgbClr val="EDEDE7"/>
                </a:solidFill>
                <a:miter lim="800000"/>
                <a:headEnd/>
                <a:tailEnd/>
              </a:ln>
            </p:spPr>
            <p:txBody>
              <a:bodyPr/>
              <a:lstStyle/>
              <a:p>
                <a:endParaRPr lang="zh-CN" altLang="en-US"/>
              </a:p>
            </p:txBody>
          </p:sp>
          <p:sp>
            <p:nvSpPr>
              <p:cNvPr id="138" name="Line 77">
                <a:extLst>
                  <a:ext uri="{FF2B5EF4-FFF2-40B4-BE49-F238E27FC236}">
                    <a16:creationId xmlns:a16="http://schemas.microsoft.com/office/drawing/2014/main" id="{E88156C9-EEC5-4E10-B90A-F36F54A3366C}"/>
                  </a:ext>
                </a:extLst>
              </p:cNvPr>
              <p:cNvSpPr>
                <a:spLocks noChangeShapeType="1"/>
              </p:cNvSpPr>
              <p:nvPr/>
            </p:nvSpPr>
            <p:spPr bwMode="auto">
              <a:xfrm flipH="1">
                <a:off x="179347" y="148617"/>
                <a:ext cx="388919" cy="1281"/>
              </a:xfrm>
              <a:prstGeom prst="line">
                <a:avLst/>
              </a:prstGeom>
              <a:noFill/>
              <a:ln w="6350">
                <a:solidFill>
                  <a:srgbClr val="DBDBCE"/>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 name="Line 78">
                <a:extLst>
                  <a:ext uri="{FF2B5EF4-FFF2-40B4-BE49-F238E27FC236}">
                    <a16:creationId xmlns:a16="http://schemas.microsoft.com/office/drawing/2014/main" id="{F1A3FEF1-E019-420C-848D-25359BFDFF59}"/>
                  </a:ext>
                </a:extLst>
              </p:cNvPr>
              <p:cNvSpPr>
                <a:spLocks noChangeShapeType="1"/>
              </p:cNvSpPr>
              <p:nvPr/>
            </p:nvSpPr>
            <p:spPr bwMode="auto">
              <a:xfrm>
                <a:off x="218643" y="119150"/>
                <a:ext cx="1006" cy="29466"/>
              </a:xfrm>
              <a:prstGeom prst="line">
                <a:avLst/>
              </a:prstGeom>
              <a:noFill/>
              <a:ln w="6350">
                <a:solidFill>
                  <a:srgbClr val="DBDBCE"/>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0" name="Line 79">
                <a:extLst>
                  <a:ext uri="{FF2B5EF4-FFF2-40B4-BE49-F238E27FC236}">
                    <a16:creationId xmlns:a16="http://schemas.microsoft.com/office/drawing/2014/main" id="{7641DDB7-9026-4E57-9E5F-6675FFD7608F}"/>
                  </a:ext>
                </a:extLst>
              </p:cNvPr>
              <p:cNvSpPr>
                <a:spLocks noChangeShapeType="1"/>
              </p:cNvSpPr>
              <p:nvPr/>
            </p:nvSpPr>
            <p:spPr bwMode="auto">
              <a:xfrm>
                <a:off x="261968" y="119150"/>
                <a:ext cx="1008" cy="29466"/>
              </a:xfrm>
              <a:prstGeom prst="line">
                <a:avLst/>
              </a:prstGeom>
              <a:noFill/>
              <a:ln w="6350">
                <a:solidFill>
                  <a:srgbClr val="DBDBCE"/>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1" name="Line 80">
                <a:extLst>
                  <a:ext uri="{FF2B5EF4-FFF2-40B4-BE49-F238E27FC236}">
                    <a16:creationId xmlns:a16="http://schemas.microsoft.com/office/drawing/2014/main" id="{BCF4751A-249F-4BA6-902C-98DCAB224BC0}"/>
                  </a:ext>
                </a:extLst>
              </p:cNvPr>
              <p:cNvSpPr>
                <a:spLocks noChangeShapeType="1"/>
              </p:cNvSpPr>
              <p:nvPr/>
            </p:nvSpPr>
            <p:spPr bwMode="auto">
              <a:xfrm>
                <a:off x="218643" y="193459"/>
                <a:ext cx="1006" cy="30747"/>
              </a:xfrm>
              <a:prstGeom prst="line">
                <a:avLst/>
              </a:prstGeom>
              <a:noFill/>
              <a:ln w="6350">
                <a:solidFill>
                  <a:srgbClr val="DBDBCE"/>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 name="Line 81">
                <a:extLst>
                  <a:ext uri="{FF2B5EF4-FFF2-40B4-BE49-F238E27FC236}">
                    <a16:creationId xmlns:a16="http://schemas.microsoft.com/office/drawing/2014/main" id="{EC579AEB-7063-4CD2-9391-5B090E1A63BF}"/>
                  </a:ext>
                </a:extLst>
              </p:cNvPr>
              <p:cNvSpPr>
                <a:spLocks noChangeShapeType="1"/>
              </p:cNvSpPr>
              <p:nvPr/>
            </p:nvSpPr>
            <p:spPr bwMode="auto">
              <a:xfrm>
                <a:off x="261968" y="193459"/>
                <a:ext cx="1008" cy="30747"/>
              </a:xfrm>
              <a:prstGeom prst="line">
                <a:avLst/>
              </a:prstGeom>
              <a:noFill/>
              <a:ln w="6350">
                <a:solidFill>
                  <a:srgbClr val="DBDBCE"/>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 name="Line 82">
                <a:extLst>
                  <a:ext uri="{FF2B5EF4-FFF2-40B4-BE49-F238E27FC236}">
                    <a16:creationId xmlns:a16="http://schemas.microsoft.com/office/drawing/2014/main" id="{24F6713F-5585-46E7-9A6D-256BDAFBAF35}"/>
                  </a:ext>
                </a:extLst>
              </p:cNvPr>
              <p:cNvSpPr>
                <a:spLocks noChangeShapeType="1"/>
              </p:cNvSpPr>
              <p:nvPr/>
            </p:nvSpPr>
            <p:spPr bwMode="auto">
              <a:xfrm flipH="1">
                <a:off x="175317" y="184491"/>
                <a:ext cx="388919" cy="1281"/>
              </a:xfrm>
              <a:prstGeom prst="line">
                <a:avLst/>
              </a:prstGeom>
              <a:noFill/>
              <a:ln w="6350">
                <a:solidFill>
                  <a:srgbClr val="626248"/>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 name="Line 83">
                <a:extLst>
                  <a:ext uri="{FF2B5EF4-FFF2-40B4-BE49-F238E27FC236}">
                    <a16:creationId xmlns:a16="http://schemas.microsoft.com/office/drawing/2014/main" id="{072D5875-D0ED-4AC3-93DF-63962C8830BC}"/>
                  </a:ext>
                </a:extLst>
              </p:cNvPr>
              <p:cNvSpPr>
                <a:spLocks noChangeShapeType="1"/>
              </p:cNvSpPr>
              <p:nvPr/>
            </p:nvSpPr>
            <p:spPr bwMode="auto">
              <a:xfrm flipH="1">
                <a:off x="528972" y="219083"/>
                <a:ext cx="27203" cy="1280"/>
              </a:xfrm>
              <a:prstGeom prst="line">
                <a:avLst/>
              </a:prstGeom>
              <a:noFill/>
              <a:ln w="6350">
                <a:solidFill>
                  <a:srgbClr val="DBDBCE"/>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 name="Line 84">
                <a:extLst>
                  <a:ext uri="{FF2B5EF4-FFF2-40B4-BE49-F238E27FC236}">
                    <a16:creationId xmlns:a16="http://schemas.microsoft.com/office/drawing/2014/main" id="{BE12F03E-9D99-44D2-AC2B-A993C58EF84F}"/>
                  </a:ext>
                </a:extLst>
              </p:cNvPr>
              <p:cNvSpPr>
                <a:spLocks noChangeShapeType="1"/>
              </p:cNvSpPr>
              <p:nvPr/>
            </p:nvSpPr>
            <p:spPr bwMode="auto">
              <a:xfrm flipH="1">
                <a:off x="528972" y="269049"/>
                <a:ext cx="27203" cy="1280"/>
              </a:xfrm>
              <a:prstGeom prst="line">
                <a:avLst/>
              </a:prstGeom>
              <a:noFill/>
              <a:ln w="6350">
                <a:solidFill>
                  <a:srgbClr val="DBDBCE"/>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 name="Line 85">
                <a:extLst>
                  <a:ext uri="{FF2B5EF4-FFF2-40B4-BE49-F238E27FC236}">
                    <a16:creationId xmlns:a16="http://schemas.microsoft.com/office/drawing/2014/main" id="{7CD8B782-248A-4BCB-A777-EC6FEB9A63AC}"/>
                  </a:ext>
                </a:extLst>
              </p:cNvPr>
              <p:cNvSpPr>
                <a:spLocks noChangeShapeType="1"/>
              </p:cNvSpPr>
              <p:nvPr/>
            </p:nvSpPr>
            <p:spPr bwMode="auto">
              <a:xfrm>
                <a:off x="500761" y="193459"/>
                <a:ext cx="1006" cy="105056"/>
              </a:xfrm>
              <a:prstGeom prst="line">
                <a:avLst/>
              </a:prstGeom>
              <a:noFill/>
              <a:ln w="6350">
                <a:solidFill>
                  <a:srgbClr val="DBDBCE"/>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6" name="AutoShape 86">
              <a:extLst>
                <a:ext uri="{FF2B5EF4-FFF2-40B4-BE49-F238E27FC236}">
                  <a16:creationId xmlns:a16="http://schemas.microsoft.com/office/drawing/2014/main" id="{0F3CF1B0-6F92-4FAB-8775-C06B57E66E9F}"/>
                </a:ext>
              </a:extLst>
            </p:cNvPr>
            <p:cNvSpPr>
              <a:spLocks noChangeArrowheads="1"/>
            </p:cNvSpPr>
            <p:nvPr/>
          </p:nvSpPr>
          <p:spPr bwMode="auto">
            <a:xfrm>
              <a:off x="1291440" y="2049337"/>
              <a:ext cx="1475931" cy="420860"/>
            </a:xfrm>
            <a:prstGeom prst="wedgeRoundRectCallout">
              <a:avLst>
                <a:gd name="adj1" fmla="val -22926"/>
                <a:gd name="adj2" fmla="val -117694"/>
                <a:gd name="adj3" fmla="val 16667"/>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dirty="0">
                  <a:latin typeface="Times New Roman" panose="02020603050405020304" pitchFamily="18" charset="0"/>
                  <a:ea typeface="隶书" panose="02010509060101010101" pitchFamily="49" charset="-122"/>
                  <a:sym typeface="黑体" panose="02010609060101010101" pitchFamily="49" charset="-122"/>
                </a:rPr>
                <a:t>加密操作</a:t>
              </a:r>
            </a:p>
          </p:txBody>
        </p:sp>
        <p:sp>
          <p:nvSpPr>
            <p:cNvPr id="107" name="AutoShape 87">
              <a:extLst>
                <a:ext uri="{FF2B5EF4-FFF2-40B4-BE49-F238E27FC236}">
                  <a16:creationId xmlns:a16="http://schemas.microsoft.com/office/drawing/2014/main" id="{E6E6F105-76C2-46CF-AA42-7C71067A3049}"/>
                </a:ext>
              </a:extLst>
            </p:cNvPr>
            <p:cNvSpPr>
              <a:spLocks noChangeArrowheads="1"/>
            </p:cNvSpPr>
            <p:nvPr/>
          </p:nvSpPr>
          <p:spPr bwMode="auto">
            <a:xfrm>
              <a:off x="3484622" y="2079616"/>
              <a:ext cx="1660422" cy="420860"/>
            </a:xfrm>
            <a:prstGeom prst="wedgeRoundRectCallout">
              <a:avLst>
                <a:gd name="adj1" fmla="val -22926"/>
                <a:gd name="adj2" fmla="val -117694"/>
                <a:gd name="adj3" fmla="val 16667"/>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a:latin typeface="Times New Roman" panose="02020603050405020304" pitchFamily="18" charset="0"/>
                  <a:ea typeface="隶书" panose="02010509060101010101" pitchFamily="49" charset="-122"/>
                  <a:sym typeface="黑体" panose="02010609060101010101" pitchFamily="49" charset="-122"/>
                </a:rPr>
                <a:t>解密操作</a:t>
              </a:r>
            </a:p>
          </p:txBody>
        </p:sp>
        <p:pic>
          <p:nvPicPr>
            <p:cNvPr id="108" name="Picture 88">
              <a:extLst>
                <a:ext uri="{FF2B5EF4-FFF2-40B4-BE49-F238E27FC236}">
                  <a16:creationId xmlns:a16="http://schemas.microsoft.com/office/drawing/2014/main" id="{65C5A804-3D80-44C4-A22A-6C953B4BF9E4}"/>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5759" y="886658"/>
              <a:ext cx="653997" cy="739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 name="Picture 89">
              <a:extLst>
                <a:ext uri="{FF2B5EF4-FFF2-40B4-BE49-F238E27FC236}">
                  <a16:creationId xmlns:a16="http://schemas.microsoft.com/office/drawing/2014/main" id="{1E34A59B-B9E7-41F6-B5E3-ADB26CDA59D7}"/>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7485" y="894719"/>
              <a:ext cx="578309" cy="723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Line 90">
              <a:extLst>
                <a:ext uri="{FF2B5EF4-FFF2-40B4-BE49-F238E27FC236}">
                  <a16:creationId xmlns:a16="http://schemas.microsoft.com/office/drawing/2014/main" id="{670FC7E2-9B2E-4D9A-9C32-A40B9DF11EF9}"/>
                </a:ext>
              </a:extLst>
            </p:cNvPr>
            <p:cNvSpPr>
              <a:spLocks noChangeShapeType="1"/>
            </p:cNvSpPr>
            <p:nvPr/>
          </p:nvSpPr>
          <p:spPr bwMode="auto">
            <a:xfrm>
              <a:off x="799463" y="1789437"/>
              <a:ext cx="4489291" cy="1"/>
            </a:xfrm>
            <a:prstGeom prst="line">
              <a:avLst/>
            </a:prstGeom>
            <a:noFill/>
            <a:ln w="762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1" name="AutoShape 91">
              <a:extLst>
                <a:ext uri="{FF2B5EF4-FFF2-40B4-BE49-F238E27FC236}">
                  <a16:creationId xmlns:a16="http://schemas.microsoft.com/office/drawing/2014/main" id="{FD78D1B7-7F5A-4F5C-842C-DC74B134D1D6}"/>
                </a:ext>
              </a:extLst>
            </p:cNvPr>
            <p:cNvSpPr>
              <a:spLocks noChangeArrowheads="1"/>
            </p:cNvSpPr>
            <p:nvPr/>
          </p:nvSpPr>
          <p:spPr bwMode="auto">
            <a:xfrm>
              <a:off x="1418277" y="0"/>
              <a:ext cx="1475931" cy="290179"/>
            </a:xfrm>
            <a:prstGeom prst="wedgeRoundRectCallout">
              <a:avLst>
                <a:gd name="adj1" fmla="val -51736"/>
                <a:gd name="adj2" fmla="val 72625"/>
                <a:gd name="adj3" fmla="val 16667"/>
              </a:avLst>
            </a:prstGeom>
            <a:solidFill>
              <a:schemeClr val="bg1"/>
            </a:solidFill>
            <a:ln w="9525">
              <a:solidFill>
                <a:srgbClr val="FF00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a:solidFill>
                    <a:srgbClr val="FF0000"/>
                  </a:solidFill>
                  <a:latin typeface="Times New Roman" panose="02020603050405020304" pitchFamily="18" charset="0"/>
                  <a:ea typeface="隶书" panose="02010509060101010101" pitchFamily="49" charset="-122"/>
                  <a:sym typeface="黑体" panose="02010609060101010101" pitchFamily="49" charset="-122"/>
                </a:rPr>
                <a:t>公钥</a:t>
              </a:r>
            </a:p>
          </p:txBody>
        </p:sp>
        <p:sp>
          <p:nvSpPr>
            <p:cNvPr id="112" name="AutoShape 92">
              <a:extLst>
                <a:ext uri="{FF2B5EF4-FFF2-40B4-BE49-F238E27FC236}">
                  <a16:creationId xmlns:a16="http://schemas.microsoft.com/office/drawing/2014/main" id="{138BDFEB-BF51-44A1-96EF-290079A6B9D3}"/>
                </a:ext>
              </a:extLst>
            </p:cNvPr>
            <p:cNvSpPr>
              <a:spLocks noChangeArrowheads="1"/>
            </p:cNvSpPr>
            <p:nvPr/>
          </p:nvSpPr>
          <p:spPr bwMode="auto">
            <a:xfrm flipH="1">
              <a:off x="3222194" y="0"/>
              <a:ext cx="1475931" cy="290179"/>
            </a:xfrm>
            <a:prstGeom prst="wedgeRoundRectCallout">
              <a:avLst>
                <a:gd name="adj1" fmla="val -48806"/>
                <a:gd name="adj2" fmla="val 72130"/>
                <a:gd name="adj3" fmla="val 16667"/>
              </a:avLst>
            </a:prstGeom>
            <a:solidFill>
              <a:schemeClr val="bg1"/>
            </a:solidFill>
            <a:ln w="9525">
              <a:solidFill>
                <a:srgbClr val="FF0000"/>
              </a:solidFill>
              <a:miter lim="800000"/>
              <a:headEnd/>
              <a:tailEnd/>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a:solidFill>
                    <a:srgbClr val="FF0000"/>
                  </a:solidFill>
                  <a:latin typeface="Times New Roman" panose="02020603050405020304" pitchFamily="18" charset="0"/>
                  <a:ea typeface="隶书" panose="02010509060101010101" pitchFamily="49" charset="-122"/>
                  <a:sym typeface="黑体" panose="02010609060101010101" pitchFamily="49" charset="-122"/>
                </a:rPr>
                <a:t>私钥</a:t>
              </a:r>
            </a:p>
          </p:txBody>
        </p:sp>
      </p:grpSp>
    </p:spTree>
    <p:extLst>
      <p:ext uri="{BB962C8B-B14F-4D97-AF65-F5344CB8AC3E}">
        <p14:creationId xmlns:p14="http://schemas.microsoft.com/office/powerpoint/2010/main" val="263869133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知识子域：密码学</a:t>
            </a:r>
          </a:p>
        </p:txBody>
      </p:sp>
      <p:sp>
        <p:nvSpPr>
          <p:cNvPr id="3" name="内容占位符 2"/>
          <p:cNvSpPr>
            <a:spLocks noGrp="1"/>
          </p:cNvSpPr>
          <p:nvPr>
            <p:ph idx="1"/>
          </p:nvPr>
        </p:nvSpPr>
        <p:spPr/>
        <p:txBody>
          <a:bodyPr/>
          <a:lstStyle/>
          <a:p>
            <a:r>
              <a:rPr lang="zh-CN" altLang="en-US" dirty="0"/>
              <a:t>其他密码服务</a:t>
            </a:r>
          </a:p>
          <a:p>
            <a:pPr lvl="1"/>
            <a:r>
              <a:rPr lang="zh-CN" altLang="en-US" dirty="0"/>
              <a:t>理解哈希函数、消息认证码、数字签名等密码服务的作用。</a:t>
            </a:r>
          </a:p>
          <a:p>
            <a:r>
              <a:rPr lang="zh-CN" altLang="en-US" dirty="0"/>
              <a:t>公钥基础设施</a:t>
            </a:r>
          </a:p>
          <a:p>
            <a:pPr lvl="1"/>
            <a:r>
              <a:rPr lang="zh-CN" altLang="en-US" dirty="0"/>
              <a:t>了解</a:t>
            </a:r>
            <a:r>
              <a:rPr lang="en-US" altLang="zh-CN" dirty="0"/>
              <a:t>PKI</a:t>
            </a:r>
            <a:r>
              <a:rPr lang="zh-CN" altLang="en-US" dirty="0"/>
              <a:t>的基本概念及</a:t>
            </a:r>
            <a:r>
              <a:rPr lang="en-US" altLang="zh-CN" dirty="0"/>
              <a:t>PKI</a:t>
            </a:r>
            <a:r>
              <a:rPr lang="zh-CN" altLang="en-US" dirty="0"/>
              <a:t>体系构成；</a:t>
            </a:r>
          </a:p>
          <a:p>
            <a:pPr lvl="1"/>
            <a:r>
              <a:rPr lang="zh-CN" altLang="en-US" dirty="0"/>
              <a:t>理解</a:t>
            </a:r>
            <a:r>
              <a:rPr lang="en-US" altLang="zh-CN" dirty="0"/>
              <a:t>CA</a:t>
            </a:r>
            <a:r>
              <a:rPr lang="zh-CN" altLang="en-US" dirty="0"/>
              <a:t>及其他组件在</a:t>
            </a:r>
            <a:r>
              <a:rPr lang="en-US" altLang="zh-CN" dirty="0"/>
              <a:t>PKI</a:t>
            </a:r>
            <a:r>
              <a:rPr lang="zh-CN" altLang="en-US" dirty="0"/>
              <a:t>体系中的作用；</a:t>
            </a:r>
          </a:p>
          <a:p>
            <a:pPr lvl="1"/>
            <a:r>
              <a:rPr lang="zh-CN" altLang="en-US" dirty="0"/>
              <a:t>掌握</a:t>
            </a:r>
            <a:r>
              <a:rPr lang="en-US" altLang="zh-CN" dirty="0"/>
              <a:t>PKI</a:t>
            </a:r>
            <a:r>
              <a:rPr lang="zh-CN" altLang="en-US" dirty="0"/>
              <a:t>的应用场景。</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15</a:t>
            </a:fld>
            <a:endParaRPr lang="en-US" altLang="zh-CN"/>
          </a:p>
        </p:txBody>
      </p:sp>
    </p:spTree>
    <p:extLst>
      <p:ext uri="{BB962C8B-B14F-4D97-AF65-F5344CB8AC3E}">
        <p14:creationId xmlns:p14="http://schemas.microsoft.com/office/powerpoint/2010/main" val="405846145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知识子域：密码学</a:t>
            </a:r>
          </a:p>
        </p:txBody>
      </p:sp>
      <p:sp>
        <p:nvSpPr>
          <p:cNvPr id="3" name="内容占位符 2"/>
          <p:cNvSpPr>
            <a:spLocks noGrp="1"/>
          </p:cNvSpPr>
          <p:nvPr>
            <p:ph idx="1"/>
          </p:nvPr>
        </p:nvSpPr>
        <p:spPr/>
        <p:txBody>
          <a:bodyPr/>
          <a:lstStyle/>
          <a:p>
            <a:r>
              <a:rPr lang="zh-CN" altLang="en-US" dirty="0"/>
              <a:t>其他密码服务</a:t>
            </a:r>
          </a:p>
          <a:p>
            <a:pPr lvl="1"/>
            <a:r>
              <a:rPr lang="zh-CN" altLang="en-US" dirty="0"/>
              <a:t>理解哈希函数、消息认证码、数字签名等密码服务的作用。</a:t>
            </a:r>
          </a:p>
          <a:p>
            <a:r>
              <a:rPr lang="zh-CN" altLang="en-US" dirty="0"/>
              <a:t>公钥基础设施</a:t>
            </a:r>
          </a:p>
          <a:p>
            <a:pPr lvl="1"/>
            <a:r>
              <a:rPr lang="zh-CN" altLang="en-US" dirty="0"/>
              <a:t>了解</a:t>
            </a:r>
            <a:r>
              <a:rPr lang="en-US" altLang="zh-CN" dirty="0"/>
              <a:t>PKI</a:t>
            </a:r>
            <a:r>
              <a:rPr lang="zh-CN" altLang="en-US" dirty="0"/>
              <a:t>的基本概念及</a:t>
            </a:r>
            <a:r>
              <a:rPr lang="en-US" altLang="zh-CN" dirty="0"/>
              <a:t>PKI</a:t>
            </a:r>
            <a:r>
              <a:rPr lang="zh-CN" altLang="en-US" dirty="0"/>
              <a:t>体系构成；</a:t>
            </a:r>
          </a:p>
          <a:p>
            <a:pPr lvl="1"/>
            <a:r>
              <a:rPr lang="zh-CN" altLang="en-US" dirty="0"/>
              <a:t>理解</a:t>
            </a:r>
            <a:r>
              <a:rPr lang="en-US" altLang="zh-CN" dirty="0"/>
              <a:t>CA</a:t>
            </a:r>
            <a:r>
              <a:rPr lang="zh-CN" altLang="en-US" dirty="0"/>
              <a:t>及其他组件在</a:t>
            </a:r>
            <a:r>
              <a:rPr lang="en-US" altLang="zh-CN" dirty="0"/>
              <a:t>PKI</a:t>
            </a:r>
            <a:r>
              <a:rPr lang="zh-CN" altLang="en-US" dirty="0"/>
              <a:t>体系中的作用；</a:t>
            </a:r>
          </a:p>
          <a:p>
            <a:pPr lvl="1"/>
            <a:r>
              <a:rPr lang="zh-CN" altLang="en-US" dirty="0"/>
              <a:t>掌握</a:t>
            </a:r>
            <a:r>
              <a:rPr lang="en-US" altLang="zh-CN" dirty="0"/>
              <a:t>PKI</a:t>
            </a:r>
            <a:r>
              <a:rPr lang="zh-CN" altLang="en-US" dirty="0"/>
              <a:t>的应用场景。</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16</a:t>
            </a:fld>
            <a:endParaRPr lang="en-US" altLang="zh-CN"/>
          </a:p>
        </p:txBody>
      </p:sp>
    </p:spTree>
    <p:extLst>
      <p:ext uri="{BB962C8B-B14F-4D97-AF65-F5344CB8AC3E}">
        <p14:creationId xmlns:p14="http://schemas.microsoft.com/office/powerpoint/2010/main" val="117050910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文本框"/>
          <p:cNvSpPr>
            <a:spLocks noGrp="1" noChangeArrowheads="1"/>
          </p:cNvSpPr>
          <p:nvPr>
            <p:ph type="title"/>
          </p:nvPr>
        </p:nvSpPr>
        <p:spPr/>
        <p:txBody>
          <a:bodyPr/>
          <a:lstStyle/>
          <a:p>
            <a:pPr marL="0" indent="0"/>
            <a:r>
              <a:rPr lang="zh-CN" altLang="en-US" dirty="0">
                <a:sym typeface="Times New Roman" panose="02020603050405020304" pitchFamily="18" charset="0"/>
              </a:rPr>
              <a:t>哈希函数</a:t>
            </a:r>
          </a:p>
        </p:txBody>
      </p:sp>
      <p:sp>
        <p:nvSpPr>
          <p:cNvPr id="126979" name="文本框"/>
          <p:cNvSpPr>
            <a:spLocks noGrp="1" noChangeArrowheads="1"/>
          </p:cNvSpPr>
          <p:nvPr>
            <p:ph idx="1"/>
          </p:nvPr>
        </p:nvSpPr>
        <p:spPr/>
        <p:txBody>
          <a:bodyPr/>
          <a:lstStyle/>
          <a:p>
            <a:r>
              <a:rPr lang="zh-CN" altLang="en-US" dirty="0"/>
              <a:t>哈希函数是能将任意长度的数据映射成为一个定长的字段的函数</a:t>
            </a:r>
            <a:endParaRPr lang="en-US" altLang="zh-CN" dirty="0"/>
          </a:p>
          <a:p>
            <a:r>
              <a:rPr lang="zh-CN" altLang="en-US" dirty="0">
                <a:sym typeface="Times New Roman" panose="02020603050405020304" pitchFamily="18" charset="0"/>
              </a:rPr>
              <a:t>作用：数据完整性检查</a:t>
            </a:r>
            <a:endParaRPr lang="en-US" altLang="zh-CN" dirty="0">
              <a:sym typeface="Times New Roman" panose="02020603050405020304" pitchFamily="18" charset="0"/>
            </a:endParaRPr>
          </a:p>
          <a:p>
            <a:r>
              <a:rPr lang="zh-CN" altLang="en-US" sz="2800" dirty="0">
                <a:latin typeface="Times New Roman" panose="02020603050405020304" pitchFamily="18" charset="0"/>
                <a:sym typeface="Times New Roman" panose="02020603050405020304" pitchFamily="18" charset="0"/>
              </a:rPr>
              <a:t>典型算法：</a:t>
            </a:r>
            <a:r>
              <a:rPr lang="en-US" altLang="zh-CN" sz="2800" dirty="0">
                <a:latin typeface="Times New Roman" panose="02020603050405020304" pitchFamily="18" charset="0"/>
                <a:sym typeface="Times New Roman" panose="02020603050405020304" pitchFamily="18" charset="0"/>
              </a:rPr>
              <a:t>MD5</a:t>
            </a:r>
            <a:r>
              <a:rPr lang="zh-CN" altLang="en-US" sz="2800" dirty="0">
                <a:latin typeface="Times New Roman" panose="02020603050405020304" pitchFamily="18" charset="0"/>
                <a:sym typeface="Times New Roman" panose="02020603050405020304" pitchFamily="18" charset="0"/>
              </a:rPr>
              <a:t>、</a:t>
            </a:r>
            <a:r>
              <a:rPr lang="en-US" altLang="zh-CN" sz="2800" dirty="0">
                <a:latin typeface="Times New Roman" panose="02020603050405020304" pitchFamily="18" charset="0"/>
                <a:sym typeface="Times New Roman" panose="02020603050405020304" pitchFamily="18" charset="0"/>
              </a:rPr>
              <a:t>SHA-1</a:t>
            </a:r>
          </a:p>
          <a:p>
            <a:r>
              <a:rPr lang="zh-CN" altLang="en-US" dirty="0">
                <a:latin typeface="Times New Roman" panose="02020603050405020304" pitchFamily="18" charset="0"/>
                <a:sym typeface="Times New Roman" panose="02020603050405020304" pitchFamily="18" charset="0"/>
              </a:rPr>
              <a:t>数学性质</a:t>
            </a:r>
            <a:endParaRPr lang="en-US" altLang="zh-CN" dirty="0">
              <a:latin typeface="Times New Roman" panose="02020603050405020304" pitchFamily="18" charset="0"/>
              <a:sym typeface="Times New Roman" panose="02020603050405020304" pitchFamily="18" charset="0"/>
            </a:endParaRPr>
          </a:p>
          <a:p>
            <a:pPr lvl="1"/>
            <a:r>
              <a:rPr lang="zh-CN" altLang="en-US" dirty="0">
                <a:latin typeface="Times New Roman" panose="02020603050405020304" pitchFamily="18" charset="0"/>
                <a:sym typeface="Times New Roman" panose="02020603050405020304" pitchFamily="18" charset="0"/>
              </a:rPr>
              <a:t>单向性</a:t>
            </a:r>
            <a:endParaRPr lang="en-US" altLang="zh-CN" dirty="0">
              <a:latin typeface="Times New Roman" panose="02020603050405020304" pitchFamily="18" charset="0"/>
              <a:sym typeface="Times New Roman" panose="02020603050405020304" pitchFamily="18" charset="0"/>
            </a:endParaRPr>
          </a:p>
          <a:p>
            <a:pPr lvl="1"/>
            <a:r>
              <a:rPr lang="zh-CN" altLang="en-US" dirty="0">
                <a:latin typeface="Times New Roman" panose="02020603050405020304" pitchFamily="18" charset="0"/>
                <a:sym typeface="Times New Roman" panose="02020603050405020304" pitchFamily="18" charset="0"/>
              </a:rPr>
              <a:t>弱抗碰撞性</a:t>
            </a:r>
            <a:endParaRPr lang="en-US" altLang="zh-CN" dirty="0">
              <a:latin typeface="Times New Roman" panose="02020603050405020304" pitchFamily="18" charset="0"/>
              <a:sym typeface="Times New Roman" panose="02020603050405020304" pitchFamily="18" charset="0"/>
            </a:endParaRPr>
          </a:p>
          <a:p>
            <a:pPr lvl="1"/>
            <a:r>
              <a:rPr lang="zh-CN" altLang="en-US" dirty="0">
                <a:latin typeface="Times New Roman" panose="02020603050405020304" pitchFamily="18" charset="0"/>
                <a:sym typeface="Times New Roman" panose="02020603050405020304" pitchFamily="18" charset="0"/>
              </a:rPr>
              <a:t>强抗碰撞性</a:t>
            </a:r>
          </a:p>
          <a:p>
            <a:endParaRPr lang="en-US" altLang="zh-CN" sz="2800" dirty="0">
              <a:latin typeface="Times New Roman" panose="02020603050405020304" pitchFamily="18" charset="0"/>
              <a:sym typeface="Times New Roman" panose="02020603050405020304" pitchFamily="18" charset="0"/>
            </a:endParaRPr>
          </a:p>
        </p:txBody>
      </p:sp>
      <p:sp>
        <p:nvSpPr>
          <p:cNvPr id="126980" name="文本框"/>
          <p:cNvSpPr>
            <a:spLocks noGrp="1" noChangeArrowheads="1"/>
          </p:cNvSpPr>
          <p:nvPr/>
        </p:nvSpPr>
        <p:spPr bwMode="auto">
          <a:xfrm>
            <a:off x="4214382" y="6505575"/>
            <a:ext cx="8382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fld id="{815991D6-FB7F-40C2-A003-23329A9F8381}" type="slidenum">
              <a:rPr lang="en-US" altLang="zh-CN" sz="1000">
                <a:sym typeface="黑体" panose="02010609060101010101" pitchFamily="49" charset="-122"/>
              </a:rPr>
              <a:pPr algn="ctr" hangingPunct="1"/>
              <a:t>17</a:t>
            </a:fld>
            <a:endParaRPr lang="zh-CN" altLang="en-US" sz="1000">
              <a:sym typeface="黑体" panose="02010609060101010101" pitchFamily="49" charset="-122"/>
            </a:endParaRPr>
          </a:p>
        </p:txBody>
      </p:sp>
      <p:pic>
        <p:nvPicPr>
          <p:cNvPr id="2" name="图片 1"/>
          <p:cNvPicPr>
            <a:picLocks noChangeAspect="1"/>
          </p:cNvPicPr>
          <p:nvPr/>
        </p:nvPicPr>
        <p:blipFill>
          <a:blip r:embed="rId3"/>
          <a:stretch>
            <a:fillRect/>
          </a:stretch>
        </p:blipFill>
        <p:spPr>
          <a:xfrm>
            <a:off x="5472100" y="5532276"/>
            <a:ext cx="3551030" cy="1244154"/>
          </a:xfrm>
          <a:prstGeom prst="rect">
            <a:avLst/>
          </a:prstGeom>
        </p:spPr>
      </p:pic>
      <p:grpSp>
        <p:nvGrpSpPr>
          <p:cNvPr id="69" name="Group 5"/>
          <p:cNvGrpSpPr>
            <a:grpSpLocks/>
          </p:cNvGrpSpPr>
          <p:nvPr/>
        </p:nvGrpSpPr>
        <p:grpSpPr bwMode="auto">
          <a:xfrm>
            <a:off x="5982869" y="2816932"/>
            <a:ext cx="2891147" cy="2929773"/>
            <a:chOff x="0" y="0"/>
            <a:chExt cx="3492389" cy="3446524"/>
          </a:xfrm>
        </p:grpSpPr>
        <p:sp>
          <p:nvSpPr>
            <p:cNvPr id="70" name="Rectangle 6"/>
            <p:cNvSpPr>
              <a:spLocks noChangeArrowheads="1"/>
            </p:cNvSpPr>
            <p:nvPr/>
          </p:nvSpPr>
          <p:spPr bwMode="auto">
            <a:xfrm>
              <a:off x="0" y="4373"/>
              <a:ext cx="1610311" cy="2934955"/>
            </a:xfrm>
            <a:prstGeom prst="rect">
              <a:avLst/>
            </a:prstGeom>
            <a:solidFill>
              <a:srgbClr val="FFFFFF">
                <a:alpha val="54117"/>
              </a:srgbClr>
            </a:solidFill>
            <a:ln w="28575">
              <a:solidFill>
                <a:srgbClr val="FFCC00"/>
              </a:solidFill>
              <a:miter lim="800000"/>
              <a:headEnd/>
              <a:tailEnd/>
            </a:ln>
          </p:spPr>
          <p:txBody>
            <a:bodyPr wrap="none" t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r>
                <a:rPr lang="zh-CN" altLang="en-US" sz="1200">
                  <a:sym typeface="黑体" panose="02010609060101010101" pitchFamily="49" charset="-122"/>
                </a:rPr>
                <a:t>用户</a:t>
              </a:r>
              <a:r>
                <a:rPr lang="en-US" altLang="zh-CN" sz="1200">
                  <a:sym typeface="黑体" panose="02010609060101010101" pitchFamily="49" charset="-122"/>
                </a:rPr>
                <a:t>A</a:t>
              </a:r>
              <a:endParaRPr lang="zh-CN" altLang="en-US" sz="1200">
                <a:sym typeface="黑体" panose="02010609060101010101" pitchFamily="49" charset="-122"/>
              </a:endParaRPr>
            </a:p>
          </p:txBody>
        </p:sp>
        <p:sp>
          <p:nvSpPr>
            <p:cNvPr id="71" name="Rectangle 7"/>
            <p:cNvSpPr>
              <a:spLocks noChangeArrowheads="1"/>
            </p:cNvSpPr>
            <p:nvPr/>
          </p:nvSpPr>
          <p:spPr bwMode="auto">
            <a:xfrm>
              <a:off x="1703800" y="0"/>
              <a:ext cx="1610310" cy="2945887"/>
            </a:xfrm>
            <a:prstGeom prst="rect">
              <a:avLst/>
            </a:prstGeom>
            <a:solidFill>
              <a:srgbClr val="855ADA">
                <a:alpha val="50195"/>
              </a:srgbClr>
            </a:solidFill>
            <a:ln w="28575">
              <a:solidFill>
                <a:srgbClr val="FFCC00"/>
              </a:solidFill>
              <a:miter lim="800000"/>
              <a:headEnd/>
              <a:tailEnd/>
            </a:ln>
          </p:spPr>
          <p:txBody>
            <a:bodyPr wrap="none" t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r" hangingPunct="1"/>
              <a:r>
                <a:rPr lang="zh-CN" altLang="en-US" sz="1200">
                  <a:sym typeface="黑体" panose="02010609060101010101" pitchFamily="49" charset="-122"/>
                </a:rPr>
                <a:t>用户</a:t>
              </a:r>
              <a:r>
                <a:rPr lang="en-US" altLang="zh-CN" sz="1200">
                  <a:sym typeface="黑体" panose="02010609060101010101" pitchFamily="49" charset="-122"/>
                </a:rPr>
                <a:t>B</a:t>
              </a:r>
              <a:endParaRPr lang="zh-CN" altLang="en-US" sz="1200">
                <a:sym typeface="黑体" panose="02010609060101010101" pitchFamily="49" charset="-122"/>
              </a:endParaRPr>
            </a:p>
          </p:txBody>
        </p:sp>
        <p:pic>
          <p:nvPicPr>
            <p:cNvPr id="72" name="Picture 8" descr="User_UserHalfD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905" y="230644"/>
              <a:ext cx="234807" cy="557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9" descr="User_UserHalfE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16979" y="230644"/>
              <a:ext cx="234805" cy="557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4" name="Group 10"/>
            <p:cNvGrpSpPr>
              <a:grpSpLocks/>
            </p:cNvGrpSpPr>
            <p:nvPr/>
          </p:nvGrpSpPr>
          <p:grpSpPr bwMode="auto">
            <a:xfrm>
              <a:off x="465267" y="213154"/>
              <a:ext cx="355832" cy="867916"/>
              <a:chOff x="0" y="0"/>
              <a:chExt cx="355832" cy="867916"/>
            </a:xfrm>
          </p:grpSpPr>
          <p:pic>
            <p:nvPicPr>
              <p:cNvPr id="99" name="Picture 11" descr="Document_Writing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355832" cy="86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Oval 12"/>
              <p:cNvSpPr>
                <a:spLocks noChangeArrowheads="1"/>
              </p:cNvSpPr>
              <p:nvPr/>
            </p:nvSpPr>
            <p:spPr bwMode="auto">
              <a:xfrm>
                <a:off x="26477" y="374052"/>
                <a:ext cx="287379" cy="219171"/>
              </a:xfrm>
              <a:prstGeom prst="ellipse">
                <a:avLst/>
              </a:prstGeom>
              <a:solidFill>
                <a:srgbClr val="FFFFFF">
                  <a:alpha val="74117"/>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r>
                  <a:rPr lang="zh-CN" altLang="en-US" sz="1200">
                    <a:solidFill>
                      <a:srgbClr val="000000"/>
                    </a:solidFill>
                    <a:sym typeface="黑体" panose="02010609060101010101" pitchFamily="49" charset="-122"/>
                  </a:rPr>
                  <a:t>数据</a:t>
                </a:r>
              </a:p>
            </p:txBody>
          </p:sp>
        </p:grpSp>
        <p:grpSp>
          <p:nvGrpSpPr>
            <p:cNvPr id="75" name="Group 13"/>
            <p:cNvGrpSpPr>
              <a:grpSpLocks/>
            </p:cNvGrpSpPr>
            <p:nvPr/>
          </p:nvGrpSpPr>
          <p:grpSpPr bwMode="auto">
            <a:xfrm>
              <a:off x="195674" y="1757695"/>
              <a:ext cx="355832" cy="867916"/>
              <a:chOff x="0" y="0"/>
              <a:chExt cx="355832" cy="867916"/>
            </a:xfrm>
          </p:grpSpPr>
          <p:pic>
            <p:nvPicPr>
              <p:cNvPr id="97" name="Picture 14" descr="Document_Writing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355832" cy="86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 name="Oval 15"/>
              <p:cNvSpPr>
                <a:spLocks noChangeArrowheads="1"/>
              </p:cNvSpPr>
              <p:nvPr/>
            </p:nvSpPr>
            <p:spPr bwMode="auto">
              <a:xfrm>
                <a:off x="26477" y="374052"/>
                <a:ext cx="287379" cy="219169"/>
              </a:xfrm>
              <a:prstGeom prst="ellipse">
                <a:avLst/>
              </a:prstGeom>
              <a:solidFill>
                <a:srgbClr val="FFFFFF">
                  <a:alpha val="74117"/>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r>
                  <a:rPr lang="zh-CN" altLang="en-US" sz="1200">
                    <a:solidFill>
                      <a:srgbClr val="000000"/>
                    </a:solidFill>
                    <a:sym typeface="黑体" panose="02010609060101010101" pitchFamily="49" charset="-122"/>
                  </a:rPr>
                  <a:t>数据</a:t>
                </a:r>
              </a:p>
            </p:txBody>
          </p:sp>
        </p:grpSp>
        <p:pic>
          <p:nvPicPr>
            <p:cNvPr id="76" name="Picture 16" descr="Policy_Writing0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8598" y="2316267"/>
              <a:ext cx="382648" cy="428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AutoShape 17"/>
            <p:cNvSpPr>
              <a:spLocks noChangeArrowheads="1"/>
            </p:cNvSpPr>
            <p:nvPr/>
          </p:nvSpPr>
          <p:spPr bwMode="auto">
            <a:xfrm>
              <a:off x="768196" y="2467113"/>
              <a:ext cx="542084" cy="233921"/>
            </a:xfrm>
            <a:prstGeom prst="roundRect">
              <a:avLst>
                <a:gd name="adj" fmla="val 416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r>
                <a:rPr lang="zh-CN" altLang="en-US" sz="1200">
                  <a:sym typeface="黑体" panose="02010609060101010101" pitchFamily="49" charset="-122"/>
                </a:rPr>
                <a:t>哈希值</a:t>
              </a:r>
            </a:p>
          </p:txBody>
        </p:sp>
        <p:sp>
          <p:nvSpPr>
            <p:cNvPr id="78" name="曲线"/>
            <p:cNvSpPr>
              <a:spLocks/>
            </p:cNvSpPr>
            <p:nvPr/>
          </p:nvSpPr>
          <p:spPr bwMode="auto">
            <a:xfrm rot="4294563">
              <a:off x="130455" y="1358473"/>
              <a:ext cx="1509561" cy="373225"/>
            </a:xfrm>
            <a:custGeom>
              <a:avLst/>
              <a:gdLst>
                <a:gd name="T0" fmla="*/ 1428911 w 21600"/>
                <a:gd name="T1" fmla="*/ 219373 h 21600"/>
                <a:gd name="T2" fmla="*/ 1416891 w 21600"/>
                <a:gd name="T3" fmla="*/ 207123 h 21600"/>
                <a:gd name="T4" fmla="*/ 1388307 w 21600"/>
                <a:gd name="T5" fmla="*/ 183209 h 21600"/>
                <a:gd name="T6" fmla="*/ 1356788 w 21600"/>
                <a:gd name="T7" fmla="*/ 161161 h 21600"/>
                <a:gd name="T8" fmla="*/ 1318769 w 21600"/>
                <a:gd name="T9" fmla="*/ 139717 h 21600"/>
                <a:gd name="T10" fmla="*/ 1279073 w 21600"/>
                <a:gd name="T11" fmla="*/ 119484 h 21600"/>
                <a:gd name="T12" fmla="*/ 1232738 w 21600"/>
                <a:gd name="T13" fmla="*/ 99890 h 21600"/>
                <a:gd name="T14" fmla="*/ 1184656 w 21600"/>
                <a:gd name="T15" fmla="*/ 82110 h 21600"/>
                <a:gd name="T16" fmla="*/ 1133708 w 21600"/>
                <a:gd name="T17" fmla="*/ 66161 h 21600"/>
                <a:gd name="T18" fmla="*/ 1077309 w 21600"/>
                <a:gd name="T19" fmla="*/ 52079 h 21600"/>
                <a:gd name="T20" fmla="*/ 1019862 w 21600"/>
                <a:gd name="T21" fmla="*/ 38584 h 21600"/>
                <a:gd name="T22" fmla="*/ 959759 w 21600"/>
                <a:gd name="T23" fmla="*/ 26955 h 21600"/>
                <a:gd name="T24" fmla="*/ 894974 w 21600"/>
                <a:gd name="T25" fmla="*/ 17763 h 21600"/>
                <a:gd name="T26" fmla="*/ 829210 w 21600"/>
                <a:gd name="T27" fmla="*/ 11007 h 21600"/>
                <a:gd name="T28" fmla="*/ 762608 w 21600"/>
                <a:gd name="T29" fmla="*/ 4890 h 21600"/>
                <a:gd name="T30" fmla="*/ 709773 w 21600"/>
                <a:gd name="T31" fmla="*/ 1814 h 21600"/>
                <a:gd name="T32" fmla="*/ 656100 w 21600"/>
                <a:gd name="T33" fmla="*/ 1192 h 21600"/>
                <a:gd name="T34" fmla="*/ 575660 w 21600"/>
                <a:gd name="T35" fmla="*/ 1192 h 21600"/>
                <a:gd name="T36" fmla="*/ 530233 w 21600"/>
                <a:gd name="T37" fmla="*/ 1814 h 21600"/>
                <a:gd name="T38" fmla="*/ 443294 w 21600"/>
                <a:gd name="T39" fmla="*/ 7344 h 21600"/>
                <a:gd name="T40" fmla="*/ 399824 w 21600"/>
                <a:gd name="T41" fmla="*/ 11629 h 21600"/>
                <a:gd name="T42" fmla="*/ 318266 w 21600"/>
                <a:gd name="T43" fmla="*/ 21426 h 21600"/>
                <a:gd name="T44" fmla="*/ 238734 w 21600"/>
                <a:gd name="T45" fmla="*/ 34921 h 21600"/>
                <a:gd name="T46" fmla="*/ 163815 w 21600"/>
                <a:gd name="T47" fmla="*/ 52079 h 21600"/>
                <a:gd name="T48" fmla="*/ 94278 w 21600"/>
                <a:gd name="T49" fmla="*/ 70463 h 21600"/>
                <a:gd name="T50" fmla="*/ 29562 w 21600"/>
                <a:gd name="T51" fmla="*/ 91907 h 21600"/>
                <a:gd name="T52" fmla="*/ 28584 w 21600"/>
                <a:gd name="T53" fmla="*/ 94360 h 21600"/>
                <a:gd name="T54" fmla="*/ 87848 w 21600"/>
                <a:gd name="T55" fmla="*/ 79034 h 21600"/>
                <a:gd name="T56" fmla="*/ 150816 w 21600"/>
                <a:gd name="T57" fmla="*/ 64952 h 21600"/>
                <a:gd name="T58" fmla="*/ 182266 w 21600"/>
                <a:gd name="T59" fmla="*/ 58800 h 21600"/>
                <a:gd name="T60" fmla="*/ 249846 w 21600"/>
                <a:gd name="T61" fmla="*/ 49003 h 21600"/>
                <a:gd name="T62" fmla="*/ 319244 w 21600"/>
                <a:gd name="T63" fmla="*/ 40415 h 21600"/>
                <a:gd name="T64" fmla="*/ 390459 w 21600"/>
                <a:gd name="T65" fmla="*/ 34299 h 21600"/>
                <a:gd name="T66" fmla="*/ 465518 w 21600"/>
                <a:gd name="T67" fmla="*/ 30636 h 21600"/>
                <a:gd name="T68" fmla="*/ 540437 w 21600"/>
                <a:gd name="T69" fmla="*/ 28787 h 21600"/>
                <a:gd name="T70" fmla="*/ 611652 w 21600"/>
                <a:gd name="T71" fmla="*/ 30636 h 21600"/>
                <a:gd name="T72" fmla="*/ 680141 w 21600"/>
                <a:gd name="T73" fmla="*/ 33089 h 21600"/>
                <a:gd name="T74" fmla="*/ 747792 w 21600"/>
                <a:gd name="T75" fmla="*/ 38584 h 21600"/>
                <a:gd name="T76" fmla="*/ 813416 w 21600"/>
                <a:gd name="T77" fmla="*/ 45323 h 21600"/>
                <a:gd name="T78" fmla="*/ 876454 w 21600"/>
                <a:gd name="T79" fmla="*/ 55154 h 21600"/>
                <a:gd name="T80" fmla="*/ 936557 w 21600"/>
                <a:gd name="T81" fmla="*/ 66161 h 21600"/>
                <a:gd name="T82" fmla="*/ 993934 w 21600"/>
                <a:gd name="T83" fmla="*/ 78412 h 21600"/>
                <a:gd name="T84" fmla="*/ 1049494 w 21600"/>
                <a:gd name="T85" fmla="*/ 93738 h 21600"/>
                <a:gd name="T86" fmla="*/ 1100442 w 21600"/>
                <a:gd name="T87" fmla="*/ 108460 h 21600"/>
                <a:gd name="T88" fmla="*/ 1148524 w 21600"/>
                <a:gd name="T89" fmla="*/ 126223 h 21600"/>
                <a:gd name="T90" fmla="*/ 1193881 w 21600"/>
                <a:gd name="T91" fmla="*/ 145212 h 21600"/>
                <a:gd name="T92" fmla="*/ 1234555 w 21600"/>
                <a:gd name="T93" fmla="*/ 164841 h 21600"/>
                <a:gd name="T94" fmla="*/ 1271595 w 21600"/>
                <a:gd name="T95" fmla="*/ 185679 h 21600"/>
                <a:gd name="T96" fmla="*/ 1304023 w 21600"/>
                <a:gd name="T97" fmla="*/ 208367 h 21600"/>
                <a:gd name="T98" fmla="*/ 1332677 w 21600"/>
                <a:gd name="T99" fmla="*/ 232246 h 21600"/>
                <a:gd name="T100" fmla="*/ 1356788 w 21600"/>
                <a:gd name="T101" fmla="*/ 256160 h 21600"/>
                <a:gd name="T102" fmla="*/ 1304023 w 21600"/>
                <a:gd name="T103" fmla="*/ 261672 h 21600"/>
                <a:gd name="T104" fmla="*/ 1479929 w 21600"/>
                <a:gd name="T105" fmla="*/ 207123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600"/>
                <a:gd name="T160" fmla="*/ 0 h 21600"/>
                <a:gd name="T161" fmla="*/ 21600 w 21600"/>
                <a:gd name="T162" fmla="*/ 21600 h 216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600" h="21600">
                  <a:moveTo>
                    <a:pt x="20606" y="13441"/>
                  </a:moveTo>
                  <a:lnTo>
                    <a:pt x="20446" y="12696"/>
                  </a:lnTo>
                  <a:lnTo>
                    <a:pt x="20354" y="12342"/>
                  </a:lnTo>
                  <a:lnTo>
                    <a:pt x="20274" y="11987"/>
                  </a:lnTo>
                  <a:lnTo>
                    <a:pt x="20077" y="11314"/>
                  </a:lnTo>
                  <a:lnTo>
                    <a:pt x="19865" y="10603"/>
                  </a:lnTo>
                  <a:lnTo>
                    <a:pt x="19639" y="10000"/>
                  </a:lnTo>
                  <a:lnTo>
                    <a:pt x="19414" y="9327"/>
                  </a:lnTo>
                  <a:lnTo>
                    <a:pt x="19136" y="8689"/>
                  </a:lnTo>
                  <a:lnTo>
                    <a:pt x="18870" y="8086"/>
                  </a:lnTo>
                  <a:lnTo>
                    <a:pt x="18580" y="7482"/>
                  </a:lnTo>
                  <a:lnTo>
                    <a:pt x="18302" y="6915"/>
                  </a:lnTo>
                  <a:lnTo>
                    <a:pt x="17971" y="6348"/>
                  </a:lnTo>
                  <a:lnTo>
                    <a:pt x="17639" y="5781"/>
                  </a:lnTo>
                  <a:lnTo>
                    <a:pt x="17321" y="5249"/>
                  </a:lnTo>
                  <a:lnTo>
                    <a:pt x="16951" y="4752"/>
                  </a:lnTo>
                  <a:lnTo>
                    <a:pt x="16593" y="4290"/>
                  </a:lnTo>
                  <a:lnTo>
                    <a:pt x="16222" y="3829"/>
                  </a:lnTo>
                  <a:lnTo>
                    <a:pt x="15824" y="3403"/>
                  </a:lnTo>
                  <a:lnTo>
                    <a:pt x="15415" y="3014"/>
                  </a:lnTo>
                  <a:lnTo>
                    <a:pt x="15017" y="2588"/>
                  </a:lnTo>
                  <a:lnTo>
                    <a:pt x="14593" y="2233"/>
                  </a:lnTo>
                  <a:lnTo>
                    <a:pt x="14170" y="1915"/>
                  </a:lnTo>
                  <a:lnTo>
                    <a:pt x="13733" y="1560"/>
                  </a:lnTo>
                  <a:lnTo>
                    <a:pt x="13268" y="1312"/>
                  </a:lnTo>
                  <a:lnTo>
                    <a:pt x="12806" y="1028"/>
                  </a:lnTo>
                  <a:lnTo>
                    <a:pt x="12342" y="779"/>
                  </a:lnTo>
                  <a:lnTo>
                    <a:pt x="11865" y="637"/>
                  </a:lnTo>
                  <a:lnTo>
                    <a:pt x="11388" y="425"/>
                  </a:lnTo>
                  <a:lnTo>
                    <a:pt x="10912" y="283"/>
                  </a:lnTo>
                  <a:lnTo>
                    <a:pt x="10408" y="177"/>
                  </a:lnTo>
                  <a:lnTo>
                    <a:pt x="10156" y="105"/>
                  </a:lnTo>
                  <a:lnTo>
                    <a:pt x="9905" y="105"/>
                  </a:lnTo>
                  <a:lnTo>
                    <a:pt x="9388" y="69"/>
                  </a:lnTo>
                  <a:lnTo>
                    <a:pt x="8885" y="0"/>
                  </a:lnTo>
                  <a:lnTo>
                    <a:pt x="8237" y="69"/>
                  </a:lnTo>
                  <a:lnTo>
                    <a:pt x="7906" y="105"/>
                  </a:lnTo>
                  <a:lnTo>
                    <a:pt x="7587" y="105"/>
                  </a:lnTo>
                  <a:lnTo>
                    <a:pt x="6951" y="283"/>
                  </a:lnTo>
                  <a:lnTo>
                    <a:pt x="6343" y="425"/>
                  </a:lnTo>
                  <a:lnTo>
                    <a:pt x="6024" y="567"/>
                  </a:lnTo>
                  <a:lnTo>
                    <a:pt x="5721" y="673"/>
                  </a:lnTo>
                  <a:lnTo>
                    <a:pt x="5125" y="956"/>
                  </a:lnTo>
                  <a:lnTo>
                    <a:pt x="4554" y="1240"/>
                  </a:lnTo>
                  <a:lnTo>
                    <a:pt x="3972" y="1596"/>
                  </a:lnTo>
                  <a:lnTo>
                    <a:pt x="3416" y="2021"/>
                  </a:lnTo>
                  <a:lnTo>
                    <a:pt x="2887" y="2482"/>
                  </a:lnTo>
                  <a:lnTo>
                    <a:pt x="2344" y="3014"/>
                  </a:lnTo>
                  <a:lnTo>
                    <a:pt x="1839" y="3511"/>
                  </a:lnTo>
                  <a:lnTo>
                    <a:pt x="1349" y="4078"/>
                  </a:lnTo>
                  <a:lnTo>
                    <a:pt x="887" y="4646"/>
                  </a:lnTo>
                  <a:lnTo>
                    <a:pt x="423" y="5319"/>
                  </a:lnTo>
                  <a:lnTo>
                    <a:pt x="0" y="5994"/>
                  </a:lnTo>
                  <a:lnTo>
                    <a:pt x="409" y="5461"/>
                  </a:lnTo>
                  <a:lnTo>
                    <a:pt x="834" y="4999"/>
                  </a:lnTo>
                  <a:lnTo>
                    <a:pt x="1257" y="4574"/>
                  </a:lnTo>
                  <a:lnTo>
                    <a:pt x="1694" y="4184"/>
                  </a:lnTo>
                  <a:lnTo>
                    <a:pt x="2158" y="3759"/>
                  </a:lnTo>
                  <a:lnTo>
                    <a:pt x="2382" y="3616"/>
                  </a:lnTo>
                  <a:lnTo>
                    <a:pt x="2608" y="3403"/>
                  </a:lnTo>
                  <a:lnTo>
                    <a:pt x="3071" y="3085"/>
                  </a:lnTo>
                  <a:lnTo>
                    <a:pt x="3575" y="2836"/>
                  </a:lnTo>
                  <a:lnTo>
                    <a:pt x="4052" y="2518"/>
                  </a:lnTo>
                  <a:lnTo>
                    <a:pt x="4568" y="2339"/>
                  </a:lnTo>
                  <a:lnTo>
                    <a:pt x="5072" y="2128"/>
                  </a:lnTo>
                  <a:lnTo>
                    <a:pt x="5587" y="1985"/>
                  </a:lnTo>
                  <a:lnTo>
                    <a:pt x="6130" y="1879"/>
                  </a:lnTo>
                  <a:lnTo>
                    <a:pt x="6661" y="1773"/>
                  </a:lnTo>
                  <a:lnTo>
                    <a:pt x="7203" y="1701"/>
                  </a:lnTo>
                  <a:lnTo>
                    <a:pt x="7733" y="1666"/>
                  </a:lnTo>
                  <a:lnTo>
                    <a:pt x="8262" y="1701"/>
                  </a:lnTo>
                  <a:lnTo>
                    <a:pt x="8752" y="1773"/>
                  </a:lnTo>
                  <a:lnTo>
                    <a:pt x="9256" y="1807"/>
                  </a:lnTo>
                  <a:lnTo>
                    <a:pt x="9732" y="1915"/>
                  </a:lnTo>
                  <a:lnTo>
                    <a:pt x="10236" y="2056"/>
                  </a:lnTo>
                  <a:lnTo>
                    <a:pt x="10700" y="2233"/>
                  </a:lnTo>
                  <a:lnTo>
                    <a:pt x="11177" y="2447"/>
                  </a:lnTo>
                  <a:lnTo>
                    <a:pt x="11639" y="2623"/>
                  </a:lnTo>
                  <a:lnTo>
                    <a:pt x="12091" y="2908"/>
                  </a:lnTo>
                  <a:lnTo>
                    <a:pt x="12541" y="3192"/>
                  </a:lnTo>
                  <a:lnTo>
                    <a:pt x="12978" y="3511"/>
                  </a:lnTo>
                  <a:lnTo>
                    <a:pt x="13401" y="3829"/>
                  </a:lnTo>
                  <a:lnTo>
                    <a:pt x="13826" y="4184"/>
                  </a:lnTo>
                  <a:lnTo>
                    <a:pt x="14222" y="4538"/>
                  </a:lnTo>
                  <a:lnTo>
                    <a:pt x="14632" y="4965"/>
                  </a:lnTo>
                  <a:lnTo>
                    <a:pt x="15017" y="5425"/>
                  </a:lnTo>
                  <a:lnTo>
                    <a:pt x="15375" y="5815"/>
                  </a:lnTo>
                  <a:lnTo>
                    <a:pt x="15746" y="6277"/>
                  </a:lnTo>
                  <a:lnTo>
                    <a:pt x="16102" y="6808"/>
                  </a:lnTo>
                  <a:lnTo>
                    <a:pt x="16434" y="7305"/>
                  </a:lnTo>
                  <a:lnTo>
                    <a:pt x="16766" y="7838"/>
                  </a:lnTo>
                  <a:lnTo>
                    <a:pt x="17083" y="8404"/>
                  </a:lnTo>
                  <a:lnTo>
                    <a:pt x="17375" y="8973"/>
                  </a:lnTo>
                  <a:lnTo>
                    <a:pt x="17665" y="9540"/>
                  </a:lnTo>
                  <a:lnTo>
                    <a:pt x="17931" y="10143"/>
                  </a:lnTo>
                  <a:lnTo>
                    <a:pt x="18195" y="10746"/>
                  </a:lnTo>
                  <a:lnTo>
                    <a:pt x="18433" y="11420"/>
                  </a:lnTo>
                  <a:lnTo>
                    <a:pt x="18659" y="12059"/>
                  </a:lnTo>
                  <a:lnTo>
                    <a:pt x="18870" y="12696"/>
                  </a:lnTo>
                  <a:lnTo>
                    <a:pt x="19069" y="13441"/>
                  </a:lnTo>
                  <a:lnTo>
                    <a:pt x="19241" y="14115"/>
                  </a:lnTo>
                  <a:lnTo>
                    <a:pt x="19414" y="14825"/>
                  </a:lnTo>
                  <a:lnTo>
                    <a:pt x="19029" y="14966"/>
                  </a:lnTo>
                  <a:lnTo>
                    <a:pt x="18659" y="15144"/>
                  </a:lnTo>
                  <a:lnTo>
                    <a:pt x="21600" y="21600"/>
                  </a:lnTo>
                  <a:lnTo>
                    <a:pt x="21176" y="11987"/>
                  </a:lnTo>
                  <a:lnTo>
                    <a:pt x="20606" y="13441"/>
                  </a:lnTo>
                  <a:close/>
                </a:path>
              </a:pathLst>
            </a:custGeom>
            <a:solidFill>
              <a:srgbClr val="FF0000">
                <a:alpha val="7411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79" name="Picture 19" descr="ServerProcess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6466" y="1037347"/>
              <a:ext cx="434101" cy="50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AutoShape 20"/>
            <p:cNvSpPr>
              <a:spLocks noChangeArrowheads="1"/>
            </p:cNvSpPr>
            <p:nvPr/>
          </p:nvSpPr>
          <p:spPr bwMode="auto">
            <a:xfrm>
              <a:off x="858110" y="782399"/>
              <a:ext cx="954712" cy="279535"/>
            </a:xfrm>
            <a:prstGeom prst="roundRect">
              <a:avLst>
                <a:gd name="adj" fmla="val 416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r>
                <a:rPr lang="zh-CN" altLang="en-US" sz="1200" dirty="0">
                  <a:sym typeface="黑体" panose="02010609060101010101" pitchFamily="49" charset="-122"/>
                </a:rPr>
                <a:t>哈希算法</a:t>
              </a:r>
            </a:p>
          </p:txBody>
        </p:sp>
        <p:grpSp>
          <p:nvGrpSpPr>
            <p:cNvPr id="81" name="Group 21"/>
            <p:cNvGrpSpPr>
              <a:grpSpLocks/>
            </p:cNvGrpSpPr>
            <p:nvPr/>
          </p:nvGrpSpPr>
          <p:grpSpPr bwMode="auto">
            <a:xfrm>
              <a:off x="1910325" y="1934776"/>
              <a:ext cx="557320" cy="867916"/>
              <a:chOff x="0" y="0"/>
              <a:chExt cx="557320" cy="867916"/>
            </a:xfrm>
          </p:grpSpPr>
          <p:pic>
            <p:nvPicPr>
              <p:cNvPr id="95" name="Picture 22" descr="Document_Writing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1488" y="0"/>
                <a:ext cx="355832" cy="86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 name="Oval 23"/>
              <p:cNvSpPr>
                <a:spLocks noChangeArrowheads="1"/>
              </p:cNvSpPr>
              <p:nvPr/>
            </p:nvSpPr>
            <p:spPr bwMode="auto">
              <a:xfrm>
                <a:off x="0" y="398404"/>
                <a:ext cx="515345" cy="194818"/>
              </a:xfrm>
              <a:prstGeom prst="ellipse">
                <a:avLst/>
              </a:prstGeom>
              <a:solidFill>
                <a:srgbClr val="FFFFFF">
                  <a:alpha val="74117"/>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r>
                  <a:rPr lang="zh-CN" altLang="en-US" sz="1200">
                    <a:solidFill>
                      <a:srgbClr val="000000"/>
                    </a:solidFill>
                    <a:sym typeface="黑体" panose="02010609060101010101" pitchFamily="49" charset="-122"/>
                  </a:rPr>
                  <a:t>数据</a:t>
                </a:r>
              </a:p>
            </p:txBody>
          </p:sp>
        </p:grpSp>
        <p:pic>
          <p:nvPicPr>
            <p:cNvPr id="82" name="Picture 24" descr="Policy_Writing0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11845" y="2290032"/>
              <a:ext cx="382647" cy="428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AutoShape 25"/>
            <p:cNvSpPr>
              <a:spLocks noChangeArrowheads="1"/>
            </p:cNvSpPr>
            <p:nvPr/>
          </p:nvSpPr>
          <p:spPr bwMode="auto">
            <a:xfrm>
              <a:off x="2514754" y="2634356"/>
              <a:ext cx="542084" cy="233921"/>
            </a:xfrm>
            <a:prstGeom prst="roundRect">
              <a:avLst>
                <a:gd name="adj" fmla="val 416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r>
                <a:rPr lang="zh-CN" altLang="en-US" sz="1200">
                  <a:sym typeface="黑体" panose="02010609060101010101" pitchFamily="49" charset="-122"/>
                </a:rPr>
                <a:t>哈希值</a:t>
              </a:r>
            </a:p>
          </p:txBody>
        </p:sp>
        <p:pic>
          <p:nvPicPr>
            <p:cNvPr id="84" name="Picture 26" descr="Policy_Writing0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24153" y="408818"/>
              <a:ext cx="382648" cy="42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AutoShape 27"/>
            <p:cNvSpPr>
              <a:spLocks noChangeArrowheads="1"/>
            </p:cNvSpPr>
            <p:nvPr/>
          </p:nvSpPr>
          <p:spPr bwMode="auto">
            <a:xfrm>
              <a:off x="2226318" y="835124"/>
              <a:ext cx="542084" cy="233921"/>
            </a:xfrm>
            <a:prstGeom prst="roundRect">
              <a:avLst>
                <a:gd name="adj" fmla="val 416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r>
                <a:rPr lang="zh-CN" altLang="en-US" sz="1200">
                  <a:sym typeface="黑体" panose="02010609060101010101" pitchFamily="49" charset="-122"/>
                </a:rPr>
                <a:t>哈希值</a:t>
              </a:r>
            </a:p>
          </p:txBody>
        </p:sp>
        <p:sp>
          <p:nvSpPr>
            <p:cNvPr id="86" name="曲线"/>
            <p:cNvSpPr>
              <a:spLocks/>
            </p:cNvSpPr>
            <p:nvPr/>
          </p:nvSpPr>
          <p:spPr bwMode="auto">
            <a:xfrm rot="18046630" flipH="1">
              <a:off x="-183072" y="977488"/>
              <a:ext cx="1082162" cy="358007"/>
            </a:xfrm>
            <a:custGeom>
              <a:avLst/>
              <a:gdLst>
                <a:gd name="T0" fmla="*/ 1024397 w 21600"/>
                <a:gd name="T1" fmla="*/ 210445 h 21600"/>
                <a:gd name="T2" fmla="*/ 1015729 w 21600"/>
                <a:gd name="T3" fmla="*/ 198677 h 21600"/>
                <a:gd name="T4" fmla="*/ 995238 w 21600"/>
                <a:gd name="T5" fmla="*/ 175738 h 21600"/>
                <a:gd name="T6" fmla="*/ 972593 w 21600"/>
                <a:gd name="T7" fmla="*/ 154589 h 21600"/>
                <a:gd name="T8" fmla="*/ 945389 w 21600"/>
                <a:gd name="T9" fmla="*/ 134021 h 21600"/>
                <a:gd name="T10" fmla="*/ 916932 w 21600"/>
                <a:gd name="T11" fmla="*/ 114612 h 21600"/>
                <a:gd name="T12" fmla="*/ 883716 w 21600"/>
                <a:gd name="T13" fmla="*/ 95800 h 21600"/>
                <a:gd name="T14" fmla="*/ 849247 w 21600"/>
                <a:gd name="T15" fmla="*/ 78745 h 21600"/>
                <a:gd name="T16" fmla="*/ 812774 w 21600"/>
                <a:gd name="T17" fmla="*/ 63480 h 21600"/>
                <a:gd name="T18" fmla="*/ 772293 w 21600"/>
                <a:gd name="T19" fmla="*/ 49939 h 21600"/>
                <a:gd name="T20" fmla="*/ 731161 w 21600"/>
                <a:gd name="T21" fmla="*/ 37011 h 21600"/>
                <a:gd name="T22" fmla="*/ 688025 w 21600"/>
                <a:gd name="T23" fmla="*/ 25839 h 21600"/>
                <a:gd name="T24" fmla="*/ 641532 w 21600"/>
                <a:gd name="T25" fmla="*/ 17038 h 21600"/>
                <a:gd name="T26" fmla="*/ 594488 w 21600"/>
                <a:gd name="T27" fmla="*/ 10574 h 21600"/>
                <a:gd name="T28" fmla="*/ 546642 w 21600"/>
                <a:gd name="T29" fmla="*/ 4691 h 21600"/>
                <a:gd name="T30" fmla="*/ 508817 w 21600"/>
                <a:gd name="T31" fmla="*/ 1757 h 21600"/>
                <a:gd name="T32" fmla="*/ 470390 w 21600"/>
                <a:gd name="T33" fmla="*/ 1160 h 21600"/>
                <a:gd name="T34" fmla="*/ 412624 w 21600"/>
                <a:gd name="T35" fmla="*/ 1160 h 21600"/>
                <a:gd name="T36" fmla="*/ 380109 w 21600"/>
                <a:gd name="T37" fmla="*/ 1757 h 21600"/>
                <a:gd name="T38" fmla="*/ 317785 w 21600"/>
                <a:gd name="T39" fmla="*/ 7028 h 21600"/>
                <a:gd name="T40" fmla="*/ 286573 w 21600"/>
                <a:gd name="T41" fmla="*/ 11138 h 21600"/>
                <a:gd name="T42" fmla="*/ 228156 w 21600"/>
                <a:gd name="T43" fmla="*/ 20552 h 21600"/>
                <a:gd name="T44" fmla="*/ 171142 w 21600"/>
                <a:gd name="T45" fmla="*/ 33497 h 21600"/>
                <a:gd name="T46" fmla="*/ 117435 w 21600"/>
                <a:gd name="T47" fmla="*/ 49939 h 21600"/>
                <a:gd name="T48" fmla="*/ 67585 w 21600"/>
                <a:gd name="T49" fmla="*/ 67590 h 21600"/>
                <a:gd name="T50" fmla="*/ 21192 w 21600"/>
                <a:gd name="T51" fmla="*/ 88176 h 21600"/>
                <a:gd name="T52" fmla="*/ 20491 w 21600"/>
                <a:gd name="T53" fmla="*/ 90513 h 21600"/>
                <a:gd name="T54" fmla="*/ 63026 w 21600"/>
                <a:gd name="T55" fmla="*/ 75811 h 21600"/>
                <a:gd name="T56" fmla="*/ 108116 w 21600"/>
                <a:gd name="T57" fmla="*/ 62303 h 21600"/>
                <a:gd name="T58" fmla="*/ 130611 w 21600"/>
                <a:gd name="T59" fmla="*/ 56403 h 21600"/>
                <a:gd name="T60" fmla="*/ 179058 w 21600"/>
                <a:gd name="T61" fmla="*/ 47005 h 21600"/>
                <a:gd name="T62" fmla="*/ 228807 w 21600"/>
                <a:gd name="T63" fmla="*/ 38768 h 21600"/>
                <a:gd name="T64" fmla="*/ 279959 w 21600"/>
                <a:gd name="T65" fmla="*/ 32900 h 21600"/>
                <a:gd name="T66" fmla="*/ 333667 w 21600"/>
                <a:gd name="T67" fmla="*/ 29386 h 21600"/>
                <a:gd name="T68" fmla="*/ 387424 w 21600"/>
                <a:gd name="T69" fmla="*/ 27613 h 21600"/>
                <a:gd name="T70" fmla="*/ 438476 w 21600"/>
                <a:gd name="T71" fmla="*/ 29386 h 21600"/>
                <a:gd name="T72" fmla="*/ 487574 w 21600"/>
                <a:gd name="T73" fmla="*/ 31740 h 21600"/>
                <a:gd name="T74" fmla="*/ 536071 w 21600"/>
                <a:gd name="T75" fmla="*/ 37011 h 21600"/>
                <a:gd name="T76" fmla="*/ 583115 w 21600"/>
                <a:gd name="T77" fmla="*/ 43475 h 21600"/>
                <a:gd name="T78" fmla="*/ 628305 w 21600"/>
                <a:gd name="T79" fmla="*/ 52905 h 21600"/>
                <a:gd name="T80" fmla="*/ 671441 w 21600"/>
                <a:gd name="T81" fmla="*/ 63480 h 21600"/>
                <a:gd name="T82" fmla="*/ 712524 w 21600"/>
                <a:gd name="T83" fmla="*/ 75215 h 21600"/>
                <a:gd name="T84" fmla="*/ 752353 w 21600"/>
                <a:gd name="T85" fmla="*/ 89916 h 21600"/>
                <a:gd name="T86" fmla="*/ 788826 w 21600"/>
                <a:gd name="T87" fmla="*/ 104021 h 21600"/>
                <a:gd name="T88" fmla="*/ 823395 w 21600"/>
                <a:gd name="T89" fmla="*/ 121076 h 21600"/>
                <a:gd name="T90" fmla="*/ 855910 w 21600"/>
                <a:gd name="T91" fmla="*/ 139291 h 21600"/>
                <a:gd name="T92" fmla="*/ 885068 w 21600"/>
                <a:gd name="T93" fmla="*/ 158103 h 21600"/>
                <a:gd name="T94" fmla="*/ 911621 w 21600"/>
                <a:gd name="T95" fmla="*/ 178108 h 21600"/>
                <a:gd name="T96" fmla="*/ 934768 w 21600"/>
                <a:gd name="T97" fmla="*/ 199871 h 21600"/>
                <a:gd name="T98" fmla="*/ 955409 w 21600"/>
                <a:gd name="T99" fmla="*/ 222776 h 21600"/>
                <a:gd name="T100" fmla="*/ 972593 w 21600"/>
                <a:gd name="T101" fmla="*/ 245715 h 21600"/>
                <a:gd name="T102" fmla="*/ 934768 w 21600"/>
                <a:gd name="T103" fmla="*/ 250986 h 21600"/>
                <a:gd name="T104" fmla="*/ 1060869 w 21600"/>
                <a:gd name="T105" fmla="*/ 198677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600"/>
                <a:gd name="T160" fmla="*/ 0 h 21600"/>
                <a:gd name="T161" fmla="*/ 21600 w 21600"/>
                <a:gd name="T162" fmla="*/ 21600 h 216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600" h="21600">
                  <a:moveTo>
                    <a:pt x="20605" y="13441"/>
                  </a:moveTo>
                  <a:lnTo>
                    <a:pt x="20447" y="12697"/>
                  </a:lnTo>
                  <a:lnTo>
                    <a:pt x="20355" y="12341"/>
                  </a:lnTo>
                  <a:lnTo>
                    <a:pt x="20274" y="11987"/>
                  </a:lnTo>
                  <a:lnTo>
                    <a:pt x="20077" y="11313"/>
                  </a:lnTo>
                  <a:lnTo>
                    <a:pt x="19865" y="10603"/>
                  </a:lnTo>
                  <a:lnTo>
                    <a:pt x="19638" y="10001"/>
                  </a:lnTo>
                  <a:lnTo>
                    <a:pt x="19413" y="9327"/>
                  </a:lnTo>
                  <a:lnTo>
                    <a:pt x="19136" y="8688"/>
                  </a:lnTo>
                  <a:lnTo>
                    <a:pt x="18870" y="8086"/>
                  </a:lnTo>
                  <a:lnTo>
                    <a:pt x="18579" y="7483"/>
                  </a:lnTo>
                  <a:lnTo>
                    <a:pt x="18302" y="6915"/>
                  </a:lnTo>
                  <a:lnTo>
                    <a:pt x="17971" y="6348"/>
                  </a:lnTo>
                  <a:lnTo>
                    <a:pt x="17639" y="5780"/>
                  </a:lnTo>
                  <a:lnTo>
                    <a:pt x="17322" y="5248"/>
                  </a:lnTo>
                  <a:lnTo>
                    <a:pt x="16951" y="4751"/>
                  </a:lnTo>
                  <a:lnTo>
                    <a:pt x="16593" y="4290"/>
                  </a:lnTo>
                  <a:lnTo>
                    <a:pt x="16223" y="3830"/>
                  </a:lnTo>
                  <a:lnTo>
                    <a:pt x="15825" y="3403"/>
                  </a:lnTo>
                  <a:lnTo>
                    <a:pt x="15415" y="3013"/>
                  </a:lnTo>
                  <a:lnTo>
                    <a:pt x="15017" y="2588"/>
                  </a:lnTo>
                  <a:lnTo>
                    <a:pt x="14594" y="2233"/>
                  </a:lnTo>
                  <a:lnTo>
                    <a:pt x="14170" y="1915"/>
                  </a:lnTo>
                  <a:lnTo>
                    <a:pt x="13733" y="1559"/>
                  </a:lnTo>
                  <a:lnTo>
                    <a:pt x="13269" y="1311"/>
                  </a:lnTo>
                  <a:lnTo>
                    <a:pt x="12805" y="1028"/>
                  </a:lnTo>
                  <a:lnTo>
                    <a:pt x="12341" y="780"/>
                  </a:lnTo>
                  <a:lnTo>
                    <a:pt x="11866" y="638"/>
                  </a:lnTo>
                  <a:lnTo>
                    <a:pt x="11389" y="424"/>
                  </a:lnTo>
                  <a:lnTo>
                    <a:pt x="10911" y="283"/>
                  </a:lnTo>
                  <a:lnTo>
                    <a:pt x="10409" y="177"/>
                  </a:lnTo>
                  <a:lnTo>
                    <a:pt x="10156" y="106"/>
                  </a:lnTo>
                  <a:lnTo>
                    <a:pt x="9906" y="106"/>
                  </a:lnTo>
                  <a:lnTo>
                    <a:pt x="9389" y="70"/>
                  </a:lnTo>
                  <a:lnTo>
                    <a:pt x="8885" y="0"/>
                  </a:lnTo>
                  <a:lnTo>
                    <a:pt x="8236" y="70"/>
                  </a:lnTo>
                  <a:lnTo>
                    <a:pt x="7905" y="106"/>
                  </a:lnTo>
                  <a:lnTo>
                    <a:pt x="7587" y="106"/>
                  </a:lnTo>
                  <a:lnTo>
                    <a:pt x="6952" y="283"/>
                  </a:lnTo>
                  <a:lnTo>
                    <a:pt x="6343" y="424"/>
                  </a:lnTo>
                  <a:lnTo>
                    <a:pt x="6025" y="567"/>
                  </a:lnTo>
                  <a:lnTo>
                    <a:pt x="5720" y="672"/>
                  </a:lnTo>
                  <a:lnTo>
                    <a:pt x="5124" y="957"/>
                  </a:lnTo>
                  <a:lnTo>
                    <a:pt x="4554" y="1240"/>
                  </a:lnTo>
                  <a:lnTo>
                    <a:pt x="3972" y="1595"/>
                  </a:lnTo>
                  <a:lnTo>
                    <a:pt x="3416" y="2021"/>
                  </a:lnTo>
                  <a:lnTo>
                    <a:pt x="2886" y="2482"/>
                  </a:lnTo>
                  <a:lnTo>
                    <a:pt x="2344" y="3013"/>
                  </a:lnTo>
                  <a:lnTo>
                    <a:pt x="1840" y="3510"/>
                  </a:lnTo>
                  <a:lnTo>
                    <a:pt x="1349" y="4078"/>
                  </a:lnTo>
                  <a:lnTo>
                    <a:pt x="887" y="4646"/>
                  </a:lnTo>
                  <a:lnTo>
                    <a:pt x="423" y="5320"/>
                  </a:lnTo>
                  <a:lnTo>
                    <a:pt x="0" y="5994"/>
                  </a:lnTo>
                  <a:lnTo>
                    <a:pt x="409" y="5461"/>
                  </a:lnTo>
                  <a:lnTo>
                    <a:pt x="833" y="4999"/>
                  </a:lnTo>
                  <a:lnTo>
                    <a:pt x="1258" y="4574"/>
                  </a:lnTo>
                  <a:lnTo>
                    <a:pt x="1695" y="4184"/>
                  </a:lnTo>
                  <a:lnTo>
                    <a:pt x="2158" y="3759"/>
                  </a:lnTo>
                  <a:lnTo>
                    <a:pt x="2383" y="3616"/>
                  </a:lnTo>
                  <a:lnTo>
                    <a:pt x="2607" y="3403"/>
                  </a:lnTo>
                  <a:lnTo>
                    <a:pt x="3071" y="3084"/>
                  </a:lnTo>
                  <a:lnTo>
                    <a:pt x="3574" y="2836"/>
                  </a:lnTo>
                  <a:lnTo>
                    <a:pt x="4051" y="2517"/>
                  </a:lnTo>
                  <a:lnTo>
                    <a:pt x="4567" y="2339"/>
                  </a:lnTo>
                  <a:lnTo>
                    <a:pt x="5071" y="2127"/>
                  </a:lnTo>
                  <a:lnTo>
                    <a:pt x="5588" y="1985"/>
                  </a:lnTo>
                  <a:lnTo>
                    <a:pt x="6131" y="1878"/>
                  </a:lnTo>
                  <a:lnTo>
                    <a:pt x="6660" y="1773"/>
                  </a:lnTo>
                  <a:lnTo>
                    <a:pt x="7204" y="1702"/>
                  </a:lnTo>
                  <a:lnTo>
                    <a:pt x="7733" y="1666"/>
                  </a:lnTo>
                  <a:lnTo>
                    <a:pt x="8263" y="1702"/>
                  </a:lnTo>
                  <a:lnTo>
                    <a:pt x="8752" y="1773"/>
                  </a:lnTo>
                  <a:lnTo>
                    <a:pt x="9257" y="1808"/>
                  </a:lnTo>
                  <a:lnTo>
                    <a:pt x="9732" y="1915"/>
                  </a:lnTo>
                  <a:lnTo>
                    <a:pt x="10237" y="2057"/>
                  </a:lnTo>
                  <a:lnTo>
                    <a:pt x="10700" y="2233"/>
                  </a:lnTo>
                  <a:lnTo>
                    <a:pt x="11176" y="2446"/>
                  </a:lnTo>
                  <a:lnTo>
                    <a:pt x="11639" y="2623"/>
                  </a:lnTo>
                  <a:lnTo>
                    <a:pt x="12090" y="2908"/>
                  </a:lnTo>
                  <a:lnTo>
                    <a:pt x="12541" y="3192"/>
                  </a:lnTo>
                  <a:lnTo>
                    <a:pt x="12978" y="3510"/>
                  </a:lnTo>
                  <a:lnTo>
                    <a:pt x="13402" y="3830"/>
                  </a:lnTo>
                  <a:lnTo>
                    <a:pt x="13826" y="4184"/>
                  </a:lnTo>
                  <a:lnTo>
                    <a:pt x="14222" y="4538"/>
                  </a:lnTo>
                  <a:lnTo>
                    <a:pt x="14632" y="4965"/>
                  </a:lnTo>
                  <a:lnTo>
                    <a:pt x="15017" y="5425"/>
                  </a:lnTo>
                  <a:lnTo>
                    <a:pt x="15374" y="5816"/>
                  </a:lnTo>
                  <a:lnTo>
                    <a:pt x="15745" y="6276"/>
                  </a:lnTo>
                  <a:lnTo>
                    <a:pt x="16103" y="6808"/>
                  </a:lnTo>
                  <a:lnTo>
                    <a:pt x="16435" y="7305"/>
                  </a:lnTo>
                  <a:lnTo>
                    <a:pt x="16766" y="7838"/>
                  </a:lnTo>
                  <a:lnTo>
                    <a:pt x="17084" y="8404"/>
                  </a:lnTo>
                  <a:lnTo>
                    <a:pt x="17375" y="8973"/>
                  </a:lnTo>
                  <a:lnTo>
                    <a:pt x="17666" y="9539"/>
                  </a:lnTo>
                  <a:lnTo>
                    <a:pt x="17931" y="10142"/>
                  </a:lnTo>
                  <a:lnTo>
                    <a:pt x="18196" y="10746"/>
                  </a:lnTo>
                  <a:lnTo>
                    <a:pt x="18434" y="11420"/>
                  </a:lnTo>
                  <a:lnTo>
                    <a:pt x="18658" y="12059"/>
                  </a:lnTo>
                  <a:lnTo>
                    <a:pt x="18870" y="12697"/>
                  </a:lnTo>
                  <a:lnTo>
                    <a:pt x="19070" y="13441"/>
                  </a:lnTo>
                  <a:lnTo>
                    <a:pt x="19242" y="14115"/>
                  </a:lnTo>
                  <a:lnTo>
                    <a:pt x="19413" y="14825"/>
                  </a:lnTo>
                  <a:lnTo>
                    <a:pt x="19030" y="14966"/>
                  </a:lnTo>
                  <a:lnTo>
                    <a:pt x="18658" y="15143"/>
                  </a:lnTo>
                  <a:lnTo>
                    <a:pt x="21600" y="21600"/>
                  </a:lnTo>
                  <a:lnTo>
                    <a:pt x="21175" y="11987"/>
                  </a:lnTo>
                  <a:lnTo>
                    <a:pt x="20605" y="13441"/>
                  </a:lnTo>
                  <a:close/>
                </a:path>
              </a:pathLst>
            </a:custGeom>
            <a:solidFill>
              <a:srgbClr val="FF0000">
                <a:alpha val="7411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 name="曲线"/>
            <p:cNvSpPr>
              <a:spLocks/>
            </p:cNvSpPr>
            <p:nvPr/>
          </p:nvSpPr>
          <p:spPr bwMode="auto">
            <a:xfrm rot="4838631" flipH="1" flipV="1">
              <a:off x="1347247" y="1262281"/>
              <a:ext cx="1509561" cy="373227"/>
            </a:xfrm>
            <a:custGeom>
              <a:avLst/>
              <a:gdLst>
                <a:gd name="T0" fmla="*/ 1428911 w 21600"/>
                <a:gd name="T1" fmla="*/ 219375 h 21600"/>
                <a:gd name="T2" fmla="*/ 1416891 w 21600"/>
                <a:gd name="T3" fmla="*/ 207124 h 21600"/>
                <a:gd name="T4" fmla="*/ 1388307 w 21600"/>
                <a:gd name="T5" fmla="*/ 183210 h 21600"/>
                <a:gd name="T6" fmla="*/ 1356788 w 21600"/>
                <a:gd name="T7" fmla="*/ 161161 h 21600"/>
                <a:gd name="T8" fmla="*/ 1318769 w 21600"/>
                <a:gd name="T9" fmla="*/ 139701 h 21600"/>
                <a:gd name="T10" fmla="*/ 1279073 w 21600"/>
                <a:gd name="T11" fmla="*/ 119484 h 21600"/>
                <a:gd name="T12" fmla="*/ 1232738 w 21600"/>
                <a:gd name="T13" fmla="*/ 99873 h 21600"/>
                <a:gd name="T14" fmla="*/ 1184656 w 21600"/>
                <a:gd name="T15" fmla="*/ 82110 h 21600"/>
                <a:gd name="T16" fmla="*/ 1133708 w 21600"/>
                <a:gd name="T17" fmla="*/ 66161 h 21600"/>
                <a:gd name="T18" fmla="*/ 1077309 w 21600"/>
                <a:gd name="T19" fmla="*/ 52062 h 21600"/>
                <a:gd name="T20" fmla="*/ 1019862 w 21600"/>
                <a:gd name="T21" fmla="*/ 38584 h 21600"/>
                <a:gd name="T22" fmla="*/ 959759 w 21600"/>
                <a:gd name="T23" fmla="*/ 26938 h 21600"/>
                <a:gd name="T24" fmla="*/ 894974 w 21600"/>
                <a:gd name="T25" fmla="*/ 17763 h 21600"/>
                <a:gd name="T26" fmla="*/ 829210 w 21600"/>
                <a:gd name="T27" fmla="*/ 11007 h 21600"/>
                <a:gd name="T28" fmla="*/ 762608 w 21600"/>
                <a:gd name="T29" fmla="*/ 4890 h 21600"/>
                <a:gd name="T30" fmla="*/ 709773 w 21600"/>
                <a:gd name="T31" fmla="*/ 1814 h 21600"/>
                <a:gd name="T32" fmla="*/ 656100 w 21600"/>
                <a:gd name="T33" fmla="*/ 1192 h 21600"/>
                <a:gd name="T34" fmla="*/ 575660 w 21600"/>
                <a:gd name="T35" fmla="*/ 1192 h 21600"/>
                <a:gd name="T36" fmla="*/ 530233 w 21600"/>
                <a:gd name="T37" fmla="*/ 1814 h 21600"/>
                <a:gd name="T38" fmla="*/ 443294 w 21600"/>
                <a:gd name="T39" fmla="*/ 7344 h 21600"/>
                <a:gd name="T40" fmla="*/ 399824 w 21600"/>
                <a:gd name="T41" fmla="*/ 11612 h 21600"/>
                <a:gd name="T42" fmla="*/ 318266 w 21600"/>
                <a:gd name="T43" fmla="*/ 21426 h 21600"/>
                <a:gd name="T44" fmla="*/ 238734 w 21600"/>
                <a:gd name="T45" fmla="*/ 34904 h 21600"/>
                <a:gd name="T46" fmla="*/ 163815 w 21600"/>
                <a:gd name="T47" fmla="*/ 52062 h 21600"/>
                <a:gd name="T48" fmla="*/ 94278 w 21600"/>
                <a:gd name="T49" fmla="*/ 70464 h 21600"/>
                <a:gd name="T50" fmla="*/ 29562 w 21600"/>
                <a:gd name="T51" fmla="*/ 91907 h 21600"/>
                <a:gd name="T52" fmla="*/ 28584 w 21600"/>
                <a:gd name="T53" fmla="*/ 94361 h 21600"/>
                <a:gd name="T54" fmla="*/ 87848 w 21600"/>
                <a:gd name="T55" fmla="*/ 79034 h 21600"/>
                <a:gd name="T56" fmla="*/ 150816 w 21600"/>
                <a:gd name="T57" fmla="*/ 64935 h 21600"/>
                <a:gd name="T58" fmla="*/ 182266 w 21600"/>
                <a:gd name="T59" fmla="*/ 58818 h 21600"/>
                <a:gd name="T60" fmla="*/ 249846 w 21600"/>
                <a:gd name="T61" fmla="*/ 49003 h 21600"/>
                <a:gd name="T62" fmla="*/ 319244 w 21600"/>
                <a:gd name="T63" fmla="*/ 40433 h 21600"/>
                <a:gd name="T64" fmla="*/ 390459 w 21600"/>
                <a:gd name="T65" fmla="*/ 34316 h 21600"/>
                <a:gd name="T66" fmla="*/ 465518 w 21600"/>
                <a:gd name="T67" fmla="*/ 30636 h 21600"/>
                <a:gd name="T68" fmla="*/ 540437 w 21600"/>
                <a:gd name="T69" fmla="*/ 28804 h 21600"/>
                <a:gd name="T70" fmla="*/ 611652 w 21600"/>
                <a:gd name="T71" fmla="*/ 30636 h 21600"/>
                <a:gd name="T72" fmla="*/ 680141 w 21600"/>
                <a:gd name="T73" fmla="*/ 33072 h 21600"/>
                <a:gd name="T74" fmla="*/ 747792 w 21600"/>
                <a:gd name="T75" fmla="*/ 38584 h 21600"/>
                <a:gd name="T76" fmla="*/ 813416 w 21600"/>
                <a:gd name="T77" fmla="*/ 45323 h 21600"/>
                <a:gd name="T78" fmla="*/ 876454 w 21600"/>
                <a:gd name="T79" fmla="*/ 55155 h 21600"/>
                <a:gd name="T80" fmla="*/ 936557 w 21600"/>
                <a:gd name="T81" fmla="*/ 66161 h 21600"/>
                <a:gd name="T82" fmla="*/ 993934 w 21600"/>
                <a:gd name="T83" fmla="*/ 78412 h 21600"/>
                <a:gd name="T84" fmla="*/ 1049494 w 21600"/>
                <a:gd name="T85" fmla="*/ 93739 h 21600"/>
                <a:gd name="T86" fmla="*/ 1100442 w 21600"/>
                <a:gd name="T87" fmla="*/ 108460 h 21600"/>
                <a:gd name="T88" fmla="*/ 1148524 w 21600"/>
                <a:gd name="T89" fmla="*/ 126223 h 21600"/>
                <a:gd name="T90" fmla="*/ 1193881 w 21600"/>
                <a:gd name="T91" fmla="*/ 145213 h 21600"/>
                <a:gd name="T92" fmla="*/ 1234555 w 21600"/>
                <a:gd name="T93" fmla="*/ 164842 h 21600"/>
                <a:gd name="T94" fmla="*/ 1271595 w 21600"/>
                <a:gd name="T95" fmla="*/ 185680 h 21600"/>
                <a:gd name="T96" fmla="*/ 1304023 w 21600"/>
                <a:gd name="T97" fmla="*/ 208368 h 21600"/>
                <a:gd name="T98" fmla="*/ 1332677 w 21600"/>
                <a:gd name="T99" fmla="*/ 232265 h 21600"/>
                <a:gd name="T100" fmla="*/ 1356788 w 21600"/>
                <a:gd name="T101" fmla="*/ 256144 h 21600"/>
                <a:gd name="T102" fmla="*/ 1304023 w 21600"/>
                <a:gd name="T103" fmla="*/ 261674 h 21600"/>
                <a:gd name="T104" fmla="*/ 1479929 w 21600"/>
                <a:gd name="T105" fmla="*/ 207124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600"/>
                <a:gd name="T160" fmla="*/ 0 h 21600"/>
                <a:gd name="T161" fmla="*/ 21600 w 21600"/>
                <a:gd name="T162" fmla="*/ 21600 h 216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600" h="21600">
                  <a:moveTo>
                    <a:pt x="20606" y="13442"/>
                  </a:moveTo>
                  <a:lnTo>
                    <a:pt x="20446" y="12696"/>
                  </a:lnTo>
                  <a:lnTo>
                    <a:pt x="20354" y="12342"/>
                  </a:lnTo>
                  <a:lnTo>
                    <a:pt x="20274" y="11987"/>
                  </a:lnTo>
                  <a:lnTo>
                    <a:pt x="20077" y="11314"/>
                  </a:lnTo>
                  <a:lnTo>
                    <a:pt x="19865" y="10603"/>
                  </a:lnTo>
                  <a:lnTo>
                    <a:pt x="19639" y="10000"/>
                  </a:lnTo>
                  <a:lnTo>
                    <a:pt x="19414" y="9327"/>
                  </a:lnTo>
                  <a:lnTo>
                    <a:pt x="19136" y="8688"/>
                  </a:lnTo>
                  <a:lnTo>
                    <a:pt x="18870" y="8085"/>
                  </a:lnTo>
                  <a:lnTo>
                    <a:pt x="18580" y="7483"/>
                  </a:lnTo>
                  <a:lnTo>
                    <a:pt x="18302" y="6915"/>
                  </a:lnTo>
                  <a:lnTo>
                    <a:pt x="17971" y="6347"/>
                  </a:lnTo>
                  <a:lnTo>
                    <a:pt x="17639" y="5780"/>
                  </a:lnTo>
                  <a:lnTo>
                    <a:pt x="17321" y="5248"/>
                  </a:lnTo>
                  <a:lnTo>
                    <a:pt x="16951" y="4752"/>
                  </a:lnTo>
                  <a:lnTo>
                    <a:pt x="16593" y="4291"/>
                  </a:lnTo>
                  <a:lnTo>
                    <a:pt x="16222" y="3829"/>
                  </a:lnTo>
                  <a:lnTo>
                    <a:pt x="15824" y="3404"/>
                  </a:lnTo>
                  <a:lnTo>
                    <a:pt x="15415" y="3013"/>
                  </a:lnTo>
                  <a:lnTo>
                    <a:pt x="15017" y="2589"/>
                  </a:lnTo>
                  <a:lnTo>
                    <a:pt x="14593" y="2233"/>
                  </a:lnTo>
                  <a:lnTo>
                    <a:pt x="14170" y="1914"/>
                  </a:lnTo>
                  <a:lnTo>
                    <a:pt x="13733" y="1559"/>
                  </a:lnTo>
                  <a:lnTo>
                    <a:pt x="13268" y="1311"/>
                  </a:lnTo>
                  <a:lnTo>
                    <a:pt x="12806" y="1028"/>
                  </a:lnTo>
                  <a:lnTo>
                    <a:pt x="12342" y="780"/>
                  </a:lnTo>
                  <a:lnTo>
                    <a:pt x="11865" y="637"/>
                  </a:lnTo>
                  <a:lnTo>
                    <a:pt x="11388" y="425"/>
                  </a:lnTo>
                  <a:lnTo>
                    <a:pt x="10912" y="283"/>
                  </a:lnTo>
                  <a:lnTo>
                    <a:pt x="10408" y="177"/>
                  </a:lnTo>
                  <a:lnTo>
                    <a:pt x="10156" y="105"/>
                  </a:lnTo>
                  <a:lnTo>
                    <a:pt x="9905" y="105"/>
                  </a:lnTo>
                  <a:lnTo>
                    <a:pt x="9388" y="69"/>
                  </a:lnTo>
                  <a:lnTo>
                    <a:pt x="8885" y="0"/>
                  </a:lnTo>
                  <a:lnTo>
                    <a:pt x="8237" y="69"/>
                  </a:lnTo>
                  <a:lnTo>
                    <a:pt x="7906" y="105"/>
                  </a:lnTo>
                  <a:lnTo>
                    <a:pt x="7587" y="105"/>
                  </a:lnTo>
                  <a:lnTo>
                    <a:pt x="6951" y="283"/>
                  </a:lnTo>
                  <a:lnTo>
                    <a:pt x="6343" y="425"/>
                  </a:lnTo>
                  <a:lnTo>
                    <a:pt x="6024" y="567"/>
                  </a:lnTo>
                  <a:lnTo>
                    <a:pt x="5721" y="672"/>
                  </a:lnTo>
                  <a:lnTo>
                    <a:pt x="5125" y="956"/>
                  </a:lnTo>
                  <a:lnTo>
                    <a:pt x="4554" y="1240"/>
                  </a:lnTo>
                  <a:lnTo>
                    <a:pt x="3972" y="1595"/>
                  </a:lnTo>
                  <a:lnTo>
                    <a:pt x="3416" y="2020"/>
                  </a:lnTo>
                  <a:lnTo>
                    <a:pt x="2887" y="2482"/>
                  </a:lnTo>
                  <a:lnTo>
                    <a:pt x="2344" y="3013"/>
                  </a:lnTo>
                  <a:lnTo>
                    <a:pt x="1839" y="3511"/>
                  </a:lnTo>
                  <a:lnTo>
                    <a:pt x="1349" y="4078"/>
                  </a:lnTo>
                  <a:lnTo>
                    <a:pt x="887" y="4645"/>
                  </a:lnTo>
                  <a:lnTo>
                    <a:pt x="423" y="5319"/>
                  </a:lnTo>
                  <a:lnTo>
                    <a:pt x="0" y="5994"/>
                  </a:lnTo>
                  <a:lnTo>
                    <a:pt x="409" y="5461"/>
                  </a:lnTo>
                  <a:lnTo>
                    <a:pt x="834" y="5000"/>
                  </a:lnTo>
                  <a:lnTo>
                    <a:pt x="1257" y="4574"/>
                  </a:lnTo>
                  <a:lnTo>
                    <a:pt x="1694" y="4185"/>
                  </a:lnTo>
                  <a:lnTo>
                    <a:pt x="2158" y="3758"/>
                  </a:lnTo>
                  <a:lnTo>
                    <a:pt x="2382" y="3616"/>
                  </a:lnTo>
                  <a:lnTo>
                    <a:pt x="2608" y="3404"/>
                  </a:lnTo>
                  <a:lnTo>
                    <a:pt x="3071" y="3085"/>
                  </a:lnTo>
                  <a:lnTo>
                    <a:pt x="3575" y="2836"/>
                  </a:lnTo>
                  <a:lnTo>
                    <a:pt x="4052" y="2518"/>
                  </a:lnTo>
                  <a:lnTo>
                    <a:pt x="4568" y="2340"/>
                  </a:lnTo>
                  <a:lnTo>
                    <a:pt x="5072" y="2128"/>
                  </a:lnTo>
                  <a:lnTo>
                    <a:pt x="5587" y="1986"/>
                  </a:lnTo>
                  <a:lnTo>
                    <a:pt x="6130" y="1878"/>
                  </a:lnTo>
                  <a:lnTo>
                    <a:pt x="6661" y="1773"/>
                  </a:lnTo>
                  <a:lnTo>
                    <a:pt x="7203" y="1702"/>
                  </a:lnTo>
                  <a:lnTo>
                    <a:pt x="7733" y="1667"/>
                  </a:lnTo>
                  <a:lnTo>
                    <a:pt x="8262" y="1702"/>
                  </a:lnTo>
                  <a:lnTo>
                    <a:pt x="8752" y="1773"/>
                  </a:lnTo>
                  <a:lnTo>
                    <a:pt x="9256" y="1808"/>
                  </a:lnTo>
                  <a:lnTo>
                    <a:pt x="9732" y="1914"/>
                  </a:lnTo>
                  <a:lnTo>
                    <a:pt x="10236" y="2056"/>
                  </a:lnTo>
                  <a:lnTo>
                    <a:pt x="10700" y="2233"/>
                  </a:lnTo>
                  <a:lnTo>
                    <a:pt x="11177" y="2446"/>
                  </a:lnTo>
                  <a:lnTo>
                    <a:pt x="11639" y="2623"/>
                  </a:lnTo>
                  <a:lnTo>
                    <a:pt x="12091" y="2908"/>
                  </a:lnTo>
                  <a:lnTo>
                    <a:pt x="12541" y="3192"/>
                  </a:lnTo>
                  <a:lnTo>
                    <a:pt x="12978" y="3511"/>
                  </a:lnTo>
                  <a:lnTo>
                    <a:pt x="13401" y="3829"/>
                  </a:lnTo>
                  <a:lnTo>
                    <a:pt x="13826" y="4185"/>
                  </a:lnTo>
                  <a:lnTo>
                    <a:pt x="14222" y="4538"/>
                  </a:lnTo>
                  <a:lnTo>
                    <a:pt x="14632" y="4964"/>
                  </a:lnTo>
                  <a:lnTo>
                    <a:pt x="15017" y="5425"/>
                  </a:lnTo>
                  <a:lnTo>
                    <a:pt x="15375" y="5815"/>
                  </a:lnTo>
                  <a:lnTo>
                    <a:pt x="15746" y="6277"/>
                  </a:lnTo>
                  <a:lnTo>
                    <a:pt x="16102" y="6809"/>
                  </a:lnTo>
                  <a:lnTo>
                    <a:pt x="16434" y="7305"/>
                  </a:lnTo>
                  <a:lnTo>
                    <a:pt x="16766" y="7837"/>
                  </a:lnTo>
                  <a:lnTo>
                    <a:pt x="17083" y="8404"/>
                  </a:lnTo>
                  <a:lnTo>
                    <a:pt x="17375" y="8973"/>
                  </a:lnTo>
                  <a:lnTo>
                    <a:pt x="17665" y="9540"/>
                  </a:lnTo>
                  <a:lnTo>
                    <a:pt x="17931" y="10143"/>
                  </a:lnTo>
                  <a:lnTo>
                    <a:pt x="18195" y="10746"/>
                  </a:lnTo>
                  <a:lnTo>
                    <a:pt x="18433" y="11420"/>
                  </a:lnTo>
                  <a:lnTo>
                    <a:pt x="18659" y="12059"/>
                  </a:lnTo>
                  <a:lnTo>
                    <a:pt x="18870" y="12696"/>
                  </a:lnTo>
                  <a:lnTo>
                    <a:pt x="19069" y="13442"/>
                  </a:lnTo>
                  <a:lnTo>
                    <a:pt x="19241" y="14115"/>
                  </a:lnTo>
                  <a:lnTo>
                    <a:pt x="19414" y="14824"/>
                  </a:lnTo>
                  <a:lnTo>
                    <a:pt x="19029" y="14966"/>
                  </a:lnTo>
                  <a:lnTo>
                    <a:pt x="18659" y="15144"/>
                  </a:lnTo>
                  <a:lnTo>
                    <a:pt x="21600" y="21600"/>
                  </a:lnTo>
                  <a:lnTo>
                    <a:pt x="21176" y="11987"/>
                  </a:lnTo>
                  <a:lnTo>
                    <a:pt x="20606" y="13442"/>
                  </a:lnTo>
                  <a:close/>
                </a:path>
              </a:pathLst>
            </a:custGeom>
            <a:solidFill>
              <a:srgbClr val="FF0000">
                <a:alpha val="7411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88" name="Picture 30" descr="ServerProcess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81344" y="931316"/>
              <a:ext cx="434101" cy="50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AutoShape 31"/>
            <p:cNvSpPr>
              <a:spLocks noChangeArrowheads="1"/>
            </p:cNvSpPr>
            <p:nvPr/>
          </p:nvSpPr>
          <p:spPr bwMode="auto">
            <a:xfrm>
              <a:off x="1668104" y="1448896"/>
              <a:ext cx="671083" cy="233921"/>
            </a:xfrm>
            <a:prstGeom prst="roundRect">
              <a:avLst>
                <a:gd name="adj" fmla="val 416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r>
                <a:rPr lang="zh-CN" altLang="en-US" sz="1200">
                  <a:sym typeface="黑体" panose="02010609060101010101" pitchFamily="49" charset="-122"/>
                </a:rPr>
                <a:t>哈希算法</a:t>
              </a:r>
            </a:p>
          </p:txBody>
        </p:sp>
        <p:sp>
          <p:nvSpPr>
            <p:cNvPr id="90" name="曲线"/>
            <p:cNvSpPr>
              <a:spLocks/>
            </p:cNvSpPr>
            <p:nvPr/>
          </p:nvSpPr>
          <p:spPr bwMode="auto">
            <a:xfrm flipV="1">
              <a:off x="2048039" y="822007"/>
              <a:ext cx="987782" cy="570595"/>
            </a:xfrm>
            <a:custGeom>
              <a:avLst/>
              <a:gdLst>
                <a:gd name="T0" fmla="*/ 987782 w 21600"/>
                <a:gd name="T1" fmla="*/ 25598 h 21600"/>
                <a:gd name="T2" fmla="*/ 762879 w 21600"/>
                <a:gd name="T3" fmla="*/ 570595 h 21600"/>
                <a:gd name="T4" fmla="*/ 0 60000 65536"/>
                <a:gd name="T5" fmla="*/ 0 60000 65536"/>
                <a:gd name="T6" fmla="*/ 0 w 21600"/>
                <a:gd name="T7" fmla="*/ 0 h 21600"/>
                <a:gd name="T8" fmla="*/ 21600 w 21600"/>
                <a:gd name="T9" fmla="*/ 21600 h 21600"/>
              </a:gdLst>
              <a:ahLst/>
              <a:cxnLst>
                <a:cxn ang="T4">
                  <a:pos x="T0" y="T1"/>
                </a:cxn>
                <a:cxn ang="T5">
                  <a:pos x="T2" y="T3"/>
                </a:cxn>
              </a:cxnLst>
              <a:rect l="T6" t="T7" r="T8" b="T9"/>
              <a:pathLst>
                <a:path w="21600" h="21600">
                  <a:moveTo>
                    <a:pt x="21600" y="969"/>
                  </a:moveTo>
                  <a:cubicBezTo>
                    <a:pt x="21461" y="8514"/>
                    <a:pt x="19733" y="15770"/>
                    <a:pt x="16682" y="21600"/>
                  </a:cubicBezTo>
                </a:path>
              </a:pathLst>
            </a:custGeom>
            <a:noFill/>
            <a:ln w="44450" cap="flat" cmpd="sng">
              <a:solidFill>
                <a:srgbClr val="CC0000"/>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1" name="曲线"/>
            <p:cNvSpPr>
              <a:spLocks/>
            </p:cNvSpPr>
            <p:nvPr/>
          </p:nvSpPr>
          <p:spPr bwMode="auto">
            <a:xfrm>
              <a:off x="2048039" y="1732554"/>
              <a:ext cx="987782" cy="570594"/>
            </a:xfrm>
            <a:custGeom>
              <a:avLst/>
              <a:gdLst>
                <a:gd name="T0" fmla="*/ 987782 w 21600"/>
                <a:gd name="T1" fmla="*/ 25597 h 21600"/>
                <a:gd name="T2" fmla="*/ 762879 w 21600"/>
                <a:gd name="T3" fmla="*/ 570594 h 21600"/>
                <a:gd name="T4" fmla="*/ 0 60000 65536"/>
                <a:gd name="T5" fmla="*/ 0 60000 65536"/>
                <a:gd name="T6" fmla="*/ 0 w 21600"/>
                <a:gd name="T7" fmla="*/ 0 h 21600"/>
                <a:gd name="T8" fmla="*/ 21600 w 21600"/>
                <a:gd name="T9" fmla="*/ 21600 h 21600"/>
              </a:gdLst>
              <a:ahLst/>
              <a:cxnLst>
                <a:cxn ang="T4">
                  <a:pos x="T0" y="T1"/>
                </a:cxn>
                <a:cxn ang="T5">
                  <a:pos x="T2" y="T3"/>
                </a:cxn>
              </a:cxnLst>
              <a:rect l="T6" t="T7" r="T8" b="T9"/>
              <a:pathLst>
                <a:path w="21600" h="21600">
                  <a:moveTo>
                    <a:pt x="21600" y="969"/>
                  </a:moveTo>
                  <a:cubicBezTo>
                    <a:pt x="21461" y="8513"/>
                    <a:pt x="19733" y="15770"/>
                    <a:pt x="16682" y="21600"/>
                  </a:cubicBezTo>
                </a:path>
              </a:pathLst>
            </a:custGeom>
            <a:noFill/>
            <a:ln w="44450" cap="flat" cmpd="sng">
              <a:solidFill>
                <a:srgbClr val="CC0000"/>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 name="AutoShape 34"/>
            <p:cNvSpPr>
              <a:spLocks noChangeArrowheads="1"/>
            </p:cNvSpPr>
            <p:nvPr/>
          </p:nvSpPr>
          <p:spPr bwMode="auto">
            <a:xfrm>
              <a:off x="2603168" y="1296410"/>
              <a:ext cx="889221" cy="501730"/>
            </a:xfrm>
            <a:prstGeom prst="roundRect">
              <a:avLst>
                <a:gd name="adj" fmla="val 4162"/>
              </a:avLst>
            </a:prstGeom>
            <a:gradFill rotWithShape="1">
              <a:gsLst>
                <a:gs pos="0">
                  <a:srgbClr val="ADE2A1"/>
                </a:gs>
                <a:gs pos="100000">
                  <a:srgbClr val="E8F6E4"/>
                </a:gs>
              </a:gsLst>
              <a:lin ang="18900000" scaled="1"/>
            </a:gradFill>
            <a:ln w="9525">
              <a:solidFill>
                <a:srgbClr val="4D4D4D"/>
              </a:solidFill>
              <a:miter lim="800000"/>
              <a:headEnd/>
              <a:tailEnd/>
            </a:ln>
          </p:spPr>
          <p:txBody>
            <a:bodyPr lIns="18000" rIns="1800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r>
                <a:rPr lang="zh-CN" altLang="en-US" sz="1200">
                  <a:sym typeface="黑体" panose="02010609060101010101" pitchFamily="49" charset="-122"/>
                </a:rPr>
                <a:t>如果哈希值匹配，说明数据有效</a:t>
              </a:r>
              <a:r>
                <a:rPr lang="en-US" sz="1200">
                  <a:solidFill>
                    <a:schemeClr val="bg2"/>
                  </a:solidFill>
                  <a:sym typeface="黑体" panose="02010609060101010101" pitchFamily="49" charset="-122"/>
                </a:rPr>
                <a:t> </a:t>
              </a:r>
              <a:endParaRPr lang="zh-CN" altLang="en-US" sz="1200">
                <a:solidFill>
                  <a:schemeClr val="bg2"/>
                </a:solidFill>
                <a:sym typeface="黑体" panose="02010609060101010101" pitchFamily="49" charset="-122"/>
              </a:endParaRPr>
            </a:p>
          </p:txBody>
        </p:sp>
        <p:sp>
          <p:nvSpPr>
            <p:cNvPr id="93" name="曲线"/>
            <p:cNvSpPr>
              <a:spLocks/>
            </p:cNvSpPr>
            <p:nvPr/>
          </p:nvSpPr>
          <p:spPr bwMode="auto">
            <a:xfrm>
              <a:off x="534839" y="2842044"/>
              <a:ext cx="1963970" cy="471122"/>
            </a:xfrm>
            <a:custGeom>
              <a:avLst/>
              <a:gdLst>
                <a:gd name="T0" fmla="*/ 0 w 21600"/>
                <a:gd name="T1" fmla="*/ 0 h 21600"/>
                <a:gd name="T2" fmla="*/ 0 w 21600"/>
                <a:gd name="T3" fmla="*/ 471122 h 21600"/>
                <a:gd name="T4" fmla="*/ 1909415 w 21600"/>
                <a:gd name="T5" fmla="*/ 471122 h 21600"/>
                <a:gd name="T6" fmla="*/ 1909415 w 21600"/>
                <a:gd name="T7" fmla="*/ 196257 h 21600"/>
                <a:gd name="T8" fmla="*/ 1963970 w 21600"/>
                <a:gd name="T9" fmla="*/ 196257 h 21600"/>
                <a:gd name="T10" fmla="*/ 1882047 w 21600"/>
                <a:gd name="T11" fmla="*/ 39260 h 21600"/>
                <a:gd name="T12" fmla="*/ 1800306 w 21600"/>
                <a:gd name="T13" fmla="*/ 196257 h 21600"/>
                <a:gd name="T14" fmla="*/ 1854679 w 21600"/>
                <a:gd name="T15" fmla="*/ 196257 h 21600"/>
                <a:gd name="T16" fmla="*/ 1854679 w 21600"/>
                <a:gd name="T17" fmla="*/ 392580 h 21600"/>
                <a:gd name="T18" fmla="*/ 54464 w 21600"/>
                <a:gd name="T19" fmla="*/ 392580 h 21600"/>
                <a:gd name="T20" fmla="*/ 54464 w 21600"/>
                <a:gd name="T21" fmla="*/ 0 h 21600"/>
                <a:gd name="T22" fmla="*/ 0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600"/>
                <a:gd name="T37" fmla="*/ 0 h 21600"/>
                <a:gd name="T38" fmla="*/ 21600 w 21600"/>
                <a:gd name="T39" fmla="*/ 21600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a:moveTo>
                    <a:pt x="0" y="0"/>
                  </a:moveTo>
                  <a:lnTo>
                    <a:pt x="0" y="21600"/>
                  </a:lnTo>
                  <a:lnTo>
                    <a:pt x="21000" y="21600"/>
                  </a:lnTo>
                  <a:lnTo>
                    <a:pt x="21000" y="8998"/>
                  </a:lnTo>
                  <a:lnTo>
                    <a:pt x="21600" y="8998"/>
                  </a:lnTo>
                  <a:lnTo>
                    <a:pt x="20699" y="1800"/>
                  </a:lnTo>
                  <a:lnTo>
                    <a:pt x="19800" y="8998"/>
                  </a:lnTo>
                  <a:lnTo>
                    <a:pt x="20398" y="8998"/>
                  </a:lnTo>
                  <a:lnTo>
                    <a:pt x="20398" y="17999"/>
                  </a:lnTo>
                  <a:lnTo>
                    <a:pt x="599" y="17999"/>
                  </a:lnTo>
                  <a:lnTo>
                    <a:pt x="599" y="0"/>
                  </a:lnTo>
                  <a:lnTo>
                    <a:pt x="0" y="0"/>
                  </a:lnTo>
                  <a:close/>
                </a:path>
              </a:pathLst>
            </a:custGeom>
            <a:solidFill>
              <a:srgbClr val="FF0000">
                <a:alpha val="7411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 name="AutoShape 36"/>
            <p:cNvSpPr>
              <a:spLocks noChangeArrowheads="1"/>
            </p:cNvSpPr>
            <p:nvPr/>
          </p:nvSpPr>
          <p:spPr bwMode="auto">
            <a:xfrm>
              <a:off x="847190" y="3033336"/>
              <a:ext cx="1368256" cy="413188"/>
            </a:xfrm>
            <a:prstGeom prst="roundRect">
              <a:avLst>
                <a:gd name="adj" fmla="val 4162"/>
              </a:avLst>
            </a:prstGeom>
            <a:gradFill rotWithShape="1">
              <a:gsLst>
                <a:gs pos="0">
                  <a:srgbClr val="ADE2A1"/>
                </a:gs>
                <a:gs pos="100000">
                  <a:srgbClr val="E8F6E4"/>
                </a:gs>
              </a:gsLst>
              <a:lin ang="18900000" scaled="1"/>
            </a:gradFill>
            <a:ln w="9525">
              <a:solidFill>
                <a:srgbClr val="4D4D4D"/>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r>
                <a:rPr lang="zh-CN" altLang="en-US" sz="1200">
                  <a:sym typeface="黑体" panose="02010609060101010101" pitchFamily="49" charset="-122"/>
                </a:rPr>
                <a:t>用户</a:t>
              </a:r>
              <a:r>
                <a:rPr lang="en-US" altLang="zh-CN" sz="1200">
                  <a:sym typeface="黑体" panose="02010609060101010101" pitchFamily="49" charset="-122"/>
                </a:rPr>
                <a:t>A</a:t>
              </a:r>
              <a:r>
                <a:rPr lang="zh-CN" altLang="en-US" sz="1200">
                  <a:sym typeface="黑体" panose="02010609060101010101" pitchFamily="49" charset="-122"/>
                </a:rPr>
                <a:t>发送数据和哈希值给用户 </a:t>
              </a:r>
              <a:r>
                <a:rPr lang="en-US" altLang="zh-CN" sz="1200">
                  <a:sym typeface="黑体" panose="02010609060101010101" pitchFamily="49" charset="-122"/>
                </a:rPr>
                <a:t>B</a:t>
              </a:r>
              <a:endParaRPr lang="zh-CN" altLang="en-US" sz="1200">
                <a:sym typeface="黑体" panose="02010609060101010101" pitchFamily="49" charset="-122"/>
              </a:endParaRPr>
            </a:p>
          </p:txBody>
        </p:sp>
      </p:grpSp>
    </p:spTree>
    <p:extLst>
      <p:ext uri="{BB962C8B-B14F-4D97-AF65-F5344CB8AC3E}">
        <p14:creationId xmlns:p14="http://schemas.microsoft.com/office/powerpoint/2010/main" val="428533451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文本框"/>
          <p:cNvSpPr>
            <a:spLocks noGrp="1" noChangeArrowheads="1"/>
          </p:cNvSpPr>
          <p:nvPr>
            <p:ph type="title"/>
          </p:nvPr>
        </p:nvSpPr>
        <p:spPr/>
        <p:txBody>
          <a:bodyPr/>
          <a:lstStyle/>
          <a:p>
            <a:pPr marL="0" indent="0"/>
            <a:r>
              <a:rPr lang="zh-CN" altLang="en-US" dirty="0">
                <a:sym typeface="Times New Roman" panose="02020603050405020304" pitchFamily="18" charset="0"/>
              </a:rPr>
              <a:t>消息认证码</a:t>
            </a:r>
          </a:p>
        </p:txBody>
      </p:sp>
      <p:sp>
        <p:nvSpPr>
          <p:cNvPr id="128003" name="文本框"/>
          <p:cNvSpPr>
            <a:spLocks noGrp="1" noChangeArrowheads="1"/>
          </p:cNvSpPr>
          <p:nvPr>
            <p:ph idx="1"/>
          </p:nvPr>
        </p:nvSpPr>
        <p:spPr/>
        <p:txBody>
          <a:bodyPr/>
          <a:lstStyle/>
          <a:p>
            <a:r>
              <a:rPr lang="zh-CN" altLang="en-US" dirty="0"/>
              <a:t>基本特点</a:t>
            </a:r>
            <a:endParaRPr lang="en-US" altLang="zh-CN" dirty="0"/>
          </a:p>
          <a:p>
            <a:pPr lvl="1"/>
            <a:r>
              <a:rPr lang="zh-CN" altLang="zh-CN" dirty="0"/>
              <a:t>也称消息鉴别码（</a:t>
            </a:r>
            <a:r>
              <a:rPr lang="en-US" altLang="zh-CN" dirty="0"/>
              <a:t>Message Authentication Code</a:t>
            </a:r>
            <a:r>
              <a:rPr lang="zh-CN" altLang="zh-CN" dirty="0"/>
              <a:t>，</a:t>
            </a:r>
            <a:r>
              <a:rPr lang="en-US" altLang="zh-CN" dirty="0"/>
              <a:t>MAC</a:t>
            </a:r>
            <a:r>
              <a:rPr lang="zh-CN" altLang="zh-CN" dirty="0"/>
              <a:t>）</a:t>
            </a:r>
            <a:endParaRPr lang="en-US" altLang="zh-CN" dirty="0"/>
          </a:p>
          <a:p>
            <a:pPr lvl="1"/>
            <a:r>
              <a:rPr lang="zh-CN" altLang="zh-CN" dirty="0"/>
              <a:t>利用密钥来生成一个固定长度的短数据块，并将该数据块附加在消息之后</a:t>
            </a:r>
            <a:endParaRPr lang="en-US" altLang="zh-CN" dirty="0">
              <a:sym typeface="Times New Roman" panose="02020603050405020304" pitchFamily="18" charset="0"/>
            </a:endParaRPr>
          </a:p>
          <a:p>
            <a:r>
              <a:rPr lang="zh-CN" altLang="en-US" dirty="0">
                <a:sym typeface="Times New Roman" panose="02020603050405020304" pitchFamily="18" charset="0"/>
              </a:rPr>
              <a:t>作用：完整性校验、时间和顺序验证</a:t>
            </a:r>
            <a:endParaRPr lang="en-US" dirty="0">
              <a:sym typeface="Times New Roman" panose="02020603050405020304" pitchFamily="18" charset="0"/>
            </a:endParaRPr>
          </a:p>
          <a:p>
            <a:pPr marL="342900" indent="-342900" algn="l">
              <a:buFont typeface="Wingdings" panose="05000000000000000000" pitchFamily="2" charset="2"/>
              <a:buChar char="v"/>
            </a:pPr>
            <a:r>
              <a:rPr lang="zh-CN" altLang="en-US" sz="2800" dirty="0">
                <a:latin typeface="Times New Roman" panose="02020603050405020304" pitchFamily="18" charset="0"/>
                <a:sym typeface="Times New Roman" panose="02020603050405020304" pitchFamily="18" charset="0"/>
              </a:rPr>
              <a:t>实现算法</a:t>
            </a:r>
            <a:endParaRPr lang="en-US" sz="2800" dirty="0">
              <a:latin typeface="Times New Roman" panose="02020603050405020304" pitchFamily="18" charset="0"/>
              <a:sym typeface="Times New Roman" panose="02020603050405020304" pitchFamily="18" charset="0"/>
            </a:endParaRPr>
          </a:p>
          <a:p>
            <a:pPr lvl="1"/>
            <a:r>
              <a:rPr lang="zh-CN" altLang="zh-CN" dirty="0"/>
              <a:t>分组链消息鉴别码（</a:t>
            </a:r>
            <a:r>
              <a:rPr lang="en-US" altLang="zh-CN" dirty="0"/>
              <a:t>CBC-MAC</a:t>
            </a:r>
            <a:r>
              <a:rPr lang="zh-CN" altLang="en-US" dirty="0"/>
              <a:t>）</a:t>
            </a:r>
            <a:endParaRPr lang="en-US" altLang="zh-CN" dirty="0"/>
          </a:p>
          <a:p>
            <a:pPr lvl="1"/>
            <a:r>
              <a:rPr lang="zh-CN" altLang="zh-CN" dirty="0"/>
              <a:t>基于哈希函数的</a:t>
            </a:r>
            <a:r>
              <a:rPr lang="en-US" altLang="zh-CN" dirty="0"/>
              <a:t>MAC</a:t>
            </a:r>
            <a:r>
              <a:rPr lang="zh-CN" altLang="en-US" dirty="0"/>
              <a:t>（</a:t>
            </a:r>
            <a:r>
              <a:rPr lang="en-US" altLang="zh-CN" dirty="0"/>
              <a:t>HMAC</a:t>
            </a:r>
            <a:r>
              <a:rPr lang="zh-CN" altLang="en-US" dirty="0"/>
              <a:t>）</a:t>
            </a:r>
            <a:endParaRPr lang="en-US" altLang="zh-CN" sz="2600" dirty="0">
              <a:latin typeface="Times New Roman" panose="02020603050405020304" pitchFamily="18" charset="0"/>
              <a:sym typeface="Times New Roman" panose="02020603050405020304" pitchFamily="18" charset="0"/>
            </a:endParaRPr>
          </a:p>
          <a:p>
            <a:pPr marL="342900" indent="-342900" algn="l">
              <a:buFont typeface="Wingdings" panose="05000000000000000000" pitchFamily="2" charset="2"/>
              <a:buChar char="v"/>
            </a:pPr>
            <a:endParaRPr lang="zh-CN" altLang="en-US" sz="2800" dirty="0">
              <a:sym typeface="Times New Roman" panose="02020603050405020304" pitchFamily="18" charset="0"/>
            </a:endParaRPr>
          </a:p>
          <a:p>
            <a:pPr marL="342900" indent="-342900" algn="l">
              <a:buFont typeface="Wingdings" panose="05000000000000000000" pitchFamily="2" charset="2"/>
              <a:buChar char="v"/>
            </a:pPr>
            <a:endParaRPr lang="zh-CN" altLang="en-US" sz="2800" dirty="0">
              <a:sym typeface="Times New Roman" panose="02020603050405020304" pitchFamily="18" charset="0"/>
            </a:endParaRPr>
          </a:p>
        </p:txBody>
      </p:sp>
      <p:sp>
        <p:nvSpPr>
          <p:cNvPr id="128004" name="文本框"/>
          <p:cNvSpPr>
            <a:spLocks noGrp="1" noChangeArrowheads="1"/>
          </p:cNvSpPr>
          <p:nvPr/>
        </p:nvSpPr>
        <p:spPr bwMode="auto">
          <a:xfrm>
            <a:off x="4191000" y="6505575"/>
            <a:ext cx="8382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fld id="{EE82BE63-E3CC-4C7E-AFDD-DF1BCFA4A46A}" type="slidenum">
              <a:rPr lang="en-US" altLang="zh-CN" sz="1000">
                <a:sym typeface="黑体" panose="02010609060101010101" pitchFamily="49" charset="-122"/>
              </a:rPr>
              <a:pPr algn="ctr" hangingPunct="1"/>
              <a:t>18</a:t>
            </a:fld>
            <a:endParaRPr lang="zh-CN" altLang="en-US" sz="1000">
              <a:sym typeface="黑体" panose="02010609060101010101" pitchFamily="49" charset="-122"/>
            </a:endParaRPr>
          </a:p>
        </p:txBody>
      </p:sp>
    </p:spTree>
    <p:extLst>
      <p:ext uri="{BB962C8B-B14F-4D97-AF65-F5344CB8AC3E}">
        <p14:creationId xmlns:p14="http://schemas.microsoft.com/office/powerpoint/2010/main" val="262382360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文本框"/>
          <p:cNvSpPr>
            <a:spLocks noGrp="1" noChangeArrowheads="1"/>
          </p:cNvSpPr>
          <p:nvPr>
            <p:ph type="title"/>
          </p:nvPr>
        </p:nvSpPr>
        <p:spPr/>
        <p:txBody>
          <a:bodyPr/>
          <a:lstStyle/>
          <a:p>
            <a:pPr marL="0" indent="0"/>
            <a:r>
              <a:rPr lang="zh-CN" altLang="en-US">
                <a:sym typeface="Times New Roman" panose="02020603050405020304" pitchFamily="18" charset="0"/>
              </a:rPr>
              <a:t>数字签名</a:t>
            </a:r>
          </a:p>
        </p:txBody>
      </p:sp>
      <p:sp>
        <p:nvSpPr>
          <p:cNvPr id="129028" name="文本框"/>
          <p:cNvSpPr>
            <a:spLocks noGrp="1" noChangeArrowheads="1"/>
          </p:cNvSpPr>
          <p:nvPr/>
        </p:nvSpPr>
        <p:spPr bwMode="auto">
          <a:xfrm>
            <a:off x="4191000" y="6505575"/>
            <a:ext cx="8382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fld id="{B32A9149-0EEA-4B8E-87C4-D48675E5D659}" type="slidenum">
              <a:rPr lang="en-US" altLang="zh-CN" sz="1000">
                <a:sym typeface="黑体" panose="02010609060101010101" pitchFamily="49" charset="-122"/>
              </a:rPr>
              <a:pPr algn="ctr" hangingPunct="1"/>
              <a:t>19</a:t>
            </a:fld>
            <a:endParaRPr lang="zh-CN" altLang="en-US" sz="1000">
              <a:sym typeface="黑体" panose="02010609060101010101" pitchFamily="49" charset="-122"/>
            </a:endParaRPr>
          </a:p>
        </p:txBody>
      </p:sp>
      <p:sp>
        <p:nvSpPr>
          <p:cNvPr id="2" name="内容占位符 1"/>
          <p:cNvSpPr>
            <a:spLocks noGrp="1"/>
          </p:cNvSpPr>
          <p:nvPr>
            <p:ph idx="1"/>
          </p:nvPr>
        </p:nvSpPr>
        <p:spPr/>
        <p:txBody>
          <a:bodyPr/>
          <a:lstStyle/>
          <a:p>
            <a:r>
              <a:rPr lang="zh-CN" altLang="en-US" dirty="0"/>
              <a:t>基本特性</a:t>
            </a:r>
            <a:endParaRPr lang="en-US" altLang="zh-CN" dirty="0"/>
          </a:p>
          <a:p>
            <a:pPr lvl="1"/>
            <a:r>
              <a:rPr lang="zh-CN" altLang="en-US" dirty="0"/>
              <a:t>不可伪造性</a:t>
            </a:r>
            <a:endParaRPr lang="en-US" altLang="zh-CN" dirty="0"/>
          </a:p>
          <a:p>
            <a:pPr lvl="1"/>
            <a:r>
              <a:rPr lang="zh-CN" altLang="en-US" dirty="0"/>
              <a:t>不可否认性</a:t>
            </a:r>
            <a:endParaRPr lang="en-US" altLang="zh-CN" dirty="0"/>
          </a:p>
          <a:p>
            <a:pPr lvl="1"/>
            <a:r>
              <a:rPr lang="zh-CN" altLang="en-US" dirty="0"/>
              <a:t>完整性</a:t>
            </a:r>
            <a:endParaRPr lang="en-US" altLang="zh-CN" dirty="0"/>
          </a:p>
          <a:p>
            <a:r>
              <a:rPr lang="zh-CN" altLang="en-US" dirty="0"/>
              <a:t>应用示例</a:t>
            </a:r>
            <a:endParaRPr lang="en-US" altLang="zh-CN" dirty="0"/>
          </a:p>
          <a:p>
            <a:pPr lvl="1"/>
            <a:r>
              <a:rPr lang="zh-CN" altLang="en-US" dirty="0"/>
              <a:t>发送过程</a:t>
            </a:r>
            <a:endParaRPr lang="en-US" altLang="zh-CN" dirty="0"/>
          </a:p>
          <a:p>
            <a:pPr lvl="1"/>
            <a:r>
              <a:rPr lang="zh-CN" altLang="en-US" dirty="0"/>
              <a:t>接收过程</a:t>
            </a:r>
            <a:endParaRPr lang="en-US" altLang="zh-CN" dirty="0"/>
          </a:p>
        </p:txBody>
      </p:sp>
      <p:grpSp>
        <p:nvGrpSpPr>
          <p:cNvPr id="129029" name="Group 5"/>
          <p:cNvGrpSpPr>
            <a:grpSpLocks/>
          </p:cNvGrpSpPr>
          <p:nvPr/>
        </p:nvGrpSpPr>
        <p:grpSpPr bwMode="auto">
          <a:xfrm>
            <a:off x="4427984" y="1435832"/>
            <a:ext cx="4519622" cy="4824536"/>
            <a:chOff x="0" y="0"/>
            <a:chExt cx="4557698" cy="3497572"/>
          </a:xfrm>
        </p:grpSpPr>
        <p:grpSp>
          <p:nvGrpSpPr>
            <p:cNvPr id="129030" name="Group 6"/>
            <p:cNvGrpSpPr>
              <a:grpSpLocks/>
            </p:cNvGrpSpPr>
            <p:nvPr/>
          </p:nvGrpSpPr>
          <p:grpSpPr bwMode="auto">
            <a:xfrm>
              <a:off x="0" y="4400"/>
              <a:ext cx="2025846" cy="3383151"/>
              <a:chOff x="0" y="0"/>
              <a:chExt cx="2025846" cy="3383151"/>
            </a:xfrm>
          </p:grpSpPr>
          <p:sp>
            <p:nvSpPr>
              <p:cNvPr id="129071" name="Rectangle 7"/>
              <p:cNvSpPr>
                <a:spLocks noChangeArrowheads="1"/>
              </p:cNvSpPr>
              <p:nvPr/>
            </p:nvSpPr>
            <p:spPr bwMode="auto">
              <a:xfrm>
                <a:off x="0" y="0"/>
                <a:ext cx="2025846" cy="3383151"/>
              </a:xfrm>
              <a:prstGeom prst="rect">
                <a:avLst/>
              </a:prstGeom>
              <a:solidFill>
                <a:srgbClr val="FFFFFF">
                  <a:alpha val="54117"/>
                </a:srgbClr>
              </a:solidFill>
              <a:ln w="28575">
                <a:solidFill>
                  <a:srgbClr val="FFCC00"/>
                </a:solidFill>
                <a:miter lim="800000"/>
                <a:headEnd/>
                <a:tailEnd/>
              </a:ln>
            </p:spPr>
            <p:txBody>
              <a:bodyPr wrap="none" t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r>
                  <a:rPr lang="zh-CN" altLang="en-US" sz="1100">
                    <a:sym typeface="黑体" panose="02010609060101010101" pitchFamily="49" charset="-122"/>
                  </a:rPr>
                  <a:t>用户</a:t>
                </a:r>
                <a:r>
                  <a:rPr lang="en-US" altLang="zh-CN" sz="1100">
                    <a:sym typeface="黑体" panose="02010609060101010101" pitchFamily="49" charset="-122"/>
                  </a:rPr>
                  <a:t>A</a:t>
                </a:r>
                <a:endParaRPr lang="zh-CN" altLang="en-US" sz="1100">
                  <a:sym typeface="黑体" panose="02010609060101010101" pitchFamily="49" charset="-122"/>
                </a:endParaRPr>
              </a:p>
            </p:txBody>
          </p:sp>
          <p:pic>
            <p:nvPicPr>
              <p:cNvPr id="129072" name="Picture 8" descr="User_UserHalfD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56" y="227744"/>
                <a:ext cx="295396" cy="561107"/>
              </a:xfrm>
              <a:prstGeom prst="rect">
                <a:avLst/>
              </a:prstGeom>
              <a:solidFill>
                <a:srgbClr val="FFFFFF">
                  <a:alpha val="54117"/>
                </a:srgbClr>
              </a:solidFill>
              <a:ln w="28575">
                <a:solidFill>
                  <a:srgbClr val="FFCC00"/>
                </a:solidFill>
                <a:miter lim="800000"/>
                <a:headEnd/>
                <a:tailEnd/>
              </a:ln>
            </p:spPr>
          </p:pic>
        </p:grpSp>
        <p:grpSp>
          <p:nvGrpSpPr>
            <p:cNvPr id="129031" name="Group 9"/>
            <p:cNvGrpSpPr>
              <a:grpSpLocks/>
            </p:cNvGrpSpPr>
            <p:nvPr/>
          </p:nvGrpSpPr>
          <p:grpSpPr bwMode="auto">
            <a:xfrm>
              <a:off x="2143459" y="0"/>
              <a:ext cx="2025846" cy="3393053"/>
              <a:chOff x="0" y="0"/>
              <a:chExt cx="2025846" cy="3393053"/>
            </a:xfrm>
          </p:grpSpPr>
          <p:sp>
            <p:nvSpPr>
              <p:cNvPr id="129069" name="Rectangle 10"/>
              <p:cNvSpPr>
                <a:spLocks noChangeArrowheads="1"/>
              </p:cNvSpPr>
              <p:nvPr/>
            </p:nvSpPr>
            <p:spPr bwMode="auto">
              <a:xfrm>
                <a:off x="0" y="0"/>
                <a:ext cx="2025846" cy="3393053"/>
              </a:xfrm>
              <a:prstGeom prst="rect">
                <a:avLst/>
              </a:prstGeom>
              <a:solidFill>
                <a:srgbClr val="855ADA">
                  <a:alpha val="50195"/>
                </a:srgbClr>
              </a:solidFill>
              <a:ln w="28575">
                <a:solidFill>
                  <a:srgbClr val="FFCC00"/>
                </a:solidFill>
                <a:miter lim="800000"/>
                <a:headEnd/>
                <a:tailEnd/>
              </a:ln>
            </p:spPr>
            <p:txBody>
              <a:bodyPr wrap="none" tIns="0" bIns="0"/>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r" hangingPunct="1"/>
                <a:r>
                  <a:rPr lang="zh-CN" altLang="en-US" sz="1100" dirty="0">
                    <a:sym typeface="黑体" panose="02010609060101010101" pitchFamily="49" charset="-122"/>
                  </a:rPr>
                  <a:t>用户</a:t>
                </a:r>
                <a:r>
                  <a:rPr lang="en-US" altLang="zh-CN" sz="1100" dirty="0">
                    <a:sym typeface="黑体" panose="02010609060101010101" pitchFamily="49" charset="-122"/>
                  </a:rPr>
                  <a:t>B</a:t>
                </a:r>
                <a:endParaRPr lang="zh-CN" altLang="en-US" sz="1100" dirty="0">
                  <a:sym typeface="黑体" panose="02010609060101010101" pitchFamily="49" charset="-122"/>
                </a:endParaRPr>
              </a:p>
            </p:txBody>
          </p:sp>
          <p:pic>
            <p:nvPicPr>
              <p:cNvPr id="129070" name="Picture 11" descr="User_UserHalfE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2041" y="232144"/>
                <a:ext cx="295397" cy="561106"/>
              </a:xfrm>
              <a:prstGeom prst="rect">
                <a:avLst/>
              </a:prstGeom>
              <a:solidFill>
                <a:srgbClr val="855ADA">
                  <a:alpha val="50195"/>
                </a:srgbClr>
              </a:solidFill>
              <a:ln w="28575">
                <a:solidFill>
                  <a:srgbClr val="FFCC00"/>
                </a:solidFill>
                <a:miter lim="800000"/>
                <a:headEnd/>
                <a:tailEnd/>
              </a:ln>
            </p:spPr>
          </p:pic>
        </p:grpSp>
        <p:grpSp>
          <p:nvGrpSpPr>
            <p:cNvPr id="129032" name="Group 12"/>
            <p:cNvGrpSpPr>
              <a:grpSpLocks/>
            </p:cNvGrpSpPr>
            <p:nvPr/>
          </p:nvGrpSpPr>
          <p:grpSpPr bwMode="auto">
            <a:xfrm>
              <a:off x="843344" y="446685"/>
              <a:ext cx="447654" cy="873567"/>
              <a:chOff x="0" y="0"/>
              <a:chExt cx="447654" cy="873567"/>
            </a:xfrm>
          </p:grpSpPr>
          <p:pic>
            <p:nvPicPr>
              <p:cNvPr id="129067" name="Picture 13" descr="Document_Writing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447654" cy="873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68" name="Oval 14"/>
              <p:cNvSpPr>
                <a:spLocks noChangeArrowheads="1"/>
              </p:cNvSpPr>
              <p:nvPr/>
            </p:nvSpPr>
            <p:spPr bwMode="auto">
              <a:xfrm>
                <a:off x="33310" y="376487"/>
                <a:ext cx="361535" cy="220598"/>
              </a:xfrm>
              <a:prstGeom prst="ellipse">
                <a:avLst/>
              </a:prstGeom>
              <a:solidFill>
                <a:srgbClr val="FFFFFF">
                  <a:alpha val="74117"/>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r>
                  <a:rPr lang="zh-CN" altLang="en-US" sz="1100">
                    <a:solidFill>
                      <a:srgbClr val="000000"/>
                    </a:solidFill>
                    <a:sym typeface="黑体" panose="02010609060101010101" pitchFamily="49" charset="-122"/>
                  </a:rPr>
                  <a:t>数据</a:t>
                </a:r>
              </a:p>
            </p:txBody>
          </p:sp>
        </p:grpSp>
        <p:sp>
          <p:nvSpPr>
            <p:cNvPr id="129033" name="曲线"/>
            <p:cNvSpPr>
              <a:spLocks/>
            </p:cNvSpPr>
            <p:nvPr/>
          </p:nvSpPr>
          <p:spPr bwMode="auto">
            <a:xfrm rot="4500000" flipH="1">
              <a:off x="-58711" y="1465206"/>
              <a:ext cx="1728433" cy="848812"/>
            </a:xfrm>
            <a:custGeom>
              <a:avLst/>
              <a:gdLst>
                <a:gd name="T0" fmla="*/ 1728353 w 21600"/>
                <a:gd name="T1" fmla="*/ 282584 h 21600"/>
                <a:gd name="T2" fmla="*/ 1719711 w 21600"/>
                <a:gd name="T3" fmla="*/ 421184 h 21600"/>
                <a:gd name="T4" fmla="*/ 1693784 w 21600"/>
                <a:gd name="T5" fmla="*/ 537699 h 21600"/>
                <a:gd name="T6" fmla="*/ 1652094 w 21600"/>
                <a:gd name="T7" fmla="*/ 634959 h 21600"/>
                <a:gd name="T8" fmla="*/ 1594479 w 21600"/>
                <a:gd name="T9" fmla="*/ 710212 h 21600"/>
                <a:gd name="T10" fmla="*/ 1526863 w 21600"/>
                <a:gd name="T11" fmla="*/ 768961 h 21600"/>
                <a:gd name="T12" fmla="*/ 1447643 w 21600"/>
                <a:gd name="T13" fmla="*/ 812069 h 21600"/>
                <a:gd name="T14" fmla="*/ 1356980 w 21600"/>
                <a:gd name="T15" fmla="*/ 836866 h 21600"/>
                <a:gd name="T16" fmla="*/ 1261996 w 21600"/>
                <a:gd name="T17" fmla="*/ 848812 h 21600"/>
                <a:gd name="T18" fmla="*/ 1159891 w 21600"/>
                <a:gd name="T19" fmla="*/ 846022 h 21600"/>
                <a:gd name="T20" fmla="*/ 1050583 w 21600"/>
                <a:gd name="T21" fmla="*/ 833211 h 21600"/>
                <a:gd name="T22" fmla="*/ 942636 w 21600"/>
                <a:gd name="T23" fmla="*/ 807511 h 21600"/>
                <a:gd name="T24" fmla="*/ 833249 w 21600"/>
                <a:gd name="T25" fmla="*/ 773559 h 21600"/>
                <a:gd name="T26" fmla="*/ 725302 w 21600"/>
                <a:gd name="T27" fmla="*/ 730411 h 21600"/>
                <a:gd name="T28" fmla="*/ 618795 w 21600"/>
                <a:gd name="T29" fmla="*/ 681800 h 21600"/>
                <a:gd name="T30" fmla="*/ 519410 w 21600"/>
                <a:gd name="T31" fmla="*/ 625763 h 21600"/>
                <a:gd name="T32" fmla="*/ 423066 w 21600"/>
                <a:gd name="T33" fmla="*/ 566150 h 21600"/>
                <a:gd name="T34" fmla="*/ 335204 w 21600"/>
                <a:gd name="T35" fmla="*/ 502843 h 21600"/>
                <a:gd name="T36" fmla="*/ 257505 w 21600"/>
                <a:gd name="T37" fmla="*/ 437649 h 21600"/>
                <a:gd name="T38" fmla="*/ 192768 w 21600"/>
                <a:gd name="T39" fmla="*/ 371591 h 21600"/>
                <a:gd name="T40" fmla="*/ 139555 w 21600"/>
                <a:gd name="T41" fmla="*/ 304590 h 21600"/>
                <a:gd name="T42" fmla="*/ 22966 w 21600"/>
                <a:gd name="T43" fmla="*/ 285334 h 21600"/>
                <a:gd name="T44" fmla="*/ 0 w 21600"/>
                <a:gd name="T45" fmla="*/ 12771 h 21600"/>
                <a:gd name="T46" fmla="*/ 60415 w 21600"/>
                <a:gd name="T47" fmla="*/ 34856 h 21600"/>
                <a:gd name="T48" fmla="*/ 326642 w 21600"/>
                <a:gd name="T49" fmla="*/ 227529 h 21600"/>
                <a:gd name="T50" fmla="*/ 283431 w 21600"/>
                <a:gd name="T51" fmla="*/ 251421 h 21600"/>
                <a:gd name="T52" fmla="*/ 325121 w 21600"/>
                <a:gd name="T53" fmla="*/ 306437 h 21600"/>
                <a:gd name="T54" fmla="*/ 376974 w 21600"/>
                <a:gd name="T55" fmla="*/ 365146 h 21600"/>
                <a:gd name="T56" fmla="*/ 438910 w 21600"/>
                <a:gd name="T57" fmla="*/ 422048 h 21600"/>
                <a:gd name="T58" fmla="*/ 535334 w 21600"/>
                <a:gd name="T59" fmla="*/ 499149 h 21600"/>
                <a:gd name="T60" fmla="*/ 617355 w 21600"/>
                <a:gd name="T61" fmla="*/ 555147 h 21600"/>
                <a:gd name="T62" fmla="*/ 702176 w 21600"/>
                <a:gd name="T63" fmla="*/ 608315 h 21600"/>
                <a:gd name="T64" fmla="*/ 823166 w 21600"/>
                <a:gd name="T65" fmla="*/ 670758 h 21600"/>
                <a:gd name="T66" fmla="*/ 915269 w 21600"/>
                <a:gd name="T67" fmla="*/ 709308 h 21600"/>
                <a:gd name="T68" fmla="*/ 1011693 w 21600"/>
                <a:gd name="T69" fmla="*/ 741374 h 21600"/>
                <a:gd name="T70" fmla="*/ 1105237 w 21600"/>
                <a:gd name="T71" fmla="*/ 765267 h 21600"/>
                <a:gd name="T72" fmla="*/ 1197340 w 21600"/>
                <a:gd name="T73" fmla="*/ 778117 h 21600"/>
                <a:gd name="T74" fmla="*/ 1283602 w 21600"/>
                <a:gd name="T75" fmla="*/ 779925 h 21600"/>
                <a:gd name="T76" fmla="*/ 1370023 w 21600"/>
                <a:gd name="T77" fmla="*/ 768961 h 21600"/>
                <a:gd name="T78" fmla="*/ 1447643 w 21600"/>
                <a:gd name="T79" fmla="*/ 744125 h 21600"/>
                <a:gd name="T80" fmla="*/ 1519741 w 21600"/>
                <a:gd name="T81" fmla="*/ 702863 h 21600"/>
                <a:gd name="T82" fmla="*/ 1582957 w 21600"/>
                <a:gd name="T83" fmla="*/ 646865 h 21600"/>
                <a:gd name="T84" fmla="*/ 1634730 w 21600"/>
                <a:gd name="T85" fmla="*/ 570747 h 21600"/>
                <a:gd name="T86" fmla="*/ 1676500 w 21600"/>
                <a:gd name="T87" fmla="*/ 478046 h 21600"/>
                <a:gd name="T88" fmla="*/ 1705307 w 21600"/>
                <a:gd name="T89" fmla="*/ 363378 h 21600"/>
                <a:gd name="T90" fmla="*/ 1722592 w 21600"/>
                <a:gd name="T91" fmla="*/ 226586 h 216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00"/>
                <a:gd name="T139" fmla="*/ 0 h 21600"/>
                <a:gd name="T140" fmla="*/ 21600 w 21600"/>
                <a:gd name="T141" fmla="*/ 21600 h 216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00" h="21600">
                  <a:moveTo>
                    <a:pt x="21545" y="4482"/>
                  </a:moveTo>
                  <a:lnTo>
                    <a:pt x="21581" y="5860"/>
                  </a:lnTo>
                  <a:lnTo>
                    <a:pt x="21599" y="7191"/>
                  </a:lnTo>
                  <a:lnTo>
                    <a:pt x="21599" y="8406"/>
                  </a:lnTo>
                  <a:lnTo>
                    <a:pt x="21545" y="9597"/>
                  </a:lnTo>
                  <a:lnTo>
                    <a:pt x="21491" y="10718"/>
                  </a:lnTo>
                  <a:lnTo>
                    <a:pt x="21419" y="11744"/>
                  </a:lnTo>
                  <a:lnTo>
                    <a:pt x="21311" y="12772"/>
                  </a:lnTo>
                  <a:lnTo>
                    <a:pt x="21167" y="13683"/>
                  </a:lnTo>
                  <a:lnTo>
                    <a:pt x="21023" y="14570"/>
                  </a:lnTo>
                  <a:lnTo>
                    <a:pt x="20843" y="15388"/>
                  </a:lnTo>
                  <a:lnTo>
                    <a:pt x="20646" y="16158"/>
                  </a:lnTo>
                  <a:lnTo>
                    <a:pt x="20429" y="16835"/>
                  </a:lnTo>
                  <a:lnTo>
                    <a:pt x="20197" y="17513"/>
                  </a:lnTo>
                  <a:lnTo>
                    <a:pt x="19926" y="18073"/>
                  </a:lnTo>
                  <a:lnTo>
                    <a:pt x="19675" y="18634"/>
                  </a:lnTo>
                  <a:lnTo>
                    <a:pt x="19386" y="19124"/>
                  </a:lnTo>
                  <a:lnTo>
                    <a:pt x="19081" y="19568"/>
                  </a:lnTo>
                  <a:lnTo>
                    <a:pt x="18757" y="19988"/>
                  </a:lnTo>
                  <a:lnTo>
                    <a:pt x="18415" y="20362"/>
                  </a:lnTo>
                  <a:lnTo>
                    <a:pt x="18091" y="20665"/>
                  </a:lnTo>
                  <a:lnTo>
                    <a:pt x="17714" y="20898"/>
                  </a:lnTo>
                  <a:lnTo>
                    <a:pt x="17354" y="21131"/>
                  </a:lnTo>
                  <a:lnTo>
                    <a:pt x="16958" y="21296"/>
                  </a:lnTo>
                  <a:lnTo>
                    <a:pt x="16563" y="21435"/>
                  </a:lnTo>
                  <a:lnTo>
                    <a:pt x="16150" y="21529"/>
                  </a:lnTo>
                  <a:lnTo>
                    <a:pt x="15771" y="21600"/>
                  </a:lnTo>
                  <a:lnTo>
                    <a:pt x="15340" y="21600"/>
                  </a:lnTo>
                  <a:lnTo>
                    <a:pt x="14909" y="21600"/>
                  </a:lnTo>
                  <a:lnTo>
                    <a:pt x="14495" y="21529"/>
                  </a:lnTo>
                  <a:lnTo>
                    <a:pt x="14045" y="21459"/>
                  </a:lnTo>
                  <a:lnTo>
                    <a:pt x="13596" y="21343"/>
                  </a:lnTo>
                  <a:lnTo>
                    <a:pt x="13129" y="21203"/>
                  </a:lnTo>
                  <a:lnTo>
                    <a:pt x="12696" y="20992"/>
                  </a:lnTo>
                  <a:lnTo>
                    <a:pt x="12247" y="20782"/>
                  </a:lnTo>
                  <a:lnTo>
                    <a:pt x="11780" y="20549"/>
                  </a:lnTo>
                  <a:lnTo>
                    <a:pt x="11329" y="20292"/>
                  </a:lnTo>
                  <a:lnTo>
                    <a:pt x="10862" y="20012"/>
                  </a:lnTo>
                  <a:lnTo>
                    <a:pt x="10413" y="19685"/>
                  </a:lnTo>
                  <a:lnTo>
                    <a:pt x="9945" y="19334"/>
                  </a:lnTo>
                  <a:lnTo>
                    <a:pt x="9514" y="19008"/>
                  </a:lnTo>
                  <a:lnTo>
                    <a:pt x="9064" y="18587"/>
                  </a:lnTo>
                  <a:lnTo>
                    <a:pt x="8614" y="18213"/>
                  </a:lnTo>
                  <a:lnTo>
                    <a:pt x="8183" y="17770"/>
                  </a:lnTo>
                  <a:lnTo>
                    <a:pt x="7733" y="17350"/>
                  </a:lnTo>
                  <a:lnTo>
                    <a:pt x="7318" y="16905"/>
                  </a:lnTo>
                  <a:lnTo>
                    <a:pt x="6905" y="16416"/>
                  </a:lnTo>
                  <a:lnTo>
                    <a:pt x="6491" y="15924"/>
                  </a:lnTo>
                  <a:lnTo>
                    <a:pt x="6060" y="15434"/>
                  </a:lnTo>
                  <a:lnTo>
                    <a:pt x="5683" y="14943"/>
                  </a:lnTo>
                  <a:lnTo>
                    <a:pt x="5287" y="14407"/>
                  </a:lnTo>
                  <a:lnTo>
                    <a:pt x="4927" y="13893"/>
                  </a:lnTo>
                  <a:lnTo>
                    <a:pt x="4549" y="13355"/>
                  </a:lnTo>
                  <a:lnTo>
                    <a:pt x="4189" y="12796"/>
                  </a:lnTo>
                  <a:lnTo>
                    <a:pt x="3848" y="12259"/>
                  </a:lnTo>
                  <a:lnTo>
                    <a:pt x="3542" y="11699"/>
                  </a:lnTo>
                  <a:lnTo>
                    <a:pt x="3218" y="11137"/>
                  </a:lnTo>
                  <a:lnTo>
                    <a:pt x="2931" y="10578"/>
                  </a:lnTo>
                  <a:lnTo>
                    <a:pt x="2643" y="9994"/>
                  </a:lnTo>
                  <a:lnTo>
                    <a:pt x="2409" y="9456"/>
                  </a:lnTo>
                  <a:lnTo>
                    <a:pt x="2158" y="8872"/>
                  </a:lnTo>
                  <a:lnTo>
                    <a:pt x="1942" y="8336"/>
                  </a:lnTo>
                  <a:lnTo>
                    <a:pt x="1744" y="7751"/>
                  </a:lnTo>
                  <a:lnTo>
                    <a:pt x="1564" y="7214"/>
                  </a:lnTo>
                  <a:lnTo>
                    <a:pt x="1401" y="6678"/>
                  </a:lnTo>
                  <a:lnTo>
                    <a:pt x="287" y="7261"/>
                  </a:lnTo>
                  <a:lnTo>
                    <a:pt x="125" y="3642"/>
                  </a:lnTo>
                  <a:lnTo>
                    <a:pt x="17" y="1120"/>
                  </a:lnTo>
                  <a:lnTo>
                    <a:pt x="0" y="325"/>
                  </a:lnTo>
                  <a:lnTo>
                    <a:pt x="0" y="0"/>
                  </a:lnTo>
                  <a:lnTo>
                    <a:pt x="196" y="255"/>
                  </a:lnTo>
                  <a:lnTo>
                    <a:pt x="755" y="887"/>
                  </a:lnTo>
                  <a:lnTo>
                    <a:pt x="2409" y="2848"/>
                  </a:lnTo>
                  <a:lnTo>
                    <a:pt x="4818" y="5697"/>
                  </a:lnTo>
                  <a:lnTo>
                    <a:pt x="4082" y="5790"/>
                  </a:lnTo>
                  <a:lnTo>
                    <a:pt x="3614" y="5907"/>
                  </a:lnTo>
                  <a:lnTo>
                    <a:pt x="3417" y="5976"/>
                  </a:lnTo>
                  <a:lnTo>
                    <a:pt x="3542" y="6398"/>
                  </a:lnTo>
                  <a:lnTo>
                    <a:pt x="3686" y="6888"/>
                  </a:lnTo>
                  <a:lnTo>
                    <a:pt x="3848" y="7332"/>
                  </a:lnTo>
                  <a:lnTo>
                    <a:pt x="4063" y="7798"/>
                  </a:lnTo>
                  <a:lnTo>
                    <a:pt x="4262" y="8313"/>
                  </a:lnTo>
                  <a:lnTo>
                    <a:pt x="4478" y="8779"/>
                  </a:lnTo>
                  <a:lnTo>
                    <a:pt x="4711" y="9292"/>
                  </a:lnTo>
                  <a:lnTo>
                    <a:pt x="4944" y="9759"/>
                  </a:lnTo>
                  <a:lnTo>
                    <a:pt x="5214" y="10273"/>
                  </a:lnTo>
                  <a:lnTo>
                    <a:pt x="5485" y="10740"/>
                  </a:lnTo>
                  <a:lnTo>
                    <a:pt x="6060" y="11744"/>
                  </a:lnTo>
                  <a:lnTo>
                    <a:pt x="6384" y="12235"/>
                  </a:lnTo>
                  <a:lnTo>
                    <a:pt x="6690" y="12702"/>
                  </a:lnTo>
                  <a:lnTo>
                    <a:pt x="7032" y="13215"/>
                  </a:lnTo>
                  <a:lnTo>
                    <a:pt x="7373" y="13660"/>
                  </a:lnTo>
                  <a:lnTo>
                    <a:pt x="7715" y="14127"/>
                  </a:lnTo>
                  <a:lnTo>
                    <a:pt x="8057" y="14594"/>
                  </a:lnTo>
                  <a:lnTo>
                    <a:pt x="8415" y="15038"/>
                  </a:lnTo>
                  <a:lnTo>
                    <a:pt x="8775" y="15480"/>
                  </a:lnTo>
                  <a:lnTo>
                    <a:pt x="9532" y="16299"/>
                  </a:lnTo>
                  <a:lnTo>
                    <a:pt x="9891" y="16672"/>
                  </a:lnTo>
                  <a:lnTo>
                    <a:pt x="10287" y="17069"/>
                  </a:lnTo>
                  <a:lnTo>
                    <a:pt x="10682" y="17395"/>
                  </a:lnTo>
                  <a:lnTo>
                    <a:pt x="11042" y="17746"/>
                  </a:lnTo>
                  <a:lnTo>
                    <a:pt x="11438" y="18050"/>
                  </a:lnTo>
                  <a:lnTo>
                    <a:pt x="11851" y="18354"/>
                  </a:lnTo>
                  <a:lnTo>
                    <a:pt x="12247" y="18634"/>
                  </a:lnTo>
                  <a:lnTo>
                    <a:pt x="12643" y="18866"/>
                  </a:lnTo>
                  <a:lnTo>
                    <a:pt x="13020" y="19100"/>
                  </a:lnTo>
                  <a:lnTo>
                    <a:pt x="13416" y="19311"/>
                  </a:lnTo>
                  <a:lnTo>
                    <a:pt x="13812" y="19474"/>
                  </a:lnTo>
                  <a:lnTo>
                    <a:pt x="14171" y="19615"/>
                  </a:lnTo>
                  <a:lnTo>
                    <a:pt x="14566" y="19707"/>
                  </a:lnTo>
                  <a:lnTo>
                    <a:pt x="14963" y="19801"/>
                  </a:lnTo>
                  <a:lnTo>
                    <a:pt x="15322" y="19847"/>
                  </a:lnTo>
                  <a:lnTo>
                    <a:pt x="15681" y="19872"/>
                  </a:lnTo>
                  <a:lnTo>
                    <a:pt x="16041" y="19847"/>
                  </a:lnTo>
                  <a:lnTo>
                    <a:pt x="16419" y="19778"/>
                  </a:lnTo>
                  <a:lnTo>
                    <a:pt x="16780" y="19707"/>
                  </a:lnTo>
                  <a:lnTo>
                    <a:pt x="17121" y="19568"/>
                  </a:lnTo>
                  <a:lnTo>
                    <a:pt x="17462" y="19403"/>
                  </a:lnTo>
                  <a:lnTo>
                    <a:pt x="17769" y="19170"/>
                  </a:lnTo>
                  <a:lnTo>
                    <a:pt x="18091" y="18936"/>
                  </a:lnTo>
                  <a:lnTo>
                    <a:pt x="18397" y="18634"/>
                  </a:lnTo>
                  <a:lnTo>
                    <a:pt x="18703" y="18284"/>
                  </a:lnTo>
                  <a:lnTo>
                    <a:pt x="18992" y="17886"/>
                  </a:lnTo>
                  <a:lnTo>
                    <a:pt x="19260" y="17465"/>
                  </a:lnTo>
                  <a:lnTo>
                    <a:pt x="19512" y="16976"/>
                  </a:lnTo>
                  <a:lnTo>
                    <a:pt x="19782" y="16461"/>
                  </a:lnTo>
                  <a:lnTo>
                    <a:pt x="20017" y="15854"/>
                  </a:lnTo>
                  <a:lnTo>
                    <a:pt x="20214" y="15247"/>
                  </a:lnTo>
                  <a:lnTo>
                    <a:pt x="20429" y="14524"/>
                  </a:lnTo>
                  <a:lnTo>
                    <a:pt x="20646" y="13777"/>
                  </a:lnTo>
                  <a:lnTo>
                    <a:pt x="20789" y="13005"/>
                  </a:lnTo>
                  <a:lnTo>
                    <a:pt x="20951" y="12165"/>
                  </a:lnTo>
                  <a:lnTo>
                    <a:pt x="21114" y="11254"/>
                  </a:lnTo>
                  <a:lnTo>
                    <a:pt x="21203" y="10273"/>
                  </a:lnTo>
                  <a:lnTo>
                    <a:pt x="21311" y="9247"/>
                  </a:lnTo>
                  <a:lnTo>
                    <a:pt x="21419" y="8125"/>
                  </a:lnTo>
                  <a:lnTo>
                    <a:pt x="21473" y="6982"/>
                  </a:lnTo>
                  <a:lnTo>
                    <a:pt x="21527" y="5766"/>
                  </a:lnTo>
                  <a:lnTo>
                    <a:pt x="21545" y="4482"/>
                  </a:lnTo>
                  <a:close/>
                </a:path>
              </a:pathLst>
            </a:custGeom>
            <a:solidFill>
              <a:srgbClr val="FF0000">
                <a:alpha val="7411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9034" name="Group 16"/>
            <p:cNvGrpSpPr>
              <a:grpSpLocks/>
            </p:cNvGrpSpPr>
            <p:nvPr/>
          </p:nvGrpSpPr>
          <p:grpSpPr bwMode="auto">
            <a:xfrm>
              <a:off x="248900" y="1900065"/>
              <a:ext cx="595354" cy="695332"/>
              <a:chOff x="0" y="0"/>
              <a:chExt cx="595354" cy="695332"/>
            </a:xfrm>
          </p:grpSpPr>
          <p:pic>
            <p:nvPicPr>
              <p:cNvPr id="129065" name="Picture 17" descr="Policy_Writing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30" y="0"/>
                <a:ext cx="585324" cy="52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66" name="AutoShape 18"/>
              <p:cNvSpPr>
                <a:spLocks noChangeArrowheads="1"/>
              </p:cNvSpPr>
              <p:nvPr/>
            </p:nvSpPr>
            <p:spPr bwMode="auto">
              <a:xfrm>
                <a:off x="0" y="486294"/>
                <a:ext cx="570738" cy="209039"/>
              </a:xfrm>
              <a:prstGeom prst="roundRect">
                <a:avLst>
                  <a:gd name="adj" fmla="val 416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r>
                  <a:rPr lang="zh-CN" altLang="en-US" sz="1100">
                    <a:sym typeface="黑体" panose="02010609060101010101" pitchFamily="49" charset="-122"/>
                  </a:rPr>
                  <a:t>哈希值</a:t>
                </a:r>
              </a:p>
            </p:txBody>
          </p:sp>
        </p:grpSp>
        <p:grpSp>
          <p:nvGrpSpPr>
            <p:cNvPr id="129035" name="Group 19"/>
            <p:cNvGrpSpPr>
              <a:grpSpLocks/>
            </p:cNvGrpSpPr>
            <p:nvPr/>
          </p:nvGrpSpPr>
          <p:grpSpPr bwMode="auto">
            <a:xfrm>
              <a:off x="51968" y="1204731"/>
              <a:ext cx="1138739" cy="561106"/>
              <a:chOff x="0" y="0"/>
              <a:chExt cx="1138739" cy="561106"/>
            </a:xfrm>
          </p:grpSpPr>
          <p:sp>
            <p:nvSpPr>
              <p:cNvPr id="129063" name="AutoShape 20"/>
              <p:cNvSpPr>
                <a:spLocks noChangeArrowheads="1"/>
              </p:cNvSpPr>
              <p:nvPr/>
            </p:nvSpPr>
            <p:spPr bwMode="auto">
              <a:xfrm>
                <a:off x="575295" y="216741"/>
                <a:ext cx="563444" cy="308059"/>
              </a:xfrm>
              <a:prstGeom prst="roundRect">
                <a:avLst>
                  <a:gd name="adj" fmla="val 416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r>
                  <a:rPr lang="zh-CN" altLang="en-US" sz="1100">
                    <a:sym typeface="黑体" panose="02010609060101010101" pitchFamily="49" charset="-122"/>
                  </a:rPr>
                  <a:t>哈希算法</a:t>
                </a:r>
              </a:p>
            </p:txBody>
          </p:sp>
          <p:pic>
            <p:nvPicPr>
              <p:cNvPr id="129064" name="Picture 21" descr="ServerProcess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605382" cy="56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9036" name="曲线"/>
            <p:cNvSpPr>
              <a:spLocks/>
            </p:cNvSpPr>
            <p:nvPr/>
          </p:nvSpPr>
          <p:spPr bwMode="auto">
            <a:xfrm rot="17207006" flipV="1">
              <a:off x="1094693" y="1739797"/>
              <a:ext cx="1211333" cy="455860"/>
            </a:xfrm>
            <a:custGeom>
              <a:avLst/>
              <a:gdLst>
                <a:gd name="T0" fmla="*/ 1146672 w 21600"/>
                <a:gd name="T1" fmla="*/ 267944 h 21600"/>
                <a:gd name="T2" fmla="*/ 1136971 w 21600"/>
                <a:gd name="T3" fmla="*/ 253002 h 21600"/>
                <a:gd name="T4" fmla="*/ 1114034 w 21600"/>
                <a:gd name="T5" fmla="*/ 223793 h 21600"/>
                <a:gd name="T6" fmla="*/ 1088742 w 21600"/>
                <a:gd name="T7" fmla="*/ 196864 h 21600"/>
                <a:gd name="T8" fmla="*/ 1058290 w 21600"/>
                <a:gd name="T9" fmla="*/ 170652 h 21600"/>
                <a:gd name="T10" fmla="*/ 1026324 w 21600"/>
                <a:gd name="T11" fmla="*/ 145960 h 21600"/>
                <a:gd name="T12" fmla="*/ 989255 w 21600"/>
                <a:gd name="T13" fmla="*/ 122006 h 21600"/>
                <a:gd name="T14" fmla="*/ 950616 w 21600"/>
                <a:gd name="T15" fmla="*/ 100289 h 21600"/>
                <a:gd name="T16" fmla="*/ 909790 w 21600"/>
                <a:gd name="T17" fmla="*/ 80831 h 21600"/>
                <a:gd name="T18" fmla="*/ 864477 w 21600"/>
                <a:gd name="T19" fmla="*/ 63588 h 21600"/>
                <a:gd name="T20" fmla="*/ 818435 w 21600"/>
                <a:gd name="T21" fmla="*/ 47148 h 21600"/>
                <a:gd name="T22" fmla="*/ 770150 w 21600"/>
                <a:gd name="T23" fmla="*/ 32923 h 21600"/>
                <a:gd name="T24" fmla="*/ 718163 w 21600"/>
                <a:gd name="T25" fmla="*/ 21674 h 21600"/>
                <a:gd name="T26" fmla="*/ 665392 w 21600"/>
                <a:gd name="T27" fmla="*/ 13444 h 21600"/>
                <a:gd name="T28" fmla="*/ 611891 w 21600"/>
                <a:gd name="T29" fmla="*/ 5952 h 21600"/>
                <a:gd name="T30" fmla="*/ 569607 w 21600"/>
                <a:gd name="T31" fmla="*/ 2216 h 21600"/>
                <a:gd name="T32" fmla="*/ 526537 w 21600"/>
                <a:gd name="T33" fmla="*/ 1456 h 21600"/>
                <a:gd name="T34" fmla="*/ 461933 w 21600"/>
                <a:gd name="T35" fmla="*/ 1456 h 21600"/>
                <a:gd name="T36" fmla="*/ 425537 w 21600"/>
                <a:gd name="T37" fmla="*/ 2216 h 21600"/>
                <a:gd name="T38" fmla="*/ 355717 w 21600"/>
                <a:gd name="T39" fmla="*/ 8948 h 21600"/>
                <a:gd name="T40" fmla="*/ 320779 w 21600"/>
                <a:gd name="T41" fmla="*/ 14203 h 21600"/>
                <a:gd name="T42" fmla="*/ 255445 w 21600"/>
                <a:gd name="T43" fmla="*/ 26191 h 21600"/>
                <a:gd name="T44" fmla="*/ 191570 w 21600"/>
                <a:gd name="T45" fmla="*/ 42652 h 21600"/>
                <a:gd name="T46" fmla="*/ 131452 w 21600"/>
                <a:gd name="T47" fmla="*/ 63588 h 21600"/>
                <a:gd name="T48" fmla="*/ 75708 w 21600"/>
                <a:gd name="T49" fmla="*/ 86044 h 21600"/>
                <a:gd name="T50" fmla="*/ 23722 w 21600"/>
                <a:gd name="T51" fmla="*/ 112256 h 21600"/>
                <a:gd name="T52" fmla="*/ 22993 w 21600"/>
                <a:gd name="T53" fmla="*/ 115273 h 21600"/>
                <a:gd name="T54" fmla="*/ 70549 w 21600"/>
                <a:gd name="T55" fmla="*/ 96554 h 21600"/>
                <a:gd name="T56" fmla="*/ 120965 w 21600"/>
                <a:gd name="T57" fmla="*/ 79332 h 21600"/>
                <a:gd name="T58" fmla="*/ 146201 w 21600"/>
                <a:gd name="T59" fmla="*/ 71819 h 21600"/>
                <a:gd name="T60" fmla="*/ 200487 w 21600"/>
                <a:gd name="T61" fmla="*/ 59853 h 21600"/>
                <a:gd name="T62" fmla="*/ 256174 w 21600"/>
                <a:gd name="T63" fmla="*/ 49364 h 21600"/>
                <a:gd name="T64" fmla="*/ 313376 w 21600"/>
                <a:gd name="T65" fmla="*/ 41914 h 21600"/>
                <a:gd name="T66" fmla="*/ 373550 w 21600"/>
                <a:gd name="T67" fmla="*/ 37397 h 21600"/>
                <a:gd name="T68" fmla="*/ 433668 w 21600"/>
                <a:gd name="T69" fmla="*/ 35160 h 21600"/>
                <a:gd name="T70" fmla="*/ 490870 w 21600"/>
                <a:gd name="T71" fmla="*/ 37397 h 21600"/>
                <a:gd name="T72" fmla="*/ 545829 w 21600"/>
                <a:gd name="T73" fmla="*/ 40415 h 21600"/>
                <a:gd name="T74" fmla="*/ 600058 w 21600"/>
                <a:gd name="T75" fmla="*/ 47148 h 21600"/>
                <a:gd name="T76" fmla="*/ 652774 w 21600"/>
                <a:gd name="T77" fmla="*/ 55357 h 21600"/>
                <a:gd name="T78" fmla="*/ 703246 w 21600"/>
                <a:gd name="T79" fmla="*/ 67345 h 21600"/>
                <a:gd name="T80" fmla="*/ 751587 w 21600"/>
                <a:gd name="T81" fmla="*/ 80831 h 21600"/>
                <a:gd name="T82" fmla="*/ 797629 w 21600"/>
                <a:gd name="T83" fmla="*/ 95773 h 21600"/>
                <a:gd name="T84" fmla="*/ 842213 w 21600"/>
                <a:gd name="T85" fmla="*/ 114514 h 21600"/>
                <a:gd name="T86" fmla="*/ 883039 w 21600"/>
                <a:gd name="T87" fmla="*/ 132453 h 21600"/>
                <a:gd name="T88" fmla="*/ 921623 w 21600"/>
                <a:gd name="T89" fmla="*/ 154169 h 21600"/>
                <a:gd name="T90" fmla="*/ 958019 w 21600"/>
                <a:gd name="T91" fmla="*/ 177363 h 21600"/>
                <a:gd name="T92" fmla="*/ 990713 w 21600"/>
                <a:gd name="T93" fmla="*/ 201317 h 21600"/>
                <a:gd name="T94" fmla="*/ 1020436 w 21600"/>
                <a:gd name="T95" fmla="*/ 226769 h 21600"/>
                <a:gd name="T96" fmla="*/ 1046345 w 21600"/>
                <a:gd name="T97" fmla="*/ 254501 h 21600"/>
                <a:gd name="T98" fmla="*/ 1069450 w 21600"/>
                <a:gd name="T99" fmla="*/ 283667 h 21600"/>
                <a:gd name="T100" fmla="*/ 1088742 w 21600"/>
                <a:gd name="T101" fmla="*/ 312855 h 21600"/>
                <a:gd name="T102" fmla="*/ 1046345 w 21600"/>
                <a:gd name="T103" fmla="*/ 319587 h 21600"/>
                <a:gd name="T104" fmla="*/ 1187555 w 21600"/>
                <a:gd name="T105" fmla="*/ 253002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600"/>
                <a:gd name="T160" fmla="*/ 0 h 21600"/>
                <a:gd name="T161" fmla="*/ 21600 w 21600"/>
                <a:gd name="T162" fmla="*/ 21600 h 216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600" h="21600">
                  <a:moveTo>
                    <a:pt x="20605" y="13441"/>
                  </a:moveTo>
                  <a:lnTo>
                    <a:pt x="20447" y="12696"/>
                  </a:lnTo>
                  <a:lnTo>
                    <a:pt x="20354" y="12342"/>
                  </a:lnTo>
                  <a:lnTo>
                    <a:pt x="20274" y="11988"/>
                  </a:lnTo>
                  <a:lnTo>
                    <a:pt x="20077" y="11314"/>
                  </a:lnTo>
                  <a:lnTo>
                    <a:pt x="19865" y="10604"/>
                  </a:lnTo>
                  <a:lnTo>
                    <a:pt x="19638" y="10000"/>
                  </a:lnTo>
                  <a:lnTo>
                    <a:pt x="19414" y="9328"/>
                  </a:lnTo>
                  <a:lnTo>
                    <a:pt x="19136" y="8688"/>
                  </a:lnTo>
                  <a:lnTo>
                    <a:pt x="18871" y="8086"/>
                  </a:lnTo>
                  <a:lnTo>
                    <a:pt x="18579" y="7483"/>
                  </a:lnTo>
                  <a:lnTo>
                    <a:pt x="18301" y="6916"/>
                  </a:lnTo>
                  <a:lnTo>
                    <a:pt x="17971" y="6347"/>
                  </a:lnTo>
                  <a:lnTo>
                    <a:pt x="17640" y="5781"/>
                  </a:lnTo>
                  <a:lnTo>
                    <a:pt x="17322" y="5249"/>
                  </a:lnTo>
                  <a:lnTo>
                    <a:pt x="16951" y="4752"/>
                  </a:lnTo>
                  <a:lnTo>
                    <a:pt x="16593" y="4291"/>
                  </a:lnTo>
                  <a:lnTo>
                    <a:pt x="16223" y="3830"/>
                  </a:lnTo>
                  <a:lnTo>
                    <a:pt x="15824" y="3403"/>
                  </a:lnTo>
                  <a:lnTo>
                    <a:pt x="15415" y="3013"/>
                  </a:lnTo>
                  <a:lnTo>
                    <a:pt x="15018" y="2589"/>
                  </a:lnTo>
                  <a:lnTo>
                    <a:pt x="14594" y="2234"/>
                  </a:lnTo>
                  <a:lnTo>
                    <a:pt x="14170" y="1915"/>
                  </a:lnTo>
                  <a:lnTo>
                    <a:pt x="13733" y="1560"/>
                  </a:lnTo>
                  <a:lnTo>
                    <a:pt x="13269" y="1311"/>
                  </a:lnTo>
                  <a:lnTo>
                    <a:pt x="12806" y="1027"/>
                  </a:lnTo>
                  <a:lnTo>
                    <a:pt x="12341" y="780"/>
                  </a:lnTo>
                  <a:lnTo>
                    <a:pt x="11865" y="637"/>
                  </a:lnTo>
                  <a:lnTo>
                    <a:pt x="11388" y="424"/>
                  </a:lnTo>
                  <a:lnTo>
                    <a:pt x="10911" y="282"/>
                  </a:lnTo>
                  <a:lnTo>
                    <a:pt x="10409" y="176"/>
                  </a:lnTo>
                  <a:lnTo>
                    <a:pt x="10157" y="105"/>
                  </a:lnTo>
                  <a:lnTo>
                    <a:pt x="9906" y="105"/>
                  </a:lnTo>
                  <a:lnTo>
                    <a:pt x="9389" y="69"/>
                  </a:lnTo>
                  <a:lnTo>
                    <a:pt x="8885" y="0"/>
                  </a:lnTo>
                  <a:lnTo>
                    <a:pt x="8237" y="69"/>
                  </a:lnTo>
                  <a:lnTo>
                    <a:pt x="7906" y="105"/>
                  </a:lnTo>
                  <a:lnTo>
                    <a:pt x="7588" y="105"/>
                  </a:lnTo>
                  <a:lnTo>
                    <a:pt x="6952" y="282"/>
                  </a:lnTo>
                  <a:lnTo>
                    <a:pt x="6343" y="424"/>
                  </a:lnTo>
                  <a:lnTo>
                    <a:pt x="6025" y="566"/>
                  </a:lnTo>
                  <a:lnTo>
                    <a:pt x="5720" y="673"/>
                  </a:lnTo>
                  <a:lnTo>
                    <a:pt x="5125" y="957"/>
                  </a:lnTo>
                  <a:lnTo>
                    <a:pt x="4555" y="1241"/>
                  </a:lnTo>
                  <a:lnTo>
                    <a:pt x="3973" y="1595"/>
                  </a:lnTo>
                  <a:lnTo>
                    <a:pt x="3416" y="2021"/>
                  </a:lnTo>
                  <a:lnTo>
                    <a:pt x="2886" y="2481"/>
                  </a:lnTo>
                  <a:lnTo>
                    <a:pt x="2344" y="3013"/>
                  </a:lnTo>
                  <a:lnTo>
                    <a:pt x="1839" y="3510"/>
                  </a:lnTo>
                  <a:lnTo>
                    <a:pt x="1350" y="4077"/>
                  </a:lnTo>
                  <a:lnTo>
                    <a:pt x="887" y="4645"/>
                  </a:lnTo>
                  <a:lnTo>
                    <a:pt x="423" y="5319"/>
                  </a:lnTo>
                  <a:lnTo>
                    <a:pt x="0" y="5994"/>
                  </a:lnTo>
                  <a:lnTo>
                    <a:pt x="410" y="5462"/>
                  </a:lnTo>
                  <a:lnTo>
                    <a:pt x="833" y="5000"/>
                  </a:lnTo>
                  <a:lnTo>
                    <a:pt x="1258" y="4575"/>
                  </a:lnTo>
                  <a:lnTo>
                    <a:pt x="1695" y="4184"/>
                  </a:lnTo>
                  <a:lnTo>
                    <a:pt x="2157" y="3759"/>
                  </a:lnTo>
                  <a:lnTo>
                    <a:pt x="2383" y="3616"/>
                  </a:lnTo>
                  <a:lnTo>
                    <a:pt x="2607" y="3403"/>
                  </a:lnTo>
                  <a:lnTo>
                    <a:pt x="3072" y="3085"/>
                  </a:lnTo>
                  <a:lnTo>
                    <a:pt x="3575" y="2836"/>
                  </a:lnTo>
                  <a:lnTo>
                    <a:pt x="4052" y="2518"/>
                  </a:lnTo>
                  <a:lnTo>
                    <a:pt x="4568" y="2339"/>
                  </a:lnTo>
                  <a:lnTo>
                    <a:pt x="5071" y="2128"/>
                  </a:lnTo>
                  <a:lnTo>
                    <a:pt x="5588" y="1986"/>
                  </a:lnTo>
                  <a:lnTo>
                    <a:pt x="6130" y="1879"/>
                  </a:lnTo>
                  <a:lnTo>
                    <a:pt x="6661" y="1772"/>
                  </a:lnTo>
                  <a:lnTo>
                    <a:pt x="7204" y="1702"/>
                  </a:lnTo>
                  <a:lnTo>
                    <a:pt x="7733" y="1666"/>
                  </a:lnTo>
                  <a:lnTo>
                    <a:pt x="8262" y="1702"/>
                  </a:lnTo>
                  <a:lnTo>
                    <a:pt x="8753" y="1772"/>
                  </a:lnTo>
                  <a:lnTo>
                    <a:pt x="9257" y="1808"/>
                  </a:lnTo>
                  <a:lnTo>
                    <a:pt x="9733" y="1915"/>
                  </a:lnTo>
                  <a:lnTo>
                    <a:pt x="10237" y="2056"/>
                  </a:lnTo>
                  <a:lnTo>
                    <a:pt x="10700" y="2234"/>
                  </a:lnTo>
                  <a:lnTo>
                    <a:pt x="11176" y="2447"/>
                  </a:lnTo>
                  <a:lnTo>
                    <a:pt x="11640" y="2623"/>
                  </a:lnTo>
                  <a:lnTo>
                    <a:pt x="12091" y="2907"/>
                  </a:lnTo>
                  <a:lnTo>
                    <a:pt x="12540" y="3191"/>
                  </a:lnTo>
                  <a:lnTo>
                    <a:pt x="12977" y="3510"/>
                  </a:lnTo>
                  <a:lnTo>
                    <a:pt x="13402" y="3830"/>
                  </a:lnTo>
                  <a:lnTo>
                    <a:pt x="13826" y="4184"/>
                  </a:lnTo>
                  <a:lnTo>
                    <a:pt x="14223" y="4538"/>
                  </a:lnTo>
                  <a:lnTo>
                    <a:pt x="14633" y="4965"/>
                  </a:lnTo>
                  <a:lnTo>
                    <a:pt x="15018" y="5426"/>
                  </a:lnTo>
                  <a:lnTo>
                    <a:pt x="15374" y="5815"/>
                  </a:lnTo>
                  <a:lnTo>
                    <a:pt x="15746" y="6276"/>
                  </a:lnTo>
                  <a:lnTo>
                    <a:pt x="16103" y="6809"/>
                  </a:lnTo>
                  <a:lnTo>
                    <a:pt x="16434" y="7305"/>
                  </a:lnTo>
                  <a:lnTo>
                    <a:pt x="16765" y="7838"/>
                  </a:lnTo>
                  <a:lnTo>
                    <a:pt x="17083" y="8404"/>
                  </a:lnTo>
                  <a:lnTo>
                    <a:pt x="17375" y="8972"/>
                  </a:lnTo>
                  <a:lnTo>
                    <a:pt x="17666" y="9539"/>
                  </a:lnTo>
                  <a:lnTo>
                    <a:pt x="17930" y="10143"/>
                  </a:lnTo>
                  <a:lnTo>
                    <a:pt x="18196" y="10745"/>
                  </a:lnTo>
                  <a:lnTo>
                    <a:pt x="18434" y="11420"/>
                  </a:lnTo>
                  <a:lnTo>
                    <a:pt x="18658" y="12059"/>
                  </a:lnTo>
                  <a:lnTo>
                    <a:pt x="18871" y="12696"/>
                  </a:lnTo>
                  <a:lnTo>
                    <a:pt x="19070" y="13441"/>
                  </a:lnTo>
                  <a:lnTo>
                    <a:pt x="19242" y="14115"/>
                  </a:lnTo>
                  <a:lnTo>
                    <a:pt x="19414" y="14824"/>
                  </a:lnTo>
                  <a:lnTo>
                    <a:pt x="19030" y="14966"/>
                  </a:lnTo>
                  <a:lnTo>
                    <a:pt x="18658" y="15143"/>
                  </a:lnTo>
                  <a:lnTo>
                    <a:pt x="21600" y="21600"/>
                  </a:lnTo>
                  <a:lnTo>
                    <a:pt x="21176" y="11988"/>
                  </a:lnTo>
                  <a:lnTo>
                    <a:pt x="20605" y="13441"/>
                  </a:lnTo>
                  <a:close/>
                </a:path>
              </a:pathLst>
            </a:custGeom>
            <a:solidFill>
              <a:srgbClr val="FF0000">
                <a:alpha val="7411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9037" name="Group 23"/>
            <p:cNvGrpSpPr>
              <a:grpSpLocks/>
            </p:cNvGrpSpPr>
            <p:nvPr/>
          </p:nvGrpSpPr>
          <p:grpSpPr bwMode="auto">
            <a:xfrm>
              <a:off x="1022041" y="2280738"/>
              <a:ext cx="834224" cy="984689"/>
              <a:chOff x="0" y="0"/>
              <a:chExt cx="834224" cy="984689"/>
            </a:xfrm>
          </p:grpSpPr>
          <p:pic>
            <p:nvPicPr>
              <p:cNvPr id="129061" name="Picture 24" descr="Key_Private0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8567" y="0"/>
                <a:ext cx="385657"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62" name="Rectangle 25"/>
              <p:cNvSpPr>
                <a:spLocks noChangeArrowheads="1"/>
              </p:cNvSpPr>
              <p:nvPr/>
            </p:nvSpPr>
            <p:spPr bwMode="auto">
              <a:xfrm>
                <a:off x="0" y="486294"/>
                <a:ext cx="473183" cy="498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lnSpc>
                    <a:spcPct val="80000"/>
                  </a:lnSpc>
                </a:pPr>
                <a:r>
                  <a:rPr lang="zh-CN" altLang="en-US" sz="1100">
                    <a:sym typeface="黑体" panose="02010609060101010101" pitchFamily="49" charset="-122"/>
                  </a:rPr>
                  <a:t>用户</a:t>
                </a:r>
                <a:r>
                  <a:rPr lang="en-US" altLang="zh-CN" sz="1100">
                    <a:sym typeface="黑体" panose="02010609060101010101" pitchFamily="49" charset="-122"/>
                  </a:rPr>
                  <a:t>A</a:t>
                </a:r>
                <a:r>
                  <a:rPr lang="zh-CN" altLang="en-US" sz="1100">
                    <a:sym typeface="黑体" panose="02010609060101010101" pitchFamily="49" charset="-122"/>
                  </a:rPr>
                  <a:t>的私钥 </a:t>
                </a:r>
              </a:p>
            </p:txBody>
          </p:sp>
        </p:grpSp>
        <p:sp>
          <p:nvSpPr>
            <p:cNvPr id="129038" name="曲线"/>
            <p:cNvSpPr>
              <a:spLocks/>
            </p:cNvSpPr>
            <p:nvPr/>
          </p:nvSpPr>
          <p:spPr bwMode="auto">
            <a:xfrm rot="-2062820">
              <a:off x="1393111" y="264049"/>
              <a:ext cx="971895" cy="830660"/>
            </a:xfrm>
            <a:custGeom>
              <a:avLst/>
              <a:gdLst>
                <a:gd name="T0" fmla="*/ 13454 w 21600"/>
                <a:gd name="T1" fmla="*/ 2230 h 21600"/>
                <a:gd name="T2" fmla="*/ 40946 w 21600"/>
                <a:gd name="T3" fmla="*/ 5999 h 21600"/>
                <a:gd name="T4" fmla="*/ 85671 w 21600"/>
                <a:gd name="T5" fmla="*/ 18036 h 21600"/>
                <a:gd name="T6" fmla="*/ 115683 w 21600"/>
                <a:gd name="T7" fmla="*/ 27766 h 21600"/>
                <a:gd name="T8" fmla="*/ 146909 w 21600"/>
                <a:gd name="T9" fmla="*/ 39802 h 21600"/>
                <a:gd name="T10" fmla="*/ 212422 w 21600"/>
                <a:gd name="T11" fmla="*/ 68414 h 21600"/>
                <a:gd name="T12" fmla="*/ 278610 w 21600"/>
                <a:gd name="T13" fmla="*/ 103025 h 21600"/>
                <a:gd name="T14" fmla="*/ 347227 w 21600"/>
                <a:gd name="T15" fmla="*/ 143635 h 21600"/>
                <a:gd name="T16" fmla="*/ 416385 w 21600"/>
                <a:gd name="T17" fmla="*/ 188052 h 21600"/>
                <a:gd name="T18" fmla="*/ 483743 w 21600"/>
                <a:gd name="T19" fmla="*/ 235431 h 21600"/>
                <a:gd name="T20" fmla="*/ 550516 w 21600"/>
                <a:gd name="T21" fmla="*/ 285155 h 21600"/>
                <a:gd name="T22" fmla="*/ 613554 w 21600"/>
                <a:gd name="T23" fmla="*/ 337071 h 21600"/>
                <a:gd name="T24" fmla="*/ 673577 w 21600"/>
                <a:gd name="T25" fmla="*/ 388987 h 21600"/>
                <a:gd name="T26" fmla="*/ 729911 w 21600"/>
                <a:gd name="T27" fmla="*/ 441634 h 21600"/>
                <a:gd name="T28" fmla="*/ 780171 w 21600"/>
                <a:gd name="T29" fmla="*/ 492820 h 21600"/>
                <a:gd name="T30" fmla="*/ 824851 w 21600"/>
                <a:gd name="T31" fmla="*/ 541698 h 21600"/>
                <a:gd name="T32" fmla="*/ 860982 w 21600"/>
                <a:gd name="T33" fmla="*/ 588384 h 21600"/>
                <a:gd name="T34" fmla="*/ 884289 w 21600"/>
                <a:gd name="T35" fmla="*/ 619957 h 21600"/>
                <a:gd name="T36" fmla="*/ 901388 w 21600"/>
                <a:gd name="T37" fmla="*/ 650799 h 21600"/>
                <a:gd name="T38" fmla="*/ 904492 w 21600"/>
                <a:gd name="T39" fmla="*/ 644031 h 21600"/>
                <a:gd name="T40" fmla="*/ 925910 w 21600"/>
                <a:gd name="T41" fmla="*/ 616188 h 21600"/>
                <a:gd name="T42" fmla="*/ 965146 w 21600"/>
                <a:gd name="T43" fmla="*/ 798280 h 21600"/>
                <a:gd name="T44" fmla="*/ 965146 w 21600"/>
                <a:gd name="T45" fmla="*/ 826122 h 21600"/>
                <a:gd name="T46" fmla="*/ 895943 w 21600"/>
                <a:gd name="T47" fmla="*/ 767399 h 21600"/>
                <a:gd name="T48" fmla="*/ 838349 w 21600"/>
                <a:gd name="T49" fmla="*/ 695216 h 21600"/>
                <a:gd name="T50" fmla="*/ 854863 w 21600"/>
                <a:gd name="T51" fmla="*/ 689948 h 21600"/>
                <a:gd name="T52" fmla="*/ 851218 w 21600"/>
                <a:gd name="T53" fmla="*/ 682410 h 21600"/>
                <a:gd name="T54" fmla="*/ 837090 w 21600"/>
                <a:gd name="T55" fmla="*/ 660605 h 21600"/>
                <a:gd name="T56" fmla="*/ 813872 w 21600"/>
                <a:gd name="T57" fmla="*/ 630494 h 21600"/>
                <a:gd name="T58" fmla="*/ 766087 w 21600"/>
                <a:gd name="T59" fmla="*/ 570310 h 21600"/>
                <a:gd name="T60" fmla="*/ 725637 w 21600"/>
                <a:gd name="T61" fmla="*/ 524393 h 21600"/>
                <a:gd name="T62" fmla="*/ 678527 w 21600"/>
                <a:gd name="T63" fmla="*/ 473245 h 21600"/>
                <a:gd name="T64" fmla="*/ 625207 w 21600"/>
                <a:gd name="T65" fmla="*/ 419829 h 21600"/>
                <a:gd name="T66" fmla="*/ 567704 w 21600"/>
                <a:gd name="T67" fmla="*/ 362606 h 21600"/>
                <a:gd name="T68" fmla="*/ 505205 w 21600"/>
                <a:gd name="T69" fmla="*/ 306921 h 21600"/>
                <a:gd name="T70" fmla="*/ 439692 w 21600"/>
                <a:gd name="T71" fmla="*/ 252005 h 21600"/>
                <a:gd name="T72" fmla="*/ 370445 w 21600"/>
                <a:gd name="T73" fmla="*/ 197089 h 21600"/>
                <a:gd name="T74" fmla="*/ 298228 w 21600"/>
                <a:gd name="T75" fmla="*/ 146711 h 21600"/>
                <a:gd name="T76" fmla="*/ 262052 w 21600"/>
                <a:gd name="T77" fmla="*/ 123330 h 21600"/>
                <a:gd name="T78" fmla="*/ 188575 w 21600"/>
                <a:gd name="T79" fmla="*/ 79682 h 21600"/>
                <a:gd name="T80" fmla="*/ 150014 w 21600"/>
                <a:gd name="T81" fmla="*/ 59377 h 21600"/>
                <a:gd name="T82" fmla="*/ 112668 w 21600"/>
                <a:gd name="T83" fmla="*/ 42110 h 21600"/>
                <a:gd name="T84" fmla="*/ 74692 w 21600"/>
                <a:gd name="T85" fmla="*/ 26304 h 21600"/>
                <a:gd name="T86" fmla="*/ 37346 w 21600"/>
                <a:gd name="T87" fmla="*/ 11998 h 21600"/>
                <a:gd name="T88" fmla="*/ 0 w 21600"/>
                <a:gd name="T89" fmla="*/ 0 h 216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600"/>
                <a:gd name="T136" fmla="*/ 0 h 21600"/>
                <a:gd name="T137" fmla="*/ 21600 w 21600"/>
                <a:gd name="T138" fmla="*/ 21600 h 2160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600" h="21600">
                  <a:moveTo>
                    <a:pt x="0" y="0"/>
                  </a:moveTo>
                  <a:lnTo>
                    <a:pt x="299" y="58"/>
                  </a:lnTo>
                  <a:lnTo>
                    <a:pt x="598" y="116"/>
                  </a:lnTo>
                  <a:lnTo>
                    <a:pt x="910" y="156"/>
                  </a:lnTo>
                  <a:lnTo>
                    <a:pt x="1224" y="254"/>
                  </a:lnTo>
                  <a:lnTo>
                    <a:pt x="1904" y="469"/>
                  </a:lnTo>
                  <a:lnTo>
                    <a:pt x="2231" y="585"/>
                  </a:lnTo>
                  <a:lnTo>
                    <a:pt x="2571" y="722"/>
                  </a:lnTo>
                  <a:lnTo>
                    <a:pt x="2926" y="880"/>
                  </a:lnTo>
                  <a:lnTo>
                    <a:pt x="3265" y="1035"/>
                  </a:lnTo>
                  <a:lnTo>
                    <a:pt x="3987" y="1388"/>
                  </a:lnTo>
                  <a:lnTo>
                    <a:pt x="4721" y="1779"/>
                  </a:lnTo>
                  <a:lnTo>
                    <a:pt x="5443" y="2230"/>
                  </a:lnTo>
                  <a:lnTo>
                    <a:pt x="6192" y="2679"/>
                  </a:lnTo>
                  <a:lnTo>
                    <a:pt x="6967" y="3207"/>
                  </a:lnTo>
                  <a:lnTo>
                    <a:pt x="7717" y="3735"/>
                  </a:lnTo>
                  <a:lnTo>
                    <a:pt x="8492" y="4304"/>
                  </a:lnTo>
                  <a:lnTo>
                    <a:pt x="9254" y="4890"/>
                  </a:lnTo>
                  <a:lnTo>
                    <a:pt x="10003" y="5496"/>
                  </a:lnTo>
                  <a:lnTo>
                    <a:pt x="10751" y="6122"/>
                  </a:lnTo>
                  <a:lnTo>
                    <a:pt x="11500" y="6768"/>
                  </a:lnTo>
                  <a:lnTo>
                    <a:pt x="12235" y="7415"/>
                  </a:lnTo>
                  <a:lnTo>
                    <a:pt x="12942" y="8099"/>
                  </a:lnTo>
                  <a:lnTo>
                    <a:pt x="13636" y="8765"/>
                  </a:lnTo>
                  <a:lnTo>
                    <a:pt x="14331" y="9429"/>
                  </a:lnTo>
                  <a:lnTo>
                    <a:pt x="14970" y="10115"/>
                  </a:lnTo>
                  <a:lnTo>
                    <a:pt x="15610" y="10799"/>
                  </a:lnTo>
                  <a:lnTo>
                    <a:pt x="16222" y="11484"/>
                  </a:lnTo>
                  <a:lnTo>
                    <a:pt x="16795" y="12169"/>
                  </a:lnTo>
                  <a:lnTo>
                    <a:pt x="17339" y="12815"/>
                  </a:lnTo>
                  <a:lnTo>
                    <a:pt x="17857" y="13460"/>
                  </a:lnTo>
                  <a:lnTo>
                    <a:pt x="18332" y="14086"/>
                  </a:lnTo>
                  <a:lnTo>
                    <a:pt x="18768" y="14713"/>
                  </a:lnTo>
                  <a:lnTo>
                    <a:pt x="19135" y="15300"/>
                  </a:lnTo>
                  <a:lnTo>
                    <a:pt x="19490" y="15867"/>
                  </a:lnTo>
                  <a:lnTo>
                    <a:pt x="19653" y="16121"/>
                  </a:lnTo>
                  <a:lnTo>
                    <a:pt x="19789" y="16415"/>
                  </a:lnTo>
                  <a:lnTo>
                    <a:pt x="20033" y="16923"/>
                  </a:lnTo>
                  <a:lnTo>
                    <a:pt x="20048" y="16864"/>
                  </a:lnTo>
                  <a:lnTo>
                    <a:pt x="20102" y="16747"/>
                  </a:lnTo>
                  <a:lnTo>
                    <a:pt x="20306" y="16473"/>
                  </a:lnTo>
                  <a:lnTo>
                    <a:pt x="20578" y="16023"/>
                  </a:lnTo>
                  <a:lnTo>
                    <a:pt x="21096" y="18821"/>
                  </a:lnTo>
                  <a:lnTo>
                    <a:pt x="21450" y="20758"/>
                  </a:lnTo>
                  <a:lnTo>
                    <a:pt x="21600" y="21600"/>
                  </a:lnTo>
                  <a:lnTo>
                    <a:pt x="21450" y="21482"/>
                  </a:lnTo>
                  <a:lnTo>
                    <a:pt x="21069" y="21091"/>
                  </a:lnTo>
                  <a:lnTo>
                    <a:pt x="19912" y="19955"/>
                  </a:lnTo>
                  <a:lnTo>
                    <a:pt x="18196" y="18253"/>
                  </a:lnTo>
                  <a:lnTo>
                    <a:pt x="18632" y="18078"/>
                  </a:lnTo>
                  <a:lnTo>
                    <a:pt x="18877" y="18000"/>
                  </a:lnTo>
                  <a:lnTo>
                    <a:pt x="18999" y="17941"/>
                  </a:lnTo>
                  <a:lnTo>
                    <a:pt x="18958" y="17863"/>
                  </a:lnTo>
                  <a:lnTo>
                    <a:pt x="18918" y="17745"/>
                  </a:lnTo>
                  <a:lnTo>
                    <a:pt x="18781" y="17490"/>
                  </a:lnTo>
                  <a:lnTo>
                    <a:pt x="18604" y="17178"/>
                  </a:lnTo>
                  <a:lnTo>
                    <a:pt x="18373" y="16806"/>
                  </a:lnTo>
                  <a:lnTo>
                    <a:pt x="18088" y="16395"/>
                  </a:lnTo>
                  <a:lnTo>
                    <a:pt x="17774" y="15906"/>
                  </a:lnTo>
                  <a:lnTo>
                    <a:pt x="17026" y="14830"/>
                  </a:lnTo>
                  <a:lnTo>
                    <a:pt x="16591" y="14263"/>
                  </a:lnTo>
                  <a:lnTo>
                    <a:pt x="16127" y="13636"/>
                  </a:lnTo>
                  <a:lnTo>
                    <a:pt x="15610" y="12991"/>
                  </a:lnTo>
                  <a:lnTo>
                    <a:pt x="15080" y="12306"/>
                  </a:lnTo>
                  <a:lnTo>
                    <a:pt x="14508" y="11621"/>
                  </a:lnTo>
                  <a:lnTo>
                    <a:pt x="13895" y="10917"/>
                  </a:lnTo>
                  <a:lnTo>
                    <a:pt x="13256" y="10173"/>
                  </a:lnTo>
                  <a:lnTo>
                    <a:pt x="12617" y="9429"/>
                  </a:lnTo>
                  <a:lnTo>
                    <a:pt x="11935" y="8725"/>
                  </a:lnTo>
                  <a:lnTo>
                    <a:pt x="11228" y="7981"/>
                  </a:lnTo>
                  <a:lnTo>
                    <a:pt x="10492" y="7257"/>
                  </a:lnTo>
                  <a:lnTo>
                    <a:pt x="9772" y="6553"/>
                  </a:lnTo>
                  <a:lnTo>
                    <a:pt x="8996" y="5829"/>
                  </a:lnTo>
                  <a:lnTo>
                    <a:pt x="8233" y="5125"/>
                  </a:lnTo>
                  <a:lnTo>
                    <a:pt x="7444" y="4479"/>
                  </a:lnTo>
                  <a:lnTo>
                    <a:pt x="6628" y="3815"/>
                  </a:lnTo>
                  <a:lnTo>
                    <a:pt x="6233" y="3502"/>
                  </a:lnTo>
                  <a:lnTo>
                    <a:pt x="5824" y="3207"/>
                  </a:lnTo>
                  <a:lnTo>
                    <a:pt x="5021" y="2601"/>
                  </a:lnTo>
                  <a:lnTo>
                    <a:pt x="4191" y="2072"/>
                  </a:lnTo>
                  <a:lnTo>
                    <a:pt x="3769" y="1819"/>
                  </a:lnTo>
                  <a:lnTo>
                    <a:pt x="3334" y="1544"/>
                  </a:lnTo>
                  <a:lnTo>
                    <a:pt x="2926" y="1329"/>
                  </a:lnTo>
                  <a:lnTo>
                    <a:pt x="2504" y="1095"/>
                  </a:lnTo>
                  <a:lnTo>
                    <a:pt x="2096" y="880"/>
                  </a:lnTo>
                  <a:lnTo>
                    <a:pt x="1660" y="684"/>
                  </a:lnTo>
                  <a:lnTo>
                    <a:pt x="1252" y="469"/>
                  </a:lnTo>
                  <a:lnTo>
                    <a:pt x="830" y="312"/>
                  </a:lnTo>
                  <a:lnTo>
                    <a:pt x="420" y="136"/>
                  </a:lnTo>
                  <a:lnTo>
                    <a:pt x="0" y="0"/>
                  </a:lnTo>
                  <a:close/>
                </a:path>
              </a:pathLst>
            </a:custGeom>
            <a:solidFill>
              <a:srgbClr val="FF0000">
                <a:alpha val="7411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9039" name="Group 27"/>
            <p:cNvGrpSpPr>
              <a:grpSpLocks/>
            </p:cNvGrpSpPr>
            <p:nvPr/>
          </p:nvGrpSpPr>
          <p:grpSpPr bwMode="auto">
            <a:xfrm>
              <a:off x="2500854" y="294856"/>
              <a:ext cx="447654" cy="873566"/>
              <a:chOff x="0" y="0"/>
              <a:chExt cx="447654" cy="873566"/>
            </a:xfrm>
          </p:grpSpPr>
          <p:pic>
            <p:nvPicPr>
              <p:cNvPr id="129059" name="Picture 28" descr="Document_Writing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447654" cy="873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60" name="Oval 29"/>
              <p:cNvSpPr>
                <a:spLocks noChangeArrowheads="1"/>
              </p:cNvSpPr>
              <p:nvPr/>
            </p:nvSpPr>
            <p:spPr bwMode="auto">
              <a:xfrm>
                <a:off x="33310" y="376487"/>
                <a:ext cx="361535" cy="220598"/>
              </a:xfrm>
              <a:prstGeom prst="ellipse">
                <a:avLst/>
              </a:prstGeom>
              <a:solidFill>
                <a:srgbClr val="FFFFFF">
                  <a:alpha val="74117"/>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r>
                  <a:rPr lang="zh-CN" altLang="en-US" sz="1100">
                    <a:solidFill>
                      <a:srgbClr val="000000"/>
                    </a:solidFill>
                    <a:sym typeface="黑体" panose="02010609060101010101" pitchFamily="49" charset="-122"/>
                  </a:rPr>
                  <a:t>数据</a:t>
                </a:r>
              </a:p>
            </p:txBody>
          </p:sp>
        </p:grpSp>
        <p:grpSp>
          <p:nvGrpSpPr>
            <p:cNvPr id="129040" name="Group 30"/>
            <p:cNvGrpSpPr>
              <a:grpSpLocks/>
            </p:cNvGrpSpPr>
            <p:nvPr/>
          </p:nvGrpSpPr>
          <p:grpSpPr bwMode="auto">
            <a:xfrm>
              <a:off x="3495542" y="1614009"/>
              <a:ext cx="595354" cy="695333"/>
              <a:chOff x="0" y="0"/>
              <a:chExt cx="595354" cy="695333"/>
            </a:xfrm>
          </p:grpSpPr>
          <p:pic>
            <p:nvPicPr>
              <p:cNvPr id="129057" name="Picture 31" descr="Policy_Writing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30" y="0"/>
                <a:ext cx="585325" cy="52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58" name="AutoShape 32"/>
              <p:cNvSpPr>
                <a:spLocks noChangeArrowheads="1"/>
              </p:cNvSpPr>
              <p:nvPr/>
            </p:nvSpPr>
            <p:spPr bwMode="auto">
              <a:xfrm>
                <a:off x="0" y="486295"/>
                <a:ext cx="570736" cy="209039"/>
              </a:xfrm>
              <a:prstGeom prst="roundRect">
                <a:avLst>
                  <a:gd name="adj" fmla="val 416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r>
                  <a:rPr lang="zh-CN" altLang="en-US" sz="1100">
                    <a:sym typeface="黑体" panose="02010609060101010101" pitchFamily="49" charset="-122"/>
                  </a:rPr>
                  <a:t>哈希值</a:t>
                </a:r>
              </a:p>
            </p:txBody>
          </p:sp>
        </p:grpSp>
        <p:sp>
          <p:nvSpPr>
            <p:cNvPr id="129041" name="曲线"/>
            <p:cNvSpPr>
              <a:spLocks/>
            </p:cNvSpPr>
            <p:nvPr/>
          </p:nvSpPr>
          <p:spPr bwMode="auto">
            <a:xfrm rot="18000000" flipH="1">
              <a:off x="1985452" y="1428633"/>
              <a:ext cx="1307051" cy="819637"/>
            </a:xfrm>
            <a:custGeom>
              <a:avLst/>
              <a:gdLst>
                <a:gd name="T0" fmla="*/ 18032 w 21600"/>
                <a:gd name="T1" fmla="*/ 2201 h 21600"/>
                <a:gd name="T2" fmla="*/ 55066 w 21600"/>
                <a:gd name="T3" fmla="*/ 5920 h 21600"/>
                <a:gd name="T4" fmla="*/ 115214 w 21600"/>
                <a:gd name="T5" fmla="*/ 17759 h 21600"/>
                <a:gd name="T6" fmla="*/ 155575 w 21600"/>
                <a:gd name="T7" fmla="*/ 27435 h 21600"/>
                <a:gd name="T8" fmla="*/ 197570 w 21600"/>
                <a:gd name="T9" fmla="*/ 39274 h 21600"/>
                <a:gd name="T10" fmla="*/ 285675 w 21600"/>
                <a:gd name="T11" fmla="*/ 67544 h 21600"/>
                <a:gd name="T12" fmla="*/ 374627 w 21600"/>
                <a:gd name="T13" fmla="*/ 101658 h 21600"/>
                <a:gd name="T14" fmla="*/ 466908 w 21600"/>
                <a:gd name="T15" fmla="*/ 141767 h 21600"/>
                <a:gd name="T16" fmla="*/ 560035 w 21600"/>
                <a:gd name="T17" fmla="*/ 185595 h 21600"/>
                <a:gd name="T18" fmla="*/ 650560 w 21600"/>
                <a:gd name="T19" fmla="*/ 232306 h 21600"/>
                <a:gd name="T20" fmla="*/ 740299 w 21600"/>
                <a:gd name="T21" fmla="*/ 281333 h 21600"/>
                <a:gd name="T22" fmla="*/ 825197 w 21600"/>
                <a:gd name="T23" fmla="*/ 332598 h 21600"/>
                <a:gd name="T24" fmla="*/ 905859 w 21600"/>
                <a:gd name="T25" fmla="*/ 383787 h 21600"/>
                <a:gd name="T26" fmla="*/ 981620 w 21600"/>
                <a:gd name="T27" fmla="*/ 435736 h 21600"/>
                <a:gd name="T28" fmla="*/ 1049150 w 21600"/>
                <a:gd name="T29" fmla="*/ 486242 h 21600"/>
                <a:gd name="T30" fmla="*/ 1109360 w 21600"/>
                <a:gd name="T31" fmla="*/ 534510 h 21600"/>
                <a:gd name="T32" fmla="*/ 1157950 w 21600"/>
                <a:gd name="T33" fmla="*/ 580576 h 21600"/>
                <a:gd name="T34" fmla="*/ 1189235 w 21600"/>
                <a:gd name="T35" fmla="*/ 611730 h 21600"/>
                <a:gd name="T36" fmla="*/ 1212290 w 21600"/>
                <a:gd name="T37" fmla="*/ 642163 h 21600"/>
                <a:gd name="T38" fmla="*/ 1216344 w 21600"/>
                <a:gd name="T39" fmla="*/ 635446 h 21600"/>
                <a:gd name="T40" fmla="*/ 1245208 w 21600"/>
                <a:gd name="T41" fmla="*/ 607973 h 21600"/>
                <a:gd name="T42" fmla="*/ 1297914 w 21600"/>
                <a:gd name="T43" fmla="*/ 787648 h 21600"/>
                <a:gd name="T44" fmla="*/ 1297914 w 21600"/>
                <a:gd name="T45" fmla="*/ 815159 h 21600"/>
                <a:gd name="T46" fmla="*/ 1204907 w 21600"/>
                <a:gd name="T47" fmla="*/ 757216 h 21600"/>
                <a:gd name="T48" fmla="*/ 1127392 w 21600"/>
                <a:gd name="T49" fmla="*/ 685991 h 21600"/>
                <a:gd name="T50" fmla="*/ 1149721 w 21600"/>
                <a:gd name="T51" fmla="*/ 680754 h 21600"/>
                <a:gd name="T52" fmla="*/ 1144698 w 21600"/>
                <a:gd name="T53" fmla="*/ 673355 h 21600"/>
                <a:gd name="T54" fmla="*/ 1125758 w 21600"/>
                <a:gd name="T55" fmla="*/ 651839 h 21600"/>
                <a:gd name="T56" fmla="*/ 1094474 w 21600"/>
                <a:gd name="T57" fmla="*/ 622127 h 21600"/>
                <a:gd name="T58" fmla="*/ 1030271 w 21600"/>
                <a:gd name="T59" fmla="*/ 562704 h 21600"/>
                <a:gd name="T60" fmla="*/ 975931 w 21600"/>
                <a:gd name="T61" fmla="*/ 517434 h 21600"/>
                <a:gd name="T62" fmla="*/ 912455 w 21600"/>
                <a:gd name="T63" fmla="*/ 466927 h 21600"/>
                <a:gd name="T64" fmla="*/ 840869 w 21600"/>
                <a:gd name="T65" fmla="*/ 414220 h 21600"/>
                <a:gd name="T66" fmla="*/ 763415 w 21600"/>
                <a:gd name="T67" fmla="*/ 357832 h 21600"/>
                <a:gd name="T68" fmla="*/ 679364 w 21600"/>
                <a:gd name="T69" fmla="*/ 302848 h 21600"/>
                <a:gd name="T70" fmla="*/ 591259 w 21600"/>
                <a:gd name="T71" fmla="*/ 248661 h 21600"/>
                <a:gd name="T72" fmla="*/ 498253 w 21600"/>
                <a:gd name="T73" fmla="*/ 194512 h 21600"/>
                <a:gd name="T74" fmla="*/ 401071 w 21600"/>
                <a:gd name="T75" fmla="*/ 144765 h 21600"/>
                <a:gd name="T76" fmla="*/ 352420 w 21600"/>
                <a:gd name="T77" fmla="*/ 121731 h 21600"/>
                <a:gd name="T78" fmla="*/ 253604 w 21600"/>
                <a:gd name="T79" fmla="*/ 78662 h 21600"/>
                <a:gd name="T80" fmla="*/ 201685 w 21600"/>
                <a:gd name="T81" fmla="*/ 58627 h 21600"/>
                <a:gd name="T82" fmla="*/ 151461 w 21600"/>
                <a:gd name="T83" fmla="*/ 41513 h 21600"/>
                <a:gd name="T84" fmla="*/ 100449 w 21600"/>
                <a:gd name="T85" fmla="*/ 25955 h 21600"/>
                <a:gd name="T86" fmla="*/ 50225 w 21600"/>
                <a:gd name="T87" fmla="*/ 11877 h 21600"/>
                <a:gd name="T88" fmla="*/ 0 w 21600"/>
                <a:gd name="T89" fmla="*/ 0 h 216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600"/>
                <a:gd name="T136" fmla="*/ 0 h 21600"/>
                <a:gd name="T137" fmla="*/ 21600 w 21600"/>
                <a:gd name="T138" fmla="*/ 21600 h 2160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600" h="21600">
                  <a:moveTo>
                    <a:pt x="0" y="0"/>
                  </a:moveTo>
                  <a:lnTo>
                    <a:pt x="298" y="58"/>
                  </a:lnTo>
                  <a:lnTo>
                    <a:pt x="598" y="117"/>
                  </a:lnTo>
                  <a:lnTo>
                    <a:pt x="910" y="156"/>
                  </a:lnTo>
                  <a:lnTo>
                    <a:pt x="1223" y="253"/>
                  </a:lnTo>
                  <a:lnTo>
                    <a:pt x="1904" y="468"/>
                  </a:lnTo>
                  <a:lnTo>
                    <a:pt x="2231" y="585"/>
                  </a:lnTo>
                  <a:lnTo>
                    <a:pt x="2571" y="723"/>
                  </a:lnTo>
                  <a:lnTo>
                    <a:pt x="2925" y="880"/>
                  </a:lnTo>
                  <a:lnTo>
                    <a:pt x="3265" y="1035"/>
                  </a:lnTo>
                  <a:lnTo>
                    <a:pt x="3987" y="1389"/>
                  </a:lnTo>
                  <a:lnTo>
                    <a:pt x="4721" y="1780"/>
                  </a:lnTo>
                  <a:lnTo>
                    <a:pt x="5444" y="2229"/>
                  </a:lnTo>
                  <a:lnTo>
                    <a:pt x="6191" y="2679"/>
                  </a:lnTo>
                  <a:lnTo>
                    <a:pt x="6968" y="3208"/>
                  </a:lnTo>
                  <a:lnTo>
                    <a:pt x="7716" y="3736"/>
                  </a:lnTo>
                  <a:lnTo>
                    <a:pt x="8492" y="4303"/>
                  </a:lnTo>
                  <a:lnTo>
                    <a:pt x="9255" y="4891"/>
                  </a:lnTo>
                  <a:lnTo>
                    <a:pt x="10002" y="5496"/>
                  </a:lnTo>
                  <a:lnTo>
                    <a:pt x="10751" y="6122"/>
                  </a:lnTo>
                  <a:lnTo>
                    <a:pt x="11499" y="6768"/>
                  </a:lnTo>
                  <a:lnTo>
                    <a:pt x="12234" y="7414"/>
                  </a:lnTo>
                  <a:lnTo>
                    <a:pt x="12943" y="8099"/>
                  </a:lnTo>
                  <a:lnTo>
                    <a:pt x="13637" y="8765"/>
                  </a:lnTo>
                  <a:lnTo>
                    <a:pt x="14331" y="9430"/>
                  </a:lnTo>
                  <a:lnTo>
                    <a:pt x="14970" y="10114"/>
                  </a:lnTo>
                  <a:lnTo>
                    <a:pt x="15611" y="10799"/>
                  </a:lnTo>
                  <a:lnTo>
                    <a:pt x="16222" y="11483"/>
                  </a:lnTo>
                  <a:lnTo>
                    <a:pt x="16794" y="12168"/>
                  </a:lnTo>
                  <a:lnTo>
                    <a:pt x="17338" y="12814"/>
                  </a:lnTo>
                  <a:lnTo>
                    <a:pt x="17857" y="13460"/>
                  </a:lnTo>
                  <a:lnTo>
                    <a:pt x="18333" y="14086"/>
                  </a:lnTo>
                  <a:lnTo>
                    <a:pt x="18769" y="14713"/>
                  </a:lnTo>
                  <a:lnTo>
                    <a:pt x="19136" y="15300"/>
                  </a:lnTo>
                  <a:lnTo>
                    <a:pt x="19490" y="15867"/>
                  </a:lnTo>
                  <a:lnTo>
                    <a:pt x="19653" y="16121"/>
                  </a:lnTo>
                  <a:lnTo>
                    <a:pt x="19789" y="16415"/>
                  </a:lnTo>
                  <a:lnTo>
                    <a:pt x="20034" y="16923"/>
                  </a:lnTo>
                  <a:lnTo>
                    <a:pt x="20048" y="16865"/>
                  </a:lnTo>
                  <a:lnTo>
                    <a:pt x="20101" y="16746"/>
                  </a:lnTo>
                  <a:lnTo>
                    <a:pt x="20305" y="16472"/>
                  </a:lnTo>
                  <a:lnTo>
                    <a:pt x="20578" y="16022"/>
                  </a:lnTo>
                  <a:lnTo>
                    <a:pt x="21095" y="18821"/>
                  </a:lnTo>
                  <a:lnTo>
                    <a:pt x="21449" y="20757"/>
                  </a:lnTo>
                  <a:lnTo>
                    <a:pt x="21600" y="21600"/>
                  </a:lnTo>
                  <a:lnTo>
                    <a:pt x="21449" y="21482"/>
                  </a:lnTo>
                  <a:lnTo>
                    <a:pt x="21069" y="21091"/>
                  </a:lnTo>
                  <a:lnTo>
                    <a:pt x="19912" y="19955"/>
                  </a:lnTo>
                  <a:lnTo>
                    <a:pt x="18197" y="18254"/>
                  </a:lnTo>
                  <a:lnTo>
                    <a:pt x="18631" y="18078"/>
                  </a:lnTo>
                  <a:lnTo>
                    <a:pt x="18877" y="17999"/>
                  </a:lnTo>
                  <a:lnTo>
                    <a:pt x="19000" y="17940"/>
                  </a:lnTo>
                  <a:lnTo>
                    <a:pt x="18959" y="17863"/>
                  </a:lnTo>
                  <a:lnTo>
                    <a:pt x="18917" y="17745"/>
                  </a:lnTo>
                  <a:lnTo>
                    <a:pt x="18781" y="17490"/>
                  </a:lnTo>
                  <a:lnTo>
                    <a:pt x="18604" y="17178"/>
                  </a:lnTo>
                  <a:lnTo>
                    <a:pt x="18373" y="16806"/>
                  </a:lnTo>
                  <a:lnTo>
                    <a:pt x="18087" y="16395"/>
                  </a:lnTo>
                  <a:lnTo>
                    <a:pt x="17775" y="15905"/>
                  </a:lnTo>
                  <a:lnTo>
                    <a:pt x="17026" y="14829"/>
                  </a:lnTo>
                  <a:lnTo>
                    <a:pt x="16591" y="14262"/>
                  </a:lnTo>
                  <a:lnTo>
                    <a:pt x="16128" y="13636"/>
                  </a:lnTo>
                  <a:lnTo>
                    <a:pt x="15611" y="12991"/>
                  </a:lnTo>
                  <a:lnTo>
                    <a:pt x="15079" y="12305"/>
                  </a:lnTo>
                  <a:lnTo>
                    <a:pt x="14507" y="11621"/>
                  </a:lnTo>
                  <a:lnTo>
                    <a:pt x="13896" y="10916"/>
                  </a:lnTo>
                  <a:lnTo>
                    <a:pt x="13255" y="10173"/>
                  </a:lnTo>
                  <a:lnTo>
                    <a:pt x="12616" y="9430"/>
                  </a:lnTo>
                  <a:lnTo>
                    <a:pt x="11935" y="8725"/>
                  </a:lnTo>
                  <a:lnTo>
                    <a:pt x="11227" y="7981"/>
                  </a:lnTo>
                  <a:lnTo>
                    <a:pt x="10493" y="7257"/>
                  </a:lnTo>
                  <a:lnTo>
                    <a:pt x="9771" y="6553"/>
                  </a:lnTo>
                  <a:lnTo>
                    <a:pt x="8996" y="5830"/>
                  </a:lnTo>
                  <a:lnTo>
                    <a:pt x="8234" y="5126"/>
                  </a:lnTo>
                  <a:lnTo>
                    <a:pt x="7443" y="4480"/>
                  </a:lnTo>
                  <a:lnTo>
                    <a:pt x="6628" y="3815"/>
                  </a:lnTo>
                  <a:lnTo>
                    <a:pt x="6233" y="3501"/>
                  </a:lnTo>
                  <a:lnTo>
                    <a:pt x="5824" y="3208"/>
                  </a:lnTo>
                  <a:lnTo>
                    <a:pt x="5022" y="2602"/>
                  </a:lnTo>
                  <a:lnTo>
                    <a:pt x="4191" y="2073"/>
                  </a:lnTo>
                  <a:lnTo>
                    <a:pt x="3770" y="1818"/>
                  </a:lnTo>
                  <a:lnTo>
                    <a:pt x="3333" y="1545"/>
                  </a:lnTo>
                  <a:lnTo>
                    <a:pt x="2925" y="1330"/>
                  </a:lnTo>
                  <a:lnTo>
                    <a:pt x="2503" y="1094"/>
                  </a:lnTo>
                  <a:lnTo>
                    <a:pt x="2096" y="880"/>
                  </a:lnTo>
                  <a:lnTo>
                    <a:pt x="1660" y="684"/>
                  </a:lnTo>
                  <a:lnTo>
                    <a:pt x="1251" y="468"/>
                  </a:lnTo>
                  <a:lnTo>
                    <a:pt x="830" y="313"/>
                  </a:lnTo>
                  <a:lnTo>
                    <a:pt x="420" y="135"/>
                  </a:lnTo>
                  <a:lnTo>
                    <a:pt x="0" y="0"/>
                  </a:lnTo>
                  <a:close/>
                </a:path>
              </a:pathLst>
            </a:custGeom>
            <a:solidFill>
              <a:srgbClr val="FF0000">
                <a:alpha val="7411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9042" name="Group 34"/>
            <p:cNvGrpSpPr>
              <a:grpSpLocks/>
            </p:cNvGrpSpPr>
            <p:nvPr/>
          </p:nvGrpSpPr>
          <p:grpSpPr bwMode="auto">
            <a:xfrm>
              <a:off x="2380507" y="1486386"/>
              <a:ext cx="786815" cy="792152"/>
              <a:chOff x="0" y="0"/>
              <a:chExt cx="786815" cy="792152"/>
            </a:xfrm>
          </p:grpSpPr>
          <p:pic>
            <p:nvPicPr>
              <p:cNvPr id="129055" name="Picture 35" descr="Key_Private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2778" cy="792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56" name="Rectangle 36"/>
              <p:cNvSpPr>
                <a:spLocks noChangeArrowheads="1"/>
              </p:cNvSpPr>
              <p:nvPr/>
            </p:nvSpPr>
            <p:spPr bwMode="auto">
              <a:xfrm>
                <a:off x="313631" y="198038"/>
                <a:ext cx="473183" cy="498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lnSpc>
                    <a:spcPct val="80000"/>
                  </a:lnSpc>
                </a:pPr>
                <a:r>
                  <a:rPr lang="zh-CN" altLang="en-US" sz="1100">
                    <a:sym typeface="黑体" panose="02010609060101010101" pitchFamily="49" charset="-122"/>
                  </a:rPr>
                  <a:t>用户</a:t>
                </a:r>
                <a:r>
                  <a:rPr lang="en-US" altLang="zh-CN" sz="1100">
                    <a:sym typeface="黑体" panose="02010609060101010101" pitchFamily="49" charset="-122"/>
                  </a:rPr>
                  <a:t>A</a:t>
                </a:r>
                <a:r>
                  <a:rPr lang="zh-CN" altLang="en-US" sz="1100">
                    <a:sym typeface="黑体" panose="02010609060101010101" pitchFamily="49" charset="-122"/>
                  </a:rPr>
                  <a:t>的公钥</a:t>
                </a:r>
              </a:p>
            </p:txBody>
          </p:sp>
        </p:grpSp>
        <p:sp>
          <p:nvSpPr>
            <p:cNvPr id="129043" name="曲线"/>
            <p:cNvSpPr>
              <a:spLocks/>
            </p:cNvSpPr>
            <p:nvPr/>
          </p:nvSpPr>
          <p:spPr bwMode="auto">
            <a:xfrm rot="1461039">
              <a:off x="2854601" y="897772"/>
              <a:ext cx="1003806" cy="550104"/>
            </a:xfrm>
            <a:custGeom>
              <a:avLst/>
              <a:gdLst>
                <a:gd name="T0" fmla="*/ 950177 w 21600"/>
                <a:gd name="T1" fmla="*/ 323364 h 21600"/>
                <a:gd name="T2" fmla="*/ 942183 w 21600"/>
                <a:gd name="T3" fmla="*/ 305282 h 21600"/>
                <a:gd name="T4" fmla="*/ 923130 w 21600"/>
                <a:gd name="T5" fmla="*/ 270035 h 21600"/>
                <a:gd name="T6" fmla="*/ 902217 w 21600"/>
                <a:gd name="T7" fmla="*/ 237538 h 21600"/>
                <a:gd name="T8" fmla="*/ 876983 w 21600"/>
                <a:gd name="T9" fmla="*/ 205907 h 21600"/>
                <a:gd name="T10" fmla="*/ 850493 w 21600"/>
                <a:gd name="T11" fmla="*/ 176110 h 21600"/>
                <a:gd name="T12" fmla="*/ 819775 w 21600"/>
                <a:gd name="T13" fmla="*/ 147229 h 21600"/>
                <a:gd name="T14" fmla="*/ 787755 w 21600"/>
                <a:gd name="T15" fmla="*/ 120997 h 21600"/>
                <a:gd name="T16" fmla="*/ 753877 w 21600"/>
                <a:gd name="T17" fmla="*/ 97516 h 21600"/>
                <a:gd name="T18" fmla="*/ 716327 w 21600"/>
                <a:gd name="T19" fmla="*/ 76734 h 21600"/>
                <a:gd name="T20" fmla="*/ 678173 w 21600"/>
                <a:gd name="T21" fmla="*/ 56870 h 21600"/>
                <a:gd name="T22" fmla="*/ 638207 w 21600"/>
                <a:gd name="T23" fmla="*/ 39704 h 21600"/>
                <a:gd name="T24" fmla="*/ 595080 w 21600"/>
                <a:gd name="T25" fmla="*/ 26181 h 21600"/>
                <a:gd name="T26" fmla="*/ 551396 w 21600"/>
                <a:gd name="T27" fmla="*/ 16248 h 21600"/>
                <a:gd name="T28" fmla="*/ 507061 w 21600"/>
                <a:gd name="T29" fmla="*/ 7207 h 21600"/>
                <a:gd name="T30" fmla="*/ 471975 w 21600"/>
                <a:gd name="T31" fmla="*/ 2674 h 21600"/>
                <a:gd name="T32" fmla="*/ 436330 w 21600"/>
                <a:gd name="T33" fmla="*/ 1757 h 21600"/>
                <a:gd name="T34" fmla="*/ 382794 w 21600"/>
                <a:gd name="T35" fmla="*/ 1757 h 21600"/>
                <a:gd name="T36" fmla="*/ 352633 w 21600"/>
                <a:gd name="T37" fmla="*/ 2674 h 21600"/>
                <a:gd name="T38" fmla="*/ 294775 w 21600"/>
                <a:gd name="T39" fmla="*/ 10798 h 21600"/>
                <a:gd name="T40" fmla="*/ 265869 w 21600"/>
                <a:gd name="T41" fmla="*/ 17114 h 21600"/>
                <a:gd name="T42" fmla="*/ 211636 w 21600"/>
                <a:gd name="T43" fmla="*/ 31580 h 21600"/>
                <a:gd name="T44" fmla="*/ 158750 w 21600"/>
                <a:gd name="T45" fmla="*/ 51470 h 21600"/>
                <a:gd name="T46" fmla="*/ 108885 w 21600"/>
                <a:gd name="T47" fmla="*/ 76734 h 21600"/>
                <a:gd name="T48" fmla="*/ 62738 w 21600"/>
                <a:gd name="T49" fmla="*/ 103858 h 21600"/>
                <a:gd name="T50" fmla="*/ 19611 w 21600"/>
                <a:gd name="T51" fmla="*/ 135463 h 21600"/>
                <a:gd name="T52" fmla="*/ 19054 w 21600"/>
                <a:gd name="T53" fmla="*/ 139105 h 21600"/>
                <a:gd name="T54" fmla="*/ 58416 w 21600"/>
                <a:gd name="T55" fmla="*/ 116490 h 21600"/>
                <a:gd name="T56" fmla="*/ 100288 w 21600"/>
                <a:gd name="T57" fmla="*/ 95733 h 21600"/>
                <a:gd name="T58" fmla="*/ 121200 w 21600"/>
                <a:gd name="T59" fmla="*/ 86692 h 21600"/>
                <a:gd name="T60" fmla="*/ 166093 w 21600"/>
                <a:gd name="T61" fmla="*/ 72227 h 21600"/>
                <a:gd name="T62" fmla="*/ 212286 w 21600"/>
                <a:gd name="T63" fmla="*/ 59595 h 21600"/>
                <a:gd name="T64" fmla="*/ 259688 w 21600"/>
                <a:gd name="T65" fmla="*/ 50554 h 21600"/>
                <a:gd name="T66" fmla="*/ 309553 w 21600"/>
                <a:gd name="T67" fmla="*/ 45154 h 21600"/>
                <a:gd name="T68" fmla="*/ 359418 w 21600"/>
                <a:gd name="T69" fmla="*/ 42429 h 21600"/>
                <a:gd name="T70" fmla="*/ 406774 w 21600"/>
                <a:gd name="T71" fmla="*/ 45154 h 21600"/>
                <a:gd name="T72" fmla="*/ 452317 w 21600"/>
                <a:gd name="T73" fmla="*/ 48771 h 21600"/>
                <a:gd name="T74" fmla="*/ 497209 w 21600"/>
                <a:gd name="T75" fmla="*/ 56870 h 21600"/>
                <a:gd name="T76" fmla="*/ 540940 w 21600"/>
                <a:gd name="T77" fmla="*/ 66802 h 21600"/>
                <a:gd name="T78" fmla="*/ 582765 w 21600"/>
                <a:gd name="T79" fmla="*/ 81268 h 21600"/>
                <a:gd name="T80" fmla="*/ 622824 w 21600"/>
                <a:gd name="T81" fmla="*/ 97516 h 21600"/>
                <a:gd name="T82" fmla="*/ 660978 w 21600"/>
                <a:gd name="T83" fmla="*/ 115598 h 21600"/>
                <a:gd name="T84" fmla="*/ 697924 w 21600"/>
                <a:gd name="T85" fmla="*/ 138188 h 21600"/>
                <a:gd name="T86" fmla="*/ 731710 w 21600"/>
                <a:gd name="T87" fmla="*/ 159861 h 21600"/>
                <a:gd name="T88" fmla="*/ 763729 w 21600"/>
                <a:gd name="T89" fmla="*/ 186068 h 21600"/>
                <a:gd name="T90" fmla="*/ 793843 w 21600"/>
                <a:gd name="T91" fmla="*/ 214031 h 21600"/>
                <a:gd name="T92" fmla="*/ 820937 w 21600"/>
                <a:gd name="T93" fmla="*/ 242937 h 21600"/>
                <a:gd name="T94" fmla="*/ 845567 w 21600"/>
                <a:gd name="T95" fmla="*/ 273677 h 21600"/>
                <a:gd name="T96" fmla="*/ 867130 w 21600"/>
                <a:gd name="T97" fmla="*/ 307116 h 21600"/>
                <a:gd name="T98" fmla="*/ 886231 w 21600"/>
                <a:gd name="T99" fmla="*/ 342338 h 21600"/>
                <a:gd name="T100" fmla="*/ 902217 w 21600"/>
                <a:gd name="T101" fmla="*/ 377560 h 21600"/>
                <a:gd name="T102" fmla="*/ 867130 w 21600"/>
                <a:gd name="T103" fmla="*/ 385659 h 21600"/>
                <a:gd name="T104" fmla="*/ 984102 w 21600"/>
                <a:gd name="T105" fmla="*/ 305282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1600"/>
                <a:gd name="T160" fmla="*/ 0 h 21600"/>
                <a:gd name="T161" fmla="*/ 21600 w 21600"/>
                <a:gd name="T162" fmla="*/ 21600 h 216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1600" h="21600">
                  <a:moveTo>
                    <a:pt x="20606" y="13442"/>
                  </a:moveTo>
                  <a:lnTo>
                    <a:pt x="20446" y="12697"/>
                  </a:lnTo>
                  <a:lnTo>
                    <a:pt x="20354" y="12342"/>
                  </a:lnTo>
                  <a:lnTo>
                    <a:pt x="20274" y="11987"/>
                  </a:lnTo>
                  <a:lnTo>
                    <a:pt x="20076" y="11313"/>
                  </a:lnTo>
                  <a:lnTo>
                    <a:pt x="19864" y="10603"/>
                  </a:lnTo>
                  <a:lnTo>
                    <a:pt x="19639" y="10001"/>
                  </a:lnTo>
                  <a:lnTo>
                    <a:pt x="19414" y="9327"/>
                  </a:lnTo>
                  <a:lnTo>
                    <a:pt x="19136" y="8689"/>
                  </a:lnTo>
                  <a:lnTo>
                    <a:pt x="18871" y="8085"/>
                  </a:lnTo>
                  <a:lnTo>
                    <a:pt x="18580" y="7483"/>
                  </a:lnTo>
                  <a:lnTo>
                    <a:pt x="18301" y="6915"/>
                  </a:lnTo>
                  <a:lnTo>
                    <a:pt x="17970" y="6347"/>
                  </a:lnTo>
                  <a:lnTo>
                    <a:pt x="17640" y="5781"/>
                  </a:lnTo>
                  <a:lnTo>
                    <a:pt x="17322" y="5248"/>
                  </a:lnTo>
                  <a:lnTo>
                    <a:pt x="16951" y="4751"/>
                  </a:lnTo>
                  <a:lnTo>
                    <a:pt x="16592" y="4291"/>
                  </a:lnTo>
                  <a:lnTo>
                    <a:pt x="16222" y="3829"/>
                  </a:lnTo>
                  <a:lnTo>
                    <a:pt x="15825" y="3404"/>
                  </a:lnTo>
                  <a:lnTo>
                    <a:pt x="15414" y="3013"/>
                  </a:lnTo>
                  <a:lnTo>
                    <a:pt x="15018" y="2589"/>
                  </a:lnTo>
                  <a:lnTo>
                    <a:pt x="14593" y="2233"/>
                  </a:lnTo>
                  <a:lnTo>
                    <a:pt x="14170" y="1915"/>
                  </a:lnTo>
                  <a:lnTo>
                    <a:pt x="13733" y="1559"/>
                  </a:lnTo>
                  <a:lnTo>
                    <a:pt x="13269" y="1311"/>
                  </a:lnTo>
                  <a:lnTo>
                    <a:pt x="12805" y="1028"/>
                  </a:lnTo>
                  <a:lnTo>
                    <a:pt x="12341" y="780"/>
                  </a:lnTo>
                  <a:lnTo>
                    <a:pt x="11865" y="638"/>
                  </a:lnTo>
                  <a:lnTo>
                    <a:pt x="11389" y="424"/>
                  </a:lnTo>
                  <a:lnTo>
                    <a:pt x="10911" y="283"/>
                  </a:lnTo>
                  <a:lnTo>
                    <a:pt x="10409" y="176"/>
                  </a:lnTo>
                  <a:lnTo>
                    <a:pt x="10156" y="105"/>
                  </a:lnTo>
                  <a:lnTo>
                    <a:pt x="9906" y="105"/>
                  </a:lnTo>
                  <a:lnTo>
                    <a:pt x="9389" y="69"/>
                  </a:lnTo>
                  <a:lnTo>
                    <a:pt x="8885" y="0"/>
                  </a:lnTo>
                  <a:lnTo>
                    <a:pt x="8237" y="69"/>
                  </a:lnTo>
                  <a:lnTo>
                    <a:pt x="7905" y="105"/>
                  </a:lnTo>
                  <a:lnTo>
                    <a:pt x="7588" y="105"/>
                  </a:lnTo>
                  <a:lnTo>
                    <a:pt x="6952" y="283"/>
                  </a:lnTo>
                  <a:lnTo>
                    <a:pt x="6343" y="424"/>
                  </a:lnTo>
                  <a:lnTo>
                    <a:pt x="6025" y="566"/>
                  </a:lnTo>
                  <a:lnTo>
                    <a:pt x="5721" y="672"/>
                  </a:lnTo>
                  <a:lnTo>
                    <a:pt x="5124" y="957"/>
                  </a:lnTo>
                  <a:lnTo>
                    <a:pt x="4554" y="1240"/>
                  </a:lnTo>
                  <a:lnTo>
                    <a:pt x="3972" y="1596"/>
                  </a:lnTo>
                  <a:lnTo>
                    <a:pt x="3416" y="2021"/>
                  </a:lnTo>
                  <a:lnTo>
                    <a:pt x="2886" y="2482"/>
                  </a:lnTo>
                  <a:lnTo>
                    <a:pt x="2343" y="3013"/>
                  </a:lnTo>
                  <a:lnTo>
                    <a:pt x="1840" y="3510"/>
                  </a:lnTo>
                  <a:lnTo>
                    <a:pt x="1350" y="4078"/>
                  </a:lnTo>
                  <a:lnTo>
                    <a:pt x="887" y="4646"/>
                  </a:lnTo>
                  <a:lnTo>
                    <a:pt x="422" y="5319"/>
                  </a:lnTo>
                  <a:lnTo>
                    <a:pt x="0" y="5994"/>
                  </a:lnTo>
                  <a:lnTo>
                    <a:pt x="410" y="5462"/>
                  </a:lnTo>
                  <a:lnTo>
                    <a:pt x="834" y="4999"/>
                  </a:lnTo>
                  <a:lnTo>
                    <a:pt x="1257" y="4574"/>
                  </a:lnTo>
                  <a:lnTo>
                    <a:pt x="1694" y="4184"/>
                  </a:lnTo>
                  <a:lnTo>
                    <a:pt x="2158" y="3759"/>
                  </a:lnTo>
                  <a:lnTo>
                    <a:pt x="2382" y="3616"/>
                  </a:lnTo>
                  <a:lnTo>
                    <a:pt x="2608" y="3404"/>
                  </a:lnTo>
                  <a:lnTo>
                    <a:pt x="3072" y="3085"/>
                  </a:lnTo>
                  <a:lnTo>
                    <a:pt x="3574" y="2836"/>
                  </a:lnTo>
                  <a:lnTo>
                    <a:pt x="4052" y="2518"/>
                  </a:lnTo>
                  <a:lnTo>
                    <a:pt x="4568" y="2340"/>
                  </a:lnTo>
                  <a:lnTo>
                    <a:pt x="5072" y="2127"/>
                  </a:lnTo>
                  <a:lnTo>
                    <a:pt x="5588" y="1985"/>
                  </a:lnTo>
                  <a:lnTo>
                    <a:pt x="6131" y="1879"/>
                  </a:lnTo>
                  <a:lnTo>
                    <a:pt x="6661" y="1773"/>
                  </a:lnTo>
                  <a:lnTo>
                    <a:pt x="7203" y="1702"/>
                  </a:lnTo>
                  <a:lnTo>
                    <a:pt x="7734" y="1666"/>
                  </a:lnTo>
                  <a:lnTo>
                    <a:pt x="8263" y="1702"/>
                  </a:lnTo>
                  <a:lnTo>
                    <a:pt x="8753" y="1773"/>
                  </a:lnTo>
                  <a:lnTo>
                    <a:pt x="9257" y="1807"/>
                  </a:lnTo>
                  <a:lnTo>
                    <a:pt x="9733" y="1915"/>
                  </a:lnTo>
                  <a:lnTo>
                    <a:pt x="10236" y="2056"/>
                  </a:lnTo>
                  <a:lnTo>
                    <a:pt x="10699" y="2233"/>
                  </a:lnTo>
                  <a:lnTo>
                    <a:pt x="11177" y="2446"/>
                  </a:lnTo>
                  <a:lnTo>
                    <a:pt x="11640" y="2623"/>
                  </a:lnTo>
                  <a:lnTo>
                    <a:pt x="12091" y="2908"/>
                  </a:lnTo>
                  <a:lnTo>
                    <a:pt x="12540" y="3191"/>
                  </a:lnTo>
                  <a:lnTo>
                    <a:pt x="12978" y="3510"/>
                  </a:lnTo>
                  <a:lnTo>
                    <a:pt x="13402" y="3829"/>
                  </a:lnTo>
                  <a:lnTo>
                    <a:pt x="13826" y="4184"/>
                  </a:lnTo>
                  <a:lnTo>
                    <a:pt x="14223" y="4539"/>
                  </a:lnTo>
                  <a:lnTo>
                    <a:pt x="14632" y="4965"/>
                  </a:lnTo>
                  <a:lnTo>
                    <a:pt x="15018" y="5426"/>
                  </a:lnTo>
                  <a:lnTo>
                    <a:pt x="15375" y="5815"/>
                  </a:lnTo>
                  <a:lnTo>
                    <a:pt x="15745" y="6277"/>
                  </a:lnTo>
                  <a:lnTo>
                    <a:pt x="16102" y="6809"/>
                  </a:lnTo>
                  <a:lnTo>
                    <a:pt x="16434" y="7306"/>
                  </a:lnTo>
                  <a:lnTo>
                    <a:pt x="16766" y="7838"/>
                  </a:lnTo>
                  <a:lnTo>
                    <a:pt x="17082" y="8404"/>
                  </a:lnTo>
                  <a:lnTo>
                    <a:pt x="17374" y="8972"/>
                  </a:lnTo>
                  <a:lnTo>
                    <a:pt x="17665" y="9539"/>
                  </a:lnTo>
                  <a:lnTo>
                    <a:pt x="17931" y="10143"/>
                  </a:lnTo>
                  <a:lnTo>
                    <a:pt x="18195" y="10746"/>
                  </a:lnTo>
                  <a:lnTo>
                    <a:pt x="18434" y="11419"/>
                  </a:lnTo>
                  <a:lnTo>
                    <a:pt x="18659" y="12059"/>
                  </a:lnTo>
                  <a:lnTo>
                    <a:pt x="18871" y="12697"/>
                  </a:lnTo>
                  <a:lnTo>
                    <a:pt x="19070" y="13442"/>
                  </a:lnTo>
                  <a:lnTo>
                    <a:pt x="19242" y="14115"/>
                  </a:lnTo>
                  <a:lnTo>
                    <a:pt x="19414" y="14825"/>
                  </a:lnTo>
                  <a:lnTo>
                    <a:pt x="19029" y="14967"/>
                  </a:lnTo>
                  <a:lnTo>
                    <a:pt x="18659" y="15143"/>
                  </a:lnTo>
                  <a:lnTo>
                    <a:pt x="21600" y="21600"/>
                  </a:lnTo>
                  <a:lnTo>
                    <a:pt x="21176" y="11987"/>
                  </a:lnTo>
                  <a:lnTo>
                    <a:pt x="20606" y="13442"/>
                  </a:lnTo>
                  <a:close/>
                </a:path>
              </a:pathLst>
            </a:custGeom>
            <a:solidFill>
              <a:srgbClr val="FF0000">
                <a:alpha val="7411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9044" name="Group 38"/>
            <p:cNvGrpSpPr>
              <a:grpSpLocks/>
            </p:cNvGrpSpPr>
            <p:nvPr/>
          </p:nvGrpSpPr>
          <p:grpSpPr bwMode="auto">
            <a:xfrm>
              <a:off x="3099856" y="324562"/>
              <a:ext cx="566178" cy="860365"/>
              <a:chOff x="0" y="0"/>
              <a:chExt cx="566178" cy="860365"/>
            </a:xfrm>
          </p:grpSpPr>
          <p:sp>
            <p:nvSpPr>
              <p:cNvPr id="129053" name="AutoShape 39"/>
              <p:cNvSpPr>
                <a:spLocks noChangeArrowheads="1"/>
              </p:cNvSpPr>
              <p:nvPr/>
            </p:nvSpPr>
            <p:spPr bwMode="auto">
              <a:xfrm>
                <a:off x="0" y="0"/>
                <a:ext cx="563444" cy="308059"/>
              </a:xfrm>
              <a:prstGeom prst="roundRect">
                <a:avLst>
                  <a:gd name="adj" fmla="val 416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r>
                  <a:rPr lang="zh-CN" altLang="en-US" sz="1100">
                    <a:sym typeface="黑体" panose="02010609060101010101" pitchFamily="49" charset="-122"/>
                  </a:rPr>
                  <a:t>哈希算法</a:t>
                </a:r>
              </a:p>
            </p:txBody>
          </p:sp>
          <p:pic>
            <p:nvPicPr>
              <p:cNvPr id="129054" name="Picture 40" descr="ServerProcess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322" y="352068"/>
                <a:ext cx="548857" cy="508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9045" name="Group 41"/>
            <p:cNvGrpSpPr>
              <a:grpSpLocks/>
            </p:cNvGrpSpPr>
            <p:nvPr/>
          </p:nvGrpSpPr>
          <p:grpSpPr bwMode="auto">
            <a:xfrm>
              <a:off x="2533676" y="2676815"/>
              <a:ext cx="595354" cy="695333"/>
              <a:chOff x="0" y="0"/>
              <a:chExt cx="595354" cy="695333"/>
            </a:xfrm>
          </p:grpSpPr>
          <p:pic>
            <p:nvPicPr>
              <p:cNvPr id="129051" name="Picture 42" descr="Policy_Writing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29" y="0"/>
                <a:ext cx="585325" cy="52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52" name="AutoShape 43"/>
              <p:cNvSpPr>
                <a:spLocks noChangeArrowheads="1"/>
              </p:cNvSpPr>
              <p:nvPr/>
            </p:nvSpPr>
            <p:spPr bwMode="auto">
              <a:xfrm>
                <a:off x="0" y="486294"/>
                <a:ext cx="570736" cy="209039"/>
              </a:xfrm>
              <a:prstGeom prst="roundRect">
                <a:avLst>
                  <a:gd name="adj" fmla="val 416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r>
                  <a:rPr lang="zh-CN" altLang="en-US" sz="1100">
                    <a:sym typeface="黑体" panose="02010609060101010101" pitchFamily="49" charset="-122"/>
                  </a:rPr>
                  <a:t>哈希值</a:t>
                </a:r>
              </a:p>
            </p:txBody>
          </p:sp>
        </p:grpSp>
        <p:sp>
          <p:nvSpPr>
            <p:cNvPr id="129046" name="AutoShape 44"/>
            <p:cNvSpPr>
              <a:spLocks noChangeArrowheads="1"/>
            </p:cNvSpPr>
            <p:nvPr/>
          </p:nvSpPr>
          <p:spPr bwMode="auto">
            <a:xfrm>
              <a:off x="3253937" y="2696618"/>
              <a:ext cx="1303761" cy="800954"/>
            </a:xfrm>
            <a:prstGeom prst="roundRect">
              <a:avLst>
                <a:gd name="adj" fmla="val 4162"/>
              </a:avLst>
            </a:prstGeom>
            <a:gradFill rotWithShape="1">
              <a:gsLst>
                <a:gs pos="0">
                  <a:srgbClr val="ADE2A1"/>
                </a:gs>
                <a:gs pos="100000">
                  <a:srgbClr val="E8F6E4"/>
                </a:gs>
              </a:gsLst>
              <a:lin ang="18900000" scaled="1"/>
            </a:gradFill>
            <a:ln w="9525">
              <a:solidFill>
                <a:srgbClr val="4D4D4D"/>
              </a:solidFill>
              <a:miter lim="800000"/>
              <a:headEnd/>
              <a:tailEnd/>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r>
                <a:rPr lang="zh-CN" altLang="en-US" sz="1100">
                  <a:sym typeface="黑体" panose="02010609060101010101" pitchFamily="49" charset="-122"/>
                </a:rPr>
                <a:t>如果哈希值匹配，说明该数据由该私钥签名。</a:t>
              </a:r>
            </a:p>
          </p:txBody>
        </p:sp>
        <p:grpSp>
          <p:nvGrpSpPr>
            <p:cNvPr id="129047" name="Group 45"/>
            <p:cNvGrpSpPr>
              <a:grpSpLocks/>
            </p:cNvGrpSpPr>
            <p:nvPr/>
          </p:nvGrpSpPr>
          <p:grpSpPr bwMode="auto">
            <a:xfrm>
              <a:off x="1154239" y="685432"/>
              <a:ext cx="619970" cy="688732"/>
              <a:chOff x="0" y="0"/>
              <a:chExt cx="619970" cy="688732"/>
            </a:xfrm>
          </p:grpSpPr>
          <p:pic>
            <p:nvPicPr>
              <p:cNvPr id="129048" name="Picture 46" descr="Notepad_Notepad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0" y="282267"/>
                <a:ext cx="619970" cy="406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49" name="曲线"/>
              <p:cNvSpPr>
                <a:spLocks/>
              </p:cNvSpPr>
              <p:nvPr/>
            </p:nvSpPr>
            <p:spPr bwMode="auto">
              <a:xfrm>
                <a:off x="155680" y="433695"/>
                <a:ext cx="236544" cy="102279"/>
              </a:xfrm>
              <a:custGeom>
                <a:avLst/>
                <a:gdLst>
                  <a:gd name="T0" fmla="*/ 0 w 21600"/>
                  <a:gd name="T1" fmla="*/ 85673 h 21600"/>
                  <a:gd name="T2" fmla="*/ 17598 w 21600"/>
                  <a:gd name="T3" fmla="*/ 80355 h 21600"/>
                  <a:gd name="T4" fmla="*/ 40147 w 21600"/>
                  <a:gd name="T5" fmla="*/ 53796 h 21600"/>
                  <a:gd name="T6" fmla="*/ 35744 w 21600"/>
                  <a:gd name="T7" fmla="*/ 37190 h 21600"/>
                  <a:gd name="T8" fmla="*/ 31342 w 21600"/>
                  <a:gd name="T9" fmla="*/ 53796 h 21600"/>
                  <a:gd name="T10" fmla="*/ 35744 w 21600"/>
                  <a:gd name="T11" fmla="*/ 102279 h 21600"/>
                  <a:gd name="T12" fmla="*/ 62159 w 21600"/>
                  <a:gd name="T13" fmla="*/ 59104 h 21600"/>
                  <a:gd name="T14" fmla="*/ 93512 w 21600"/>
                  <a:gd name="T15" fmla="*/ 37190 h 21600"/>
                  <a:gd name="T16" fmla="*/ 124854 w 21600"/>
                  <a:gd name="T17" fmla="*/ 37190 h 21600"/>
                  <a:gd name="T18" fmla="*/ 133669 w 21600"/>
                  <a:gd name="T19" fmla="*/ 48474 h 21600"/>
                  <a:gd name="T20" fmla="*/ 147413 w 21600"/>
                  <a:gd name="T21" fmla="*/ 37190 h 21600"/>
                  <a:gd name="T22" fmla="*/ 183168 w 21600"/>
                  <a:gd name="T23" fmla="*/ 31872 h 21600"/>
                  <a:gd name="T24" fmla="*/ 223326 w 21600"/>
                  <a:gd name="T25" fmla="*/ 5313 h 21600"/>
                  <a:gd name="T26" fmla="*/ 236544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600"/>
                  <a:gd name="T43" fmla="*/ 0 h 21600"/>
                  <a:gd name="T44" fmla="*/ 21600 w 21600"/>
                  <a:gd name="T45" fmla="*/ 21600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a:moveTo>
                      <a:pt x="0" y="18093"/>
                    </a:moveTo>
                    <a:cubicBezTo>
                      <a:pt x="551" y="17672"/>
                      <a:pt x="1154" y="17812"/>
                      <a:pt x="1607" y="16970"/>
                    </a:cubicBezTo>
                    <a:cubicBezTo>
                      <a:pt x="2411" y="15567"/>
                      <a:pt x="3666" y="11361"/>
                      <a:pt x="3666" y="11361"/>
                    </a:cubicBezTo>
                    <a:cubicBezTo>
                      <a:pt x="3516" y="10237"/>
                      <a:pt x="3717" y="7854"/>
                      <a:pt x="3264" y="7854"/>
                    </a:cubicBezTo>
                    <a:cubicBezTo>
                      <a:pt x="2812" y="7854"/>
                      <a:pt x="2862" y="10098"/>
                      <a:pt x="2862" y="11361"/>
                    </a:cubicBezTo>
                    <a:cubicBezTo>
                      <a:pt x="2862" y="14726"/>
                      <a:pt x="3114" y="18233"/>
                      <a:pt x="3264" y="21600"/>
                    </a:cubicBezTo>
                    <a:cubicBezTo>
                      <a:pt x="4872" y="18654"/>
                      <a:pt x="5224" y="17812"/>
                      <a:pt x="5676" y="12482"/>
                    </a:cubicBezTo>
                    <a:cubicBezTo>
                      <a:pt x="7836" y="14446"/>
                      <a:pt x="7132" y="11922"/>
                      <a:pt x="8539" y="7854"/>
                    </a:cubicBezTo>
                    <a:cubicBezTo>
                      <a:pt x="9996" y="12202"/>
                      <a:pt x="10196" y="13184"/>
                      <a:pt x="11401" y="7854"/>
                    </a:cubicBezTo>
                    <a:cubicBezTo>
                      <a:pt x="11653" y="8696"/>
                      <a:pt x="11804" y="10237"/>
                      <a:pt x="12206" y="10237"/>
                    </a:cubicBezTo>
                    <a:cubicBezTo>
                      <a:pt x="12708" y="10237"/>
                      <a:pt x="12960" y="8275"/>
                      <a:pt x="13461" y="7854"/>
                    </a:cubicBezTo>
                    <a:cubicBezTo>
                      <a:pt x="14517" y="7011"/>
                      <a:pt x="15622" y="7153"/>
                      <a:pt x="16726" y="6731"/>
                    </a:cubicBezTo>
                    <a:cubicBezTo>
                      <a:pt x="18886" y="4767"/>
                      <a:pt x="17581" y="6311"/>
                      <a:pt x="20393" y="1122"/>
                    </a:cubicBezTo>
                    <a:cubicBezTo>
                      <a:pt x="20745" y="420"/>
                      <a:pt x="21600" y="0"/>
                      <a:pt x="21600" y="0"/>
                    </a:cubicBezTo>
                  </a:path>
                </a:pathLst>
              </a:custGeom>
              <a:noFill/>
              <a:ln w="9525" cap="flat" cmpd="sng">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129050" name="Picture 48" descr="Pen0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800000">
                <a:off x="430735" y="0"/>
                <a:ext cx="49509" cy="507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160419159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课程内容</a:t>
            </a:r>
          </a:p>
        </p:txBody>
      </p:sp>
      <p:sp>
        <p:nvSpPr>
          <p:cNvPr id="5" name="内容占位符 4"/>
          <p:cNvSpPr>
            <a:spLocks noGrp="1"/>
          </p:cNvSpPr>
          <p:nvPr>
            <p:ph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a:t>
            </a:fld>
            <a:endParaRPr lang="en-US" altLang="zh-CN"/>
          </a:p>
        </p:txBody>
      </p:sp>
      <p:sp>
        <p:nvSpPr>
          <p:cNvPr id="6" name="Rectangle 5"/>
          <p:cNvSpPr>
            <a:spLocks noChangeArrowheads="1"/>
          </p:cNvSpPr>
          <p:nvPr/>
        </p:nvSpPr>
        <p:spPr bwMode="auto">
          <a:xfrm>
            <a:off x="5017670" y="3746949"/>
            <a:ext cx="436339" cy="124705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zh-CN" sz="2000" b="1"/>
          </a:p>
        </p:txBody>
      </p:sp>
      <p:sp>
        <p:nvSpPr>
          <p:cNvPr id="14" name="Rectangle 13"/>
          <p:cNvSpPr>
            <a:spLocks noChangeArrowheads="1"/>
          </p:cNvSpPr>
          <p:nvPr/>
        </p:nvSpPr>
        <p:spPr bwMode="auto">
          <a:xfrm>
            <a:off x="5017670" y="4486204"/>
            <a:ext cx="436339" cy="124705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zh-CN" sz="2000" b="1"/>
          </a:p>
        </p:txBody>
      </p:sp>
      <p:sp>
        <p:nvSpPr>
          <p:cNvPr id="21" name="Rectangle 20"/>
          <p:cNvSpPr>
            <a:spLocks noChangeArrowheads="1"/>
          </p:cNvSpPr>
          <p:nvPr/>
        </p:nvSpPr>
        <p:spPr bwMode="auto">
          <a:xfrm rot="10800000">
            <a:off x="1259633" y="3501008"/>
            <a:ext cx="2384374"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安全规划</a:t>
            </a:r>
          </a:p>
        </p:txBody>
      </p:sp>
      <p:sp>
        <p:nvSpPr>
          <p:cNvPr id="38" name="Line 43"/>
          <p:cNvSpPr>
            <a:spLocks noChangeShapeType="1"/>
          </p:cNvSpPr>
          <p:nvPr/>
        </p:nvSpPr>
        <p:spPr bwMode="auto">
          <a:xfrm flipH="1">
            <a:off x="3888930" y="1880828"/>
            <a:ext cx="32742" cy="4442341"/>
          </a:xfrm>
          <a:prstGeom prst="line">
            <a:avLst/>
          </a:prstGeom>
          <a:noFill/>
          <a:ln w="38100" cap="flat" cmpd="sng">
            <a:solidFill>
              <a:srgbClr val="000000"/>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43"/>
          <p:cNvSpPr>
            <a:spLocks noChangeShapeType="1"/>
          </p:cNvSpPr>
          <p:nvPr/>
        </p:nvSpPr>
        <p:spPr bwMode="auto">
          <a:xfrm flipH="1">
            <a:off x="8110084" y="1880828"/>
            <a:ext cx="35726" cy="4519971"/>
          </a:xfrm>
          <a:prstGeom prst="line">
            <a:avLst/>
          </a:prstGeom>
          <a:noFill/>
          <a:ln w="38100" cap="flat" cmpd="sng">
            <a:solidFill>
              <a:srgbClr val="000000"/>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43"/>
          <p:cNvSpPr>
            <a:spLocks noChangeShapeType="1"/>
          </p:cNvSpPr>
          <p:nvPr/>
        </p:nvSpPr>
        <p:spPr bwMode="auto">
          <a:xfrm flipH="1">
            <a:off x="827584" y="1958458"/>
            <a:ext cx="72008" cy="4442341"/>
          </a:xfrm>
          <a:prstGeom prst="line">
            <a:avLst/>
          </a:prstGeom>
          <a:noFill/>
          <a:ln w="38100" cap="flat" cmpd="sng">
            <a:solidFill>
              <a:srgbClr val="000000"/>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Rectangle 47"/>
          <p:cNvSpPr>
            <a:spLocks noChangeArrowheads="1"/>
          </p:cNvSpPr>
          <p:nvPr/>
        </p:nvSpPr>
        <p:spPr bwMode="auto">
          <a:xfrm>
            <a:off x="2059526" y="6048000"/>
            <a:ext cx="10920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eaLnBrk="1"/>
            <a:r>
              <a:rPr lang="zh-CN" altLang="en-US" b="1" dirty="0">
                <a:solidFill>
                  <a:srgbClr val="B01302"/>
                </a:solidFill>
                <a:sym typeface="黑体" panose="02010609060101010101" pitchFamily="49" charset="-122"/>
              </a:rPr>
              <a:t>知识域</a:t>
            </a:r>
          </a:p>
        </p:txBody>
      </p:sp>
      <p:sp>
        <p:nvSpPr>
          <p:cNvPr id="42" name="Rectangle 51"/>
          <p:cNvSpPr>
            <a:spLocks noChangeArrowheads="1"/>
          </p:cNvSpPr>
          <p:nvPr/>
        </p:nvSpPr>
        <p:spPr bwMode="auto">
          <a:xfrm>
            <a:off x="5057688" y="6022399"/>
            <a:ext cx="17286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eaLnBrk="1"/>
            <a:r>
              <a:rPr lang="zh-CN" altLang="en-US" b="1" dirty="0">
                <a:solidFill>
                  <a:srgbClr val="B01302"/>
                </a:solidFill>
                <a:sym typeface="黑体" panose="02010609060101010101" pitchFamily="49" charset="-122"/>
              </a:rPr>
              <a:t>知识子域</a:t>
            </a:r>
          </a:p>
        </p:txBody>
      </p:sp>
      <p:sp>
        <p:nvSpPr>
          <p:cNvPr id="15" name="Rectangle 20"/>
          <p:cNvSpPr>
            <a:spLocks noChangeArrowheads="1"/>
          </p:cNvSpPr>
          <p:nvPr/>
        </p:nvSpPr>
        <p:spPr bwMode="auto">
          <a:xfrm rot="10800000">
            <a:off x="4427978" y="2586305"/>
            <a:ext cx="3351640"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密码学</a:t>
            </a:r>
          </a:p>
        </p:txBody>
      </p:sp>
      <p:sp>
        <p:nvSpPr>
          <p:cNvPr id="16" name="Rectangle 20"/>
          <p:cNvSpPr>
            <a:spLocks noChangeArrowheads="1"/>
          </p:cNvSpPr>
          <p:nvPr/>
        </p:nvSpPr>
        <p:spPr bwMode="auto">
          <a:xfrm rot="10800000">
            <a:off x="4427980" y="4522198"/>
            <a:ext cx="3357020"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访问控制</a:t>
            </a:r>
          </a:p>
        </p:txBody>
      </p:sp>
      <p:sp>
        <p:nvSpPr>
          <p:cNvPr id="18" name="Rectangle 20"/>
          <p:cNvSpPr>
            <a:spLocks noChangeArrowheads="1"/>
          </p:cNvSpPr>
          <p:nvPr/>
        </p:nvSpPr>
        <p:spPr bwMode="auto">
          <a:xfrm rot="10800000">
            <a:off x="4427978" y="3517216"/>
            <a:ext cx="3351638"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身份鉴别</a:t>
            </a:r>
          </a:p>
        </p:txBody>
      </p:sp>
      <p:cxnSp>
        <p:nvCxnSpPr>
          <p:cNvPr id="7" name="肘形连接符 6"/>
          <p:cNvCxnSpPr>
            <a:stCxn id="21" idx="1"/>
            <a:endCxn id="15" idx="3"/>
          </p:cNvCxnSpPr>
          <p:nvPr/>
        </p:nvCxnSpPr>
        <p:spPr>
          <a:xfrm flipV="1">
            <a:off x="3644007" y="2903801"/>
            <a:ext cx="783971" cy="914703"/>
          </a:xfrm>
          <a:prstGeom prst="bentConnector3">
            <a:avLst>
              <a:gd name="adj1" fmla="val 50000"/>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1" idx="1"/>
            <a:endCxn id="18" idx="3"/>
          </p:cNvCxnSpPr>
          <p:nvPr/>
        </p:nvCxnSpPr>
        <p:spPr>
          <a:xfrm>
            <a:off x="3644007" y="3818504"/>
            <a:ext cx="783971" cy="16208"/>
          </a:xfrm>
          <a:prstGeom prst="bentConnector3">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1" idx="1"/>
            <a:endCxn id="16" idx="3"/>
          </p:cNvCxnSpPr>
          <p:nvPr/>
        </p:nvCxnSpPr>
        <p:spPr>
          <a:xfrm>
            <a:off x="3644007" y="3818504"/>
            <a:ext cx="783973" cy="1021190"/>
          </a:xfrm>
          <a:prstGeom prst="bentConnector3">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80964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公钥基础设施（</a:t>
            </a:r>
            <a:r>
              <a:rPr lang="en-US" altLang="zh-CN" dirty="0"/>
              <a:t>PKI</a:t>
            </a:r>
            <a:r>
              <a:rPr lang="zh-CN" altLang="en-US" dirty="0"/>
              <a:t>）</a:t>
            </a:r>
          </a:p>
        </p:txBody>
      </p:sp>
      <p:sp>
        <p:nvSpPr>
          <p:cNvPr id="3" name="内容占位符 2"/>
          <p:cNvSpPr>
            <a:spLocks noGrp="1"/>
          </p:cNvSpPr>
          <p:nvPr>
            <p:ph idx="1"/>
          </p:nvPr>
        </p:nvSpPr>
        <p:spPr/>
        <p:txBody>
          <a:bodyPr/>
          <a:lstStyle/>
          <a:p>
            <a:r>
              <a:rPr lang="zh-CN" altLang="en-US" dirty="0"/>
              <a:t>定义</a:t>
            </a:r>
            <a:endParaRPr lang="en-US" altLang="zh-CN" dirty="0"/>
          </a:p>
          <a:p>
            <a:pPr lvl="1"/>
            <a:r>
              <a:rPr lang="en-US" altLang="zh-CN" dirty="0"/>
              <a:t>PKI</a:t>
            </a:r>
            <a:r>
              <a:rPr lang="zh-CN" altLang="en-US" dirty="0"/>
              <a:t>是一个包括硬件、软件、人员、策略和规程的集合，用来实现基于公钥密码体制的密钥和证书的产生、管理、存储、分发和撤销等功能</a:t>
            </a:r>
            <a:endParaRPr lang="en-US" altLang="zh-CN" dirty="0"/>
          </a:p>
          <a:p>
            <a:r>
              <a:rPr lang="en-US" altLang="zh-CN" dirty="0"/>
              <a:t>PKI</a:t>
            </a:r>
            <a:r>
              <a:rPr lang="zh-CN" altLang="en-US" dirty="0"/>
              <a:t>架构</a:t>
            </a:r>
            <a:endParaRPr lang="en-US" altLang="zh-CN" dirty="0"/>
          </a:p>
          <a:p>
            <a:pPr lvl="1">
              <a:lnSpc>
                <a:spcPct val="90000"/>
              </a:lnSpc>
            </a:pPr>
            <a:r>
              <a:rPr lang="en-US" altLang="zh-CN" dirty="0"/>
              <a:t>CA</a:t>
            </a:r>
            <a:r>
              <a:rPr lang="zh-CN" altLang="en-US" dirty="0"/>
              <a:t>（认证权威）</a:t>
            </a:r>
          </a:p>
          <a:p>
            <a:pPr lvl="1">
              <a:lnSpc>
                <a:spcPct val="90000"/>
              </a:lnSpc>
            </a:pPr>
            <a:r>
              <a:rPr lang="en-US" altLang="zh-CN" dirty="0"/>
              <a:t>RA</a:t>
            </a:r>
            <a:r>
              <a:rPr lang="zh-CN" altLang="en-US" dirty="0"/>
              <a:t>（注册权威）</a:t>
            </a:r>
          </a:p>
          <a:p>
            <a:pPr lvl="1">
              <a:lnSpc>
                <a:spcPct val="90000"/>
              </a:lnSpc>
            </a:pPr>
            <a:r>
              <a:rPr lang="zh-CN" altLang="en-US" dirty="0"/>
              <a:t>证书存放管理（目录服务）</a:t>
            </a:r>
            <a:endParaRPr lang="en-US" altLang="zh-CN" dirty="0"/>
          </a:p>
          <a:p>
            <a:pPr lvl="1">
              <a:lnSpc>
                <a:spcPct val="90000"/>
              </a:lnSpc>
            </a:pPr>
            <a:r>
              <a:rPr lang="zh-CN" altLang="en-US" dirty="0"/>
              <a:t>终端实体（证书持有者和应用程序）</a:t>
            </a:r>
          </a:p>
          <a:p>
            <a:pPr lvl="1"/>
            <a:endParaRPr lang="en-US" altLang="zh-CN" dirty="0"/>
          </a:p>
          <a:p>
            <a:pPr lvl="1"/>
            <a:endParaRPr lang="zh-CN" altLang="en-US" dirty="0"/>
          </a:p>
        </p:txBody>
      </p:sp>
      <p:sp>
        <p:nvSpPr>
          <p:cNvPr id="4" name="灯片编号占位符 3"/>
          <p:cNvSpPr>
            <a:spLocks noGrp="1"/>
          </p:cNvSpPr>
          <p:nvPr>
            <p:ph type="sldNum" sz="quarter" idx="10"/>
          </p:nvPr>
        </p:nvSpPr>
        <p:spPr/>
        <p:txBody>
          <a:bodyPr/>
          <a:lstStyle/>
          <a:p>
            <a:pPr>
              <a:defRPr/>
            </a:pPr>
            <a:fld id="{EDD636E1-B39A-43D8-869C-4EE6EF7EBAB3}" type="slidenum">
              <a:rPr lang="zh-CN" altLang="en-US" smtClean="0"/>
              <a:pPr>
                <a:defRPr/>
              </a:pPr>
              <a:t>20</a:t>
            </a:fld>
            <a:endParaRPr lang="en-US" altLang="zh-CN"/>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993" y="3429000"/>
            <a:ext cx="2655820" cy="248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137066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lvl="1"/>
            <a:r>
              <a:rPr lang="en-US" altLang="zh-CN" dirty="0"/>
              <a:t>CA</a:t>
            </a:r>
            <a:r>
              <a:rPr lang="zh-CN" altLang="en-US" dirty="0"/>
              <a:t>：认证权威</a:t>
            </a:r>
          </a:p>
        </p:txBody>
      </p:sp>
      <p:sp>
        <p:nvSpPr>
          <p:cNvPr id="4" name="内容占位符 3">
            <a:extLst>
              <a:ext uri="{FF2B5EF4-FFF2-40B4-BE49-F238E27FC236}">
                <a16:creationId xmlns:a16="http://schemas.microsoft.com/office/drawing/2014/main" id="{7B644E81-C1CD-4213-AE0F-296FA364D1BA}"/>
              </a:ext>
            </a:extLst>
          </p:cNvPr>
          <p:cNvSpPr>
            <a:spLocks noGrp="1"/>
          </p:cNvSpPr>
          <p:nvPr>
            <p:ph idx="1"/>
          </p:nvPr>
        </p:nvSpPr>
        <p:spPr/>
        <p:txBody>
          <a:bodyPr/>
          <a:lstStyle/>
          <a:p>
            <a:r>
              <a:rPr lang="zh-CN" altLang="en-US" dirty="0"/>
              <a:t>签发证书</a:t>
            </a:r>
          </a:p>
          <a:p>
            <a:r>
              <a:rPr lang="zh-CN" altLang="en-US" dirty="0"/>
              <a:t>更新证书</a:t>
            </a:r>
            <a:endParaRPr lang="en-US" altLang="zh-CN" dirty="0"/>
          </a:p>
          <a:p>
            <a:r>
              <a:rPr lang="zh-CN" altLang="en-US" dirty="0"/>
              <a:t>管理证书</a:t>
            </a:r>
          </a:p>
          <a:p>
            <a:pPr lvl="1"/>
            <a:r>
              <a:rPr lang="zh-CN" altLang="en-US" dirty="0"/>
              <a:t>撤销、查询</a:t>
            </a:r>
          </a:p>
          <a:p>
            <a:pPr lvl="1"/>
            <a:r>
              <a:rPr lang="zh-CN" altLang="en-US" dirty="0"/>
              <a:t>审计、统计</a:t>
            </a:r>
          </a:p>
          <a:p>
            <a:r>
              <a:rPr lang="zh-CN" altLang="en-US" dirty="0"/>
              <a:t>验证数字证书</a:t>
            </a:r>
          </a:p>
          <a:p>
            <a:pPr lvl="1"/>
            <a:r>
              <a:rPr lang="zh-CN" altLang="en-US" dirty="0"/>
              <a:t>黑名单认证（</a:t>
            </a:r>
            <a:r>
              <a:rPr lang="en-US" altLang="zh-CN" dirty="0"/>
              <a:t>CRL</a:t>
            </a:r>
            <a:r>
              <a:rPr lang="zh-CN" altLang="en-US" dirty="0"/>
              <a:t>）</a:t>
            </a:r>
          </a:p>
          <a:p>
            <a:pPr lvl="1"/>
            <a:r>
              <a:rPr lang="zh-CN" altLang="en-US" dirty="0"/>
              <a:t>在线认证   </a:t>
            </a:r>
            <a:r>
              <a:rPr lang="en-US" altLang="zh-CN" dirty="0"/>
              <a:t>(OCSP)</a:t>
            </a:r>
            <a:endParaRPr lang="zh-CN" altLang="en-US" dirty="0"/>
          </a:p>
          <a:p>
            <a:endParaRPr lang="zh-CN" altLang="en-US" dirty="0"/>
          </a:p>
        </p:txBody>
      </p:sp>
      <p:sp>
        <p:nvSpPr>
          <p:cNvPr id="23555" name="灯片编号占位符 3"/>
          <p:cNvSpPr>
            <a:spLocks noGrp="1"/>
          </p:cNvSpPr>
          <p:nvPr>
            <p:ph type="sldNum" sz="quarter" idx="10"/>
          </p:nvPr>
        </p:nvSpPr>
        <p:spPr>
          <a:noFill/>
        </p:spPr>
        <p:txBody>
          <a:bodyPr/>
          <a:lstStyle/>
          <a:p>
            <a:fld id="{86F60874-F09B-4FF9-A19B-000157EE68B3}" type="slidenum">
              <a:rPr lang="zh-CN" altLang="en-US" smtClean="0">
                <a:latin typeface="Arial" pitchFamily="34" charset="0"/>
              </a:rPr>
              <a:pPr/>
              <a:t>21</a:t>
            </a:fld>
            <a:endParaRPr lang="en-US" altLang="zh-CN">
              <a:latin typeface="Arial" pitchFamily="34" charset="0"/>
            </a:endParaRPr>
          </a:p>
        </p:txBody>
      </p:sp>
      <p:pic>
        <p:nvPicPr>
          <p:cNvPr id="23558" name="Picture 4" descr="C:\Documents and Settings\cccheung\Application Data\Microsoft\Media Catalog\Downloaded Clips\cl47\j0178132.gif"/>
          <p:cNvPicPr>
            <a:picLocks noChangeAspect="1" noChangeArrowheads="1" noCrop="1"/>
          </p:cNvPicPr>
          <p:nvPr/>
        </p:nvPicPr>
        <p:blipFill>
          <a:blip r:embed="rId2" cstate="print"/>
          <a:srcRect/>
          <a:stretch>
            <a:fillRect/>
          </a:stretch>
        </p:blipFill>
        <p:spPr bwMode="auto">
          <a:xfrm>
            <a:off x="6694543" y="1556792"/>
            <a:ext cx="1770062" cy="1655762"/>
          </a:xfrm>
          <a:prstGeom prst="rect">
            <a:avLst/>
          </a:prstGeom>
          <a:noFill/>
          <a:ln w="9525">
            <a:noFill/>
            <a:miter lim="800000"/>
            <a:headEnd/>
            <a:tailEnd/>
          </a:ln>
        </p:spPr>
      </p:pic>
      <p:sp>
        <p:nvSpPr>
          <p:cNvPr id="3" name="爆炸形 2 2"/>
          <p:cNvSpPr/>
          <p:nvPr/>
        </p:nvSpPr>
        <p:spPr>
          <a:xfrm>
            <a:off x="6084168" y="3465004"/>
            <a:ext cx="3313354" cy="2016224"/>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a:t>
            </a:r>
            <a:r>
              <a:rPr lang="zh-CN" altLang="en-US" dirty="0"/>
              <a:t>是</a:t>
            </a:r>
            <a:r>
              <a:rPr lang="en-US" altLang="zh-CN" dirty="0"/>
              <a:t>PKI</a:t>
            </a:r>
            <a:r>
              <a:rPr lang="zh-CN" altLang="en-US" dirty="0"/>
              <a:t>体系的核心</a:t>
            </a:r>
          </a:p>
        </p:txBody>
      </p:sp>
    </p:spTree>
    <p:extLst>
      <p:ext uri="{BB962C8B-B14F-4D97-AF65-F5344CB8AC3E}">
        <p14:creationId xmlns:p14="http://schemas.microsoft.com/office/powerpoint/2010/main" val="39560510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en-US" altLang="zh-CN" dirty="0"/>
              <a:t>RA</a:t>
            </a:r>
            <a:r>
              <a:rPr lang="zh-CN" altLang="en-US" dirty="0"/>
              <a:t>：注册权威</a:t>
            </a:r>
          </a:p>
        </p:txBody>
      </p:sp>
      <p:sp>
        <p:nvSpPr>
          <p:cNvPr id="3" name="内容占位符 2">
            <a:extLst>
              <a:ext uri="{FF2B5EF4-FFF2-40B4-BE49-F238E27FC236}">
                <a16:creationId xmlns:a16="http://schemas.microsoft.com/office/drawing/2014/main" id="{09BEBBF9-116B-46E1-879A-4770DAA2A899}"/>
              </a:ext>
            </a:extLst>
          </p:cNvPr>
          <p:cNvSpPr>
            <a:spLocks noGrp="1"/>
          </p:cNvSpPr>
          <p:nvPr>
            <p:ph idx="1"/>
          </p:nvPr>
        </p:nvSpPr>
        <p:spPr/>
        <p:txBody>
          <a:bodyPr/>
          <a:lstStyle/>
          <a:p>
            <a:r>
              <a:rPr lang="zh-CN" altLang="en-US" dirty="0"/>
              <a:t>受理用户的数字证书申请</a:t>
            </a:r>
          </a:p>
          <a:p>
            <a:pPr lvl="1"/>
            <a:r>
              <a:rPr lang="zh-CN" altLang="en-US" dirty="0"/>
              <a:t>对证书申请者身份进行审核并提交</a:t>
            </a:r>
            <a:r>
              <a:rPr lang="en-US" altLang="zh-CN" dirty="0"/>
              <a:t>CA</a:t>
            </a:r>
            <a:r>
              <a:rPr lang="zh-CN" altLang="en-US" dirty="0"/>
              <a:t>制证</a:t>
            </a:r>
          </a:p>
          <a:p>
            <a:pPr lvl="1"/>
            <a:r>
              <a:rPr lang="zh-CN" altLang="en-US" dirty="0"/>
              <a:t>类似于申请身份证的派出所</a:t>
            </a:r>
          </a:p>
          <a:p>
            <a:r>
              <a:rPr lang="zh-CN" altLang="en-US" dirty="0"/>
              <a:t>提供证书生命期的维护工作</a:t>
            </a:r>
          </a:p>
          <a:p>
            <a:pPr lvl="1"/>
            <a:r>
              <a:rPr lang="zh-CN" altLang="en-US" dirty="0"/>
              <a:t>受理用户证书申请</a:t>
            </a:r>
          </a:p>
          <a:p>
            <a:pPr lvl="1"/>
            <a:r>
              <a:rPr lang="zh-CN" altLang="en-US" dirty="0"/>
              <a:t>协助颁发用户证书</a:t>
            </a:r>
          </a:p>
          <a:p>
            <a:pPr lvl="1"/>
            <a:r>
              <a:rPr lang="zh-CN" altLang="en-US" dirty="0"/>
              <a:t>审核用户真实身份</a:t>
            </a:r>
          </a:p>
          <a:p>
            <a:pPr lvl="1"/>
            <a:r>
              <a:rPr lang="zh-CN" altLang="en-US" dirty="0"/>
              <a:t>受理证书更新请求</a:t>
            </a:r>
          </a:p>
          <a:p>
            <a:pPr lvl="1"/>
            <a:r>
              <a:rPr lang="zh-CN" altLang="en-US" dirty="0"/>
              <a:t>受理证书吊销</a:t>
            </a:r>
          </a:p>
          <a:p>
            <a:endParaRPr lang="zh-CN" altLang="en-US" dirty="0"/>
          </a:p>
        </p:txBody>
      </p:sp>
      <p:sp>
        <p:nvSpPr>
          <p:cNvPr id="24579" name="灯片编号占位符 3"/>
          <p:cNvSpPr>
            <a:spLocks noGrp="1"/>
          </p:cNvSpPr>
          <p:nvPr>
            <p:ph type="sldNum" sz="quarter" idx="10"/>
          </p:nvPr>
        </p:nvSpPr>
        <p:spPr>
          <a:noFill/>
        </p:spPr>
        <p:txBody>
          <a:bodyPr/>
          <a:lstStyle/>
          <a:p>
            <a:fld id="{4689DDB8-88C2-4231-9DFB-6D81A8529EEA}" type="slidenum">
              <a:rPr lang="zh-CN" altLang="en-US" smtClean="0">
                <a:latin typeface="Arial" pitchFamily="34" charset="0"/>
              </a:rPr>
              <a:pPr/>
              <a:t>22</a:t>
            </a:fld>
            <a:endParaRPr lang="en-US" altLang="zh-CN">
              <a:latin typeface="Arial" pitchFamily="34" charset="0"/>
            </a:endParaRPr>
          </a:p>
        </p:txBody>
      </p:sp>
    </p:spTree>
    <p:extLst>
      <p:ext uri="{BB962C8B-B14F-4D97-AF65-F5344CB8AC3E}">
        <p14:creationId xmlns:p14="http://schemas.microsoft.com/office/powerpoint/2010/main" val="72579572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a:t>证书库</a:t>
            </a:r>
            <a:r>
              <a:rPr lang="en-US" altLang="zh-CN" dirty="0"/>
              <a:t>/CRL</a:t>
            </a:r>
            <a:endParaRPr lang="zh-CN" altLang="en-US" dirty="0"/>
          </a:p>
        </p:txBody>
      </p:sp>
      <p:sp>
        <p:nvSpPr>
          <p:cNvPr id="28675" name="内容占位符 2"/>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r>
              <a:rPr lang="zh-CN" altLang="en-US" kern="1200" dirty="0"/>
              <a:t>证书存放管理</a:t>
            </a:r>
            <a:endParaRPr lang="en-US" altLang="zh-CN" kern="1200" dirty="0"/>
          </a:p>
          <a:p>
            <a:pPr lvl="1"/>
            <a:r>
              <a:rPr lang="zh-CN" altLang="en-US" kern="1200" dirty="0"/>
              <a:t>信息的存储库 ，提供了证书的保存，修改，删除和获取的能力</a:t>
            </a:r>
            <a:endParaRPr lang="en-US" altLang="zh-CN" kern="1200" dirty="0"/>
          </a:p>
          <a:p>
            <a:pPr lvl="1"/>
            <a:r>
              <a:rPr lang="zh-CN" altLang="en-US" kern="1200" dirty="0"/>
              <a:t>采用</a:t>
            </a:r>
            <a:r>
              <a:rPr lang="en-US" altLang="zh-CN" kern="1200" dirty="0"/>
              <a:t>LDAP</a:t>
            </a:r>
            <a:r>
              <a:rPr lang="zh-CN" altLang="en-US" kern="1200" dirty="0"/>
              <a:t>标准的目录服务存放证书，其作用与数据库相同，优点是在修改操作少的情况下，对于访问的效率比传统数据库要高</a:t>
            </a:r>
            <a:endParaRPr lang="en-US" altLang="zh-CN" kern="1200" dirty="0"/>
          </a:p>
          <a:p>
            <a:r>
              <a:rPr lang="en-US" altLang="zh-CN" kern="1200" dirty="0"/>
              <a:t>CRL</a:t>
            </a:r>
            <a:r>
              <a:rPr lang="en-US" altLang="zh-CN" dirty="0"/>
              <a:t>(Certificate Revocation List):</a:t>
            </a:r>
            <a:r>
              <a:rPr lang="zh-CN" altLang="en-US" dirty="0"/>
              <a:t>证书撤销列表，也称“证书黑名单”</a:t>
            </a:r>
            <a:endParaRPr lang="en-US" altLang="zh-CN" dirty="0"/>
          </a:p>
          <a:p>
            <a:pPr lvl="1"/>
            <a:r>
              <a:rPr lang="zh-CN" altLang="en-US" dirty="0"/>
              <a:t>被撤销证书的序列号</a:t>
            </a:r>
            <a:endParaRPr lang="en-US" altLang="zh-CN" dirty="0"/>
          </a:p>
          <a:p>
            <a:pPr lvl="1"/>
            <a:r>
              <a:rPr lang="zh-CN" altLang="en-US" dirty="0"/>
              <a:t>证书有效期期间因为某种原因（人员调动、私钥泄漏等）导致证书不再真实可信，因此需要进行证书撤销</a:t>
            </a:r>
            <a:endParaRPr lang="en-US" altLang="zh-CN" kern="1200" dirty="0"/>
          </a:p>
          <a:p>
            <a:endParaRPr lang="zh-CN" altLang="en-US" kern="1200" dirty="0"/>
          </a:p>
          <a:p>
            <a:endParaRPr lang="zh-CN" altLang="en-US" kern="1200" dirty="0"/>
          </a:p>
        </p:txBody>
      </p:sp>
      <p:sp>
        <p:nvSpPr>
          <p:cNvPr id="28676" name="灯片编号占位符 3"/>
          <p:cNvSpPr>
            <a:spLocks noGrp="1"/>
          </p:cNvSpPr>
          <p:nvPr>
            <p:ph type="sldNum" sz="quarter" idx="10"/>
          </p:nvPr>
        </p:nvSpPr>
        <p:spPr>
          <a:noFill/>
        </p:spPr>
        <p:txBody>
          <a:bodyPr/>
          <a:lstStyle/>
          <a:p>
            <a:fld id="{2E04A9DD-D90A-42CE-9172-53A045AA0BB7}" type="slidenum">
              <a:rPr lang="zh-CN" altLang="en-US" smtClean="0">
                <a:latin typeface="Arial" pitchFamily="34" charset="0"/>
              </a:rPr>
              <a:pPr/>
              <a:t>23</a:t>
            </a:fld>
            <a:endParaRPr lang="en-US" altLang="zh-CN" dirty="0">
              <a:latin typeface="Arial" pitchFamily="34" charset="0"/>
            </a:endParaRPr>
          </a:p>
        </p:txBody>
      </p:sp>
    </p:spTree>
    <p:extLst>
      <p:ext uri="{BB962C8B-B14F-4D97-AF65-F5344CB8AC3E}">
        <p14:creationId xmlns:p14="http://schemas.microsoft.com/office/powerpoint/2010/main" val="117118254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a:t>终端实体</a:t>
            </a:r>
          </a:p>
        </p:txBody>
      </p:sp>
      <p:sp>
        <p:nvSpPr>
          <p:cNvPr id="28675" name="内容占位符 2"/>
          <p:cNvSpPr>
            <a:spLocks noGrp="1"/>
          </p:cNvSpPr>
          <p:nvPr>
            <p:ph idx="1"/>
          </p:nvPr>
        </p:nvSpPr>
        <p:spPr>
          <a:xfrm>
            <a:off x="497328" y="1223690"/>
            <a:ext cx="8646672" cy="5373960"/>
          </a:xfrm>
          <a:noFill/>
          <a:ln w="9525">
            <a:noFill/>
            <a:miter lim="800000"/>
            <a:headEnd/>
            <a:tailEnd/>
          </a:ln>
        </p:spPr>
        <p:txBody>
          <a:bodyPr vert="horz" wrap="square" lIns="91440" tIns="45720" rIns="91440" bIns="45720" numCol="1" anchor="t" anchorCtr="0" compatLnSpc="1">
            <a:prstTxWarp prst="textNoShape">
              <a:avLst/>
            </a:prstTxWarp>
          </a:bodyPr>
          <a:lstStyle/>
          <a:p>
            <a:r>
              <a:rPr lang="zh-CN" altLang="en-US" dirty="0"/>
              <a:t>数字证书</a:t>
            </a:r>
            <a:endParaRPr lang="en-US" altLang="zh-CN" dirty="0"/>
          </a:p>
          <a:p>
            <a:pPr lvl="1"/>
            <a:r>
              <a:rPr lang="zh-CN" altLang="en-US" dirty="0"/>
              <a:t>经证书权威机构</a:t>
            </a:r>
            <a:r>
              <a:rPr lang="en-US" altLang="zh-CN" dirty="0"/>
              <a:t>CA</a:t>
            </a:r>
            <a:r>
              <a:rPr lang="zh-CN" altLang="en-US" dirty="0"/>
              <a:t>签名的、包含</a:t>
            </a:r>
            <a:r>
              <a:rPr lang="zh-CN" altLang="zh-CN" dirty="0"/>
              <a:t>拥有者身份信息和公开密钥的数据体</a:t>
            </a:r>
            <a:endParaRPr lang="en-US" altLang="zh-CN" dirty="0"/>
          </a:p>
          <a:p>
            <a:pPr lvl="1"/>
            <a:r>
              <a:rPr lang="zh-CN" altLang="en-US" dirty="0"/>
              <a:t>国际标准</a:t>
            </a:r>
            <a:r>
              <a:rPr lang="en-US" altLang="zh-CN" dirty="0"/>
              <a:t>X.509</a:t>
            </a:r>
            <a:r>
              <a:rPr lang="zh-CN" altLang="en-US" dirty="0"/>
              <a:t>定义了电子证书的规范格式</a:t>
            </a:r>
            <a:endParaRPr lang="en-US" altLang="zh-CN" dirty="0"/>
          </a:p>
          <a:p>
            <a:r>
              <a:rPr lang="zh-CN" altLang="zh-CN" dirty="0"/>
              <a:t>拥有公私密钥对和相应公钥证书的最终用户，可以是人、设备、进程等</a:t>
            </a:r>
            <a:endParaRPr lang="en-US" altLang="zh-CN" dirty="0"/>
          </a:p>
          <a:p>
            <a:endParaRPr lang="en-US" altLang="zh-CN" dirty="0"/>
          </a:p>
        </p:txBody>
      </p:sp>
      <p:sp>
        <p:nvSpPr>
          <p:cNvPr id="28676" name="灯片编号占位符 3"/>
          <p:cNvSpPr>
            <a:spLocks noGrp="1"/>
          </p:cNvSpPr>
          <p:nvPr>
            <p:ph type="sldNum" sz="quarter" idx="10"/>
          </p:nvPr>
        </p:nvSpPr>
        <p:spPr>
          <a:noFill/>
        </p:spPr>
        <p:txBody>
          <a:bodyPr/>
          <a:lstStyle/>
          <a:p>
            <a:fld id="{2E04A9DD-D90A-42CE-9172-53A045AA0BB7}" type="slidenum">
              <a:rPr lang="zh-CN" altLang="en-US" smtClean="0">
                <a:latin typeface="Arial" pitchFamily="34" charset="0"/>
              </a:rPr>
              <a:pPr/>
              <a:t>24</a:t>
            </a:fld>
            <a:endParaRPr lang="en-US" altLang="zh-CN" dirty="0">
              <a:latin typeface="Arial" pitchFamily="34" charset="0"/>
            </a:endParaRPr>
          </a:p>
        </p:txBody>
      </p:sp>
    </p:spTree>
    <p:extLst>
      <p:ext uri="{BB962C8B-B14F-4D97-AF65-F5344CB8AC3E}">
        <p14:creationId xmlns:p14="http://schemas.microsoft.com/office/powerpoint/2010/main" val="48474247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3"/>
          <p:cNvGrpSpPr/>
          <p:nvPr/>
        </p:nvGrpSpPr>
        <p:grpSpPr>
          <a:xfrm>
            <a:off x="469640" y="1193081"/>
            <a:ext cx="8280920" cy="5401084"/>
            <a:chOff x="0" y="5533"/>
            <a:chExt cx="9409321" cy="6742930"/>
          </a:xfrm>
        </p:grpSpPr>
        <p:pic>
          <p:nvPicPr>
            <p:cNvPr id="592898" name="Picture 2" descr="gsm-pc"/>
            <p:cNvPicPr>
              <a:picLocks noChangeAspect="1" noChangeArrowheads="1"/>
            </p:cNvPicPr>
            <p:nvPr/>
          </p:nvPicPr>
          <p:blipFill>
            <a:blip r:embed="rId3" cstate="print">
              <a:lum contrast="6000"/>
            </a:blip>
            <a:srcRect l="62541" t="-957"/>
            <a:stretch>
              <a:fillRect/>
            </a:stretch>
          </p:blipFill>
          <p:spPr bwMode="auto">
            <a:xfrm>
              <a:off x="1258888" y="5408613"/>
              <a:ext cx="2144712" cy="1339850"/>
            </a:xfrm>
            <a:prstGeom prst="rect">
              <a:avLst/>
            </a:prstGeom>
            <a:noFill/>
            <a:ln w="9525">
              <a:noFill/>
              <a:miter lim="800000"/>
              <a:headEnd/>
              <a:tailEnd/>
            </a:ln>
          </p:spPr>
        </p:pic>
        <p:sp>
          <p:nvSpPr>
            <p:cNvPr id="30723" name="Line 3"/>
            <p:cNvSpPr>
              <a:spLocks noChangeShapeType="1"/>
            </p:cNvSpPr>
            <p:nvPr/>
          </p:nvSpPr>
          <p:spPr bwMode="auto">
            <a:xfrm flipH="1">
              <a:off x="1447800" y="1747838"/>
              <a:ext cx="677863" cy="1377950"/>
            </a:xfrm>
            <a:prstGeom prst="line">
              <a:avLst/>
            </a:prstGeom>
            <a:noFill/>
            <a:ln w="38100">
              <a:solidFill>
                <a:srgbClr val="003399"/>
              </a:solidFill>
              <a:prstDash val="sysDot"/>
              <a:round/>
              <a:headEnd type="none" w="sm" len="sm"/>
              <a:tailEnd type="none" w="lg" len="med"/>
            </a:ln>
          </p:spPr>
          <p:txBody>
            <a:bodyPr wrap="none" anchor="ctr"/>
            <a:lstStyle/>
            <a:p>
              <a:endParaRPr lang="zh-CN" altLang="en-US"/>
            </a:p>
          </p:txBody>
        </p:sp>
        <p:sp>
          <p:nvSpPr>
            <p:cNvPr id="30724" name="Text Box 4"/>
            <p:cNvSpPr txBox="1">
              <a:spLocks noChangeArrowheads="1"/>
            </p:cNvSpPr>
            <p:nvPr/>
          </p:nvSpPr>
          <p:spPr bwMode="auto">
            <a:xfrm>
              <a:off x="5395913" y="719138"/>
              <a:ext cx="1158875" cy="481012"/>
            </a:xfrm>
            <a:prstGeom prst="rect">
              <a:avLst/>
            </a:prstGeom>
            <a:noFill/>
            <a:ln w="12700">
              <a:noFill/>
              <a:miter lim="800000"/>
              <a:headEnd type="none" w="sm" len="sm"/>
              <a:tailEnd type="none" w="sm" len="sm"/>
            </a:ln>
          </p:spPr>
          <p:txBody>
            <a:bodyPr lIns="95785" tIns="47893" rIns="95785" bIns="47893">
              <a:spAutoFit/>
            </a:bodyPr>
            <a:lstStyle/>
            <a:p>
              <a:pPr algn="r" defTabSz="957263" eaLnBrk="0" hangingPunct="0"/>
              <a:endParaRPr lang="en-AU" altLang="zh-CN" sz="2500">
                <a:latin typeface="Times New Roman" pitchFamily="18" charset="0"/>
              </a:endParaRPr>
            </a:p>
          </p:txBody>
        </p:sp>
        <p:sp>
          <p:nvSpPr>
            <p:cNvPr id="592902" name="Line 6"/>
            <p:cNvSpPr>
              <a:spLocks noChangeShapeType="1"/>
            </p:cNvSpPr>
            <p:nvPr/>
          </p:nvSpPr>
          <p:spPr bwMode="auto">
            <a:xfrm flipH="1" flipV="1">
              <a:off x="1066800" y="4038600"/>
              <a:ext cx="685800" cy="1600200"/>
            </a:xfrm>
            <a:prstGeom prst="line">
              <a:avLst/>
            </a:prstGeom>
            <a:noFill/>
            <a:ln w="28575">
              <a:solidFill>
                <a:schemeClr val="tx1"/>
              </a:solidFill>
              <a:round/>
              <a:headEnd type="oval" w="med" len="med"/>
              <a:tailEnd type="arrow" w="med" len="med"/>
            </a:ln>
          </p:spPr>
          <p:txBody>
            <a:bodyPr anchor="ctr">
              <a:spAutoFit/>
            </a:bodyPr>
            <a:lstStyle/>
            <a:p>
              <a:endParaRPr lang="zh-CN" altLang="en-US"/>
            </a:p>
          </p:txBody>
        </p:sp>
        <p:sp>
          <p:nvSpPr>
            <p:cNvPr id="592903" name="Text Box 7"/>
            <p:cNvSpPr txBox="1">
              <a:spLocks noChangeArrowheads="1"/>
            </p:cNvSpPr>
            <p:nvPr/>
          </p:nvSpPr>
          <p:spPr bwMode="auto">
            <a:xfrm>
              <a:off x="388896" y="6079123"/>
              <a:ext cx="831850" cy="527050"/>
            </a:xfrm>
            <a:prstGeom prst="rect">
              <a:avLst/>
            </a:prstGeom>
            <a:noFill/>
            <a:ln w="12700">
              <a:noFill/>
              <a:miter lim="800000"/>
              <a:headEnd/>
              <a:tailEnd/>
            </a:ln>
          </p:spPr>
          <p:txBody>
            <a:bodyPr lIns="95785" tIns="47893" rIns="95785" bIns="47893">
              <a:spAutoFit/>
            </a:bodyPr>
            <a:lstStyle/>
            <a:p>
              <a:pPr defTabSz="957263" eaLnBrk="0" hangingPunct="0">
                <a:spcBef>
                  <a:spcPct val="50000"/>
                </a:spcBef>
              </a:pPr>
              <a:r>
                <a:rPr lang="zh-CN" altLang="en-AU" sz="1400" dirty="0">
                  <a:ea typeface="华文中宋" pitchFamily="2" charset="-122"/>
                </a:rPr>
                <a:t>用户申请证书</a:t>
              </a:r>
            </a:p>
          </p:txBody>
        </p:sp>
        <p:cxnSp>
          <p:nvCxnSpPr>
            <p:cNvPr id="592904" name="AutoShape 8"/>
            <p:cNvCxnSpPr>
              <a:cxnSpLocks noChangeShapeType="1"/>
            </p:cNvCxnSpPr>
            <p:nvPr/>
          </p:nvCxnSpPr>
          <p:spPr bwMode="auto">
            <a:xfrm>
              <a:off x="1406525" y="3733800"/>
              <a:ext cx="1574800" cy="1470025"/>
            </a:xfrm>
            <a:prstGeom prst="curvedConnector2">
              <a:avLst/>
            </a:prstGeom>
            <a:noFill/>
            <a:ln w="28575">
              <a:solidFill>
                <a:schemeClr val="tx1"/>
              </a:solidFill>
              <a:round/>
              <a:headEnd/>
              <a:tailEnd type="triangle" w="med" len="med"/>
            </a:ln>
          </p:spPr>
        </p:cxnSp>
        <p:sp>
          <p:nvSpPr>
            <p:cNvPr id="592905" name="Text Box 9"/>
            <p:cNvSpPr txBox="1">
              <a:spLocks noChangeArrowheads="1"/>
            </p:cNvSpPr>
            <p:nvPr/>
          </p:nvSpPr>
          <p:spPr bwMode="auto">
            <a:xfrm>
              <a:off x="6781801" y="3485185"/>
              <a:ext cx="2627520" cy="1657714"/>
            </a:xfrm>
            <a:prstGeom prst="rect">
              <a:avLst/>
            </a:prstGeom>
            <a:noFill/>
            <a:ln w="12700">
              <a:noFill/>
              <a:miter lim="800000"/>
              <a:headEnd/>
              <a:tailEnd/>
            </a:ln>
          </p:spPr>
          <p:txBody>
            <a:bodyPr wrap="square" lIns="95785" tIns="47893" rIns="95785" bIns="47893" anchor="ctr">
              <a:spAutoFit/>
            </a:bodyPr>
            <a:lstStyle/>
            <a:p>
              <a:pPr marL="119063" indent="-119063" defTabSz="957263" eaLnBrk="0" hangingPunct="0">
                <a:buClr>
                  <a:srgbClr val="D2335F"/>
                </a:buClr>
                <a:buSzPct val="60000"/>
                <a:buFont typeface="Wingdings" pitchFamily="2" charset="2"/>
                <a:buChar char="u"/>
                <a:tabLst>
                  <a:tab pos="185738" algn="l"/>
                </a:tabLst>
              </a:pPr>
              <a:r>
                <a:rPr lang="en-AU" altLang="zh-CN" sz="1600" dirty="0">
                  <a:latin typeface="华文中宋" pitchFamily="2" charset="-122"/>
                  <a:ea typeface="华文中宋" pitchFamily="2" charset="-122"/>
                </a:rPr>
                <a:t> </a:t>
              </a:r>
              <a:r>
                <a:rPr lang="zh-CN" altLang="en-AU" sz="1600" dirty="0">
                  <a:latin typeface="华文中宋" pitchFamily="2" charset="-122"/>
                  <a:ea typeface="华文中宋" pitchFamily="2" charset="-122"/>
                </a:rPr>
                <a:t>获取用户的身份信息</a:t>
              </a:r>
            </a:p>
            <a:p>
              <a:pPr marL="119063" indent="-119063" defTabSz="957263" eaLnBrk="0" hangingPunct="0">
                <a:buClr>
                  <a:srgbClr val="D2335F"/>
                </a:buClr>
                <a:buSzPct val="60000"/>
                <a:buFont typeface="Wingdings" pitchFamily="2" charset="2"/>
                <a:buChar char="u"/>
                <a:tabLst>
                  <a:tab pos="185738" algn="l"/>
                </a:tabLst>
              </a:pPr>
              <a:r>
                <a:rPr lang="en-AU" altLang="zh-CN" sz="1600" dirty="0">
                  <a:latin typeface="华文中宋" pitchFamily="2" charset="-122"/>
                  <a:ea typeface="华文中宋" pitchFamily="2" charset="-122"/>
                </a:rPr>
                <a:t> </a:t>
              </a:r>
              <a:r>
                <a:rPr lang="zh-CN" altLang="en-AU" sz="1600" dirty="0">
                  <a:latin typeface="华文中宋" pitchFamily="2" charset="-122"/>
                  <a:ea typeface="华文中宋" pitchFamily="2" charset="-122"/>
                </a:rPr>
                <a:t>进行证书废止检查</a:t>
              </a:r>
            </a:p>
            <a:p>
              <a:pPr marL="119063" indent="-119063" defTabSz="957263" eaLnBrk="0" hangingPunct="0">
                <a:buClr>
                  <a:srgbClr val="D2335F"/>
                </a:buClr>
                <a:buSzPct val="60000"/>
                <a:buFont typeface="Wingdings" pitchFamily="2" charset="2"/>
                <a:buChar char="u"/>
                <a:tabLst>
                  <a:tab pos="185738" algn="l"/>
                </a:tabLst>
              </a:pPr>
              <a:r>
                <a:rPr lang="en-AU" altLang="zh-CN" sz="1600" dirty="0">
                  <a:latin typeface="华文中宋" pitchFamily="2" charset="-122"/>
                  <a:ea typeface="华文中宋" pitchFamily="2" charset="-122"/>
                </a:rPr>
                <a:t> </a:t>
              </a:r>
              <a:r>
                <a:rPr lang="zh-CN" altLang="en-AU" sz="1600" dirty="0">
                  <a:latin typeface="华文中宋" pitchFamily="2" charset="-122"/>
                  <a:ea typeface="华文中宋" pitchFamily="2" charset="-122"/>
                </a:rPr>
                <a:t>检查证书的有效期</a:t>
              </a:r>
            </a:p>
            <a:p>
              <a:pPr marL="119063" indent="-119063" defTabSz="957263" eaLnBrk="0" hangingPunct="0">
                <a:buClr>
                  <a:srgbClr val="D2335F"/>
                </a:buClr>
                <a:buSzPct val="60000"/>
                <a:buFont typeface="Wingdings" pitchFamily="2" charset="2"/>
                <a:buChar char="u"/>
                <a:tabLst>
                  <a:tab pos="185738" algn="l"/>
                </a:tabLst>
              </a:pPr>
              <a:r>
                <a:rPr lang="en-AU" altLang="zh-CN" sz="1600" dirty="0">
                  <a:latin typeface="华文中宋" pitchFamily="2" charset="-122"/>
                  <a:ea typeface="华文中宋" pitchFamily="2" charset="-122"/>
                </a:rPr>
                <a:t> </a:t>
              </a:r>
              <a:r>
                <a:rPr lang="zh-CN" altLang="en-AU" sz="1600" dirty="0">
                  <a:latin typeface="华文中宋" pitchFamily="2" charset="-122"/>
                  <a:ea typeface="华文中宋" pitchFamily="2" charset="-122"/>
                </a:rPr>
                <a:t>校验数字证书</a:t>
              </a:r>
            </a:p>
            <a:p>
              <a:pPr marL="119063" indent="-119063" defTabSz="957263" eaLnBrk="0" hangingPunct="0">
                <a:buClr>
                  <a:srgbClr val="D2335F"/>
                </a:buClr>
                <a:buSzPct val="60000"/>
                <a:buFont typeface="Wingdings" pitchFamily="2" charset="2"/>
                <a:buChar char="u"/>
                <a:tabLst>
                  <a:tab pos="185738" algn="l"/>
                </a:tabLst>
              </a:pPr>
              <a:r>
                <a:rPr lang="en-AU" altLang="zh-CN" sz="1600" dirty="0">
                  <a:latin typeface="华文中宋" pitchFamily="2" charset="-122"/>
                  <a:ea typeface="华文中宋" pitchFamily="2" charset="-122"/>
                </a:rPr>
                <a:t> </a:t>
              </a:r>
              <a:r>
                <a:rPr lang="zh-CN" altLang="en-AU" sz="1600" dirty="0">
                  <a:latin typeface="华文中宋" pitchFamily="2" charset="-122"/>
                  <a:ea typeface="华文中宋" pitchFamily="2" charset="-122"/>
                </a:rPr>
                <a:t>解密数据 </a:t>
              </a:r>
            </a:p>
          </p:txBody>
        </p:sp>
        <p:sp>
          <p:nvSpPr>
            <p:cNvPr id="592906" name="Text Box 10"/>
            <p:cNvSpPr txBox="1">
              <a:spLocks noChangeArrowheads="1"/>
            </p:cNvSpPr>
            <p:nvPr/>
          </p:nvSpPr>
          <p:spPr bwMode="auto">
            <a:xfrm>
              <a:off x="3977789" y="4233162"/>
              <a:ext cx="914400" cy="742950"/>
            </a:xfrm>
            <a:prstGeom prst="rect">
              <a:avLst/>
            </a:prstGeom>
            <a:noFill/>
            <a:ln w="12700">
              <a:noFill/>
              <a:miter lim="800000"/>
              <a:headEnd/>
              <a:tailEnd/>
            </a:ln>
          </p:spPr>
          <p:txBody>
            <a:bodyPr lIns="95785" tIns="47893" rIns="95785" bIns="47893">
              <a:spAutoFit/>
            </a:bodyPr>
            <a:lstStyle/>
            <a:p>
              <a:pPr defTabSz="957263" eaLnBrk="0" hangingPunct="0">
                <a:spcBef>
                  <a:spcPct val="50000"/>
                </a:spcBef>
              </a:pPr>
              <a:r>
                <a:rPr lang="zh-CN" altLang="en-AU" sz="1400" dirty="0">
                  <a:ea typeface="华文中宋" pitchFamily="2" charset="-122"/>
                </a:rPr>
                <a:t>证书下载到用户本地</a:t>
              </a:r>
            </a:p>
          </p:txBody>
        </p:sp>
        <p:sp>
          <p:nvSpPr>
            <p:cNvPr id="592907" name="Text Box 11"/>
            <p:cNvSpPr txBox="1">
              <a:spLocks noChangeArrowheads="1"/>
            </p:cNvSpPr>
            <p:nvPr/>
          </p:nvSpPr>
          <p:spPr bwMode="auto">
            <a:xfrm>
              <a:off x="168057" y="1432719"/>
              <a:ext cx="1420812" cy="742950"/>
            </a:xfrm>
            <a:prstGeom prst="rect">
              <a:avLst/>
            </a:prstGeom>
            <a:noFill/>
            <a:ln w="12700">
              <a:noFill/>
              <a:miter lim="800000"/>
              <a:headEnd/>
              <a:tailEnd/>
            </a:ln>
          </p:spPr>
          <p:txBody>
            <a:bodyPr lIns="95785" tIns="47893" rIns="95785" bIns="47893">
              <a:spAutoFit/>
            </a:bodyPr>
            <a:lstStyle/>
            <a:p>
              <a:pPr defTabSz="957263" eaLnBrk="0" hangingPunct="0">
                <a:spcBef>
                  <a:spcPct val="50000"/>
                </a:spcBef>
              </a:pPr>
              <a:r>
                <a:rPr lang="zh-CN" altLang="en-AU" sz="1400" dirty="0">
                  <a:latin typeface="华文中宋" pitchFamily="2" charset="-122"/>
                  <a:ea typeface="华文中宋" pitchFamily="2" charset="-122"/>
                </a:rPr>
                <a:t>审核通过的注册请求发送给</a:t>
              </a:r>
              <a:r>
                <a:rPr lang="en-AU" altLang="zh-CN" sz="1400" dirty="0">
                  <a:latin typeface="华文中宋" pitchFamily="2" charset="-122"/>
                  <a:ea typeface="华文中宋" pitchFamily="2" charset="-122"/>
                </a:rPr>
                <a:t>CA</a:t>
              </a:r>
            </a:p>
          </p:txBody>
        </p:sp>
        <p:sp>
          <p:nvSpPr>
            <p:cNvPr id="592908" name="Text Box 12"/>
            <p:cNvSpPr txBox="1">
              <a:spLocks noChangeArrowheads="1"/>
            </p:cNvSpPr>
            <p:nvPr/>
          </p:nvSpPr>
          <p:spPr bwMode="auto">
            <a:xfrm>
              <a:off x="2505075" y="1703388"/>
              <a:ext cx="1609725" cy="484187"/>
            </a:xfrm>
            <a:prstGeom prst="rect">
              <a:avLst/>
            </a:prstGeom>
            <a:noFill/>
            <a:ln w="12700">
              <a:noFill/>
              <a:miter lim="800000"/>
              <a:headEnd/>
              <a:tailEnd/>
            </a:ln>
          </p:spPr>
          <p:txBody>
            <a:bodyPr lIns="95785" tIns="47893" rIns="95785" bIns="47893">
              <a:spAutoFit/>
            </a:bodyPr>
            <a:lstStyle/>
            <a:p>
              <a:pPr algn="ctr" defTabSz="957263" eaLnBrk="0" hangingPunct="0">
                <a:lnSpc>
                  <a:spcPct val="90000"/>
                </a:lnSpc>
              </a:pPr>
              <a:r>
                <a:rPr lang="zh-CN" altLang="en-AU" sz="1400" dirty="0">
                  <a:ea typeface="华文中宋" pitchFamily="2" charset="-122"/>
                </a:rPr>
                <a:t>证书同时要被发布出去</a:t>
              </a:r>
              <a:endParaRPr lang="zh-CN" altLang="en-AU" sz="1400" dirty="0">
                <a:latin typeface="Times New Roman" pitchFamily="18" charset="0"/>
                <a:ea typeface="华文中宋" pitchFamily="2" charset="-122"/>
              </a:endParaRPr>
            </a:p>
          </p:txBody>
        </p:sp>
        <p:sp>
          <p:nvSpPr>
            <p:cNvPr id="592909" name="Text Box 13"/>
            <p:cNvSpPr txBox="1">
              <a:spLocks noChangeArrowheads="1"/>
            </p:cNvSpPr>
            <p:nvPr/>
          </p:nvSpPr>
          <p:spPr bwMode="auto">
            <a:xfrm>
              <a:off x="6781800" y="3156191"/>
              <a:ext cx="2627521" cy="428144"/>
            </a:xfrm>
            <a:prstGeom prst="rect">
              <a:avLst/>
            </a:prstGeom>
            <a:noFill/>
            <a:ln w="12700">
              <a:noFill/>
              <a:miter lim="800000"/>
              <a:headEnd/>
              <a:tailEnd/>
            </a:ln>
          </p:spPr>
          <p:txBody>
            <a:bodyPr wrap="square" lIns="95785" tIns="47893" rIns="95785" bIns="47893" anchor="ctr">
              <a:spAutoFit/>
            </a:bodyPr>
            <a:lstStyle/>
            <a:p>
              <a:pPr defTabSz="957263" eaLnBrk="0" hangingPunct="0">
                <a:spcBef>
                  <a:spcPct val="50000"/>
                </a:spcBef>
              </a:pPr>
              <a:r>
                <a:rPr lang="zh-CN" altLang="en-AU" sz="1600" b="1" dirty="0">
                  <a:ea typeface="华文中宋" pitchFamily="2" charset="-122"/>
                </a:rPr>
                <a:t>应用程序通过证书</a:t>
              </a:r>
              <a:r>
                <a:rPr lang="zh-CN" altLang="en-AU" sz="1600" b="1" dirty="0">
                  <a:solidFill>
                    <a:srgbClr val="003399"/>
                  </a:solidFill>
                  <a:ea typeface="华文中宋" pitchFamily="2" charset="-122"/>
                </a:rPr>
                <a:t>：</a:t>
              </a:r>
              <a:endParaRPr lang="zh-CN" altLang="en-AU" sz="1900" dirty="0">
                <a:ea typeface="华文中宋" pitchFamily="2" charset="-122"/>
              </a:endParaRPr>
            </a:p>
          </p:txBody>
        </p:sp>
        <p:sp>
          <p:nvSpPr>
            <p:cNvPr id="592910" name="AutoShape 14"/>
            <p:cNvSpPr>
              <a:spLocks noChangeArrowheads="1"/>
            </p:cNvSpPr>
            <p:nvPr/>
          </p:nvSpPr>
          <p:spPr bwMode="auto">
            <a:xfrm>
              <a:off x="2552700" y="1173163"/>
              <a:ext cx="350838" cy="527050"/>
            </a:xfrm>
            <a:prstGeom prst="verticalScroll">
              <a:avLst>
                <a:gd name="adj" fmla="val 25000"/>
              </a:avLst>
            </a:prstGeom>
            <a:solidFill>
              <a:srgbClr val="B6B6CE"/>
            </a:solidFill>
            <a:ln w="12700">
              <a:solidFill>
                <a:srgbClr val="000000"/>
              </a:solidFill>
              <a:round/>
              <a:headEnd/>
              <a:tailEnd/>
            </a:ln>
          </p:spPr>
          <p:txBody>
            <a:bodyPr anchor="ctr">
              <a:spAutoFit/>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592911" name="AutoShape 15"/>
            <p:cNvSpPr>
              <a:spLocks noChangeArrowheads="1"/>
            </p:cNvSpPr>
            <p:nvPr/>
          </p:nvSpPr>
          <p:spPr bwMode="auto">
            <a:xfrm>
              <a:off x="4233863" y="1173163"/>
              <a:ext cx="350837" cy="465137"/>
            </a:xfrm>
            <a:prstGeom prst="verticalScroll">
              <a:avLst>
                <a:gd name="adj" fmla="val 12500"/>
              </a:avLst>
            </a:prstGeom>
            <a:solidFill>
              <a:srgbClr val="FFFFFF"/>
            </a:solidFill>
            <a:ln w="12700">
              <a:solidFill>
                <a:srgbClr val="000000"/>
              </a:solidFill>
              <a:round/>
              <a:headEnd/>
              <a:tailEnd/>
            </a:ln>
          </p:spPr>
          <p:txBody>
            <a:bodyPr anchor="ctr">
              <a:spAutoFit/>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592912" name="Text Box 16"/>
            <p:cNvSpPr txBox="1">
              <a:spLocks noChangeArrowheads="1"/>
            </p:cNvSpPr>
            <p:nvPr/>
          </p:nvSpPr>
          <p:spPr bwMode="auto">
            <a:xfrm>
              <a:off x="0" y="3933825"/>
              <a:ext cx="990600" cy="742950"/>
            </a:xfrm>
            <a:prstGeom prst="rect">
              <a:avLst/>
            </a:prstGeom>
            <a:noFill/>
            <a:ln w="12700">
              <a:noFill/>
              <a:miter lim="800000"/>
              <a:headEnd/>
              <a:tailEnd/>
            </a:ln>
          </p:spPr>
          <p:txBody>
            <a:bodyPr lIns="95785" tIns="47893" rIns="95785" bIns="47893">
              <a:spAutoFit/>
            </a:bodyPr>
            <a:lstStyle/>
            <a:p>
              <a:pPr defTabSz="957263" eaLnBrk="0" hangingPunct="0">
                <a:spcBef>
                  <a:spcPct val="50000"/>
                </a:spcBef>
              </a:pPr>
              <a:r>
                <a:rPr lang="en-AU" altLang="zh-CN" sz="1400" dirty="0">
                  <a:latin typeface="华文中宋" pitchFamily="2" charset="-122"/>
                  <a:ea typeface="华文中宋" pitchFamily="2" charset="-122"/>
                </a:rPr>
                <a:t>RA</a:t>
              </a:r>
              <a:r>
                <a:rPr lang="zh-CN" altLang="en-AU" sz="1400" dirty="0">
                  <a:latin typeface="华文中宋" pitchFamily="2" charset="-122"/>
                  <a:ea typeface="华文中宋" pitchFamily="2" charset="-122"/>
                </a:rPr>
                <a:t>系统审核用户身份</a:t>
              </a:r>
              <a:endParaRPr lang="en-AU" altLang="zh-CN" sz="1400" dirty="0">
                <a:latin typeface="华文中宋" pitchFamily="2" charset="-122"/>
                <a:ea typeface="华文中宋" pitchFamily="2" charset="-122"/>
              </a:endParaRPr>
            </a:p>
          </p:txBody>
        </p:sp>
        <p:sp>
          <p:nvSpPr>
            <p:cNvPr id="592913" name="Text Box 17"/>
            <p:cNvSpPr txBox="1">
              <a:spLocks noChangeArrowheads="1"/>
            </p:cNvSpPr>
            <p:nvPr/>
          </p:nvSpPr>
          <p:spPr bwMode="auto">
            <a:xfrm>
              <a:off x="115805" y="4984271"/>
              <a:ext cx="1066800" cy="527050"/>
            </a:xfrm>
            <a:prstGeom prst="rect">
              <a:avLst/>
            </a:prstGeom>
            <a:noFill/>
            <a:ln w="12700">
              <a:noFill/>
              <a:miter lim="800000"/>
              <a:headEnd/>
              <a:tailEnd/>
            </a:ln>
          </p:spPr>
          <p:txBody>
            <a:bodyPr lIns="95785" tIns="47893" rIns="95785" bIns="47893">
              <a:spAutoFit/>
            </a:bodyPr>
            <a:lstStyle/>
            <a:p>
              <a:pPr defTabSz="957263" eaLnBrk="0" hangingPunct="0">
                <a:spcBef>
                  <a:spcPct val="50000"/>
                </a:spcBef>
              </a:pPr>
              <a:r>
                <a:rPr lang="zh-CN" altLang="en-AU" sz="1400" dirty="0">
                  <a:latin typeface="华文中宋" pitchFamily="2" charset="-122"/>
                  <a:ea typeface="华文中宋" pitchFamily="2" charset="-122"/>
                </a:rPr>
                <a:t>发送注册信息给</a:t>
              </a:r>
              <a:r>
                <a:rPr lang="en-AU" altLang="zh-CN" sz="1400" dirty="0">
                  <a:latin typeface="华文中宋" pitchFamily="2" charset="-122"/>
                  <a:ea typeface="华文中宋" pitchFamily="2" charset="-122"/>
                </a:rPr>
                <a:t>RA</a:t>
              </a:r>
            </a:p>
          </p:txBody>
        </p:sp>
        <p:sp>
          <p:nvSpPr>
            <p:cNvPr id="592914" name="Text Box 18"/>
            <p:cNvSpPr txBox="1">
              <a:spLocks noChangeArrowheads="1"/>
            </p:cNvSpPr>
            <p:nvPr/>
          </p:nvSpPr>
          <p:spPr bwMode="auto">
            <a:xfrm>
              <a:off x="179388" y="2420938"/>
              <a:ext cx="1190625" cy="742950"/>
            </a:xfrm>
            <a:prstGeom prst="rect">
              <a:avLst/>
            </a:prstGeom>
            <a:noFill/>
            <a:ln w="12700">
              <a:noFill/>
              <a:miter lim="800000"/>
              <a:headEnd/>
              <a:tailEnd/>
            </a:ln>
          </p:spPr>
          <p:txBody>
            <a:bodyPr lIns="95785" tIns="47893" rIns="95785" bIns="47893">
              <a:spAutoFit/>
            </a:bodyPr>
            <a:lstStyle/>
            <a:p>
              <a:pPr defTabSz="957263" eaLnBrk="0" hangingPunct="0">
                <a:spcBef>
                  <a:spcPct val="50000"/>
                </a:spcBef>
              </a:pPr>
              <a:r>
                <a:rPr lang="en-AU" altLang="zh-CN" sz="1400">
                  <a:latin typeface="华文中宋" pitchFamily="2" charset="-122"/>
                  <a:ea typeface="华文中宋" pitchFamily="2" charset="-122"/>
                </a:rPr>
                <a:t>CA</a:t>
              </a:r>
              <a:r>
                <a:rPr lang="zh-CN" altLang="en-AU" sz="1400">
                  <a:latin typeface="华文中宋" pitchFamily="2" charset="-122"/>
                  <a:ea typeface="华文中宋" pitchFamily="2" charset="-122"/>
                </a:rPr>
                <a:t>为用户签发证书下载凭证...</a:t>
              </a:r>
            </a:p>
          </p:txBody>
        </p:sp>
        <p:sp>
          <p:nvSpPr>
            <p:cNvPr id="592915" name="Text Box 19"/>
            <p:cNvSpPr txBox="1">
              <a:spLocks noChangeArrowheads="1"/>
            </p:cNvSpPr>
            <p:nvPr/>
          </p:nvSpPr>
          <p:spPr bwMode="auto">
            <a:xfrm>
              <a:off x="1331913" y="4292600"/>
              <a:ext cx="1371600" cy="742950"/>
            </a:xfrm>
            <a:prstGeom prst="rect">
              <a:avLst/>
            </a:prstGeom>
            <a:noFill/>
            <a:ln w="12700">
              <a:noFill/>
              <a:miter lim="800000"/>
              <a:headEnd/>
              <a:tailEnd/>
            </a:ln>
          </p:spPr>
          <p:txBody>
            <a:bodyPr lIns="95785" tIns="47893" rIns="95785" bIns="47893">
              <a:spAutoFit/>
            </a:bodyPr>
            <a:lstStyle/>
            <a:p>
              <a:pPr defTabSz="957263" eaLnBrk="0" hangingPunct="0">
                <a:spcBef>
                  <a:spcPct val="50000"/>
                </a:spcBef>
              </a:pPr>
              <a:r>
                <a:rPr lang="en-AU" altLang="zh-CN" sz="1400">
                  <a:latin typeface="华文中宋" pitchFamily="2" charset="-122"/>
                  <a:ea typeface="华文中宋" pitchFamily="2" charset="-122"/>
                </a:rPr>
                <a:t>RA</a:t>
              </a:r>
              <a:r>
                <a:rPr lang="zh-CN" altLang="en-AU" sz="1400">
                  <a:latin typeface="华文中宋" pitchFamily="2" charset="-122"/>
                  <a:ea typeface="华文中宋" pitchFamily="2" charset="-122"/>
                </a:rPr>
                <a:t>将证书下载凭证发放给用户</a:t>
              </a:r>
            </a:p>
          </p:txBody>
        </p:sp>
        <p:pic>
          <p:nvPicPr>
            <p:cNvPr id="30740" name="Picture 21" descr="D-Class"/>
            <p:cNvPicPr>
              <a:picLocks noChangeAspect="1" noChangeArrowheads="1"/>
            </p:cNvPicPr>
            <p:nvPr/>
          </p:nvPicPr>
          <p:blipFill>
            <a:blip r:embed="rId4" cstate="print"/>
            <a:srcRect/>
            <a:stretch>
              <a:fillRect/>
            </a:stretch>
          </p:blipFill>
          <p:spPr bwMode="auto">
            <a:xfrm>
              <a:off x="5554663" y="2106613"/>
              <a:ext cx="1050925" cy="1441450"/>
            </a:xfrm>
            <a:prstGeom prst="rect">
              <a:avLst/>
            </a:prstGeom>
            <a:noFill/>
            <a:ln w="9525">
              <a:noFill/>
              <a:miter lim="800000"/>
              <a:headEnd/>
              <a:tailEnd/>
            </a:ln>
          </p:spPr>
        </p:pic>
        <p:sp>
          <p:nvSpPr>
            <p:cNvPr id="30741" name="Freeform 37"/>
            <p:cNvSpPr>
              <a:spLocks/>
            </p:cNvSpPr>
            <p:nvPr/>
          </p:nvSpPr>
          <p:spPr bwMode="auto">
            <a:xfrm>
              <a:off x="3968750" y="739775"/>
              <a:ext cx="1258888" cy="958850"/>
            </a:xfrm>
            <a:custGeom>
              <a:avLst/>
              <a:gdLst>
                <a:gd name="T0" fmla="*/ 2147483647 w 350"/>
                <a:gd name="T1" fmla="*/ 0 h 310"/>
                <a:gd name="T2" fmla="*/ 2147483647 w 350"/>
                <a:gd name="T3" fmla="*/ 2147483647 h 310"/>
                <a:gd name="T4" fmla="*/ 2147483647 w 350"/>
                <a:gd name="T5" fmla="*/ 2147483647 h 310"/>
                <a:gd name="T6" fmla="*/ 2147483647 w 350"/>
                <a:gd name="T7" fmla="*/ 2147483647 h 310"/>
                <a:gd name="T8" fmla="*/ 2147483647 w 350"/>
                <a:gd name="T9" fmla="*/ 2147483647 h 310"/>
                <a:gd name="T10" fmla="*/ 2147483647 w 350"/>
                <a:gd name="T11" fmla="*/ 2147483647 h 310"/>
                <a:gd name="T12" fmla="*/ 2147483647 w 350"/>
                <a:gd name="T13" fmla="*/ 2147483647 h 310"/>
                <a:gd name="T14" fmla="*/ 2147483647 w 350"/>
                <a:gd name="T15" fmla="*/ 2147483647 h 310"/>
                <a:gd name="T16" fmla="*/ 2147483647 w 350"/>
                <a:gd name="T17" fmla="*/ 2147483647 h 310"/>
                <a:gd name="T18" fmla="*/ 2147483647 w 350"/>
                <a:gd name="T19" fmla="*/ 2147483647 h 310"/>
                <a:gd name="T20" fmla="*/ 2147483647 w 350"/>
                <a:gd name="T21" fmla="*/ 2147483647 h 310"/>
                <a:gd name="T22" fmla="*/ 2147483647 w 350"/>
                <a:gd name="T23" fmla="*/ 2147483647 h 310"/>
                <a:gd name="T24" fmla="*/ 2147483647 w 350"/>
                <a:gd name="T25" fmla="*/ 2147483647 h 310"/>
                <a:gd name="T26" fmla="*/ 2147483647 w 350"/>
                <a:gd name="T27" fmla="*/ 2147483647 h 310"/>
                <a:gd name="T28" fmla="*/ 2147483647 w 350"/>
                <a:gd name="T29" fmla="*/ 2147483647 h 310"/>
                <a:gd name="T30" fmla="*/ 2147483647 w 350"/>
                <a:gd name="T31" fmla="*/ 2147483647 h 310"/>
                <a:gd name="T32" fmla="*/ 2147483647 w 350"/>
                <a:gd name="T33" fmla="*/ 2147483647 h 310"/>
                <a:gd name="T34" fmla="*/ 2147483647 w 350"/>
                <a:gd name="T35" fmla="*/ 2147483647 h 310"/>
                <a:gd name="T36" fmla="*/ 2147483647 w 350"/>
                <a:gd name="T37" fmla="*/ 2147483647 h 310"/>
                <a:gd name="T38" fmla="*/ 2147483647 w 350"/>
                <a:gd name="T39" fmla="*/ 2147483647 h 310"/>
                <a:gd name="T40" fmla="*/ 2147483647 w 350"/>
                <a:gd name="T41" fmla="*/ 2147483647 h 310"/>
                <a:gd name="T42" fmla="*/ 2147483647 w 350"/>
                <a:gd name="T43" fmla="*/ 2147483647 h 310"/>
                <a:gd name="T44" fmla="*/ 2147483647 w 350"/>
                <a:gd name="T45" fmla="*/ 2147483647 h 310"/>
                <a:gd name="T46" fmla="*/ 2147483647 w 350"/>
                <a:gd name="T47" fmla="*/ 2147483647 h 310"/>
                <a:gd name="T48" fmla="*/ 2147483647 w 350"/>
                <a:gd name="T49" fmla="*/ 2147483647 h 310"/>
                <a:gd name="T50" fmla="*/ 0 w 350"/>
                <a:gd name="T51" fmla="*/ 2147483647 h 310"/>
                <a:gd name="T52" fmla="*/ 2147483647 w 350"/>
                <a:gd name="T53" fmla="*/ 2147483647 h 310"/>
                <a:gd name="T54" fmla="*/ 2147483647 w 350"/>
                <a:gd name="T55" fmla="*/ 2147483647 h 310"/>
                <a:gd name="T56" fmla="*/ 2147483647 w 350"/>
                <a:gd name="T57" fmla="*/ 2147483647 h 310"/>
                <a:gd name="T58" fmla="*/ 2147483647 w 350"/>
                <a:gd name="T59" fmla="*/ 2147483647 h 310"/>
                <a:gd name="T60" fmla="*/ 2147483647 w 350"/>
                <a:gd name="T61" fmla="*/ 2147483647 h 310"/>
                <a:gd name="T62" fmla="*/ 2147483647 w 350"/>
                <a:gd name="T63" fmla="*/ 2147483647 h 310"/>
                <a:gd name="T64" fmla="*/ 2147483647 w 350"/>
                <a:gd name="T65" fmla="*/ 2147483647 h 310"/>
                <a:gd name="T66" fmla="*/ 2147483647 w 350"/>
                <a:gd name="T67" fmla="*/ 0 h 31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50"/>
                <a:gd name="T103" fmla="*/ 0 h 310"/>
                <a:gd name="T104" fmla="*/ 350 w 350"/>
                <a:gd name="T105" fmla="*/ 310 h 31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50" h="310">
                  <a:moveTo>
                    <a:pt x="48" y="0"/>
                  </a:moveTo>
                  <a:lnTo>
                    <a:pt x="301" y="0"/>
                  </a:lnTo>
                  <a:lnTo>
                    <a:pt x="306" y="0"/>
                  </a:lnTo>
                  <a:lnTo>
                    <a:pt x="311" y="1"/>
                  </a:lnTo>
                  <a:lnTo>
                    <a:pt x="315" y="2"/>
                  </a:lnTo>
                  <a:lnTo>
                    <a:pt x="320" y="4"/>
                  </a:lnTo>
                  <a:lnTo>
                    <a:pt x="324" y="5"/>
                  </a:lnTo>
                  <a:lnTo>
                    <a:pt x="328" y="8"/>
                  </a:lnTo>
                  <a:lnTo>
                    <a:pt x="332" y="10"/>
                  </a:lnTo>
                  <a:lnTo>
                    <a:pt x="335" y="13"/>
                  </a:lnTo>
                  <a:lnTo>
                    <a:pt x="338" y="16"/>
                  </a:lnTo>
                  <a:lnTo>
                    <a:pt x="341" y="20"/>
                  </a:lnTo>
                  <a:lnTo>
                    <a:pt x="344" y="23"/>
                  </a:lnTo>
                  <a:lnTo>
                    <a:pt x="346" y="27"/>
                  </a:lnTo>
                  <a:lnTo>
                    <a:pt x="347" y="30"/>
                  </a:lnTo>
                  <a:lnTo>
                    <a:pt x="348" y="35"/>
                  </a:lnTo>
                  <a:lnTo>
                    <a:pt x="349" y="39"/>
                  </a:lnTo>
                  <a:lnTo>
                    <a:pt x="349" y="44"/>
                  </a:lnTo>
                  <a:lnTo>
                    <a:pt x="349" y="266"/>
                  </a:lnTo>
                  <a:lnTo>
                    <a:pt x="349" y="270"/>
                  </a:lnTo>
                  <a:lnTo>
                    <a:pt x="348" y="275"/>
                  </a:lnTo>
                  <a:lnTo>
                    <a:pt x="347" y="279"/>
                  </a:lnTo>
                  <a:lnTo>
                    <a:pt x="346" y="283"/>
                  </a:lnTo>
                  <a:lnTo>
                    <a:pt x="344" y="286"/>
                  </a:lnTo>
                  <a:lnTo>
                    <a:pt x="341" y="290"/>
                  </a:lnTo>
                  <a:lnTo>
                    <a:pt x="338" y="293"/>
                  </a:lnTo>
                  <a:lnTo>
                    <a:pt x="335" y="296"/>
                  </a:lnTo>
                  <a:lnTo>
                    <a:pt x="332" y="299"/>
                  </a:lnTo>
                  <a:lnTo>
                    <a:pt x="328" y="302"/>
                  </a:lnTo>
                  <a:lnTo>
                    <a:pt x="324" y="304"/>
                  </a:lnTo>
                  <a:lnTo>
                    <a:pt x="320" y="306"/>
                  </a:lnTo>
                  <a:lnTo>
                    <a:pt x="315" y="307"/>
                  </a:lnTo>
                  <a:lnTo>
                    <a:pt x="311" y="309"/>
                  </a:lnTo>
                  <a:lnTo>
                    <a:pt x="306" y="309"/>
                  </a:lnTo>
                  <a:lnTo>
                    <a:pt x="301" y="309"/>
                  </a:lnTo>
                  <a:lnTo>
                    <a:pt x="48" y="309"/>
                  </a:lnTo>
                  <a:lnTo>
                    <a:pt x="43" y="309"/>
                  </a:lnTo>
                  <a:lnTo>
                    <a:pt x="39" y="309"/>
                  </a:lnTo>
                  <a:lnTo>
                    <a:pt x="34" y="307"/>
                  </a:lnTo>
                  <a:lnTo>
                    <a:pt x="30" y="306"/>
                  </a:lnTo>
                  <a:lnTo>
                    <a:pt x="25" y="304"/>
                  </a:lnTo>
                  <a:lnTo>
                    <a:pt x="21" y="302"/>
                  </a:lnTo>
                  <a:lnTo>
                    <a:pt x="18" y="299"/>
                  </a:lnTo>
                  <a:lnTo>
                    <a:pt x="14" y="296"/>
                  </a:lnTo>
                  <a:lnTo>
                    <a:pt x="11" y="293"/>
                  </a:lnTo>
                  <a:lnTo>
                    <a:pt x="9" y="290"/>
                  </a:lnTo>
                  <a:lnTo>
                    <a:pt x="6" y="286"/>
                  </a:lnTo>
                  <a:lnTo>
                    <a:pt x="4" y="283"/>
                  </a:lnTo>
                  <a:lnTo>
                    <a:pt x="2" y="279"/>
                  </a:lnTo>
                  <a:lnTo>
                    <a:pt x="1" y="275"/>
                  </a:lnTo>
                  <a:lnTo>
                    <a:pt x="1" y="270"/>
                  </a:lnTo>
                  <a:lnTo>
                    <a:pt x="0" y="266"/>
                  </a:lnTo>
                  <a:lnTo>
                    <a:pt x="0" y="44"/>
                  </a:lnTo>
                  <a:lnTo>
                    <a:pt x="1" y="39"/>
                  </a:lnTo>
                  <a:lnTo>
                    <a:pt x="1" y="35"/>
                  </a:lnTo>
                  <a:lnTo>
                    <a:pt x="2" y="30"/>
                  </a:lnTo>
                  <a:lnTo>
                    <a:pt x="4" y="27"/>
                  </a:lnTo>
                  <a:lnTo>
                    <a:pt x="6" y="23"/>
                  </a:lnTo>
                  <a:lnTo>
                    <a:pt x="9" y="20"/>
                  </a:lnTo>
                  <a:lnTo>
                    <a:pt x="11" y="16"/>
                  </a:lnTo>
                  <a:lnTo>
                    <a:pt x="14" y="13"/>
                  </a:lnTo>
                  <a:lnTo>
                    <a:pt x="18" y="10"/>
                  </a:lnTo>
                  <a:lnTo>
                    <a:pt x="21" y="8"/>
                  </a:lnTo>
                  <a:lnTo>
                    <a:pt x="25" y="5"/>
                  </a:lnTo>
                  <a:lnTo>
                    <a:pt x="30" y="4"/>
                  </a:lnTo>
                  <a:lnTo>
                    <a:pt x="34" y="2"/>
                  </a:lnTo>
                  <a:lnTo>
                    <a:pt x="39" y="1"/>
                  </a:lnTo>
                  <a:lnTo>
                    <a:pt x="43" y="0"/>
                  </a:lnTo>
                  <a:lnTo>
                    <a:pt x="48" y="0"/>
                  </a:lnTo>
                </a:path>
              </a:pathLst>
            </a:custGeom>
            <a:solidFill>
              <a:srgbClr val="FFFFFF"/>
            </a:solidFill>
            <a:ln w="12700" cap="rnd">
              <a:no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742" name="Freeform 38"/>
            <p:cNvSpPr>
              <a:spLocks/>
            </p:cNvSpPr>
            <p:nvPr/>
          </p:nvSpPr>
          <p:spPr bwMode="auto">
            <a:xfrm>
              <a:off x="3981450" y="855868"/>
              <a:ext cx="1254125" cy="1068388"/>
            </a:xfrm>
            <a:custGeom>
              <a:avLst/>
              <a:gdLst>
                <a:gd name="T0" fmla="*/ 0 w 348"/>
                <a:gd name="T1" fmla="*/ 2147483647 h 345"/>
                <a:gd name="T2" fmla="*/ 2147483647 w 348"/>
                <a:gd name="T3" fmla="*/ 0 h 345"/>
                <a:gd name="T4" fmla="*/ 2147483647 w 348"/>
                <a:gd name="T5" fmla="*/ 2147483647 h 345"/>
                <a:gd name="T6" fmla="*/ 2147483647 w 348"/>
                <a:gd name="T7" fmla="*/ 2147483647 h 345"/>
                <a:gd name="T8" fmla="*/ 2147483647 w 348"/>
                <a:gd name="T9" fmla="*/ 2147483647 h 345"/>
                <a:gd name="T10" fmla="*/ 2147483647 w 348"/>
                <a:gd name="T11" fmla="*/ 2147483647 h 345"/>
                <a:gd name="T12" fmla="*/ 2147483647 w 348"/>
                <a:gd name="T13" fmla="*/ 2147483647 h 345"/>
                <a:gd name="T14" fmla="*/ 0 w 348"/>
                <a:gd name="T15" fmla="*/ 2147483647 h 345"/>
                <a:gd name="T16" fmla="*/ 0 60000 65536"/>
                <a:gd name="T17" fmla="*/ 0 60000 65536"/>
                <a:gd name="T18" fmla="*/ 0 60000 65536"/>
                <a:gd name="T19" fmla="*/ 0 60000 65536"/>
                <a:gd name="T20" fmla="*/ 0 60000 65536"/>
                <a:gd name="T21" fmla="*/ 0 60000 65536"/>
                <a:gd name="T22" fmla="*/ 0 60000 65536"/>
                <a:gd name="T23" fmla="*/ 0 60000 65536"/>
                <a:gd name="T24" fmla="*/ 0 w 348"/>
                <a:gd name="T25" fmla="*/ 0 h 345"/>
                <a:gd name="T26" fmla="*/ 348 w 348"/>
                <a:gd name="T27" fmla="*/ 345 h 3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8" h="345">
                  <a:moveTo>
                    <a:pt x="0" y="29"/>
                  </a:moveTo>
                  <a:lnTo>
                    <a:pt x="179" y="0"/>
                  </a:lnTo>
                  <a:lnTo>
                    <a:pt x="347" y="39"/>
                  </a:lnTo>
                  <a:lnTo>
                    <a:pt x="319" y="300"/>
                  </a:lnTo>
                  <a:lnTo>
                    <a:pt x="182" y="344"/>
                  </a:lnTo>
                  <a:lnTo>
                    <a:pt x="32" y="312"/>
                  </a:lnTo>
                  <a:lnTo>
                    <a:pt x="4" y="206"/>
                  </a:lnTo>
                  <a:lnTo>
                    <a:pt x="0" y="29"/>
                  </a:lnTo>
                </a:path>
              </a:pathLst>
            </a:custGeom>
            <a:solidFill>
              <a:srgbClr val="DDDDDD"/>
            </a:solidFill>
            <a:ln w="12700" cap="rnd">
              <a:no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743" name="Freeform 39"/>
            <p:cNvSpPr>
              <a:spLocks/>
            </p:cNvSpPr>
            <p:nvPr/>
          </p:nvSpPr>
          <p:spPr bwMode="auto">
            <a:xfrm>
              <a:off x="3981450" y="1617663"/>
              <a:ext cx="1254125" cy="165100"/>
            </a:xfrm>
            <a:custGeom>
              <a:avLst/>
              <a:gdLst>
                <a:gd name="T0" fmla="*/ 2147483647 w 348"/>
                <a:gd name="T1" fmla="*/ 2147483647 h 53"/>
                <a:gd name="T2" fmla="*/ 2147483647 w 348"/>
                <a:gd name="T3" fmla="*/ 2147483647 h 53"/>
                <a:gd name="T4" fmla="*/ 2147483647 w 348"/>
                <a:gd name="T5" fmla="*/ 2147483647 h 53"/>
                <a:gd name="T6" fmla="*/ 2147483647 w 348"/>
                <a:gd name="T7" fmla="*/ 2147483647 h 53"/>
                <a:gd name="T8" fmla="*/ 2147483647 w 348"/>
                <a:gd name="T9" fmla="*/ 2147483647 h 53"/>
                <a:gd name="T10" fmla="*/ 2147483647 w 348"/>
                <a:gd name="T11" fmla="*/ 2147483647 h 53"/>
                <a:gd name="T12" fmla="*/ 2147483647 w 348"/>
                <a:gd name="T13" fmla="*/ 2147483647 h 53"/>
                <a:gd name="T14" fmla="*/ 2147483647 w 348"/>
                <a:gd name="T15" fmla="*/ 2147483647 h 53"/>
                <a:gd name="T16" fmla="*/ 2147483647 w 348"/>
                <a:gd name="T17" fmla="*/ 2147483647 h 53"/>
                <a:gd name="T18" fmla="*/ 2147483647 w 348"/>
                <a:gd name="T19" fmla="*/ 2147483647 h 53"/>
                <a:gd name="T20" fmla="*/ 0 w 348"/>
                <a:gd name="T21" fmla="*/ 2147483647 h 53"/>
                <a:gd name="T22" fmla="*/ 0 w 348"/>
                <a:gd name="T23" fmla="*/ 2147483647 h 53"/>
                <a:gd name="T24" fmla="*/ 2147483647 w 348"/>
                <a:gd name="T25" fmla="*/ 0 h 53"/>
                <a:gd name="T26" fmla="*/ 2147483647 w 348"/>
                <a:gd name="T27" fmla="*/ 2147483647 h 53"/>
                <a:gd name="T28" fmla="*/ 2147483647 w 348"/>
                <a:gd name="T29" fmla="*/ 2147483647 h 53"/>
                <a:gd name="T30" fmla="*/ 2147483647 w 348"/>
                <a:gd name="T31" fmla="*/ 2147483647 h 53"/>
                <a:gd name="T32" fmla="*/ 2147483647 w 348"/>
                <a:gd name="T33" fmla="*/ 2147483647 h 53"/>
                <a:gd name="T34" fmla="*/ 2147483647 w 348"/>
                <a:gd name="T35" fmla="*/ 2147483647 h 53"/>
                <a:gd name="T36" fmla="*/ 2147483647 w 348"/>
                <a:gd name="T37" fmla="*/ 2147483647 h 53"/>
                <a:gd name="T38" fmla="*/ 2147483647 w 348"/>
                <a:gd name="T39" fmla="*/ 2147483647 h 53"/>
                <a:gd name="T40" fmla="*/ 2147483647 w 348"/>
                <a:gd name="T41" fmla="*/ 2147483647 h 53"/>
                <a:gd name="T42" fmla="*/ 2147483647 w 348"/>
                <a:gd name="T43" fmla="*/ 2147483647 h 53"/>
                <a:gd name="T44" fmla="*/ 2147483647 w 348"/>
                <a:gd name="T45" fmla="*/ 2147483647 h 53"/>
                <a:gd name="T46" fmla="*/ 2147483647 w 348"/>
                <a:gd name="T47" fmla="*/ 2147483647 h 53"/>
                <a:gd name="T48" fmla="*/ 2147483647 w 348"/>
                <a:gd name="T49" fmla="*/ 2147483647 h 53"/>
                <a:gd name="T50" fmla="*/ 2147483647 w 348"/>
                <a:gd name="T51" fmla="*/ 2147483647 h 53"/>
                <a:gd name="T52" fmla="*/ 2147483647 w 348"/>
                <a:gd name="T53" fmla="*/ 2147483647 h 53"/>
                <a:gd name="T54" fmla="*/ 2147483647 w 348"/>
                <a:gd name="T55" fmla="*/ 2147483647 h 53"/>
                <a:gd name="T56" fmla="*/ 2147483647 w 348"/>
                <a:gd name="T57" fmla="*/ 2147483647 h 53"/>
                <a:gd name="T58" fmla="*/ 2147483647 w 348"/>
                <a:gd name="T59" fmla="*/ 2147483647 h 53"/>
                <a:gd name="T60" fmla="*/ 2147483647 w 348"/>
                <a:gd name="T61" fmla="*/ 2147483647 h 53"/>
                <a:gd name="T62" fmla="*/ 2147483647 w 348"/>
                <a:gd name="T63" fmla="*/ 2147483647 h 53"/>
                <a:gd name="T64" fmla="*/ 2147483647 w 348"/>
                <a:gd name="T65" fmla="*/ 2147483647 h 53"/>
                <a:gd name="T66" fmla="*/ 2147483647 w 348"/>
                <a:gd name="T67" fmla="*/ 2147483647 h 53"/>
                <a:gd name="T68" fmla="*/ 2147483647 w 348"/>
                <a:gd name="T69" fmla="*/ 2147483647 h 53"/>
                <a:gd name="T70" fmla="*/ 2147483647 w 348"/>
                <a:gd name="T71" fmla="*/ 2147483647 h 53"/>
                <a:gd name="T72" fmla="*/ 2147483647 w 348"/>
                <a:gd name="T73" fmla="*/ 2147483647 h 53"/>
                <a:gd name="T74" fmla="*/ 2147483647 w 348"/>
                <a:gd name="T75" fmla="*/ 2147483647 h 53"/>
                <a:gd name="T76" fmla="*/ 2147483647 w 348"/>
                <a:gd name="T77" fmla="*/ 2147483647 h 53"/>
                <a:gd name="T78" fmla="*/ 2147483647 w 348"/>
                <a:gd name="T79" fmla="*/ 2147483647 h 53"/>
                <a:gd name="T80" fmla="*/ 2147483647 w 348"/>
                <a:gd name="T81" fmla="*/ 2147483647 h 53"/>
                <a:gd name="T82" fmla="*/ 2147483647 w 348"/>
                <a:gd name="T83" fmla="*/ 2147483647 h 53"/>
                <a:gd name="T84" fmla="*/ 2147483647 w 348"/>
                <a:gd name="T85" fmla="*/ 2147483647 h 53"/>
                <a:gd name="T86" fmla="*/ 2147483647 w 348"/>
                <a:gd name="T87" fmla="*/ 2147483647 h 53"/>
                <a:gd name="T88" fmla="*/ 2147483647 w 348"/>
                <a:gd name="T89" fmla="*/ 2147483647 h 53"/>
                <a:gd name="T90" fmla="*/ 2147483647 w 348"/>
                <a:gd name="T91" fmla="*/ 2147483647 h 53"/>
                <a:gd name="T92" fmla="*/ 2147483647 w 348"/>
                <a:gd name="T93" fmla="*/ 2147483647 h 53"/>
                <a:gd name="T94" fmla="*/ 2147483647 w 348"/>
                <a:gd name="T95" fmla="*/ 2147483647 h 53"/>
                <a:gd name="T96" fmla="*/ 2147483647 w 348"/>
                <a:gd name="T97" fmla="*/ 2147483647 h 53"/>
                <a:gd name="T98" fmla="*/ 2147483647 w 348"/>
                <a:gd name="T99" fmla="*/ 2147483647 h 53"/>
                <a:gd name="T100" fmla="*/ 2147483647 w 348"/>
                <a:gd name="T101" fmla="*/ 2147483647 h 53"/>
                <a:gd name="T102" fmla="*/ 2147483647 w 348"/>
                <a:gd name="T103" fmla="*/ 2147483647 h 53"/>
                <a:gd name="T104" fmla="*/ 2147483647 w 348"/>
                <a:gd name="T105" fmla="*/ 2147483647 h 53"/>
                <a:gd name="T106" fmla="*/ 2147483647 w 348"/>
                <a:gd name="T107" fmla="*/ 2147483647 h 53"/>
                <a:gd name="T108" fmla="*/ 2147483647 w 348"/>
                <a:gd name="T109" fmla="*/ 2147483647 h 5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48"/>
                <a:gd name="T166" fmla="*/ 0 h 53"/>
                <a:gd name="T167" fmla="*/ 348 w 348"/>
                <a:gd name="T168" fmla="*/ 53 h 5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48" h="53">
                  <a:moveTo>
                    <a:pt x="169" y="52"/>
                  </a:moveTo>
                  <a:lnTo>
                    <a:pt x="160" y="51"/>
                  </a:lnTo>
                  <a:lnTo>
                    <a:pt x="149" y="50"/>
                  </a:lnTo>
                  <a:lnTo>
                    <a:pt x="138" y="49"/>
                  </a:lnTo>
                  <a:lnTo>
                    <a:pt x="128" y="48"/>
                  </a:lnTo>
                  <a:lnTo>
                    <a:pt x="117" y="47"/>
                  </a:lnTo>
                  <a:lnTo>
                    <a:pt x="106" y="47"/>
                  </a:lnTo>
                  <a:lnTo>
                    <a:pt x="95" y="46"/>
                  </a:lnTo>
                  <a:lnTo>
                    <a:pt x="84" y="44"/>
                  </a:lnTo>
                  <a:lnTo>
                    <a:pt x="74" y="43"/>
                  </a:lnTo>
                  <a:lnTo>
                    <a:pt x="63" y="41"/>
                  </a:lnTo>
                  <a:lnTo>
                    <a:pt x="53" y="39"/>
                  </a:lnTo>
                  <a:lnTo>
                    <a:pt x="43" y="36"/>
                  </a:lnTo>
                  <a:lnTo>
                    <a:pt x="32" y="33"/>
                  </a:lnTo>
                  <a:lnTo>
                    <a:pt x="23" y="28"/>
                  </a:lnTo>
                  <a:lnTo>
                    <a:pt x="14" y="24"/>
                  </a:lnTo>
                  <a:lnTo>
                    <a:pt x="5" y="18"/>
                  </a:lnTo>
                  <a:lnTo>
                    <a:pt x="4" y="16"/>
                  </a:lnTo>
                  <a:lnTo>
                    <a:pt x="2" y="14"/>
                  </a:lnTo>
                  <a:lnTo>
                    <a:pt x="2" y="11"/>
                  </a:lnTo>
                  <a:lnTo>
                    <a:pt x="1" y="9"/>
                  </a:lnTo>
                  <a:lnTo>
                    <a:pt x="0" y="7"/>
                  </a:lnTo>
                  <a:lnTo>
                    <a:pt x="0" y="5"/>
                  </a:lnTo>
                  <a:lnTo>
                    <a:pt x="0" y="3"/>
                  </a:lnTo>
                  <a:lnTo>
                    <a:pt x="1" y="0"/>
                  </a:lnTo>
                  <a:lnTo>
                    <a:pt x="3" y="0"/>
                  </a:lnTo>
                  <a:lnTo>
                    <a:pt x="4" y="0"/>
                  </a:lnTo>
                  <a:lnTo>
                    <a:pt x="5" y="1"/>
                  </a:lnTo>
                  <a:lnTo>
                    <a:pt x="6" y="2"/>
                  </a:lnTo>
                  <a:lnTo>
                    <a:pt x="8" y="3"/>
                  </a:lnTo>
                  <a:lnTo>
                    <a:pt x="9" y="2"/>
                  </a:lnTo>
                  <a:lnTo>
                    <a:pt x="10" y="3"/>
                  </a:lnTo>
                  <a:lnTo>
                    <a:pt x="10" y="4"/>
                  </a:lnTo>
                  <a:lnTo>
                    <a:pt x="11" y="4"/>
                  </a:lnTo>
                  <a:lnTo>
                    <a:pt x="12" y="4"/>
                  </a:lnTo>
                  <a:lnTo>
                    <a:pt x="13" y="4"/>
                  </a:lnTo>
                  <a:lnTo>
                    <a:pt x="14" y="4"/>
                  </a:lnTo>
                  <a:lnTo>
                    <a:pt x="16" y="6"/>
                  </a:lnTo>
                  <a:lnTo>
                    <a:pt x="18" y="7"/>
                  </a:lnTo>
                  <a:lnTo>
                    <a:pt x="19" y="7"/>
                  </a:lnTo>
                  <a:lnTo>
                    <a:pt x="21" y="8"/>
                  </a:lnTo>
                  <a:lnTo>
                    <a:pt x="21" y="9"/>
                  </a:lnTo>
                  <a:lnTo>
                    <a:pt x="22" y="10"/>
                  </a:lnTo>
                  <a:lnTo>
                    <a:pt x="24" y="11"/>
                  </a:lnTo>
                  <a:lnTo>
                    <a:pt x="24" y="12"/>
                  </a:lnTo>
                  <a:lnTo>
                    <a:pt x="24" y="14"/>
                  </a:lnTo>
                  <a:lnTo>
                    <a:pt x="24" y="16"/>
                  </a:lnTo>
                  <a:lnTo>
                    <a:pt x="24" y="17"/>
                  </a:lnTo>
                  <a:lnTo>
                    <a:pt x="25" y="18"/>
                  </a:lnTo>
                  <a:lnTo>
                    <a:pt x="34" y="20"/>
                  </a:lnTo>
                  <a:lnTo>
                    <a:pt x="43" y="22"/>
                  </a:lnTo>
                  <a:lnTo>
                    <a:pt x="53" y="24"/>
                  </a:lnTo>
                  <a:lnTo>
                    <a:pt x="61" y="25"/>
                  </a:lnTo>
                  <a:lnTo>
                    <a:pt x="71" y="27"/>
                  </a:lnTo>
                  <a:lnTo>
                    <a:pt x="80" y="28"/>
                  </a:lnTo>
                  <a:lnTo>
                    <a:pt x="89" y="29"/>
                  </a:lnTo>
                  <a:lnTo>
                    <a:pt x="98" y="30"/>
                  </a:lnTo>
                  <a:lnTo>
                    <a:pt x="107" y="31"/>
                  </a:lnTo>
                  <a:lnTo>
                    <a:pt x="116" y="31"/>
                  </a:lnTo>
                  <a:lnTo>
                    <a:pt x="125" y="32"/>
                  </a:lnTo>
                  <a:lnTo>
                    <a:pt x="134" y="33"/>
                  </a:lnTo>
                  <a:lnTo>
                    <a:pt x="143" y="33"/>
                  </a:lnTo>
                  <a:lnTo>
                    <a:pt x="153" y="34"/>
                  </a:lnTo>
                  <a:lnTo>
                    <a:pt x="161" y="34"/>
                  </a:lnTo>
                  <a:lnTo>
                    <a:pt x="171" y="35"/>
                  </a:lnTo>
                  <a:lnTo>
                    <a:pt x="181" y="35"/>
                  </a:lnTo>
                  <a:lnTo>
                    <a:pt x="191" y="35"/>
                  </a:lnTo>
                  <a:lnTo>
                    <a:pt x="201" y="34"/>
                  </a:lnTo>
                  <a:lnTo>
                    <a:pt x="212" y="33"/>
                  </a:lnTo>
                  <a:lnTo>
                    <a:pt x="222" y="32"/>
                  </a:lnTo>
                  <a:lnTo>
                    <a:pt x="232" y="31"/>
                  </a:lnTo>
                  <a:lnTo>
                    <a:pt x="242" y="30"/>
                  </a:lnTo>
                  <a:lnTo>
                    <a:pt x="253" y="28"/>
                  </a:lnTo>
                  <a:lnTo>
                    <a:pt x="263" y="26"/>
                  </a:lnTo>
                  <a:lnTo>
                    <a:pt x="273" y="23"/>
                  </a:lnTo>
                  <a:lnTo>
                    <a:pt x="283" y="21"/>
                  </a:lnTo>
                  <a:lnTo>
                    <a:pt x="293" y="18"/>
                  </a:lnTo>
                  <a:lnTo>
                    <a:pt x="303" y="15"/>
                  </a:lnTo>
                  <a:lnTo>
                    <a:pt x="313" y="12"/>
                  </a:lnTo>
                  <a:lnTo>
                    <a:pt x="323" y="9"/>
                  </a:lnTo>
                  <a:lnTo>
                    <a:pt x="333" y="5"/>
                  </a:lnTo>
                  <a:lnTo>
                    <a:pt x="335" y="7"/>
                  </a:lnTo>
                  <a:lnTo>
                    <a:pt x="337" y="9"/>
                  </a:lnTo>
                  <a:lnTo>
                    <a:pt x="339" y="11"/>
                  </a:lnTo>
                  <a:lnTo>
                    <a:pt x="341" y="12"/>
                  </a:lnTo>
                  <a:lnTo>
                    <a:pt x="343" y="14"/>
                  </a:lnTo>
                  <a:lnTo>
                    <a:pt x="345" y="16"/>
                  </a:lnTo>
                  <a:lnTo>
                    <a:pt x="346" y="19"/>
                  </a:lnTo>
                  <a:lnTo>
                    <a:pt x="347" y="21"/>
                  </a:lnTo>
                  <a:lnTo>
                    <a:pt x="347" y="22"/>
                  </a:lnTo>
                  <a:lnTo>
                    <a:pt x="346" y="22"/>
                  </a:lnTo>
                  <a:lnTo>
                    <a:pt x="346" y="23"/>
                  </a:lnTo>
                  <a:lnTo>
                    <a:pt x="345" y="24"/>
                  </a:lnTo>
                  <a:lnTo>
                    <a:pt x="334" y="27"/>
                  </a:lnTo>
                  <a:lnTo>
                    <a:pt x="323" y="30"/>
                  </a:lnTo>
                  <a:lnTo>
                    <a:pt x="313" y="33"/>
                  </a:lnTo>
                  <a:lnTo>
                    <a:pt x="302" y="36"/>
                  </a:lnTo>
                  <a:lnTo>
                    <a:pt x="291" y="38"/>
                  </a:lnTo>
                  <a:lnTo>
                    <a:pt x="280" y="41"/>
                  </a:lnTo>
                  <a:lnTo>
                    <a:pt x="269" y="43"/>
                  </a:lnTo>
                  <a:lnTo>
                    <a:pt x="258" y="45"/>
                  </a:lnTo>
                  <a:lnTo>
                    <a:pt x="247" y="47"/>
                  </a:lnTo>
                  <a:lnTo>
                    <a:pt x="236" y="49"/>
                  </a:lnTo>
                  <a:lnTo>
                    <a:pt x="225" y="50"/>
                  </a:lnTo>
                  <a:lnTo>
                    <a:pt x="214" y="51"/>
                  </a:lnTo>
                  <a:lnTo>
                    <a:pt x="203" y="52"/>
                  </a:lnTo>
                  <a:lnTo>
                    <a:pt x="192" y="52"/>
                  </a:lnTo>
                  <a:lnTo>
                    <a:pt x="181" y="52"/>
                  </a:lnTo>
                  <a:lnTo>
                    <a:pt x="170" y="52"/>
                  </a:lnTo>
                  <a:lnTo>
                    <a:pt x="169" y="52"/>
                  </a:lnTo>
                </a:path>
              </a:pathLst>
            </a:custGeom>
            <a:solidFill>
              <a:srgbClr val="161717"/>
            </a:solidFill>
            <a:ln w="12700" cap="rnd">
              <a:no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744" name="Freeform 40"/>
            <p:cNvSpPr>
              <a:spLocks/>
            </p:cNvSpPr>
            <p:nvPr/>
          </p:nvSpPr>
          <p:spPr bwMode="auto">
            <a:xfrm>
              <a:off x="3981450" y="1617663"/>
              <a:ext cx="1274763" cy="177800"/>
            </a:xfrm>
            <a:custGeom>
              <a:avLst/>
              <a:gdLst>
                <a:gd name="T0" fmla="*/ 2147483647 w 354"/>
                <a:gd name="T1" fmla="*/ 2147483647 h 57"/>
                <a:gd name="T2" fmla="*/ 2147483647 w 354"/>
                <a:gd name="T3" fmla="*/ 2147483647 h 57"/>
                <a:gd name="T4" fmla="*/ 2147483647 w 354"/>
                <a:gd name="T5" fmla="*/ 2147483647 h 57"/>
                <a:gd name="T6" fmla="*/ 2147483647 w 354"/>
                <a:gd name="T7" fmla="*/ 2147483647 h 57"/>
                <a:gd name="T8" fmla="*/ 2147483647 w 354"/>
                <a:gd name="T9" fmla="*/ 2147483647 h 57"/>
                <a:gd name="T10" fmla="*/ 2147483647 w 354"/>
                <a:gd name="T11" fmla="*/ 2147483647 h 57"/>
                <a:gd name="T12" fmla="*/ 2147483647 w 354"/>
                <a:gd name="T13" fmla="*/ 2147483647 h 57"/>
                <a:gd name="T14" fmla="*/ 2147483647 w 354"/>
                <a:gd name="T15" fmla="*/ 2147483647 h 57"/>
                <a:gd name="T16" fmla="*/ 2147483647 w 354"/>
                <a:gd name="T17" fmla="*/ 2147483647 h 57"/>
                <a:gd name="T18" fmla="*/ 2147483647 w 354"/>
                <a:gd name="T19" fmla="*/ 2147483647 h 57"/>
                <a:gd name="T20" fmla="*/ 0 w 354"/>
                <a:gd name="T21" fmla="*/ 2147483647 h 57"/>
                <a:gd name="T22" fmla="*/ 0 w 354"/>
                <a:gd name="T23" fmla="*/ 2147483647 h 57"/>
                <a:gd name="T24" fmla="*/ 2147483647 w 354"/>
                <a:gd name="T25" fmla="*/ 0 h 57"/>
                <a:gd name="T26" fmla="*/ 2147483647 w 354"/>
                <a:gd name="T27" fmla="*/ 2147483647 h 57"/>
                <a:gd name="T28" fmla="*/ 2147483647 w 354"/>
                <a:gd name="T29" fmla="*/ 2147483647 h 57"/>
                <a:gd name="T30" fmla="*/ 2147483647 w 354"/>
                <a:gd name="T31" fmla="*/ 2147483647 h 57"/>
                <a:gd name="T32" fmla="*/ 2147483647 w 354"/>
                <a:gd name="T33" fmla="*/ 2147483647 h 57"/>
                <a:gd name="T34" fmla="*/ 2147483647 w 354"/>
                <a:gd name="T35" fmla="*/ 2147483647 h 57"/>
                <a:gd name="T36" fmla="*/ 2147483647 w 354"/>
                <a:gd name="T37" fmla="*/ 2147483647 h 57"/>
                <a:gd name="T38" fmla="*/ 2147483647 w 354"/>
                <a:gd name="T39" fmla="*/ 2147483647 h 57"/>
                <a:gd name="T40" fmla="*/ 2147483647 w 354"/>
                <a:gd name="T41" fmla="*/ 2147483647 h 57"/>
                <a:gd name="T42" fmla="*/ 2147483647 w 354"/>
                <a:gd name="T43" fmla="*/ 2147483647 h 57"/>
                <a:gd name="T44" fmla="*/ 2147483647 w 354"/>
                <a:gd name="T45" fmla="*/ 2147483647 h 57"/>
                <a:gd name="T46" fmla="*/ 2147483647 w 354"/>
                <a:gd name="T47" fmla="*/ 2147483647 h 57"/>
                <a:gd name="T48" fmla="*/ 2147483647 w 354"/>
                <a:gd name="T49" fmla="*/ 2147483647 h 57"/>
                <a:gd name="T50" fmla="*/ 2147483647 w 354"/>
                <a:gd name="T51" fmla="*/ 2147483647 h 57"/>
                <a:gd name="T52" fmla="*/ 2147483647 w 354"/>
                <a:gd name="T53" fmla="*/ 2147483647 h 57"/>
                <a:gd name="T54" fmla="*/ 2147483647 w 354"/>
                <a:gd name="T55" fmla="*/ 2147483647 h 57"/>
                <a:gd name="T56" fmla="*/ 2147483647 w 354"/>
                <a:gd name="T57" fmla="*/ 2147483647 h 57"/>
                <a:gd name="T58" fmla="*/ 2147483647 w 354"/>
                <a:gd name="T59" fmla="*/ 2147483647 h 57"/>
                <a:gd name="T60" fmla="*/ 2147483647 w 354"/>
                <a:gd name="T61" fmla="*/ 2147483647 h 57"/>
                <a:gd name="T62" fmla="*/ 2147483647 w 354"/>
                <a:gd name="T63" fmla="*/ 2147483647 h 57"/>
                <a:gd name="T64" fmla="*/ 2147483647 w 354"/>
                <a:gd name="T65" fmla="*/ 2147483647 h 57"/>
                <a:gd name="T66" fmla="*/ 2147483647 w 354"/>
                <a:gd name="T67" fmla="*/ 2147483647 h 57"/>
                <a:gd name="T68" fmla="*/ 2147483647 w 354"/>
                <a:gd name="T69" fmla="*/ 2147483647 h 57"/>
                <a:gd name="T70" fmla="*/ 2147483647 w 354"/>
                <a:gd name="T71" fmla="*/ 2147483647 h 57"/>
                <a:gd name="T72" fmla="*/ 2147483647 w 354"/>
                <a:gd name="T73" fmla="*/ 2147483647 h 57"/>
                <a:gd name="T74" fmla="*/ 2147483647 w 354"/>
                <a:gd name="T75" fmla="*/ 2147483647 h 57"/>
                <a:gd name="T76" fmla="*/ 2147483647 w 354"/>
                <a:gd name="T77" fmla="*/ 2147483647 h 57"/>
                <a:gd name="T78" fmla="*/ 2147483647 w 354"/>
                <a:gd name="T79" fmla="*/ 2147483647 h 57"/>
                <a:gd name="T80" fmla="*/ 2147483647 w 354"/>
                <a:gd name="T81" fmla="*/ 2147483647 h 57"/>
                <a:gd name="T82" fmla="*/ 2147483647 w 354"/>
                <a:gd name="T83" fmla="*/ 2147483647 h 57"/>
                <a:gd name="T84" fmla="*/ 2147483647 w 354"/>
                <a:gd name="T85" fmla="*/ 2147483647 h 57"/>
                <a:gd name="T86" fmla="*/ 2147483647 w 354"/>
                <a:gd name="T87" fmla="*/ 2147483647 h 57"/>
                <a:gd name="T88" fmla="*/ 2147483647 w 354"/>
                <a:gd name="T89" fmla="*/ 2147483647 h 57"/>
                <a:gd name="T90" fmla="*/ 2147483647 w 354"/>
                <a:gd name="T91" fmla="*/ 2147483647 h 57"/>
                <a:gd name="T92" fmla="*/ 2147483647 w 354"/>
                <a:gd name="T93" fmla="*/ 2147483647 h 57"/>
                <a:gd name="T94" fmla="*/ 2147483647 w 354"/>
                <a:gd name="T95" fmla="*/ 2147483647 h 57"/>
                <a:gd name="T96" fmla="*/ 2147483647 w 354"/>
                <a:gd name="T97" fmla="*/ 2147483647 h 57"/>
                <a:gd name="T98" fmla="*/ 2147483647 w 354"/>
                <a:gd name="T99" fmla="*/ 2147483647 h 57"/>
                <a:gd name="T100" fmla="*/ 2147483647 w 354"/>
                <a:gd name="T101" fmla="*/ 2147483647 h 57"/>
                <a:gd name="T102" fmla="*/ 2147483647 w 354"/>
                <a:gd name="T103" fmla="*/ 2147483647 h 57"/>
                <a:gd name="T104" fmla="*/ 2147483647 w 354"/>
                <a:gd name="T105" fmla="*/ 2147483647 h 57"/>
                <a:gd name="T106" fmla="*/ 2147483647 w 354"/>
                <a:gd name="T107" fmla="*/ 2147483647 h 57"/>
                <a:gd name="T108" fmla="*/ 2147483647 w 354"/>
                <a:gd name="T109" fmla="*/ 2147483647 h 57"/>
                <a:gd name="T110" fmla="*/ 2147483647 w 354"/>
                <a:gd name="T111" fmla="*/ 2147483647 h 5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54"/>
                <a:gd name="T169" fmla="*/ 0 h 57"/>
                <a:gd name="T170" fmla="*/ 354 w 354"/>
                <a:gd name="T171" fmla="*/ 57 h 5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54" h="57">
                  <a:moveTo>
                    <a:pt x="172" y="56"/>
                  </a:moveTo>
                  <a:lnTo>
                    <a:pt x="162" y="55"/>
                  </a:lnTo>
                  <a:lnTo>
                    <a:pt x="152" y="54"/>
                  </a:lnTo>
                  <a:lnTo>
                    <a:pt x="141" y="53"/>
                  </a:lnTo>
                  <a:lnTo>
                    <a:pt x="130" y="52"/>
                  </a:lnTo>
                  <a:lnTo>
                    <a:pt x="119" y="51"/>
                  </a:lnTo>
                  <a:lnTo>
                    <a:pt x="108" y="51"/>
                  </a:lnTo>
                  <a:lnTo>
                    <a:pt x="97" y="49"/>
                  </a:lnTo>
                  <a:lnTo>
                    <a:pt x="86" y="48"/>
                  </a:lnTo>
                  <a:lnTo>
                    <a:pt x="75" y="46"/>
                  </a:lnTo>
                  <a:lnTo>
                    <a:pt x="64" y="44"/>
                  </a:lnTo>
                  <a:lnTo>
                    <a:pt x="54" y="42"/>
                  </a:lnTo>
                  <a:lnTo>
                    <a:pt x="44" y="39"/>
                  </a:lnTo>
                  <a:lnTo>
                    <a:pt x="33" y="35"/>
                  </a:lnTo>
                  <a:lnTo>
                    <a:pt x="24" y="31"/>
                  </a:lnTo>
                  <a:lnTo>
                    <a:pt x="14" y="25"/>
                  </a:lnTo>
                  <a:lnTo>
                    <a:pt x="5" y="20"/>
                  </a:lnTo>
                  <a:lnTo>
                    <a:pt x="4" y="17"/>
                  </a:lnTo>
                  <a:lnTo>
                    <a:pt x="2" y="15"/>
                  </a:lnTo>
                  <a:lnTo>
                    <a:pt x="2" y="12"/>
                  </a:lnTo>
                  <a:lnTo>
                    <a:pt x="1" y="10"/>
                  </a:lnTo>
                  <a:lnTo>
                    <a:pt x="0" y="7"/>
                  </a:lnTo>
                  <a:lnTo>
                    <a:pt x="0" y="5"/>
                  </a:lnTo>
                  <a:lnTo>
                    <a:pt x="0" y="3"/>
                  </a:lnTo>
                  <a:lnTo>
                    <a:pt x="1" y="0"/>
                  </a:lnTo>
                  <a:lnTo>
                    <a:pt x="3" y="0"/>
                  </a:lnTo>
                  <a:lnTo>
                    <a:pt x="4" y="0"/>
                  </a:lnTo>
                  <a:lnTo>
                    <a:pt x="5" y="1"/>
                  </a:lnTo>
                  <a:lnTo>
                    <a:pt x="6" y="2"/>
                  </a:lnTo>
                  <a:lnTo>
                    <a:pt x="8" y="3"/>
                  </a:lnTo>
                  <a:lnTo>
                    <a:pt x="9" y="2"/>
                  </a:lnTo>
                  <a:lnTo>
                    <a:pt x="10" y="3"/>
                  </a:lnTo>
                  <a:lnTo>
                    <a:pt x="11" y="4"/>
                  </a:lnTo>
                  <a:lnTo>
                    <a:pt x="11" y="5"/>
                  </a:lnTo>
                  <a:lnTo>
                    <a:pt x="12" y="5"/>
                  </a:lnTo>
                  <a:lnTo>
                    <a:pt x="13" y="4"/>
                  </a:lnTo>
                  <a:lnTo>
                    <a:pt x="14" y="4"/>
                  </a:lnTo>
                  <a:lnTo>
                    <a:pt x="15" y="5"/>
                  </a:lnTo>
                  <a:lnTo>
                    <a:pt x="16" y="6"/>
                  </a:lnTo>
                  <a:lnTo>
                    <a:pt x="18" y="7"/>
                  </a:lnTo>
                  <a:lnTo>
                    <a:pt x="19" y="8"/>
                  </a:lnTo>
                  <a:lnTo>
                    <a:pt x="21" y="9"/>
                  </a:lnTo>
                  <a:lnTo>
                    <a:pt x="22" y="10"/>
                  </a:lnTo>
                  <a:lnTo>
                    <a:pt x="22" y="11"/>
                  </a:lnTo>
                  <a:lnTo>
                    <a:pt x="24" y="11"/>
                  </a:lnTo>
                  <a:lnTo>
                    <a:pt x="25" y="13"/>
                  </a:lnTo>
                  <a:lnTo>
                    <a:pt x="25" y="15"/>
                  </a:lnTo>
                  <a:lnTo>
                    <a:pt x="24" y="17"/>
                  </a:lnTo>
                  <a:lnTo>
                    <a:pt x="24" y="18"/>
                  </a:lnTo>
                  <a:lnTo>
                    <a:pt x="25" y="19"/>
                  </a:lnTo>
                  <a:lnTo>
                    <a:pt x="26" y="20"/>
                  </a:lnTo>
                  <a:lnTo>
                    <a:pt x="35" y="22"/>
                  </a:lnTo>
                  <a:lnTo>
                    <a:pt x="44" y="24"/>
                  </a:lnTo>
                  <a:lnTo>
                    <a:pt x="54" y="25"/>
                  </a:lnTo>
                  <a:lnTo>
                    <a:pt x="62" y="27"/>
                  </a:lnTo>
                  <a:lnTo>
                    <a:pt x="72" y="29"/>
                  </a:lnTo>
                  <a:lnTo>
                    <a:pt x="81" y="30"/>
                  </a:lnTo>
                  <a:lnTo>
                    <a:pt x="91" y="31"/>
                  </a:lnTo>
                  <a:lnTo>
                    <a:pt x="99" y="32"/>
                  </a:lnTo>
                  <a:lnTo>
                    <a:pt x="109" y="33"/>
                  </a:lnTo>
                  <a:lnTo>
                    <a:pt x="118" y="34"/>
                  </a:lnTo>
                  <a:lnTo>
                    <a:pt x="127" y="35"/>
                  </a:lnTo>
                  <a:lnTo>
                    <a:pt x="136" y="35"/>
                  </a:lnTo>
                  <a:lnTo>
                    <a:pt x="145" y="36"/>
                  </a:lnTo>
                  <a:lnTo>
                    <a:pt x="155" y="36"/>
                  </a:lnTo>
                  <a:lnTo>
                    <a:pt x="164" y="37"/>
                  </a:lnTo>
                  <a:lnTo>
                    <a:pt x="174" y="37"/>
                  </a:lnTo>
                  <a:lnTo>
                    <a:pt x="184" y="37"/>
                  </a:lnTo>
                  <a:lnTo>
                    <a:pt x="194" y="37"/>
                  </a:lnTo>
                  <a:lnTo>
                    <a:pt x="205" y="37"/>
                  </a:lnTo>
                  <a:lnTo>
                    <a:pt x="215" y="36"/>
                  </a:lnTo>
                  <a:lnTo>
                    <a:pt x="225" y="35"/>
                  </a:lnTo>
                  <a:lnTo>
                    <a:pt x="236" y="33"/>
                  </a:lnTo>
                  <a:lnTo>
                    <a:pt x="247" y="32"/>
                  </a:lnTo>
                  <a:lnTo>
                    <a:pt x="257" y="30"/>
                  </a:lnTo>
                  <a:lnTo>
                    <a:pt x="267" y="28"/>
                  </a:lnTo>
                  <a:lnTo>
                    <a:pt x="278" y="25"/>
                  </a:lnTo>
                  <a:lnTo>
                    <a:pt x="288" y="23"/>
                  </a:lnTo>
                  <a:lnTo>
                    <a:pt x="298" y="20"/>
                  </a:lnTo>
                  <a:lnTo>
                    <a:pt x="308" y="16"/>
                  </a:lnTo>
                  <a:lnTo>
                    <a:pt x="318" y="13"/>
                  </a:lnTo>
                  <a:lnTo>
                    <a:pt x="328" y="10"/>
                  </a:lnTo>
                  <a:lnTo>
                    <a:pt x="338" y="6"/>
                  </a:lnTo>
                  <a:lnTo>
                    <a:pt x="341" y="8"/>
                  </a:lnTo>
                  <a:lnTo>
                    <a:pt x="342" y="10"/>
                  </a:lnTo>
                  <a:lnTo>
                    <a:pt x="345" y="11"/>
                  </a:lnTo>
                  <a:lnTo>
                    <a:pt x="347" y="13"/>
                  </a:lnTo>
                  <a:lnTo>
                    <a:pt x="349" y="15"/>
                  </a:lnTo>
                  <a:lnTo>
                    <a:pt x="351" y="18"/>
                  </a:lnTo>
                  <a:lnTo>
                    <a:pt x="352" y="20"/>
                  </a:lnTo>
                  <a:lnTo>
                    <a:pt x="353" y="23"/>
                  </a:lnTo>
                  <a:lnTo>
                    <a:pt x="353" y="24"/>
                  </a:lnTo>
                  <a:lnTo>
                    <a:pt x="352" y="24"/>
                  </a:lnTo>
                  <a:lnTo>
                    <a:pt x="352" y="25"/>
                  </a:lnTo>
                  <a:lnTo>
                    <a:pt x="351" y="26"/>
                  </a:lnTo>
                  <a:lnTo>
                    <a:pt x="340" y="29"/>
                  </a:lnTo>
                  <a:lnTo>
                    <a:pt x="329" y="32"/>
                  </a:lnTo>
                  <a:lnTo>
                    <a:pt x="318" y="36"/>
                  </a:lnTo>
                  <a:lnTo>
                    <a:pt x="307" y="39"/>
                  </a:lnTo>
                  <a:lnTo>
                    <a:pt x="296" y="41"/>
                  </a:lnTo>
                  <a:lnTo>
                    <a:pt x="285" y="44"/>
                  </a:lnTo>
                  <a:lnTo>
                    <a:pt x="274" y="46"/>
                  </a:lnTo>
                  <a:lnTo>
                    <a:pt x="262" y="49"/>
                  </a:lnTo>
                  <a:lnTo>
                    <a:pt x="251" y="51"/>
                  </a:lnTo>
                  <a:lnTo>
                    <a:pt x="240" y="52"/>
                  </a:lnTo>
                  <a:lnTo>
                    <a:pt x="229" y="54"/>
                  </a:lnTo>
                  <a:lnTo>
                    <a:pt x="218" y="55"/>
                  </a:lnTo>
                  <a:lnTo>
                    <a:pt x="207" y="56"/>
                  </a:lnTo>
                  <a:lnTo>
                    <a:pt x="195" y="56"/>
                  </a:lnTo>
                  <a:lnTo>
                    <a:pt x="184" y="56"/>
                  </a:lnTo>
                  <a:lnTo>
                    <a:pt x="173" y="56"/>
                  </a:lnTo>
                  <a:lnTo>
                    <a:pt x="172" y="56"/>
                  </a:lnTo>
                </a:path>
              </a:pathLst>
            </a:custGeom>
            <a:noFill/>
            <a:ln w="12700" cap="rnd">
              <a:solidFill>
                <a:srgbClr val="161717"/>
              </a:solid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745" name="Freeform 41"/>
            <p:cNvSpPr>
              <a:spLocks/>
            </p:cNvSpPr>
            <p:nvPr/>
          </p:nvSpPr>
          <p:spPr bwMode="auto">
            <a:xfrm>
              <a:off x="3895725" y="890588"/>
              <a:ext cx="119063" cy="703262"/>
            </a:xfrm>
            <a:custGeom>
              <a:avLst/>
              <a:gdLst>
                <a:gd name="T0" fmla="*/ 2147483647 w 33"/>
                <a:gd name="T1" fmla="*/ 2147483647 h 227"/>
                <a:gd name="T2" fmla="*/ 2147483647 w 33"/>
                <a:gd name="T3" fmla="*/ 2147483647 h 227"/>
                <a:gd name="T4" fmla="*/ 2147483647 w 33"/>
                <a:gd name="T5" fmla="*/ 2147483647 h 227"/>
                <a:gd name="T6" fmla="*/ 2147483647 w 33"/>
                <a:gd name="T7" fmla="*/ 2147483647 h 227"/>
                <a:gd name="T8" fmla="*/ 2147483647 w 33"/>
                <a:gd name="T9" fmla="*/ 2147483647 h 227"/>
                <a:gd name="T10" fmla="*/ 2147483647 w 33"/>
                <a:gd name="T11" fmla="*/ 2147483647 h 227"/>
                <a:gd name="T12" fmla="*/ 2147483647 w 33"/>
                <a:gd name="T13" fmla="*/ 2147483647 h 227"/>
                <a:gd name="T14" fmla="*/ 2147483647 w 33"/>
                <a:gd name="T15" fmla="*/ 2147483647 h 227"/>
                <a:gd name="T16" fmla="*/ 2147483647 w 33"/>
                <a:gd name="T17" fmla="*/ 2147483647 h 227"/>
                <a:gd name="T18" fmla="*/ 2147483647 w 33"/>
                <a:gd name="T19" fmla="*/ 2147483647 h 227"/>
                <a:gd name="T20" fmla="*/ 2147483647 w 33"/>
                <a:gd name="T21" fmla="*/ 2147483647 h 227"/>
                <a:gd name="T22" fmla="*/ 2147483647 w 33"/>
                <a:gd name="T23" fmla="*/ 2147483647 h 227"/>
                <a:gd name="T24" fmla="*/ 2147483647 w 33"/>
                <a:gd name="T25" fmla="*/ 2147483647 h 227"/>
                <a:gd name="T26" fmla="*/ 0 w 33"/>
                <a:gd name="T27" fmla="*/ 2147483647 h 227"/>
                <a:gd name="T28" fmla="*/ 0 w 33"/>
                <a:gd name="T29" fmla="*/ 2147483647 h 227"/>
                <a:gd name="T30" fmla="*/ 0 w 33"/>
                <a:gd name="T31" fmla="*/ 2147483647 h 227"/>
                <a:gd name="T32" fmla="*/ 0 w 33"/>
                <a:gd name="T33" fmla="*/ 2147483647 h 227"/>
                <a:gd name="T34" fmla="*/ 0 w 33"/>
                <a:gd name="T35" fmla="*/ 2147483647 h 227"/>
                <a:gd name="T36" fmla="*/ 2147483647 w 33"/>
                <a:gd name="T37" fmla="*/ 2147483647 h 227"/>
                <a:gd name="T38" fmla="*/ 2147483647 w 33"/>
                <a:gd name="T39" fmla="*/ 2147483647 h 227"/>
                <a:gd name="T40" fmla="*/ 2147483647 w 33"/>
                <a:gd name="T41" fmla="*/ 2147483647 h 227"/>
                <a:gd name="T42" fmla="*/ 2147483647 w 33"/>
                <a:gd name="T43" fmla="*/ 2147483647 h 227"/>
                <a:gd name="T44" fmla="*/ 2147483647 w 33"/>
                <a:gd name="T45" fmla="*/ 2147483647 h 227"/>
                <a:gd name="T46" fmla="*/ 2147483647 w 33"/>
                <a:gd name="T47" fmla="*/ 2147483647 h 227"/>
                <a:gd name="T48" fmla="*/ 2147483647 w 33"/>
                <a:gd name="T49" fmla="*/ 2147483647 h 227"/>
                <a:gd name="T50" fmla="*/ 2147483647 w 33"/>
                <a:gd name="T51" fmla="*/ 2147483647 h 227"/>
                <a:gd name="T52" fmla="*/ 2147483647 w 33"/>
                <a:gd name="T53" fmla="*/ 2147483647 h 227"/>
                <a:gd name="T54" fmla="*/ 2147483647 w 33"/>
                <a:gd name="T55" fmla="*/ 0 h 227"/>
                <a:gd name="T56" fmla="*/ 2147483647 w 33"/>
                <a:gd name="T57" fmla="*/ 2147483647 h 227"/>
                <a:gd name="T58" fmla="*/ 2147483647 w 33"/>
                <a:gd name="T59" fmla="*/ 2147483647 h 227"/>
                <a:gd name="T60" fmla="*/ 2147483647 w 33"/>
                <a:gd name="T61" fmla="*/ 2147483647 h 227"/>
                <a:gd name="T62" fmla="*/ 2147483647 w 33"/>
                <a:gd name="T63" fmla="*/ 2147483647 h 227"/>
                <a:gd name="T64" fmla="*/ 2147483647 w 33"/>
                <a:gd name="T65" fmla="*/ 2147483647 h 227"/>
                <a:gd name="T66" fmla="*/ 2147483647 w 33"/>
                <a:gd name="T67" fmla="*/ 2147483647 h 227"/>
                <a:gd name="T68" fmla="*/ 2147483647 w 33"/>
                <a:gd name="T69" fmla="*/ 2147483647 h 227"/>
                <a:gd name="T70" fmla="*/ 2147483647 w 33"/>
                <a:gd name="T71" fmla="*/ 2147483647 h 227"/>
                <a:gd name="T72" fmla="*/ 2147483647 w 33"/>
                <a:gd name="T73" fmla="*/ 2147483647 h 227"/>
                <a:gd name="T74" fmla="*/ 2147483647 w 33"/>
                <a:gd name="T75" fmla="*/ 2147483647 h 227"/>
                <a:gd name="T76" fmla="*/ 2147483647 w 33"/>
                <a:gd name="T77" fmla="*/ 2147483647 h 227"/>
                <a:gd name="T78" fmla="*/ 2147483647 w 33"/>
                <a:gd name="T79" fmla="*/ 2147483647 h 227"/>
                <a:gd name="T80" fmla="*/ 2147483647 w 33"/>
                <a:gd name="T81" fmla="*/ 2147483647 h 227"/>
                <a:gd name="T82" fmla="*/ 2147483647 w 33"/>
                <a:gd name="T83" fmla="*/ 2147483647 h 227"/>
                <a:gd name="T84" fmla="*/ 2147483647 w 33"/>
                <a:gd name="T85" fmla="*/ 2147483647 h 227"/>
                <a:gd name="T86" fmla="*/ 2147483647 w 33"/>
                <a:gd name="T87" fmla="*/ 2147483647 h 227"/>
                <a:gd name="T88" fmla="*/ 2147483647 w 33"/>
                <a:gd name="T89" fmla="*/ 2147483647 h 227"/>
                <a:gd name="T90" fmla="*/ 2147483647 w 33"/>
                <a:gd name="T91" fmla="*/ 2147483647 h 227"/>
                <a:gd name="T92" fmla="*/ 2147483647 w 33"/>
                <a:gd name="T93" fmla="*/ 2147483647 h 227"/>
                <a:gd name="T94" fmla="*/ 2147483647 w 33"/>
                <a:gd name="T95" fmla="*/ 2147483647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3"/>
                <a:gd name="T145" fmla="*/ 0 h 227"/>
                <a:gd name="T146" fmla="*/ 33 w 33"/>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3" h="227">
                  <a:moveTo>
                    <a:pt x="25" y="226"/>
                  </a:moveTo>
                  <a:lnTo>
                    <a:pt x="24" y="226"/>
                  </a:lnTo>
                  <a:lnTo>
                    <a:pt x="23" y="225"/>
                  </a:lnTo>
                  <a:lnTo>
                    <a:pt x="22" y="225"/>
                  </a:lnTo>
                  <a:lnTo>
                    <a:pt x="21" y="225"/>
                  </a:lnTo>
                  <a:lnTo>
                    <a:pt x="20" y="225"/>
                  </a:lnTo>
                  <a:lnTo>
                    <a:pt x="19" y="225"/>
                  </a:lnTo>
                  <a:lnTo>
                    <a:pt x="18" y="225"/>
                  </a:lnTo>
                  <a:lnTo>
                    <a:pt x="17" y="225"/>
                  </a:lnTo>
                  <a:lnTo>
                    <a:pt x="16" y="225"/>
                  </a:lnTo>
                  <a:lnTo>
                    <a:pt x="15" y="225"/>
                  </a:lnTo>
                  <a:lnTo>
                    <a:pt x="14" y="225"/>
                  </a:lnTo>
                  <a:lnTo>
                    <a:pt x="13" y="225"/>
                  </a:lnTo>
                  <a:lnTo>
                    <a:pt x="12" y="224"/>
                  </a:lnTo>
                  <a:lnTo>
                    <a:pt x="11" y="224"/>
                  </a:lnTo>
                  <a:lnTo>
                    <a:pt x="9" y="223"/>
                  </a:lnTo>
                  <a:lnTo>
                    <a:pt x="8" y="217"/>
                  </a:lnTo>
                  <a:lnTo>
                    <a:pt x="7" y="210"/>
                  </a:lnTo>
                  <a:lnTo>
                    <a:pt x="6" y="203"/>
                  </a:lnTo>
                  <a:lnTo>
                    <a:pt x="5" y="197"/>
                  </a:lnTo>
                  <a:lnTo>
                    <a:pt x="4" y="191"/>
                  </a:lnTo>
                  <a:lnTo>
                    <a:pt x="3" y="184"/>
                  </a:lnTo>
                  <a:lnTo>
                    <a:pt x="3" y="178"/>
                  </a:lnTo>
                  <a:lnTo>
                    <a:pt x="2" y="171"/>
                  </a:lnTo>
                  <a:lnTo>
                    <a:pt x="2" y="165"/>
                  </a:lnTo>
                  <a:lnTo>
                    <a:pt x="1" y="158"/>
                  </a:lnTo>
                  <a:lnTo>
                    <a:pt x="1" y="152"/>
                  </a:lnTo>
                  <a:lnTo>
                    <a:pt x="0" y="145"/>
                  </a:lnTo>
                  <a:lnTo>
                    <a:pt x="0" y="138"/>
                  </a:lnTo>
                  <a:lnTo>
                    <a:pt x="0" y="132"/>
                  </a:lnTo>
                  <a:lnTo>
                    <a:pt x="0" y="125"/>
                  </a:lnTo>
                  <a:lnTo>
                    <a:pt x="0" y="119"/>
                  </a:lnTo>
                  <a:lnTo>
                    <a:pt x="0" y="112"/>
                  </a:lnTo>
                  <a:lnTo>
                    <a:pt x="0" y="106"/>
                  </a:lnTo>
                  <a:lnTo>
                    <a:pt x="0" y="99"/>
                  </a:lnTo>
                  <a:lnTo>
                    <a:pt x="0" y="92"/>
                  </a:lnTo>
                  <a:lnTo>
                    <a:pt x="0" y="86"/>
                  </a:lnTo>
                  <a:lnTo>
                    <a:pt x="1" y="79"/>
                  </a:lnTo>
                  <a:lnTo>
                    <a:pt x="1" y="73"/>
                  </a:lnTo>
                  <a:lnTo>
                    <a:pt x="1" y="66"/>
                  </a:lnTo>
                  <a:lnTo>
                    <a:pt x="1" y="60"/>
                  </a:lnTo>
                  <a:lnTo>
                    <a:pt x="2" y="53"/>
                  </a:lnTo>
                  <a:lnTo>
                    <a:pt x="2" y="47"/>
                  </a:lnTo>
                  <a:lnTo>
                    <a:pt x="2" y="40"/>
                  </a:lnTo>
                  <a:lnTo>
                    <a:pt x="2" y="34"/>
                  </a:lnTo>
                  <a:lnTo>
                    <a:pt x="2" y="27"/>
                  </a:lnTo>
                  <a:lnTo>
                    <a:pt x="2" y="21"/>
                  </a:lnTo>
                  <a:lnTo>
                    <a:pt x="3" y="14"/>
                  </a:lnTo>
                  <a:lnTo>
                    <a:pt x="3" y="13"/>
                  </a:lnTo>
                  <a:lnTo>
                    <a:pt x="4" y="11"/>
                  </a:lnTo>
                  <a:lnTo>
                    <a:pt x="4" y="9"/>
                  </a:lnTo>
                  <a:lnTo>
                    <a:pt x="5" y="6"/>
                  </a:lnTo>
                  <a:lnTo>
                    <a:pt x="6" y="4"/>
                  </a:lnTo>
                  <a:lnTo>
                    <a:pt x="7" y="2"/>
                  </a:lnTo>
                  <a:lnTo>
                    <a:pt x="7" y="0"/>
                  </a:lnTo>
                  <a:lnTo>
                    <a:pt x="8" y="0"/>
                  </a:lnTo>
                  <a:lnTo>
                    <a:pt x="26" y="15"/>
                  </a:lnTo>
                  <a:lnTo>
                    <a:pt x="27" y="16"/>
                  </a:lnTo>
                  <a:lnTo>
                    <a:pt x="28" y="16"/>
                  </a:lnTo>
                  <a:lnTo>
                    <a:pt x="28" y="17"/>
                  </a:lnTo>
                  <a:lnTo>
                    <a:pt x="29" y="20"/>
                  </a:lnTo>
                  <a:lnTo>
                    <a:pt x="29" y="24"/>
                  </a:lnTo>
                  <a:lnTo>
                    <a:pt x="29" y="28"/>
                  </a:lnTo>
                  <a:lnTo>
                    <a:pt x="29" y="32"/>
                  </a:lnTo>
                  <a:lnTo>
                    <a:pt x="28" y="36"/>
                  </a:lnTo>
                  <a:lnTo>
                    <a:pt x="28" y="40"/>
                  </a:lnTo>
                  <a:lnTo>
                    <a:pt x="28" y="44"/>
                  </a:lnTo>
                  <a:lnTo>
                    <a:pt x="28" y="48"/>
                  </a:lnTo>
                  <a:lnTo>
                    <a:pt x="28" y="52"/>
                  </a:lnTo>
                  <a:lnTo>
                    <a:pt x="27" y="56"/>
                  </a:lnTo>
                  <a:lnTo>
                    <a:pt x="27" y="60"/>
                  </a:lnTo>
                  <a:lnTo>
                    <a:pt x="26" y="64"/>
                  </a:lnTo>
                  <a:lnTo>
                    <a:pt x="26" y="68"/>
                  </a:lnTo>
                  <a:lnTo>
                    <a:pt x="26" y="72"/>
                  </a:lnTo>
                  <a:lnTo>
                    <a:pt x="25" y="76"/>
                  </a:lnTo>
                  <a:lnTo>
                    <a:pt x="25" y="79"/>
                  </a:lnTo>
                  <a:lnTo>
                    <a:pt x="24" y="88"/>
                  </a:lnTo>
                  <a:lnTo>
                    <a:pt x="23" y="98"/>
                  </a:lnTo>
                  <a:lnTo>
                    <a:pt x="23" y="107"/>
                  </a:lnTo>
                  <a:lnTo>
                    <a:pt x="23" y="116"/>
                  </a:lnTo>
                  <a:lnTo>
                    <a:pt x="23" y="125"/>
                  </a:lnTo>
                  <a:lnTo>
                    <a:pt x="23" y="134"/>
                  </a:lnTo>
                  <a:lnTo>
                    <a:pt x="24" y="143"/>
                  </a:lnTo>
                  <a:lnTo>
                    <a:pt x="25" y="152"/>
                  </a:lnTo>
                  <a:lnTo>
                    <a:pt x="26" y="161"/>
                  </a:lnTo>
                  <a:lnTo>
                    <a:pt x="27" y="171"/>
                  </a:lnTo>
                  <a:lnTo>
                    <a:pt x="28" y="180"/>
                  </a:lnTo>
                  <a:lnTo>
                    <a:pt x="29" y="189"/>
                  </a:lnTo>
                  <a:lnTo>
                    <a:pt x="30" y="198"/>
                  </a:lnTo>
                  <a:lnTo>
                    <a:pt x="31" y="207"/>
                  </a:lnTo>
                  <a:lnTo>
                    <a:pt x="32" y="216"/>
                  </a:lnTo>
                  <a:lnTo>
                    <a:pt x="32" y="225"/>
                  </a:lnTo>
                  <a:lnTo>
                    <a:pt x="31" y="226"/>
                  </a:lnTo>
                  <a:lnTo>
                    <a:pt x="29" y="226"/>
                  </a:lnTo>
                  <a:lnTo>
                    <a:pt x="27" y="226"/>
                  </a:lnTo>
                  <a:lnTo>
                    <a:pt x="26" y="226"/>
                  </a:lnTo>
                  <a:lnTo>
                    <a:pt x="25" y="226"/>
                  </a:lnTo>
                </a:path>
              </a:pathLst>
            </a:custGeom>
            <a:solidFill>
              <a:srgbClr val="161717"/>
            </a:solidFill>
            <a:ln w="12700" cap="rnd">
              <a:no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746" name="Freeform 42"/>
            <p:cNvSpPr>
              <a:spLocks/>
            </p:cNvSpPr>
            <p:nvPr/>
          </p:nvSpPr>
          <p:spPr bwMode="auto">
            <a:xfrm>
              <a:off x="3895725" y="890588"/>
              <a:ext cx="134938" cy="719137"/>
            </a:xfrm>
            <a:custGeom>
              <a:avLst/>
              <a:gdLst>
                <a:gd name="T0" fmla="*/ 2147483647 w 38"/>
                <a:gd name="T1" fmla="*/ 2147483647 h 232"/>
                <a:gd name="T2" fmla="*/ 2147483647 w 38"/>
                <a:gd name="T3" fmla="*/ 2147483647 h 232"/>
                <a:gd name="T4" fmla="*/ 2147483647 w 38"/>
                <a:gd name="T5" fmla="*/ 2147483647 h 232"/>
                <a:gd name="T6" fmla="*/ 2147483647 w 38"/>
                <a:gd name="T7" fmla="*/ 2147483647 h 232"/>
                <a:gd name="T8" fmla="*/ 2147483647 w 38"/>
                <a:gd name="T9" fmla="*/ 2147483647 h 232"/>
                <a:gd name="T10" fmla="*/ 2147483647 w 38"/>
                <a:gd name="T11" fmla="*/ 2147483647 h 232"/>
                <a:gd name="T12" fmla="*/ 2147483647 w 38"/>
                <a:gd name="T13" fmla="*/ 2147483647 h 232"/>
                <a:gd name="T14" fmla="*/ 2147483647 w 38"/>
                <a:gd name="T15" fmla="*/ 2147483647 h 232"/>
                <a:gd name="T16" fmla="*/ 2147483647 w 38"/>
                <a:gd name="T17" fmla="*/ 2147483647 h 232"/>
                <a:gd name="T18" fmla="*/ 2147483647 w 38"/>
                <a:gd name="T19" fmla="*/ 2147483647 h 232"/>
                <a:gd name="T20" fmla="*/ 2147483647 w 38"/>
                <a:gd name="T21" fmla="*/ 2147483647 h 232"/>
                <a:gd name="T22" fmla="*/ 2147483647 w 38"/>
                <a:gd name="T23" fmla="*/ 2147483647 h 232"/>
                <a:gd name="T24" fmla="*/ 2147483647 w 38"/>
                <a:gd name="T25" fmla="*/ 2147483647 h 232"/>
                <a:gd name="T26" fmla="*/ 0 w 38"/>
                <a:gd name="T27" fmla="*/ 2147483647 h 232"/>
                <a:gd name="T28" fmla="*/ 0 w 38"/>
                <a:gd name="T29" fmla="*/ 2147483647 h 232"/>
                <a:gd name="T30" fmla="*/ 0 w 38"/>
                <a:gd name="T31" fmla="*/ 2147483647 h 232"/>
                <a:gd name="T32" fmla="*/ 0 w 38"/>
                <a:gd name="T33" fmla="*/ 2147483647 h 232"/>
                <a:gd name="T34" fmla="*/ 0 w 38"/>
                <a:gd name="T35" fmla="*/ 2147483647 h 232"/>
                <a:gd name="T36" fmla="*/ 2147483647 w 38"/>
                <a:gd name="T37" fmla="*/ 2147483647 h 232"/>
                <a:gd name="T38" fmla="*/ 2147483647 w 38"/>
                <a:gd name="T39" fmla="*/ 2147483647 h 232"/>
                <a:gd name="T40" fmla="*/ 2147483647 w 38"/>
                <a:gd name="T41" fmla="*/ 2147483647 h 232"/>
                <a:gd name="T42" fmla="*/ 2147483647 w 38"/>
                <a:gd name="T43" fmla="*/ 2147483647 h 232"/>
                <a:gd name="T44" fmla="*/ 2147483647 w 38"/>
                <a:gd name="T45" fmla="*/ 2147483647 h 232"/>
                <a:gd name="T46" fmla="*/ 2147483647 w 38"/>
                <a:gd name="T47" fmla="*/ 2147483647 h 232"/>
                <a:gd name="T48" fmla="*/ 2147483647 w 38"/>
                <a:gd name="T49" fmla="*/ 2147483647 h 232"/>
                <a:gd name="T50" fmla="*/ 2147483647 w 38"/>
                <a:gd name="T51" fmla="*/ 2147483647 h 232"/>
                <a:gd name="T52" fmla="*/ 2147483647 w 38"/>
                <a:gd name="T53" fmla="*/ 2147483647 h 232"/>
                <a:gd name="T54" fmla="*/ 2147483647 w 38"/>
                <a:gd name="T55" fmla="*/ 0 h 232"/>
                <a:gd name="T56" fmla="*/ 2147483647 w 38"/>
                <a:gd name="T57" fmla="*/ 2147483647 h 232"/>
                <a:gd name="T58" fmla="*/ 2147483647 w 38"/>
                <a:gd name="T59" fmla="*/ 2147483647 h 232"/>
                <a:gd name="T60" fmla="*/ 2147483647 w 38"/>
                <a:gd name="T61" fmla="*/ 2147483647 h 232"/>
                <a:gd name="T62" fmla="*/ 2147483647 w 38"/>
                <a:gd name="T63" fmla="*/ 2147483647 h 232"/>
                <a:gd name="T64" fmla="*/ 2147483647 w 38"/>
                <a:gd name="T65" fmla="*/ 2147483647 h 232"/>
                <a:gd name="T66" fmla="*/ 2147483647 w 38"/>
                <a:gd name="T67" fmla="*/ 2147483647 h 232"/>
                <a:gd name="T68" fmla="*/ 2147483647 w 38"/>
                <a:gd name="T69" fmla="*/ 2147483647 h 232"/>
                <a:gd name="T70" fmla="*/ 2147483647 w 38"/>
                <a:gd name="T71" fmla="*/ 2147483647 h 232"/>
                <a:gd name="T72" fmla="*/ 2147483647 w 38"/>
                <a:gd name="T73" fmla="*/ 2147483647 h 232"/>
                <a:gd name="T74" fmla="*/ 2147483647 w 38"/>
                <a:gd name="T75" fmla="*/ 2147483647 h 232"/>
                <a:gd name="T76" fmla="*/ 2147483647 w 38"/>
                <a:gd name="T77" fmla="*/ 2147483647 h 232"/>
                <a:gd name="T78" fmla="*/ 2147483647 w 38"/>
                <a:gd name="T79" fmla="*/ 2147483647 h 232"/>
                <a:gd name="T80" fmla="*/ 2147483647 w 38"/>
                <a:gd name="T81" fmla="*/ 2147483647 h 232"/>
                <a:gd name="T82" fmla="*/ 2147483647 w 38"/>
                <a:gd name="T83" fmla="*/ 2147483647 h 232"/>
                <a:gd name="T84" fmla="*/ 2147483647 w 38"/>
                <a:gd name="T85" fmla="*/ 2147483647 h 232"/>
                <a:gd name="T86" fmla="*/ 2147483647 w 38"/>
                <a:gd name="T87" fmla="*/ 2147483647 h 232"/>
                <a:gd name="T88" fmla="*/ 2147483647 w 38"/>
                <a:gd name="T89" fmla="*/ 2147483647 h 232"/>
                <a:gd name="T90" fmla="*/ 2147483647 w 38"/>
                <a:gd name="T91" fmla="*/ 2147483647 h 232"/>
                <a:gd name="T92" fmla="*/ 2147483647 w 38"/>
                <a:gd name="T93" fmla="*/ 2147483647 h 232"/>
                <a:gd name="T94" fmla="*/ 2147483647 w 38"/>
                <a:gd name="T95" fmla="*/ 2147483647 h 23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8"/>
                <a:gd name="T145" fmla="*/ 0 h 232"/>
                <a:gd name="T146" fmla="*/ 38 w 38"/>
                <a:gd name="T147" fmla="*/ 232 h 23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8" h="232">
                  <a:moveTo>
                    <a:pt x="28" y="231"/>
                  </a:moveTo>
                  <a:lnTo>
                    <a:pt x="27" y="230"/>
                  </a:lnTo>
                  <a:lnTo>
                    <a:pt x="26" y="230"/>
                  </a:lnTo>
                  <a:lnTo>
                    <a:pt x="25" y="230"/>
                  </a:lnTo>
                  <a:lnTo>
                    <a:pt x="24" y="230"/>
                  </a:lnTo>
                  <a:lnTo>
                    <a:pt x="23" y="230"/>
                  </a:lnTo>
                  <a:lnTo>
                    <a:pt x="22" y="230"/>
                  </a:lnTo>
                  <a:lnTo>
                    <a:pt x="21" y="230"/>
                  </a:lnTo>
                  <a:lnTo>
                    <a:pt x="20" y="230"/>
                  </a:lnTo>
                  <a:lnTo>
                    <a:pt x="19" y="230"/>
                  </a:lnTo>
                  <a:lnTo>
                    <a:pt x="17" y="230"/>
                  </a:lnTo>
                  <a:lnTo>
                    <a:pt x="16" y="230"/>
                  </a:lnTo>
                  <a:lnTo>
                    <a:pt x="14" y="230"/>
                  </a:lnTo>
                  <a:lnTo>
                    <a:pt x="13" y="229"/>
                  </a:lnTo>
                  <a:lnTo>
                    <a:pt x="12" y="229"/>
                  </a:lnTo>
                  <a:lnTo>
                    <a:pt x="10" y="228"/>
                  </a:lnTo>
                  <a:lnTo>
                    <a:pt x="9" y="221"/>
                  </a:lnTo>
                  <a:lnTo>
                    <a:pt x="8" y="215"/>
                  </a:lnTo>
                  <a:lnTo>
                    <a:pt x="6" y="208"/>
                  </a:lnTo>
                  <a:lnTo>
                    <a:pt x="5" y="201"/>
                  </a:lnTo>
                  <a:lnTo>
                    <a:pt x="4" y="195"/>
                  </a:lnTo>
                  <a:lnTo>
                    <a:pt x="3" y="188"/>
                  </a:lnTo>
                  <a:lnTo>
                    <a:pt x="3" y="182"/>
                  </a:lnTo>
                  <a:lnTo>
                    <a:pt x="2" y="175"/>
                  </a:lnTo>
                  <a:lnTo>
                    <a:pt x="2" y="168"/>
                  </a:lnTo>
                  <a:lnTo>
                    <a:pt x="1" y="161"/>
                  </a:lnTo>
                  <a:lnTo>
                    <a:pt x="1" y="155"/>
                  </a:lnTo>
                  <a:lnTo>
                    <a:pt x="0" y="148"/>
                  </a:lnTo>
                  <a:lnTo>
                    <a:pt x="0" y="142"/>
                  </a:lnTo>
                  <a:lnTo>
                    <a:pt x="0" y="135"/>
                  </a:lnTo>
                  <a:lnTo>
                    <a:pt x="0" y="128"/>
                  </a:lnTo>
                  <a:lnTo>
                    <a:pt x="0" y="121"/>
                  </a:lnTo>
                  <a:lnTo>
                    <a:pt x="0" y="115"/>
                  </a:lnTo>
                  <a:lnTo>
                    <a:pt x="0" y="108"/>
                  </a:lnTo>
                  <a:lnTo>
                    <a:pt x="0" y="101"/>
                  </a:lnTo>
                  <a:lnTo>
                    <a:pt x="0" y="95"/>
                  </a:lnTo>
                  <a:lnTo>
                    <a:pt x="0" y="88"/>
                  </a:lnTo>
                  <a:lnTo>
                    <a:pt x="1" y="81"/>
                  </a:lnTo>
                  <a:lnTo>
                    <a:pt x="1" y="75"/>
                  </a:lnTo>
                  <a:lnTo>
                    <a:pt x="1" y="68"/>
                  </a:lnTo>
                  <a:lnTo>
                    <a:pt x="1" y="61"/>
                  </a:lnTo>
                  <a:lnTo>
                    <a:pt x="2" y="54"/>
                  </a:lnTo>
                  <a:lnTo>
                    <a:pt x="2" y="48"/>
                  </a:lnTo>
                  <a:lnTo>
                    <a:pt x="2" y="41"/>
                  </a:lnTo>
                  <a:lnTo>
                    <a:pt x="2" y="35"/>
                  </a:lnTo>
                  <a:lnTo>
                    <a:pt x="2" y="28"/>
                  </a:lnTo>
                  <a:lnTo>
                    <a:pt x="2" y="21"/>
                  </a:lnTo>
                  <a:lnTo>
                    <a:pt x="3" y="15"/>
                  </a:lnTo>
                  <a:lnTo>
                    <a:pt x="3" y="13"/>
                  </a:lnTo>
                  <a:lnTo>
                    <a:pt x="4" y="12"/>
                  </a:lnTo>
                  <a:lnTo>
                    <a:pt x="5" y="9"/>
                  </a:lnTo>
                  <a:lnTo>
                    <a:pt x="5" y="6"/>
                  </a:lnTo>
                  <a:lnTo>
                    <a:pt x="6" y="4"/>
                  </a:lnTo>
                  <a:lnTo>
                    <a:pt x="8" y="2"/>
                  </a:lnTo>
                  <a:lnTo>
                    <a:pt x="8" y="0"/>
                  </a:lnTo>
                  <a:lnTo>
                    <a:pt x="9" y="0"/>
                  </a:lnTo>
                  <a:lnTo>
                    <a:pt x="29" y="15"/>
                  </a:lnTo>
                  <a:lnTo>
                    <a:pt x="30" y="16"/>
                  </a:lnTo>
                  <a:lnTo>
                    <a:pt x="31" y="16"/>
                  </a:lnTo>
                  <a:lnTo>
                    <a:pt x="32" y="17"/>
                  </a:lnTo>
                  <a:lnTo>
                    <a:pt x="33" y="21"/>
                  </a:lnTo>
                  <a:lnTo>
                    <a:pt x="33" y="25"/>
                  </a:lnTo>
                  <a:lnTo>
                    <a:pt x="33" y="29"/>
                  </a:lnTo>
                  <a:lnTo>
                    <a:pt x="33" y="33"/>
                  </a:lnTo>
                  <a:lnTo>
                    <a:pt x="32" y="37"/>
                  </a:lnTo>
                  <a:lnTo>
                    <a:pt x="32" y="41"/>
                  </a:lnTo>
                  <a:lnTo>
                    <a:pt x="32" y="45"/>
                  </a:lnTo>
                  <a:lnTo>
                    <a:pt x="32" y="49"/>
                  </a:lnTo>
                  <a:lnTo>
                    <a:pt x="32" y="53"/>
                  </a:lnTo>
                  <a:lnTo>
                    <a:pt x="31" y="57"/>
                  </a:lnTo>
                  <a:lnTo>
                    <a:pt x="31" y="61"/>
                  </a:lnTo>
                  <a:lnTo>
                    <a:pt x="30" y="65"/>
                  </a:lnTo>
                  <a:lnTo>
                    <a:pt x="30" y="69"/>
                  </a:lnTo>
                  <a:lnTo>
                    <a:pt x="29" y="73"/>
                  </a:lnTo>
                  <a:lnTo>
                    <a:pt x="29" y="77"/>
                  </a:lnTo>
                  <a:lnTo>
                    <a:pt x="28" y="81"/>
                  </a:lnTo>
                  <a:lnTo>
                    <a:pt x="27" y="90"/>
                  </a:lnTo>
                  <a:lnTo>
                    <a:pt x="27" y="100"/>
                  </a:lnTo>
                  <a:lnTo>
                    <a:pt x="26" y="109"/>
                  </a:lnTo>
                  <a:lnTo>
                    <a:pt x="26" y="118"/>
                  </a:lnTo>
                  <a:lnTo>
                    <a:pt x="26" y="128"/>
                  </a:lnTo>
                  <a:lnTo>
                    <a:pt x="27" y="137"/>
                  </a:lnTo>
                  <a:lnTo>
                    <a:pt x="28" y="146"/>
                  </a:lnTo>
                  <a:lnTo>
                    <a:pt x="28" y="155"/>
                  </a:lnTo>
                  <a:lnTo>
                    <a:pt x="29" y="165"/>
                  </a:lnTo>
                  <a:lnTo>
                    <a:pt x="31" y="174"/>
                  </a:lnTo>
                  <a:lnTo>
                    <a:pt x="32" y="184"/>
                  </a:lnTo>
                  <a:lnTo>
                    <a:pt x="33" y="193"/>
                  </a:lnTo>
                  <a:lnTo>
                    <a:pt x="34" y="202"/>
                  </a:lnTo>
                  <a:lnTo>
                    <a:pt x="35" y="211"/>
                  </a:lnTo>
                  <a:lnTo>
                    <a:pt x="36" y="220"/>
                  </a:lnTo>
                  <a:lnTo>
                    <a:pt x="37" y="230"/>
                  </a:lnTo>
                  <a:lnTo>
                    <a:pt x="35" y="231"/>
                  </a:lnTo>
                  <a:lnTo>
                    <a:pt x="33" y="231"/>
                  </a:lnTo>
                  <a:lnTo>
                    <a:pt x="31" y="231"/>
                  </a:lnTo>
                  <a:lnTo>
                    <a:pt x="29" y="231"/>
                  </a:lnTo>
                  <a:lnTo>
                    <a:pt x="28" y="231"/>
                  </a:lnTo>
                </a:path>
              </a:pathLst>
            </a:custGeom>
            <a:noFill/>
            <a:ln w="12700" cap="rnd">
              <a:solidFill>
                <a:srgbClr val="161717"/>
              </a:solid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747" name="Freeform 43"/>
            <p:cNvSpPr>
              <a:spLocks/>
            </p:cNvSpPr>
            <p:nvPr/>
          </p:nvSpPr>
          <p:spPr bwMode="auto">
            <a:xfrm>
              <a:off x="5184775" y="884238"/>
              <a:ext cx="114300" cy="709612"/>
            </a:xfrm>
            <a:custGeom>
              <a:avLst/>
              <a:gdLst>
                <a:gd name="T0" fmla="*/ 2147483647 w 32"/>
                <a:gd name="T1" fmla="*/ 2147483647 h 229"/>
                <a:gd name="T2" fmla="*/ 2147483647 w 32"/>
                <a:gd name="T3" fmla="*/ 2147483647 h 229"/>
                <a:gd name="T4" fmla="*/ 2147483647 w 32"/>
                <a:gd name="T5" fmla="*/ 2147483647 h 229"/>
                <a:gd name="T6" fmla="*/ 2147483647 w 32"/>
                <a:gd name="T7" fmla="*/ 2147483647 h 229"/>
                <a:gd name="T8" fmla="*/ 2147483647 w 32"/>
                <a:gd name="T9" fmla="*/ 2147483647 h 229"/>
                <a:gd name="T10" fmla="*/ 2147483647 w 32"/>
                <a:gd name="T11" fmla="*/ 2147483647 h 229"/>
                <a:gd name="T12" fmla="*/ 2147483647 w 32"/>
                <a:gd name="T13" fmla="*/ 2147483647 h 229"/>
                <a:gd name="T14" fmla="*/ 2147483647 w 32"/>
                <a:gd name="T15" fmla="*/ 2147483647 h 229"/>
                <a:gd name="T16" fmla="*/ 2147483647 w 32"/>
                <a:gd name="T17" fmla="*/ 2147483647 h 229"/>
                <a:gd name="T18" fmla="*/ 2147483647 w 32"/>
                <a:gd name="T19" fmla="*/ 2147483647 h 229"/>
                <a:gd name="T20" fmla="*/ 2147483647 w 32"/>
                <a:gd name="T21" fmla="*/ 2147483647 h 229"/>
                <a:gd name="T22" fmla="*/ 2147483647 w 32"/>
                <a:gd name="T23" fmla="*/ 2147483647 h 229"/>
                <a:gd name="T24" fmla="*/ 2147483647 w 32"/>
                <a:gd name="T25" fmla="*/ 2147483647 h 229"/>
                <a:gd name="T26" fmla="*/ 2147483647 w 32"/>
                <a:gd name="T27" fmla="*/ 2147483647 h 229"/>
                <a:gd name="T28" fmla="*/ 2147483647 w 32"/>
                <a:gd name="T29" fmla="*/ 2147483647 h 229"/>
                <a:gd name="T30" fmla="*/ 2147483647 w 32"/>
                <a:gd name="T31" fmla="*/ 2147483647 h 229"/>
                <a:gd name="T32" fmla="*/ 2147483647 w 32"/>
                <a:gd name="T33" fmla="*/ 2147483647 h 229"/>
                <a:gd name="T34" fmla="*/ 2147483647 w 32"/>
                <a:gd name="T35" fmla="*/ 2147483647 h 229"/>
                <a:gd name="T36" fmla="*/ 2147483647 w 32"/>
                <a:gd name="T37" fmla="*/ 2147483647 h 229"/>
                <a:gd name="T38" fmla="*/ 2147483647 w 32"/>
                <a:gd name="T39" fmla="*/ 2147483647 h 229"/>
                <a:gd name="T40" fmla="*/ 2147483647 w 32"/>
                <a:gd name="T41" fmla="*/ 2147483647 h 229"/>
                <a:gd name="T42" fmla="*/ 2147483647 w 32"/>
                <a:gd name="T43" fmla="*/ 2147483647 h 229"/>
                <a:gd name="T44" fmla="*/ 2147483647 w 32"/>
                <a:gd name="T45" fmla="*/ 2147483647 h 229"/>
                <a:gd name="T46" fmla="*/ 2147483647 w 32"/>
                <a:gd name="T47" fmla="*/ 2147483647 h 229"/>
                <a:gd name="T48" fmla="*/ 2147483647 w 32"/>
                <a:gd name="T49" fmla="*/ 2147483647 h 229"/>
                <a:gd name="T50" fmla="*/ 2147483647 w 32"/>
                <a:gd name="T51" fmla="*/ 2147483647 h 229"/>
                <a:gd name="T52" fmla="*/ 2147483647 w 32"/>
                <a:gd name="T53" fmla="*/ 0 h 229"/>
                <a:gd name="T54" fmla="*/ 2147483647 w 32"/>
                <a:gd name="T55" fmla="*/ 2147483647 h 229"/>
                <a:gd name="T56" fmla="*/ 2147483647 w 32"/>
                <a:gd name="T57" fmla="*/ 2147483647 h 229"/>
                <a:gd name="T58" fmla="*/ 2147483647 w 32"/>
                <a:gd name="T59" fmla="*/ 2147483647 h 229"/>
                <a:gd name="T60" fmla="*/ 2147483647 w 32"/>
                <a:gd name="T61" fmla="*/ 2147483647 h 229"/>
                <a:gd name="T62" fmla="*/ 2147483647 w 32"/>
                <a:gd name="T63" fmla="*/ 2147483647 h 229"/>
                <a:gd name="T64" fmla="*/ 2147483647 w 32"/>
                <a:gd name="T65" fmla="*/ 2147483647 h 229"/>
                <a:gd name="T66" fmla="*/ 2147483647 w 32"/>
                <a:gd name="T67" fmla="*/ 2147483647 h 229"/>
                <a:gd name="T68" fmla="*/ 2147483647 w 32"/>
                <a:gd name="T69" fmla="*/ 2147483647 h 229"/>
                <a:gd name="T70" fmla="*/ 2147483647 w 32"/>
                <a:gd name="T71" fmla="*/ 2147483647 h 229"/>
                <a:gd name="T72" fmla="*/ 2147483647 w 32"/>
                <a:gd name="T73" fmla="*/ 2147483647 h 229"/>
                <a:gd name="T74" fmla="*/ 2147483647 w 32"/>
                <a:gd name="T75" fmla="*/ 2147483647 h 229"/>
                <a:gd name="T76" fmla="*/ 2147483647 w 32"/>
                <a:gd name="T77" fmla="*/ 2147483647 h 229"/>
                <a:gd name="T78" fmla="*/ 2147483647 w 32"/>
                <a:gd name="T79" fmla="*/ 2147483647 h 229"/>
                <a:gd name="T80" fmla="*/ 2147483647 w 32"/>
                <a:gd name="T81" fmla="*/ 2147483647 h 229"/>
                <a:gd name="T82" fmla="*/ 2147483647 w 32"/>
                <a:gd name="T83" fmla="*/ 2147483647 h 229"/>
                <a:gd name="T84" fmla="*/ 2147483647 w 32"/>
                <a:gd name="T85" fmla="*/ 2147483647 h 229"/>
                <a:gd name="T86" fmla="*/ 2147483647 w 32"/>
                <a:gd name="T87" fmla="*/ 2147483647 h 229"/>
                <a:gd name="T88" fmla="*/ 0 w 32"/>
                <a:gd name="T89" fmla="*/ 2147483647 h 229"/>
                <a:gd name="T90" fmla="*/ 2147483647 w 32"/>
                <a:gd name="T91" fmla="*/ 2147483647 h 229"/>
                <a:gd name="T92" fmla="*/ 2147483647 w 32"/>
                <a:gd name="T93" fmla="*/ 2147483647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2"/>
                <a:gd name="T142" fmla="*/ 0 h 229"/>
                <a:gd name="T143" fmla="*/ 32 w 32"/>
                <a:gd name="T144" fmla="*/ 229 h 22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2" h="229">
                  <a:moveTo>
                    <a:pt x="7" y="228"/>
                  </a:moveTo>
                  <a:lnTo>
                    <a:pt x="8" y="228"/>
                  </a:lnTo>
                  <a:lnTo>
                    <a:pt x="8" y="227"/>
                  </a:lnTo>
                  <a:lnTo>
                    <a:pt x="9" y="227"/>
                  </a:lnTo>
                  <a:lnTo>
                    <a:pt x="10" y="227"/>
                  </a:lnTo>
                  <a:lnTo>
                    <a:pt x="11" y="227"/>
                  </a:lnTo>
                  <a:lnTo>
                    <a:pt x="12" y="227"/>
                  </a:lnTo>
                  <a:lnTo>
                    <a:pt x="14" y="227"/>
                  </a:lnTo>
                  <a:lnTo>
                    <a:pt x="16" y="227"/>
                  </a:lnTo>
                  <a:lnTo>
                    <a:pt x="17" y="227"/>
                  </a:lnTo>
                  <a:lnTo>
                    <a:pt x="18" y="227"/>
                  </a:lnTo>
                  <a:lnTo>
                    <a:pt x="19" y="226"/>
                  </a:lnTo>
                  <a:lnTo>
                    <a:pt x="21" y="226"/>
                  </a:lnTo>
                  <a:lnTo>
                    <a:pt x="22" y="225"/>
                  </a:lnTo>
                  <a:lnTo>
                    <a:pt x="23" y="219"/>
                  </a:lnTo>
                  <a:lnTo>
                    <a:pt x="24" y="212"/>
                  </a:lnTo>
                  <a:lnTo>
                    <a:pt x="25" y="206"/>
                  </a:lnTo>
                  <a:lnTo>
                    <a:pt x="26" y="199"/>
                  </a:lnTo>
                  <a:lnTo>
                    <a:pt x="27" y="193"/>
                  </a:lnTo>
                  <a:lnTo>
                    <a:pt x="28" y="186"/>
                  </a:lnTo>
                  <a:lnTo>
                    <a:pt x="29" y="180"/>
                  </a:lnTo>
                  <a:lnTo>
                    <a:pt x="29" y="174"/>
                  </a:lnTo>
                  <a:lnTo>
                    <a:pt x="30" y="167"/>
                  </a:lnTo>
                  <a:lnTo>
                    <a:pt x="30" y="160"/>
                  </a:lnTo>
                  <a:lnTo>
                    <a:pt x="30" y="154"/>
                  </a:lnTo>
                  <a:lnTo>
                    <a:pt x="31" y="147"/>
                  </a:lnTo>
                  <a:lnTo>
                    <a:pt x="31" y="141"/>
                  </a:lnTo>
                  <a:lnTo>
                    <a:pt x="31" y="134"/>
                  </a:lnTo>
                  <a:lnTo>
                    <a:pt x="31" y="128"/>
                  </a:lnTo>
                  <a:lnTo>
                    <a:pt x="31" y="121"/>
                  </a:lnTo>
                  <a:lnTo>
                    <a:pt x="31" y="115"/>
                  </a:lnTo>
                  <a:lnTo>
                    <a:pt x="31" y="108"/>
                  </a:lnTo>
                  <a:lnTo>
                    <a:pt x="31" y="101"/>
                  </a:lnTo>
                  <a:lnTo>
                    <a:pt x="31" y="95"/>
                  </a:lnTo>
                  <a:lnTo>
                    <a:pt x="31" y="89"/>
                  </a:lnTo>
                  <a:lnTo>
                    <a:pt x="30" y="82"/>
                  </a:lnTo>
                  <a:lnTo>
                    <a:pt x="30" y="76"/>
                  </a:lnTo>
                  <a:lnTo>
                    <a:pt x="30" y="69"/>
                  </a:lnTo>
                  <a:lnTo>
                    <a:pt x="30" y="62"/>
                  </a:lnTo>
                  <a:lnTo>
                    <a:pt x="30" y="56"/>
                  </a:lnTo>
                  <a:lnTo>
                    <a:pt x="30" y="49"/>
                  </a:lnTo>
                  <a:lnTo>
                    <a:pt x="29" y="43"/>
                  </a:lnTo>
                  <a:lnTo>
                    <a:pt x="29" y="36"/>
                  </a:lnTo>
                  <a:lnTo>
                    <a:pt x="29" y="30"/>
                  </a:lnTo>
                  <a:lnTo>
                    <a:pt x="29" y="23"/>
                  </a:lnTo>
                  <a:lnTo>
                    <a:pt x="29" y="17"/>
                  </a:lnTo>
                  <a:lnTo>
                    <a:pt x="28" y="16"/>
                  </a:lnTo>
                  <a:lnTo>
                    <a:pt x="28" y="13"/>
                  </a:lnTo>
                  <a:lnTo>
                    <a:pt x="26" y="10"/>
                  </a:lnTo>
                  <a:lnTo>
                    <a:pt x="25" y="7"/>
                  </a:lnTo>
                  <a:lnTo>
                    <a:pt x="24" y="4"/>
                  </a:lnTo>
                  <a:lnTo>
                    <a:pt x="23" y="2"/>
                  </a:lnTo>
                  <a:lnTo>
                    <a:pt x="21" y="0"/>
                  </a:lnTo>
                  <a:lnTo>
                    <a:pt x="20" y="0"/>
                  </a:lnTo>
                  <a:lnTo>
                    <a:pt x="6" y="18"/>
                  </a:lnTo>
                  <a:lnTo>
                    <a:pt x="5" y="18"/>
                  </a:lnTo>
                  <a:lnTo>
                    <a:pt x="4" y="19"/>
                  </a:lnTo>
                  <a:lnTo>
                    <a:pt x="3" y="19"/>
                  </a:lnTo>
                  <a:lnTo>
                    <a:pt x="3" y="23"/>
                  </a:lnTo>
                  <a:lnTo>
                    <a:pt x="3" y="27"/>
                  </a:lnTo>
                  <a:lnTo>
                    <a:pt x="3" y="31"/>
                  </a:lnTo>
                  <a:lnTo>
                    <a:pt x="3" y="35"/>
                  </a:lnTo>
                  <a:lnTo>
                    <a:pt x="3" y="39"/>
                  </a:lnTo>
                  <a:lnTo>
                    <a:pt x="4" y="43"/>
                  </a:lnTo>
                  <a:lnTo>
                    <a:pt x="4" y="46"/>
                  </a:lnTo>
                  <a:lnTo>
                    <a:pt x="4" y="51"/>
                  </a:lnTo>
                  <a:lnTo>
                    <a:pt x="4" y="54"/>
                  </a:lnTo>
                  <a:lnTo>
                    <a:pt x="5" y="58"/>
                  </a:lnTo>
                  <a:lnTo>
                    <a:pt x="5" y="62"/>
                  </a:lnTo>
                  <a:lnTo>
                    <a:pt x="6" y="66"/>
                  </a:lnTo>
                  <a:lnTo>
                    <a:pt x="6" y="70"/>
                  </a:lnTo>
                  <a:lnTo>
                    <a:pt x="6" y="74"/>
                  </a:lnTo>
                  <a:lnTo>
                    <a:pt x="7" y="78"/>
                  </a:lnTo>
                  <a:lnTo>
                    <a:pt x="7" y="82"/>
                  </a:lnTo>
                  <a:lnTo>
                    <a:pt x="8" y="91"/>
                  </a:lnTo>
                  <a:lnTo>
                    <a:pt x="9" y="100"/>
                  </a:lnTo>
                  <a:lnTo>
                    <a:pt x="9" y="109"/>
                  </a:lnTo>
                  <a:lnTo>
                    <a:pt x="9" y="118"/>
                  </a:lnTo>
                  <a:lnTo>
                    <a:pt x="9" y="127"/>
                  </a:lnTo>
                  <a:lnTo>
                    <a:pt x="8" y="136"/>
                  </a:lnTo>
                  <a:lnTo>
                    <a:pt x="8" y="145"/>
                  </a:lnTo>
                  <a:lnTo>
                    <a:pt x="7" y="154"/>
                  </a:lnTo>
                  <a:lnTo>
                    <a:pt x="6" y="164"/>
                  </a:lnTo>
                  <a:lnTo>
                    <a:pt x="5" y="173"/>
                  </a:lnTo>
                  <a:lnTo>
                    <a:pt x="4" y="182"/>
                  </a:lnTo>
                  <a:lnTo>
                    <a:pt x="3" y="191"/>
                  </a:lnTo>
                  <a:lnTo>
                    <a:pt x="2" y="200"/>
                  </a:lnTo>
                  <a:lnTo>
                    <a:pt x="1" y="209"/>
                  </a:lnTo>
                  <a:lnTo>
                    <a:pt x="0" y="218"/>
                  </a:lnTo>
                  <a:lnTo>
                    <a:pt x="0" y="227"/>
                  </a:lnTo>
                  <a:lnTo>
                    <a:pt x="1" y="228"/>
                  </a:lnTo>
                  <a:lnTo>
                    <a:pt x="3" y="228"/>
                  </a:lnTo>
                  <a:lnTo>
                    <a:pt x="4" y="228"/>
                  </a:lnTo>
                  <a:lnTo>
                    <a:pt x="6" y="228"/>
                  </a:lnTo>
                  <a:lnTo>
                    <a:pt x="7" y="228"/>
                  </a:lnTo>
                </a:path>
              </a:pathLst>
            </a:custGeom>
            <a:solidFill>
              <a:srgbClr val="161717"/>
            </a:solidFill>
            <a:ln w="12700" cap="rnd">
              <a:no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748" name="Freeform 44"/>
            <p:cNvSpPr>
              <a:spLocks/>
            </p:cNvSpPr>
            <p:nvPr/>
          </p:nvSpPr>
          <p:spPr bwMode="auto">
            <a:xfrm>
              <a:off x="5184775" y="884238"/>
              <a:ext cx="136525" cy="725487"/>
            </a:xfrm>
            <a:custGeom>
              <a:avLst/>
              <a:gdLst>
                <a:gd name="T0" fmla="*/ 2147483647 w 38"/>
                <a:gd name="T1" fmla="*/ 2147483647 h 234"/>
                <a:gd name="T2" fmla="*/ 2147483647 w 38"/>
                <a:gd name="T3" fmla="*/ 2147483647 h 234"/>
                <a:gd name="T4" fmla="*/ 2147483647 w 38"/>
                <a:gd name="T5" fmla="*/ 2147483647 h 234"/>
                <a:gd name="T6" fmla="*/ 2147483647 w 38"/>
                <a:gd name="T7" fmla="*/ 2147483647 h 234"/>
                <a:gd name="T8" fmla="*/ 2147483647 w 38"/>
                <a:gd name="T9" fmla="*/ 2147483647 h 234"/>
                <a:gd name="T10" fmla="*/ 2147483647 w 38"/>
                <a:gd name="T11" fmla="*/ 2147483647 h 234"/>
                <a:gd name="T12" fmla="*/ 2147483647 w 38"/>
                <a:gd name="T13" fmla="*/ 2147483647 h 234"/>
                <a:gd name="T14" fmla="*/ 2147483647 w 38"/>
                <a:gd name="T15" fmla="*/ 2147483647 h 234"/>
                <a:gd name="T16" fmla="*/ 2147483647 w 38"/>
                <a:gd name="T17" fmla="*/ 2147483647 h 234"/>
                <a:gd name="T18" fmla="*/ 2147483647 w 38"/>
                <a:gd name="T19" fmla="*/ 2147483647 h 234"/>
                <a:gd name="T20" fmla="*/ 2147483647 w 38"/>
                <a:gd name="T21" fmla="*/ 2147483647 h 234"/>
                <a:gd name="T22" fmla="*/ 2147483647 w 38"/>
                <a:gd name="T23" fmla="*/ 2147483647 h 234"/>
                <a:gd name="T24" fmla="*/ 2147483647 w 38"/>
                <a:gd name="T25" fmla="*/ 2147483647 h 234"/>
                <a:gd name="T26" fmla="*/ 2147483647 w 38"/>
                <a:gd name="T27" fmla="*/ 2147483647 h 234"/>
                <a:gd name="T28" fmla="*/ 2147483647 w 38"/>
                <a:gd name="T29" fmla="*/ 2147483647 h 234"/>
                <a:gd name="T30" fmla="*/ 2147483647 w 38"/>
                <a:gd name="T31" fmla="*/ 2147483647 h 234"/>
                <a:gd name="T32" fmla="*/ 2147483647 w 38"/>
                <a:gd name="T33" fmla="*/ 2147483647 h 234"/>
                <a:gd name="T34" fmla="*/ 2147483647 w 38"/>
                <a:gd name="T35" fmla="*/ 2147483647 h 234"/>
                <a:gd name="T36" fmla="*/ 2147483647 w 38"/>
                <a:gd name="T37" fmla="*/ 2147483647 h 234"/>
                <a:gd name="T38" fmla="*/ 2147483647 w 38"/>
                <a:gd name="T39" fmla="*/ 2147483647 h 234"/>
                <a:gd name="T40" fmla="*/ 2147483647 w 38"/>
                <a:gd name="T41" fmla="*/ 2147483647 h 234"/>
                <a:gd name="T42" fmla="*/ 2147483647 w 38"/>
                <a:gd name="T43" fmla="*/ 2147483647 h 234"/>
                <a:gd name="T44" fmla="*/ 2147483647 w 38"/>
                <a:gd name="T45" fmla="*/ 2147483647 h 234"/>
                <a:gd name="T46" fmla="*/ 2147483647 w 38"/>
                <a:gd name="T47" fmla="*/ 2147483647 h 234"/>
                <a:gd name="T48" fmla="*/ 2147483647 w 38"/>
                <a:gd name="T49" fmla="*/ 2147483647 h 234"/>
                <a:gd name="T50" fmla="*/ 2147483647 w 38"/>
                <a:gd name="T51" fmla="*/ 2147483647 h 234"/>
                <a:gd name="T52" fmla="*/ 2147483647 w 38"/>
                <a:gd name="T53" fmla="*/ 2147483647 h 234"/>
                <a:gd name="T54" fmla="*/ 2147483647 w 38"/>
                <a:gd name="T55" fmla="*/ 0 h 234"/>
                <a:gd name="T56" fmla="*/ 2147483647 w 38"/>
                <a:gd name="T57" fmla="*/ 2147483647 h 234"/>
                <a:gd name="T58" fmla="*/ 2147483647 w 38"/>
                <a:gd name="T59" fmla="*/ 2147483647 h 234"/>
                <a:gd name="T60" fmla="*/ 2147483647 w 38"/>
                <a:gd name="T61" fmla="*/ 2147483647 h 234"/>
                <a:gd name="T62" fmla="*/ 2147483647 w 38"/>
                <a:gd name="T63" fmla="*/ 2147483647 h 234"/>
                <a:gd name="T64" fmla="*/ 2147483647 w 38"/>
                <a:gd name="T65" fmla="*/ 2147483647 h 234"/>
                <a:gd name="T66" fmla="*/ 2147483647 w 38"/>
                <a:gd name="T67" fmla="*/ 2147483647 h 234"/>
                <a:gd name="T68" fmla="*/ 2147483647 w 38"/>
                <a:gd name="T69" fmla="*/ 2147483647 h 234"/>
                <a:gd name="T70" fmla="*/ 2147483647 w 38"/>
                <a:gd name="T71" fmla="*/ 2147483647 h 234"/>
                <a:gd name="T72" fmla="*/ 2147483647 w 38"/>
                <a:gd name="T73" fmla="*/ 2147483647 h 234"/>
                <a:gd name="T74" fmla="*/ 2147483647 w 38"/>
                <a:gd name="T75" fmla="*/ 2147483647 h 234"/>
                <a:gd name="T76" fmla="*/ 2147483647 w 38"/>
                <a:gd name="T77" fmla="*/ 2147483647 h 234"/>
                <a:gd name="T78" fmla="*/ 2147483647 w 38"/>
                <a:gd name="T79" fmla="*/ 2147483647 h 234"/>
                <a:gd name="T80" fmla="*/ 2147483647 w 38"/>
                <a:gd name="T81" fmla="*/ 2147483647 h 234"/>
                <a:gd name="T82" fmla="*/ 2147483647 w 38"/>
                <a:gd name="T83" fmla="*/ 2147483647 h 234"/>
                <a:gd name="T84" fmla="*/ 2147483647 w 38"/>
                <a:gd name="T85" fmla="*/ 2147483647 h 234"/>
                <a:gd name="T86" fmla="*/ 2147483647 w 38"/>
                <a:gd name="T87" fmla="*/ 2147483647 h 234"/>
                <a:gd name="T88" fmla="*/ 2147483647 w 38"/>
                <a:gd name="T89" fmla="*/ 2147483647 h 234"/>
                <a:gd name="T90" fmla="*/ 2147483647 w 38"/>
                <a:gd name="T91" fmla="*/ 2147483647 h 234"/>
                <a:gd name="T92" fmla="*/ 2147483647 w 38"/>
                <a:gd name="T93" fmla="*/ 2147483647 h 234"/>
                <a:gd name="T94" fmla="*/ 2147483647 w 38"/>
                <a:gd name="T95" fmla="*/ 2147483647 h 2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8"/>
                <a:gd name="T145" fmla="*/ 0 h 234"/>
                <a:gd name="T146" fmla="*/ 38 w 38"/>
                <a:gd name="T147" fmla="*/ 234 h 23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8" h="234">
                  <a:moveTo>
                    <a:pt x="8" y="233"/>
                  </a:moveTo>
                  <a:lnTo>
                    <a:pt x="9" y="233"/>
                  </a:lnTo>
                  <a:lnTo>
                    <a:pt x="10" y="232"/>
                  </a:lnTo>
                  <a:lnTo>
                    <a:pt x="11" y="232"/>
                  </a:lnTo>
                  <a:lnTo>
                    <a:pt x="12" y="232"/>
                  </a:lnTo>
                  <a:lnTo>
                    <a:pt x="13" y="232"/>
                  </a:lnTo>
                  <a:lnTo>
                    <a:pt x="14" y="232"/>
                  </a:lnTo>
                  <a:lnTo>
                    <a:pt x="16" y="232"/>
                  </a:lnTo>
                  <a:lnTo>
                    <a:pt x="17" y="232"/>
                  </a:lnTo>
                  <a:lnTo>
                    <a:pt x="19" y="232"/>
                  </a:lnTo>
                  <a:lnTo>
                    <a:pt x="20" y="232"/>
                  </a:lnTo>
                  <a:lnTo>
                    <a:pt x="21" y="232"/>
                  </a:lnTo>
                  <a:lnTo>
                    <a:pt x="22" y="232"/>
                  </a:lnTo>
                  <a:lnTo>
                    <a:pt x="23" y="231"/>
                  </a:lnTo>
                  <a:lnTo>
                    <a:pt x="25" y="231"/>
                  </a:lnTo>
                  <a:lnTo>
                    <a:pt x="26" y="230"/>
                  </a:lnTo>
                  <a:lnTo>
                    <a:pt x="28" y="223"/>
                  </a:lnTo>
                  <a:lnTo>
                    <a:pt x="29" y="217"/>
                  </a:lnTo>
                  <a:lnTo>
                    <a:pt x="30" y="210"/>
                  </a:lnTo>
                  <a:lnTo>
                    <a:pt x="31" y="204"/>
                  </a:lnTo>
                  <a:lnTo>
                    <a:pt x="32" y="197"/>
                  </a:lnTo>
                  <a:lnTo>
                    <a:pt x="33" y="190"/>
                  </a:lnTo>
                  <a:lnTo>
                    <a:pt x="34" y="184"/>
                  </a:lnTo>
                  <a:lnTo>
                    <a:pt x="35" y="177"/>
                  </a:lnTo>
                  <a:lnTo>
                    <a:pt x="35" y="170"/>
                  </a:lnTo>
                  <a:lnTo>
                    <a:pt x="36" y="164"/>
                  </a:lnTo>
                  <a:lnTo>
                    <a:pt x="36" y="157"/>
                  </a:lnTo>
                  <a:lnTo>
                    <a:pt x="36" y="150"/>
                  </a:lnTo>
                  <a:lnTo>
                    <a:pt x="36" y="144"/>
                  </a:lnTo>
                  <a:lnTo>
                    <a:pt x="36" y="137"/>
                  </a:lnTo>
                  <a:lnTo>
                    <a:pt x="37" y="131"/>
                  </a:lnTo>
                  <a:lnTo>
                    <a:pt x="37" y="124"/>
                  </a:lnTo>
                  <a:lnTo>
                    <a:pt x="37" y="117"/>
                  </a:lnTo>
                  <a:lnTo>
                    <a:pt x="36" y="110"/>
                  </a:lnTo>
                  <a:lnTo>
                    <a:pt x="36" y="103"/>
                  </a:lnTo>
                  <a:lnTo>
                    <a:pt x="36" y="97"/>
                  </a:lnTo>
                  <a:lnTo>
                    <a:pt x="36" y="91"/>
                  </a:lnTo>
                  <a:lnTo>
                    <a:pt x="36" y="84"/>
                  </a:lnTo>
                  <a:lnTo>
                    <a:pt x="36" y="77"/>
                  </a:lnTo>
                  <a:lnTo>
                    <a:pt x="36" y="70"/>
                  </a:lnTo>
                  <a:lnTo>
                    <a:pt x="35" y="63"/>
                  </a:lnTo>
                  <a:lnTo>
                    <a:pt x="35" y="57"/>
                  </a:lnTo>
                  <a:lnTo>
                    <a:pt x="35" y="51"/>
                  </a:lnTo>
                  <a:lnTo>
                    <a:pt x="35" y="44"/>
                  </a:lnTo>
                  <a:lnTo>
                    <a:pt x="35" y="37"/>
                  </a:lnTo>
                  <a:lnTo>
                    <a:pt x="34" y="30"/>
                  </a:lnTo>
                  <a:lnTo>
                    <a:pt x="34" y="24"/>
                  </a:lnTo>
                  <a:lnTo>
                    <a:pt x="34" y="17"/>
                  </a:lnTo>
                  <a:lnTo>
                    <a:pt x="34" y="16"/>
                  </a:lnTo>
                  <a:lnTo>
                    <a:pt x="33" y="14"/>
                  </a:lnTo>
                  <a:lnTo>
                    <a:pt x="31" y="11"/>
                  </a:lnTo>
                  <a:lnTo>
                    <a:pt x="30" y="7"/>
                  </a:lnTo>
                  <a:lnTo>
                    <a:pt x="29" y="4"/>
                  </a:lnTo>
                  <a:lnTo>
                    <a:pt x="27" y="2"/>
                  </a:lnTo>
                  <a:lnTo>
                    <a:pt x="25" y="0"/>
                  </a:lnTo>
                  <a:lnTo>
                    <a:pt x="24" y="0"/>
                  </a:lnTo>
                  <a:lnTo>
                    <a:pt x="8" y="18"/>
                  </a:lnTo>
                  <a:lnTo>
                    <a:pt x="7" y="18"/>
                  </a:lnTo>
                  <a:lnTo>
                    <a:pt x="6" y="19"/>
                  </a:lnTo>
                  <a:lnTo>
                    <a:pt x="5" y="19"/>
                  </a:lnTo>
                  <a:lnTo>
                    <a:pt x="4" y="20"/>
                  </a:lnTo>
                  <a:lnTo>
                    <a:pt x="3" y="23"/>
                  </a:lnTo>
                  <a:lnTo>
                    <a:pt x="3" y="28"/>
                  </a:lnTo>
                  <a:lnTo>
                    <a:pt x="3" y="32"/>
                  </a:lnTo>
                  <a:lnTo>
                    <a:pt x="4" y="35"/>
                  </a:lnTo>
                  <a:lnTo>
                    <a:pt x="4" y="40"/>
                  </a:lnTo>
                  <a:lnTo>
                    <a:pt x="5" y="44"/>
                  </a:lnTo>
                  <a:lnTo>
                    <a:pt x="5" y="47"/>
                  </a:lnTo>
                  <a:lnTo>
                    <a:pt x="5" y="52"/>
                  </a:lnTo>
                  <a:lnTo>
                    <a:pt x="5" y="56"/>
                  </a:lnTo>
                  <a:lnTo>
                    <a:pt x="6" y="60"/>
                  </a:lnTo>
                  <a:lnTo>
                    <a:pt x="6" y="63"/>
                  </a:lnTo>
                  <a:lnTo>
                    <a:pt x="7" y="68"/>
                  </a:lnTo>
                  <a:lnTo>
                    <a:pt x="7" y="72"/>
                  </a:lnTo>
                  <a:lnTo>
                    <a:pt x="8" y="76"/>
                  </a:lnTo>
                  <a:lnTo>
                    <a:pt x="8" y="80"/>
                  </a:lnTo>
                  <a:lnTo>
                    <a:pt x="8" y="84"/>
                  </a:lnTo>
                  <a:lnTo>
                    <a:pt x="10" y="93"/>
                  </a:lnTo>
                  <a:lnTo>
                    <a:pt x="10" y="102"/>
                  </a:lnTo>
                  <a:lnTo>
                    <a:pt x="11" y="112"/>
                  </a:lnTo>
                  <a:lnTo>
                    <a:pt x="11" y="121"/>
                  </a:lnTo>
                  <a:lnTo>
                    <a:pt x="10" y="130"/>
                  </a:lnTo>
                  <a:lnTo>
                    <a:pt x="10" y="139"/>
                  </a:lnTo>
                  <a:lnTo>
                    <a:pt x="9" y="148"/>
                  </a:lnTo>
                  <a:lnTo>
                    <a:pt x="8" y="158"/>
                  </a:lnTo>
                  <a:lnTo>
                    <a:pt x="8" y="167"/>
                  </a:lnTo>
                  <a:lnTo>
                    <a:pt x="6" y="176"/>
                  </a:lnTo>
                  <a:lnTo>
                    <a:pt x="5" y="186"/>
                  </a:lnTo>
                  <a:lnTo>
                    <a:pt x="3" y="195"/>
                  </a:lnTo>
                  <a:lnTo>
                    <a:pt x="2" y="204"/>
                  </a:lnTo>
                  <a:lnTo>
                    <a:pt x="1" y="213"/>
                  </a:lnTo>
                  <a:lnTo>
                    <a:pt x="1" y="222"/>
                  </a:lnTo>
                  <a:lnTo>
                    <a:pt x="0" y="232"/>
                  </a:lnTo>
                  <a:lnTo>
                    <a:pt x="1" y="233"/>
                  </a:lnTo>
                  <a:lnTo>
                    <a:pt x="3" y="233"/>
                  </a:lnTo>
                  <a:lnTo>
                    <a:pt x="5" y="233"/>
                  </a:lnTo>
                  <a:lnTo>
                    <a:pt x="8" y="233"/>
                  </a:lnTo>
                </a:path>
              </a:pathLst>
            </a:custGeom>
            <a:noFill/>
            <a:ln w="12700" cap="rnd">
              <a:solidFill>
                <a:srgbClr val="161717"/>
              </a:solid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749" name="Freeform 45"/>
            <p:cNvSpPr>
              <a:spLocks/>
            </p:cNvSpPr>
            <p:nvPr/>
          </p:nvSpPr>
          <p:spPr bwMode="auto">
            <a:xfrm>
              <a:off x="3932238" y="671513"/>
              <a:ext cx="1320800" cy="322262"/>
            </a:xfrm>
            <a:custGeom>
              <a:avLst/>
              <a:gdLst>
                <a:gd name="T0" fmla="*/ 2147483647 w 367"/>
                <a:gd name="T1" fmla="*/ 2147483647 h 104"/>
                <a:gd name="T2" fmla="*/ 2147483647 w 367"/>
                <a:gd name="T3" fmla="*/ 2147483647 h 104"/>
                <a:gd name="T4" fmla="*/ 2147483647 w 367"/>
                <a:gd name="T5" fmla="*/ 2147483647 h 104"/>
                <a:gd name="T6" fmla="*/ 2147483647 w 367"/>
                <a:gd name="T7" fmla="*/ 2147483647 h 104"/>
                <a:gd name="T8" fmla="*/ 2147483647 w 367"/>
                <a:gd name="T9" fmla="*/ 2147483647 h 104"/>
                <a:gd name="T10" fmla="*/ 0 w 367"/>
                <a:gd name="T11" fmla="*/ 2147483647 h 104"/>
                <a:gd name="T12" fmla="*/ 2147483647 w 367"/>
                <a:gd name="T13" fmla="*/ 2147483647 h 104"/>
                <a:gd name="T14" fmla="*/ 2147483647 w 367"/>
                <a:gd name="T15" fmla="*/ 2147483647 h 104"/>
                <a:gd name="T16" fmla="*/ 2147483647 w 367"/>
                <a:gd name="T17" fmla="*/ 2147483647 h 104"/>
                <a:gd name="T18" fmla="*/ 2147483647 w 367"/>
                <a:gd name="T19" fmla="*/ 2147483647 h 104"/>
                <a:gd name="T20" fmla="*/ 2147483647 w 367"/>
                <a:gd name="T21" fmla="*/ 2147483647 h 104"/>
                <a:gd name="T22" fmla="*/ 2147483647 w 367"/>
                <a:gd name="T23" fmla="*/ 0 h 104"/>
                <a:gd name="T24" fmla="*/ 2147483647 w 367"/>
                <a:gd name="T25" fmla="*/ 2147483647 h 104"/>
                <a:gd name="T26" fmla="*/ 2147483647 w 367"/>
                <a:gd name="T27" fmla="*/ 2147483647 h 104"/>
                <a:gd name="T28" fmla="*/ 2147483647 w 367"/>
                <a:gd name="T29" fmla="*/ 2147483647 h 104"/>
                <a:gd name="T30" fmla="*/ 2147483647 w 367"/>
                <a:gd name="T31" fmla="*/ 2147483647 h 104"/>
                <a:gd name="T32" fmla="*/ 2147483647 w 367"/>
                <a:gd name="T33" fmla="*/ 2147483647 h 104"/>
                <a:gd name="T34" fmla="*/ 2147483647 w 367"/>
                <a:gd name="T35" fmla="*/ 2147483647 h 104"/>
                <a:gd name="T36" fmla="*/ 2147483647 w 367"/>
                <a:gd name="T37" fmla="*/ 2147483647 h 104"/>
                <a:gd name="T38" fmla="*/ 2147483647 w 367"/>
                <a:gd name="T39" fmla="*/ 2147483647 h 104"/>
                <a:gd name="T40" fmla="*/ 2147483647 w 367"/>
                <a:gd name="T41" fmla="*/ 2147483647 h 104"/>
                <a:gd name="T42" fmla="*/ 2147483647 w 367"/>
                <a:gd name="T43" fmla="*/ 2147483647 h 104"/>
                <a:gd name="T44" fmla="*/ 2147483647 w 367"/>
                <a:gd name="T45" fmla="*/ 2147483647 h 104"/>
                <a:gd name="T46" fmla="*/ 2147483647 w 367"/>
                <a:gd name="T47" fmla="*/ 2147483647 h 104"/>
                <a:gd name="T48" fmla="*/ 2147483647 w 367"/>
                <a:gd name="T49" fmla="*/ 2147483647 h 104"/>
                <a:gd name="T50" fmla="*/ 2147483647 w 367"/>
                <a:gd name="T51" fmla="*/ 2147483647 h 104"/>
                <a:gd name="T52" fmla="*/ 2147483647 w 367"/>
                <a:gd name="T53" fmla="*/ 2147483647 h 104"/>
                <a:gd name="T54" fmla="*/ 2147483647 w 367"/>
                <a:gd name="T55" fmla="*/ 2147483647 h 104"/>
                <a:gd name="T56" fmla="*/ 2147483647 w 367"/>
                <a:gd name="T57" fmla="*/ 2147483647 h 104"/>
                <a:gd name="T58" fmla="*/ 2147483647 w 367"/>
                <a:gd name="T59" fmla="*/ 2147483647 h 104"/>
                <a:gd name="T60" fmla="*/ 2147483647 w 367"/>
                <a:gd name="T61" fmla="*/ 2147483647 h 104"/>
                <a:gd name="T62" fmla="*/ 2147483647 w 367"/>
                <a:gd name="T63" fmla="*/ 2147483647 h 104"/>
                <a:gd name="T64" fmla="*/ 2147483647 w 367"/>
                <a:gd name="T65" fmla="*/ 2147483647 h 104"/>
                <a:gd name="T66" fmla="*/ 2147483647 w 367"/>
                <a:gd name="T67" fmla="*/ 2147483647 h 104"/>
                <a:gd name="T68" fmla="*/ 2147483647 w 367"/>
                <a:gd name="T69" fmla="*/ 2147483647 h 104"/>
                <a:gd name="T70" fmla="*/ 2147483647 w 367"/>
                <a:gd name="T71" fmla="*/ 2147483647 h 104"/>
                <a:gd name="T72" fmla="*/ 2147483647 w 367"/>
                <a:gd name="T73" fmla="*/ 2147483647 h 104"/>
                <a:gd name="T74" fmla="*/ 2147483647 w 367"/>
                <a:gd name="T75" fmla="*/ 2147483647 h 104"/>
                <a:gd name="T76" fmla="*/ 2147483647 w 367"/>
                <a:gd name="T77" fmla="*/ 2147483647 h 104"/>
                <a:gd name="T78" fmla="*/ 2147483647 w 367"/>
                <a:gd name="T79" fmla="*/ 2147483647 h 104"/>
                <a:gd name="T80" fmla="*/ 2147483647 w 367"/>
                <a:gd name="T81" fmla="*/ 2147483647 h 104"/>
                <a:gd name="T82" fmla="*/ 2147483647 w 367"/>
                <a:gd name="T83" fmla="*/ 2147483647 h 104"/>
                <a:gd name="T84" fmla="*/ 2147483647 w 367"/>
                <a:gd name="T85" fmla="*/ 2147483647 h 104"/>
                <a:gd name="T86" fmla="*/ 2147483647 w 367"/>
                <a:gd name="T87" fmla="*/ 2147483647 h 104"/>
                <a:gd name="T88" fmla="*/ 2147483647 w 367"/>
                <a:gd name="T89" fmla="*/ 2147483647 h 104"/>
                <a:gd name="T90" fmla="*/ 2147483647 w 367"/>
                <a:gd name="T91" fmla="*/ 2147483647 h 104"/>
                <a:gd name="T92" fmla="*/ 2147483647 w 367"/>
                <a:gd name="T93" fmla="*/ 2147483647 h 104"/>
                <a:gd name="T94" fmla="*/ 2147483647 w 367"/>
                <a:gd name="T95" fmla="*/ 2147483647 h 104"/>
                <a:gd name="T96" fmla="*/ 2147483647 w 367"/>
                <a:gd name="T97" fmla="*/ 2147483647 h 104"/>
                <a:gd name="T98" fmla="*/ 2147483647 w 367"/>
                <a:gd name="T99" fmla="*/ 2147483647 h 104"/>
                <a:gd name="T100" fmla="*/ 2147483647 w 367"/>
                <a:gd name="T101" fmla="*/ 2147483647 h 104"/>
                <a:gd name="T102" fmla="*/ 2147483647 w 367"/>
                <a:gd name="T103" fmla="*/ 2147483647 h 104"/>
                <a:gd name="T104" fmla="*/ 2147483647 w 367"/>
                <a:gd name="T105" fmla="*/ 2147483647 h 104"/>
                <a:gd name="T106" fmla="*/ 2147483647 w 367"/>
                <a:gd name="T107" fmla="*/ 2147483647 h 104"/>
                <a:gd name="T108" fmla="*/ 2147483647 w 367"/>
                <a:gd name="T109" fmla="*/ 2147483647 h 104"/>
                <a:gd name="T110" fmla="*/ 2147483647 w 367"/>
                <a:gd name="T111" fmla="*/ 2147483647 h 10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67"/>
                <a:gd name="T169" fmla="*/ 0 h 104"/>
                <a:gd name="T170" fmla="*/ 367 w 367"/>
                <a:gd name="T171" fmla="*/ 104 h 10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67" h="104">
                  <a:moveTo>
                    <a:pt x="173" y="103"/>
                  </a:moveTo>
                  <a:lnTo>
                    <a:pt x="164" y="103"/>
                  </a:lnTo>
                  <a:lnTo>
                    <a:pt x="153" y="102"/>
                  </a:lnTo>
                  <a:lnTo>
                    <a:pt x="143" y="102"/>
                  </a:lnTo>
                  <a:lnTo>
                    <a:pt x="132" y="101"/>
                  </a:lnTo>
                  <a:lnTo>
                    <a:pt x="122" y="101"/>
                  </a:lnTo>
                  <a:lnTo>
                    <a:pt x="111" y="100"/>
                  </a:lnTo>
                  <a:lnTo>
                    <a:pt x="101" y="99"/>
                  </a:lnTo>
                  <a:lnTo>
                    <a:pt x="90" y="99"/>
                  </a:lnTo>
                  <a:lnTo>
                    <a:pt x="80" y="97"/>
                  </a:lnTo>
                  <a:lnTo>
                    <a:pt x="69" y="96"/>
                  </a:lnTo>
                  <a:lnTo>
                    <a:pt x="60" y="93"/>
                  </a:lnTo>
                  <a:lnTo>
                    <a:pt x="50" y="91"/>
                  </a:lnTo>
                  <a:lnTo>
                    <a:pt x="40" y="87"/>
                  </a:lnTo>
                  <a:lnTo>
                    <a:pt x="31" y="83"/>
                  </a:lnTo>
                  <a:lnTo>
                    <a:pt x="23" y="78"/>
                  </a:lnTo>
                  <a:lnTo>
                    <a:pt x="15" y="72"/>
                  </a:lnTo>
                  <a:lnTo>
                    <a:pt x="12" y="70"/>
                  </a:lnTo>
                  <a:lnTo>
                    <a:pt x="9" y="67"/>
                  </a:lnTo>
                  <a:lnTo>
                    <a:pt x="6" y="63"/>
                  </a:lnTo>
                  <a:lnTo>
                    <a:pt x="3" y="60"/>
                  </a:lnTo>
                  <a:lnTo>
                    <a:pt x="2" y="57"/>
                  </a:lnTo>
                  <a:lnTo>
                    <a:pt x="1" y="53"/>
                  </a:lnTo>
                  <a:lnTo>
                    <a:pt x="0" y="49"/>
                  </a:lnTo>
                  <a:lnTo>
                    <a:pt x="1" y="45"/>
                  </a:lnTo>
                  <a:lnTo>
                    <a:pt x="1" y="42"/>
                  </a:lnTo>
                  <a:lnTo>
                    <a:pt x="3" y="39"/>
                  </a:lnTo>
                  <a:lnTo>
                    <a:pt x="5" y="37"/>
                  </a:lnTo>
                  <a:lnTo>
                    <a:pt x="7" y="34"/>
                  </a:lnTo>
                  <a:lnTo>
                    <a:pt x="9" y="32"/>
                  </a:lnTo>
                  <a:lnTo>
                    <a:pt x="12" y="30"/>
                  </a:lnTo>
                  <a:lnTo>
                    <a:pt x="14" y="28"/>
                  </a:lnTo>
                  <a:lnTo>
                    <a:pt x="18" y="26"/>
                  </a:lnTo>
                  <a:lnTo>
                    <a:pt x="28" y="22"/>
                  </a:lnTo>
                  <a:lnTo>
                    <a:pt x="39" y="18"/>
                  </a:lnTo>
                  <a:lnTo>
                    <a:pt x="50" y="14"/>
                  </a:lnTo>
                  <a:lnTo>
                    <a:pt x="61" y="11"/>
                  </a:lnTo>
                  <a:lnTo>
                    <a:pt x="72" y="9"/>
                  </a:lnTo>
                  <a:lnTo>
                    <a:pt x="83" y="6"/>
                  </a:lnTo>
                  <a:lnTo>
                    <a:pt x="94" y="5"/>
                  </a:lnTo>
                  <a:lnTo>
                    <a:pt x="105" y="4"/>
                  </a:lnTo>
                  <a:lnTo>
                    <a:pt x="116" y="2"/>
                  </a:lnTo>
                  <a:lnTo>
                    <a:pt x="127" y="2"/>
                  </a:lnTo>
                  <a:lnTo>
                    <a:pt x="138" y="1"/>
                  </a:lnTo>
                  <a:lnTo>
                    <a:pt x="149" y="0"/>
                  </a:lnTo>
                  <a:lnTo>
                    <a:pt x="160" y="0"/>
                  </a:lnTo>
                  <a:lnTo>
                    <a:pt x="171" y="0"/>
                  </a:lnTo>
                  <a:lnTo>
                    <a:pt x="182" y="0"/>
                  </a:lnTo>
                  <a:lnTo>
                    <a:pt x="193" y="0"/>
                  </a:lnTo>
                  <a:lnTo>
                    <a:pt x="204" y="1"/>
                  </a:lnTo>
                  <a:lnTo>
                    <a:pt x="214" y="1"/>
                  </a:lnTo>
                  <a:lnTo>
                    <a:pt x="224" y="2"/>
                  </a:lnTo>
                  <a:lnTo>
                    <a:pt x="235" y="3"/>
                  </a:lnTo>
                  <a:lnTo>
                    <a:pt x="246" y="4"/>
                  </a:lnTo>
                  <a:lnTo>
                    <a:pt x="257" y="5"/>
                  </a:lnTo>
                  <a:lnTo>
                    <a:pt x="268" y="6"/>
                  </a:lnTo>
                  <a:lnTo>
                    <a:pt x="279" y="8"/>
                  </a:lnTo>
                  <a:lnTo>
                    <a:pt x="290" y="10"/>
                  </a:lnTo>
                  <a:lnTo>
                    <a:pt x="301" y="12"/>
                  </a:lnTo>
                  <a:lnTo>
                    <a:pt x="310" y="15"/>
                  </a:lnTo>
                  <a:lnTo>
                    <a:pt x="321" y="18"/>
                  </a:lnTo>
                  <a:lnTo>
                    <a:pt x="330" y="22"/>
                  </a:lnTo>
                  <a:lnTo>
                    <a:pt x="339" y="26"/>
                  </a:lnTo>
                  <a:lnTo>
                    <a:pt x="349" y="31"/>
                  </a:lnTo>
                  <a:lnTo>
                    <a:pt x="357" y="37"/>
                  </a:lnTo>
                  <a:lnTo>
                    <a:pt x="358" y="38"/>
                  </a:lnTo>
                  <a:lnTo>
                    <a:pt x="359" y="40"/>
                  </a:lnTo>
                  <a:lnTo>
                    <a:pt x="360" y="41"/>
                  </a:lnTo>
                  <a:lnTo>
                    <a:pt x="361" y="42"/>
                  </a:lnTo>
                  <a:lnTo>
                    <a:pt x="362" y="44"/>
                  </a:lnTo>
                  <a:lnTo>
                    <a:pt x="363" y="45"/>
                  </a:lnTo>
                  <a:lnTo>
                    <a:pt x="363" y="47"/>
                  </a:lnTo>
                  <a:lnTo>
                    <a:pt x="363" y="49"/>
                  </a:lnTo>
                  <a:lnTo>
                    <a:pt x="364" y="49"/>
                  </a:lnTo>
                  <a:lnTo>
                    <a:pt x="365" y="49"/>
                  </a:lnTo>
                  <a:lnTo>
                    <a:pt x="365" y="50"/>
                  </a:lnTo>
                  <a:lnTo>
                    <a:pt x="366" y="51"/>
                  </a:lnTo>
                  <a:lnTo>
                    <a:pt x="366" y="52"/>
                  </a:lnTo>
                  <a:lnTo>
                    <a:pt x="365" y="53"/>
                  </a:lnTo>
                  <a:lnTo>
                    <a:pt x="365" y="54"/>
                  </a:lnTo>
                  <a:lnTo>
                    <a:pt x="365" y="55"/>
                  </a:lnTo>
                  <a:lnTo>
                    <a:pt x="364" y="55"/>
                  </a:lnTo>
                  <a:lnTo>
                    <a:pt x="363" y="56"/>
                  </a:lnTo>
                  <a:lnTo>
                    <a:pt x="361" y="56"/>
                  </a:lnTo>
                  <a:lnTo>
                    <a:pt x="360" y="56"/>
                  </a:lnTo>
                  <a:lnTo>
                    <a:pt x="350" y="50"/>
                  </a:lnTo>
                  <a:lnTo>
                    <a:pt x="339" y="44"/>
                  </a:lnTo>
                  <a:lnTo>
                    <a:pt x="328" y="39"/>
                  </a:lnTo>
                  <a:lnTo>
                    <a:pt x="316" y="34"/>
                  </a:lnTo>
                  <a:lnTo>
                    <a:pt x="304" y="31"/>
                  </a:lnTo>
                  <a:lnTo>
                    <a:pt x="291" y="28"/>
                  </a:lnTo>
                  <a:lnTo>
                    <a:pt x="278" y="26"/>
                  </a:lnTo>
                  <a:lnTo>
                    <a:pt x="265" y="24"/>
                  </a:lnTo>
                  <a:lnTo>
                    <a:pt x="252" y="22"/>
                  </a:lnTo>
                  <a:lnTo>
                    <a:pt x="238" y="21"/>
                  </a:lnTo>
                  <a:lnTo>
                    <a:pt x="224" y="21"/>
                  </a:lnTo>
                  <a:lnTo>
                    <a:pt x="211" y="20"/>
                  </a:lnTo>
                  <a:lnTo>
                    <a:pt x="198" y="19"/>
                  </a:lnTo>
                  <a:lnTo>
                    <a:pt x="184" y="19"/>
                  </a:lnTo>
                  <a:lnTo>
                    <a:pt x="172" y="19"/>
                  </a:lnTo>
                  <a:lnTo>
                    <a:pt x="160" y="19"/>
                  </a:lnTo>
                  <a:lnTo>
                    <a:pt x="151" y="19"/>
                  </a:lnTo>
                  <a:lnTo>
                    <a:pt x="143" y="20"/>
                  </a:lnTo>
                  <a:lnTo>
                    <a:pt x="135" y="20"/>
                  </a:lnTo>
                  <a:lnTo>
                    <a:pt x="126" y="21"/>
                  </a:lnTo>
                  <a:lnTo>
                    <a:pt x="117" y="22"/>
                  </a:lnTo>
                  <a:lnTo>
                    <a:pt x="109" y="22"/>
                  </a:lnTo>
                  <a:lnTo>
                    <a:pt x="100" y="24"/>
                  </a:lnTo>
                  <a:lnTo>
                    <a:pt x="91" y="25"/>
                  </a:lnTo>
                  <a:lnTo>
                    <a:pt x="83" y="27"/>
                  </a:lnTo>
                  <a:lnTo>
                    <a:pt x="75" y="29"/>
                  </a:lnTo>
                  <a:lnTo>
                    <a:pt x="66" y="31"/>
                  </a:lnTo>
                  <a:lnTo>
                    <a:pt x="58" y="33"/>
                  </a:lnTo>
                  <a:lnTo>
                    <a:pt x="50" y="37"/>
                  </a:lnTo>
                  <a:lnTo>
                    <a:pt x="42" y="40"/>
                  </a:lnTo>
                  <a:lnTo>
                    <a:pt x="35" y="43"/>
                  </a:lnTo>
                  <a:lnTo>
                    <a:pt x="28" y="47"/>
                  </a:lnTo>
                  <a:lnTo>
                    <a:pt x="26" y="49"/>
                  </a:lnTo>
                  <a:lnTo>
                    <a:pt x="25" y="50"/>
                  </a:lnTo>
                  <a:lnTo>
                    <a:pt x="23" y="52"/>
                  </a:lnTo>
                  <a:lnTo>
                    <a:pt x="23" y="54"/>
                  </a:lnTo>
                  <a:lnTo>
                    <a:pt x="22" y="56"/>
                  </a:lnTo>
                  <a:lnTo>
                    <a:pt x="21" y="59"/>
                  </a:lnTo>
                  <a:lnTo>
                    <a:pt x="21" y="60"/>
                  </a:lnTo>
                  <a:lnTo>
                    <a:pt x="22" y="63"/>
                  </a:lnTo>
                  <a:lnTo>
                    <a:pt x="23" y="64"/>
                  </a:lnTo>
                  <a:lnTo>
                    <a:pt x="23" y="65"/>
                  </a:lnTo>
                  <a:lnTo>
                    <a:pt x="24" y="66"/>
                  </a:lnTo>
                  <a:lnTo>
                    <a:pt x="31" y="68"/>
                  </a:lnTo>
                  <a:lnTo>
                    <a:pt x="38" y="70"/>
                  </a:lnTo>
                  <a:lnTo>
                    <a:pt x="46" y="73"/>
                  </a:lnTo>
                  <a:lnTo>
                    <a:pt x="53" y="74"/>
                  </a:lnTo>
                  <a:lnTo>
                    <a:pt x="61" y="76"/>
                  </a:lnTo>
                  <a:lnTo>
                    <a:pt x="68" y="77"/>
                  </a:lnTo>
                  <a:lnTo>
                    <a:pt x="76" y="79"/>
                  </a:lnTo>
                  <a:lnTo>
                    <a:pt x="83" y="80"/>
                  </a:lnTo>
                  <a:lnTo>
                    <a:pt x="91" y="81"/>
                  </a:lnTo>
                  <a:lnTo>
                    <a:pt x="98" y="82"/>
                  </a:lnTo>
                  <a:lnTo>
                    <a:pt x="106" y="82"/>
                  </a:lnTo>
                  <a:lnTo>
                    <a:pt x="113" y="83"/>
                  </a:lnTo>
                  <a:lnTo>
                    <a:pt x="121" y="84"/>
                  </a:lnTo>
                  <a:lnTo>
                    <a:pt x="129" y="84"/>
                  </a:lnTo>
                  <a:lnTo>
                    <a:pt x="136" y="84"/>
                  </a:lnTo>
                  <a:lnTo>
                    <a:pt x="144" y="84"/>
                  </a:lnTo>
                  <a:lnTo>
                    <a:pt x="152" y="84"/>
                  </a:lnTo>
                  <a:lnTo>
                    <a:pt x="160" y="84"/>
                  </a:lnTo>
                  <a:lnTo>
                    <a:pt x="168" y="84"/>
                  </a:lnTo>
                  <a:lnTo>
                    <a:pt x="175" y="84"/>
                  </a:lnTo>
                  <a:lnTo>
                    <a:pt x="183" y="84"/>
                  </a:lnTo>
                  <a:lnTo>
                    <a:pt x="190" y="84"/>
                  </a:lnTo>
                  <a:lnTo>
                    <a:pt x="198" y="83"/>
                  </a:lnTo>
                  <a:lnTo>
                    <a:pt x="206" y="83"/>
                  </a:lnTo>
                  <a:lnTo>
                    <a:pt x="214" y="82"/>
                  </a:lnTo>
                  <a:lnTo>
                    <a:pt x="221" y="82"/>
                  </a:lnTo>
                  <a:lnTo>
                    <a:pt x="229" y="82"/>
                  </a:lnTo>
                  <a:lnTo>
                    <a:pt x="237" y="81"/>
                  </a:lnTo>
                  <a:lnTo>
                    <a:pt x="245" y="81"/>
                  </a:lnTo>
                  <a:lnTo>
                    <a:pt x="252" y="81"/>
                  </a:lnTo>
                  <a:lnTo>
                    <a:pt x="260" y="80"/>
                  </a:lnTo>
                  <a:lnTo>
                    <a:pt x="268" y="79"/>
                  </a:lnTo>
                  <a:lnTo>
                    <a:pt x="272" y="79"/>
                  </a:lnTo>
                  <a:lnTo>
                    <a:pt x="277" y="79"/>
                  </a:lnTo>
                  <a:lnTo>
                    <a:pt x="282" y="78"/>
                  </a:lnTo>
                  <a:lnTo>
                    <a:pt x="287" y="77"/>
                  </a:lnTo>
                  <a:lnTo>
                    <a:pt x="291" y="76"/>
                  </a:lnTo>
                  <a:lnTo>
                    <a:pt x="297" y="75"/>
                  </a:lnTo>
                  <a:lnTo>
                    <a:pt x="301" y="74"/>
                  </a:lnTo>
                  <a:lnTo>
                    <a:pt x="306" y="73"/>
                  </a:lnTo>
                  <a:lnTo>
                    <a:pt x="310" y="71"/>
                  </a:lnTo>
                  <a:lnTo>
                    <a:pt x="315" y="70"/>
                  </a:lnTo>
                  <a:lnTo>
                    <a:pt x="320" y="68"/>
                  </a:lnTo>
                  <a:lnTo>
                    <a:pt x="325" y="67"/>
                  </a:lnTo>
                  <a:lnTo>
                    <a:pt x="330" y="66"/>
                  </a:lnTo>
                  <a:lnTo>
                    <a:pt x="334" y="64"/>
                  </a:lnTo>
                  <a:lnTo>
                    <a:pt x="339" y="63"/>
                  </a:lnTo>
                  <a:lnTo>
                    <a:pt x="343" y="61"/>
                  </a:lnTo>
                  <a:lnTo>
                    <a:pt x="345" y="62"/>
                  </a:lnTo>
                  <a:lnTo>
                    <a:pt x="346" y="63"/>
                  </a:lnTo>
                  <a:lnTo>
                    <a:pt x="346" y="64"/>
                  </a:lnTo>
                  <a:lnTo>
                    <a:pt x="345" y="64"/>
                  </a:lnTo>
                  <a:lnTo>
                    <a:pt x="346" y="65"/>
                  </a:lnTo>
                  <a:lnTo>
                    <a:pt x="346" y="66"/>
                  </a:lnTo>
                  <a:lnTo>
                    <a:pt x="347" y="66"/>
                  </a:lnTo>
                  <a:lnTo>
                    <a:pt x="347" y="67"/>
                  </a:lnTo>
                  <a:lnTo>
                    <a:pt x="347" y="69"/>
                  </a:lnTo>
                  <a:lnTo>
                    <a:pt x="348" y="70"/>
                  </a:lnTo>
                  <a:lnTo>
                    <a:pt x="349" y="70"/>
                  </a:lnTo>
                  <a:lnTo>
                    <a:pt x="349" y="71"/>
                  </a:lnTo>
                  <a:lnTo>
                    <a:pt x="349" y="72"/>
                  </a:lnTo>
                  <a:lnTo>
                    <a:pt x="350" y="73"/>
                  </a:lnTo>
                  <a:lnTo>
                    <a:pt x="352" y="74"/>
                  </a:lnTo>
                  <a:lnTo>
                    <a:pt x="354" y="75"/>
                  </a:lnTo>
                  <a:lnTo>
                    <a:pt x="350" y="78"/>
                  </a:lnTo>
                  <a:lnTo>
                    <a:pt x="345" y="81"/>
                  </a:lnTo>
                  <a:lnTo>
                    <a:pt x="341" y="83"/>
                  </a:lnTo>
                  <a:lnTo>
                    <a:pt x="337" y="85"/>
                  </a:lnTo>
                  <a:lnTo>
                    <a:pt x="331" y="87"/>
                  </a:lnTo>
                  <a:lnTo>
                    <a:pt x="326" y="89"/>
                  </a:lnTo>
                  <a:lnTo>
                    <a:pt x="321" y="91"/>
                  </a:lnTo>
                  <a:lnTo>
                    <a:pt x="316" y="92"/>
                  </a:lnTo>
                  <a:lnTo>
                    <a:pt x="310" y="93"/>
                  </a:lnTo>
                  <a:lnTo>
                    <a:pt x="305" y="94"/>
                  </a:lnTo>
                  <a:lnTo>
                    <a:pt x="300" y="95"/>
                  </a:lnTo>
                  <a:lnTo>
                    <a:pt x="294" y="96"/>
                  </a:lnTo>
                  <a:lnTo>
                    <a:pt x="289" y="97"/>
                  </a:lnTo>
                  <a:lnTo>
                    <a:pt x="284" y="97"/>
                  </a:lnTo>
                  <a:lnTo>
                    <a:pt x="279" y="98"/>
                  </a:lnTo>
                  <a:lnTo>
                    <a:pt x="273" y="99"/>
                  </a:lnTo>
                  <a:lnTo>
                    <a:pt x="267" y="99"/>
                  </a:lnTo>
                  <a:lnTo>
                    <a:pt x="261" y="99"/>
                  </a:lnTo>
                  <a:lnTo>
                    <a:pt x="255" y="100"/>
                  </a:lnTo>
                  <a:lnTo>
                    <a:pt x="249" y="100"/>
                  </a:lnTo>
                  <a:lnTo>
                    <a:pt x="242" y="101"/>
                  </a:lnTo>
                  <a:lnTo>
                    <a:pt x="236" y="101"/>
                  </a:lnTo>
                  <a:lnTo>
                    <a:pt x="230" y="101"/>
                  </a:lnTo>
                  <a:lnTo>
                    <a:pt x="224" y="102"/>
                  </a:lnTo>
                  <a:lnTo>
                    <a:pt x="218" y="102"/>
                  </a:lnTo>
                  <a:lnTo>
                    <a:pt x="212" y="102"/>
                  </a:lnTo>
                  <a:lnTo>
                    <a:pt x="205" y="103"/>
                  </a:lnTo>
                  <a:lnTo>
                    <a:pt x="199" y="103"/>
                  </a:lnTo>
                  <a:lnTo>
                    <a:pt x="193" y="103"/>
                  </a:lnTo>
                  <a:lnTo>
                    <a:pt x="187" y="103"/>
                  </a:lnTo>
                  <a:lnTo>
                    <a:pt x="180" y="103"/>
                  </a:lnTo>
                  <a:lnTo>
                    <a:pt x="174" y="103"/>
                  </a:lnTo>
                  <a:lnTo>
                    <a:pt x="173" y="103"/>
                  </a:lnTo>
                </a:path>
              </a:pathLst>
            </a:custGeom>
            <a:solidFill>
              <a:srgbClr val="161717"/>
            </a:solidFill>
            <a:ln w="12700" cap="rnd">
              <a:no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750" name="Freeform 46"/>
            <p:cNvSpPr>
              <a:spLocks/>
            </p:cNvSpPr>
            <p:nvPr/>
          </p:nvSpPr>
          <p:spPr bwMode="auto">
            <a:xfrm>
              <a:off x="3932238" y="671513"/>
              <a:ext cx="1343025" cy="336550"/>
            </a:xfrm>
            <a:custGeom>
              <a:avLst/>
              <a:gdLst>
                <a:gd name="T0" fmla="*/ 2147483647 w 373"/>
                <a:gd name="T1" fmla="*/ 2147483647 h 109"/>
                <a:gd name="T2" fmla="*/ 2147483647 w 373"/>
                <a:gd name="T3" fmla="*/ 2147483647 h 109"/>
                <a:gd name="T4" fmla="*/ 2147483647 w 373"/>
                <a:gd name="T5" fmla="*/ 2147483647 h 109"/>
                <a:gd name="T6" fmla="*/ 2147483647 w 373"/>
                <a:gd name="T7" fmla="*/ 2147483647 h 109"/>
                <a:gd name="T8" fmla="*/ 2147483647 w 373"/>
                <a:gd name="T9" fmla="*/ 2147483647 h 109"/>
                <a:gd name="T10" fmla="*/ 0 w 373"/>
                <a:gd name="T11" fmla="*/ 2147483647 h 109"/>
                <a:gd name="T12" fmla="*/ 2147483647 w 373"/>
                <a:gd name="T13" fmla="*/ 2147483647 h 109"/>
                <a:gd name="T14" fmla="*/ 2147483647 w 373"/>
                <a:gd name="T15" fmla="*/ 2147483647 h 109"/>
                <a:gd name="T16" fmla="*/ 2147483647 w 373"/>
                <a:gd name="T17" fmla="*/ 2147483647 h 109"/>
                <a:gd name="T18" fmla="*/ 2147483647 w 373"/>
                <a:gd name="T19" fmla="*/ 2147483647 h 109"/>
                <a:gd name="T20" fmla="*/ 2147483647 w 373"/>
                <a:gd name="T21" fmla="*/ 2147483647 h 109"/>
                <a:gd name="T22" fmla="*/ 2147483647 w 373"/>
                <a:gd name="T23" fmla="*/ 0 h 109"/>
                <a:gd name="T24" fmla="*/ 2147483647 w 373"/>
                <a:gd name="T25" fmla="*/ 2147483647 h 109"/>
                <a:gd name="T26" fmla="*/ 2147483647 w 373"/>
                <a:gd name="T27" fmla="*/ 2147483647 h 109"/>
                <a:gd name="T28" fmla="*/ 2147483647 w 373"/>
                <a:gd name="T29" fmla="*/ 2147483647 h 109"/>
                <a:gd name="T30" fmla="*/ 2147483647 w 373"/>
                <a:gd name="T31" fmla="*/ 2147483647 h 109"/>
                <a:gd name="T32" fmla="*/ 2147483647 w 373"/>
                <a:gd name="T33" fmla="*/ 2147483647 h 109"/>
                <a:gd name="T34" fmla="*/ 2147483647 w 373"/>
                <a:gd name="T35" fmla="*/ 2147483647 h 109"/>
                <a:gd name="T36" fmla="*/ 2147483647 w 373"/>
                <a:gd name="T37" fmla="*/ 2147483647 h 109"/>
                <a:gd name="T38" fmla="*/ 2147483647 w 373"/>
                <a:gd name="T39" fmla="*/ 2147483647 h 109"/>
                <a:gd name="T40" fmla="*/ 2147483647 w 373"/>
                <a:gd name="T41" fmla="*/ 2147483647 h 109"/>
                <a:gd name="T42" fmla="*/ 2147483647 w 373"/>
                <a:gd name="T43" fmla="*/ 2147483647 h 109"/>
                <a:gd name="T44" fmla="*/ 2147483647 w 373"/>
                <a:gd name="T45" fmla="*/ 2147483647 h 109"/>
                <a:gd name="T46" fmla="*/ 2147483647 w 373"/>
                <a:gd name="T47" fmla="*/ 2147483647 h 109"/>
                <a:gd name="T48" fmla="*/ 2147483647 w 373"/>
                <a:gd name="T49" fmla="*/ 2147483647 h 109"/>
                <a:gd name="T50" fmla="*/ 2147483647 w 373"/>
                <a:gd name="T51" fmla="*/ 2147483647 h 109"/>
                <a:gd name="T52" fmla="*/ 2147483647 w 373"/>
                <a:gd name="T53" fmla="*/ 2147483647 h 109"/>
                <a:gd name="T54" fmla="*/ 2147483647 w 373"/>
                <a:gd name="T55" fmla="*/ 2147483647 h 109"/>
                <a:gd name="T56" fmla="*/ 2147483647 w 373"/>
                <a:gd name="T57" fmla="*/ 2147483647 h 109"/>
                <a:gd name="T58" fmla="*/ 2147483647 w 373"/>
                <a:gd name="T59" fmla="*/ 2147483647 h 109"/>
                <a:gd name="T60" fmla="*/ 2147483647 w 373"/>
                <a:gd name="T61" fmla="*/ 2147483647 h 109"/>
                <a:gd name="T62" fmla="*/ 2147483647 w 373"/>
                <a:gd name="T63" fmla="*/ 2147483647 h 109"/>
                <a:gd name="T64" fmla="*/ 2147483647 w 373"/>
                <a:gd name="T65" fmla="*/ 2147483647 h 109"/>
                <a:gd name="T66" fmla="*/ 2147483647 w 373"/>
                <a:gd name="T67" fmla="*/ 2147483647 h 109"/>
                <a:gd name="T68" fmla="*/ 2147483647 w 373"/>
                <a:gd name="T69" fmla="*/ 2147483647 h 109"/>
                <a:gd name="T70" fmla="*/ 2147483647 w 373"/>
                <a:gd name="T71" fmla="*/ 2147483647 h 109"/>
                <a:gd name="T72" fmla="*/ 2147483647 w 373"/>
                <a:gd name="T73" fmla="*/ 2147483647 h 109"/>
                <a:gd name="T74" fmla="*/ 2147483647 w 373"/>
                <a:gd name="T75" fmla="*/ 2147483647 h 109"/>
                <a:gd name="T76" fmla="*/ 2147483647 w 373"/>
                <a:gd name="T77" fmla="*/ 2147483647 h 109"/>
                <a:gd name="T78" fmla="*/ 2147483647 w 373"/>
                <a:gd name="T79" fmla="*/ 2147483647 h 109"/>
                <a:gd name="T80" fmla="*/ 2147483647 w 373"/>
                <a:gd name="T81" fmla="*/ 2147483647 h 109"/>
                <a:gd name="T82" fmla="*/ 2147483647 w 373"/>
                <a:gd name="T83" fmla="*/ 2147483647 h 109"/>
                <a:gd name="T84" fmla="*/ 2147483647 w 373"/>
                <a:gd name="T85" fmla="*/ 2147483647 h 109"/>
                <a:gd name="T86" fmla="*/ 2147483647 w 373"/>
                <a:gd name="T87" fmla="*/ 2147483647 h 109"/>
                <a:gd name="T88" fmla="*/ 2147483647 w 373"/>
                <a:gd name="T89" fmla="*/ 2147483647 h 109"/>
                <a:gd name="T90" fmla="*/ 2147483647 w 373"/>
                <a:gd name="T91" fmla="*/ 2147483647 h 109"/>
                <a:gd name="T92" fmla="*/ 2147483647 w 373"/>
                <a:gd name="T93" fmla="*/ 2147483647 h 109"/>
                <a:gd name="T94" fmla="*/ 2147483647 w 373"/>
                <a:gd name="T95" fmla="*/ 2147483647 h 109"/>
                <a:gd name="T96" fmla="*/ 2147483647 w 373"/>
                <a:gd name="T97" fmla="*/ 2147483647 h 109"/>
                <a:gd name="T98" fmla="*/ 2147483647 w 373"/>
                <a:gd name="T99" fmla="*/ 2147483647 h 109"/>
                <a:gd name="T100" fmla="*/ 2147483647 w 373"/>
                <a:gd name="T101" fmla="*/ 2147483647 h 109"/>
                <a:gd name="T102" fmla="*/ 2147483647 w 373"/>
                <a:gd name="T103" fmla="*/ 2147483647 h 109"/>
                <a:gd name="T104" fmla="*/ 2147483647 w 373"/>
                <a:gd name="T105" fmla="*/ 2147483647 h 109"/>
                <a:gd name="T106" fmla="*/ 2147483647 w 373"/>
                <a:gd name="T107" fmla="*/ 2147483647 h 109"/>
                <a:gd name="T108" fmla="*/ 2147483647 w 373"/>
                <a:gd name="T109" fmla="*/ 2147483647 h 109"/>
                <a:gd name="T110" fmla="*/ 2147483647 w 373"/>
                <a:gd name="T111" fmla="*/ 2147483647 h 10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73"/>
                <a:gd name="T169" fmla="*/ 0 h 109"/>
                <a:gd name="T170" fmla="*/ 373 w 373"/>
                <a:gd name="T171" fmla="*/ 109 h 10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73" h="109">
                  <a:moveTo>
                    <a:pt x="176" y="108"/>
                  </a:moveTo>
                  <a:lnTo>
                    <a:pt x="166" y="108"/>
                  </a:lnTo>
                  <a:lnTo>
                    <a:pt x="156" y="107"/>
                  </a:lnTo>
                  <a:lnTo>
                    <a:pt x="145" y="107"/>
                  </a:lnTo>
                  <a:lnTo>
                    <a:pt x="135" y="106"/>
                  </a:lnTo>
                  <a:lnTo>
                    <a:pt x="124" y="106"/>
                  </a:lnTo>
                  <a:lnTo>
                    <a:pt x="113" y="105"/>
                  </a:lnTo>
                  <a:lnTo>
                    <a:pt x="102" y="104"/>
                  </a:lnTo>
                  <a:lnTo>
                    <a:pt x="92" y="103"/>
                  </a:lnTo>
                  <a:lnTo>
                    <a:pt x="81" y="102"/>
                  </a:lnTo>
                  <a:lnTo>
                    <a:pt x="71" y="100"/>
                  </a:lnTo>
                  <a:lnTo>
                    <a:pt x="61" y="98"/>
                  </a:lnTo>
                  <a:lnTo>
                    <a:pt x="51" y="95"/>
                  </a:lnTo>
                  <a:lnTo>
                    <a:pt x="41" y="91"/>
                  </a:lnTo>
                  <a:lnTo>
                    <a:pt x="32" y="87"/>
                  </a:lnTo>
                  <a:lnTo>
                    <a:pt x="24" y="82"/>
                  </a:lnTo>
                  <a:lnTo>
                    <a:pt x="15" y="76"/>
                  </a:lnTo>
                  <a:lnTo>
                    <a:pt x="12" y="73"/>
                  </a:lnTo>
                  <a:lnTo>
                    <a:pt x="9" y="70"/>
                  </a:lnTo>
                  <a:lnTo>
                    <a:pt x="6" y="66"/>
                  </a:lnTo>
                  <a:lnTo>
                    <a:pt x="4" y="63"/>
                  </a:lnTo>
                  <a:lnTo>
                    <a:pt x="2" y="60"/>
                  </a:lnTo>
                  <a:lnTo>
                    <a:pt x="1" y="55"/>
                  </a:lnTo>
                  <a:lnTo>
                    <a:pt x="0" y="51"/>
                  </a:lnTo>
                  <a:lnTo>
                    <a:pt x="1" y="48"/>
                  </a:lnTo>
                  <a:lnTo>
                    <a:pt x="1" y="44"/>
                  </a:lnTo>
                  <a:lnTo>
                    <a:pt x="3" y="41"/>
                  </a:lnTo>
                  <a:lnTo>
                    <a:pt x="5" y="39"/>
                  </a:lnTo>
                  <a:lnTo>
                    <a:pt x="7" y="36"/>
                  </a:lnTo>
                  <a:lnTo>
                    <a:pt x="9" y="34"/>
                  </a:lnTo>
                  <a:lnTo>
                    <a:pt x="12" y="31"/>
                  </a:lnTo>
                  <a:lnTo>
                    <a:pt x="15" y="29"/>
                  </a:lnTo>
                  <a:lnTo>
                    <a:pt x="18" y="27"/>
                  </a:lnTo>
                  <a:lnTo>
                    <a:pt x="29" y="23"/>
                  </a:lnTo>
                  <a:lnTo>
                    <a:pt x="39" y="18"/>
                  </a:lnTo>
                  <a:lnTo>
                    <a:pt x="51" y="15"/>
                  </a:lnTo>
                  <a:lnTo>
                    <a:pt x="62" y="12"/>
                  </a:lnTo>
                  <a:lnTo>
                    <a:pt x="73" y="9"/>
                  </a:lnTo>
                  <a:lnTo>
                    <a:pt x="84" y="6"/>
                  </a:lnTo>
                  <a:lnTo>
                    <a:pt x="95" y="5"/>
                  </a:lnTo>
                  <a:lnTo>
                    <a:pt x="107" y="4"/>
                  </a:lnTo>
                  <a:lnTo>
                    <a:pt x="118" y="2"/>
                  </a:lnTo>
                  <a:lnTo>
                    <a:pt x="129" y="2"/>
                  </a:lnTo>
                  <a:lnTo>
                    <a:pt x="140" y="1"/>
                  </a:lnTo>
                  <a:lnTo>
                    <a:pt x="152" y="0"/>
                  </a:lnTo>
                  <a:lnTo>
                    <a:pt x="163" y="0"/>
                  </a:lnTo>
                  <a:lnTo>
                    <a:pt x="174" y="0"/>
                  </a:lnTo>
                  <a:lnTo>
                    <a:pt x="185" y="0"/>
                  </a:lnTo>
                  <a:lnTo>
                    <a:pt x="196" y="0"/>
                  </a:lnTo>
                  <a:lnTo>
                    <a:pt x="207" y="1"/>
                  </a:lnTo>
                  <a:lnTo>
                    <a:pt x="217" y="1"/>
                  </a:lnTo>
                  <a:lnTo>
                    <a:pt x="228" y="2"/>
                  </a:lnTo>
                  <a:lnTo>
                    <a:pt x="239" y="3"/>
                  </a:lnTo>
                  <a:lnTo>
                    <a:pt x="250" y="4"/>
                  </a:lnTo>
                  <a:lnTo>
                    <a:pt x="262" y="5"/>
                  </a:lnTo>
                  <a:lnTo>
                    <a:pt x="273" y="6"/>
                  </a:lnTo>
                  <a:lnTo>
                    <a:pt x="284" y="8"/>
                  </a:lnTo>
                  <a:lnTo>
                    <a:pt x="294" y="11"/>
                  </a:lnTo>
                  <a:lnTo>
                    <a:pt x="306" y="13"/>
                  </a:lnTo>
                  <a:lnTo>
                    <a:pt x="316" y="16"/>
                  </a:lnTo>
                  <a:lnTo>
                    <a:pt x="326" y="19"/>
                  </a:lnTo>
                  <a:lnTo>
                    <a:pt x="336" y="23"/>
                  </a:lnTo>
                  <a:lnTo>
                    <a:pt x="345" y="28"/>
                  </a:lnTo>
                  <a:lnTo>
                    <a:pt x="354" y="33"/>
                  </a:lnTo>
                  <a:lnTo>
                    <a:pt x="363" y="39"/>
                  </a:lnTo>
                  <a:lnTo>
                    <a:pt x="364" y="40"/>
                  </a:lnTo>
                  <a:lnTo>
                    <a:pt x="365" y="42"/>
                  </a:lnTo>
                  <a:lnTo>
                    <a:pt x="366" y="43"/>
                  </a:lnTo>
                  <a:lnTo>
                    <a:pt x="367" y="44"/>
                  </a:lnTo>
                  <a:lnTo>
                    <a:pt x="368" y="46"/>
                  </a:lnTo>
                  <a:lnTo>
                    <a:pt x="368" y="48"/>
                  </a:lnTo>
                  <a:lnTo>
                    <a:pt x="369" y="49"/>
                  </a:lnTo>
                  <a:lnTo>
                    <a:pt x="369" y="51"/>
                  </a:lnTo>
                  <a:lnTo>
                    <a:pt x="370" y="51"/>
                  </a:lnTo>
                  <a:lnTo>
                    <a:pt x="370" y="52"/>
                  </a:lnTo>
                  <a:lnTo>
                    <a:pt x="371" y="52"/>
                  </a:lnTo>
                  <a:lnTo>
                    <a:pt x="371" y="53"/>
                  </a:lnTo>
                  <a:lnTo>
                    <a:pt x="372" y="53"/>
                  </a:lnTo>
                  <a:lnTo>
                    <a:pt x="372" y="54"/>
                  </a:lnTo>
                  <a:lnTo>
                    <a:pt x="371" y="55"/>
                  </a:lnTo>
                  <a:lnTo>
                    <a:pt x="371" y="56"/>
                  </a:lnTo>
                  <a:lnTo>
                    <a:pt x="371" y="57"/>
                  </a:lnTo>
                  <a:lnTo>
                    <a:pt x="370" y="58"/>
                  </a:lnTo>
                  <a:lnTo>
                    <a:pt x="368" y="59"/>
                  </a:lnTo>
                  <a:lnTo>
                    <a:pt x="367" y="59"/>
                  </a:lnTo>
                  <a:lnTo>
                    <a:pt x="366" y="59"/>
                  </a:lnTo>
                  <a:lnTo>
                    <a:pt x="356" y="52"/>
                  </a:lnTo>
                  <a:lnTo>
                    <a:pt x="344" y="46"/>
                  </a:lnTo>
                  <a:lnTo>
                    <a:pt x="333" y="41"/>
                  </a:lnTo>
                  <a:lnTo>
                    <a:pt x="321" y="36"/>
                  </a:lnTo>
                  <a:lnTo>
                    <a:pt x="309" y="32"/>
                  </a:lnTo>
                  <a:lnTo>
                    <a:pt x="296" y="29"/>
                  </a:lnTo>
                  <a:lnTo>
                    <a:pt x="283" y="27"/>
                  </a:lnTo>
                  <a:lnTo>
                    <a:pt x="269" y="25"/>
                  </a:lnTo>
                  <a:lnTo>
                    <a:pt x="256" y="24"/>
                  </a:lnTo>
                  <a:lnTo>
                    <a:pt x="242" y="22"/>
                  </a:lnTo>
                  <a:lnTo>
                    <a:pt x="228" y="22"/>
                  </a:lnTo>
                  <a:lnTo>
                    <a:pt x="215" y="21"/>
                  </a:lnTo>
                  <a:lnTo>
                    <a:pt x="201" y="20"/>
                  </a:lnTo>
                  <a:lnTo>
                    <a:pt x="187" y="20"/>
                  </a:lnTo>
                  <a:lnTo>
                    <a:pt x="175" y="20"/>
                  </a:lnTo>
                  <a:lnTo>
                    <a:pt x="162" y="20"/>
                  </a:lnTo>
                  <a:lnTo>
                    <a:pt x="154" y="20"/>
                  </a:lnTo>
                  <a:lnTo>
                    <a:pt x="145" y="21"/>
                  </a:lnTo>
                  <a:lnTo>
                    <a:pt x="137" y="21"/>
                  </a:lnTo>
                  <a:lnTo>
                    <a:pt x="128" y="22"/>
                  </a:lnTo>
                  <a:lnTo>
                    <a:pt x="119" y="23"/>
                  </a:lnTo>
                  <a:lnTo>
                    <a:pt x="110" y="24"/>
                  </a:lnTo>
                  <a:lnTo>
                    <a:pt x="102" y="25"/>
                  </a:lnTo>
                  <a:lnTo>
                    <a:pt x="93" y="26"/>
                  </a:lnTo>
                  <a:lnTo>
                    <a:pt x="85" y="28"/>
                  </a:lnTo>
                  <a:lnTo>
                    <a:pt x="76" y="30"/>
                  </a:lnTo>
                  <a:lnTo>
                    <a:pt x="68" y="32"/>
                  </a:lnTo>
                  <a:lnTo>
                    <a:pt x="59" y="35"/>
                  </a:lnTo>
                  <a:lnTo>
                    <a:pt x="51" y="38"/>
                  </a:lnTo>
                  <a:lnTo>
                    <a:pt x="43" y="42"/>
                  </a:lnTo>
                  <a:lnTo>
                    <a:pt x="36" y="45"/>
                  </a:lnTo>
                  <a:lnTo>
                    <a:pt x="28" y="49"/>
                  </a:lnTo>
                  <a:lnTo>
                    <a:pt x="26" y="51"/>
                  </a:lnTo>
                  <a:lnTo>
                    <a:pt x="25" y="53"/>
                  </a:lnTo>
                  <a:lnTo>
                    <a:pt x="24" y="55"/>
                  </a:lnTo>
                  <a:lnTo>
                    <a:pt x="23" y="57"/>
                  </a:lnTo>
                  <a:lnTo>
                    <a:pt x="22" y="59"/>
                  </a:lnTo>
                  <a:lnTo>
                    <a:pt x="22" y="61"/>
                  </a:lnTo>
                  <a:lnTo>
                    <a:pt x="22" y="63"/>
                  </a:lnTo>
                  <a:lnTo>
                    <a:pt x="22" y="66"/>
                  </a:lnTo>
                  <a:lnTo>
                    <a:pt x="23" y="67"/>
                  </a:lnTo>
                  <a:lnTo>
                    <a:pt x="24" y="68"/>
                  </a:lnTo>
                  <a:lnTo>
                    <a:pt x="24" y="69"/>
                  </a:lnTo>
                  <a:lnTo>
                    <a:pt x="32" y="72"/>
                  </a:lnTo>
                  <a:lnTo>
                    <a:pt x="39" y="74"/>
                  </a:lnTo>
                  <a:lnTo>
                    <a:pt x="46" y="76"/>
                  </a:lnTo>
                  <a:lnTo>
                    <a:pt x="54" y="78"/>
                  </a:lnTo>
                  <a:lnTo>
                    <a:pt x="62" y="79"/>
                  </a:lnTo>
                  <a:lnTo>
                    <a:pt x="69" y="81"/>
                  </a:lnTo>
                  <a:lnTo>
                    <a:pt x="77" y="83"/>
                  </a:lnTo>
                  <a:lnTo>
                    <a:pt x="85" y="84"/>
                  </a:lnTo>
                  <a:lnTo>
                    <a:pt x="92" y="84"/>
                  </a:lnTo>
                  <a:lnTo>
                    <a:pt x="100" y="86"/>
                  </a:lnTo>
                  <a:lnTo>
                    <a:pt x="108" y="86"/>
                  </a:lnTo>
                  <a:lnTo>
                    <a:pt x="115" y="87"/>
                  </a:lnTo>
                  <a:lnTo>
                    <a:pt x="123" y="88"/>
                  </a:lnTo>
                  <a:lnTo>
                    <a:pt x="131" y="88"/>
                  </a:lnTo>
                  <a:lnTo>
                    <a:pt x="139" y="88"/>
                  </a:lnTo>
                  <a:lnTo>
                    <a:pt x="146" y="88"/>
                  </a:lnTo>
                  <a:lnTo>
                    <a:pt x="155" y="88"/>
                  </a:lnTo>
                  <a:lnTo>
                    <a:pt x="163" y="88"/>
                  </a:lnTo>
                  <a:lnTo>
                    <a:pt x="170" y="88"/>
                  </a:lnTo>
                  <a:lnTo>
                    <a:pt x="178" y="88"/>
                  </a:lnTo>
                  <a:lnTo>
                    <a:pt x="186" y="88"/>
                  </a:lnTo>
                  <a:lnTo>
                    <a:pt x="193" y="88"/>
                  </a:lnTo>
                  <a:lnTo>
                    <a:pt x="202" y="87"/>
                  </a:lnTo>
                  <a:lnTo>
                    <a:pt x="210" y="87"/>
                  </a:lnTo>
                  <a:lnTo>
                    <a:pt x="217" y="86"/>
                  </a:lnTo>
                  <a:lnTo>
                    <a:pt x="225" y="86"/>
                  </a:lnTo>
                  <a:lnTo>
                    <a:pt x="233" y="86"/>
                  </a:lnTo>
                  <a:lnTo>
                    <a:pt x="241" y="85"/>
                  </a:lnTo>
                  <a:lnTo>
                    <a:pt x="249" y="84"/>
                  </a:lnTo>
                  <a:lnTo>
                    <a:pt x="256" y="84"/>
                  </a:lnTo>
                  <a:lnTo>
                    <a:pt x="264" y="84"/>
                  </a:lnTo>
                  <a:lnTo>
                    <a:pt x="272" y="83"/>
                  </a:lnTo>
                  <a:lnTo>
                    <a:pt x="277" y="83"/>
                  </a:lnTo>
                  <a:lnTo>
                    <a:pt x="281" y="83"/>
                  </a:lnTo>
                  <a:lnTo>
                    <a:pt x="287" y="82"/>
                  </a:lnTo>
                  <a:lnTo>
                    <a:pt x="291" y="81"/>
                  </a:lnTo>
                  <a:lnTo>
                    <a:pt x="296" y="80"/>
                  </a:lnTo>
                  <a:lnTo>
                    <a:pt x="301" y="79"/>
                  </a:lnTo>
                  <a:lnTo>
                    <a:pt x="306" y="78"/>
                  </a:lnTo>
                  <a:lnTo>
                    <a:pt x="311" y="76"/>
                  </a:lnTo>
                  <a:lnTo>
                    <a:pt x="316" y="75"/>
                  </a:lnTo>
                  <a:lnTo>
                    <a:pt x="320" y="73"/>
                  </a:lnTo>
                  <a:lnTo>
                    <a:pt x="326" y="72"/>
                  </a:lnTo>
                  <a:lnTo>
                    <a:pt x="330" y="70"/>
                  </a:lnTo>
                  <a:lnTo>
                    <a:pt x="335" y="69"/>
                  </a:lnTo>
                  <a:lnTo>
                    <a:pt x="340" y="67"/>
                  </a:lnTo>
                  <a:lnTo>
                    <a:pt x="344" y="66"/>
                  </a:lnTo>
                  <a:lnTo>
                    <a:pt x="349" y="64"/>
                  </a:lnTo>
                  <a:lnTo>
                    <a:pt x="351" y="65"/>
                  </a:lnTo>
                  <a:lnTo>
                    <a:pt x="351" y="66"/>
                  </a:lnTo>
                  <a:lnTo>
                    <a:pt x="351" y="67"/>
                  </a:lnTo>
                  <a:lnTo>
                    <a:pt x="351" y="68"/>
                  </a:lnTo>
                  <a:lnTo>
                    <a:pt x="352" y="69"/>
                  </a:lnTo>
                  <a:lnTo>
                    <a:pt x="353" y="69"/>
                  </a:lnTo>
                  <a:lnTo>
                    <a:pt x="353" y="71"/>
                  </a:lnTo>
                  <a:lnTo>
                    <a:pt x="353" y="72"/>
                  </a:lnTo>
                  <a:lnTo>
                    <a:pt x="354" y="73"/>
                  </a:lnTo>
                  <a:lnTo>
                    <a:pt x="355" y="74"/>
                  </a:lnTo>
                  <a:lnTo>
                    <a:pt x="355" y="75"/>
                  </a:lnTo>
                  <a:lnTo>
                    <a:pt x="355" y="76"/>
                  </a:lnTo>
                  <a:lnTo>
                    <a:pt x="356" y="76"/>
                  </a:lnTo>
                  <a:lnTo>
                    <a:pt x="357" y="77"/>
                  </a:lnTo>
                  <a:lnTo>
                    <a:pt x="358" y="78"/>
                  </a:lnTo>
                  <a:lnTo>
                    <a:pt x="360" y="79"/>
                  </a:lnTo>
                  <a:lnTo>
                    <a:pt x="356" y="82"/>
                  </a:lnTo>
                  <a:lnTo>
                    <a:pt x="351" y="84"/>
                  </a:lnTo>
                  <a:lnTo>
                    <a:pt x="347" y="87"/>
                  </a:lnTo>
                  <a:lnTo>
                    <a:pt x="342" y="90"/>
                  </a:lnTo>
                  <a:lnTo>
                    <a:pt x="337" y="91"/>
                  </a:lnTo>
                  <a:lnTo>
                    <a:pt x="331" y="93"/>
                  </a:lnTo>
                  <a:lnTo>
                    <a:pt x="326" y="95"/>
                  </a:lnTo>
                  <a:lnTo>
                    <a:pt x="321" y="96"/>
                  </a:lnTo>
                  <a:lnTo>
                    <a:pt x="316" y="97"/>
                  </a:lnTo>
                  <a:lnTo>
                    <a:pt x="310" y="99"/>
                  </a:lnTo>
                  <a:lnTo>
                    <a:pt x="304" y="100"/>
                  </a:lnTo>
                  <a:lnTo>
                    <a:pt x="299" y="101"/>
                  </a:lnTo>
                  <a:lnTo>
                    <a:pt x="294" y="102"/>
                  </a:lnTo>
                  <a:lnTo>
                    <a:pt x="289" y="102"/>
                  </a:lnTo>
                  <a:lnTo>
                    <a:pt x="283" y="103"/>
                  </a:lnTo>
                  <a:lnTo>
                    <a:pt x="278" y="103"/>
                  </a:lnTo>
                  <a:lnTo>
                    <a:pt x="272" y="104"/>
                  </a:lnTo>
                  <a:lnTo>
                    <a:pt x="266" y="104"/>
                  </a:lnTo>
                  <a:lnTo>
                    <a:pt x="259" y="105"/>
                  </a:lnTo>
                  <a:lnTo>
                    <a:pt x="253" y="105"/>
                  </a:lnTo>
                  <a:lnTo>
                    <a:pt x="246" y="106"/>
                  </a:lnTo>
                  <a:lnTo>
                    <a:pt x="240" y="106"/>
                  </a:lnTo>
                  <a:lnTo>
                    <a:pt x="234" y="106"/>
                  </a:lnTo>
                  <a:lnTo>
                    <a:pt x="227" y="107"/>
                  </a:lnTo>
                  <a:lnTo>
                    <a:pt x="222" y="107"/>
                  </a:lnTo>
                  <a:lnTo>
                    <a:pt x="215" y="107"/>
                  </a:lnTo>
                  <a:lnTo>
                    <a:pt x="209" y="108"/>
                  </a:lnTo>
                  <a:lnTo>
                    <a:pt x="202" y="108"/>
                  </a:lnTo>
                  <a:lnTo>
                    <a:pt x="196" y="108"/>
                  </a:lnTo>
                  <a:lnTo>
                    <a:pt x="190" y="108"/>
                  </a:lnTo>
                  <a:lnTo>
                    <a:pt x="183" y="108"/>
                  </a:lnTo>
                  <a:lnTo>
                    <a:pt x="177" y="108"/>
                  </a:lnTo>
                  <a:lnTo>
                    <a:pt x="176" y="108"/>
                  </a:lnTo>
                </a:path>
              </a:pathLst>
            </a:custGeom>
            <a:noFill/>
            <a:ln w="12700" cap="rnd">
              <a:solidFill>
                <a:srgbClr val="161717"/>
              </a:solid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751" name="Freeform 47"/>
            <p:cNvSpPr>
              <a:spLocks/>
            </p:cNvSpPr>
            <p:nvPr/>
          </p:nvSpPr>
          <p:spPr bwMode="auto">
            <a:xfrm>
              <a:off x="4764088" y="1825625"/>
              <a:ext cx="7937" cy="3175"/>
            </a:xfrm>
            <a:custGeom>
              <a:avLst/>
              <a:gdLst>
                <a:gd name="T0" fmla="*/ 0 w 3"/>
                <a:gd name="T1" fmla="*/ 0 h 1"/>
                <a:gd name="T2" fmla="*/ 2147483647 w 3"/>
                <a:gd name="T3" fmla="*/ 0 h 1"/>
                <a:gd name="T4" fmla="*/ 2147483647 w 3"/>
                <a:gd name="T5" fmla="*/ 0 h 1"/>
                <a:gd name="T6" fmla="*/ 0 w 3"/>
                <a:gd name="T7" fmla="*/ 0 h 1"/>
                <a:gd name="T8" fmla="*/ 0 60000 65536"/>
                <a:gd name="T9" fmla="*/ 0 60000 65536"/>
                <a:gd name="T10" fmla="*/ 0 60000 65536"/>
                <a:gd name="T11" fmla="*/ 0 60000 65536"/>
                <a:gd name="T12" fmla="*/ 0 w 3"/>
                <a:gd name="T13" fmla="*/ 0 h 1"/>
                <a:gd name="T14" fmla="*/ 3 w 3"/>
                <a:gd name="T15" fmla="*/ 1 h 1"/>
              </a:gdLst>
              <a:ahLst/>
              <a:cxnLst>
                <a:cxn ang="T8">
                  <a:pos x="T0" y="T1"/>
                </a:cxn>
                <a:cxn ang="T9">
                  <a:pos x="T2" y="T3"/>
                </a:cxn>
                <a:cxn ang="T10">
                  <a:pos x="T4" y="T5"/>
                </a:cxn>
                <a:cxn ang="T11">
                  <a:pos x="T6" y="T7"/>
                </a:cxn>
              </a:cxnLst>
              <a:rect l="T12" t="T13" r="T14" b="T15"/>
              <a:pathLst>
                <a:path w="3" h="1">
                  <a:moveTo>
                    <a:pt x="0" y="0"/>
                  </a:moveTo>
                  <a:lnTo>
                    <a:pt x="1" y="0"/>
                  </a:lnTo>
                  <a:lnTo>
                    <a:pt x="2" y="0"/>
                  </a:lnTo>
                  <a:lnTo>
                    <a:pt x="0" y="0"/>
                  </a:lnTo>
                </a:path>
              </a:pathLst>
            </a:custGeom>
            <a:solidFill>
              <a:srgbClr val="003CC5"/>
            </a:solidFill>
            <a:ln w="12700" cap="rnd">
              <a:no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752" name="Freeform 48"/>
            <p:cNvSpPr>
              <a:spLocks/>
            </p:cNvSpPr>
            <p:nvPr/>
          </p:nvSpPr>
          <p:spPr bwMode="auto">
            <a:xfrm>
              <a:off x="4432300" y="1825625"/>
              <a:ext cx="11113" cy="3175"/>
            </a:xfrm>
            <a:custGeom>
              <a:avLst/>
              <a:gdLst>
                <a:gd name="T0" fmla="*/ 0 w 3"/>
                <a:gd name="T1" fmla="*/ 0 h 1"/>
                <a:gd name="T2" fmla="*/ 2147483647 w 3"/>
                <a:gd name="T3" fmla="*/ 0 h 1"/>
                <a:gd name="T4" fmla="*/ 2147483647 w 3"/>
                <a:gd name="T5" fmla="*/ 0 h 1"/>
                <a:gd name="T6" fmla="*/ 0 w 3"/>
                <a:gd name="T7" fmla="*/ 0 h 1"/>
                <a:gd name="T8" fmla="*/ 0 60000 65536"/>
                <a:gd name="T9" fmla="*/ 0 60000 65536"/>
                <a:gd name="T10" fmla="*/ 0 60000 65536"/>
                <a:gd name="T11" fmla="*/ 0 60000 65536"/>
                <a:gd name="T12" fmla="*/ 0 w 3"/>
                <a:gd name="T13" fmla="*/ 0 h 1"/>
                <a:gd name="T14" fmla="*/ 3 w 3"/>
                <a:gd name="T15" fmla="*/ 1 h 1"/>
              </a:gdLst>
              <a:ahLst/>
              <a:cxnLst>
                <a:cxn ang="T8">
                  <a:pos x="T0" y="T1"/>
                </a:cxn>
                <a:cxn ang="T9">
                  <a:pos x="T2" y="T3"/>
                </a:cxn>
                <a:cxn ang="T10">
                  <a:pos x="T4" y="T5"/>
                </a:cxn>
                <a:cxn ang="T11">
                  <a:pos x="T6" y="T7"/>
                </a:cxn>
              </a:cxnLst>
              <a:rect l="T12" t="T13" r="T14" b="T15"/>
              <a:pathLst>
                <a:path w="3" h="1">
                  <a:moveTo>
                    <a:pt x="0" y="0"/>
                  </a:moveTo>
                  <a:lnTo>
                    <a:pt x="1" y="0"/>
                  </a:lnTo>
                  <a:lnTo>
                    <a:pt x="2" y="0"/>
                  </a:lnTo>
                  <a:lnTo>
                    <a:pt x="0" y="0"/>
                  </a:lnTo>
                </a:path>
              </a:pathLst>
            </a:custGeom>
            <a:solidFill>
              <a:srgbClr val="003CC5"/>
            </a:solidFill>
            <a:ln w="12700" cap="rnd">
              <a:no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pic>
          <p:nvPicPr>
            <p:cNvPr id="30753" name="Picture 49" descr="D-Class"/>
            <p:cNvPicPr>
              <a:picLocks noChangeAspect="1" noChangeArrowheads="1"/>
            </p:cNvPicPr>
            <p:nvPr/>
          </p:nvPicPr>
          <p:blipFill>
            <a:blip r:embed="rId4" cstate="print"/>
            <a:srcRect/>
            <a:stretch>
              <a:fillRect/>
            </a:stretch>
          </p:blipFill>
          <p:spPr bwMode="auto">
            <a:xfrm>
              <a:off x="6997700" y="976313"/>
              <a:ext cx="1298575" cy="1778000"/>
            </a:xfrm>
            <a:prstGeom prst="rect">
              <a:avLst/>
            </a:prstGeom>
            <a:noFill/>
            <a:ln w="9525">
              <a:noFill/>
              <a:miter lim="800000"/>
              <a:headEnd/>
              <a:tailEnd/>
            </a:ln>
          </p:spPr>
        </p:pic>
        <p:sp>
          <p:nvSpPr>
            <p:cNvPr id="592976" name="Line 80"/>
            <p:cNvSpPr>
              <a:spLocks noChangeShapeType="1"/>
            </p:cNvSpPr>
            <p:nvPr/>
          </p:nvSpPr>
          <p:spPr bwMode="auto">
            <a:xfrm>
              <a:off x="2409825" y="1657350"/>
              <a:ext cx="1419225" cy="0"/>
            </a:xfrm>
            <a:prstGeom prst="line">
              <a:avLst/>
            </a:prstGeom>
            <a:noFill/>
            <a:ln w="28575">
              <a:solidFill>
                <a:schemeClr val="tx1"/>
              </a:solidFill>
              <a:round/>
              <a:headEnd type="none" w="sm" len="sm"/>
              <a:tailEnd type="triangle" w="sm" len="sm"/>
            </a:ln>
          </p:spPr>
          <p:txBody>
            <a:bodyPr wrap="none" anchor="ctr"/>
            <a:lstStyle/>
            <a:p>
              <a:endParaRPr lang="zh-CN" altLang="en-US"/>
            </a:p>
          </p:txBody>
        </p:sp>
        <p:cxnSp>
          <p:nvCxnSpPr>
            <p:cNvPr id="592977" name="AutoShape 81"/>
            <p:cNvCxnSpPr>
              <a:cxnSpLocks noChangeShapeType="1"/>
              <a:endCxn id="30744" idx="33"/>
            </p:cNvCxnSpPr>
            <p:nvPr/>
          </p:nvCxnSpPr>
          <p:spPr bwMode="auto">
            <a:xfrm rot="10800000">
              <a:off x="4286250" y="1733550"/>
              <a:ext cx="841375" cy="1093788"/>
            </a:xfrm>
            <a:prstGeom prst="curvedConnector2">
              <a:avLst/>
            </a:prstGeom>
            <a:noFill/>
            <a:ln w="28575">
              <a:solidFill>
                <a:schemeClr val="tx1"/>
              </a:solidFill>
              <a:round/>
              <a:headEnd type="oval" w="med" len="med"/>
              <a:tailEnd type="triangle" w="med" len="med"/>
            </a:ln>
          </p:spPr>
        </p:cxnSp>
        <p:sp>
          <p:nvSpPr>
            <p:cNvPr id="30756" name="Line 82"/>
            <p:cNvSpPr>
              <a:spLocks noChangeShapeType="1"/>
            </p:cNvSpPr>
            <p:nvPr/>
          </p:nvSpPr>
          <p:spPr bwMode="auto">
            <a:xfrm flipH="1" flipV="1">
              <a:off x="5365750" y="1487488"/>
              <a:ext cx="1785938" cy="217487"/>
            </a:xfrm>
            <a:prstGeom prst="line">
              <a:avLst/>
            </a:prstGeom>
            <a:noFill/>
            <a:ln w="28575">
              <a:solidFill>
                <a:schemeClr val="tx1"/>
              </a:solidFill>
              <a:round/>
              <a:headEnd/>
              <a:tailEnd type="triangle" w="med" len="med"/>
            </a:ln>
          </p:spPr>
          <p:txBody>
            <a:bodyPr anchor="ctr">
              <a:spAutoFit/>
            </a:bodyPr>
            <a:lstStyle/>
            <a:p>
              <a:endParaRPr lang="zh-CN" altLang="en-US"/>
            </a:p>
          </p:txBody>
        </p:sp>
        <p:sp>
          <p:nvSpPr>
            <p:cNvPr id="30757" name="Line 97"/>
            <p:cNvSpPr>
              <a:spLocks noChangeShapeType="1"/>
            </p:cNvSpPr>
            <p:nvPr/>
          </p:nvSpPr>
          <p:spPr bwMode="auto">
            <a:xfrm flipH="1" flipV="1">
              <a:off x="5072063" y="1873250"/>
              <a:ext cx="604837" cy="635000"/>
            </a:xfrm>
            <a:prstGeom prst="line">
              <a:avLst/>
            </a:prstGeom>
            <a:noFill/>
            <a:ln w="28575">
              <a:solidFill>
                <a:schemeClr val="tx1"/>
              </a:solidFill>
              <a:round/>
              <a:headEnd/>
              <a:tailEnd type="triangle" w="med" len="med"/>
            </a:ln>
          </p:spPr>
          <p:txBody>
            <a:bodyPr anchor="ctr">
              <a:spAutoFit/>
            </a:bodyPr>
            <a:lstStyle/>
            <a:p>
              <a:endParaRPr lang="zh-CN" altLang="en-US"/>
            </a:p>
          </p:txBody>
        </p:sp>
        <p:sp>
          <p:nvSpPr>
            <p:cNvPr id="592994" name="AutoShape 98"/>
            <p:cNvSpPr>
              <a:spLocks noChangeArrowheads="1"/>
            </p:cNvSpPr>
            <p:nvPr/>
          </p:nvSpPr>
          <p:spPr bwMode="auto">
            <a:xfrm rot="-900000">
              <a:off x="3657600" y="5329238"/>
              <a:ext cx="706438" cy="636587"/>
            </a:xfrm>
            <a:prstGeom prst="verticalScroll">
              <a:avLst>
                <a:gd name="adj" fmla="val 25000"/>
              </a:avLst>
            </a:prstGeom>
            <a:solidFill>
              <a:srgbClr val="B6B6CE"/>
            </a:solidFill>
            <a:ln w="12700">
              <a:solidFill>
                <a:srgbClr val="000000"/>
              </a:solidFill>
              <a:round/>
              <a:headEnd/>
              <a:tailEnd/>
            </a:ln>
          </p:spPr>
          <p:txBody>
            <a:bodyPr anchor="ctr">
              <a:spAutoFit/>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grpSp>
          <p:nvGrpSpPr>
            <p:cNvPr id="3" name="Group 99"/>
            <p:cNvGrpSpPr>
              <a:grpSpLocks/>
            </p:cNvGrpSpPr>
            <p:nvPr/>
          </p:nvGrpSpPr>
          <p:grpSpPr bwMode="auto">
            <a:xfrm>
              <a:off x="2438400" y="4114800"/>
              <a:ext cx="1130300" cy="571500"/>
              <a:chOff x="176" y="3264"/>
              <a:chExt cx="712" cy="360"/>
            </a:xfrm>
          </p:grpSpPr>
          <p:grpSp>
            <p:nvGrpSpPr>
              <p:cNvPr id="4" name="Group 100"/>
              <p:cNvGrpSpPr>
                <a:grpSpLocks/>
              </p:cNvGrpSpPr>
              <p:nvPr/>
            </p:nvGrpSpPr>
            <p:grpSpPr bwMode="auto">
              <a:xfrm>
                <a:off x="215" y="3289"/>
                <a:ext cx="620" cy="320"/>
                <a:chOff x="5856" y="2510"/>
                <a:chExt cx="827" cy="465"/>
              </a:xfrm>
            </p:grpSpPr>
            <p:sp>
              <p:nvSpPr>
                <p:cNvPr id="30838" name="Freeform 101"/>
                <p:cNvSpPr>
                  <a:spLocks/>
                </p:cNvSpPr>
                <p:nvPr/>
              </p:nvSpPr>
              <p:spPr bwMode="auto">
                <a:xfrm rot="758307">
                  <a:off x="6201" y="2774"/>
                  <a:ext cx="479" cy="141"/>
                </a:xfrm>
                <a:custGeom>
                  <a:avLst/>
                  <a:gdLst>
                    <a:gd name="T0" fmla="*/ 0 w 897"/>
                    <a:gd name="T1" fmla="*/ 0 h 236"/>
                    <a:gd name="T2" fmla="*/ 1 w 897"/>
                    <a:gd name="T3" fmla="*/ 0 h 236"/>
                    <a:gd name="T4" fmla="*/ 1 w 897"/>
                    <a:gd name="T5" fmla="*/ 1 h 236"/>
                    <a:gd name="T6" fmla="*/ 1 w 897"/>
                    <a:gd name="T7" fmla="*/ 1 h 236"/>
                    <a:gd name="T8" fmla="*/ 1 w 897"/>
                    <a:gd name="T9" fmla="*/ 1 h 236"/>
                    <a:gd name="T10" fmla="*/ 1 w 897"/>
                    <a:gd name="T11" fmla="*/ 1 h 236"/>
                    <a:gd name="T12" fmla="*/ 1 w 897"/>
                    <a:gd name="T13" fmla="*/ 1 h 236"/>
                    <a:gd name="T14" fmla="*/ 1 w 897"/>
                    <a:gd name="T15" fmla="*/ 1 h 236"/>
                    <a:gd name="T16" fmla="*/ 1 w 897"/>
                    <a:gd name="T17" fmla="*/ 1 h 236"/>
                    <a:gd name="T18" fmla="*/ 1 w 897"/>
                    <a:gd name="T19" fmla="*/ 1 h 236"/>
                    <a:gd name="T20" fmla="*/ 1 w 897"/>
                    <a:gd name="T21" fmla="*/ 1 h 236"/>
                    <a:gd name="T22" fmla="*/ 1 w 897"/>
                    <a:gd name="T23" fmla="*/ 1 h 236"/>
                    <a:gd name="T24" fmla="*/ 1 w 897"/>
                    <a:gd name="T25" fmla="*/ 1 h 236"/>
                    <a:gd name="T26" fmla="*/ 1 w 897"/>
                    <a:gd name="T27" fmla="*/ 1 h 236"/>
                    <a:gd name="T28" fmla="*/ 1 w 897"/>
                    <a:gd name="T29" fmla="*/ 1 h 236"/>
                    <a:gd name="T30" fmla="*/ 1 w 897"/>
                    <a:gd name="T31" fmla="*/ 1 h 236"/>
                    <a:gd name="T32" fmla="*/ 1 w 897"/>
                    <a:gd name="T33" fmla="*/ 1 h 236"/>
                    <a:gd name="T34" fmla="*/ 1 w 897"/>
                    <a:gd name="T35" fmla="*/ 1 h 236"/>
                    <a:gd name="T36" fmla="*/ 1 w 897"/>
                    <a:gd name="T37" fmla="*/ 1 h 236"/>
                    <a:gd name="T38" fmla="*/ 1 w 897"/>
                    <a:gd name="T39" fmla="*/ 1 h 236"/>
                    <a:gd name="T40" fmla="*/ 1 w 897"/>
                    <a:gd name="T41" fmla="*/ 1 h 236"/>
                    <a:gd name="T42" fmla="*/ 0 w 897"/>
                    <a:gd name="T43" fmla="*/ 1 h 236"/>
                    <a:gd name="T44" fmla="*/ 0 w 897"/>
                    <a:gd name="T45" fmla="*/ 0 h 2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97"/>
                    <a:gd name="T70" fmla="*/ 0 h 236"/>
                    <a:gd name="T71" fmla="*/ 897 w 897"/>
                    <a:gd name="T72" fmla="*/ 236 h 2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97" h="236">
                      <a:moveTo>
                        <a:pt x="0" y="0"/>
                      </a:moveTo>
                      <a:lnTo>
                        <a:pt x="838" y="0"/>
                      </a:lnTo>
                      <a:lnTo>
                        <a:pt x="897" y="117"/>
                      </a:lnTo>
                      <a:lnTo>
                        <a:pt x="838" y="236"/>
                      </a:lnTo>
                      <a:lnTo>
                        <a:pt x="718" y="236"/>
                      </a:lnTo>
                      <a:lnTo>
                        <a:pt x="718" y="177"/>
                      </a:lnTo>
                      <a:lnTo>
                        <a:pt x="658" y="177"/>
                      </a:lnTo>
                      <a:lnTo>
                        <a:pt x="658" y="236"/>
                      </a:lnTo>
                      <a:lnTo>
                        <a:pt x="599" y="236"/>
                      </a:lnTo>
                      <a:lnTo>
                        <a:pt x="599" y="177"/>
                      </a:lnTo>
                      <a:lnTo>
                        <a:pt x="479" y="177"/>
                      </a:lnTo>
                      <a:lnTo>
                        <a:pt x="479" y="236"/>
                      </a:lnTo>
                      <a:lnTo>
                        <a:pt x="419" y="236"/>
                      </a:lnTo>
                      <a:lnTo>
                        <a:pt x="359" y="177"/>
                      </a:lnTo>
                      <a:lnTo>
                        <a:pt x="299" y="236"/>
                      </a:lnTo>
                      <a:lnTo>
                        <a:pt x="239" y="177"/>
                      </a:lnTo>
                      <a:lnTo>
                        <a:pt x="239" y="236"/>
                      </a:lnTo>
                      <a:lnTo>
                        <a:pt x="179" y="236"/>
                      </a:lnTo>
                      <a:lnTo>
                        <a:pt x="179" y="177"/>
                      </a:lnTo>
                      <a:lnTo>
                        <a:pt x="120" y="177"/>
                      </a:lnTo>
                      <a:lnTo>
                        <a:pt x="59" y="236"/>
                      </a:lnTo>
                      <a:lnTo>
                        <a:pt x="0" y="236"/>
                      </a:lnTo>
                      <a:lnTo>
                        <a:pt x="0" y="0"/>
                      </a:lnTo>
                      <a:close/>
                    </a:path>
                  </a:pathLst>
                </a:custGeom>
                <a:solidFill>
                  <a:srgbClr val="FFCC00"/>
                </a:solidFill>
                <a:ln w="3175">
                  <a:no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39" name="Oval 102"/>
                <p:cNvSpPr>
                  <a:spLocks noChangeArrowheads="1"/>
                </p:cNvSpPr>
                <p:nvPr/>
              </p:nvSpPr>
              <p:spPr bwMode="auto">
                <a:xfrm rot="758307">
                  <a:off x="5954" y="2568"/>
                  <a:ext cx="277" cy="407"/>
                </a:xfrm>
                <a:prstGeom prst="ellipse">
                  <a:avLst/>
                </a:prstGeom>
                <a:solidFill>
                  <a:srgbClr val="FFCC00"/>
                </a:solidFill>
                <a:ln w="3175">
                  <a:no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40" name="Oval 103"/>
                <p:cNvSpPr>
                  <a:spLocks noChangeArrowheads="1"/>
                </p:cNvSpPr>
                <p:nvPr/>
              </p:nvSpPr>
              <p:spPr bwMode="auto">
                <a:xfrm rot="758307">
                  <a:off x="5964" y="2585"/>
                  <a:ext cx="253" cy="387"/>
                </a:xfrm>
                <a:prstGeom prst="ellipse">
                  <a:avLst/>
                </a:prstGeom>
                <a:solidFill>
                  <a:srgbClr val="FFCC00"/>
                </a:solidFill>
                <a:ln w="3175">
                  <a:no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41" name="Oval 104"/>
                <p:cNvSpPr>
                  <a:spLocks noChangeArrowheads="1"/>
                </p:cNvSpPr>
                <p:nvPr/>
              </p:nvSpPr>
              <p:spPr bwMode="auto">
                <a:xfrm rot="758307">
                  <a:off x="5978" y="2707"/>
                  <a:ext cx="66" cy="111"/>
                </a:xfrm>
                <a:prstGeom prst="ellipse">
                  <a:avLst/>
                </a:prstGeom>
                <a:solidFill>
                  <a:srgbClr val="FFCC00"/>
                </a:solidFill>
                <a:ln w="3175">
                  <a:no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42" name="Oval 105"/>
                <p:cNvSpPr>
                  <a:spLocks noChangeArrowheads="1"/>
                </p:cNvSpPr>
                <p:nvPr/>
              </p:nvSpPr>
              <p:spPr bwMode="auto">
                <a:xfrm rot="758307">
                  <a:off x="5982" y="2731"/>
                  <a:ext cx="52" cy="87"/>
                </a:xfrm>
                <a:prstGeom prst="ellipse">
                  <a:avLst/>
                </a:prstGeom>
                <a:solidFill>
                  <a:srgbClr val="FFCC00"/>
                </a:solidFill>
                <a:ln w="3175">
                  <a:no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43" name="Freeform 106"/>
                <p:cNvSpPr>
                  <a:spLocks/>
                </p:cNvSpPr>
                <p:nvPr/>
              </p:nvSpPr>
              <p:spPr bwMode="auto">
                <a:xfrm rot="758307">
                  <a:off x="6200" y="2780"/>
                  <a:ext cx="479" cy="141"/>
                </a:xfrm>
                <a:custGeom>
                  <a:avLst/>
                  <a:gdLst>
                    <a:gd name="T0" fmla="*/ 0 w 897"/>
                    <a:gd name="T1" fmla="*/ 0 h 236"/>
                    <a:gd name="T2" fmla="*/ 1 w 897"/>
                    <a:gd name="T3" fmla="*/ 0 h 236"/>
                    <a:gd name="T4" fmla="*/ 1 w 897"/>
                    <a:gd name="T5" fmla="*/ 1 h 236"/>
                    <a:gd name="T6" fmla="*/ 1 w 897"/>
                    <a:gd name="T7" fmla="*/ 1 h 236"/>
                    <a:gd name="T8" fmla="*/ 1 w 897"/>
                    <a:gd name="T9" fmla="*/ 1 h 236"/>
                    <a:gd name="T10" fmla="*/ 1 w 897"/>
                    <a:gd name="T11" fmla="*/ 1 h 236"/>
                    <a:gd name="T12" fmla="*/ 1 w 897"/>
                    <a:gd name="T13" fmla="*/ 1 h 236"/>
                    <a:gd name="T14" fmla="*/ 1 w 897"/>
                    <a:gd name="T15" fmla="*/ 1 h 236"/>
                    <a:gd name="T16" fmla="*/ 1 w 897"/>
                    <a:gd name="T17" fmla="*/ 1 h 236"/>
                    <a:gd name="T18" fmla="*/ 1 w 897"/>
                    <a:gd name="T19" fmla="*/ 1 h 236"/>
                    <a:gd name="T20" fmla="*/ 1 w 897"/>
                    <a:gd name="T21" fmla="*/ 1 h 236"/>
                    <a:gd name="T22" fmla="*/ 1 w 897"/>
                    <a:gd name="T23" fmla="*/ 1 h 236"/>
                    <a:gd name="T24" fmla="*/ 1 w 897"/>
                    <a:gd name="T25" fmla="*/ 1 h 236"/>
                    <a:gd name="T26" fmla="*/ 1 w 897"/>
                    <a:gd name="T27" fmla="*/ 1 h 236"/>
                    <a:gd name="T28" fmla="*/ 1 w 897"/>
                    <a:gd name="T29" fmla="*/ 1 h 236"/>
                    <a:gd name="T30" fmla="*/ 1 w 897"/>
                    <a:gd name="T31" fmla="*/ 1 h 236"/>
                    <a:gd name="T32" fmla="*/ 1 w 897"/>
                    <a:gd name="T33" fmla="*/ 1 h 236"/>
                    <a:gd name="T34" fmla="*/ 1 w 897"/>
                    <a:gd name="T35" fmla="*/ 1 h 236"/>
                    <a:gd name="T36" fmla="*/ 1 w 897"/>
                    <a:gd name="T37" fmla="*/ 1 h 236"/>
                    <a:gd name="T38" fmla="*/ 1 w 897"/>
                    <a:gd name="T39" fmla="*/ 1 h 236"/>
                    <a:gd name="T40" fmla="*/ 1 w 897"/>
                    <a:gd name="T41" fmla="*/ 1 h 236"/>
                    <a:gd name="T42" fmla="*/ 0 w 897"/>
                    <a:gd name="T43" fmla="*/ 1 h 236"/>
                    <a:gd name="T44" fmla="*/ 0 w 897"/>
                    <a:gd name="T45" fmla="*/ 0 h 2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97"/>
                    <a:gd name="T70" fmla="*/ 0 h 236"/>
                    <a:gd name="T71" fmla="*/ 897 w 897"/>
                    <a:gd name="T72" fmla="*/ 236 h 2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97" h="236">
                      <a:moveTo>
                        <a:pt x="0" y="0"/>
                      </a:moveTo>
                      <a:lnTo>
                        <a:pt x="838" y="0"/>
                      </a:lnTo>
                      <a:lnTo>
                        <a:pt x="897" y="117"/>
                      </a:lnTo>
                      <a:lnTo>
                        <a:pt x="838" y="236"/>
                      </a:lnTo>
                      <a:lnTo>
                        <a:pt x="718" y="236"/>
                      </a:lnTo>
                      <a:lnTo>
                        <a:pt x="718" y="177"/>
                      </a:lnTo>
                      <a:lnTo>
                        <a:pt x="658" y="177"/>
                      </a:lnTo>
                      <a:lnTo>
                        <a:pt x="658" y="236"/>
                      </a:lnTo>
                      <a:lnTo>
                        <a:pt x="599" y="236"/>
                      </a:lnTo>
                      <a:lnTo>
                        <a:pt x="599" y="177"/>
                      </a:lnTo>
                      <a:lnTo>
                        <a:pt x="479" y="177"/>
                      </a:lnTo>
                      <a:lnTo>
                        <a:pt x="479" y="236"/>
                      </a:lnTo>
                      <a:lnTo>
                        <a:pt x="419" y="236"/>
                      </a:lnTo>
                      <a:lnTo>
                        <a:pt x="359" y="177"/>
                      </a:lnTo>
                      <a:lnTo>
                        <a:pt x="299" y="236"/>
                      </a:lnTo>
                      <a:lnTo>
                        <a:pt x="239" y="177"/>
                      </a:lnTo>
                      <a:lnTo>
                        <a:pt x="239" y="236"/>
                      </a:lnTo>
                      <a:lnTo>
                        <a:pt x="179" y="236"/>
                      </a:lnTo>
                      <a:lnTo>
                        <a:pt x="179" y="177"/>
                      </a:lnTo>
                      <a:lnTo>
                        <a:pt x="120" y="177"/>
                      </a:lnTo>
                      <a:lnTo>
                        <a:pt x="59" y="236"/>
                      </a:lnTo>
                      <a:lnTo>
                        <a:pt x="0" y="236"/>
                      </a:lnTo>
                      <a:lnTo>
                        <a:pt x="0" y="0"/>
                      </a:lnTo>
                      <a:close/>
                    </a:path>
                  </a:pathLst>
                </a:custGeom>
                <a:solidFill>
                  <a:srgbClr val="FFCC00"/>
                </a:solidFill>
                <a:ln w="3175">
                  <a:no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44" name="Freeform 107"/>
                <p:cNvSpPr>
                  <a:spLocks/>
                </p:cNvSpPr>
                <p:nvPr/>
              </p:nvSpPr>
              <p:spPr bwMode="auto">
                <a:xfrm rot="758307">
                  <a:off x="6244" y="2819"/>
                  <a:ext cx="439" cy="36"/>
                </a:xfrm>
                <a:custGeom>
                  <a:avLst/>
                  <a:gdLst>
                    <a:gd name="T0" fmla="*/ 0 w 821"/>
                    <a:gd name="T1" fmla="*/ 0 h 60"/>
                    <a:gd name="T2" fmla="*/ 1 w 821"/>
                    <a:gd name="T3" fmla="*/ 0 h 60"/>
                    <a:gd name="T4" fmla="*/ 1 w 821"/>
                    <a:gd name="T5" fmla="*/ 1 h 60"/>
                    <a:gd name="T6" fmla="*/ 0 w 821"/>
                    <a:gd name="T7" fmla="*/ 1 h 60"/>
                    <a:gd name="T8" fmla="*/ 0 w 821"/>
                    <a:gd name="T9" fmla="*/ 0 h 60"/>
                    <a:gd name="T10" fmla="*/ 0 60000 65536"/>
                    <a:gd name="T11" fmla="*/ 0 60000 65536"/>
                    <a:gd name="T12" fmla="*/ 0 60000 65536"/>
                    <a:gd name="T13" fmla="*/ 0 60000 65536"/>
                    <a:gd name="T14" fmla="*/ 0 60000 65536"/>
                    <a:gd name="T15" fmla="*/ 0 w 821"/>
                    <a:gd name="T16" fmla="*/ 0 h 60"/>
                    <a:gd name="T17" fmla="*/ 821 w 821"/>
                    <a:gd name="T18" fmla="*/ 60 h 60"/>
                  </a:gdLst>
                  <a:ahLst/>
                  <a:cxnLst>
                    <a:cxn ang="T10">
                      <a:pos x="T0" y="T1"/>
                    </a:cxn>
                    <a:cxn ang="T11">
                      <a:pos x="T2" y="T3"/>
                    </a:cxn>
                    <a:cxn ang="T12">
                      <a:pos x="T4" y="T5"/>
                    </a:cxn>
                    <a:cxn ang="T13">
                      <a:pos x="T6" y="T7"/>
                    </a:cxn>
                    <a:cxn ang="T14">
                      <a:pos x="T8" y="T9"/>
                    </a:cxn>
                  </a:cxnLst>
                  <a:rect l="T15" t="T16" r="T17" b="T18"/>
                  <a:pathLst>
                    <a:path w="821" h="60">
                      <a:moveTo>
                        <a:pt x="0" y="0"/>
                      </a:moveTo>
                      <a:lnTo>
                        <a:pt x="793" y="0"/>
                      </a:lnTo>
                      <a:lnTo>
                        <a:pt x="821" y="60"/>
                      </a:lnTo>
                      <a:lnTo>
                        <a:pt x="0" y="60"/>
                      </a:lnTo>
                      <a:lnTo>
                        <a:pt x="0" y="0"/>
                      </a:lnTo>
                      <a:close/>
                    </a:path>
                  </a:pathLst>
                </a:custGeom>
                <a:solidFill>
                  <a:srgbClr val="FFCC00"/>
                </a:solidFill>
                <a:ln w="9525">
                  <a:no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45" name="Rectangle 108"/>
                <p:cNvSpPr>
                  <a:spLocks noChangeArrowheads="1"/>
                </p:cNvSpPr>
                <p:nvPr/>
              </p:nvSpPr>
              <p:spPr bwMode="auto">
                <a:xfrm rot="758307">
                  <a:off x="6242" y="2877"/>
                  <a:ext cx="414" cy="7"/>
                </a:xfrm>
                <a:prstGeom prst="rect">
                  <a:avLst/>
                </a:prstGeom>
                <a:solidFill>
                  <a:srgbClr val="FFCC00"/>
                </a:solidFill>
                <a:ln w="9525">
                  <a:noFill/>
                  <a:miter lim="800000"/>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46" name="Rectangle 109"/>
                <p:cNvSpPr>
                  <a:spLocks noChangeArrowheads="1"/>
                </p:cNvSpPr>
                <p:nvPr/>
              </p:nvSpPr>
              <p:spPr bwMode="auto">
                <a:xfrm rot="758307">
                  <a:off x="6247" y="2788"/>
                  <a:ext cx="414" cy="5"/>
                </a:xfrm>
                <a:prstGeom prst="rect">
                  <a:avLst/>
                </a:prstGeom>
                <a:solidFill>
                  <a:srgbClr val="FFCC00"/>
                </a:solidFill>
                <a:ln w="3175">
                  <a:noFill/>
                  <a:miter lim="800000"/>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47" name="Freeform 110"/>
                <p:cNvSpPr>
                  <a:spLocks/>
                </p:cNvSpPr>
                <p:nvPr/>
              </p:nvSpPr>
              <p:spPr bwMode="auto">
                <a:xfrm rot="758307">
                  <a:off x="6184" y="2716"/>
                  <a:ext cx="478" cy="141"/>
                </a:xfrm>
                <a:custGeom>
                  <a:avLst/>
                  <a:gdLst>
                    <a:gd name="T0" fmla="*/ 0 w 897"/>
                    <a:gd name="T1" fmla="*/ 0 h 236"/>
                    <a:gd name="T2" fmla="*/ 1 w 897"/>
                    <a:gd name="T3" fmla="*/ 0 h 236"/>
                    <a:gd name="T4" fmla="*/ 1 w 897"/>
                    <a:gd name="T5" fmla="*/ 1 h 236"/>
                    <a:gd name="T6" fmla="*/ 1 w 897"/>
                    <a:gd name="T7" fmla="*/ 1 h 236"/>
                    <a:gd name="T8" fmla="*/ 1 w 897"/>
                    <a:gd name="T9" fmla="*/ 1 h 236"/>
                    <a:gd name="T10" fmla="*/ 1 w 897"/>
                    <a:gd name="T11" fmla="*/ 1 h 236"/>
                    <a:gd name="T12" fmla="*/ 1 w 897"/>
                    <a:gd name="T13" fmla="*/ 1 h 236"/>
                    <a:gd name="T14" fmla="*/ 1 w 897"/>
                    <a:gd name="T15" fmla="*/ 1 h 236"/>
                    <a:gd name="T16" fmla="*/ 1 w 897"/>
                    <a:gd name="T17" fmla="*/ 1 h 236"/>
                    <a:gd name="T18" fmla="*/ 1 w 897"/>
                    <a:gd name="T19" fmla="*/ 1 h 236"/>
                    <a:gd name="T20" fmla="*/ 1 w 897"/>
                    <a:gd name="T21" fmla="*/ 1 h 236"/>
                    <a:gd name="T22" fmla="*/ 1 w 897"/>
                    <a:gd name="T23" fmla="*/ 1 h 236"/>
                    <a:gd name="T24" fmla="*/ 1 w 897"/>
                    <a:gd name="T25" fmla="*/ 1 h 236"/>
                    <a:gd name="T26" fmla="*/ 1 w 897"/>
                    <a:gd name="T27" fmla="*/ 1 h 236"/>
                    <a:gd name="T28" fmla="*/ 1 w 897"/>
                    <a:gd name="T29" fmla="*/ 1 h 236"/>
                    <a:gd name="T30" fmla="*/ 1 w 897"/>
                    <a:gd name="T31" fmla="*/ 1 h 236"/>
                    <a:gd name="T32" fmla="*/ 1 w 897"/>
                    <a:gd name="T33" fmla="*/ 1 h 236"/>
                    <a:gd name="T34" fmla="*/ 1 w 897"/>
                    <a:gd name="T35" fmla="*/ 1 h 236"/>
                    <a:gd name="T36" fmla="*/ 1 w 897"/>
                    <a:gd name="T37" fmla="*/ 1 h 236"/>
                    <a:gd name="T38" fmla="*/ 1 w 897"/>
                    <a:gd name="T39" fmla="*/ 1 h 236"/>
                    <a:gd name="T40" fmla="*/ 1 w 897"/>
                    <a:gd name="T41" fmla="*/ 1 h 236"/>
                    <a:gd name="T42" fmla="*/ 0 w 897"/>
                    <a:gd name="T43" fmla="*/ 1 h 236"/>
                    <a:gd name="T44" fmla="*/ 0 w 897"/>
                    <a:gd name="T45" fmla="*/ 0 h 2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97"/>
                    <a:gd name="T70" fmla="*/ 0 h 236"/>
                    <a:gd name="T71" fmla="*/ 897 w 897"/>
                    <a:gd name="T72" fmla="*/ 236 h 2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97" h="236">
                      <a:moveTo>
                        <a:pt x="0" y="0"/>
                      </a:moveTo>
                      <a:lnTo>
                        <a:pt x="838" y="0"/>
                      </a:lnTo>
                      <a:lnTo>
                        <a:pt x="897" y="117"/>
                      </a:lnTo>
                      <a:lnTo>
                        <a:pt x="838" y="236"/>
                      </a:lnTo>
                      <a:lnTo>
                        <a:pt x="718" y="236"/>
                      </a:lnTo>
                      <a:lnTo>
                        <a:pt x="718" y="177"/>
                      </a:lnTo>
                      <a:lnTo>
                        <a:pt x="658" y="177"/>
                      </a:lnTo>
                      <a:lnTo>
                        <a:pt x="658" y="236"/>
                      </a:lnTo>
                      <a:lnTo>
                        <a:pt x="599" y="236"/>
                      </a:lnTo>
                      <a:lnTo>
                        <a:pt x="599" y="177"/>
                      </a:lnTo>
                      <a:lnTo>
                        <a:pt x="479" y="177"/>
                      </a:lnTo>
                      <a:lnTo>
                        <a:pt x="479" y="236"/>
                      </a:lnTo>
                      <a:lnTo>
                        <a:pt x="419" y="236"/>
                      </a:lnTo>
                      <a:lnTo>
                        <a:pt x="359" y="177"/>
                      </a:lnTo>
                      <a:lnTo>
                        <a:pt x="299" y="236"/>
                      </a:lnTo>
                      <a:lnTo>
                        <a:pt x="239" y="177"/>
                      </a:lnTo>
                      <a:lnTo>
                        <a:pt x="239" y="236"/>
                      </a:lnTo>
                      <a:lnTo>
                        <a:pt x="179" y="236"/>
                      </a:lnTo>
                      <a:lnTo>
                        <a:pt x="179" y="177"/>
                      </a:lnTo>
                      <a:lnTo>
                        <a:pt x="120" y="177"/>
                      </a:lnTo>
                      <a:lnTo>
                        <a:pt x="59" y="236"/>
                      </a:lnTo>
                      <a:lnTo>
                        <a:pt x="0" y="236"/>
                      </a:lnTo>
                      <a:lnTo>
                        <a:pt x="0" y="0"/>
                      </a:lnTo>
                      <a:close/>
                    </a:path>
                  </a:pathLst>
                </a:custGeom>
                <a:solidFill>
                  <a:srgbClr val="FFCC00"/>
                </a:solidFill>
                <a:ln w="3175">
                  <a:no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48" name="Freeform 111"/>
                <p:cNvSpPr>
                  <a:spLocks/>
                </p:cNvSpPr>
                <p:nvPr/>
              </p:nvSpPr>
              <p:spPr bwMode="auto">
                <a:xfrm rot="758307">
                  <a:off x="5865" y="2642"/>
                  <a:ext cx="117" cy="49"/>
                </a:xfrm>
                <a:custGeom>
                  <a:avLst/>
                  <a:gdLst>
                    <a:gd name="T0" fmla="*/ 0 w 219"/>
                    <a:gd name="T1" fmla="*/ 1 h 81"/>
                    <a:gd name="T2" fmla="*/ 1 w 219"/>
                    <a:gd name="T3" fmla="*/ 1 h 81"/>
                    <a:gd name="T4" fmla="*/ 1 w 219"/>
                    <a:gd name="T5" fmla="*/ 1 h 81"/>
                    <a:gd name="T6" fmla="*/ 1 w 219"/>
                    <a:gd name="T7" fmla="*/ 1 h 81"/>
                    <a:gd name="T8" fmla="*/ 1 w 219"/>
                    <a:gd name="T9" fmla="*/ 1 h 81"/>
                    <a:gd name="T10" fmla="*/ 1 w 219"/>
                    <a:gd name="T11" fmla="*/ 0 h 81"/>
                    <a:gd name="T12" fmla="*/ 1 w 219"/>
                    <a:gd name="T13" fmla="*/ 1 h 81"/>
                    <a:gd name="T14" fmla="*/ 1 w 219"/>
                    <a:gd name="T15" fmla="*/ 1 h 81"/>
                    <a:gd name="T16" fmla="*/ 1 w 219"/>
                    <a:gd name="T17" fmla="*/ 1 h 81"/>
                    <a:gd name="T18" fmla="*/ 1 w 219"/>
                    <a:gd name="T19" fmla="*/ 1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9"/>
                    <a:gd name="T31" fmla="*/ 0 h 81"/>
                    <a:gd name="T32" fmla="*/ 219 w 219"/>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9" h="81">
                      <a:moveTo>
                        <a:pt x="0" y="81"/>
                      </a:moveTo>
                      <a:lnTo>
                        <a:pt x="11" y="56"/>
                      </a:lnTo>
                      <a:lnTo>
                        <a:pt x="31" y="33"/>
                      </a:lnTo>
                      <a:lnTo>
                        <a:pt x="59" y="15"/>
                      </a:lnTo>
                      <a:lnTo>
                        <a:pt x="85" y="5"/>
                      </a:lnTo>
                      <a:lnTo>
                        <a:pt x="118" y="0"/>
                      </a:lnTo>
                      <a:lnTo>
                        <a:pt x="149" y="2"/>
                      </a:lnTo>
                      <a:lnTo>
                        <a:pt x="182" y="12"/>
                      </a:lnTo>
                      <a:lnTo>
                        <a:pt x="200" y="21"/>
                      </a:lnTo>
                      <a:lnTo>
                        <a:pt x="219" y="35"/>
                      </a:lnTo>
                    </a:path>
                  </a:pathLst>
                </a:custGeom>
                <a:noFill/>
                <a:ln w="38100">
                  <a:solidFill>
                    <a:srgbClr val="C0C0C0"/>
                  </a:solid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49" name="Oval 112"/>
                <p:cNvSpPr>
                  <a:spLocks noChangeArrowheads="1"/>
                </p:cNvSpPr>
                <p:nvPr/>
              </p:nvSpPr>
              <p:spPr bwMode="auto">
                <a:xfrm rot="758307">
                  <a:off x="5930" y="2534"/>
                  <a:ext cx="277" cy="409"/>
                </a:xfrm>
                <a:prstGeom prst="ellipse">
                  <a:avLst/>
                </a:prstGeom>
                <a:solidFill>
                  <a:srgbClr val="FFCC00"/>
                </a:solidFill>
                <a:ln w="9525">
                  <a:no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50" name="Oval 113"/>
                <p:cNvSpPr>
                  <a:spLocks noChangeArrowheads="1"/>
                </p:cNvSpPr>
                <p:nvPr/>
              </p:nvSpPr>
              <p:spPr bwMode="auto">
                <a:xfrm rot="758307">
                  <a:off x="5936" y="2510"/>
                  <a:ext cx="277" cy="407"/>
                </a:xfrm>
                <a:prstGeom prst="ellipse">
                  <a:avLst/>
                </a:prstGeom>
                <a:solidFill>
                  <a:srgbClr val="FFCC00"/>
                </a:solidFill>
                <a:ln w="3175">
                  <a:no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51" name="Oval 114"/>
                <p:cNvSpPr>
                  <a:spLocks noChangeArrowheads="1"/>
                </p:cNvSpPr>
                <p:nvPr/>
              </p:nvSpPr>
              <p:spPr bwMode="auto">
                <a:xfrm rot="758307">
                  <a:off x="5946" y="2527"/>
                  <a:ext cx="254" cy="387"/>
                </a:xfrm>
                <a:prstGeom prst="ellipse">
                  <a:avLst/>
                </a:prstGeom>
                <a:gradFill rotWithShape="0">
                  <a:gsLst>
                    <a:gs pos="0">
                      <a:srgbClr val="FFFFFF"/>
                    </a:gs>
                    <a:gs pos="100000">
                      <a:srgbClr val="FFCC00"/>
                    </a:gs>
                  </a:gsLst>
                  <a:lin ang="18900000" scaled="1"/>
                </a:gradFill>
                <a:ln w="3175">
                  <a:no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52" name="Oval 115"/>
                <p:cNvSpPr>
                  <a:spLocks noChangeArrowheads="1"/>
                </p:cNvSpPr>
                <p:nvPr/>
              </p:nvSpPr>
              <p:spPr bwMode="auto">
                <a:xfrm rot="758307">
                  <a:off x="5960" y="2649"/>
                  <a:ext cx="66" cy="111"/>
                </a:xfrm>
                <a:prstGeom prst="ellipse">
                  <a:avLst/>
                </a:prstGeom>
                <a:solidFill>
                  <a:srgbClr val="FFCC00"/>
                </a:solidFill>
                <a:ln w="3175">
                  <a:no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53" name="Oval 116"/>
                <p:cNvSpPr>
                  <a:spLocks noChangeArrowheads="1"/>
                </p:cNvSpPr>
                <p:nvPr/>
              </p:nvSpPr>
              <p:spPr bwMode="auto">
                <a:xfrm rot="758307">
                  <a:off x="5964" y="2673"/>
                  <a:ext cx="53" cy="87"/>
                </a:xfrm>
                <a:prstGeom prst="ellipse">
                  <a:avLst/>
                </a:prstGeom>
                <a:solidFill>
                  <a:srgbClr val="FFCC00"/>
                </a:solidFill>
                <a:ln w="3175">
                  <a:no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54" name="Freeform 117"/>
                <p:cNvSpPr>
                  <a:spLocks/>
                </p:cNvSpPr>
                <p:nvPr/>
              </p:nvSpPr>
              <p:spPr bwMode="auto">
                <a:xfrm rot="758307">
                  <a:off x="6177" y="2744"/>
                  <a:ext cx="480" cy="142"/>
                </a:xfrm>
                <a:custGeom>
                  <a:avLst/>
                  <a:gdLst>
                    <a:gd name="T0" fmla="*/ 0 w 897"/>
                    <a:gd name="T1" fmla="*/ 0 h 237"/>
                    <a:gd name="T2" fmla="*/ 1 w 897"/>
                    <a:gd name="T3" fmla="*/ 1 h 237"/>
                    <a:gd name="T4" fmla="*/ 1 w 897"/>
                    <a:gd name="T5" fmla="*/ 1 h 237"/>
                    <a:gd name="T6" fmla="*/ 1 w 897"/>
                    <a:gd name="T7" fmla="*/ 1 h 237"/>
                    <a:gd name="T8" fmla="*/ 1 w 897"/>
                    <a:gd name="T9" fmla="*/ 1 h 237"/>
                    <a:gd name="T10" fmla="*/ 1 w 897"/>
                    <a:gd name="T11" fmla="*/ 1 h 237"/>
                    <a:gd name="T12" fmla="*/ 1 w 897"/>
                    <a:gd name="T13" fmla="*/ 1 h 237"/>
                    <a:gd name="T14" fmla="*/ 1 w 897"/>
                    <a:gd name="T15" fmla="*/ 1 h 237"/>
                    <a:gd name="T16" fmla="*/ 1 w 897"/>
                    <a:gd name="T17" fmla="*/ 1 h 237"/>
                    <a:gd name="T18" fmla="*/ 1 w 897"/>
                    <a:gd name="T19" fmla="*/ 1 h 237"/>
                    <a:gd name="T20" fmla="*/ 1 w 897"/>
                    <a:gd name="T21" fmla="*/ 1 h 237"/>
                    <a:gd name="T22" fmla="*/ 1 w 897"/>
                    <a:gd name="T23" fmla="*/ 1 h 237"/>
                    <a:gd name="T24" fmla="*/ 1 w 897"/>
                    <a:gd name="T25" fmla="*/ 1 h 237"/>
                    <a:gd name="T26" fmla="*/ 1 w 897"/>
                    <a:gd name="T27" fmla="*/ 1 h 237"/>
                    <a:gd name="T28" fmla="*/ 1 w 897"/>
                    <a:gd name="T29" fmla="*/ 1 h 237"/>
                    <a:gd name="T30" fmla="*/ 1 w 897"/>
                    <a:gd name="T31" fmla="*/ 1 h 237"/>
                    <a:gd name="T32" fmla="*/ 1 w 897"/>
                    <a:gd name="T33" fmla="*/ 1 h 237"/>
                    <a:gd name="T34" fmla="*/ 1 w 897"/>
                    <a:gd name="T35" fmla="*/ 1 h 237"/>
                    <a:gd name="T36" fmla="*/ 1 w 897"/>
                    <a:gd name="T37" fmla="*/ 1 h 237"/>
                    <a:gd name="T38" fmla="*/ 1 w 897"/>
                    <a:gd name="T39" fmla="*/ 1 h 237"/>
                    <a:gd name="T40" fmla="*/ 1 w 897"/>
                    <a:gd name="T41" fmla="*/ 1 h 237"/>
                    <a:gd name="T42" fmla="*/ 0 w 897"/>
                    <a:gd name="T43" fmla="*/ 1 h 237"/>
                    <a:gd name="T44" fmla="*/ 0 w 897"/>
                    <a:gd name="T45" fmla="*/ 0 h 23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97"/>
                    <a:gd name="T70" fmla="*/ 0 h 237"/>
                    <a:gd name="T71" fmla="*/ 897 w 897"/>
                    <a:gd name="T72" fmla="*/ 237 h 23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97" h="237">
                      <a:moveTo>
                        <a:pt x="0" y="0"/>
                      </a:moveTo>
                      <a:lnTo>
                        <a:pt x="897" y="79"/>
                      </a:lnTo>
                      <a:lnTo>
                        <a:pt x="897" y="119"/>
                      </a:lnTo>
                      <a:lnTo>
                        <a:pt x="838" y="237"/>
                      </a:lnTo>
                      <a:lnTo>
                        <a:pt x="718" y="237"/>
                      </a:lnTo>
                      <a:lnTo>
                        <a:pt x="718" y="179"/>
                      </a:lnTo>
                      <a:lnTo>
                        <a:pt x="658" y="179"/>
                      </a:lnTo>
                      <a:lnTo>
                        <a:pt x="658" y="237"/>
                      </a:lnTo>
                      <a:lnTo>
                        <a:pt x="599" y="237"/>
                      </a:lnTo>
                      <a:lnTo>
                        <a:pt x="599" y="179"/>
                      </a:lnTo>
                      <a:lnTo>
                        <a:pt x="479" y="179"/>
                      </a:lnTo>
                      <a:lnTo>
                        <a:pt x="479" y="237"/>
                      </a:lnTo>
                      <a:lnTo>
                        <a:pt x="419" y="237"/>
                      </a:lnTo>
                      <a:lnTo>
                        <a:pt x="359" y="179"/>
                      </a:lnTo>
                      <a:lnTo>
                        <a:pt x="299" y="237"/>
                      </a:lnTo>
                      <a:lnTo>
                        <a:pt x="239" y="179"/>
                      </a:lnTo>
                      <a:lnTo>
                        <a:pt x="239" y="237"/>
                      </a:lnTo>
                      <a:lnTo>
                        <a:pt x="179" y="237"/>
                      </a:lnTo>
                      <a:lnTo>
                        <a:pt x="179" y="179"/>
                      </a:lnTo>
                      <a:lnTo>
                        <a:pt x="120" y="179"/>
                      </a:lnTo>
                      <a:lnTo>
                        <a:pt x="59" y="237"/>
                      </a:lnTo>
                      <a:lnTo>
                        <a:pt x="0" y="237"/>
                      </a:lnTo>
                      <a:lnTo>
                        <a:pt x="0" y="0"/>
                      </a:lnTo>
                      <a:close/>
                    </a:path>
                  </a:pathLst>
                </a:custGeom>
                <a:solidFill>
                  <a:srgbClr val="FFCC00"/>
                </a:solidFill>
                <a:ln w="9525">
                  <a:no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55" name="Freeform 118"/>
                <p:cNvSpPr>
                  <a:spLocks/>
                </p:cNvSpPr>
                <p:nvPr/>
              </p:nvSpPr>
              <p:spPr bwMode="auto">
                <a:xfrm rot="758307">
                  <a:off x="6181" y="2722"/>
                  <a:ext cx="480" cy="141"/>
                </a:xfrm>
                <a:custGeom>
                  <a:avLst/>
                  <a:gdLst>
                    <a:gd name="T0" fmla="*/ 0 w 897"/>
                    <a:gd name="T1" fmla="*/ 0 h 236"/>
                    <a:gd name="T2" fmla="*/ 1 w 897"/>
                    <a:gd name="T3" fmla="*/ 0 h 236"/>
                    <a:gd name="T4" fmla="*/ 1 w 897"/>
                    <a:gd name="T5" fmla="*/ 1 h 236"/>
                    <a:gd name="T6" fmla="*/ 1 w 897"/>
                    <a:gd name="T7" fmla="*/ 1 h 236"/>
                    <a:gd name="T8" fmla="*/ 1 w 897"/>
                    <a:gd name="T9" fmla="*/ 1 h 236"/>
                    <a:gd name="T10" fmla="*/ 1 w 897"/>
                    <a:gd name="T11" fmla="*/ 1 h 236"/>
                    <a:gd name="T12" fmla="*/ 1 w 897"/>
                    <a:gd name="T13" fmla="*/ 1 h 236"/>
                    <a:gd name="T14" fmla="*/ 1 w 897"/>
                    <a:gd name="T15" fmla="*/ 1 h 236"/>
                    <a:gd name="T16" fmla="*/ 1 w 897"/>
                    <a:gd name="T17" fmla="*/ 1 h 236"/>
                    <a:gd name="T18" fmla="*/ 1 w 897"/>
                    <a:gd name="T19" fmla="*/ 1 h 236"/>
                    <a:gd name="T20" fmla="*/ 1 w 897"/>
                    <a:gd name="T21" fmla="*/ 1 h 236"/>
                    <a:gd name="T22" fmla="*/ 1 w 897"/>
                    <a:gd name="T23" fmla="*/ 1 h 236"/>
                    <a:gd name="T24" fmla="*/ 1 w 897"/>
                    <a:gd name="T25" fmla="*/ 1 h 236"/>
                    <a:gd name="T26" fmla="*/ 1 w 897"/>
                    <a:gd name="T27" fmla="*/ 1 h 236"/>
                    <a:gd name="T28" fmla="*/ 1 w 897"/>
                    <a:gd name="T29" fmla="*/ 1 h 236"/>
                    <a:gd name="T30" fmla="*/ 1 w 897"/>
                    <a:gd name="T31" fmla="*/ 1 h 236"/>
                    <a:gd name="T32" fmla="*/ 1 w 897"/>
                    <a:gd name="T33" fmla="*/ 1 h 236"/>
                    <a:gd name="T34" fmla="*/ 1 w 897"/>
                    <a:gd name="T35" fmla="*/ 1 h 236"/>
                    <a:gd name="T36" fmla="*/ 1 w 897"/>
                    <a:gd name="T37" fmla="*/ 1 h 236"/>
                    <a:gd name="T38" fmla="*/ 1 w 897"/>
                    <a:gd name="T39" fmla="*/ 1 h 236"/>
                    <a:gd name="T40" fmla="*/ 1 w 897"/>
                    <a:gd name="T41" fmla="*/ 1 h 236"/>
                    <a:gd name="T42" fmla="*/ 0 w 897"/>
                    <a:gd name="T43" fmla="*/ 1 h 236"/>
                    <a:gd name="T44" fmla="*/ 0 w 897"/>
                    <a:gd name="T45" fmla="*/ 0 h 2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97"/>
                    <a:gd name="T70" fmla="*/ 0 h 236"/>
                    <a:gd name="T71" fmla="*/ 897 w 897"/>
                    <a:gd name="T72" fmla="*/ 236 h 2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97" h="236">
                      <a:moveTo>
                        <a:pt x="0" y="0"/>
                      </a:moveTo>
                      <a:lnTo>
                        <a:pt x="838" y="0"/>
                      </a:lnTo>
                      <a:lnTo>
                        <a:pt x="897" y="117"/>
                      </a:lnTo>
                      <a:lnTo>
                        <a:pt x="838" y="236"/>
                      </a:lnTo>
                      <a:lnTo>
                        <a:pt x="718" y="236"/>
                      </a:lnTo>
                      <a:lnTo>
                        <a:pt x="718" y="177"/>
                      </a:lnTo>
                      <a:lnTo>
                        <a:pt x="658" y="177"/>
                      </a:lnTo>
                      <a:lnTo>
                        <a:pt x="658" y="236"/>
                      </a:lnTo>
                      <a:lnTo>
                        <a:pt x="599" y="236"/>
                      </a:lnTo>
                      <a:lnTo>
                        <a:pt x="599" y="177"/>
                      </a:lnTo>
                      <a:lnTo>
                        <a:pt x="479" y="177"/>
                      </a:lnTo>
                      <a:lnTo>
                        <a:pt x="479" y="236"/>
                      </a:lnTo>
                      <a:lnTo>
                        <a:pt x="419" y="236"/>
                      </a:lnTo>
                      <a:lnTo>
                        <a:pt x="359" y="177"/>
                      </a:lnTo>
                      <a:lnTo>
                        <a:pt x="299" y="236"/>
                      </a:lnTo>
                      <a:lnTo>
                        <a:pt x="239" y="177"/>
                      </a:lnTo>
                      <a:lnTo>
                        <a:pt x="239" y="236"/>
                      </a:lnTo>
                      <a:lnTo>
                        <a:pt x="179" y="236"/>
                      </a:lnTo>
                      <a:lnTo>
                        <a:pt x="179" y="177"/>
                      </a:lnTo>
                      <a:lnTo>
                        <a:pt x="120" y="177"/>
                      </a:lnTo>
                      <a:lnTo>
                        <a:pt x="59" y="236"/>
                      </a:lnTo>
                      <a:lnTo>
                        <a:pt x="0" y="236"/>
                      </a:lnTo>
                      <a:lnTo>
                        <a:pt x="0" y="0"/>
                      </a:lnTo>
                      <a:close/>
                    </a:path>
                  </a:pathLst>
                </a:custGeom>
                <a:gradFill rotWithShape="0">
                  <a:gsLst>
                    <a:gs pos="0">
                      <a:srgbClr val="FFFFFF"/>
                    </a:gs>
                    <a:gs pos="100000">
                      <a:srgbClr val="FFCC00"/>
                    </a:gs>
                  </a:gsLst>
                  <a:lin ang="18900000" scaled="1"/>
                </a:gradFill>
                <a:ln w="3175">
                  <a:no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56" name="Freeform 119"/>
                <p:cNvSpPr>
                  <a:spLocks/>
                </p:cNvSpPr>
                <p:nvPr/>
              </p:nvSpPr>
              <p:spPr bwMode="auto">
                <a:xfrm rot="758307">
                  <a:off x="6226" y="2761"/>
                  <a:ext cx="439" cy="36"/>
                </a:xfrm>
                <a:custGeom>
                  <a:avLst/>
                  <a:gdLst>
                    <a:gd name="T0" fmla="*/ 0 w 821"/>
                    <a:gd name="T1" fmla="*/ 0 h 60"/>
                    <a:gd name="T2" fmla="*/ 1 w 821"/>
                    <a:gd name="T3" fmla="*/ 0 h 60"/>
                    <a:gd name="T4" fmla="*/ 1 w 821"/>
                    <a:gd name="T5" fmla="*/ 1 h 60"/>
                    <a:gd name="T6" fmla="*/ 0 w 821"/>
                    <a:gd name="T7" fmla="*/ 1 h 60"/>
                    <a:gd name="T8" fmla="*/ 0 w 821"/>
                    <a:gd name="T9" fmla="*/ 0 h 60"/>
                    <a:gd name="T10" fmla="*/ 0 60000 65536"/>
                    <a:gd name="T11" fmla="*/ 0 60000 65536"/>
                    <a:gd name="T12" fmla="*/ 0 60000 65536"/>
                    <a:gd name="T13" fmla="*/ 0 60000 65536"/>
                    <a:gd name="T14" fmla="*/ 0 60000 65536"/>
                    <a:gd name="T15" fmla="*/ 0 w 821"/>
                    <a:gd name="T16" fmla="*/ 0 h 60"/>
                    <a:gd name="T17" fmla="*/ 821 w 821"/>
                    <a:gd name="T18" fmla="*/ 60 h 60"/>
                  </a:gdLst>
                  <a:ahLst/>
                  <a:cxnLst>
                    <a:cxn ang="T10">
                      <a:pos x="T0" y="T1"/>
                    </a:cxn>
                    <a:cxn ang="T11">
                      <a:pos x="T2" y="T3"/>
                    </a:cxn>
                    <a:cxn ang="T12">
                      <a:pos x="T4" y="T5"/>
                    </a:cxn>
                    <a:cxn ang="T13">
                      <a:pos x="T6" y="T7"/>
                    </a:cxn>
                    <a:cxn ang="T14">
                      <a:pos x="T8" y="T9"/>
                    </a:cxn>
                  </a:cxnLst>
                  <a:rect l="T15" t="T16" r="T17" b="T18"/>
                  <a:pathLst>
                    <a:path w="821" h="60">
                      <a:moveTo>
                        <a:pt x="0" y="0"/>
                      </a:moveTo>
                      <a:lnTo>
                        <a:pt x="793" y="0"/>
                      </a:lnTo>
                      <a:lnTo>
                        <a:pt x="821" y="60"/>
                      </a:lnTo>
                      <a:lnTo>
                        <a:pt x="0" y="60"/>
                      </a:lnTo>
                      <a:lnTo>
                        <a:pt x="0" y="0"/>
                      </a:lnTo>
                      <a:close/>
                    </a:path>
                  </a:pathLst>
                </a:custGeom>
                <a:solidFill>
                  <a:srgbClr val="FFCC00"/>
                </a:solidFill>
                <a:ln w="9525">
                  <a:no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57" name="Rectangle 120"/>
                <p:cNvSpPr>
                  <a:spLocks noChangeArrowheads="1"/>
                </p:cNvSpPr>
                <p:nvPr/>
              </p:nvSpPr>
              <p:spPr bwMode="auto">
                <a:xfrm rot="758307">
                  <a:off x="6224" y="2819"/>
                  <a:ext cx="413" cy="7"/>
                </a:xfrm>
                <a:prstGeom prst="rect">
                  <a:avLst/>
                </a:prstGeom>
                <a:solidFill>
                  <a:srgbClr val="FFCC00"/>
                </a:solidFill>
                <a:ln w="9525">
                  <a:noFill/>
                  <a:miter lim="800000"/>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58" name="Rectangle 121"/>
                <p:cNvSpPr>
                  <a:spLocks noChangeArrowheads="1"/>
                </p:cNvSpPr>
                <p:nvPr/>
              </p:nvSpPr>
              <p:spPr bwMode="auto">
                <a:xfrm rot="758307">
                  <a:off x="6229" y="2730"/>
                  <a:ext cx="414" cy="5"/>
                </a:xfrm>
                <a:prstGeom prst="rect">
                  <a:avLst/>
                </a:prstGeom>
                <a:solidFill>
                  <a:srgbClr val="FFCC00"/>
                </a:solidFill>
                <a:ln w="3175">
                  <a:noFill/>
                  <a:miter lim="800000"/>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59" name="Freeform 122"/>
                <p:cNvSpPr>
                  <a:spLocks/>
                </p:cNvSpPr>
                <p:nvPr/>
              </p:nvSpPr>
              <p:spPr bwMode="auto">
                <a:xfrm rot="758307">
                  <a:off x="5856" y="2670"/>
                  <a:ext cx="131" cy="81"/>
                </a:xfrm>
                <a:custGeom>
                  <a:avLst/>
                  <a:gdLst>
                    <a:gd name="T0" fmla="*/ 0 w 245"/>
                    <a:gd name="T1" fmla="*/ 1 h 134"/>
                    <a:gd name="T2" fmla="*/ 1 w 245"/>
                    <a:gd name="T3" fmla="*/ 1 h 134"/>
                    <a:gd name="T4" fmla="*/ 1 w 245"/>
                    <a:gd name="T5" fmla="*/ 1 h 134"/>
                    <a:gd name="T6" fmla="*/ 1 w 245"/>
                    <a:gd name="T7" fmla="*/ 1 h 134"/>
                    <a:gd name="T8" fmla="*/ 1 w 245"/>
                    <a:gd name="T9" fmla="*/ 1 h 134"/>
                    <a:gd name="T10" fmla="*/ 1 w 245"/>
                    <a:gd name="T11" fmla="*/ 1 h 134"/>
                    <a:gd name="T12" fmla="*/ 1 w 245"/>
                    <a:gd name="T13" fmla="*/ 1 h 134"/>
                    <a:gd name="T14" fmla="*/ 1 w 245"/>
                    <a:gd name="T15" fmla="*/ 1 h 134"/>
                    <a:gd name="T16" fmla="*/ 1 w 245"/>
                    <a:gd name="T17" fmla="*/ 1 h 134"/>
                    <a:gd name="T18" fmla="*/ 1 w 245"/>
                    <a:gd name="T19" fmla="*/ 1 h 134"/>
                    <a:gd name="T20" fmla="*/ 1 w 245"/>
                    <a:gd name="T21" fmla="*/ 1 h 134"/>
                    <a:gd name="T22" fmla="*/ 1 w 245"/>
                    <a:gd name="T23" fmla="*/ 0 h 1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5"/>
                    <a:gd name="T37" fmla="*/ 0 h 134"/>
                    <a:gd name="T38" fmla="*/ 245 w 245"/>
                    <a:gd name="T39" fmla="*/ 134 h 1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5" h="134">
                      <a:moveTo>
                        <a:pt x="0" y="48"/>
                      </a:moveTo>
                      <a:lnTo>
                        <a:pt x="6" y="76"/>
                      </a:lnTo>
                      <a:lnTo>
                        <a:pt x="27" y="103"/>
                      </a:lnTo>
                      <a:lnTo>
                        <a:pt x="56" y="121"/>
                      </a:lnTo>
                      <a:lnTo>
                        <a:pt x="99" y="134"/>
                      </a:lnTo>
                      <a:lnTo>
                        <a:pt x="142" y="134"/>
                      </a:lnTo>
                      <a:lnTo>
                        <a:pt x="184" y="124"/>
                      </a:lnTo>
                      <a:lnTo>
                        <a:pt x="217" y="103"/>
                      </a:lnTo>
                      <a:lnTo>
                        <a:pt x="238" y="73"/>
                      </a:lnTo>
                      <a:lnTo>
                        <a:pt x="245" y="41"/>
                      </a:lnTo>
                      <a:lnTo>
                        <a:pt x="240" y="19"/>
                      </a:lnTo>
                      <a:lnTo>
                        <a:pt x="229" y="0"/>
                      </a:lnTo>
                    </a:path>
                  </a:pathLst>
                </a:custGeom>
                <a:noFill/>
                <a:ln w="38100">
                  <a:solidFill>
                    <a:srgbClr val="C0C0C0"/>
                  </a:solid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grpSp>
          <p:sp>
            <p:nvSpPr>
              <p:cNvPr id="30837" name="Rectangle 123"/>
              <p:cNvSpPr>
                <a:spLocks noChangeArrowheads="1"/>
              </p:cNvSpPr>
              <p:nvPr/>
            </p:nvSpPr>
            <p:spPr bwMode="auto">
              <a:xfrm>
                <a:off x="176" y="3264"/>
                <a:ext cx="712" cy="360"/>
              </a:xfrm>
              <a:prstGeom prst="rect">
                <a:avLst/>
              </a:prstGeom>
              <a:noFill/>
              <a:ln w="12700">
                <a:solidFill>
                  <a:schemeClr val="tx1"/>
                </a:solidFill>
                <a:miter lim="800000"/>
                <a:headEnd type="none" w="sm" len="sm"/>
                <a:tailEnd type="none" w="sm" len="sm"/>
              </a:ln>
            </p:spPr>
            <p:txBody>
              <a:bodyPr wrap="none" anchor="ct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grpSp>
        <p:grpSp>
          <p:nvGrpSpPr>
            <p:cNvPr id="5" name="Group 124"/>
            <p:cNvGrpSpPr>
              <a:grpSpLocks/>
            </p:cNvGrpSpPr>
            <p:nvPr/>
          </p:nvGrpSpPr>
          <p:grpSpPr bwMode="auto">
            <a:xfrm>
              <a:off x="2438400" y="4724400"/>
              <a:ext cx="1130300" cy="571500"/>
              <a:chOff x="408" y="3648"/>
              <a:chExt cx="712" cy="360"/>
            </a:xfrm>
          </p:grpSpPr>
          <p:grpSp>
            <p:nvGrpSpPr>
              <p:cNvPr id="6" name="Group 125"/>
              <p:cNvGrpSpPr>
                <a:grpSpLocks/>
              </p:cNvGrpSpPr>
              <p:nvPr/>
            </p:nvGrpSpPr>
            <p:grpSpPr bwMode="auto">
              <a:xfrm>
                <a:off x="455" y="3657"/>
                <a:ext cx="620" cy="320"/>
                <a:chOff x="5760" y="2742"/>
                <a:chExt cx="827" cy="465"/>
              </a:xfrm>
            </p:grpSpPr>
            <p:sp>
              <p:nvSpPr>
                <p:cNvPr id="30814" name="Freeform 126"/>
                <p:cNvSpPr>
                  <a:spLocks/>
                </p:cNvSpPr>
                <p:nvPr/>
              </p:nvSpPr>
              <p:spPr bwMode="auto">
                <a:xfrm rot="758307">
                  <a:off x="6105" y="3006"/>
                  <a:ext cx="479" cy="141"/>
                </a:xfrm>
                <a:custGeom>
                  <a:avLst/>
                  <a:gdLst>
                    <a:gd name="T0" fmla="*/ 0 w 897"/>
                    <a:gd name="T1" fmla="*/ 0 h 236"/>
                    <a:gd name="T2" fmla="*/ 1 w 897"/>
                    <a:gd name="T3" fmla="*/ 0 h 236"/>
                    <a:gd name="T4" fmla="*/ 1 w 897"/>
                    <a:gd name="T5" fmla="*/ 1 h 236"/>
                    <a:gd name="T6" fmla="*/ 1 w 897"/>
                    <a:gd name="T7" fmla="*/ 1 h 236"/>
                    <a:gd name="T8" fmla="*/ 1 w 897"/>
                    <a:gd name="T9" fmla="*/ 1 h 236"/>
                    <a:gd name="T10" fmla="*/ 1 w 897"/>
                    <a:gd name="T11" fmla="*/ 1 h 236"/>
                    <a:gd name="T12" fmla="*/ 1 w 897"/>
                    <a:gd name="T13" fmla="*/ 1 h 236"/>
                    <a:gd name="T14" fmla="*/ 1 w 897"/>
                    <a:gd name="T15" fmla="*/ 1 h 236"/>
                    <a:gd name="T16" fmla="*/ 1 w 897"/>
                    <a:gd name="T17" fmla="*/ 1 h 236"/>
                    <a:gd name="T18" fmla="*/ 1 w 897"/>
                    <a:gd name="T19" fmla="*/ 1 h 236"/>
                    <a:gd name="T20" fmla="*/ 1 w 897"/>
                    <a:gd name="T21" fmla="*/ 1 h 236"/>
                    <a:gd name="T22" fmla="*/ 1 w 897"/>
                    <a:gd name="T23" fmla="*/ 1 h 236"/>
                    <a:gd name="T24" fmla="*/ 1 w 897"/>
                    <a:gd name="T25" fmla="*/ 1 h 236"/>
                    <a:gd name="T26" fmla="*/ 1 w 897"/>
                    <a:gd name="T27" fmla="*/ 1 h 236"/>
                    <a:gd name="T28" fmla="*/ 1 w 897"/>
                    <a:gd name="T29" fmla="*/ 1 h 236"/>
                    <a:gd name="T30" fmla="*/ 1 w 897"/>
                    <a:gd name="T31" fmla="*/ 1 h 236"/>
                    <a:gd name="T32" fmla="*/ 1 w 897"/>
                    <a:gd name="T33" fmla="*/ 1 h 236"/>
                    <a:gd name="T34" fmla="*/ 1 w 897"/>
                    <a:gd name="T35" fmla="*/ 1 h 236"/>
                    <a:gd name="T36" fmla="*/ 1 w 897"/>
                    <a:gd name="T37" fmla="*/ 1 h 236"/>
                    <a:gd name="T38" fmla="*/ 1 w 897"/>
                    <a:gd name="T39" fmla="*/ 1 h 236"/>
                    <a:gd name="T40" fmla="*/ 1 w 897"/>
                    <a:gd name="T41" fmla="*/ 1 h 236"/>
                    <a:gd name="T42" fmla="*/ 0 w 897"/>
                    <a:gd name="T43" fmla="*/ 1 h 236"/>
                    <a:gd name="T44" fmla="*/ 0 w 897"/>
                    <a:gd name="T45" fmla="*/ 0 h 2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97"/>
                    <a:gd name="T70" fmla="*/ 0 h 236"/>
                    <a:gd name="T71" fmla="*/ 897 w 897"/>
                    <a:gd name="T72" fmla="*/ 236 h 2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97" h="236">
                      <a:moveTo>
                        <a:pt x="0" y="0"/>
                      </a:moveTo>
                      <a:lnTo>
                        <a:pt x="838" y="0"/>
                      </a:lnTo>
                      <a:lnTo>
                        <a:pt x="897" y="117"/>
                      </a:lnTo>
                      <a:lnTo>
                        <a:pt x="838" y="236"/>
                      </a:lnTo>
                      <a:lnTo>
                        <a:pt x="718" y="236"/>
                      </a:lnTo>
                      <a:lnTo>
                        <a:pt x="718" y="177"/>
                      </a:lnTo>
                      <a:lnTo>
                        <a:pt x="658" y="177"/>
                      </a:lnTo>
                      <a:lnTo>
                        <a:pt x="658" y="236"/>
                      </a:lnTo>
                      <a:lnTo>
                        <a:pt x="599" y="236"/>
                      </a:lnTo>
                      <a:lnTo>
                        <a:pt x="599" y="177"/>
                      </a:lnTo>
                      <a:lnTo>
                        <a:pt x="479" y="177"/>
                      </a:lnTo>
                      <a:lnTo>
                        <a:pt x="479" y="236"/>
                      </a:lnTo>
                      <a:lnTo>
                        <a:pt x="419" y="236"/>
                      </a:lnTo>
                      <a:lnTo>
                        <a:pt x="359" y="177"/>
                      </a:lnTo>
                      <a:lnTo>
                        <a:pt x="299" y="236"/>
                      </a:lnTo>
                      <a:lnTo>
                        <a:pt x="239" y="177"/>
                      </a:lnTo>
                      <a:lnTo>
                        <a:pt x="239" y="236"/>
                      </a:lnTo>
                      <a:lnTo>
                        <a:pt x="179" y="236"/>
                      </a:lnTo>
                      <a:lnTo>
                        <a:pt x="179" y="177"/>
                      </a:lnTo>
                      <a:lnTo>
                        <a:pt x="120" y="177"/>
                      </a:lnTo>
                      <a:lnTo>
                        <a:pt x="59" y="236"/>
                      </a:lnTo>
                      <a:lnTo>
                        <a:pt x="0" y="236"/>
                      </a:lnTo>
                      <a:lnTo>
                        <a:pt x="0" y="0"/>
                      </a:lnTo>
                      <a:close/>
                    </a:path>
                  </a:pathLst>
                </a:custGeom>
                <a:solidFill>
                  <a:srgbClr val="FF9900"/>
                </a:solidFill>
                <a:ln w="3175">
                  <a:no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15" name="Oval 127"/>
                <p:cNvSpPr>
                  <a:spLocks noChangeArrowheads="1"/>
                </p:cNvSpPr>
                <p:nvPr/>
              </p:nvSpPr>
              <p:spPr bwMode="auto">
                <a:xfrm rot="758307">
                  <a:off x="5858" y="2800"/>
                  <a:ext cx="277" cy="407"/>
                </a:xfrm>
                <a:prstGeom prst="ellipse">
                  <a:avLst/>
                </a:prstGeom>
                <a:solidFill>
                  <a:srgbClr val="FF9900"/>
                </a:solidFill>
                <a:ln w="3175">
                  <a:no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16" name="Oval 128" descr="Sphere"/>
                <p:cNvSpPr>
                  <a:spLocks noChangeArrowheads="1"/>
                </p:cNvSpPr>
                <p:nvPr/>
              </p:nvSpPr>
              <p:spPr bwMode="auto">
                <a:xfrm rot="758307">
                  <a:off x="5868" y="2817"/>
                  <a:ext cx="253" cy="387"/>
                </a:xfrm>
                <a:prstGeom prst="ellipse">
                  <a:avLst/>
                </a:prstGeom>
                <a:pattFill prst="sphere">
                  <a:fgClr>
                    <a:srgbClr val="FF9900"/>
                  </a:fgClr>
                  <a:bgClr>
                    <a:srgbClr val="FFFF99"/>
                  </a:bgClr>
                </a:pattFill>
                <a:ln w="3175">
                  <a:no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17" name="Oval 129"/>
                <p:cNvSpPr>
                  <a:spLocks noChangeArrowheads="1"/>
                </p:cNvSpPr>
                <p:nvPr/>
              </p:nvSpPr>
              <p:spPr bwMode="auto">
                <a:xfrm rot="758307">
                  <a:off x="5882" y="2939"/>
                  <a:ext cx="66" cy="111"/>
                </a:xfrm>
                <a:prstGeom prst="ellipse">
                  <a:avLst/>
                </a:prstGeom>
                <a:solidFill>
                  <a:srgbClr val="FF9900"/>
                </a:solidFill>
                <a:ln w="3175">
                  <a:no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18" name="Oval 130"/>
                <p:cNvSpPr>
                  <a:spLocks noChangeArrowheads="1"/>
                </p:cNvSpPr>
                <p:nvPr/>
              </p:nvSpPr>
              <p:spPr bwMode="auto">
                <a:xfrm rot="758307">
                  <a:off x="5886" y="2963"/>
                  <a:ext cx="52" cy="87"/>
                </a:xfrm>
                <a:prstGeom prst="ellipse">
                  <a:avLst/>
                </a:prstGeom>
                <a:solidFill>
                  <a:srgbClr val="FF9900"/>
                </a:solidFill>
                <a:ln w="3175">
                  <a:no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19" name="Freeform 131" descr="Sphere"/>
                <p:cNvSpPr>
                  <a:spLocks/>
                </p:cNvSpPr>
                <p:nvPr/>
              </p:nvSpPr>
              <p:spPr bwMode="auto">
                <a:xfrm rot="758307">
                  <a:off x="6104" y="3012"/>
                  <a:ext cx="479" cy="141"/>
                </a:xfrm>
                <a:custGeom>
                  <a:avLst/>
                  <a:gdLst>
                    <a:gd name="T0" fmla="*/ 0 w 897"/>
                    <a:gd name="T1" fmla="*/ 0 h 236"/>
                    <a:gd name="T2" fmla="*/ 1 w 897"/>
                    <a:gd name="T3" fmla="*/ 0 h 236"/>
                    <a:gd name="T4" fmla="*/ 1 w 897"/>
                    <a:gd name="T5" fmla="*/ 1 h 236"/>
                    <a:gd name="T6" fmla="*/ 1 w 897"/>
                    <a:gd name="T7" fmla="*/ 1 h 236"/>
                    <a:gd name="T8" fmla="*/ 1 w 897"/>
                    <a:gd name="T9" fmla="*/ 1 h 236"/>
                    <a:gd name="T10" fmla="*/ 1 w 897"/>
                    <a:gd name="T11" fmla="*/ 1 h 236"/>
                    <a:gd name="T12" fmla="*/ 1 w 897"/>
                    <a:gd name="T13" fmla="*/ 1 h 236"/>
                    <a:gd name="T14" fmla="*/ 1 w 897"/>
                    <a:gd name="T15" fmla="*/ 1 h 236"/>
                    <a:gd name="T16" fmla="*/ 1 w 897"/>
                    <a:gd name="T17" fmla="*/ 1 h 236"/>
                    <a:gd name="T18" fmla="*/ 1 w 897"/>
                    <a:gd name="T19" fmla="*/ 1 h 236"/>
                    <a:gd name="T20" fmla="*/ 1 w 897"/>
                    <a:gd name="T21" fmla="*/ 1 h 236"/>
                    <a:gd name="T22" fmla="*/ 1 w 897"/>
                    <a:gd name="T23" fmla="*/ 1 h 236"/>
                    <a:gd name="T24" fmla="*/ 1 w 897"/>
                    <a:gd name="T25" fmla="*/ 1 h 236"/>
                    <a:gd name="T26" fmla="*/ 1 w 897"/>
                    <a:gd name="T27" fmla="*/ 1 h 236"/>
                    <a:gd name="T28" fmla="*/ 1 w 897"/>
                    <a:gd name="T29" fmla="*/ 1 h 236"/>
                    <a:gd name="T30" fmla="*/ 1 w 897"/>
                    <a:gd name="T31" fmla="*/ 1 h 236"/>
                    <a:gd name="T32" fmla="*/ 1 w 897"/>
                    <a:gd name="T33" fmla="*/ 1 h 236"/>
                    <a:gd name="T34" fmla="*/ 1 w 897"/>
                    <a:gd name="T35" fmla="*/ 1 h 236"/>
                    <a:gd name="T36" fmla="*/ 1 w 897"/>
                    <a:gd name="T37" fmla="*/ 1 h 236"/>
                    <a:gd name="T38" fmla="*/ 1 w 897"/>
                    <a:gd name="T39" fmla="*/ 1 h 236"/>
                    <a:gd name="T40" fmla="*/ 1 w 897"/>
                    <a:gd name="T41" fmla="*/ 1 h 236"/>
                    <a:gd name="T42" fmla="*/ 0 w 897"/>
                    <a:gd name="T43" fmla="*/ 1 h 236"/>
                    <a:gd name="T44" fmla="*/ 0 w 897"/>
                    <a:gd name="T45" fmla="*/ 0 h 2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97"/>
                    <a:gd name="T70" fmla="*/ 0 h 236"/>
                    <a:gd name="T71" fmla="*/ 897 w 897"/>
                    <a:gd name="T72" fmla="*/ 236 h 2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97" h="236">
                      <a:moveTo>
                        <a:pt x="0" y="0"/>
                      </a:moveTo>
                      <a:lnTo>
                        <a:pt x="838" y="0"/>
                      </a:lnTo>
                      <a:lnTo>
                        <a:pt x="897" y="117"/>
                      </a:lnTo>
                      <a:lnTo>
                        <a:pt x="838" y="236"/>
                      </a:lnTo>
                      <a:lnTo>
                        <a:pt x="718" y="236"/>
                      </a:lnTo>
                      <a:lnTo>
                        <a:pt x="718" y="177"/>
                      </a:lnTo>
                      <a:lnTo>
                        <a:pt x="658" y="177"/>
                      </a:lnTo>
                      <a:lnTo>
                        <a:pt x="658" y="236"/>
                      </a:lnTo>
                      <a:lnTo>
                        <a:pt x="599" y="236"/>
                      </a:lnTo>
                      <a:lnTo>
                        <a:pt x="599" y="177"/>
                      </a:lnTo>
                      <a:lnTo>
                        <a:pt x="479" y="177"/>
                      </a:lnTo>
                      <a:lnTo>
                        <a:pt x="479" y="236"/>
                      </a:lnTo>
                      <a:lnTo>
                        <a:pt x="419" y="236"/>
                      </a:lnTo>
                      <a:lnTo>
                        <a:pt x="359" y="177"/>
                      </a:lnTo>
                      <a:lnTo>
                        <a:pt x="299" y="236"/>
                      </a:lnTo>
                      <a:lnTo>
                        <a:pt x="239" y="177"/>
                      </a:lnTo>
                      <a:lnTo>
                        <a:pt x="239" y="236"/>
                      </a:lnTo>
                      <a:lnTo>
                        <a:pt x="179" y="236"/>
                      </a:lnTo>
                      <a:lnTo>
                        <a:pt x="179" y="177"/>
                      </a:lnTo>
                      <a:lnTo>
                        <a:pt x="120" y="177"/>
                      </a:lnTo>
                      <a:lnTo>
                        <a:pt x="59" y="236"/>
                      </a:lnTo>
                      <a:lnTo>
                        <a:pt x="0" y="236"/>
                      </a:lnTo>
                      <a:lnTo>
                        <a:pt x="0" y="0"/>
                      </a:lnTo>
                      <a:close/>
                    </a:path>
                  </a:pathLst>
                </a:custGeom>
                <a:pattFill prst="sphere">
                  <a:fgClr>
                    <a:srgbClr val="FF9900"/>
                  </a:fgClr>
                  <a:bgClr>
                    <a:srgbClr val="FFFF99"/>
                  </a:bgClr>
                </a:pattFill>
                <a:ln w="3175">
                  <a:no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20" name="Freeform 132"/>
                <p:cNvSpPr>
                  <a:spLocks/>
                </p:cNvSpPr>
                <p:nvPr/>
              </p:nvSpPr>
              <p:spPr bwMode="auto">
                <a:xfrm rot="758307">
                  <a:off x="6148" y="3051"/>
                  <a:ext cx="439" cy="36"/>
                </a:xfrm>
                <a:custGeom>
                  <a:avLst/>
                  <a:gdLst>
                    <a:gd name="T0" fmla="*/ 0 w 821"/>
                    <a:gd name="T1" fmla="*/ 0 h 60"/>
                    <a:gd name="T2" fmla="*/ 1 w 821"/>
                    <a:gd name="T3" fmla="*/ 0 h 60"/>
                    <a:gd name="T4" fmla="*/ 1 w 821"/>
                    <a:gd name="T5" fmla="*/ 1 h 60"/>
                    <a:gd name="T6" fmla="*/ 0 w 821"/>
                    <a:gd name="T7" fmla="*/ 1 h 60"/>
                    <a:gd name="T8" fmla="*/ 0 w 821"/>
                    <a:gd name="T9" fmla="*/ 0 h 60"/>
                    <a:gd name="T10" fmla="*/ 0 60000 65536"/>
                    <a:gd name="T11" fmla="*/ 0 60000 65536"/>
                    <a:gd name="T12" fmla="*/ 0 60000 65536"/>
                    <a:gd name="T13" fmla="*/ 0 60000 65536"/>
                    <a:gd name="T14" fmla="*/ 0 60000 65536"/>
                    <a:gd name="T15" fmla="*/ 0 w 821"/>
                    <a:gd name="T16" fmla="*/ 0 h 60"/>
                    <a:gd name="T17" fmla="*/ 821 w 821"/>
                    <a:gd name="T18" fmla="*/ 60 h 60"/>
                  </a:gdLst>
                  <a:ahLst/>
                  <a:cxnLst>
                    <a:cxn ang="T10">
                      <a:pos x="T0" y="T1"/>
                    </a:cxn>
                    <a:cxn ang="T11">
                      <a:pos x="T2" y="T3"/>
                    </a:cxn>
                    <a:cxn ang="T12">
                      <a:pos x="T4" y="T5"/>
                    </a:cxn>
                    <a:cxn ang="T13">
                      <a:pos x="T6" y="T7"/>
                    </a:cxn>
                    <a:cxn ang="T14">
                      <a:pos x="T8" y="T9"/>
                    </a:cxn>
                  </a:cxnLst>
                  <a:rect l="T15" t="T16" r="T17" b="T18"/>
                  <a:pathLst>
                    <a:path w="821" h="60">
                      <a:moveTo>
                        <a:pt x="0" y="0"/>
                      </a:moveTo>
                      <a:lnTo>
                        <a:pt x="793" y="0"/>
                      </a:lnTo>
                      <a:lnTo>
                        <a:pt x="821" y="60"/>
                      </a:lnTo>
                      <a:lnTo>
                        <a:pt x="0" y="60"/>
                      </a:lnTo>
                      <a:lnTo>
                        <a:pt x="0" y="0"/>
                      </a:lnTo>
                      <a:close/>
                    </a:path>
                  </a:pathLst>
                </a:custGeom>
                <a:solidFill>
                  <a:srgbClr val="FF9900"/>
                </a:solidFill>
                <a:ln w="9525">
                  <a:no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21" name="Rectangle 133"/>
                <p:cNvSpPr>
                  <a:spLocks noChangeArrowheads="1"/>
                </p:cNvSpPr>
                <p:nvPr/>
              </p:nvSpPr>
              <p:spPr bwMode="auto">
                <a:xfrm rot="758307">
                  <a:off x="6146" y="3109"/>
                  <a:ext cx="414" cy="7"/>
                </a:xfrm>
                <a:prstGeom prst="rect">
                  <a:avLst/>
                </a:prstGeom>
                <a:solidFill>
                  <a:srgbClr val="FF9900"/>
                </a:solidFill>
                <a:ln w="9525">
                  <a:noFill/>
                  <a:miter lim="800000"/>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22" name="Rectangle 134"/>
                <p:cNvSpPr>
                  <a:spLocks noChangeArrowheads="1"/>
                </p:cNvSpPr>
                <p:nvPr/>
              </p:nvSpPr>
              <p:spPr bwMode="auto">
                <a:xfrm rot="758307">
                  <a:off x="6151" y="3020"/>
                  <a:ext cx="414" cy="5"/>
                </a:xfrm>
                <a:prstGeom prst="rect">
                  <a:avLst/>
                </a:prstGeom>
                <a:solidFill>
                  <a:srgbClr val="FF9900"/>
                </a:solidFill>
                <a:ln w="3175">
                  <a:noFill/>
                  <a:miter lim="800000"/>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23" name="Freeform 135"/>
                <p:cNvSpPr>
                  <a:spLocks/>
                </p:cNvSpPr>
                <p:nvPr/>
              </p:nvSpPr>
              <p:spPr bwMode="auto">
                <a:xfrm rot="758307">
                  <a:off x="6088" y="2948"/>
                  <a:ext cx="478" cy="141"/>
                </a:xfrm>
                <a:custGeom>
                  <a:avLst/>
                  <a:gdLst>
                    <a:gd name="T0" fmla="*/ 0 w 897"/>
                    <a:gd name="T1" fmla="*/ 0 h 236"/>
                    <a:gd name="T2" fmla="*/ 1 w 897"/>
                    <a:gd name="T3" fmla="*/ 0 h 236"/>
                    <a:gd name="T4" fmla="*/ 1 w 897"/>
                    <a:gd name="T5" fmla="*/ 1 h 236"/>
                    <a:gd name="T6" fmla="*/ 1 w 897"/>
                    <a:gd name="T7" fmla="*/ 1 h 236"/>
                    <a:gd name="T8" fmla="*/ 1 w 897"/>
                    <a:gd name="T9" fmla="*/ 1 h 236"/>
                    <a:gd name="T10" fmla="*/ 1 w 897"/>
                    <a:gd name="T11" fmla="*/ 1 h 236"/>
                    <a:gd name="T12" fmla="*/ 1 w 897"/>
                    <a:gd name="T13" fmla="*/ 1 h 236"/>
                    <a:gd name="T14" fmla="*/ 1 w 897"/>
                    <a:gd name="T15" fmla="*/ 1 h 236"/>
                    <a:gd name="T16" fmla="*/ 1 w 897"/>
                    <a:gd name="T17" fmla="*/ 1 h 236"/>
                    <a:gd name="T18" fmla="*/ 1 w 897"/>
                    <a:gd name="T19" fmla="*/ 1 h 236"/>
                    <a:gd name="T20" fmla="*/ 1 w 897"/>
                    <a:gd name="T21" fmla="*/ 1 h 236"/>
                    <a:gd name="T22" fmla="*/ 1 w 897"/>
                    <a:gd name="T23" fmla="*/ 1 h 236"/>
                    <a:gd name="T24" fmla="*/ 1 w 897"/>
                    <a:gd name="T25" fmla="*/ 1 h 236"/>
                    <a:gd name="T26" fmla="*/ 1 w 897"/>
                    <a:gd name="T27" fmla="*/ 1 h 236"/>
                    <a:gd name="T28" fmla="*/ 1 w 897"/>
                    <a:gd name="T29" fmla="*/ 1 h 236"/>
                    <a:gd name="T30" fmla="*/ 1 w 897"/>
                    <a:gd name="T31" fmla="*/ 1 h 236"/>
                    <a:gd name="T32" fmla="*/ 1 w 897"/>
                    <a:gd name="T33" fmla="*/ 1 h 236"/>
                    <a:gd name="T34" fmla="*/ 1 w 897"/>
                    <a:gd name="T35" fmla="*/ 1 h 236"/>
                    <a:gd name="T36" fmla="*/ 1 w 897"/>
                    <a:gd name="T37" fmla="*/ 1 h 236"/>
                    <a:gd name="T38" fmla="*/ 1 w 897"/>
                    <a:gd name="T39" fmla="*/ 1 h 236"/>
                    <a:gd name="T40" fmla="*/ 1 w 897"/>
                    <a:gd name="T41" fmla="*/ 1 h 236"/>
                    <a:gd name="T42" fmla="*/ 0 w 897"/>
                    <a:gd name="T43" fmla="*/ 1 h 236"/>
                    <a:gd name="T44" fmla="*/ 0 w 897"/>
                    <a:gd name="T45" fmla="*/ 0 h 2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97"/>
                    <a:gd name="T70" fmla="*/ 0 h 236"/>
                    <a:gd name="T71" fmla="*/ 897 w 897"/>
                    <a:gd name="T72" fmla="*/ 236 h 2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97" h="236">
                      <a:moveTo>
                        <a:pt x="0" y="0"/>
                      </a:moveTo>
                      <a:lnTo>
                        <a:pt x="838" y="0"/>
                      </a:lnTo>
                      <a:lnTo>
                        <a:pt x="897" y="117"/>
                      </a:lnTo>
                      <a:lnTo>
                        <a:pt x="838" y="236"/>
                      </a:lnTo>
                      <a:lnTo>
                        <a:pt x="718" y="236"/>
                      </a:lnTo>
                      <a:lnTo>
                        <a:pt x="718" y="177"/>
                      </a:lnTo>
                      <a:lnTo>
                        <a:pt x="658" y="177"/>
                      </a:lnTo>
                      <a:lnTo>
                        <a:pt x="658" y="236"/>
                      </a:lnTo>
                      <a:lnTo>
                        <a:pt x="599" y="236"/>
                      </a:lnTo>
                      <a:lnTo>
                        <a:pt x="599" y="177"/>
                      </a:lnTo>
                      <a:lnTo>
                        <a:pt x="479" y="177"/>
                      </a:lnTo>
                      <a:lnTo>
                        <a:pt x="479" y="236"/>
                      </a:lnTo>
                      <a:lnTo>
                        <a:pt x="419" y="236"/>
                      </a:lnTo>
                      <a:lnTo>
                        <a:pt x="359" y="177"/>
                      </a:lnTo>
                      <a:lnTo>
                        <a:pt x="299" y="236"/>
                      </a:lnTo>
                      <a:lnTo>
                        <a:pt x="239" y="177"/>
                      </a:lnTo>
                      <a:lnTo>
                        <a:pt x="239" y="236"/>
                      </a:lnTo>
                      <a:lnTo>
                        <a:pt x="179" y="236"/>
                      </a:lnTo>
                      <a:lnTo>
                        <a:pt x="179" y="177"/>
                      </a:lnTo>
                      <a:lnTo>
                        <a:pt x="120" y="177"/>
                      </a:lnTo>
                      <a:lnTo>
                        <a:pt x="59" y="236"/>
                      </a:lnTo>
                      <a:lnTo>
                        <a:pt x="0" y="236"/>
                      </a:lnTo>
                      <a:lnTo>
                        <a:pt x="0" y="0"/>
                      </a:lnTo>
                      <a:close/>
                    </a:path>
                  </a:pathLst>
                </a:custGeom>
                <a:solidFill>
                  <a:srgbClr val="FF9900"/>
                </a:solidFill>
                <a:ln w="3175">
                  <a:no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24" name="Freeform 136"/>
                <p:cNvSpPr>
                  <a:spLocks/>
                </p:cNvSpPr>
                <p:nvPr/>
              </p:nvSpPr>
              <p:spPr bwMode="auto">
                <a:xfrm rot="758307">
                  <a:off x="5769" y="2874"/>
                  <a:ext cx="117" cy="49"/>
                </a:xfrm>
                <a:custGeom>
                  <a:avLst/>
                  <a:gdLst>
                    <a:gd name="T0" fmla="*/ 0 w 219"/>
                    <a:gd name="T1" fmla="*/ 1 h 81"/>
                    <a:gd name="T2" fmla="*/ 1 w 219"/>
                    <a:gd name="T3" fmla="*/ 1 h 81"/>
                    <a:gd name="T4" fmla="*/ 1 w 219"/>
                    <a:gd name="T5" fmla="*/ 1 h 81"/>
                    <a:gd name="T6" fmla="*/ 1 w 219"/>
                    <a:gd name="T7" fmla="*/ 1 h 81"/>
                    <a:gd name="T8" fmla="*/ 1 w 219"/>
                    <a:gd name="T9" fmla="*/ 1 h 81"/>
                    <a:gd name="T10" fmla="*/ 1 w 219"/>
                    <a:gd name="T11" fmla="*/ 0 h 81"/>
                    <a:gd name="T12" fmla="*/ 1 w 219"/>
                    <a:gd name="T13" fmla="*/ 1 h 81"/>
                    <a:gd name="T14" fmla="*/ 1 w 219"/>
                    <a:gd name="T15" fmla="*/ 1 h 81"/>
                    <a:gd name="T16" fmla="*/ 1 w 219"/>
                    <a:gd name="T17" fmla="*/ 1 h 81"/>
                    <a:gd name="T18" fmla="*/ 1 w 219"/>
                    <a:gd name="T19" fmla="*/ 1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9"/>
                    <a:gd name="T31" fmla="*/ 0 h 81"/>
                    <a:gd name="T32" fmla="*/ 219 w 219"/>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9" h="81">
                      <a:moveTo>
                        <a:pt x="0" y="81"/>
                      </a:moveTo>
                      <a:lnTo>
                        <a:pt x="11" y="56"/>
                      </a:lnTo>
                      <a:lnTo>
                        <a:pt x="31" y="33"/>
                      </a:lnTo>
                      <a:lnTo>
                        <a:pt x="59" y="15"/>
                      </a:lnTo>
                      <a:lnTo>
                        <a:pt x="85" y="5"/>
                      </a:lnTo>
                      <a:lnTo>
                        <a:pt x="118" y="0"/>
                      </a:lnTo>
                      <a:lnTo>
                        <a:pt x="149" y="2"/>
                      </a:lnTo>
                      <a:lnTo>
                        <a:pt x="182" y="12"/>
                      </a:lnTo>
                      <a:lnTo>
                        <a:pt x="200" y="21"/>
                      </a:lnTo>
                      <a:lnTo>
                        <a:pt x="219" y="35"/>
                      </a:lnTo>
                    </a:path>
                  </a:pathLst>
                </a:custGeom>
                <a:noFill/>
                <a:ln w="38100">
                  <a:solidFill>
                    <a:srgbClr val="C0C0C0"/>
                  </a:solid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25" name="Oval 137"/>
                <p:cNvSpPr>
                  <a:spLocks noChangeArrowheads="1"/>
                </p:cNvSpPr>
                <p:nvPr/>
              </p:nvSpPr>
              <p:spPr bwMode="auto">
                <a:xfrm rot="758307">
                  <a:off x="5834" y="2766"/>
                  <a:ext cx="277" cy="409"/>
                </a:xfrm>
                <a:prstGeom prst="ellipse">
                  <a:avLst/>
                </a:prstGeom>
                <a:solidFill>
                  <a:srgbClr val="FF9900"/>
                </a:solidFill>
                <a:ln w="9525">
                  <a:no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26" name="Oval 138"/>
                <p:cNvSpPr>
                  <a:spLocks noChangeArrowheads="1"/>
                </p:cNvSpPr>
                <p:nvPr/>
              </p:nvSpPr>
              <p:spPr bwMode="auto">
                <a:xfrm rot="758307">
                  <a:off x="5840" y="2742"/>
                  <a:ext cx="277" cy="407"/>
                </a:xfrm>
                <a:prstGeom prst="ellipse">
                  <a:avLst/>
                </a:prstGeom>
                <a:solidFill>
                  <a:srgbClr val="FF9900"/>
                </a:solidFill>
                <a:ln w="3175">
                  <a:no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27" name="Oval 139" descr="Sphere"/>
                <p:cNvSpPr>
                  <a:spLocks noChangeArrowheads="1"/>
                </p:cNvSpPr>
                <p:nvPr/>
              </p:nvSpPr>
              <p:spPr bwMode="auto">
                <a:xfrm rot="758307">
                  <a:off x="5850" y="2759"/>
                  <a:ext cx="254" cy="387"/>
                </a:xfrm>
                <a:prstGeom prst="ellipse">
                  <a:avLst/>
                </a:prstGeom>
                <a:pattFill prst="sphere">
                  <a:fgClr>
                    <a:srgbClr val="FFFF99"/>
                  </a:fgClr>
                  <a:bgClr>
                    <a:srgbClr val="FFCC00"/>
                  </a:bgClr>
                </a:pattFill>
                <a:ln w="3175">
                  <a:no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28" name="Oval 140"/>
                <p:cNvSpPr>
                  <a:spLocks noChangeArrowheads="1"/>
                </p:cNvSpPr>
                <p:nvPr/>
              </p:nvSpPr>
              <p:spPr bwMode="auto">
                <a:xfrm rot="758307">
                  <a:off x="5864" y="2881"/>
                  <a:ext cx="66" cy="111"/>
                </a:xfrm>
                <a:prstGeom prst="ellipse">
                  <a:avLst/>
                </a:prstGeom>
                <a:solidFill>
                  <a:srgbClr val="FF9900"/>
                </a:solidFill>
                <a:ln w="3175">
                  <a:no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29" name="Oval 141"/>
                <p:cNvSpPr>
                  <a:spLocks noChangeArrowheads="1"/>
                </p:cNvSpPr>
                <p:nvPr/>
              </p:nvSpPr>
              <p:spPr bwMode="auto">
                <a:xfrm rot="758307">
                  <a:off x="5868" y="2905"/>
                  <a:ext cx="53" cy="87"/>
                </a:xfrm>
                <a:prstGeom prst="ellipse">
                  <a:avLst/>
                </a:prstGeom>
                <a:solidFill>
                  <a:srgbClr val="FF9900"/>
                </a:solidFill>
                <a:ln w="3175">
                  <a:no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30" name="Freeform 142"/>
                <p:cNvSpPr>
                  <a:spLocks/>
                </p:cNvSpPr>
                <p:nvPr/>
              </p:nvSpPr>
              <p:spPr bwMode="auto">
                <a:xfrm rot="758307">
                  <a:off x="6081" y="2976"/>
                  <a:ext cx="480" cy="142"/>
                </a:xfrm>
                <a:custGeom>
                  <a:avLst/>
                  <a:gdLst>
                    <a:gd name="T0" fmla="*/ 0 w 897"/>
                    <a:gd name="T1" fmla="*/ 0 h 237"/>
                    <a:gd name="T2" fmla="*/ 1 w 897"/>
                    <a:gd name="T3" fmla="*/ 1 h 237"/>
                    <a:gd name="T4" fmla="*/ 1 w 897"/>
                    <a:gd name="T5" fmla="*/ 1 h 237"/>
                    <a:gd name="T6" fmla="*/ 1 w 897"/>
                    <a:gd name="T7" fmla="*/ 1 h 237"/>
                    <a:gd name="T8" fmla="*/ 1 w 897"/>
                    <a:gd name="T9" fmla="*/ 1 h 237"/>
                    <a:gd name="T10" fmla="*/ 1 w 897"/>
                    <a:gd name="T11" fmla="*/ 1 h 237"/>
                    <a:gd name="T12" fmla="*/ 1 w 897"/>
                    <a:gd name="T13" fmla="*/ 1 h 237"/>
                    <a:gd name="T14" fmla="*/ 1 w 897"/>
                    <a:gd name="T15" fmla="*/ 1 h 237"/>
                    <a:gd name="T16" fmla="*/ 1 w 897"/>
                    <a:gd name="T17" fmla="*/ 1 h 237"/>
                    <a:gd name="T18" fmla="*/ 1 w 897"/>
                    <a:gd name="T19" fmla="*/ 1 h 237"/>
                    <a:gd name="T20" fmla="*/ 1 w 897"/>
                    <a:gd name="T21" fmla="*/ 1 h 237"/>
                    <a:gd name="T22" fmla="*/ 1 w 897"/>
                    <a:gd name="T23" fmla="*/ 1 h 237"/>
                    <a:gd name="T24" fmla="*/ 1 w 897"/>
                    <a:gd name="T25" fmla="*/ 1 h 237"/>
                    <a:gd name="T26" fmla="*/ 1 w 897"/>
                    <a:gd name="T27" fmla="*/ 1 h 237"/>
                    <a:gd name="T28" fmla="*/ 1 w 897"/>
                    <a:gd name="T29" fmla="*/ 1 h 237"/>
                    <a:gd name="T30" fmla="*/ 1 w 897"/>
                    <a:gd name="T31" fmla="*/ 1 h 237"/>
                    <a:gd name="T32" fmla="*/ 1 w 897"/>
                    <a:gd name="T33" fmla="*/ 1 h 237"/>
                    <a:gd name="T34" fmla="*/ 1 w 897"/>
                    <a:gd name="T35" fmla="*/ 1 h 237"/>
                    <a:gd name="T36" fmla="*/ 1 w 897"/>
                    <a:gd name="T37" fmla="*/ 1 h 237"/>
                    <a:gd name="T38" fmla="*/ 1 w 897"/>
                    <a:gd name="T39" fmla="*/ 1 h 237"/>
                    <a:gd name="T40" fmla="*/ 1 w 897"/>
                    <a:gd name="T41" fmla="*/ 1 h 237"/>
                    <a:gd name="T42" fmla="*/ 0 w 897"/>
                    <a:gd name="T43" fmla="*/ 1 h 237"/>
                    <a:gd name="T44" fmla="*/ 0 w 897"/>
                    <a:gd name="T45" fmla="*/ 0 h 23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97"/>
                    <a:gd name="T70" fmla="*/ 0 h 237"/>
                    <a:gd name="T71" fmla="*/ 897 w 897"/>
                    <a:gd name="T72" fmla="*/ 237 h 23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97" h="237">
                      <a:moveTo>
                        <a:pt x="0" y="0"/>
                      </a:moveTo>
                      <a:lnTo>
                        <a:pt x="897" y="79"/>
                      </a:lnTo>
                      <a:lnTo>
                        <a:pt x="897" y="119"/>
                      </a:lnTo>
                      <a:lnTo>
                        <a:pt x="838" y="237"/>
                      </a:lnTo>
                      <a:lnTo>
                        <a:pt x="718" y="237"/>
                      </a:lnTo>
                      <a:lnTo>
                        <a:pt x="718" y="179"/>
                      </a:lnTo>
                      <a:lnTo>
                        <a:pt x="658" y="179"/>
                      </a:lnTo>
                      <a:lnTo>
                        <a:pt x="658" y="237"/>
                      </a:lnTo>
                      <a:lnTo>
                        <a:pt x="599" y="237"/>
                      </a:lnTo>
                      <a:lnTo>
                        <a:pt x="599" y="179"/>
                      </a:lnTo>
                      <a:lnTo>
                        <a:pt x="479" y="179"/>
                      </a:lnTo>
                      <a:lnTo>
                        <a:pt x="479" y="237"/>
                      </a:lnTo>
                      <a:lnTo>
                        <a:pt x="419" y="237"/>
                      </a:lnTo>
                      <a:lnTo>
                        <a:pt x="359" y="179"/>
                      </a:lnTo>
                      <a:lnTo>
                        <a:pt x="299" y="237"/>
                      </a:lnTo>
                      <a:lnTo>
                        <a:pt x="239" y="179"/>
                      </a:lnTo>
                      <a:lnTo>
                        <a:pt x="239" y="237"/>
                      </a:lnTo>
                      <a:lnTo>
                        <a:pt x="179" y="237"/>
                      </a:lnTo>
                      <a:lnTo>
                        <a:pt x="179" y="179"/>
                      </a:lnTo>
                      <a:lnTo>
                        <a:pt x="120" y="179"/>
                      </a:lnTo>
                      <a:lnTo>
                        <a:pt x="59" y="237"/>
                      </a:lnTo>
                      <a:lnTo>
                        <a:pt x="0" y="237"/>
                      </a:lnTo>
                      <a:lnTo>
                        <a:pt x="0" y="0"/>
                      </a:lnTo>
                      <a:close/>
                    </a:path>
                  </a:pathLst>
                </a:custGeom>
                <a:solidFill>
                  <a:srgbClr val="FF9900"/>
                </a:solidFill>
                <a:ln w="9525">
                  <a:no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31" name="Freeform 143" descr="Sphere"/>
                <p:cNvSpPr>
                  <a:spLocks/>
                </p:cNvSpPr>
                <p:nvPr/>
              </p:nvSpPr>
              <p:spPr bwMode="auto">
                <a:xfrm rot="758307">
                  <a:off x="6085" y="2954"/>
                  <a:ext cx="480" cy="141"/>
                </a:xfrm>
                <a:custGeom>
                  <a:avLst/>
                  <a:gdLst>
                    <a:gd name="T0" fmla="*/ 0 w 897"/>
                    <a:gd name="T1" fmla="*/ 0 h 236"/>
                    <a:gd name="T2" fmla="*/ 1 w 897"/>
                    <a:gd name="T3" fmla="*/ 0 h 236"/>
                    <a:gd name="T4" fmla="*/ 1 w 897"/>
                    <a:gd name="T5" fmla="*/ 1 h 236"/>
                    <a:gd name="T6" fmla="*/ 1 w 897"/>
                    <a:gd name="T7" fmla="*/ 1 h 236"/>
                    <a:gd name="T8" fmla="*/ 1 w 897"/>
                    <a:gd name="T9" fmla="*/ 1 h 236"/>
                    <a:gd name="T10" fmla="*/ 1 w 897"/>
                    <a:gd name="T11" fmla="*/ 1 h 236"/>
                    <a:gd name="T12" fmla="*/ 1 w 897"/>
                    <a:gd name="T13" fmla="*/ 1 h 236"/>
                    <a:gd name="T14" fmla="*/ 1 w 897"/>
                    <a:gd name="T15" fmla="*/ 1 h 236"/>
                    <a:gd name="T16" fmla="*/ 1 w 897"/>
                    <a:gd name="T17" fmla="*/ 1 h 236"/>
                    <a:gd name="T18" fmla="*/ 1 w 897"/>
                    <a:gd name="T19" fmla="*/ 1 h 236"/>
                    <a:gd name="T20" fmla="*/ 1 w 897"/>
                    <a:gd name="T21" fmla="*/ 1 h 236"/>
                    <a:gd name="T22" fmla="*/ 1 w 897"/>
                    <a:gd name="T23" fmla="*/ 1 h 236"/>
                    <a:gd name="T24" fmla="*/ 1 w 897"/>
                    <a:gd name="T25" fmla="*/ 1 h 236"/>
                    <a:gd name="T26" fmla="*/ 1 w 897"/>
                    <a:gd name="T27" fmla="*/ 1 h 236"/>
                    <a:gd name="T28" fmla="*/ 1 w 897"/>
                    <a:gd name="T29" fmla="*/ 1 h 236"/>
                    <a:gd name="T30" fmla="*/ 1 w 897"/>
                    <a:gd name="T31" fmla="*/ 1 h 236"/>
                    <a:gd name="T32" fmla="*/ 1 w 897"/>
                    <a:gd name="T33" fmla="*/ 1 h 236"/>
                    <a:gd name="T34" fmla="*/ 1 w 897"/>
                    <a:gd name="T35" fmla="*/ 1 h 236"/>
                    <a:gd name="T36" fmla="*/ 1 w 897"/>
                    <a:gd name="T37" fmla="*/ 1 h 236"/>
                    <a:gd name="T38" fmla="*/ 1 w 897"/>
                    <a:gd name="T39" fmla="*/ 1 h 236"/>
                    <a:gd name="T40" fmla="*/ 1 w 897"/>
                    <a:gd name="T41" fmla="*/ 1 h 236"/>
                    <a:gd name="T42" fmla="*/ 0 w 897"/>
                    <a:gd name="T43" fmla="*/ 1 h 236"/>
                    <a:gd name="T44" fmla="*/ 0 w 897"/>
                    <a:gd name="T45" fmla="*/ 0 h 2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97"/>
                    <a:gd name="T70" fmla="*/ 0 h 236"/>
                    <a:gd name="T71" fmla="*/ 897 w 897"/>
                    <a:gd name="T72" fmla="*/ 236 h 2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97" h="236">
                      <a:moveTo>
                        <a:pt x="0" y="0"/>
                      </a:moveTo>
                      <a:lnTo>
                        <a:pt x="838" y="0"/>
                      </a:lnTo>
                      <a:lnTo>
                        <a:pt x="897" y="117"/>
                      </a:lnTo>
                      <a:lnTo>
                        <a:pt x="838" y="236"/>
                      </a:lnTo>
                      <a:lnTo>
                        <a:pt x="718" y="236"/>
                      </a:lnTo>
                      <a:lnTo>
                        <a:pt x="718" y="177"/>
                      </a:lnTo>
                      <a:lnTo>
                        <a:pt x="658" y="177"/>
                      </a:lnTo>
                      <a:lnTo>
                        <a:pt x="658" y="236"/>
                      </a:lnTo>
                      <a:lnTo>
                        <a:pt x="599" y="236"/>
                      </a:lnTo>
                      <a:lnTo>
                        <a:pt x="599" y="177"/>
                      </a:lnTo>
                      <a:lnTo>
                        <a:pt x="479" y="177"/>
                      </a:lnTo>
                      <a:lnTo>
                        <a:pt x="479" y="236"/>
                      </a:lnTo>
                      <a:lnTo>
                        <a:pt x="419" y="236"/>
                      </a:lnTo>
                      <a:lnTo>
                        <a:pt x="359" y="177"/>
                      </a:lnTo>
                      <a:lnTo>
                        <a:pt x="299" y="236"/>
                      </a:lnTo>
                      <a:lnTo>
                        <a:pt x="239" y="177"/>
                      </a:lnTo>
                      <a:lnTo>
                        <a:pt x="239" y="236"/>
                      </a:lnTo>
                      <a:lnTo>
                        <a:pt x="179" y="236"/>
                      </a:lnTo>
                      <a:lnTo>
                        <a:pt x="179" y="177"/>
                      </a:lnTo>
                      <a:lnTo>
                        <a:pt x="120" y="177"/>
                      </a:lnTo>
                      <a:lnTo>
                        <a:pt x="59" y="236"/>
                      </a:lnTo>
                      <a:lnTo>
                        <a:pt x="0" y="236"/>
                      </a:lnTo>
                      <a:lnTo>
                        <a:pt x="0" y="0"/>
                      </a:lnTo>
                      <a:close/>
                    </a:path>
                  </a:pathLst>
                </a:custGeom>
                <a:pattFill prst="sphere">
                  <a:fgClr>
                    <a:srgbClr val="FFFF99"/>
                  </a:fgClr>
                  <a:bgClr>
                    <a:srgbClr val="FFCC00"/>
                  </a:bgClr>
                </a:pattFill>
                <a:ln w="3175">
                  <a:no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32" name="Freeform 144"/>
                <p:cNvSpPr>
                  <a:spLocks/>
                </p:cNvSpPr>
                <p:nvPr/>
              </p:nvSpPr>
              <p:spPr bwMode="auto">
                <a:xfrm rot="758307">
                  <a:off x="6130" y="2993"/>
                  <a:ext cx="439" cy="36"/>
                </a:xfrm>
                <a:custGeom>
                  <a:avLst/>
                  <a:gdLst>
                    <a:gd name="T0" fmla="*/ 0 w 821"/>
                    <a:gd name="T1" fmla="*/ 0 h 60"/>
                    <a:gd name="T2" fmla="*/ 1 w 821"/>
                    <a:gd name="T3" fmla="*/ 0 h 60"/>
                    <a:gd name="T4" fmla="*/ 1 w 821"/>
                    <a:gd name="T5" fmla="*/ 1 h 60"/>
                    <a:gd name="T6" fmla="*/ 0 w 821"/>
                    <a:gd name="T7" fmla="*/ 1 h 60"/>
                    <a:gd name="T8" fmla="*/ 0 w 821"/>
                    <a:gd name="T9" fmla="*/ 0 h 60"/>
                    <a:gd name="T10" fmla="*/ 0 60000 65536"/>
                    <a:gd name="T11" fmla="*/ 0 60000 65536"/>
                    <a:gd name="T12" fmla="*/ 0 60000 65536"/>
                    <a:gd name="T13" fmla="*/ 0 60000 65536"/>
                    <a:gd name="T14" fmla="*/ 0 60000 65536"/>
                    <a:gd name="T15" fmla="*/ 0 w 821"/>
                    <a:gd name="T16" fmla="*/ 0 h 60"/>
                    <a:gd name="T17" fmla="*/ 821 w 821"/>
                    <a:gd name="T18" fmla="*/ 60 h 60"/>
                  </a:gdLst>
                  <a:ahLst/>
                  <a:cxnLst>
                    <a:cxn ang="T10">
                      <a:pos x="T0" y="T1"/>
                    </a:cxn>
                    <a:cxn ang="T11">
                      <a:pos x="T2" y="T3"/>
                    </a:cxn>
                    <a:cxn ang="T12">
                      <a:pos x="T4" y="T5"/>
                    </a:cxn>
                    <a:cxn ang="T13">
                      <a:pos x="T6" y="T7"/>
                    </a:cxn>
                    <a:cxn ang="T14">
                      <a:pos x="T8" y="T9"/>
                    </a:cxn>
                  </a:cxnLst>
                  <a:rect l="T15" t="T16" r="T17" b="T18"/>
                  <a:pathLst>
                    <a:path w="821" h="60">
                      <a:moveTo>
                        <a:pt x="0" y="0"/>
                      </a:moveTo>
                      <a:lnTo>
                        <a:pt x="793" y="0"/>
                      </a:lnTo>
                      <a:lnTo>
                        <a:pt x="821" y="60"/>
                      </a:lnTo>
                      <a:lnTo>
                        <a:pt x="0" y="60"/>
                      </a:lnTo>
                      <a:lnTo>
                        <a:pt x="0" y="0"/>
                      </a:lnTo>
                      <a:close/>
                    </a:path>
                  </a:pathLst>
                </a:custGeom>
                <a:solidFill>
                  <a:srgbClr val="FF9900"/>
                </a:solidFill>
                <a:ln w="9525">
                  <a:no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33" name="Rectangle 145"/>
                <p:cNvSpPr>
                  <a:spLocks noChangeArrowheads="1"/>
                </p:cNvSpPr>
                <p:nvPr/>
              </p:nvSpPr>
              <p:spPr bwMode="auto">
                <a:xfrm rot="758307">
                  <a:off x="6128" y="3051"/>
                  <a:ext cx="413" cy="7"/>
                </a:xfrm>
                <a:prstGeom prst="rect">
                  <a:avLst/>
                </a:prstGeom>
                <a:solidFill>
                  <a:srgbClr val="FF9900"/>
                </a:solidFill>
                <a:ln w="9525">
                  <a:noFill/>
                  <a:miter lim="800000"/>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34" name="Rectangle 146"/>
                <p:cNvSpPr>
                  <a:spLocks noChangeArrowheads="1"/>
                </p:cNvSpPr>
                <p:nvPr/>
              </p:nvSpPr>
              <p:spPr bwMode="auto">
                <a:xfrm rot="758307">
                  <a:off x="6133" y="2962"/>
                  <a:ext cx="414" cy="5"/>
                </a:xfrm>
                <a:prstGeom prst="rect">
                  <a:avLst/>
                </a:prstGeom>
                <a:solidFill>
                  <a:srgbClr val="FF9900"/>
                </a:solidFill>
                <a:ln w="3175">
                  <a:noFill/>
                  <a:miter lim="800000"/>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35" name="Freeform 147"/>
                <p:cNvSpPr>
                  <a:spLocks/>
                </p:cNvSpPr>
                <p:nvPr/>
              </p:nvSpPr>
              <p:spPr bwMode="auto">
                <a:xfrm rot="758307">
                  <a:off x="5760" y="2902"/>
                  <a:ext cx="131" cy="81"/>
                </a:xfrm>
                <a:custGeom>
                  <a:avLst/>
                  <a:gdLst>
                    <a:gd name="T0" fmla="*/ 0 w 245"/>
                    <a:gd name="T1" fmla="*/ 1 h 134"/>
                    <a:gd name="T2" fmla="*/ 1 w 245"/>
                    <a:gd name="T3" fmla="*/ 1 h 134"/>
                    <a:gd name="T4" fmla="*/ 1 w 245"/>
                    <a:gd name="T5" fmla="*/ 1 h 134"/>
                    <a:gd name="T6" fmla="*/ 1 w 245"/>
                    <a:gd name="T7" fmla="*/ 1 h 134"/>
                    <a:gd name="T8" fmla="*/ 1 w 245"/>
                    <a:gd name="T9" fmla="*/ 1 h 134"/>
                    <a:gd name="T10" fmla="*/ 1 w 245"/>
                    <a:gd name="T11" fmla="*/ 1 h 134"/>
                    <a:gd name="T12" fmla="*/ 1 w 245"/>
                    <a:gd name="T13" fmla="*/ 1 h 134"/>
                    <a:gd name="T14" fmla="*/ 1 w 245"/>
                    <a:gd name="T15" fmla="*/ 1 h 134"/>
                    <a:gd name="T16" fmla="*/ 1 w 245"/>
                    <a:gd name="T17" fmla="*/ 1 h 134"/>
                    <a:gd name="T18" fmla="*/ 1 w 245"/>
                    <a:gd name="T19" fmla="*/ 1 h 134"/>
                    <a:gd name="T20" fmla="*/ 1 w 245"/>
                    <a:gd name="T21" fmla="*/ 1 h 134"/>
                    <a:gd name="T22" fmla="*/ 1 w 245"/>
                    <a:gd name="T23" fmla="*/ 0 h 1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5"/>
                    <a:gd name="T37" fmla="*/ 0 h 134"/>
                    <a:gd name="T38" fmla="*/ 245 w 245"/>
                    <a:gd name="T39" fmla="*/ 134 h 1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5" h="134">
                      <a:moveTo>
                        <a:pt x="0" y="48"/>
                      </a:moveTo>
                      <a:lnTo>
                        <a:pt x="6" y="76"/>
                      </a:lnTo>
                      <a:lnTo>
                        <a:pt x="27" y="103"/>
                      </a:lnTo>
                      <a:lnTo>
                        <a:pt x="56" y="121"/>
                      </a:lnTo>
                      <a:lnTo>
                        <a:pt x="99" y="134"/>
                      </a:lnTo>
                      <a:lnTo>
                        <a:pt x="142" y="134"/>
                      </a:lnTo>
                      <a:lnTo>
                        <a:pt x="184" y="124"/>
                      </a:lnTo>
                      <a:lnTo>
                        <a:pt x="217" y="103"/>
                      </a:lnTo>
                      <a:lnTo>
                        <a:pt x="238" y="73"/>
                      </a:lnTo>
                      <a:lnTo>
                        <a:pt x="245" y="41"/>
                      </a:lnTo>
                      <a:lnTo>
                        <a:pt x="240" y="19"/>
                      </a:lnTo>
                      <a:lnTo>
                        <a:pt x="229" y="0"/>
                      </a:lnTo>
                    </a:path>
                  </a:pathLst>
                </a:custGeom>
                <a:noFill/>
                <a:ln w="38100">
                  <a:solidFill>
                    <a:srgbClr val="C0C0C0"/>
                  </a:solidFill>
                  <a:round/>
                  <a:headEnd/>
                  <a:tailEnd/>
                </a:ln>
              </p:spPr>
              <p:txBody>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grpSp>
          <p:sp>
            <p:nvSpPr>
              <p:cNvPr id="30813" name="Rectangle 148"/>
              <p:cNvSpPr>
                <a:spLocks noChangeArrowheads="1"/>
              </p:cNvSpPr>
              <p:nvPr/>
            </p:nvSpPr>
            <p:spPr bwMode="auto">
              <a:xfrm>
                <a:off x="408" y="3648"/>
                <a:ext cx="712" cy="360"/>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grpSp>
        <p:cxnSp>
          <p:nvCxnSpPr>
            <p:cNvPr id="593059" name="AutoShape 163"/>
            <p:cNvCxnSpPr>
              <a:cxnSpLocks noChangeShapeType="1"/>
            </p:cNvCxnSpPr>
            <p:nvPr/>
          </p:nvCxnSpPr>
          <p:spPr bwMode="auto">
            <a:xfrm flipV="1">
              <a:off x="2312988" y="2789238"/>
              <a:ext cx="3554412" cy="2895600"/>
            </a:xfrm>
            <a:prstGeom prst="curvedConnector3">
              <a:avLst>
                <a:gd name="adj1" fmla="val 48435"/>
              </a:avLst>
            </a:prstGeom>
            <a:noFill/>
            <a:ln w="38100">
              <a:solidFill>
                <a:srgbClr val="003399"/>
              </a:solidFill>
              <a:prstDash val="dash"/>
              <a:round/>
              <a:headEnd type="triangle" w="med" len="med"/>
              <a:tailEnd type="triangle" w="med" len="med"/>
            </a:ln>
            <a:effectLst>
              <a:outerShdw dist="35921" dir="2700000" algn="ctr" rotWithShape="0">
                <a:schemeClr val="bg1"/>
              </a:outerShdw>
            </a:effectLst>
          </p:spPr>
        </p:cxnSp>
        <p:cxnSp>
          <p:nvCxnSpPr>
            <p:cNvPr id="593060" name="AutoShape 164"/>
            <p:cNvCxnSpPr>
              <a:cxnSpLocks noChangeShapeType="1"/>
            </p:cNvCxnSpPr>
            <p:nvPr/>
          </p:nvCxnSpPr>
          <p:spPr bwMode="auto">
            <a:xfrm rot="10800000" flipV="1">
              <a:off x="1262063" y="1690688"/>
              <a:ext cx="646112" cy="1452562"/>
            </a:xfrm>
            <a:prstGeom prst="curvedConnector2">
              <a:avLst/>
            </a:prstGeom>
            <a:noFill/>
            <a:ln w="28575">
              <a:solidFill>
                <a:schemeClr val="tx1"/>
              </a:solidFill>
              <a:round/>
              <a:headEnd type="arrow" w="med" len="med"/>
              <a:tailEnd type="oval" w="med" len="med"/>
            </a:ln>
          </p:spPr>
        </p:cxnSp>
        <p:cxnSp>
          <p:nvCxnSpPr>
            <p:cNvPr id="593061" name="AutoShape 165"/>
            <p:cNvCxnSpPr>
              <a:cxnSpLocks noChangeShapeType="1"/>
            </p:cNvCxnSpPr>
            <p:nvPr/>
          </p:nvCxnSpPr>
          <p:spPr bwMode="auto">
            <a:xfrm rot="5400000">
              <a:off x="731044" y="2043906"/>
              <a:ext cx="1631950" cy="1138238"/>
            </a:xfrm>
            <a:prstGeom prst="curvedConnector2">
              <a:avLst/>
            </a:prstGeom>
            <a:noFill/>
            <a:ln w="28575">
              <a:solidFill>
                <a:schemeClr val="tx1"/>
              </a:solidFill>
              <a:round/>
              <a:headEnd type="oval" w="med" len="med"/>
              <a:tailEnd type="triangle" w="med" len="med"/>
            </a:ln>
          </p:spPr>
        </p:cxnSp>
        <p:sp>
          <p:nvSpPr>
            <p:cNvPr id="30764" name="Text Box 167"/>
            <p:cNvSpPr txBox="1">
              <a:spLocks noChangeArrowheads="1"/>
            </p:cNvSpPr>
            <p:nvPr/>
          </p:nvSpPr>
          <p:spPr bwMode="auto">
            <a:xfrm>
              <a:off x="5406656" y="987803"/>
              <a:ext cx="1889125" cy="408932"/>
            </a:xfrm>
            <a:prstGeom prst="rect">
              <a:avLst/>
            </a:prstGeom>
            <a:solidFill>
              <a:schemeClr val="bg1">
                <a:alpha val="50195"/>
              </a:schemeClr>
            </a:solidFill>
            <a:ln w="12700">
              <a:noFill/>
              <a:miter lim="800000"/>
              <a:headEnd/>
              <a:tailEnd/>
            </a:ln>
          </p:spPr>
          <p:txBody>
            <a:bodyPr wrap="square" lIns="18856" tIns="47893" rIns="18856" bIns="47893">
              <a:spAutoFit/>
            </a:bodyPr>
            <a:lstStyle/>
            <a:p>
              <a:pPr algn="ctr" defTabSz="957263" eaLnBrk="0" hangingPunct="0">
                <a:spcBef>
                  <a:spcPct val="50000"/>
                </a:spcBef>
              </a:pPr>
              <a:r>
                <a:rPr lang="zh-CN" altLang="en-AU" sz="1500" b="1" dirty="0"/>
                <a:t>应用</a:t>
              </a:r>
              <a:r>
                <a:rPr lang="en-AU" altLang="zh-CN" sz="1500" b="1" dirty="0"/>
                <a:t>/</a:t>
              </a:r>
              <a:r>
                <a:rPr lang="zh-CN" altLang="en-AU" sz="1500" b="1" dirty="0"/>
                <a:t>其他用户</a:t>
              </a:r>
              <a:endParaRPr lang="en-AU" altLang="zh-CN" sz="2500" b="1" dirty="0">
                <a:latin typeface="Times New Roman" pitchFamily="18" charset="0"/>
              </a:endParaRPr>
            </a:p>
          </p:txBody>
        </p:sp>
        <p:grpSp>
          <p:nvGrpSpPr>
            <p:cNvPr id="7" name="Group 168"/>
            <p:cNvGrpSpPr>
              <a:grpSpLocks/>
            </p:cNvGrpSpPr>
            <p:nvPr/>
          </p:nvGrpSpPr>
          <p:grpSpPr bwMode="auto">
            <a:xfrm>
              <a:off x="2540000" y="1003300"/>
              <a:ext cx="782638" cy="696913"/>
              <a:chOff x="1600" y="632"/>
              <a:chExt cx="493" cy="439"/>
            </a:xfrm>
          </p:grpSpPr>
          <p:sp>
            <p:nvSpPr>
              <p:cNvPr id="30810" name="AutoShape 169"/>
              <p:cNvSpPr>
                <a:spLocks noChangeArrowheads="1"/>
              </p:cNvSpPr>
              <p:nvPr/>
            </p:nvSpPr>
            <p:spPr bwMode="auto">
              <a:xfrm>
                <a:off x="1872" y="739"/>
                <a:ext cx="221" cy="332"/>
              </a:xfrm>
              <a:prstGeom prst="verticalScroll">
                <a:avLst>
                  <a:gd name="adj" fmla="val 25000"/>
                </a:avLst>
              </a:prstGeom>
              <a:solidFill>
                <a:srgbClr val="B6B6CE"/>
              </a:solidFill>
              <a:ln w="12700">
                <a:solidFill>
                  <a:srgbClr val="000000"/>
                </a:solidFill>
                <a:round/>
                <a:headEnd/>
                <a:tailEnd/>
              </a:ln>
            </p:spPr>
            <p:txBody>
              <a:bodyPr anchor="ctr">
                <a:spAutoFit/>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11" name="Rectangle 170"/>
              <p:cNvSpPr>
                <a:spLocks noChangeArrowheads="1"/>
              </p:cNvSpPr>
              <p:nvPr/>
            </p:nvSpPr>
            <p:spPr bwMode="auto">
              <a:xfrm>
                <a:off x="1600" y="632"/>
                <a:ext cx="256" cy="392"/>
              </a:xfrm>
              <a:prstGeom prst="rect">
                <a:avLst/>
              </a:prstGeom>
              <a:solidFill>
                <a:schemeClr val="bg1"/>
              </a:solidFill>
              <a:ln w="12700">
                <a:noFill/>
                <a:miter lim="800000"/>
                <a:headEnd type="none" w="sm" len="sm"/>
                <a:tailEnd type="none" w="sm" len="sm"/>
              </a:ln>
            </p:spPr>
            <p:txBody>
              <a:bodyPr wrap="none" anchor="ct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grpSp>
        <p:sp>
          <p:nvSpPr>
            <p:cNvPr id="30766" name="Rectangle 171"/>
            <p:cNvSpPr>
              <a:spLocks noChangeArrowheads="1"/>
            </p:cNvSpPr>
            <p:nvPr/>
          </p:nvSpPr>
          <p:spPr bwMode="auto">
            <a:xfrm>
              <a:off x="3424624" y="5533"/>
              <a:ext cx="2301873" cy="866667"/>
            </a:xfrm>
            <a:prstGeom prst="rect">
              <a:avLst/>
            </a:prstGeom>
            <a:noFill/>
            <a:ln w="12700">
              <a:noFill/>
              <a:miter lim="800000"/>
              <a:headEnd/>
              <a:tailEnd/>
            </a:ln>
          </p:spPr>
          <p:txBody>
            <a:bodyPr wrap="square" lIns="94788" tIns="46563" rIns="94788" bIns="46563">
              <a:spAutoFit/>
            </a:bodyPr>
            <a:lstStyle/>
            <a:p>
              <a:pPr algn="ctr" defTabSz="796925" eaLnBrk="0" hangingPunct="0"/>
              <a:r>
                <a:rPr lang="en-GB" altLang="zh-CN" sz="2400" b="1" dirty="0"/>
                <a:t>Directory</a:t>
              </a:r>
            </a:p>
            <a:p>
              <a:pPr algn="ctr" defTabSz="796925" eaLnBrk="0" hangingPunct="0"/>
              <a:endParaRPr lang="zh-CN" altLang="en-GB" sz="1500" b="1" dirty="0">
                <a:solidFill>
                  <a:srgbClr val="000000"/>
                </a:solidFill>
              </a:endParaRPr>
            </a:p>
          </p:txBody>
        </p:sp>
        <p:grpSp>
          <p:nvGrpSpPr>
            <p:cNvPr id="8" name="Group 172"/>
            <p:cNvGrpSpPr>
              <a:grpSpLocks/>
            </p:cNvGrpSpPr>
            <p:nvPr/>
          </p:nvGrpSpPr>
          <p:grpSpPr bwMode="auto">
            <a:xfrm>
              <a:off x="2946400" y="990600"/>
              <a:ext cx="896938" cy="711200"/>
              <a:chOff x="1856" y="624"/>
              <a:chExt cx="565" cy="448"/>
            </a:xfrm>
          </p:grpSpPr>
          <p:sp>
            <p:nvSpPr>
              <p:cNvPr id="30808" name="AutoShape 173"/>
              <p:cNvSpPr>
                <a:spLocks noChangeArrowheads="1"/>
              </p:cNvSpPr>
              <p:nvPr/>
            </p:nvSpPr>
            <p:spPr bwMode="auto">
              <a:xfrm>
                <a:off x="2200" y="740"/>
                <a:ext cx="221" cy="332"/>
              </a:xfrm>
              <a:prstGeom prst="verticalScroll">
                <a:avLst>
                  <a:gd name="adj" fmla="val 25000"/>
                </a:avLst>
              </a:prstGeom>
              <a:solidFill>
                <a:srgbClr val="B6B6CE"/>
              </a:solidFill>
              <a:ln w="12700">
                <a:solidFill>
                  <a:srgbClr val="000000"/>
                </a:solidFill>
                <a:round/>
                <a:headEnd/>
                <a:tailEnd/>
              </a:ln>
            </p:spPr>
            <p:txBody>
              <a:bodyPr anchor="ctr">
                <a:spAutoFit/>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09" name="Rectangle 174"/>
              <p:cNvSpPr>
                <a:spLocks noChangeArrowheads="1"/>
              </p:cNvSpPr>
              <p:nvPr/>
            </p:nvSpPr>
            <p:spPr bwMode="auto">
              <a:xfrm>
                <a:off x="1856" y="624"/>
                <a:ext cx="256" cy="392"/>
              </a:xfrm>
              <a:prstGeom prst="rect">
                <a:avLst/>
              </a:prstGeom>
              <a:solidFill>
                <a:schemeClr val="bg1"/>
              </a:solidFill>
              <a:ln w="12700">
                <a:noFill/>
                <a:miter lim="800000"/>
                <a:headEnd type="none" w="sm" len="sm"/>
                <a:tailEnd type="none" w="sm" len="sm"/>
              </a:ln>
            </p:spPr>
            <p:txBody>
              <a:bodyPr wrap="none" anchor="ct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grpSp>
        <p:grpSp>
          <p:nvGrpSpPr>
            <p:cNvPr id="9" name="Group 175"/>
            <p:cNvGrpSpPr>
              <a:grpSpLocks/>
            </p:cNvGrpSpPr>
            <p:nvPr/>
          </p:nvGrpSpPr>
          <p:grpSpPr bwMode="auto">
            <a:xfrm>
              <a:off x="3441700" y="1117600"/>
              <a:ext cx="1008063" cy="588963"/>
              <a:chOff x="2168" y="704"/>
              <a:chExt cx="635" cy="371"/>
            </a:xfrm>
          </p:grpSpPr>
          <p:sp>
            <p:nvSpPr>
              <p:cNvPr id="30806" name="AutoShape 176"/>
              <p:cNvSpPr>
                <a:spLocks noChangeArrowheads="1"/>
              </p:cNvSpPr>
              <p:nvPr/>
            </p:nvSpPr>
            <p:spPr bwMode="auto">
              <a:xfrm>
                <a:off x="2582" y="740"/>
                <a:ext cx="221" cy="335"/>
              </a:xfrm>
              <a:prstGeom prst="verticalScroll">
                <a:avLst>
                  <a:gd name="adj" fmla="val 25000"/>
                </a:avLst>
              </a:prstGeom>
              <a:solidFill>
                <a:srgbClr val="B6B6CE"/>
              </a:solidFill>
              <a:ln w="12700">
                <a:solidFill>
                  <a:srgbClr val="000000"/>
                </a:solidFill>
                <a:round/>
                <a:headEnd/>
                <a:tailEnd/>
              </a:ln>
            </p:spPr>
            <p:txBody>
              <a:bodyPr anchor="ctr">
                <a:spAutoFit/>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07" name="Rectangle 177"/>
              <p:cNvSpPr>
                <a:spLocks noChangeArrowheads="1"/>
              </p:cNvSpPr>
              <p:nvPr/>
            </p:nvSpPr>
            <p:spPr bwMode="auto">
              <a:xfrm>
                <a:off x="2168" y="704"/>
                <a:ext cx="280" cy="312"/>
              </a:xfrm>
              <a:prstGeom prst="rect">
                <a:avLst/>
              </a:prstGeom>
              <a:solidFill>
                <a:schemeClr val="bg1"/>
              </a:solidFill>
              <a:ln w="12700">
                <a:noFill/>
                <a:miter lim="800000"/>
                <a:headEnd type="none" w="sm" len="sm"/>
                <a:tailEnd type="none" w="sm" len="sm"/>
              </a:ln>
            </p:spPr>
            <p:txBody>
              <a:bodyPr wrap="none" anchor="ct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grpSp>
        <p:grpSp>
          <p:nvGrpSpPr>
            <p:cNvPr id="10" name="Group 178"/>
            <p:cNvGrpSpPr>
              <a:grpSpLocks/>
            </p:cNvGrpSpPr>
            <p:nvPr/>
          </p:nvGrpSpPr>
          <p:grpSpPr bwMode="auto">
            <a:xfrm>
              <a:off x="4064000" y="1155700"/>
              <a:ext cx="855663" cy="550863"/>
              <a:chOff x="2560" y="728"/>
              <a:chExt cx="539" cy="347"/>
            </a:xfrm>
          </p:grpSpPr>
          <p:sp>
            <p:nvSpPr>
              <p:cNvPr id="30804" name="AutoShape 179"/>
              <p:cNvSpPr>
                <a:spLocks noChangeArrowheads="1"/>
              </p:cNvSpPr>
              <p:nvPr/>
            </p:nvSpPr>
            <p:spPr bwMode="auto">
              <a:xfrm>
                <a:off x="2878" y="740"/>
                <a:ext cx="221" cy="335"/>
              </a:xfrm>
              <a:prstGeom prst="verticalScroll">
                <a:avLst>
                  <a:gd name="adj" fmla="val 25000"/>
                </a:avLst>
              </a:prstGeom>
              <a:solidFill>
                <a:srgbClr val="B6B6CE"/>
              </a:solidFill>
              <a:ln w="12700">
                <a:solidFill>
                  <a:srgbClr val="000000"/>
                </a:solidFill>
                <a:round/>
                <a:headEnd/>
                <a:tailEnd/>
              </a:ln>
            </p:spPr>
            <p:txBody>
              <a:bodyPr anchor="ctr">
                <a:spAutoFit/>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05" name="Rectangle 180"/>
              <p:cNvSpPr>
                <a:spLocks noChangeArrowheads="1"/>
              </p:cNvSpPr>
              <p:nvPr/>
            </p:nvSpPr>
            <p:spPr bwMode="auto">
              <a:xfrm>
                <a:off x="2560" y="728"/>
                <a:ext cx="272" cy="288"/>
              </a:xfrm>
              <a:prstGeom prst="rect">
                <a:avLst/>
              </a:prstGeom>
              <a:solidFill>
                <a:srgbClr val="DDDDDD"/>
              </a:solidFill>
              <a:ln w="12700">
                <a:noFill/>
                <a:miter lim="800000"/>
                <a:headEnd type="none" w="sm" len="sm"/>
                <a:tailEnd type="none" w="sm" len="sm"/>
              </a:ln>
            </p:spPr>
            <p:txBody>
              <a:bodyPr wrap="none" anchor="ct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grpSp>
        <p:sp>
          <p:nvSpPr>
            <p:cNvPr id="30770" name="Line 181"/>
            <p:cNvSpPr>
              <a:spLocks noChangeShapeType="1"/>
            </p:cNvSpPr>
            <p:nvPr/>
          </p:nvSpPr>
          <p:spPr bwMode="auto">
            <a:xfrm flipV="1">
              <a:off x="2368550" y="1328738"/>
              <a:ext cx="1549400" cy="11112"/>
            </a:xfrm>
            <a:prstGeom prst="line">
              <a:avLst/>
            </a:prstGeom>
            <a:noFill/>
            <a:ln w="38100">
              <a:solidFill>
                <a:srgbClr val="003399"/>
              </a:solidFill>
              <a:prstDash val="sysDot"/>
              <a:round/>
              <a:headEnd type="none" w="sm" len="sm"/>
              <a:tailEnd type="none" w="lg" len="med"/>
            </a:ln>
          </p:spPr>
          <p:txBody>
            <a:bodyPr wrap="none" anchor="ctr"/>
            <a:lstStyle/>
            <a:p>
              <a:endParaRPr lang="zh-CN" altLang="en-US"/>
            </a:p>
          </p:txBody>
        </p:sp>
        <p:cxnSp>
          <p:nvCxnSpPr>
            <p:cNvPr id="593078" name="AutoShape 182"/>
            <p:cNvCxnSpPr>
              <a:cxnSpLocks noChangeShapeType="1"/>
              <a:endCxn id="592994" idx="0"/>
            </p:cNvCxnSpPr>
            <p:nvPr/>
          </p:nvCxnSpPr>
          <p:spPr bwMode="auto">
            <a:xfrm>
              <a:off x="2501900" y="1825625"/>
              <a:ext cx="1427163" cy="3514725"/>
            </a:xfrm>
            <a:prstGeom prst="curvedConnector2">
              <a:avLst/>
            </a:prstGeom>
            <a:noFill/>
            <a:ln w="28575">
              <a:solidFill>
                <a:schemeClr val="tx1"/>
              </a:solidFill>
              <a:round/>
              <a:headEnd type="triangle" w="med" len="med"/>
              <a:tailEnd type="triangle" w="med" len="med"/>
            </a:ln>
          </p:spPr>
        </p:cxnSp>
        <p:sp>
          <p:nvSpPr>
            <p:cNvPr id="593079" name="Line 183"/>
            <p:cNvSpPr>
              <a:spLocks noChangeShapeType="1"/>
            </p:cNvSpPr>
            <p:nvPr/>
          </p:nvSpPr>
          <p:spPr bwMode="auto">
            <a:xfrm flipH="1" flipV="1">
              <a:off x="2286000" y="1676400"/>
              <a:ext cx="762000" cy="2438400"/>
            </a:xfrm>
            <a:prstGeom prst="line">
              <a:avLst/>
            </a:prstGeom>
            <a:noFill/>
            <a:ln w="28575">
              <a:solidFill>
                <a:schemeClr val="tx1"/>
              </a:solidFill>
              <a:round/>
              <a:headEnd type="oval" w="med" len="med"/>
              <a:tailEnd type="arrow" w="med" len="med"/>
            </a:ln>
          </p:spPr>
          <p:txBody>
            <a:bodyPr anchor="ctr">
              <a:spAutoFit/>
            </a:bodyPr>
            <a:lstStyle/>
            <a:p>
              <a:endParaRPr lang="zh-CN" altLang="en-US"/>
            </a:p>
          </p:txBody>
        </p:sp>
        <p:sp>
          <p:nvSpPr>
            <p:cNvPr id="593080" name="Text Box 184"/>
            <p:cNvSpPr txBox="1">
              <a:spLocks noChangeArrowheads="1"/>
            </p:cNvSpPr>
            <p:nvPr/>
          </p:nvSpPr>
          <p:spPr bwMode="auto">
            <a:xfrm>
              <a:off x="1828800" y="3200400"/>
              <a:ext cx="990600" cy="527050"/>
            </a:xfrm>
            <a:prstGeom prst="rect">
              <a:avLst/>
            </a:prstGeom>
            <a:noFill/>
            <a:ln w="12700">
              <a:noFill/>
              <a:miter lim="800000"/>
              <a:headEnd/>
              <a:tailEnd/>
            </a:ln>
          </p:spPr>
          <p:txBody>
            <a:bodyPr lIns="95785" tIns="47893" rIns="95785" bIns="47893">
              <a:spAutoFit/>
            </a:bodyPr>
            <a:lstStyle/>
            <a:p>
              <a:pPr defTabSz="957263" eaLnBrk="0" hangingPunct="0">
                <a:spcBef>
                  <a:spcPct val="50000"/>
                </a:spcBef>
              </a:pPr>
              <a:r>
                <a:rPr lang="zh-CN" altLang="en-AU" sz="1400">
                  <a:ea typeface="华文中宋" pitchFamily="2" charset="-122"/>
                </a:rPr>
                <a:t>提交证书申请请求</a:t>
              </a:r>
            </a:p>
          </p:txBody>
        </p:sp>
        <p:grpSp>
          <p:nvGrpSpPr>
            <p:cNvPr id="11" name="Group 22"/>
            <p:cNvGrpSpPr>
              <a:grpSpLocks/>
            </p:cNvGrpSpPr>
            <p:nvPr/>
          </p:nvGrpSpPr>
          <p:grpSpPr bwMode="auto">
            <a:xfrm>
              <a:off x="1586977" y="1089025"/>
              <a:ext cx="1079500" cy="723426"/>
              <a:chOff x="257" y="827"/>
              <a:chExt cx="814" cy="734"/>
            </a:xfrm>
          </p:grpSpPr>
          <p:grpSp>
            <p:nvGrpSpPr>
              <p:cNvPr id="12" name="Group 23"/>
              <p:cNvGrpSpPr>
                <a:grpSpLocks/>
              </p:cNvGrpSpPr>
              <p:nvPr/>
            </p:nvGrpSpPr>
            <p:grpSpPr bwMode="auto">
              <a:xfrm>
                <a:off x="257" y="827"/>
                <a:ext cx="814" cy="662"/>
                <a:chOff x="1747" y="1492"/>
                <a:chExt cx="331" cy="303"/>
              </a:xfrm>
            </p:grpSpPr>
            <p:sp>
              <p:nvSpPr>
                <p:cNvPr id="30792" name="Freeform 24"/>
                <p:cNvSpPr>
                  <a:spLocks/>
                </p:cNvSpPr>
                <p:nvPr/>
              </p:nvSpPr>
              <p:spPr bwMode="auto">
                <a:xfrm>
                  <a:off x="1758" y="1503"/>
                  <a:ext cx="305" cy="276"/>
                </a:xfrm>
                <a:custGeom>
                  <a:avLst/>
                  <a:gdLst>
                    <a:gd name="T0" fmla="*/ 9 w 305"/>
                    <a:gd name="T1" fmla="*/ 12 h 276"/>
                    <a:gd name="T2" fmla="*/ 304 w 305"/>
                    <a:gd name="T3" fmla="*/ 0 h 276"/>
                    <a:gd name="T4" fmla="*/ 286 w 305"/>
                    <a:gd name="T5" fmla="*/ 135 h 276"/>
                    <a:gd name="T6" fmla="*/ 297 w 305"/>
                    <a:gd name="T7" fmla="*/ 275 h 276"/>
                    <a:gd name="T8" fmla="*/ 0 w 305"/>
                    <a:gd name="T9" fmla="*/ 260 h 276"/>
                    <a:gd name="T10" fmla="*/ 14 w 305"/>
                    <a:gd name="T11" fmla="*/ 168 h 276"/>
                    <a:gd name="T12" fmla="*/ 9 w 305"/>
                    <a:gd name="T13" fmla="*/ 12 h 276"/>
                    <a:gd name="T14" fmla="*/ 0 60000 65536"/>
                    <a:gd name="T15" fmla="*/ 0 60000 65536"/>
                    <a:gd name="T16" fmla="*/ 0 60000 65536"/>
                    <a:gd name="T17" fmla="*/ 0 60000 65536"/>
                    <a:gd name="T18" fmla="*/ 0 60000 65536"/>
                    <a:gd name="T19" fmla="*/ 0 60000 65536"/>
                    <a:gd name="T20" fmla="*/ 0 60000 65536"/>
                    <a:gd name="T21" fmla="*/ 0 w 305"/>
                    <a:gd name="T22" fmla="*/ 0 h 276"/>
                    <a:gd name="T23" fmla="*/ 305 w 305"/>
                    <a:gd name="T24" fmla="*/ 276 h 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5" h="276">
                      <a:moveTo>
                        <a:pt x="9" y="12"/>
                      </a:moveTo>
                      <a:lnTo>
                        <a:pt x="304" y="0"/>
                      </a:lnTo>
                      <a:lnTo>
                        <a:pt x="286" y="135"/>
                      </a:lnTo>
                      <a:lnTo>
                        <a:pt x="297" y="275"/>
                      </a:lnTo>
                      <a:lnTo>
                        <a:pt x="0" y="260"/>
                      </a:lnTo>
                      <a:lnTo>
                        <a:pt x="14" y="168"/>
                      </a:lnTo>
                      <a:lnTo>
                        <a:pt x="9" y="12"/>
                      </a:lnTo>
                    </a:path>
                  </a:pathLst>
                </a:custGeom>
                <a:solidFill>
                  <a:srgbClr val="FFFFFF"/>
                </a:solidFill>
                <a:ln w="12700" cap="rnd">
                  <a:noFill/>
                  <a:round/>
                  <a:headEnd/>
                  <a:tailEnd/>
                </a:ln>
              </p:spPr>
              <p:txBody>
                <a:bodyPr wrap="none" lIns="94788" tIns="46563" rIns="94788" bIns="46563">
                  <a:spAutoFit/>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793" name="Freeform 25"/>
                <p:cNvSpPr>
                  <a:spLocks/>
                </p:cNvSpPr>
                <p:nvPr/>
              </p:nvSpPr>
              <p:spPr bwMode="auto">
                <a:xfrm>
                  <a:off x="1758" y="1503"/>
                  <a:ext cx="300" cy="277"/>
                </a:xfrm>
                <a:custGeom>
                  <a:avLst/>
                  <a:gdLst>
                    <a:gd name="T0" fmla="*/ 55 w 300"/>
                    <a:gd name="T1" fmla="*/ 6 h 277"/>
                    <a:gd name="T2" fmla="*/ 299 w 300"/>
                    <a:gd name="T3" fmla="*/ 0 h 277"/>
                    <a:gd name="T4" fmla="*/ 281 w 300"/>
                    <a:gd name="T5" fmla="*/ 161 h 277"/>
                    <a:gd name="T6" fmla="*/ 299 w 300"/>
                    <a:gd name="T7" fmla="*/ 263 h 277"/>
                    <a:gd name="T8" fmla="*/ 22 w 300"/>
                    <a:gd name="T9" fmla="*/ 276 h 277"/>
                    <a:gd name="T10" fmla="*/ 0 w 300"/>
                    <a:gd name="T11" fmla="*/ 124 h 277"/>
                    <a:gd name="T12" fmla="*/ 5 w 300"/>
                    <a:gd name="T13" fmla="*/ 41 h 277"/>
                    <a:gd name="T14" fmla="*/ 55 w 300"/>
                    <a:gd name="T15" fmla="*/ 6 h 277"/>
                    <a:gd name="T16" fmla="*/ 0 60000 65536"/>
                    <a:gd name="T17" fmla="*/ 0 60000 65536"/>
                    <a:gd name="T18" fmla="*/ 0 60000 65536"/>
                    <a:gd name="T19" fmla="*/ 0 60000 65536"/>
                    <a:gd name="T20" fmla="*/ 0 60000 65536"/>
                    <a:gd name="T21" fmla="*/ 0 60000 65536"/>
                    <a:gd name="T22" fmla="*/ 0 60000 65536"/>
                    <a:gd name="T23" fmla="*/ 0 60000 65536"/>
                    <a:gd name="T24" fmla="*/ 0 w 300"/>
                    <a:gd name="T25" fmla="*/ 0 h 277"/>
                    <a:gd name="T26" fmla="*/ 300 w 300"/>
                    <a:gd name="T27" fmla="*/ 277 h 27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0" h="277">
                      <a:moveTo>
                        <a:pt x="55" y="6"/>
                      </a:moveTo>
                      <a:lnTo>
                        <a:pt x="299" y="0"/>
                      </a:lnTo>
                      <a:lnTo>
                        <a:pt x="281" y="161"/>
                      </a:lnTo>
                      <a:lnTo>
                        <a:pt x="299" y="263"/>
                      </a:lnTo>
                      <a:lnTo>
                        <a:pt x="22" y="276"/>
                      </a:lnTo>
                      <a:lnTo>
                        <a:pt x="0" y="124"/>
                      </a:lnTo>
                      <a:lnTo>
                        <a:pt x="5" y="41"/>
                      </a:lnTo>
                      <a:lnTo>
                        <a:pt x="55" y="6"/>
                      </a:lnTo>
                    </a:path>
                  </a:pathLst>
                </a:custGeom>
                <a:solidFill>
                  <a:srgbClr val="DDDDDD"/>
                </a:solidFill>
                <a:ln w="12700" cap="rnd">
                  <a:noFill/>
                  <a:round/>
                  <a:headEnd/>
                  <a:tailEnd/>
                </a:ln>
              </p:spPr>
              <p:txBody>
                <a:bodyPr wrap="none" lIns="94788" tIns="46563" rIns="94788" bIns="46563">
                  <a:spAutoFit/>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794" name="Freeform 26"/>
                <p:cNvSpPr>
                  <a:spLocks/>
                </p:cNvSpPr>
                <p:nvPr/>
              </p:nvSpPr>
              <p:spPr bwMode="auto">
                <a:xfrm>
                  <a:off x="1760" y="1771"/>
                  <a:ext cx="287" cy="18"/>
                </a:xfrm>
                <a:custGeom>
                  <a:avLst/>
                  <a:gdLst>
                    <a:gd name="T0" fmla="*/ 90 w 287"/>
                    <a:gd name="T1" fmla="*/ 17 h 18"/>
                    <a:gd name="T2" fmla="*/ 78 w 287"/>
                    <a:gd name="T3" fmla="*/ 17 h 18"/>
                    <a:gd name="T4" fmla="*/ 67 w 287"/>
                    <a:gd name="T5" fmla="*/ 17 h 18"/>
                    <a:gd name="T6" fmla="*/ 55 w 287"/>
                    <a:gd name="T7" fmla="*/ 16 h 18"/>
                    <a:gd name="T8" fmla="*/ 44 w 287"/>
                    <a:gd name="T9" fmla="*/ 16 h 18"/>
                    <a:gd name="T10" fmla="*/ 32 w 287"/>
                    <a:gd name="T11" fmla="*/ 15 h 18"/>
                    <a:gd name="T12" fmla="*/ 21 w 287"/>
                    <a:gd name="T13" fmla="*/ 14 h 18"/>
                    <a:gd name="T14" fmla="*/ 9 w 287"/>
                    <a:gd name="T15" fmla="*/ 13 h 18"/>
                    <a:gd name="T16" fmla="*/ 2 w 287"/>
                    <a:gd name="T17" fmla="*/ 11 h 18"/>
                    <a:gd name="T18" fmla="*/ 0 w 287"/>
                    <a:gd name="T19" fmla="*/ 9 h 18"/>
                    <a:gd name="T20" fmla="*/ 0 w 287"/>
                    <a:gd name="T21" fmla="*/ 7 h 18"/>
                    <a:gd name="T22" fmla="*/ 0 w 287"/>
                    <a:gd name="T23" fmla="*/ 5 h 18"/>
                    <a:gd name="T24" fmla="*/ 2 w 287"/>
                    <a:gd name="T25" fmla="*/ 4 h 18"/>
                    <a:gd name="T26" fmla="*/ 3 w 287"/>
                    <a:gd name="T27" fmla="*/ 2 h 18"/>
                    <a:gd name="T28" fmla="*/ 3 w 287"/>
                    <a:gd name="T29" fmla="*/ 1 h 18"/>
                    <a:gd name="T30" fmla="*/ 14 w 287"/>
                    <a:gd name="T31" fmla="*/ 1 h 18"/>
                    <a:gd name="T32" fmla="*/ 31 w 287"/>
                    <a:gd name="T33" fmla="*/ 2 h 18"/>
                    <a:gd name="T34" fmla="*/ 48 w 287"/>
                    <a:gd name="T35" fmla="*/ 3 h 18"/>
                    <a:gd name="T36" fmla="*/ 65 w 287"/>
                    <a:gd name="T37" fmla="*/ 4 h 18"/>
                    <a:gd name="T38" fmla="*/ 82 w 287"/>
                    <a:gd name="T39" fmla="*/ 5 h 18"/>
                    <a:gd name="T40" fmla="*/ 99 w 287"/>
                    <a:gd name="T41" fmla="*/ 5 h 18"/>
                    <a:gd name="T42" fmla="*/ 116 w 287"/>
                    <a:gd name="T43" fmla="*/ 5 h 18"/>
                    <a:gd name="T44" fmla="*/ 133 w 287"/>
                    <a:gd name="T45" fmla="*/ 5 h 18"/>
                    <a:gd name="T46" fmla="*/ 151 w 287"/>
                    <a:gd name="T47" fmla="*/ 5 h 18"/>
                    <a:gd name="T48" fmla="*/ 168 w 287"/>
                    <a:gd name="T49" fmla="*/ 5 h 18"/>
                    <a:gd name="T50" fmla="*/ 185 w 287"/>
                    <a:gd name="T51" fmla="*/ 5 h 18"/>
                    <a:gd name="T52" fmla="*/ 202 w 287"/>
                    <a:gd name="T53" fmla="*/ 4 h 18"/>
                    <a:gd name="T54" fmla="*/ 219 w 287"/>
                    <a:gd name="T55" fmla="*/ 4 h 18"/>
                    <a:gd name="T56" fmla="*/ 236 w 287"/>
                    <a:gd name="T57" fmla="*/ 3 h 18"/>
                    <a:gd name="T58" fmla="*/ 254 w 287"/>
                    <a:gd name="T59" fmla="*/ 3 h 18"/>
                    <a:gd name="T60" fmla="*/ 271 w 287"/>
                    <a:gd name="T61" fmla="*/ 3 h 18"/>
                    <a:gd name="T62" fmla="*/ 281 w 287"/>
                    <a:gd name="T63" fmla="*/ 5 h 18"/>
                    <a:gd name="T64" fmla="*/ 284 w 287"/>
                    <a:gd name="T65" fmla="*/ 8 h 18"/>
                    <a:gd name="T66" fmla="*/ 286 w 287"/>
                    <a:gd name="T67" fmla="*/ 11 h 18"/>
                    <a:gd name="T68" fmla="*/ 286 w 287"/>
                    <a:gd name="T69" fmla="*/ 15 h 18"/>
                    <a:gd name="T70" fmla="*/ 282 w 287"/>
                    <a:gd name="T71" fmla="*/ 16 h 18"/>
                    <a:gd name="T72" fmla="*/ 276 w 287"/>
                    <a:gd name="T73" fmla="*/ 17 h 18"/>
                    <a:gd name="T74" fmla="*/ 270 w 287"/>
                    <a:gd name="T75" fmla="*/ 16 h 18"/>
                    <a:gd name="T76" fmla="*/ 264 w 287"/>
                    <a:gd name="T77" fmla="*/ 16 h 18"/>
                    <a:gd name="T78" fmla="*/ 258 w 287"/>
                    <a:gd name="T79" fmla="*/ 16 h 18"/>
                    <a:gd name="T80" fmla="*/ 252 w 287"/>
                    <a:gd name="T81" fmla="*/ 16 h 18"/>
                    <a:gd name="T82" fmla="*/ 246 w 287"/>
                    <a:gd name="T83" fmla="*/ 16 h 18"/>
                    <a:gd name="T84" fmla="*/ 240 w 287"/>
                    <a:gd name="T85" fmla="*/ 16 h 18"/>
                    <a:gd name="T86" fmla="*/ 96 w 287"/>
                    <a:gd name="T87" fmla="*/ 17 h 1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87"/>
                    <a:gd name="T133" fmla="*/ 0 h 18"/>
                    <a:gd name="T134" fmla="*/ 287 w 287"/>
                    <a:gd name="T135" fmla="*/ 18 h 1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87" h="18">
                      <a:moveTo>
                        <a:pt x="96" y="17"/>
                      </a:moveTo>
                      <a:lnTo>
                        <a:pt x="90" y="17"/>
                      </a:lnTo>
                      <a:lnTo>
                        <a:pt x="84" y="17"/>
                      </a:lnTo>
                      <a:lnTo>
                        <a:pt x="78" y="17"/>
                      </a:lnTo>
                      <a:lnTo>
                        <a:pt x="73" y="17"/>
                      </a:lnTo>
                      <a:lnTo>
                        <a:pt x="67" y="17"/>
                      </a:lnTo>
                      <a:lnTo>
                        <a:pt x="61" y="16"/>
                      </a:lnTo>
                      <a:lnTo>
                        <a:pt x="55" y="16"/>
                      </a:lnTo>
                      <a:lnTo>
                        <a:pt x="49" y="16"/>
                      </a:lnTo>
                      <a:lnTo>
                        <a:pt x="44" y="16"/>
                      </a:lnTo>
                      <a:lnTo>
                        <a:pt x="38" y="16"/>
                      </a:lnTo>
                      <a:lnTo>
                        <a:pt x="32" y="15"/>
                      </a:lnTo>
                      <a:lnTo>
                        <a:pt x="26" y="15"/>
                      </a:lnTo>
                      <a:lnTo>
                        <a:pt x="21" y="14"/>
                      </a:lnTo>
                      <a:lnTo>
                        <a:pt x="15" y="14"/>
                      </a:lnTo>
                      <a:lnTo>
                        <a:pt x="9" y="13"/>
                      </a:lnTo>
                      <a:lnTo>
                        <a:pt x="3" y="12"/>
                      </a:lnTo>
                      <a:lnTo>
                        <a:pt x="2" y="11"/>
                      </a:lnTo>
                      <a:lnTo>
                        <a:pt x="1" y="10"/>
                      </a:lnTo>
                      <a:lnTo>
                        <a:pt x="0" y="9"/>
                      </a:lnTo>
                      <a:lnTo>
                        <a:pt x="0" y="8"/>
                      </a:lnTo>
                      <a:lnTo>
                        <a:pt x="0" y="7"/>
                      </a:lnTo>
                      <a:lnTo>
                        <a:pt x="0" y="6"/>
                      </a:lnTo>
                      <a:lnTo>
                        <a:pt x="0" y="5"/>
                      </a:lnTo>
                      <a:lnTo>
                        <a:pt x="1" y="4"/>
                      </a:lnTo>
                      <a:lnTo>
                        <a:pt x="2" y="4"/>
                      </a:lnTo>
                      <a:lnTo>
                        <a:pt x="3" y="3"/>
                      </a:lnTo>
                      <a:lnTo>
                        <a:pt x="3" y="2"/>
                      </a:lnTo>
                      <a:lnTo>
                        <a:pt x="2" y="1"/>
                      </a:lnTo>
                      <a:lnTo>
                        <a:pt x="3" y="1"/>
                      </a:lnTo>
                      <a:lnTo>
                        <a:pt x="6" y="0"/>
                      </a:lnTo>
                      <a:lnTo>
                        <a:pt x="14" y="1"/>
                      </a:lnTo>
                      <a:lnTo>
                        <a:pt x="23" y="1"/>
                      </a:lnTo>
                      <a:lnTo>
                        <a:pt x="31" y="2"/>
                      </a:lnTo>
                      <a:lnTo>
                        <a:pt x="40" y="3"/>
                      </a:lnTo>
                      <a:lnTo>
                        <a:pt x="48" y="3"/>
                      </a:lnTo>
                      <a:lnTo>
                        <a:pt x="57" y="4"/>
                      </a:lnTo>
                      <a:lnTo>
                        <a:pt x="65" y="4"/>
                      </a:lnTo>
                      <a:lnTo>
                        <a:pt x="74" y="5"/>
                      </a:lnTo>
                      <a:lnTo>
                        <a:pt x="82" y="5"/>
                      </a:lnTo>
                      <a:lnTo>
                        <a:pt x="91" y="5"/>
                      </a:lnTo>
                      <a:lnTo>
                        <a:pt x="99" y="5"/>
                      </a:lnTo>
                      <a:lnTo>
                        <a:pt x="108" y="5"/>
                      </a:lnTo>
                      <a:lnTo>
                        <a:pt x="116" y="5"/>
                      </a:lnTo>
                      <a:lnTo>
                        <a:pt x="125" y="5"/>
                      </a:lnTo>
                      <a:lnTo>
                        <a:pt x="133" y="5"/>
                      </a:lnTo>
                      <a:lnTo>
                        <a:pt x="142" y="5"/>
                      </a:lnTo>
                      <a:lnTo>
                        <a:pt x="151" y="5"/>
                      </a:lnTo>
                      <a:lnTo>
                        <a:pt x="159" y="5"/>
                      </a:lnTo>
                      <a:lnTo>
                        <a:pt x="168" y="5"/>
                      </a:lnTo>
                      <a:lnTo>
                        <a:pt x="176" y="5"/>
                      </a:lnTo>
                      <a:lnTo>
                        <a:pt x="185" y="5"/>
                      </a:lnTo>
                      <a:lnTo>
                        <a:pt x="193" y="5"/>
                      </a:lnTo>
                      <a:lnTo>
                        <a:pt x="202" y="4"/>
                      </a:lnTo>
                      <a:lnTo>
                        <a:pt x="211" y="4"/>
                      </a:lnTo>
                      <a:lnTo>
                        <a:pt x="219" y="4"/>
                      </a:lnTo>
                      <a:lnTo>
                        <a:pt x="228" y="3"/>
                      </a:lnTo>
                      <a:lnTo>
                        <a:pt x="236" y="3"/>
                      </a:lnTo>
                      <a:lnTo>
                        <a:pt x="245" y="3"/>
                      </a:lnTo>
                      <a:lnTo>
                        <a:pt x="254" y="3"/>
                      </a:lnTo>
                      <a:lnTo>
                        <a:pt x="262" y="3"/>
                      </a:lnTo>
                      <a:lnTo>
                        <a:pt x="271" y="3"/>
                      </a:lnTo>
                      <a:lnTo>
                        <a:pt x="279" y="3"/>
                      </a:lnTo>
                      <a:lnTo>
                        <a:pt x="281" y="5"/>
                      </a:lnTo>
                      <a:lnTo>
                        <a:pt x="283" y="6"/>
                      </a:lnTo>
                      <a:lnTo>
                        <a:pt x="284" y="8"/>
                      </a:lnTo>
                      <a:lnTo>
                        <a:pt x="286" y="10"/>
                      </a:lnTo>
                      <a:lnTo>
                        <a:pt x="286" y="11"/>
                      </a:lnTo>
                      <a:lnTo>
                        <a:pt x="286" y="13"/>
                      </a:lnTo>
                      <a:lnTo>
                        <a:pt x="286" y="15"/>
                      </a:lnTo>
                      <a:lnTo>
                        <a:pt x="285" y="16"/>
                      </a:lnTo>
                      <a:lnTo>
                        <a:pt x="282" y="16"/>
                      </a:lnTo>
                      <a:lnTo>
                        <a:pt x="279" y="16"/>
                      </a:lnTo>
                      <a:lnTo>
                        <a:pt x="276" y="17"/>
                      </a:lnTo>
                      <a:lnTo>
                        <a:pt x="273" y="17"/>
                      </a:lnTo>
                      <a:lnTo>
                        <a:pt x="270" y="16"/>
                      </a:lnTo>
                      <a:lnTo>
                        <a:pt x="267" y="16"/>
                      </a:lnTo>
                      <a:lnTo>
                        <a:pt x="264" y="16"/>
                      </a:lnTo>
                      <a:lnTo>
                        <a:pt x="261" y="16"/>
                      </a:lnTo>
                      <a:lnTo>
                        <a:pt x="258" y="16"/>
                      </a:lnTo>
                      <a:lnTo>
                        <a:pt x="255" y="16"/>
                      </a:lnTo>
                      <a:lnTo>
                        <a:pt x="252" y="16"/>
                      </a:lnTo>
                      <a:lnTo>
                        <a:pt x="249" y="16"/>
                      </a:lnTo>
                      <a:lnTo>
                        <a:pt x="246" y="16"/>
                      </a:lnTo>
                      <a:lnTo>
                        <a:pt x="243" y="16"/>
                      </a:lnTo>
                      <a:lnTo>
                        <a:pt x="240" y="16"/>
                      </a:lnTo>
                      <a:lnTo>
                        <a:pt x="237" y="16"/>
                      </a:lnTo>
                      <a:lnTo>
                        <a:pt x="96" y="17"/>
                      </a:lnTo>
                    </a:path>
                  </a:pathLst>
                </a:custGeom>
                <a:solidFill>
                  <a:srgbClr val="161717"/>
                </a:solidFill>
                <a:ln w="12700" cap="rnd">
                  <a:noFill/>
                  <a:round/>
                  <a:headEnd/>
                  <a:tailEnd/>
                </a:ln>
              </p:spPr>
              <p:txBody>
                <a:bodyPr wrap="none" lIns="94788" tIns="46563" rIns="94788" bIns="46563">
                  <a:spAutoFit/>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795" name="Freeform 27"/>
                <p:cNvSpPr>
                  <a:spLocks/>
                </p:cNvSpPr>
                <p:nvPr/>
              </p:nvSpPr>
              <p:spPr bwMode="auto">
                <a:xfrm>
                  <a:off x="1760" y="1771"/>
                  <a:ext cx="291" cy="22"/>
                </a:xfrm>
                <a:custGeom>
                  <a:avLst/>
                  <a:gdLst>
                    <a:gd name="T0" fmla="*/ 91 w 291"/>
                    <a:gd name="T1" fmla="*/ 21 h 22"/>
                    <a:gd name="T2" fmla="*/ 79 w 291"/>
                    <a:gd name="T3" fmla="*/ 21 h 22"/>
                    <a:gd name="T4" fmla="*/ 68 w 291"/>
                    <a:gd name="T5" fmla="*/ 21 h 22"/>
                    <a:gd name="T6" fmla="*/ 56 w 291"/>
                    <a:gd name="T7" fmla="*/ 20 h 22"/>
                    <a:gd name="T8" fmla="*/ 44 w 291"/>
                    <a:gd name="T9" fmla="*/ 20 h 22"/>
                    <a:gd name="T10" fmla="*/ 32 w 291"/>
                    <a:gd name="T11" fmla="*/ 19 h 22"/>
                    <a:gd name="T12" fmla="*/ 21 w 291"/>
                    <a:gd name="T13" fmla="*/ 18 h 22"/>
                    <a:gd name="T14" fmla="*/ 9 w 291"/>
                    <a:gd name="T15" fmla="*/ 16 h 22"/>
                    <a:gd name="T16" fmla="*/ 2 w 291"/>
                    <a:gd name="T17" fmla="*/ 14 h 22"/>
                    <a:gd name="T18" fmla="*/ 0 w 291"/>
                    <a:gd name="T19" fmla="*/ 11 h 22"/>
                    <a:gd name="T20" fmla="*/ 0 w 291"/>
                    <a:gd name="T21" fmla="*/ 9 h 22"/>
                    <a:gd name="T22" fmla="*/ 0 w 291"/>
                    <a:gd name="T23" fmla="*/ 6 h 22"/>
                    <a:gd name="T24" fmla="*/ 2 w 291"/>
                    <a:gd name="T25" fmla="*/ 5 h 22"/>
                    <a:gd name="T26" fmla="*/ 3 w 291"/>
                    <a:gd name="T27" fmla="*/ 3 h 22"/>
                    <a:gd name="T28" fmla="*/ 3 w 291"/>
                    <a:gd name="T29" fmla="*/ 1 h 22"/>
                    <a:gd name="T30" fmla="*/ 14 w 291"/>
                    <a:gd name="T31" fmla="*/ 1 h 22"/>
                    <a:gd name="T32" fmla="*/ 31 w 291"/>
                    <a:gd name="T33" fmla="*/ 3 h 22"/>
                    <a:gd name="T34" fmla="*/ 49 w 291"/>
                    <a:gd name="T35" fmla="*/ 4 h 22"/>
                    <a:gd name="T36" fmla="*/ 66 w 291"/>
                    <a:gd name="T37" fmla="*/ 5 h 22"/>
                    <a:gd name="T38" fmla="*/ 83 w 291"/>
                    <a:gd name="T39" fmla="*/ 6 h 22"/>
                    <a:gd name="T40" fmla="*/ 101 w 291"/>
                    <a:gd name="T41" fmla="*/ 6 h 22"/>
                    <a:gd name="T42" fmla="*/ 118 w 291"/>
                    <a:gd name="T43" fmla="*/ 6 h 22"/>
                    <a:gd name="T44" fmla="*/ 135 w 291"/>
                    <a:gd name="T45" fmla="*/ 6 h 22"/>
                    <a:gd name="T46" fmla="*/ 153 w 291"/>
                    <a:gd name="T47" fmla="*/ 6 h 22"/>
                    <a:gd name="T48" fmla="*/ 170 w 291"/>
                    <a:gd name="T49" fmla="*/ 6 h 22"/>
                    <a:gd name="T50" fmla="*/ 188 w 291"/>
                    <a:gd name="T51" fmla="*/ 6 h 22"/>
                    <a:gd name="T52" fmla="*/ 205 w 291"/>
                    <a:gd name="T53" fmla="*/ 5 h 22"/>
                    <a:gd name="T54" fmla="*/ 222 w 291"/>
                    <a:gd name="T55" fmla="*/ 5 h 22"/>
                    <a:gd name="T56" fmla="*/ 239 w 291"/>
                    <a:gd name="T57" fmla="*/ 4 h 22"/>
                    <a:gd name="T58" fmla="*/ 257 w 291"/>
                    <a:gd name="T59" fmla="*/ 4 h 22"/>
                    <a:gd name="T60" fmla="*/ 274 w 291"/>
                    <a:gd name="T61" fmla="*/ 4 h 22"/>
                    <a:gd name="T62" fmla="*/ 285 w 291"/>
                    <a:gd name="T63" fmla="*/ 6 h 22"/>
                    <a:gd name="T64" fmla="*/ 288 w 291"/>
                    <a:gd name="T65" fmla="*/ 10 h 22"/>
                    <a:gd name="T66" fmla="*/ 290 w 291"/>
                    <a:gd name="T67" fmla="*/ 14 h 22"/>
                    <a:gd name="T68" fmla="*/ 290 w 291"/>
                    <a:gd name="T69" fmla="*/ 18 h 22"/>
                    <a:gd name="T70" fmla="*/ 286 w 291"/>
                    <a:gd name="T71" fmla="*/ 20 h 22"/>
                    <a:gd name="T72" fmla="*/ 280 w 291"/>
                    <a:gd name="T73" fmla="*/ 21 h 22"/>
                    <a:gd name="T74" fmla="*/ 274 w 291"/>
                    <a:gd name="T75" fmla="*/ 20 h 22"/>
                    <a:gd name="T76" fmla="*/ 268 w 291"/>
                    <a:gd name="T77" fmla="*/ 20 h 22"/>
                    <a:gd name="T78" fmla="*/ 262 w 291"/>
                    <a:gd name="T79" fmla="*/ 20 h 22"/>
                    <a:gd name="T80" fmla="*/ 255 w 291"/>
                    <a:gd name="T81" fmla="*/ 20 h 22"/>
                    <a:gd name="T82" fmla="*/ 249 w 291"/>
                    <a:gd name="T83" fmla="*/ 20 h 22"/>
                    <a:gd name="T84" fmla="*/ 243 w 291"/>
                    <a:gd name="T85" fmla="*/ 20 h 22"/>
                    <a:gd name="T86" fmla="*/ 97 w 291"/>
                    <a:gd name="T87" fmla="*/ 21 h 2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91"/>
                    <a:gd name="T133" fmla="*/ 0 h 22"/>
                    <a:gd name="T134" fmla="*/ 291 w 291"/>
                    <a:gd name="T135" fmla="*/ 22 h 2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91" h="22">
                      <a:moveTo>
                        <a:pt x="97" y="21"/>
                      </a:moveTo>
                      <a:lnTo>
                        <a:pt x="91" y="21"/>
                      </a:lnTo>
                      <a:lnTo>
                        <a:pt x="86" y="21"/>
                      </a:lnTo>
                      <a:lnTo>
                        <a:pt x="79" y="21"/>
                      </a:lnTo>
                      <a:lnTo>
                        <a:pt x="74" y="21"/>
                      </a:lnTo>
                      <a:lnTo>
                        <a:pt x="68" y="21"/>
                      </a:lnTo>
                      <a:lnTo>
                        <a:pt x="62" y="20"/>
                      </a:lnTo>
                      <a:lnTo>
                        <a:pt x="56" y="20"/>
                      </a:lnTo>
                      <a:lnTo>
                        <a:pt x="50" y="20"/>
                      </a:lnTo>
                      <a:lnTo>
                        <a:pt x="44" y="20"/>
                      </a:lnTo>
                      <a:lnTo>
                        <a:pt x="39" y="19"/>
                      </a:lnTo>
                      <a:lnTo>
                        <a:pt x="32" y="19"/>
                      </a:lnTo>
                      <a:lnTo>
                        <a:pt x="27" y="18"/>
                      </a:lnTo>
                      <a:lnTo>
                        <a:pt x="21" y="18"/>
                      </a:lnTo>
                      <a:lnTo>
                        <a:pt x="15" y="17"/>
                      </a:lnTo>
                      <a:lnTo>
                        <a:pt x="9" y="16"/>
                      </a:lnTo>
                      <a:lnTo>
                        <a:pt x="3" y="15"/>
                      </a:lnTo>
                      <a:lnTo>
                        <a:pt x="2" y="14"/>
                      </a:lnTo>
                      <a:lnTo>
                        <a:pt x="1" y="12"/>
                      </a:lnTo>
                      <a:lnTo>
                        <a:pt x="0" y="11"/>
                      </a:lnTo>
                      <a:lnTo>
                        <a:pt x="0" y="10"/>
                      </a:lnTo>
                      <a:lnTo>
                        <a:pt x="0" y="9"/>
                      </a:lnTo>
                      <a:lnTo>
                        <a:pt x="0" y="7"/>
                      </a:lnTo>
                      <a:lnTo>
                        <a:pt x="0" y="6"/>
                      </a:lnTo>
                      <a:lnTo>
                        <a:pt x="1" y="5"/>
                      </a:lnTo>
                      <a:lnTo>
                        <a:pt x="2" y="5"/>
                      </a:lnTo>
                      <a:lnTo>
                        <a:pt x="3" y="4"/>
                      </a:lnTo>
                      <a:lnTo>
                        <a:pt x="3" y="3"/>
                      </a:lnTo>
                      <a:lnTo>
                        <a:pt x="2" y="2"/>
                      </a:lnTo>
                      <a:lnTo>
                        <a:pt x="3" y="1"/>
                      </a:lnTo>
                      <a:lnTo>
                        <a:pt x="6" y="0"/>
                      </a:lnTo>
                      <a:lnTo>
                        <a:pt x="14" y="1"/>
                      </a:lnTo>
                      <a:lnTo>
                        <a:pt x="23" y="2"/>
                      </a:lnTo>
                      <a:lnTo>
                        <a:pt x="31" y="3"/>
                      </a:lnTo>
                      <a:lnTo>
                        <a:pt x="40" y="3"/>
                      </a:lnTo>
                      <a:lnTo>
                        <a:pt x="49" y="4"/>
                      </a:lnTo>
                      <a:lnTo>
                        <a:pt x="58" y="5"/>
                      </a:lnTo>
                      <a:lnTo>
                        <a:pt x="66" y="5"/>
                      </a:lnTo>
                      <a:lnTo>
                        <a:pt x="75" y="6"/>
                      </a:lnTo>
                      <a:lnTo>
                        <a:pt x="83" y="6"/>
                      </a:lnTo>
                      <a:lnTo>
                        <a:pt x="92" y="6"/>
                      </a:lnTo>
                      <a:lnTo>
                        <a:pt x="101" y="6"/>
                      </a:lnTo>
                      <a:lnTo>
                        <a:pt x="110" y="6"/>
                      </a:lnTo>
                      <a:lnTo>
                        <a:pt x="118" y="6"/>
                      </a:lnTo>
                      <a:lnTo>
                        <a:pt x="127" y="6"/>
                      </a:lnTo>
                      <a:lnTo>
                        <a:pt x="135" y="6"/>
                      </a:lnTo>
                      <a:lnTo>
                        <a:pt x="144" y="6"/>
                      </a:lnTo>
                      <a:lnTo>
                        <a:pt x="153" y="6"/>
                      </a:lnTo>
                      <a:lnTo>
                        <a:pt x="161" y="6"/>
                      </a:lnTo>
                      <a:lnTo>
                        <a:pt x="170" y="6"/>
                      </a:lnTo>
                      <a:lnTo>
                        <a:pt x="179" y="6"/>
                      </a:lnTo>
                      <a:lnTo>
                        <a:pt x="188" y="6"/>
                      </a:lnTo>
                      <a:lnTo>
                        <a:pt x="196" y="6"/>
                      </a:lnTo>
                      <a:lnTo>
                        <a:pt x="205" y="5"/>
                      </a:lnTo>
                      <a:lnTo>
                        <a:pt x="214" y="5"/>
                      </a:lnTo>
                      <a:lnTo>
                        <a:pt x="222" y="5"/>
                      </a:lnTo>
                      <a:lnTo>
                        <a:pt x="231" y="4"/>
                      </a:lnTo>
                      <a:lnTo>
                        <a:pt x="239" y="4"/>
                      </a:lnTo>
                      <a:lnTo>
                        <a:pt x="248" y="4"/>
                      </a:lnTo>
                      <a:lnTo>
                        <a:pt x="257" y="4"/>
                      </a:lnTo>
                      <a:lnTo>
                        <a:pt x="266" y="4"/>
                      </a:lnTo>
                      <a:lnTo>
                        <a:pt x="274" y="4"/>
                      </a:lnTo>
                      <a:lnTo>
                        <a:pt x="283" y="4"/>
                      </a:lnTo>
                      <a:lnTo>
                        <a:pt x="285" y="6"/>
                      </a:lnTo>
                      <a:lnTo>
                        <a:pt x="287" y="8"/>
                      </a:lnTo>
                      <a:lnTo>
                        <a:pt x="288" y="10"/>
                      </a:lnTo>
                      <a:lnTo>
                        <a:pt x="290" y="12"/>
                      </a:lnTo>
                      <a:lnTo>
                        <a:pt x="290" y="14"/>
                      </a:lnTo>
                      <a:lnTo>
                        <a:pt x="290" y="16"/>
                      </a:lnTo>
                      <a:lnTo>
                        <a:pt x="290" y="18"/>
                      </a:lnTo>
                      <a:lnTo>
                        <a:pt x="289" y="20"/>
                      </a:lnTo>
                      <a:lnTo>
                        <a:pt x="286" y="20"/>
                      </a:lnTo>
                      <a:lnTo>
                        <a:pt x="283" y="20"/>
                      </a:lnTo>
                      <a:lnTo>
                        <a:pt x="280" y="21"/>
                      </a:lnTo>
                      <a:lnTo>
                        <a:pt x="277" y="21"/>
                      </a:lnTo>
                      <a:lnTo>
                        <a:pt x="274" y="20"/>
                      </a:lnTo>
                      <a:lnTo>
                        <a:pt x="271" y="20"/>
                      </a:lnTo>
                      <a:lnTo>
                        <a:pt x="268" y="20"/>
                      </a:lnTo>
                      <a:lnTo>
                        <a:pt x="265" y="20"/>
                      </a:lnTo>
                      <a:lnTo>
                        <a:pt x="262" y="20"/>
                      </a:lnTo>
                      <a:lnTo>
                        <a:pt x="259" y="20"/>
                      </a:lnTo>
                      <a:lnTo>
                        <a:pt x="255" y="20"/>
                      </a:lnTo>
                      <a:lnTo>
                        <a:pt x="252" y="20"/>
                      </a:lnTo>
                      <a:lnTo>
                        <a:pt x="249" y="20"/>
                      </a:lnTo>
                      <a:lnTo>
                        <a:pt x="246" y="20"/>
                      </a:lnTo>
                      <a:lnTo>
                        <a:pt x="243" y="20"/>
                      </a:lnTo>
                      <a:lnTo>
                        <a:pt x="240" y="20"/>
                      </a:lnTo>
                      <a:lnTo>
                        <a:pt x="97" y="21"/>
                      </a:lnTo>
                    </a:path>
                  </a:pathLst>
                </a:custGeom>
                <a:noFill/>
                <a:ln w="12700" cap="rnd">
                  <a:solidFill>
                    <a:srgbClr val="161717"/>
                  </a:solidFill>
                  <a:round/>
                  <a:headEnd/>
                  <a:tailEnd/>
                </a:ln>
              </p:spPr>
              <p:txBody>
                <a:bodyPr wrap="none" lIns="94788" tIns="46563" rIns="94788" bIns="46563">
                  <a:spAutoFit/>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796" name="Freeform 28"/>
                <p:cNvSpPr>
                  <a:spLocks/>
                </p:cNvSpPr>
                <p:nvPr/>
              </p:nvSpPr>
              <p:spPr bwMode="auto">
                <a:xfrm>
                  <a:off x="2036" y="1519"/>
                  <a:ext cx="38" cy="258"/>
                </a:xfrm>
                <a:custGeom>
                  <a:avLst/>
                  <a:gdLst>
                    <a:gd name="T0" fmla="*/ 22 w 38"/>
                    <a:gd name="T1" fmla="*/ 4 h 258"/>
                    <a:gd name="T2" fmla="*/ 24 w 38"/>
                    <a:gd name="T3" fmla="*/ 2 h 258"/>
                    <a:gd name="T4" fmla="*/ 26 w 38"/>
                    <a:gd name="T5" fmla="*/ 0 h 258"/>
                    <a:gd name="T6" fmla="*/ 28 w 38"/>
                    <a:gd name="T7" fmla="*/ 0 h 258"/>
                    <a:gd name="T8" fmla="*/ 31 w 38"/>
                    <a:gd name="T9" fmla="*/ 4 h 258"/>
                    <a:gd name="T10" fmla="*/ 33 w 38"/>
                    <a:gd name="T11" fmla="*/ 8 h 258"/>
                    <a:gd name="T12" fmla="*/ 35 w 38"/>
                    <a:gd name="T13" fmla="*/ 13 h 258"/>
                    <a:gd name="T14" fmla="*/ 37 w 38"/>
                    <a:gd name="T15" fmla="*/ 19 h 258"/>
                    <a:gd name="T16" fmla="*/ 33 w 38"/>
                    <a:gd name="T17" fmla="*/ 34 h 258"/>
                    <a:gd name="T18" fmla="*/ 28 w 38"/>
                    <a:gd name="T19" fmla="*/ 48 h 258"/>
                    <a:gd name="T20" fmla="*/ 24 w 38"/>
                    <a:gd name="T21" fmla="*/ 62 h 258"/>
                    <a:gd name="T22" fmla="*/ 20 w 38"/>
                    <a:gd name="T23" fmla="*/ 77 h 258"/>
                    <a:gd name="T24" fmla="*/ 17 w 38"/>
                    <a:gd name="T25" fmla="*/ 92 h 258"/>
                    <a:gd name="T26" fmla="*/ 16 w 38"/>
                    <a:gd name="T27" fmla="*/ 106 h 258"/>
                    <a:gd name="T28" fmla="*/ 18 w 38"/>
                    <a:gd name="T29" fmla="*/ 122 h 258"/>
                    <a:gd name="T30" fmla="*/ 22 w 38"/>
                    <a:gd name="T31" fmla="*/ 137 h 258"/>
                    <a:gd name="T32" fmla="*/ 24 w 38"/>
                    <a:gd name="T33" fmla="*/ 146 h 258"/>
                    <a:gd name="T34" fmla="*/ 27 w 38"/>
                    <a:gd name="T35" fmla="*/ 156 h 258"/>
                    <a:gd name="T36" fmla="*/ 28 w 38"/>
                    <a:gd name="T37" fmla="*/ 165 h 258"/>
                    <a:gd name="T38" fmla="*/ 29 w 38"/>
                    <a:gd name="T39" fmla="*/ 175 h 258"/>
                    <a:gd name="T40" fmla="*/ 30 w 38"/>
                    <a:gd name="T41" fmla="*/ 185 h 258"/>
                    <a:gd name="T42" fmla="*/ 30 w 38"/>
                    <a:gd name="T43" fmla="*/ 195 h 258"/>
                    <a:gd name="T44" fmla="*/ 30 w 38"/>
                    <a:gd name="T45" fmla="*/ 205 h 258"/>
                    <a:gd name="T46" fmla="*/ 28 w 38"/>
                    <a:gd name="T47" fmla="*/ 214 h 258"/>
                    <a:gd name="T48" fmla="*/ 28 w 38"/>
                    <a:gd name="T49" fmla="*/ 220 h 258"/>
                    <a:gd name="T50" fmla="*/ 27 w 38"/>
                    <a:gd name="T51" fmla="*/ 225 h 258"/>
                    <a:gd name="T52" fmla="*/ 26 w 38"/>
                    <a:gd name="T53" fmla="*/ 231 h 258"/>
                    <a:gd name="T54" fmla="*/ 25 w 38"/>
                    <a:gd name="T55" fmla="*/ 237 h 258"/>
                    <a:gd name="T56" fmla="*/ 24 w 38"/>
                    <a:gd name="T57" fmla="*/ 242 h 258"/>
                    <a:gd name="T58" fmla="*/ 22 w 38"/>
                    <a:gd name="T59" fmla="*/ 247 h 258"/>
                    <a:gd name="T60" fmla="*/ 20 w 38"/>
                    <a:gd name="T61" fmla="*/ 252 h 258"/>
                    <a:gd name="T62" fmla="*/ 18 w 38"/>
                    <a:gd name="T63" fmla="*/ 257 h 258"/>
                    <a:gd name="T64" fmla="*/ 16 w 38"/>
                    <a:gd name="T65" fmla="*/ 256 h 258"/>
                    <a:gd name="T66" fmla="*/ 15 w 38"/>
                    <a:gd name="T67" fmla="*/ 255 h 258"/>
                    <a:gd name="T68" fmla="*/ 13 w 38"/>
                    <a:gd name="T69" fmla="*/ 253 h 258"/>
                    <a:gd name="T70" fmla="*/ 12 w 38"/>
                    <a:gd name="T71" fmla="*/ 250 h 258"/>
                    <a:gd name="T72" fmla="*/ 11 w 38"/>
                    <a:gd name="T73" fmla="*/ 249 h 258"/>
                    <a:gd name="T74" fmla="*/ 9 w 38"/>
                    <a:gd name="T75" fmla="*/ 248 h 258"/>
                    <a:gd name="T76" fmla="*/ 8 w 38"/>
                    <a:gd name="T77" fmla="*/ 246 h 258"/>
                    <a:gd name="T78" fmla="*/ 7 w 38"/>
                    <a:gd name="T79" fmla="*/ 243 h 258"/>
                    <a:gd name="T80" fmla="*/ 10 w 38"/>
                    <a:gd name="T81" fmla="*/ 225 h 258"/>
                    <a:gd name="T82" fmla="*/ 12 w 38"/>
                    <a:gd name="T83" fmla="*/ 206 h 258"/>
                    <a:gd name="T84" fmla="*/ 13 w 38"/>
                    <a:gd name="T85" fmla="*/ 188 h 258"/>
                    <a:gd name="T86" fmla="*/ 12 w 38"/>
                    <a:gd name="T87" fmla="*/ 169 h 258"/>
                    <a:gd name="T88" fmla="*/ 11 w 38"/>
                    <a:gd name="T89" fmla="*/ 151 h 258"/>
                    <a:gd name="T90" fmla="*/ 8 w 38"/>
                    <a:gd name="T91" fmla="*/ 132 h 258"/>
                    <a:gd name="T92" fmla="*/ 4 w 38"/>
                    <a:gd name="T93" fmla="*/ 114 h 258"/>
                    <a:gd name="T94" fmla="*/ 0 w 38"/>
                    <a:gd name="T95" fmla="*/ 96 h 258"/>
                    <a:gd name="T96" fmla="*/ 0 w 38"/>
                    <a:gd name="T97" fmla="*/ 84 h 258"/>
                    <a:gd name="T98" fmla="*/ 1 w 38"/>
                    <a:gd name="T99" fmla="*/ 72 h 258"/>
                    <a:gd name="T100" fmla="*/ 4 w 38"/>
                    <a:gd name="T101" fmla="*/ 61 h 258"/>
                    <a:gd name="T102" fmla="*/ 7 w 38"/>
                    <a:gd name="T103" fmla="*/ 50 h 258"/>
                    <a:gd name="T104" fmla="*/ 11 w 38"/>
                    <a:gd name="T105" fmla="*/ 38 h 258"/>
                    <a:gd name="T106" fmla="*/ 14 w 38"/>
                    <a:gd name="T107" fmla="*/ 28 h 258"/>
                    <a:gd name="T108" fmla="*/ 18 w 38"/>
                    <a:gd name="T109" fmla="*/ 16 h 258"/>
                    <a:gd name="T110" fmla="*/ 21 w 38"/>
                    <a:gd name="T111" fmla="*/ 5 h 2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8"/>
                    <a:gd name="T169" fmla="*/ 0 h 258"/>
                    <a:gd name="T170" fmla="*/ 38 w 38"/>
                    <a:gd name="T171" fmla="*/ 258 h 2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8" h="258">
                      <a:moveTo>
                        <a:pt x="21" y="5"/>
                      </a:moveTo>
                      <a:lnTo>
                        <a:pt x="22" y="4"/>
                      </a:lnTo>
                      <a:lnTo>
                        <a:pt x="22" y="3"/>
                      </a:lnTo>
                      <a:lnTo>
                        <a:pt x="24" y="2"/>
                      </a:lnTo>
                      <a:lnTo>
                        <a:pt x="25" y="1"/>
                      </a:lnTo>
                      <a:lnTo>
                        <a:pt x="26" y="0"/>
                      </a:lnTo>
                      <a:lnTo>
                        <a:pt x="27" y="0"/>
                      </a:lnTo>
                      <a:lnTo>
                        <a:pt x="28" y="0"/>
                      </a:lnTo>
                      <a:lnTo>
                        <a:pt x="30" y="2"/>
                      </a:lnTo>
                      <a:lnTo>
                        <a:pt x="31" y="4"/>
                      </a:lnTo>
                      <a:lnTo>
                        <a:pt x="32" y="6"/>
                      </a:lnTo>
                      <a:lnTo>
                        <a:pt x="33" y="8"/>
                      </a:lnTo>
                      <a:lnTo>
                        <a:pt x="35" y="11"/>
                      </a:lnTo>
                      <a:lnTo>
                        <a:pt x="35" y="13"/>
                      </a:lnTo>
                      <a:lnTo>
                        <a:pt x="37" y="16"/>
                      </a:lnTo>
                      <a:lnTo>
                        <a:pt x="37" y="19"/>
                      </a:lnTo>
                      <a:lnTo>
                        <a:pt x="35" y="26"/>
                      </a:lnTo>
                      <a:lnTo>
                        <a:pt x="33" y="34"/>
                      </a:lnTo>
                      <a:lnTo>
                        <a:pt x="31" y="41"/>
                      </a:lnTo>
                      <a:lnTo>
                        <a:pt x="28" y="48"/>
                      </a:lnTo>
                      <a:lnTo>
                        <a:pt x="26" y="55"/>
                      </a:lnTo>
                      <a:lnTo>
                        <a:pt x="24" y="62"/>
                      </a:lnTo>
                      <a:lnTo>
                        <a:pt x="22" y="70"/>
                      </a:lnTo>
                      <a:lnTo>
                        <a:pt x="20" y="77"/>
                      </a:lnTo>
                      <a:lnTo>
                        <a:pt x="19" y="84"/>
                      </a:lnTo>
                      <a:lnTo>
                        <a:pt x="17" y="92"/>
                      </a:lnTo>
                      <a:lnTo>
                        <a:pt x="17" y="99"/>
                      </a:lnTo>
                      <a:lnTo>
                        <a:pt x="16" y="106"/>
                      </a:lnTo>
                      <a:lnTo>
                        <a:pt x="17" y="114"/>
                      </a:lnTo>
                      <a:lnTo>
                        <a:pt x="18" y="122"/>
                      </a:lnTo>
                      <a:lnTo>
                        <a:pt x="20" y="129"/>
                      </a:lnTo>
                      <a:lnTo>
                        <a:pt x="22" y="137"/>
                      </a:lnTo>
                      <a:lnTo>
                        <a:pt x="23" y="141"/>
                      </a:lnTo>
                      <a:lnTo>
                        <a:pt x="24" y="146"/>
                      </a:lnTo>
                      <a:lnTo>
                        <a:pt x="26" y="151"/>
                      </a:lnTo>
                      <a:lnTo>
                        <a:pt x="27" y="156"/>
                      </a:lnTo>
                      <a:lnTo>
                        <a:pt x="28" y="161"/>
                      </a:lnTo>
                      <a:lnTo>
                        <a:pt x="28" y="165"/>
                      </a:lnTo>
                      <a:lnTo>
                        <a:pt x="29" y="170"/>
                      </a:lnTo>
                      <a:lnTo>
                        <a:pt x="29" y="175"/>
                      </a:lnTo>
                      <a:lnTo>
                        <a:pt x="30" y="180"/>
                      </a:lnTo>
                      <a:lnTo>
                        <a:pt x="30" y="185"/>
                      </a:lnTo>
                      <a:lnTo>
                        <a:pt x="30" y="190"/>
                      </a:lnTo>
                      <a:lnTo>
                        <a:pt x="30" y="195"/>
                      </a:lnTo>
                      <a:lnTo>
                        <a:pt x="30" y="199"/>
                      </a:lnTo>
                      <a:lnTo>
                        <a:pt x="30" y="205"/>
                      </a:lnTo>
                      <a:lnTo>
                        <a:pt x="29" y="209"/>
                      </a:lnTo>
                      <a:lnTo>
                        <a:pt x="28" y="214"/>
                      </a:lnTo>
                      <a:lnTo>
                        <a:pt x="28" y="217"/>
                      </a:lnTo>
                      <a:lnTo>
                        <a:pt x="28" y="220"/>
                      </a:lnTo>
                      <a:lnTo>
                        <a:pt x="28" y="223"/>
                      </a:lnTo>
                      <a:lnTo>
                        <a:pt x="27" y="225"/>
                      </a:lnTo>
                      <a:lnTo>
                        <a:pt x="27" y="228"/>
                      </a:lnTo>
                      <a:lnTo>
                        <a:pt x="26" y="231"/>
                      </a:lnTo>
                      <a:lnTo>
                        <a:pt x="26" y="234"/>
                      </a:lnTo>
                      <a:lnTo>
                        <a:pt x="25" y="237"/>
                      </a:lnTo>
                      <a:lnTo>
                        <a:pt x="24" y="239"/>
                      </a:lnTo>
                      <a:lnTo>
                        <a:pt x="24" y="242"/>
                      </a:lnTo>
                      <a:lnTo>
                        <a:pt x="23" y="245"/>
                      </a:lnTo>
                      <a:lnTo>
                        <a:pt x="22" y="247"/>
                      </a:lnTo>
                      <a:lnTo>
                        <a:pt x="21" y="250"/>
                      </a:lnTo>
                      <a:lnTo>
                        <a:pt x="20" y="252"/>
                      </a:lnTo>
                      <a:lnTo>
                        <a:pt x="19" y="255"/>
                      </a:lnTo>
                      <a:lnTo>
                        <a:pt x="18" y="257"/>
                      </a:lnTo>
                      <a:lnTo>
                        <a:pt x="17" y="257"/>
                      </a:lnTo>
                      <a:lnTo>
                        <a:pt x="16" y="256"/>
                      </a:lnTo>
                      <a:lnTo>
                        <a:pt x="15" y="256"/>
                      </a:lnTo>
                      <a:lnTo>
                        <a:pt x="15" y="255"/>
                      </a:lnTo>
                      <a:lnTo>
                        <a:pt x="14" y="254"/>
                      </a:lnTo>
                      <a:lnTo>
                        <a:pt x="13" y="253"/>
                      </a:lnTo>
                      <a:lnTo>
                        <a:pt x="12" y="252"/>
                      </a:lnTo>
                      <a:lnTo>
                        <a:pt x="12" y="250"/>
                      </a:lnTo>
                      <a:lnTo>
                        <a:pt x="11" y="250"/>
                      </a:lnTo>
                      <a:lnTo>
                        <a:pt x="11" y="249"/>
                      </a:lnTo>
                      <a:lnTo>
                        <a:pt x="10" y="249"/>
                      </a:lnTo>
                      <a:lnTo>
                        <a:pt x="9" y="248"/>
                      </a:lnTo>
                      <a:lnTo>
                        <a:pt x="9" y="247"/>
                      </a:lnTo>
                      <a:lnTo>
                        <a:pt x="8" y="246"/>
                      </a:lnTo>
                      <a:lnTo>
                        <a:pt x="7" y="245"/>
                      </a:lnTo>
                      <a:lnTo>
                        <a:pt x="7" y="243"/>
                      </a:lnTo>
                      <a:lnTo>
                        <a:pt x="9" y="234"/>
                      </a:lnTo>
                      <a:lnTo>
                        <a:pt x="10" y="225"/>
                      </a:lnTo>
                      <a:lnTo>
                        <a:pt x="11" y="215"/>
                      </a:lnTo>
                      <a:lnTo>
                        <a:pt x="12" y="206"/>
                      </a:lnTo>
                      <a:lnTo>
                        <a:pt x="13" y="197"/>
                      </a:lnTo>
                      <a:lnTo>
                        <a:pt x="13" y="188"/>
                      </a:lnTo>
                      <a:lnTo>
                        <a:pt x="13" y="179"/>
                      </a:lnTo>
                      <a:lnTo>
                        <a:pt x="12" y="169"/>
                      </a:lnTo>
                      <a:lnTo>
                        <a:pt x="12" y="160"/>
                      </a:lnTo>
                      <a:lnTo>
                        <a:pt x="11" y="151"/>
                      </a:lnTo>
                      <a:lnTo>
                        <a:pt x="9" y="141"/>
                      </a:lnTo>
                      <a:lnTo>
                        <a:pt x="8" y="132"/>
                      </a:lnTo>
                      <a:lnTo>
                        <a:pt x="7" y="123"/>
                      </a:lnTo>
                      <a:lnTo>
                        <a:pt x="4" y="114"/>
                      </a:lnTo>
                      <a:lnTo>
                        <a:pt x="2" y="105"/>
                      </a:lnTo>
                      <a:lnTo>
                        <a:pt x="0" y="96"/>
                      </a:lnTo>
                      <a:lnTo>
                        <a:pt x="0" y="90"/>
                      </a:lnTo>
                      <a:lnTo>
                        <a:pt x="0" y="84"/>
                      </a:lnTo>
                      <a:lnTo>
                        <a:pt x="0" y="78"/>
                      </a:lnTo>
                      <a:lnTo>
                        <a:pt x="1" y="72"/>
                      </a:lnTo>
                      <a:lnTo>
                        <a:pt x="2" y="66"/>
                      </a:lnTo>
                      <a:lnTo>
                        <a:pt x="4" y="61"/>
                      </a:lnTo>
                      <a:lnTo>
                        <a:pt x="5" y="55"/>
                      </a:lnTo>
                      <a:lnTo>
                        <a:pt x="7" y="50"/>
                      </a:lnTo>
                      <a:lnTo>
                        <a:pt x="9" y="44"/>
                      </a:lnTo>
                      <a:lnTo>
                        <a:pt x="11" y="38"/>
                      </a:lnTo>
                      <a:lnTo>
                        <a:pt x="12" y="33"/>
                      </a:lnTo>
                      <a:lnTo>
                        <a:pt x="14" y="28"/>
                      </a:lnTo>
                      <a:lnTo>
                        <a:pt x="16" y="22"/>
                      </a:lnTo>
                      <a:lnTo>
                        <a:pt x="18" y="16"/>
                      </a:lnTo>
                      <a:lnTo>
                        <a:pt x="19" y="11"/>
                      </a:lnTo>
                      <a:lnTo>
                        <a:pt x="21" y="5"/>
                      </a:lnTo>
                    </a:path>
                  </a:pathLst>
                </a:custGeom>
                <a:solidFill>
                  <a:srgbClr val="161717"/>
                </a:solidFill>
                <a:ln w="12700" cap="rnd">
                  <a:noFill/>
                  <a:round/>
                  <a:headEnd/>
                  <a:tailEnd/>
                </a:ln>
              </p:spPr>
              <p:txBody>
                <a:bodyPr wrap="none" lIns="94788" tIns="46563" rIns="94788" bIns="46563">
                  <a:spAutoFit/>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797" name="Freeform 29"/>
                <p:cNvSpPr>
                  <a:spLocks/>
                </p:cNvSpPr>
                <p:nvPr/>
              </p:nvSpPr>
              <p:spPr bwMode="auto">
                <a:xfrm>
                  <a:off x="2036" y="1519"/>
                  <a:ext cx="42" cy="263"/>
                </a:xfrm>
                <a:custGeom>
                  <a:avLst/>
                  <a:gdLst>
                    <a:gd name="T0" fmla="*/ 24 w 42"/>
                    <a:gd name="T1" fmla="*/ 4 h 263"/>
                    <a:gd name="T2" fmla="*/ 26 w 42"/>
                    <a:gd name="T3" fmla="*/ 2 h 263"/>
                    <a:gd name="T4" fmla="*/ 28 w 42"/>
                    <a:gd name="T5" fmla="*/ 0 h 263"/>
                    <a:gd name="T6" fmla="*/ 31 w 42"/>
                    <a:gd name="T7" fmla="*/ 0 h 263"/>
                    <a:gd name="T8" fmla="*/ 33 w 42"/>
                    <a:gd name="T9" fmla="*/ 2 h 263"/>
                    <a:gd name="T10" fmla="*/ 36 w 42"/>
                    <a:gd name="T11" fmla="*/ 7 h 263"/>
                    <a:gd name="T12" fmla="*/ 38 w 42"/>
                    <a:gd name="T13" fmla="*/ 11 h 263"/>
                    <a:gd name="T14" fmla="*/ 41 w 42"/>
                    <a:gd name="T15" fmla="*/ 16 h 263"/>
                    <a:gd name="T16" fmla="*/ 39 w 42"/>
                    <a:gd name="T17" fmla="*/ 26 h 263"/>
                    <a:gd name="T18" fmla="*/ 34 w 42"/>
                    <a:gd name="T19" fmla="*/ 42 h 263"/>
                    <a:gd name="T20" fmla="*/ 29 w 42"/>
                    <a:gd name="T21" fmla="*/ 56 h 263"/>
                    <a:gd name="T22" fmla="*/ 24 w 42"/>
                    <a:gd name="T23" fmla="*/ 71 h 263"/>
                    <a:gd name="T24" fmla="*/ 21 w 42"/>
                    <a:gd name="T25" fmla="*/ 86 h 263"/>
                    <a:gd name="T26" fmla="*/ 18 w 42"/>
                    <a:gd name="T27" fmla="*/ 101 h 263"/>
                    <a:gd name="T28" fmla="*/ 18 w 42"/>
                    <a:gd name="T29" fmla="*/ 116 h 263"/>
                    <a:gd name="T30" fmla="*/ 22 w 42"/>
                    <a:gd name="T31" fmla="*/ 132 h 263"/>
                    <a:gd name="T32" fmla="*/ 26 w 42"/>
                    <a:gd name="T33" fmla="*/ 144 h 263"/>
                    <a:gd name="T34" fmla="*/ 28 w 42"/>
                    <a:gd name="T35" fmla="*/ 154 h 263"/>
                    <a:gd name="T36" fmla="*/ 31 w 42"/>
                    <a:gd name="T37" fmla="*/ 164 h 263"/>
                    <a:gd name="T38" fmla="*/ 32 w 42"/>
                    <a:gd name="T39" fmla="*/ 173 h 263"/>
                    <a:gd name="T40" fmla="*/ 33 w 42"/>
                    <a:gd name="T41" fmla="*/ 183 h 263"/>
                    <a:gd name="T42" fmla="*/ 33 w 42"/>
                    <a:gd name="T43" fmla="*/ 194 h 263"/>
                    <a:gd name="T44" fmla="*/ 33 w 42"/>
                    <a:gd name="T45" fmla="*/ 203 h 263"/>
                    <a:gd name="T46" fmla="*/ 32 w 42"/>
                    <a:gd name="T47" fmla="*/ 214 h 263"/>
                    <a:gd name="T48" fmla="*/ 32 w 42"/>
                    <a:gd name="T49" fmla="*/ 221 h 263"/>
                    <a:gd name="T50" fmla="*/ 31 w 42"/>
                    <a:gd name="T51" fmla="*/ 227 h 263"/>
                    <a:gd name="T52" fmla="*/ 30 w 42"/>
                    <a:gd name="T53" fmla="*/ 233 h 263"/>
                    <a:gd name="T54" fmla="*/ 28 w 42"/>
                    <a:gd name="T55" fmla="*/ 238 h 263"/>
                    <a:gd name="T56" fmla="*/ 27 w 42"/>
                    <a:gd name="T57" fmla="*/ 244 h 263"/>
                    <a:gd name="T58" fmla="*/ 25 w 42"/>
                    <a:gd name="T59" fmla="*/ 249 h 263"/>
                    <a:gd name="T60" fmla="*/ 23 w 42"/>
                    <a:gd name="T61" fmla="*/ 255 h 263"/>
                    <a:gd name="T62" fmla="*/ 21 w 42"/>
                    <a:gd name="T63" fmla="*/ 260 h 263"/>
                    <a:gd name="T64" fmla="*/ 19 w 42"/>
                    <a:gd name="T65" fmla="*/ 262 h 263"/>
                    <a:gd name="T66" fmla="*/ 18 w 42"/>
                    <a:gd name="T67" fmla="*/ 261 h 263"/>
                    <a:gd name="T68" fmla="*/ 17 w 42"/>
                    <a:gd name="T69" fmla="*/ 260 h 263"/>
                    <a:gd name="T70" fmla="*/ 14 w 42"/>
                    <a:gd name="T71" fmla="*/ 258 h 263"/>
                    <a:gd name="T72" fmla="*/ 14 w 42"/>
                    <a:gd name="T73" fmla="*/ 255 h 263"/>
                    <a:gd name="T74" fmla="*/ 12 w 42"/>
                    <a:gd name="T75" fmla="*/ 254 h 263"/>
                    <a:gd name="T76" fmla="*/ 10 w 42"/>
                    <a:gd name="T77" fmla="*/ 253 h 263"/>
                    <a:gd name="T78" fmla="*/ 9 w 42"/>
                    <a:gd name="T79" fmla="*/ 251 h 263"/>
                    <a:gd name="T80" fmla="*/ 8 w 42"/>
                    <a:gd name="T81" fmla="*/ 248 h 263"/>
                    <a:gd name="T82" fmla="*/ 11 w 42"/>
                    <a:gd name="T83" fmla="*/ 229 h 263"/>
                    <a:gd name="T84" fmla="*/ 14 w 42"/>
                    <a:gd name="T85" fmla="*/ 210 h 263"/>
                    <a:gd name="T86" fmla="*/ 14 w 42"/>
                    <a:gd name="T87" fmla="*/ 192 h 263"/>
                    <a:gd name="T88" fmla="*/ 14 w 42"/>
                    <a:gd name="T89" fmla="*/ 173 h 263"/>
                    <a:gd name="T90" fmla="*/ 12 w 42"/>
                    <a:gd name="T91" fmla="*/ 154 h 263"/>
                    <a:gd name="T92" fmla="*/ 9 w 42"/>
                    <a:gd name="T93" fmla="*/ 135 h 263"/>
                    <a:gd name="T94" fmla="*/ 5 w 42"/>
                    <a:gd name="T95" fmla="*/ 116 h 263"/>
                    <a:gd name="T96" fmla="*/ 0 w 42"/>
                    <a:gd name="T97" fmla="*/ 97 h 263"/>
                    <a:gd name="T98" fmla="*/ 0 w 42"/>
                    <a:gd name="T99" fmla="*/ 85 h 263"/>
                    <a:gd name="T100" fmla="*/ 1 w 42"/>
                    <a:gd name="T101" fmla="*/ 73 h 263"/>
                    <a:gd name="T102" fmla="*/ 4 w 42"/>
                    <a:gd name="T103" fmla="*/ 62 h 263"/>
                    <a:gd name="T104" fmla="*/ 8 w 42"/>
                    <a:gd name="T105" fmla="*/ 51 h 263"/>
                    <a:gd name="T106" fmla="*/ 12 w 42"/>
                    <a:gd name="T107" fmla="*/ 39 h 263"/>
                    <a:gd name="T108" fmla="*/ 16 w 42"/>
                    <a:gd name="T109" fmla="*/ 28 h 263"/>
                    <a:gd name="T110" fmla="*/ 20 w 42"/>
                    <a:gd name="T111" fmla="*/ 17 h 263"/>
                    <a:gd name="T112" fmla="*/ 23 w 42"/>
                    <a:gd name="T113" fmla="*/ 5 h 26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2"/>
                    <a:gd name="T172" fmla="*/ 0 h 263"/>
                    <a:gd name="T173" fmla="*/ 42 w 42"/>
                    <a:gd name="T174" fmla="*/ 263 h 26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2" h="263">
                      <a:moveTo>
                        <a:pt x="23" y="5"/>
                      </a:moveTo>
                      <a:lnTo>
                        <a:pt x="24" y="4"/>
                      </a:lnTo>
                      <a:lnTo>
                        <a:pt x="25" y="3"/>
                      </a:lnTo>
                      <a:lnTo>
                        <a:pt x="26" y="2"/>
                      </a:lnTo>
                      <a:lnTo>
                        <a:pt x="27" y="1"/>
                      </a:lnTo>
                      <a:lnTo>
                        <a:pt x="28" y="0"/>
                      </a:lnTo>
                      <a:lnTo>
                        <a:pt x="30" y="0"/>
                      </a:lnTo>
                      <a:lnTo>
                        <a:pt x="31" y="0"/>
                      </a:lnTo>
                      <a:lnTo>
                        <a:pt x="32" y="0"/>
                      </a:lnTo>
                      <a:lnTo>
                        <a:pt x="33" y="2"/>
                      </a:lnTo>
                      <a:lnTo>
                        <a:pt x="34" y="4"/>
                      </a:lnTo>
                      <a:lnTo>
                        <a:pt x="36" y="7"/>
                      </a:lnTo>
                      <a:lnTo>
                        <a:pt x="37" y="9"/>
                      </a:lnTo>
                      <a:lnTo>
                        <a:pt x="38" y="11"/>
                      </a:lnTo>
                      <a:lnTo>
                        <a:pt x="39" y="13"/>
                      </a:lnTo>
                      <a:lnTo>
                        <a:pt x="41" y="16"/>
                      </a:lnTo>
                      <a:lnTo>
                        <a:pt x="41" y="19"/>
                      </a:lnTo>
                      <a:lnTo>
                        <a:pt x="39" y="26"/>
                      </a:lnTo>
                      <a:lnTo>
                        <a:pt x="37" y="34"/>
                      </a:lnTo>
                      <a:lnTo>
                        <a:pt x="34" y="42"/>
                      </a:lnTo>
                      <a:lnTo>
                        <a:pt x="32" y="49"/>
                      </a:lnTo>
                      <a:lnTo>
                        <a:pt x="29" y="56"/>
                      </a:lnTo>
                      <a:lnTo>
                        <a:pt x="27" y="64"/>
                      </a:lnTo>
                      <a:lnTo>
                        <a:pt x="24" y="71"/>
                      </a:lnTo>
                      <a:lnTo>
                        <a:pt x="22" y="79"/>
                      </a:lnTo>
                      <a:lnTo>
                        <a:pt x="21" y="86"/>
                      </a:lnTo>
                      <a:lnTo>
                        <a:pt x="19" y="93"/>
                      </a:lnTo>
                      <a:lnTo>
                        <a:pt x="18" y="101"/>
                      </a:lnTo>
                      <a:lnTo>
                        <a:pt x="18" y="108"/>
                      </a:lnTo>
                      <a:lnTo>
                        <a:pt x="18" y="116"/>
                      </a:lnTo>
                      <a:lnTo>
                        <a:pt x="20" y="124"/>
                      </a:lnTo>
                      <a:lnTo>
                        <a:pt x="22" y="132"/>
                      </a:lnTo>
                      <a:lnTo>
                        <a:pt x="24" y="140"/>
                      </a:lnTo>
                      <a:lnTo>
                        <a:pt x="26" y="144"/>
                      </a:lnTo>
                      <a:lnTo>
                        <a:pt x="27" y="149"/>
                      </a:lnTo>
                      <a:lnTo>
                        <a:pt x="28" y="154"/>
                      </a:lnTo>
                      <a:lnTo>
                        <a:pt x="30" y="159"/>
                      </a:lnTo>
                      <a:lnTo>
                        <a:pt x="31" y="164"/>
                      </a:lnTo>
                      <a:lnTo>
                        <a:pt x="32" y="168"/>
                      </a:lnTo>
                      <a:lnTo>
                        <a:pt x="32" y="173"/>
                      </a:lnTo>
                      <a:lnTo>
                        <a:pt x="32" y="178"/>
                      </a:lnTo>
                      <a:lnTo>
                        <a:pt x="33" y="183"/>
                      </a:lnTo>
                      <a:lnTo>
                        <a:pt x="33" y="188"/>
                      </a:lnTo>
                      <a:lnTo>
                        <a:pt x="33" y="194"/>
                      </a:lnTo>
                      <a:lnTo>
                        <a:pt x="33" y="198"/>
                      </a:lnTo>
                      <a:lnTo>
                        <a:pt x="33" y="203"/>
                      </a:lnTo>
                      <a:lnTo>
                        <a:pt x="33" y="209"/>
                      </a:lnTo>
                      <a:lnTo>
                        <a:pt x="32" y="214"/>
                      </a:lnTo>
                      <a:lnTo>
                        <a:pt x="32" y="218"/>
                      </a:lnTo>
                      <a:lnTo>
                        <a:pt x="32" y="221"/>
                      </a:lnTo>
                      <a:lnTo>
                        <a:pt x="31" y="224"/>
                      </a:lnTo>
                      <a:lnTo>
                        <a:pt x="31" y="227"/>
                      </a:lnTo>
                      <a:lnTo>
                        <a:pt x="30" y="230"/>
                      </a:lnTo>
                      <a:lnTo>
                        <a:pt x="30" y="233"/>
                      </a:lnTo>
                      <a:lnTo>
                        <a:pt x="29" y="236"/>
                      </a:lnTo>
                      <a:lnTo>
                        <a:pt x="28" y="238"/>
                      </a:lnTo>
                      <a:lnTo>
                        <a:pt x="27" y="241"/>
                      </a:lnTo>
                      <a:lnTo>
                        <a:pt x="27" y="244"/>
                      </a:lnTo>
                      <a:lnTo>
                        <a:pt x="26" y="247"/>
                      </a:lnTo>
                      <a:lnTo>
                        <a:pt x="25" y="249"/>
                      </a:lnTo>
                      <a:lnTo>
                        <a:pt x="24" y="252"/>
                      </a:lnTo>
                      <a:lnTo>
                        <a:pt x="23" y="255"/>
                      </a:lnTo>
                      <a:lnTo>
                        <a:pt x="22" y="257"/>
                      </a:lnTo>
                      <a:lnTo>
                        <a:pt x="21" y="260"/>
                      </a:lnTo>
                      <a:lnTo>
                        <a:pt x="20" y="262"/>
                      </a:lnTo>
                      <a:lnTo>
                        <a:pt x="19" y="262"/>
                      </a:lnTo>
                      <a:lnTo>
                        <a:pt x="18" y="262"/>
                      </a:lnTo>
                      <a:lnTo>
                        <a:pt x="18" y="261"/>
                      </a:lnTo>
                      <a:lnTo>
                        <a:pt x="17" y="261"/>
                      </a:lnTo>
                      <a:lnTo>
                        <a:pt x="17" y="260"/>
                      </a:lnTo>
                      <a:lnTo>
                        <a:pt x="16" y="259"/>
                      </a:lnTo>
                      <a:lnTo>
                        <a:pt x="14" y="258"/>
                      </a:lnTo>
                      <a:lnTo>
                        <a:pt x="14" y="257"/>
                      </a:lnTo>
                      <a:lnTo>
                        <a:pt x="14" y="255"/>
                      </a:lnTo>
                      <a:lnTo>
                        <a:pt x="13" y="255"/>
                      </a:lnTo>
                      <a:lnTo>
                        <a:pt x="12" y="254"/>
                      </a:lnTo>
                      <a:lnTo>
                        <a:pt x="11" y="253"/>
                      </a:lnTo>
                      <a:lnTo>
                        <a:pt x="10" y="253"/>
                      </a:lnTo>
                      <a:lnTo>
                        <a:pt x="9" y="252"/>
                      </a:lnTo>
                      <a:lnTo>
                        <a:pt x="9" y="251"/>
                      </a:lnTo>
                      <a:lnTo>
                        <a:pt x="8" y="249"/>
                      </a:lnTo>
                      <a:lnTo>
                        <a:pt x="8" y="248"/>
                      </a:lnTo>
                      <a:lnTo>
                        <a:pt x="10" y="238"/>
                      </a:lnTo>
                      <a:lnTo>
                        <a:pt x="11" y="229"/>
                      </a:lnTo>
                      <a:lnTo>
                        <a:pt x="13" y="220"/>
                      </a:lnTo>
                      <a:lnTo>
                        <a:pt x="14" y="210"/>
                      </a:lnTo>
                      <a:lnTo>
                        <a:pt x="14" y="201"/>
                      </a:lnTo>
                      <a:lnTo>
                        <a:pt x="14" y="192"/>
                      </a:lnTo>
                      <a:lnTo>
                        <a:pt x="14" y="182"/>
                      </a:lnTo>
                      <a:lnTo>
                        <a:pt x="14" y="173"/>
                      </a:lnTo>
                      <a:lnTo>
                        <a:pt x="13" y="163"/>
                      </a:lnTo>
                      <a:lnTo>
                        <a:pt x="12" y="154"/>
                      </a:lnTo>
                      <a:lnTo>
                        <a:pt x="10" y="144"/>
                      </a:lnTo>
                      <a:lnTo>
                        <a:pt x="9" y="135"/>
                      </a:lnTo>
                      <a:lnTo>
                        <a:pt x="7" y="125"/>
                      </a:lnTo>
                      <a:lnTo>
                        <a:pt x="5" y="116"/>
                      </a:lnTo>
                      <a:lnTo>
                        <a:pt x="3" y="107"/>
                      </a:lnTo>
                      <a:lnTo>
                        <a:pt x="0" y="97"/>
                      </a:lnTo>
                      <a:lnTo>
                        <a:pt x="0" y="91"/>
                      </a:lnTo>
                      <a:lnTo>
                        <a:pt x="0" y="85"/>
                      </a:lnTo>
                      <a:lnTo>
                        <a:pt x="0" y="79"/>
                      </a:lnTo>
                      <a:lnTo>
                        <a:pt x="1" y="73"/>
                      </a:lnTo>
                      <a:lnTo>
                        <a:pt x="3" y="68"/>
                      </a:lnTo>
                      <a:lnTo>
                        <a:pt x="4" y="62"/>
                      </a:lnTo>
                      <a:lnTo>
                        <a:pt x="6" y="56"/>
                      </a:lnTo>
                      <a:lnTo>
                        <a:pt x="8" y="51"/>
                      </a:lnTo>
                      <a:lnTo>
                        <a:pt x="9" y="45"/>
                      </a:lnTo>
                      <a:lnTo>
                        <a:pt x="12" y="39"/>
                      </a:lnTo>
                      <a:lnTo>
                        <a:pt x="14" y="34"/>
                      </a:lnTo>
                      <a:lnTo>
                        <a:pt x="16" y="28"/>
                      </a:lnTo>
                      <a:lnTo>
                        <a:pt x="18" y="22"/>
                      </a:lnTo>
                      <a:lnTo>
                        <a:pt x="20" y="17"/>
                      </a:lnTo>
                      <a:lnTo>
                        <a:pt x="21" y="11"/>
                      </a:lnTo>
                      <a:lnTo>
                        <a:pt x="23" y="5"/>
                      </a:lnTo>
                    </a:path>
                  </a:pathLst>
                </a:custGeom>
                <a:noFill/>
                <a:ln w="12700" cap="rnd">
                  <a:solidFill>
                    <a:srgbClr val="161717"/>
                  </a:solidFill>
                  <a:round/>
                  <a:headEnd/>
                  <a:tailEnd/>
                </a:ln>
              </p:spPr>
              <p:txBody>
                <a:bodyPr wrap="none" lIns="94788" tIns="46563" rIns="94788" bIns="46563">
                  <a:spAutoFit/>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798" name="Freeform 30"/>
                <p:cNvSpPr>
                  <a:spLocks/>
                </p:cNvSpPr>
                <p:nvPr/>
              </p:nvSpPr>
              <p:spPr bwMode="auto">
                <a:xfrm>
                  <a:off x="1787" y="1492"/>
                  <a:ext cx="281" cy="19"/>
                </a:xfrm>
                <a:custGeom>
                  <a:avLst/>
                  <a:gdLst>
                    <a:gd name="T0" fmla="*/ 279 w 281"/>
                    <a:gd name="T1" fmla="*/ 15 h 19"/>
                    <a:gd name="T2" fmla="*/ 277 w 281"/>
                    <a:gd name="T3" fmla="*/ 16 h 19"/>
                    <a:gd name="T4" fmla="*/ 273 w 281"/>
                    <a:gd name="T5" fmla="*/ 17 h 19"/>
                    <a:gd name="T6" fmla="*/ 270 w 281"/>
                    <a:gd name="T7" fmla="*/ 18 h 19"/>
                    <a:gd name="T8" fmla="*/ 268 w 281"/>
                    <a:gd name="T9" fmla="*/ 18 h 19"/>
                    <a:gd name="T10" fmla="*/ 266 w 281"/>
                    <a:gd name="T11" fmla="*/ 17 h 19"/>
                    <a:gd name="T12" fmla="*/ 256 w 281"/>
                    <a:gd name="T13" fmla="*/ 16 h 19"/>
                    <a:gd name="T14" fmla="*/ 240 w 281"/>
                    <a:gd name="T15" fmla="*/ 15 h 19"/>
                    <a:gd name="T16" fmla="*/ 224 w 281"/>
                    <a:gd name="T17" fmla="*/ 15 h 19"/>
                    <a:gd name="T18" fmla="*/ 207 w 281"/>
                    <a:gd name="T19" fmla="*/ 14 h 19"/>
                    <a:gd name="T20" fmla="*/ 190 w 281"/>
                    <a:gd name="T21" fmla="*/ 13 h 19"/>
                    <a:gd name="T22" fmla="*/ 174 w 281"/>
                    <a:gd name="T23" fmla="*/ 12 h 19"/>
                    <a:gd name="T24" fmla="*/ 157 w 281"/>
                    <a:gd name="T25" fmla="*/ 12 h 19"/>
                    <a:gd name="T26" fmla="*/ 140 w 281"/>
                    <a:gd name="T27" fmla="*/ 11 h 19"/>
                    <a:gd name="T28" fmla="*/ 82 w 281"/>
                    <a:gd name="T29" fmla="*/ 12 h 19"/>
                    <a:gd name="T30" fmla="*/ 2 w 281"/>
                    <a:gd name="T31" fmla="*/ 13 h 19"/>
                    <a:gd name="T32" fmla="*/ 1 w 281"/>
                    <a:gd name="T33" fmla="*/ 11 h 19"/>
                    <a:gd name="T34" fmla="*/ 0 w 281"/>
                    <a:gd name="T35" fmla="*/ 8 h 19"/>
                    <a:gd name="T36" fmla="*/ 0 w 281"/>
                    <a:gd name="T37" fmla="*/ 6 h 19"/>
                    <a:gd name="T38" fmla="*/ 3 w 281"/>
                    <a:gd name="T39" fmla="*/ 4 h 19"/>
                    <a:gd name="T40" fmla="*/ 6 w 281"/>
                    <a:gd name="T41" fmla="*/ 3 h 19"/>
                    <a:gd name="T42" fmla="*/ 40 w 281"/>
                    <a:gd name="T43" fmla="*/ 1 h 19"/>
                    <a:gd name="T44" fmla="*/ 93 w 281"/>
                    <a:gd name="T45" fmla="*/ 1 h 19"/>
                    <a:gd name="T46" fmla="*/ 93 w 281"/>
                    <a:gd name="T47" fmla="*/ 2 h 19"/>
                    <a:gd name="T48" fmla="*/ 97 w 281"/>
                    <a:gd name="T49" fmla="*/ 2 h 19"/>
                    <a:gd name="T50" fmla="*/ 101 w 281"/>
                    <a:gd name="T51" fmla="*/ 2 h 19"/>
                    <a:gd name="T52" fmla="*/ 105 w 281"/>
                    <a:gd name="T53" fmla="*/ 2 h 19"/>
                    <a:gd name="T54" fmla="*/ 105 w 281"/>
                    <a:gd name="T55" fmla="*/ 1 h 19"/>
                    <a:gd name="T56" fmla="*/ 102 w 281"/>
                    <a:gd name="T57" fmla="*/ 2 h 19"/>
                    <a:gd name="T58" fmla="*/ 100 w 281"/>
                    <a:gd name="T59" fmla="*/ 2 h 19"/>
                    <a:gd name="T60" fmla="*/ 97 w 281"/>
                    <a:gd name="T61" fmla="*/ 2 h 19"/>
                    <a:gd name="T62" fmla="*/ 94 w 281"/>
                    <a:gd name="T63" fmla="*/ 2 h 19"/>
                    <a:gd name="T64" fmla="*/ 116 w 281"/>
                    <a:gd name="T65" fmla="*/ 0 h 19"/>
                    <a:gd name="T66" fmla="*/ 121 w 281"/>
                    <a:gd name="T67" fmla="*/ 0 h 19"/>
                    <a:gd name="T68" fmla="*/ 125 w 281"/>
                    <a:gd name="T69" fmla="*/ 0 h 19"/>
                    <a:gd name="T70" fmla="*/ 129 w 281"/>
                    <a:gd name="T71" fmla="*/ 0 h 19"/>
                    <a:gd name="T72" fmla="*/ 132 w 281"/>
                    <a:gd name="T73" fmla="*/ 1 h 19"/>
                    <a:gd name="T74" fmla="*/ 135 w 281"/>
                    <a:gd name="T75" fmla="*/ 0 h 19"/>
                    <a:gd name="T76" fmla="*/ 138 w 281"/>
                    <a:gd name="T77" fmla="*/ 0 h 19"/>
                    <a:gd name="T78" fmla="*/ 141 w 281"/>
                    <a:gd name="T79" fmla="*/ 0 h 19"/>
                    <a:gd name="T80" fmla="*/ 143 w 281"/>
                    <a:gd name="T81" fmla="*/ 1 h 19"/>
                    <a:gd name="T82" fmla="*/ 141 w 281"/>
                    <a:gd name="T83" fmla="*/ 1 h 19"/>
                    <a:gd name="T84" fmla="*/ 141 w 281"/>
                    <a:gd name="T85" fmla="*/ 2 h 19"/>
                    <a:gd name="T86" fmla="*/ 144 w 281"/>
                    <a:gd name="T87" fmla="*/ 2 h 19"/>
                    <a:gd name="T88" fmla="*/ 147 w 281"/>
                    <a:gd name="T89" fmla="*/ 2 h 19"/>
                    <a:gd name="T90" fmla="*/ 151 w 281"/>
                    <a:gd name="T91" fmla="*/ 2 h 19"/>
                    <a:gd name="T92" fmla="*/ 152 w 281"/>
                    <a:gd name="T93" fmla="*/ 1 h 19"/>
                    <a:gd name="T94" fmla="*/ 154 w 281"/>
                    <a:gd name="T95" fmla="*/ 1 h 19"/>
                    <a:gd name="T96" fmla="*/ 157 w 281"/>
                    <a:gd name="T97" fmla="*/ 0 h 19"/>
                    <a:gd name="T98" fmla="*/ 159 w 281"/>
                    <a:gd name="T99" fmla="*/ 1 h 19"/>
                    <a:gd name="T100" fmla="*/ 162 w 281"/>
                    <a:gd name="T101" fmla="*/ 1 h 19"/>
                    <a:gd name="T102" fmla="*/ 164 w 281"/>
                    <a:gd name="T103" fmla="*/ 1 h 19"/>
                    <a:gd name="T104" fmla="*/ 179 w 281"/>
                    <a:gd name="T105" fmla="*/ 2 h 19"/>
                    <a:gd name="T106" fmla="*/ 181 w 281"/>
                    <a:gd name="T107" fmla="*/ 1 h 19"/>
                    <a:gd name="T108" fmla="*/ 186 w 281"/>
                    <a:gd name="T109" fmla="*/ 0 h 19"/>
                    <a:gd name="T110" fmla="*/ 270 w 281"/>
                    <a:gd name="T111" fmla="*/ 2 h 19"/>
                    <a:gd name="T112" fmla="*/ 273 w 281"/>
                    <a:gd name="T113" fmla="*/ 2 h 19"/>
                    <a:gd name="T114" fmla="*/ 276 w 281"/>
                    <a:gd name="T115" fmla="*/ 3 h 1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1"/>
                    <a:gd name="T175" fmla="*/ 0 h 19"/>
                    <a:gd name="T176" fmla="*/ 281 w 281"/>
                    <a:gd name="T177" fmla="*/ 19 h 1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1" h="19">
                      <a:moveTo>
                        <a:pt x="280" y="15"/>
                      </a:moveTo>
                      <a:lnTo>
                        <a:pt x="279" y="15"/>
                      </a:lnTo>
                      <a:lnTo>
                        <a:pt x="277" y="15"/>
                      </a:lnTo>
                      <a:lnTo>
                        <a:pt x="277" y="16"/>
                      </a:lnTo>
                      <a:lnTo>
                        <a:pt x="275" y="16"/>
                      </a:lnTo>
                      <a:lnTo>
                        <a:pt x="273" y="17"/>
                      </a:lnTo>
                      <a:lnTo>
                        <a:pt x="272" y="17"/>
                      </a:lnTo>
                      <a:lnTo>
                        <a:pt x="270" y="18"/>
                      </a:lnTo>
                      <a:lnTo>
                        <a:pt x="269" y="18"/>
                      </a:lnTo>
                      <a:lnTo>
                        <a:pt x="268" y="18"/>
                      </a:lnTo>
                      <a:lnTo>
                        <a:pt x="267" y="18"/>
                      </a:lnTo>
                      <a:lnTo>
                        <a:pt x="266" y="17"/>
                      </a:lnTo>
                      <a:lnTo>
                        <a:pt x="265" y="17"/>
                      </a:lnTo>
                      <a:lnTo>
                        <a:pt x="256" y="16"/>
                      </a:lnTo>
                      <a:lnTo>
                        <a:pt x="249" y="16"/>
                      </a:lnTo>
                      <a:lnTo>
                        <a:pt x="240" y="15"/>
                      </a:lnTo>
                      <a:lnTo>
                        <a:pt x="232" y="15"/>
                      </a:lnTo>
                      <a:lnTo>
                        <a:pt x="224" y="15"/>
                      </a:lnTo>
                      <a:lnTo>
                        <a:pt x="215" y="14"/>
                      </a:lnTo>
                      <a:lnTo>
                        <a:pt x="207" y="14"/>
                      </a:lnTo>
                      <a:lnTo>
                        <a:pt x="199" y="13"/>
                      </a:lnTo>
                      <a:lnTo>
                        <a:pt x="190" y="13"/>
                      </a:lnTo>
                      <a:lnTo>
                        <a:pt x="182" y="13"/>
                      </a:lnTo>
                      <a:lnTo>
                        <a:pt x="174" y="12"/>
                      </a:lnTo>
                      <a:lnTo>
                        <a:pt x="165" y="12"/>
                      </a:lnTo>
                      <a:lnTo>
                        <a:pt x="157" y="12"/>
                      </a:lnTo>
                      <a:lnTo>
                        <a:pt x="148" y="11"/>
                      </a:lnTo>
                      <a:lnTo>
                        <a:pt x="140" y="11"/>
                      </a:lnTo>
                      <a:lnTo>
                        <a:pt x="132" y="11"/>
                      </a:lnTo>
                      <a:lnTo>
                        <a:pt x="82" y="12"/>
                      </a:lnTo>
                      <a:lnTo>
                        <a:pt x="3" y="14"/>
                      </a:lnTo>
                      <a:lnTo>
                        <a:pt x="2" y="13"/>
                      </a:lnTo>
                      <a:lnTo>
                        <a:pt x="1" y="12"/>
                      </a:lnTo>
                      <a:lnTo>
                        <a:pt x="1" y="11"/>
                      </a:lnTo>
                      <a:lnTo>
                        <a:pt x="0" y="10"/>
                      </a:lnTo>
                      <a:lnTo>
                        <a:pt x="0" y="8"/>
                      </a:lnTo>
                      <a:lnTo>
                        <a:pt x="0" y="7"/>
                      </a:lnTo>
                      <a:lnTo>
                        <a:pt x="0" y="6"/>
                      </a:lnTo>
                      <a:lnTo>
                        <a:pt x="1" y="5"/>
                      </a:lnTo>
                      <a:lnTo>
                        <a:pt x="3" y="4"/>
                      </a:lnTo>
                      <a:lnTo>
                        <a:pt x="4" y="3"/>
                      </a:lnTo>
                      <a:lnTo>
                        <a:pt x="6" y="3"/>
                      </a:lnTo>
                      <a:lnTo>
                        <a:pt x="7" y="1"/>
                      </a:lnTo>
                      <a:lnTo>
                        <a:pt x="40" y="1"/>
                      </a:lnTo>
                      <a:lnTo>
                        <a:pt x="27" y="2"/>
                      </a:lnTo>
                      <a:lnTo>
                        <a:pt x="93" y="1"/>
                      </a:lnTo>
                      <a:lnTo>
                        <a:pt x="92" y="2"/>
                      </a:lnTo>
                      <a:lnTo>
                        <a:pt x="93" y="2"/>
                      </a:lnTo>
                      <a:lnTo>
                        <a:pt x="95" y="2"/>
                      </a:lnTo>
                      <a:lnTo>
                        <a:pt x="97" y="2"/>
                      </a:lnTo>
                      <a:lnTo>
                        <a:pt x="99" y="2"/>
                      </a:lnTo>
                      <a:lnTo>
                        <a:pt x="101" y="2"/>
                      </a:lnTo>
                      <a:lnTo>
                        <a:pt x="103" y="2"/>
                      </a:lnTo>
                      <a:lnTo>
                        <a:pt x="105" y="2"/>
                      </a:lnTo>
                      <a:lnTo>
                        <a:pt x="107" y="2"/>
                      </a:lnTo>
                      <a:lnTo>
                        <a:pt x="105" y="1"/>
                      </a:lnTo>
                      <a:lnTo>
                        <a:pt x="104" y="1"/>
                      </a:lnTo>
                      <a:lnTo>
                        <a:pt x="102" y="2"/>
                      </a:lnTo>
                      <a:lnTo>
                        <a:pt x="101" y="2"/>
                      </a:lnTo>
                      <a:lnTo>
                        <a:pt x="100" y="2"/>
                      </a:lnTo>
                      <a:lnTo>
                        <a:pt x="98" y="2"/>
                      </a:lnTo>
                      <a:lnTo>
                        <a:pt x="97" y="2"/>
                      </a:lnTo>
                      <a:lnTo>
                        <a:pt x="96" y="2"/>
                      </a:lnTo>
                      <a:lnTo>
                        <a:pt x="94" y="2"/>
                      </a:lnTo>
                      <a:lnTo>
                        <a:pt x="114" y="0"/>
                      </a:lnTo>
                      <a:lnTo>
                        <a:pt x="116" y="0"/>
                      </a:lnTo>
                      <a:lnTo>
                        <a:pt x="118" y="0"/>
                      </a:lnTo>
                      <a:lnTo>
                        <a:pt x="121" y="0"/>
                      </a:lnTo>
                      <a:lnTo>
                        <a:pt x="123" y="0"/>
                      </a:lnTo>
                      <a:lnTo>
                        <a:pt x="125" y="0"/>
                      </a:lnTo>
                      <a:lnTo>
                        <a:pt x="127" y="0"/>
                      </a:lnTo>
                      <a:lnTo>
                        <a:pt x="129" y="0"/>
                      </a:lnTo>
                      <a:lnTo>
                        <a:pt x="131" y="1"/>
                      </a:lnTo>
                      <a:lnTo>
                        <a:pt x="132" y="1"/>
                      </a:lnTo>
                      <a:lnTo>
                        <a:pt x="133" y="0"/>
                      </a:lnTo>
                      <a:lnTo>
                        <a:pt x="135" y="0"/>
                      </a:lnTo>
                      <a:lnTo>
                        <a:pt x="137" y="0"/>
                      </a:lnTo>
                      <a:lnTo>
                        <a:pt x="138" y="0"/>
                      </a:lnTo>
                      <a:lnTo>
                        <a:pt x="140" y="0"/>
                      </a:lnTo>
                      <a:lnTo>
                        <a:pt x="141" y="0"/>
                      </a:lnTo>
                      <a:lnTo>
                        <a:pt x="143" y="0"/>
                      </a:lnTo>
                      <a:lnTo>
                        <a:pt x="143" y="1"/>
                      </a:lnTo>
                      <a:lnTo>
                        <a:pt x="142" y="1"/>
                      </a:lnTo>
                      <a:lnTo>
                        <a:pt x="141" y="1"/>
                      </a:lnTo>
                      <a:lnTo>
                        <a:pt x="140" y="2"/>
                      </a:lnTo>
                      <a:lnTo>
                        <a:pt x="141" y="2"/>
                      </a:lnTo>
                      <a:lnTo>
                        <a:pt x="143" y="2"/>
                      </a:lnTo>
                      <a:lnTo>
                        <a:pt x="144" y="2"/>
                      </a:lnTo>
                      <a:lnTo>
                        <a:pt x="146" y="2"/>
                      </a:lnTo>
                      <a:lnTo>
                        <a:pt x="147" y="2"/>
                      </a:lnTo>
                      <a:lnTo>
                        <a:pt x="149" y="2"/>
                      </a:lnTo>
                      <a:lnTo>
                        <a:pt x="151" y="2"/>
                      </a:lnTo>
                      <a:lnTo>
                        <a:pt x="152" y="2"/>
                      </a:lnTo>
                      <a:lnTo>
                        <a:pt x="152" y="1"/>
                      </a:lnTo>
                      <a:lnTo>
                        <a:pt x="153" y="1"/>
                      </a:lnTo>
                      <a:lnTo>
                        <a:pt x="154" y="1"/>
                      </a:lnTo>
                      <a:lnTo>
                        <a:pt x="156" y="0"/>
                      </a:lnTo>
                      <a:lnTo>
                        <a:pt x="157" y="0"/>
                      </a:lnTo>
                      <a:lnTo>
                        <a:pt x="158" y="1"/>
                      </a:lnTo>
                      <a:lnTo>
                        <a:pt x="159" y="1"/>
                      </a:lnTo>
                      <a:lnTo>
                        <a:pt x="161" y="1"/>
                      </a:lnTo>
                      <a:lnTo>
                        <a:pt x="162" y="1"/>
                      </a:lnTo>
                      <a:lnTo>
                        <a:pt x="163" y="1"/>
                      </a:lnTo>
                      <a:lnTo>
                        <a:pt x="164" y="1"/>
                      </a:lnTo>
                      <a:lnTo>
                        <a:pt x="165" y="1"/>
                      </a:lnTo>
                      <a:lnTo>
                        <a:pt x="179" y="2"/>
                      </a:lnTo>
                      <a:lnTo>
                        <a:pt x="180" y="2"/>
                      </a:lnTo>
                      <a:lnTo>
                        <a:pt x="181" y="1"/>
                      </a:lnTo>
                      <a:lnTo>
                        <a:pt x="206" y="1"/>
                      </a:lnTo>
                      <a:lnTo>
                        <a:pt x="186" y="0"/>
                      </a:lnTo>
                      <a:lnTo>
                        <a:pt x="238" y="1"/>
                      </a:lnTo>
                      <a:lnTo>
                        <a:pt x="270" y="2"/>
                      </a:lnTo>
                      <a:lnTo>
                        <a:pt x="271" y="2"/>
                      </a:lnTo>
                      <a:lnTo>
                        <a:pt x="273" y="2"/>
                      </a:lnTo>
                      <a:lnTo>
                        <a:pt x="274" y="2"/>
                      </a:lnTo>
                      <a:lnTo>
                        <a:pt x="276" y="3"/>
                      </a:lnTo>
                      <a:lnTo>
                        <a:pt x="280" y="15"/>
                      </a:lnTo>
                    </a:path>
                  </a:pathLst>
                </a:custGeom>
                <a:solidFill>
                  <a:srgbClr val="161717"/>
                </a:solidFill>
                <a:ln w="12700" cap="rnd">
                  <a:noFill/>
                  <a:round/>
                  <a:headEnd/>
                  <a:tailEnd/>
                </a:ln>
              </p:spPr>
              <p:txBody>
                <a:bodyPr wrap="none" lIns="94788" tIns="46563" rIns="94788" bIns="46563">
                  <a:spAutoFit/>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799" name="Freeform 31"/>
                <p:cNvSpPr>
                  <a:spLocks/>
                </p:cNvSpPr>
                <p:nvPr/>
              </p:nvSpPr>
              <p:spPr bwMode="auto">
                <a:xfrm>
                  <a:off x="1787" y="1492"/>
                  <a:ext cx="286" cy="24"/>
                </a:xfrm>
                <a:custGeom>
                  <a:avLst/>
                  <a:gdLst>
                    <a:gd name="T0" fmla="*/ 284 w 286"/>
                    <a:gd name="T1" fmla="*/ 20 h 24"/>
                    <a:gd name="T2" fmla="*/ 281 w 286"/>
                    <a:gd name="T3" fmla="*/ 20 h 24"/>
                    <a:gd name="T4" fmla="*/ 278 w 286"/>
                    <a:gd name="T5" fmla="*/ 21 h 24"/>
                    <a:gd name="T6" fmla="*/ 275 w 286"/>
                    <a:gd name="T7" fmla="*/ 23 h 24"/>
                    <a:gd name="T8" fmla="*/ 273 w 286"/>
                    <a:gd name="T9" fmla="*/ 23 h 24"/>
                    <a:gd name="T10" fmla="*/ 271 w 286"/>
                    <a:gd name="T11" fmla="*/ 22 h 24"/>
                    <a:gd name="T12" fmla="*/ 261 w 286"/>
                    <a:gd name="T13" fmla="*/ 21 h 24"/>
                    <a:gd name="T14" fmla="*/ 244 w 286"/>
                    <a:gd name="T15" fmla="*/ 20 h 24"/>
                    <a:gd name="T16" fmla="*/ 228 w 286"/>
                    <a:gd name="T17" fmla="*/ 19 h 24"/>
                    <a:gd name="T18" fmla="*/ 211 w 286"/>
                    <a:gd name="T19" fmla="*/ 17 h 24"/>
                    <a:gd name="T20" fmla="*/ 194 w 286"/>
                    <a:gd name="T21" fmla="*/ 17 h 24"/>
                    <a:gd name="T22" fmla="*/ 177 w 286"/>
                    <a:gd name="T23" fmla="*/ 16 h 24"/>
                    <a:gd name="T24" fmla="*/ 160 w 286"/>
                    <a:gd name="T25" fmla="*/ 15 h 24"/>
                    <a:gd name="T26" fmla="*/ 143 w 286"/>
                    <a:gd name="T27" fmla="*/ 14 h 24"/>
                    <a:gd name="T28" fmla="*/ 84 w 286"/>
                    <a:gd name="T29" fmla="*/ 15 h 24"/>
                    <a:gd name="T30" fmla="*/ 2 w 286"/>
                    <a:gd name="T31" fmla="*/ 17 h 24"/>
                    <a:gd name="T32" fmla="*/ 1 w 286"/>
                    <a:gd name="T33" fmla="*/ 14 h 24"/>
                    <a:gd name="T34" fmla="*/ 0 w 286"/>
                    <a:gd name="T35" fmla="*/ 11 h 24"/>
                    <a:gd name="T36" fmla="*/ 0 w 286"/>
                    <a:gd name="T37" fmla="*/ 8 h 24"/>
                    <a:gd name="T38" fmla="*/ 3 w 286"/>
                    <a:gd name="T39" fmla="*/ 5 h 24"/>
                    <a:gd name="T40" fmla="*/ 6 w 286"/>
                    <a:gd name="T41" fmla="*/ 3 h 24"/>
                    <a:gd name="T42" fmla="*/ 41 w 286"/>
                    <a:gd name="T43" fmla="*/ 1 h 24"/>
                    <a:gd name="T44" fmla="*/ 95 w 286"/>
                    <a:gd name="T45" fmla="*/ 1 h 24"/>
                    <a:gd name="T46" fmla="*/ 95 w 286"/>
                    <a:gd name="T47" fmla="*/ 3 h 24"/>
                    <a:gd name="T48" fmla="*/ 99 w 286"/>
                    <a:gd name="T49" fmla="*/ 3 h 24"/>
                    <a:gd name="T50" fmla="*/ 103 w 286"/>
                    <a:gd name="T51" fmla="*/ 3 h 24"/>
                    <a:gd name="T52" fmla="*/ 107 w 286"/>
                    <a:gd name="T53" fmla="*/ 3 h 24"/>
                    <a:gd name="T54" fmla="*/ 107 w 286"/>
                    <a:gd name="T55" fmla="*/ 2 h 24"/>
                    <a:gd name="T56" fmla="*/ 104 w 286"/>
                    <a:gd name="T57" fmla="*/ 2 h 24"/>
                    <a:gd name="T58" fmla="*/ 102 w 286"/>
                    <a:gd name="T59" fmla="*/ 2 h 24"/>
                    <a:gd name="T60" fmla="*/ 99 w 286"/>
                    <a:gd name="T61" fmla="*/ 2 h 24"/>
                    <a:gd name="T62" fmla="*/ 96 w 286"/>
                    <a:gd name="T63" fmla="*/ 2 h 24"/>
                    <a:gd name="T64" fmla="*/ 118 w 286"/>
                    <a:gd name="T65" fmla="*/ 0 h 24"/>
                    <a:gd name="T66" fmla="*/ 123 w 286"/>
                    <a:gd name="T67" fmla="*/ 0 h 24"/>
                    <a:gd name="T68" fmla="*/ 127 w 286"/>
                    <a:gd name="T69" fmla="*/ 0 h 24"/>
                    <a:gd name="T70" fmla="*/ 131 w 286"/>
                    <a:gd name="T71" fmla="*/ 0 h 24"/>
                    <a:gd name="T72" fmla="*/ 134 w 286"/>
                    <a:gd name="T73" fmla="*/ 1 h 24"/>
                    <a:gd name="T74" fmla="*/ 137 w 286"/>
                    <a:gd name="T75" fmla="*/ 0 h 24"/>
                    <a:gd name="T76" fmla="*/ 141 w 286"/>
                    <a:gd name="T77" fmla="*/ 0 h 24"/>
                    <a:gd name="T78" fmla="*/ 144 w 286"/>
                    <a:gd name="T79" fmla="*/ 0 h 24"/>
                    <a:gd name="T80" fmla="*/ 145 w 286"/>
                    <a:gd name="T81" fmla="*/ 1 h 24"/>
                    <a:gd name="T82" fmla="*/ 144 w 286"/>
                    <a:gd name="T83" fmla="*/ 2 h 24"/>
                    <a:gd name="T84" fmla="*/ 147 w 286"/>
                    <a:gd name="T85" fmla="*/ 3 h 24"/>
                    <a:gd name="T86" fmla="*/ 150 w 286"/>
                    <a:gd name="T87" fmla="*/ 3 h 24"/>
                    <a:gd name="T88" fmla="*/ 153 w 286"/>
                    <a:gd name="T89" fmla="*/ 3 h 24"/>
                    <a:gd name="T90" fmla="*/ 155 w 286"/>
                    <a:gd name="T91" fmla="*/ 2 h 24"/>
                    <a:gd name="T92" fmla="*/ 157 w 286"/>
                    <a:gd name="T93" fmla="*/ 1 h 24"/>
                    <a:gd name="T94" fmla="*/ 160 w 286"/>
                    <a:gd name="T95" fmla="*/ 0 h 24"/>
                    <a:gd name="T96" fmla="*/ 162 w 286"/>
                    <a:gd name="T97" fmla="*/ 1 h 24"/>
                    <a:gd name="T98" fmla="*/ 165 w 286"/>
                    <a:gd name="T99" fmla="*/ 1 h 24"/>
                    <a:gd name="T100" fmla="*/ 167 w 286"/>
                    <a:gd name="T101" fmla="*/ 2 h 24"/>
                    <a:gd name="T102" fmla="*/ 167 w 286"/>
                    <a:gd name="T103" fmla="*/ 1 h 24"/>
                    <a:gd name="T104" fmla="*/ 183 w 286"/>
                    <a:gd name="T105" fmla="*/ 3 h 24"/>
                    <a:gd name="T106" fmla="*/ 209 w 286"/>
                    <a:gd name="T107" fmla="*/ 2 h 24"/>
                    <a:gd name="T108" fmla="*/ 243 w 286"/>
                    <a:gd name="T109" fmla="*/ 2 h 24"/>
                    <a:gd name="T110" fmla="*/ 276 w 286"/>
                    <a:gd name="T111" fmla="*/ 3 h 24"/>
                    <a:gd name="T112" fmla="*/ 279 w 286"/>
                    <a:gd name="T113" fmla="*/ 3 h 24"/>
                    <a:gd name="T114" fmla="*/ 285 w 286"/>
                    <a:gd name="T115" fmla="*/ 20 h 2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6"/>
                    <a:gd name="T175" fmla="*/ 0 h 24"/>
                    <a:gd name="T176" fmla="*/ 286 w 286"/>
                    <a:gd name="T177" fmla="*/ 24 h 2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6" h="24">
                      <a:moveTo>
                        <a:pt x="285" y="20"/>
                      </a:moveTo>
                      <a:lnTo>
                        <a:pt x="284" y="20"/>
                      </a:lnTo>
                      <a:lnTo>
                        <a:pt x="282" y="20"/>
                      </a:lnTo>
                      <a:lnTo>
                        <a:pt x="281" y="20"/>
                      </a:lnTo>
                      <a:lnTo>
                        <a:pt x="280" y="20"/>
                      </a:lnTo>
                      <a:lnTo>
                        <a:pt x="278" y="21"/>
                      </a:lnTo>
                      <a:lnTo>
                        <a:pt x="277" y="22"/>
                      </a:lnTo>
                      <a:lnTo>
                        <a:pt x="275" y="23"/>
                      </a:lnTo>
                      <a:lnTo>
                        <a:pt x="274" y="23"/>
                      </a:lnTo>
                      <a:lnTo>
                        <a:pt x="273" y="23"/>
                      </a:lnTo>
                      <a:lnTo>
                        <a:pt x="272" y="23"/>
                      </a:lnTo>
                      <a:lnTo>
                        <a:pt x="271" y="22"/>
                      </a:lnTo>
                      <a:lnTo>
                        <a:pt x="269" y="21"/>
                      </a:lnTo>
                      <a:lnTo>
                        <a:pt x="261" y="21"/>
                      </a:lnTo>
                      <a:lnTo>
                        <a:pt x="253" y="20"/>
                      </a:lnTo>
                      <a:lnTo>
                        <a:pt x="244" y="20"/>
                      </a:lnTo>
                      <a:lnTo>
                        <a:pt x="236" y="19"/>
                      </a:lnTo>
                      <a:lnTo>
                        <a:pt x="228" y="19"/>
                      </a:lnTo>
                      <a:lnTo>
                        <a:pt x="219" y="18"/>
                      </a:lnTo>
                      <a:lnTo>
                        <a:pt x="211" y="17"/>
                      </a:lnTo>
                      <a:lnTo>
                        <a:pt x="202" y="17"/>
                      </a:lnTo>
                      <a:lnTo>
                        <a:pt x="194" y="17"/>
                      </a:lnTo>
                      <a:lnTo>
                        <a:pt x="185" y="16"/>
                      </a:lnTo>
                      <a:lnTo>
                        <a:pt x="177" y="16"/>
                      </a:lnTo>
                      <a:lnTo>
                        <a:pt x="168" y="15"/>
                      </a:lnTo>
                      <a:lnTo>
                        <a:pt x="160" y="15"/>
                      </a:lnTo>
                      <a:lnTo>
                        <a:pt x="151" y="14"/>
                      </a:lnTo>
                      <a:lnTo>
                        <a:pt x="143" y="14"/>
                      </a:lnTo>
                      <a:lnTo>
                        <a:pt x="134" y="14"/>
                      </a:lnTo>
                      <a:lnTo>
                        <a:pt x="84" y="15"/>
                      </a:lnTo>
                      <a:lnTo>
                        <a:pt x="3" y="18"/>
                      </a:lnTo>
                      <a:lnTo>
                        <a:pt x="2" y="17"/>
                      </a:lnTo>
                      <a:lnTo>
                        <a:pt x="1" y="15"/>
                      </a:lnTo>
                      <a:lnTo>
                        <a:pt x="1" y="14"/>
                      </a:lnTo>
                      <a:lnTo>
                        <a:pt x="0" y="12"/>
                      </a:lnTo>
                      <a:lnTo>
                        <a:pt x="0" y="11"/>
                      </a:lnTo>
                      <a:lnTo>
                        <a:pt x="0" y="9"/>
                      </a:lnTo>
                      <a:lnTo>
                        <a:pt x="0" y="8"/>
                      </a:lnTo>
                      <a:lnTo>
                        <a:pt x="1" y="6"/>
                      </a:lnTo>
                      <a:lnTo>
                        <a:pt x="3" y="5"/>
                      </a:lnTo>
                      <a:lnTo>
                        <a:pt x="4" y="4"/>
                      </a:lnTo>
                      <a:lnTo>
                        <a:pt x="6" y="3"/>
                      </a:lnTo>
                      <a:lnTo>
                        <a:pt x="7" y="2"/>
                      </a:lnTo>
                      <a:lnTo>
                        <a:pt x="41" y="1"/>
                      </a:lnTo>
                      <a:lnTo>
                        <a:pt x="27" y="2"/>
                      </a:lnTo>
                      <a:lnTo>
                        <a:pt x="95" y="1"/>
                      </a:lnTo>
                      <a:lnTo>
                        <a:pt x="94" y="3"/>
                      </a:lnTo>
                      <a:lnTo>
                        <a:pt x="95" y="3"/>
                      </a:lnTo>
                      <a:lnTo>
                        <a:pt x="97" y="3"/>
                      </a:lnTo>
                      <a:lnTo>
                        <a:pt x="99" y="3"/>
                      </a:lnTo>
                      <a:lnTo>
                        <a:pt x="101" y="3"/>
                      </a:lnTo>
                      <a:lnTo>
                        <a:pt x="103" y="3"/>
                      </a:lnTo>
                      <a:lnTo>
                        <a:pt x="105" y="3"/>
                      </a:lnTo>
                      <a:lnTo>
                        <a:pt x="107" y="3"/>
                      </a:lnTo>
                      <a:lnTo>
                        <a:pt x="109" y="3"/>
                      </a:lnTo>
                      <a:lnTo>
                        <a:pt x="107" y="2"/>
                      </a:lnTo>
                      <a:lnTo>
                        <a:pt x="106" y="2"/>
                      </a:lnTo>
                      <a:lnTo>
                        <a:pt x="104" y="2"/>
                      </a:lnTo>
                      <a:lnTo>
                        <a:pt x="103" y="2"/>
                      </a:lnTo>
                      <a:lnTo>
                        <a:pt x="102" y="2"/>
                      </a:lnTo>
                      <a:lnTo>
                        <a:pt x="100" y="2"/>
                      </a:lnTo>
                      <a:lnTo>
                        <a:pt x="99" y="2"/>
                      </a:lnTo>
                      <a:lnTo>
                        <a:pt x="98" y="2"/>
                      </a:lnTo>
                      <a:lnTo>
                        <a:pt x="96" y="2"/>
                      </a:lnTo>
                      <a:lnTo>
                        <a:pt x="116" y="0"/>
                      </a:lnTo>
                      <a:lnTo>
                        <a:pt x="118" y="0"/>
                      </a:lnTo>
                      <a:lnTo>
                        <a:pt x="120" y="0"/>
                      </a:lnTo>
                      <a:lnTo>
                        <a:pt x="123" y="0"/>
                      </a:lnTo>
                      <a:lnTo>
                        <a:pt x="125" y="0"/>
                      </a:lnTo>
                      <a:lnTo>
                        <a:pt x="127" y="0"/>
                      </a:lnTo>
                      <a:lnTo>
                        <a:pt x="130" y="0"/>
                      </a:lnTo>
                      <a:lnTo>
                        <a:pt x="131" y="0"/>
                      </a:lnTo>
                      <a:lnTo>
                        <a:pt x="133" y="1"/>
                      </a:lnTo>
                      <a:lnTo>
                        <a:pt x="134" y="1"/>
                      </a:lnTo>
                      <a:lnTo>
                        <a:pt x="136" y="0"/>
                      </a:lnTo>
                      <a:lnTo>
                        <a:pt x="137" y="0"/>
                      </a:lnTo>
                      <a:lnTo>
                        <a:pt x="139" y="0"/>
                      </a:lnTo>
                      <a:lnTo>
                        <a:pt x="141" y="0"/>
                      </a:lnTo>
                      <a:lnTo>
                        <a:pt x="142" y="0"/>
                      </a:lnTo>
                      <a:lnTo>
                        <a:pt x="144" y="0"/>
                      </a:lnTo>
                      <a:lnTo>
                        <a:pt x="146" y="0"/>
                      </a:lnTo>
                      <a:lnTo>
                        <a:pt x="145" y="1"/>
                      </a:lnTo>
                      <a:lnTo>
                        <a:pt x="143" y="2"/>
                      </a:lnTo>
                      <a:lnTo>
                        <a:pt x="144" y="2"/>
                      </a:lnTo>
                      <a:lnTo>
                        <a:pt x="145" y="3"/>
                      </a:lnTo>
                      <a:lnTo>
                        <a:pt x="147" y="3"/>
                      </a:lnTo>
                      <a:lnTo>
                        <a:pt x="148" y="3"/>
                      </a:lnTo>
                      <a:lnTo>
                        <a:pt x="150" y="3"/>
                      </a:lnTo>
                      <a:lnTo>
                        <a:pt x="152" y="3"/>
                      </a:lnTo>
                      <a:lnTo>
                        <a:pt x="153" y="3"/>
                      </a:lnTo>
                      <a:lnTo>
                        <a:pt x="155" y="3"/>
                      </a:lnTo>
                      <a:lnTo>
                        <a:pt x="155" y="2"/>
                      </a:lnTo>
                      <a:lnTo>
                        <a:pt x="156" y="1"/>
                      </a:lnTo>
                      <a:lnTo>
                        <a:pt x="157" y="1"/>
                      </a:lnTo>
                      <a:lnTo>
                        <a:pt x="159" y="0"/>
                      </a:lnTo>
                      <a:lnTo>
                        <a:pt x="160" y="0"/>
                      </a:lnTo>
                      <a:lnTo>
                        <a:pt x="161" y="1"/>
                      </a:lnTo>
                      <a:lnTo>
                        <a:pt x="162" y="1"/>
                      </a:lnTo>
                      <a:lnTo>
                        <a:pt x="163" y="1"/>
                      </a:lnTo>
                      <a:lnTo>
                        <a:pt x="165" y="1"/>
                      </a:lnTo>
                      <a:lnTo>
                        <a:pt x="166" y="2"/>
                      </a:lnTo>
                      <a:lnTo>
                        <a:pt x="167" y="2"/>
                      </a:lnTo>
                      <a:lnTo>
                        <a:pt x="168" y="2"/>
                      </a:lnTo>
                      <a:lnTo>
                        <a:pt x="167" y="1"/>
                      </a:lnTo>
                      <a:lnTo>
                        <a:pt x="182" y="2"/>
                      </a:lnTo>
                      <a:lnTo>
                        <a:pt x="183" y="3"/>
                      </a:lnTo>
                      <a:lnTo>
                        <a:pt x="184" y="1"/>
                      </a:lnTo>
                      <a:lnTo>
                        <a:pt x="209" y="2"/>
                      </a:lnTo>
                      <a:lnTo>
                        <a:pt x="189" y="0"/>
                      </a:lnTo>
                      <a:lnTo>
                        <a:pt x="243" y="2"/>
                      </a:lnTo>
                      <a:lnTo>
                        <a:pt x="274" y="3"/>
                      </a:lnTo>
                      <a:lnTo>
                        <a:pt x="276" y="3"/>
                      </a:lnTo>
                      <a:lnTo>
                        <a:pt x="277" y="3"/>
                      </a:lnTo>
                      <a:lnTo>
                        <a:pt x="279" y="3"/>
                      </a:lnTo>
                      <a:lnTo>
                        <a:pt x="281" y="3"/>
                      </a:lnTo>
                      <a:lnTo>
                        <a:pt x="285" y="20"/>
                      </a:lnTo>
                    </a:path>
                  </a:pathLst>
                </a:custGeom>
                <a:noFill/>
                <a:ln w="12700" cap="rnd">
                  <a:solidFill>
                    <a:srgbClr val="161717"/>
                  </a:solidFill>
                  <a:round/>
                  <a:headEnd/>
                  <a:tailEnd/>
                </a:ln>
              </p:spPr>
              <p:txBody>
                <a:bodyPr wrap="none" lIns="94788" tIns="46563" rIns="94788" bIns="46563">
                  <a:spAutoFit/>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00" name="Freeform 32"/>
                <p:cNvSpPr>
                  <a:spLocks/>
                </p:cNvSpPr>
                <p:nvPr/>
              </p:nvSpPr>
              <p:spPr bwMode="auto">
                <a:xfrm>
                  <a:off x="1747" y="1506"/>
                  <a:ext cx="35" cy="253"/>
                </a:xfrm>
                <a:custGeom>
                  <a:avLst/>
                  <a:gdLst>
                    <a:gd name="T0" fmla="*/ 5 w 35"/>
                    <a:gd name="T1" fmla="*/ 238 h 253"/>
                    <a:gd name="T2" fmla="*/ 4 w 35"/>
                    <a:gd name="T3" fmla="*/ 233 h 253"/>
                    <a:gd name="T4" fmla="*/ 3 w 35"/>
                    <a:gd name="T5" fmla="*/ 227 h 253"/>
                    <a:gd name="T6" fmla="*/ 4 w 35"/>
                    <a:gd name="T7" fmla="*/ 221 h 253"/>
                    <a:gd name="T8" fmla="*/ 4 w 35"/>
                    <a:gd name="T9" fmla="*/ 215 h 253"/>
                    <a:gd name="T10" fmla="*/ 9 w 35"/>
                    <a:gd name="T11" fmla="*/ 204 h 253"/>
                    <a:gd name="T12" fmla="*/ 12 w 35"/>
                    <a:gd name="T13" fmla="*/ 193 h 253"/>
                    <a:gd name="T14" fmla="*/ 13 w 35"/>
                    <a:gd name="T15" fmla="*/ 181 h 253"/>
                    <a:gd name="T16" fmla="*/ 13 w 35"/>
                    <a:gd name="T17" fmla="*/ 169 h 253"/>
                    <a:gd name="T18" fmla="*/ 13 w 35"/>
                    <a:gd name="T19" fmla="*/ 157 h 253"/>
                    <a:gd name="T20" fmla="*/ 12 w 35"/>
                    <a:gd name="T21" fmla="*/ 145 h 253"/>
                    <a:gd name="T22" fmla="*/ 9 w 35"/>
                    <a:gd name="T23" fmla="*/ 133 h 253"/>
                    <a:gd name="T24" fmla="*/ 7 w 35"/>
                    <a:gd name="T25" fmla="*/ 121 h 253"/>
                    <a:gd name="T26" fmla="*/ 5 w 35"/>
                    <a:gd name="T27" fmla="*/ 109 h 253"/>
                    <a:gd name="T28" fmla="*/ 3 w 35"/>
                    <a:gd name="T29" fmla="*/ 97 h 253"/>
                    <a:gd name="T30" fmla="*/ 2 w 35"/>
                    <a:gd name="T31" fmla="*/ 86 h 253"/>
                    <a:gd name="T32" fmla="*/ 0 w 35"/>
                    <a:gd name="T33" fmla="*/ 74 h 253"/>
                    <a:gd name="T34" fmla="*/ 0 w 35"/>
                    <a:gd name="T35" fmla="*/ 62 h 253"/>
                    <a:gd name="T36" fmla="*/ 1 w 35"/>
                    <a:gd name="T37" fmla="*/ 51 h 253"/>
                    <a:gd name="T38" fmla="*/ 3 w 35"/>
                    <a:gd name="T39" fmla="*/ 40 h 253"/>
                    <a:gd name="T40" fmla="*/ 6 w 35"/>
                    <a:gd name="T41" fmla="*/ 29 h 253"/>
                    <a:gd name="T42" fmla="*/ 12 w 35"/>
                    <a:gd name="T43" fmla="*/ 18 h 253"/>
                    <a:gd name="T44" fmla="*/ 13 w 35"/>
                    <a:gd name="T45" fmla="*/ 15 h 253"/>
                    <a:gd name="T46" fmla="*/ 15 w 35"/>
                    <a:gd name="T47" fmla="*/ 12 h 253"/>
                    <a:gd name="T48" fmla="*/ 18 w 35"/>
                    <a:gd name="T49" fmla="*/ 8 h 253"/>
                    <a:gd name="T50" fmla="*/ 21 w 35"/>
                    <a:gd name="T51" fmla="*/ 3 h 253"/>
                    <a:gd name="T52" fmla="*/ 25 w 35"/>
                    <a:gd name="T53" fmla="*/ 0 h 253"/>
                    <a:gd name="T54" fmla="*/ 29 w 35"/>
                    <a:gd name="T55" fmla="*/ 1 h 253"/>
                    <a:gd name="T56" fmla="*/ 32 w 35"/>
                    <a:gd name="T57" fmla="*/ 16 h 253"/>
                    <a:gd name="T58" fmla="*/ 29 w 35"/>
                    <a:gd name="T59" fmla="*/ 23 h 253"/>
                    <a:gd name="T60" fmla="*/ 24 w 35"/>
                    <a:gd name="T61" fmla="*/ 31 h 253"/>
                    <a:gd name="T62" fmla="*/ 21 w 35"/>
                    <a:gd name="T63" fmla="*/ 39 h 253"/>
                    <a:gd name="T64" fmla="*/ 18 w 35"/>
                    <a:gd name="T65" fmla="*/ 48 h 253"/>
                    <a:gd name="T66" fmla="*/ 15 w 35"/>
                    <a:gd name="T67" fmla="*/ 57 h 253"/>
                    <a:gd name="T68" fmla="*/ 13 w 35"/>
                    <a:gd name="T69" fmla="*/ 67 h 253"/>
                    <a:gd name="T70" fmla="*/ 13 w 35"/>
                    <a:gd name="T71" fmla="*/ 78 h 253"/>
                    <a:gd name="T72" fmla="*/ 14 w 35"/>
                    <a:gd name="T73" fmla="*/ 88 h 253"/>
                    <a:gd name="T74" fmla="*/ 16 w 35"/>
                    <a:gd name="T75" fmla="*/ 98 h 253"/>
                    <a:gd name="T76" fmla="*/ 18 w 35"/>
                    <a:gd name="T77" fmla="*/ 107 h 253"/>
                    <a:gd name="T78" fmla="*/ 20 w 35"/>
                    <a:gd name="T79" fmla="*/ 117 h 253"/>
                    <a:gd name="T80" fmla="*/ 22 w 35"/>
                    <a:gd name="T81" fmla="*/ 127 h 253"/>
                    <a:gd name="T82" fmla="*/ 24 w 35"/>
                    <a:gd name="T83" fmla="*/ 136 h 253"/>
                    <a:gd name="T84" fmla="*/ 27 w 35"/>
                    <a:gd name="T85" fmla="*/ 146 h 253"/>
                    <a:gd name="T86" fmla="*/ 28 w 35"/>
                    <a:gd name="T87" fmla="*/ 156 h 253"/>
                    <a:gd name="T88" fmla="*/ 29 w 35"/>
                    <a:gd name="T89" fmla="*/ 166 h 253"/>
                    <a:gd name="T90" fmla="*/ 29 w 35"/>
                    <a:gd name="T91" fmla="*/ 178 h 253"/>
                    <a:gd name="T92" fmla="*/ 27 w 35"/>
                    <a:gd name="T93" fmla="*/ 190 h 253"/>
                    <a:gd name="T94" fmla="*/ 25 w 35"/>
                    <a:gd name="T95" fmla="*/ 201 h 253"/>
                    <a:gd name="T96" fmla="*/ 23 w 35"/>
                    <a:gd name="T97" fmla="*/ 212 h 253"/>
                    <a:gd name="T98" fmla="*/ 20 w 35"/>
                    <a:gd name="T99" fmla="*/ 223 h 253"/>
                    <a:gd name="T100" fmla="*/ 18 w 35"/>
                    <a:gd name="T101" fmla="*/ 234 h 253"/>
                    <a:gd name="T102" fmla="*/ 16 w 35"/>
                    <a:gd name="T103" fmla="*/ 246 h 253"/>
                    <a:gd name="T104" fmla="*/ 15 w 35"/>
                    <a:gd name="T105" fmla="*/ 252 h 25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5"/>
                    <a:gd name="T160" fmla="*/ 0 h 253"/>
                    <a:gd name="T161" fmla="*/ 35 w 35"/>
                    <a:gd name="T162" fmla="*/ 253 h 25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5" h="253">
                      <a:moveTo>
                        <a:pt x="15" y="252"/>
                      </a:moveTo>
                      <a:lnTo>
                        <a:pt x="5" y="238"/>
                      </a:lnTo>
                      <a:lnTo>
                        <a:pt x="4" y="236"/>
                      </a:lnTo>
                      <a:lnTo>
                        <a:pt x="4" y="233"/>
                      </a:lnTo>
                      <a:lnTo>
                        <a:pt x="3" y="230"/>
                      </a:lnTo>
                      <a:lnTo>
                        <a:pt x="3" y="227"/>
                      </a:lnTo>
                      <a:lnTo>
                        <a:pt x="3" y="224"/>
                      </a:lnTo>
                      <a:lnTo>
                        <a:pt x="4" y="221"/>
                      </a:lnTo>
                      <a:lnTo>
                        <a:pt x="4" y="218"/>
                      </a:lnTo>
                      <a:lnTo>
                        <a:pt x="4" y="215"/>
                      </a:lnTo>
                      <a:lnTo>
                        <a:pt x="7" y="210"/>
                      </a:lnTo>
                      <a:lnTo>
                        <a:pt x="9" y="204"/>
                      </a:lnTo>
                      <a:lnTo>
                        <a:pt x="10" y="198"/>
                      </a:lnTo>
                      <a:lnTo>
                        <a:pt x="12" y="193"/>
                      </a:lnTo>
                      <a:lnTo>
                        <a:pt x="13" y="186"/>
                      </a:lnTo>
                      <a:lnTo>
                        <a:pt x="13" y="181"/>
                      </a:lnTo>
                      <a:lnTo>
                        <a:pt x="13" y="175"/>
                      </a:lnTo>
                      <a:lnTo>
                        <a:pt x="13" y="169"/>
                      </a:lnTo>
                      <a:lnTo>
                        <a:pt x="13" y="163"/>
                      </a:lnTo>
                      <a:lnTo>
                        <a:pt x="13" y="157"/>
                      </a:lnTo>
                      <a:lnTo>
                        <a:pt x="12" y="151"/>
                      </a:lnTo>
                      <a:lnTo>
                        <a:pt x="12" y="145"/>
                      </a:lnTo>
                      <a:lnTo>
                        <a:pt x="11" y="139"/>
                      </a:lnTo>
                      <a:lnTo>
                        <a:pt x="9" y="133"/>
                      </a:lnTo>
                      <a:lnTo>
                        <a:pt x="9" y="127"/>
                      </a:lnTo>
                      <a:lnTo>
                        <a:pt x="7" y="121"/>
                      </a:lnTo>
                      <a:lnTo>
                        <a:pt x="6" y="115"/>
                      </a:lnTo>
                      <a:lnTo>
                        <a:pt x="5" y="109"/>
                      </a:lnTo>
                      <a:lnTo>
                        <a:pt x="4" y="103"/>
                      </a:lnTo>
                      <a:lnTo>
                        <a:pt x="3" y="97"/>
                      </a:lnTo>
                      <a:lnTo>
                        <a:pt x="2" y="91"/>
                      </a:lnTo>
                      <a:lnTo>
                        <a:pt x="2" y="86"/>
                      </a:lnTo>
                      <a:lnTo>
                        <a:pt x="1" y="80"/>
                      </a:lnTo>
                      <a:lnTo>
                        <a:pt x="0" y="74"/>
                      </a:lnTo>
                      <a:lnTo>
                        <a:pt x="0" y="68"/>
                      </a:lnTo>
                      <a:lnTo>
                        <a:pt x="0" y="62"/>
                      </a:lnTo>
                      <a:lnTo>
                        <a:pt x="0" y="57"/>
                      </a:lnTo>
                      <a:lnTo>
                        <a:pt x="1" y="51"/>
                      </a:lnTo>
                      <a:lnTo>
                        <a:pt x="2" y="45"/>
                      </a:lnTo>
                      <a:lnTo>
                        <a:pt x="3" y="40"/>
                      </a:lnTo>
                      <a:lnTo>
                        <a:pt x="4" y="35"/>
                      </a:lnTo>
                      <a:lnTo>
                        <a:pt x="6" y="29"/>
                      </a:lnTo>
                      <a:lnTo>
                        <a:pt x="12" y="16"/>
                      </a:lnTo>
                      <a:lnTo>
                        <a:pt x="12" y="18"/>
                      </a:lnTo>
                      <a:lnTo>
                        <a:pt x="12" y="16"/>
                      </a:lnTo>
                      <a:lnTo>
                        <a:pt x="13" y="15"/>
                      </a:lnTo>
                      <a:lnTo>
                        <a:pt x="14" y="14"/>
                      </a:lnTo>
                      <a:lnTo>
                        <a:pt x="15" y="12"/>
                      </a:lnTo>
                      <a:lnTo>
                        <a:pt x="16" y="10"/>
                      </a:lnTo>
                      <a:lnTo>
                        <a:pt x="18" y="8"/>
                      </a:lnTo>
                      <a:lnTo>
                        <a:pt x="20" y="6"/>
                      </a:lnTo>
                      <a:lnTo>
                        <a:pt x="21" y="3"/>
                      </a:lnTo>
                      <a:lnTo>
                        <a:pt x="23" y="2"/>
                      </a:lnTo>
                      <a:lnTo>
                        <a:pt x="25" y="0"/>
                      </a:lnTo>
                      <a:lnTo>
                        <a:pt x="27" y="0"/>
                      </a:lnTo>
                      <a:lnTo>
                        <a:pt x="29" y="1"/>
                      </a:lnTo>
                      <a:lnTo>
                        <a:pt x="34" y="12"/>
                      </a:lnTo>
                      <a:lnTo>
                        <a:pt x="32" y="16"/>
                      </a:lnTo>
                      <a:lnTo>
                        <a:pt x="30" y="19"/>
                      </a:lnTo>
                      <a:lnTo>
                        <a:pt x="29" y="23"/>
                      </a:lnTo>
                      <a:lnTo>
                        <a:pt x="27" y="27"/>
                      </a:lnTo>
                      <a:lnTo>
                        <a:pt x="24" y="31"/>
                      </a:lnTo>
                      <a:lnTo>
                        <a:pt x="23" y="35"/>
                      </a:lnTo>
                      <a:lnTo>
                        <a:pt x="21" y="39"/>
                      </a:lnTo>
                      <a:lnTo>
                        <a:pt x="19" y="43"/>
                      </a:lnTo>
                      <a:lnTo>
                        <a:pt x="18" y="48"/>
                      </a:lnTo>
                      <a:lnTo>
                        <a:pt x="16" y="52"/>
                      </a:lnTo>
                      <a:lnTo>
                        <a:pt x="15" y="57"/>
                      </a:lnTo>
                      <a:lnTo>
                        <a:pt x="14" y="62"/>
                      </a:lnTo>
                      <a:lnTo>
                        <a:pt x="13" y="67"/>
                      </a:lnTo>
                      <a:lnTo>
                        <a:pt x="13" y="72"/>
                      </a:lnTo>
                      <a:lnTo>
                        <a:pt x="13" y="78"/>
                      </a:lnTo>
                      <a:lnTo>
                        <a:pt x="13" y="83"/>
                      </a:lnTo>
                      <a:lnTo>
                        <a:pt x="14" y="88"/>
                      </a:lnTo>
                      <a:lnTo>
                        <a:pt x="14" y="93"/>
                      </a:lnTo>
                      <a:lnTo>
                        <a:pt x="16" y="98"/>
                      </a:lnTo>
                      <a:lnTo>
                        <a:pt x="16" y="102"/>
                      </a:lnTo>
                      <a:lnTo>
                        <a:pt x="18" y="107"/>
                      </a:lnTo>
                      <a:lnTo>
                        <a:pt x="19" y="113"/>
                      </a:lnTo>
                      <a:lnTo>
                        <a:pt x="20" y="117"/>
                      </a:lnTo>
                      <a:lnTo>
                        <a:pt x="21" y="122"/>
                      </a:lnTo>
                      <a:lnTo>
                        <a:pt x="22" y="127"/>
                      </a:lnTo>
                      <a:lnTo>
                        <a:pt x="23" y="131"/>
                      </a:lnTo>
                      <a:lnTo>
                        <a:pt x="24" y="136"/>
                      </a:lnTo>
                      <a:lnTo>
                        <a:pt x="25" y="141"/>
                      </a:lnTo>
                      <a:lnTo>
                        <a:pt x="27" y="146"/>
                      </a:lnTo>
                      <a:lnTo>
                        <a:pt x="27" y="151"/>
                      </a:lnTo>
                      <a:lnTo>
                        <a:pt x="28" y="156"/>
                      </a:lnTo>
                      <a:lnTo>
                        <a:pt x="29" y="161"/>
                      </a:lnTo>
                      <a:lnTo>
                        <a:pt x="29" y="166"/>
                      </a:lnTo>
                      <a:lnTo>
                        <a:pt x="29" y="172"/>
                      </a:lnTo>
                      <a:lnTo>
                        <a:pt x="29" y="178"/>
                      </a:lnTo>
                      <a:lnTo>
                        <a:pt x="28" y="184"/>
                      </a:lnTo>
                      <a:lnTo>
                        <a:pt x="27" y="190"/>
                      </a:lnTo>
                      <a:lnTo>
                        <a:pt x="27" y="195"/>
                      </a:lnTo>
                      <a:lnTo>
                        <a:pt x="25" y="201"/>
                      </a:lnTo>
                      <a:lnTo>
                        <a:pt x="24" y="207"/>
                      </a:lnTo>
                      <a:lnTo>
                        <a:pt x="23" y="212"/>
                      </a:lnTo>
                      <a:lnTo>
                        <a:pt x="22" y="218"/>
                      </a:lnTo>
                      <a:lnTo>
                        <a:pt x="20" y="223"/>
                      </a:lnTo>
                      <a:lnTo>
                        <a:pt x="19" y="229"/>
                      </a:lnTo>
                      <a:lnTo>
                        <a:pt x="18" y="234"/>
                      </a:lnTo>
                      <a:lnTo>
                        <a:pt x="17" y="240"/>
                      </a:lnTo>
                      <a:lnTo>
                        <a:pt x="16" y="246"/>
                      </a:lnTo>
                      <a:lnTo>
                        <a:pt x="15" y="251"/>
                      </a:lnTo>
                      <a:lnTo>
                        <a:pt x="15" y="252"/>
                      </a:lnTo>
                    </a:path>
                  </a:pathLst>
                </a:custGeom>
                <a:solidFill>
                  <a:srgbClr val="161717"/>
                </a:solidFill>
                <a:ln w="12700" cap="rnd">
                  <a:noFill/>
                  <a:round/>
                  <a:headEnd/>
                  <a:tailEnd/>
                </a:ln>
              </p:spPr>
              <p:txBody>
                <a:bodyPr wrap="none" lIns="94788" tIns="46563" rIns="94788" bIns="46563">
                  <a:spAutoFit/>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01" name="Freeform 33"/>
                <p:cNvSpPr>
                  <a:spLocks/>
                </p:cNvSpPr>
                <p:nvPr/>
              </p:nvSpPr>
              <p:spPr bwMode="auto">
                <a:xfrm>
                  <a:off x="1747" y="1506"/>
                  <a:ext cx="39" cy="257"/>
                </a:xfrm>
                <a:custGeom>
                  <a:avLst/>
                  <a:gdLst>
                    <a:gd name="T0" fmla="*/ 6 w 39"/>
                    <a:gd name="T1" fmla="*/ 242 h 257"/>
                    <a:gd name="T2" fmla="*/ 4 w 39"/>
                    <a:gd name="T3" fmla="*/ 237 h 257"/>
                    <a:gd name="T4" fmla="*/ 3 w 39"/>
                    <a:gd name="T5" fmla="*/ 231 h 257"/>
                    <a:gd name="T6" fmla="*/ 4 w 39"/>
                    <a:gd name="T7" fmla="*/ 225 h 257"/>
                    <a:gd name="T8" fmla="*/ 5 w 39"/>
                    <a:gd name="T9" fmla="*/ 219 h 257"/>
                    <a:gd name="T10" fmla="*/ 10 w 39"/>
                    <a:gd name="T11" fmla="*/ 207 h 257"/>
                    <a:gd name="T12" fmla="*/ 13 w 39"/>
                    <a:gd name="T13" fmla="*/ 196 h 257"/>
                    <a:gd name="T14" fmla="*/ 15 w 39"/>
                    <a:gd name="T15" fmla="*/ 184 h 257"/>
                    <a:gd name="T16" fmla="*/ 15 w 39"/>
                    <a:gd name="T17" fmla="*/ 171 h 257"/>
                    <a:gd name="T18" fmla="*/ 14 w 39"/>
                    <a:gd name="T19" fmla="*/ 160 h 257"/>
                    <a:gd name="T20" fmla="*/ 13 w 39"/>
                    <a:gd name="T21" fmla="*/ 147 h 257"/>
                    <a:gd name="T22" fmla="*/ 10 w 39"/>
                    <a:gd name="T23" fmla="*/ 135 h 257"/>
                    <a:gd name="T24" fmla="*/ 8 w 39"/>
                    <a:gd name="T25" fmla="*/ 123 h 257"/>
                    <a:gd name="T26" fmla="*/ 6 w 39"/>
                    <a:gd name="T27" fmla="*/ 111 h 257"/>
                    <a:gd name="T28" fmla="*/ 3 w 39"/>
                    <a:gd name="T29" fmla="*/ 99 h 257"/>
                    <a:gd name="T30" fmla="*/ 2 w 39"/>
                    <a:gd name="T31" fmla="*/ 87 h 257"/>
                    <a:gd name="T32" fmla="*/ 0 w 39"/>
                    <a:gd name="T33" fmla="*/ 75 h 257"/>
                    <a:gd name="T34" fmla="*/ 0 w 39"/>
                    <a:gd name="T35" fmla="*/ 63 h 257"/>
                    <a:gd name="T36" fmla="*/ 1 w 39"/>
                    <a:gd name="T37" fmla="*/ 52 h 257"/>
                    <a:gd name="T38" fmla="*/ 3 w 39"/>
                    <a:gd name="T39" fmla="*/ 41 h 257"/>
                    <a:gd name="T40" fmla="*/ 7 w 39"/>
                    <a:gd name="T41" fmla="*/ 30 h 257"/>
                    <a:gd name="T42" fmla="*/ 13 w 39"/>
                    <a:gd name="T43" fmla="*/ 18 h 257"/>
                    <a:gd name="T44" fmla="*/ 14 w 39"/>
                    <a:gd name="T45" fmla="*/ 16 h 257"/>
                    <a:gd name="T46" fmla="*/ 17 w 39"/>
                    <a:gd name="T47" fmla="*/ 12 h 257"/>
                    <a:gd name="T48" fmla="*/ 20 w 39"/>
                    <a:gd name="T49" fmla="*/ 8 h 257"/>
                    <a:gd name="T50" fmla="*/ 24 w 39"/>
                    <a:gd name="T51" fmla="*/ 3 h 257"/>
                    <a:gd name="T52" fmla="*/ 28 w 39"/>
                    <a:gd name="T53" fmla="*/ 0 h 257"/>
                    <a:gd name="T54" fmla="*/ 32 w 39"/>
                    <a:gd name="T55" fmla="*/ 1 h 257"/>
                    <a:gd name="T56" fmla="*/ 36 w 39"/>
                    <a:gd name="T57" fmla="*/ 16 h 257"/>
                    <a:gd name="T58" fmla="*/ 32 w 39"/>
                    <a:gd name="T59" fmla="*/ 23 h 257"/>
                    <a:gd name="T60" fmla="*/ 27 w 39"/>
                    <a:gd name="T61" fmla="*/ 31 h 257"/>
                    <a:gd name="T62" fmla="*/ 23 w 39"/>
                    <a:gd name="T63" fmla="*/ 40 h 257"/>
                    <a:gd name="T64" fmla="*/ 20 w 39"/>
                    <a:gd name="T65" fmla="*/ 49 h 257"/>
                    <a:gd name="T66" fmla="*/ 17 w 39"/>
                    <a:gd name="T67" fmla="*/ 58 h 257"/>
                    <a:gd name="T68" fmla="*/ 15 w 39"/>
                    <a:gd name="T69" fmla="*/ 68 h 257"/>
                    <a:gd name="T70" fmla="*/ 14 w 39"/>
                    <a:gd name="T71" fmla="*/ 79 h 257"/>
                    <a:gd name="T72" fmla="*/ 15 w 39"/>
                    <a:gd name="T73" fmla="*/ 89 h 257"/>
                    <a:gd name="T74" fmla="*/ 17 w 39"/>
                    <a:gd name="T75" fmla="*/ 99 h 257"/>
                    <a:gd name="T76" fmla="*/ 20 w 39"/>
                    <a:gd name="T77" fmla="*/ 109 h 257"/>
                    <a:gd name="T78" fmla="*/ 22 w 39"/>
                    <a:gd name="T79" fmla="*/ 119 h 257"/>
                    <a:gd name="T80" fmla="*/ 25 w 39"/>
                    <a:gd name="T81" fmla="*/ 129 h 257"/>
                    <a:gd name="T82" fmla="*/ 27 w 39"/>
                    <a:gd name="T83" fmla="*/ 138 h 257"/>
                    <a:gd name="T84" fmla="*/ 30 w 39"/>
                    <a:gd name="T85" fmla="*/ 148 h 257"/>
                    <a:gd name="T86" fmla="*/ 31 w 39"/>
                    <a:gd name="T87" fmla="*/ 158 h 257"/>
                    <a:gd name="T88" fmla="*/ 32 w 39"/>
                    <a:gd name="T89" fmla="*/ 169 h 257"/>
                    <a:gd name="T90" fmla="*/ 32 w 39"/>
                    <a:gd name="T91" fmla="*/ 181 h 257"/>
                    <a:gd name="T92" fmla="*/ 31 w 39"/>
                    <a:gd name="T93" fmla="*/ 193 h 257"/>
                    <a:gd name="T94" fmla="*/ 28 w 39"/>
                    <a:gd name="T95" fmla="*/ 204 h 257"/>
                    <a:gd name="T96" fmla="*/ 25 w 39"/>
                    <a:gd name="T97" fmla="*/ 216 h 257"/>
                    <a:gd name="T98" fmla="*/ 23 w 39"/>
                    <a:gd name="T99" fmla="*/ 227 h 257"/>
                    <a:gd name="T100" fmla="*/ 20 w 39"/>
                    <a:gd name="T101" fmla="*/ 238 h 257"/>
                    <a:gd name="T102" fmla="*/ 18 w 39"/>
                    <a:gd name="T103" fmla="*/ 249 h 257"/>
                    <a:gd name="T104" fmla="*/ 17 w 39"/>
                    <a:gd name="T105" fmla="*/ 256 h 25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9"/>
                    <a:gd name="T160" fmla="*/ 0 h 257"/>
                    <a:gd name="T161" fmla="*/ 39 w 39"/>
                    <a:gd name="T162" fmla="*/ 257 h 25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9" h="257">
                      <a:moveTo>
                        <a:pt x="17" y="256"/>
                      </a:moveTo>
                      <a:lnTo>
                        <a:pt x="6" y="242"/>
                      </a:lnTo>
                      <a:lnTo>
                        <a:pt x="5" y="239"/>
                      </a:lnTo>
                      <a:lnTo>
                        <a:pt x="4" y="237"/>
                      </a:lnTo>
                      <a:lnTo>
                        <a:pt x="3" y="234"/>
                      </a:lnTo>
                      <a:lnTo>
                        <a:pt x="3" y="231"/>
                      </a:lnTo>
                      <a:lnTo>
                        <a:pt x="3" y="228"/>
                      </a:lnTo>
                      <a:lnTo>
                        <a:pt x="4" y="225"/>
                      </a:lnTo>
                      <a:lnTo>
                        <a:pt x="4" y="222"/>
                      </a:lnTo>
                      <a:lnTo>
                        <a:pt x="5" y="219"/>
                      </a:lnTo>
                      <a:lnTo>
                        <a:pt x="7" y="213"/>
                      </a:lnTo>
                      <a:lnTo>
                        <a:pt x="10" y="207"/>
                      </a:lnTo>
                      <a:lnTo>
                        <a:pt x="11" y="201"/>
                      </a:lnTo>
                      <a:lnTo>
                        <a:pt x="13" y="196"/>
                      </a:lnTo>
                      <a:lnTo>
                        <a:pt x="14" y="189"/>
                      </a:lnTo>
                      <a:lnTo>
                        <a:pt x="15" y="184"/>
                      </a:lnTo>
                      <a:lnTo>
                        <a:pt x="15" y="178"/>
                      </a:lnTo>
                      <a:lnTo>
                        <a:pt x="15" y="171"/>
                      </a:lnTo>
                      <a:lnTo>
                        <a:pt x="15" y="166"/>
                      </a:lnTo>
                      <a:lnTo>
                        <a:pt x="14" y="160"/>
                      </a:lnTo>
                      <a:lnTo>
                        <a:pt x="14" y="154"/>
                      </a:lnTo>
                      <a:lnTo>
                        <a:pt x="13" y="147"/>
                      </a:lnTo>
                      <a:lnTo>
                        <a:pt x="12" y="141"/>
                      </a:lnTo>
                      <a:lnTo>
                        <a:pt x="10" y="135"/>
                      </a:lnTo>
                      <a:lnTo>
                        <a:pt x="10" y="129"/>
                      </a:lnTo>
                      <a:lnTo>
                        <a:pt x="8" y="123"/>
                      </a:lnTo>
                      <a:lnTo>
                        <a:pt x="7" y="117"/>
                      </a:lnTo>
                      <a:lnTo>
                        <a:pt x="6" y="111"/>
                      </a:lnTo>
                      <a:lnTo>
                        <a:pt x="5" y="105"/>
                      </a:lnTo>
                      <a:lnTo>
                        <a:pt x="3" y="99"/>
                      </a:lnTo>
                      <a:lnTo>
                        <a:pt x="3" y="93"/>
                      </a:lnTo>
                      <a:lnTo>
                        <a:pt x="2" y="87"/>
                      </a:lnTo>
                      <a:lnTo>
                        <a:pt x="1" y="81"/>
                      </a:lnTo>
                      <a:lnTo>
                        <a:pt x="0" y="75"/>
                      </a:lnTo>
                      <a:lnTo>
                        <a:pt x="0" y="69"/>
                      </a:lnTo>
                      <a:lnTo>
                        <a:pt x="0" y="63"/>
                      </a:lnTo>
                      <a:lnTo>
                        <a:pt x="0" y="58"/>
                      </a:lnTo>
                      <a:lnTo>
                        <a:pt x="1" y="52"/>
                      </a:lnTo>
                      <a:lnTo>
                        <a:pt x="2" y="46"/>
                      </a:lnTo>
                      <a:lnTo>
                        <a:pt x="3" y="41"/>
                      </a:lnTo>
                      <a:lnTo>
                        <a:pt x="5" y="35"/>
                      </a:lnTo>
                      <a:lnTo>
                        <a:pt x="7" y="30"/>
                      </a:lnTo>
                      <a:lnTo>
                        <a:pt x="13" y="16"/>
                      </a:lnTo>
                      <a:lnTo>
                        <a:pt x="13" y="18"/>
                      </a:lnTo>
                      <a:lnTo>
                        <a:pt x="14" y="17"/>
                      </a:lnTo>
                      <a:lnTo>
                        <a:pt x="14" y="16"/>
                      </a:lnTo>
                      <a:lnTo>
                        <a:pt x="15" y="14"/>
                      </a:lnTo>
                      <a:lnTo>
                        <a:pt x="17" y="12"/>
                      </a:lnTo>
                      <a:lnTo>
                        <a:pt x="18" y="11"/>
                      </a:lnTo>
                      <a:lnTo>
                        <a:pt x="20" y="8"/>
                      </a:lnTo>
                      <a:lnTo>
                        <a:pt x="22" y="6"/>
                      </a:lnTo>
                      <a:lnTo>
                        <a:pt x="24" y="3"/>
                      </a:lnTo>
                      <a:lnTo>
                        <a:pt x="26" y="2"/>
                      </a:lnTo>
                      <a:lnTo>
                        <a:pt x="28" y="0"/>
                      </a:lnTo>
                      <a:lnTo>
                        <a:pt x="30" y="0"/>
                      </a:lnTo>
                      <a:lnTo>
                        <a:pt x="32" y="1"/>
                      </a:lnTo>
                      <a:lnTo>
                        <a:pt x="38" y="12"/>
                      </a:lnTo>
                      <a:lnTo>
                        <a:pt x="36" y="16"/>
                      </a:lnTo>
                      <a:lnTo>
                        <a:pt x="34" y="20"/>
                      </a:lnTo>
                      <a:lnTo>
                        <a:pt x="32" y="23"/>
                      </a:lnTo>
                      <a:lnTo>
                        <a:pt x="30" y="27"/>
                      </a:lnTo>
                      <a:lnTo>
                        <a:pt x="27" y="31"/>
                      </a:lnTo>
                      <a:lnTo>
                        <a:pt x="25" y="35"/>
                      </a:lnTo>
                      <a:lnTo>
                        <a:pt x="23" y="40"/>
                      </a:lnTo>
                      <a:lnTo>
                        <a:pt x="21" y="44"/>
                      </a:lnTo>
                      <a:lnTo>
                        <a:pt x="20" y="49"/>
                      </a:lnTo>
                      <a:lnTo>
                        <a:pt x="18" y="53"/>
                      </a:lnTo>
                      <a:lnTo>
                        <a:pt x="17" y="58"/>
                      </a:lnTo>
                      <a:lnTo>
                        <a:pt x="15" y="63"/>
                      </a:lnTo>
                      <a:lnTo>
                        <a:pt x="15" y="68"/>
                      </a:lnTo>
                      <a:lnTo>
                        <a:pt x="14" y="73"/>
                      </a:lnTo>
                      <a:lnTo>
                        <a:pt x="14" y="79"/>
                      </a:lnTo>
                      <a:lnTo>
                        <a:pt x="14" y="85"/>
                      </a:lnTo>
                      <a:lnTo>
                        <a:pt x="15" y="89"/>
                      </a:lnTo>
                      <a:lnTo>
                        <a:pt x="16" y="94"/>
                      </a:lnTo>
                      <a:lnTo>
                        <a:pt x="17" y="99"/>
                      </a:lnTo>
                      <a:lnTo>
                        <a:pt x="18" y="104"/>
                      </a:lnTo>
                      <a:lnTo>
                        <a:pt x="20" y="109"/>
                      </a:lnTo>
                      <a:lnTo>
                        <a:pt x="21" y="114"/>
                      </a:lnTo>
                      <a:lnTo>
                        <a:pt x="22" y="119"/>
                      </a:lnTo>
                      <a:lnTo>
                        <a:pt x="24" y="124"/>
                      </a:lnTo>
                      <a:lnTo>
                        <a:pt x="25" y="129"/>
                      </a:lnTo>
                      <a:lnTo>
                        <a:pt x="26" y="134"/>
                      </a:lnTo>
                      <a:lnTo>
                        <a:pt x="27" y="138"/>
                      </a:lnTo>
                      <a:lnTo>
                        <a:pt x="28" y="143"/>
                      </a:lnTo>
                      <a:lnTo>
                        <a:pt x="30" y="148"/>
                      </a:lnTo>
                      <a:lnTo>
                        <a:pt x="31" y="153"/>
                      </a:lnTo>
                      <a:lnTo>
                        <a:pt x="31" y="158"/>
                      </a:lnTo>
                      <a:lnTo>
                        <a:pt x="32" y="163"/>
                      </a:lnTo>
                      <a:lnTo>
                        <a:pt x="32" y="169"/>
                      </a:lnTo>
                      <a:lnTo>
                        <a:pt x="32" y="175"/>
                      </a:lnTo>
                      <a:lnTo>
                        <a:pt x="32" y="181"/>
                      </a:lnTo>
                      <a:lnTo>
                        <a:pt x="31" y="187"/>
                      </a:lnTo>
                      <a:lnTo>
                        <a:pt x="31" y="193"/>
                      </a:lnTo>
                      <a:lnTo>
                        <a:pt x="30" y="198"/>
                      </a:lnTo>
                      <a:lnTo>
                        <a:pt x="28" y="204"/>
                      </a:lnTo>
                      <a:lnTo>
                        <a:pt x="27" y="210"/>
                      </a:lnTo>
                      <a:lnTo>
                        <a:pt x="25" y="216"/>
                      </a:lnTo>
                      <a:lnTo>
                        <a:pt x="24" y="221"/>
                      </a:lnTo>
                      <a:lnTo>
                        <a:pt x="23" y="227"/>
                      </a:lnTo>
                      <a:lnTo>
                        <a:pt x="21" y="232"/>
                      </a:lnTo>
                      <a:lnTo>
                        <a:pt x="20" y="238"/>
                      </a:lnTo>
                      <a:lnTo>
                        <a:pt x="19" y="244"/>
                      </a:lnTo>
                      <a:lnTo>
                        <a:pt x="18" y="249"/>
                      </a:lnTo>
                      <a:lnTo>
                        <a:pt x="17" y="255"/>
                      </a:lnTo>
                      <a:lnTo>
                        <a:pt x="17" y="256"/>
                      </a:lnTo>
                    </a:path>
                  </a:pathLst>
                </a:custGeom>
                <a:noFill/>
                <a:ln w="12700" cap="rnd">
                  <a:solidFill>
                    <a:srgbClr val="161717"/>
                  </a:solidFill>
                  <a:round/>
                  <a:headEnd/>
                  <a:tailEnd/>
                </a:ln>
              </p:spPr>
              <p:txBody>
                <a:bodyPr wrap="none" lIns="94788" tIns="46563" rIns="94788" bIns="46563">
                  <a:spAutoFit/>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02" name="Freeform 34"/>
                <p:cNvSpPr>
                  <a:spLocks/>
                </p:cNvSpPr>
                <p:nvPr/>
              </p:nvSpPr>
              <p:spPr bwMode="auto">
                <a:xfrm>
                  <a:off x="1976" y="1794"/>
                  <a:ext cx="3" cy="1"/>
                </a:xfrm>
                <a:custGeom>
                  <a:avLst/>
                  <a:gdLst>
                    <a:gd name="T0" fmla="*/ 2 w 3"/>
                    <a:gd name="T1" fmla="*/ 0 h 1"/>
                    <a:gd name="T2" fmla="*/ 1 w 3"/>
                    <a:gd name="T3" fmla="*/ 0 h 1"/>
                    <a:gd name="T4" fmla="*/ 0 w 3"/>
                    <a:gd name="T5" fmla="*/ 0 h 1"/>
                    <a:gd name="T6" fmla="*/ 2 w 3"/>
                    <a:gd name="T7" fmla="*/ 0 h 1"/>
                    <a:gd name="T8" fmla="*/ 0 60000 65536"/>
                    <a:gd name="T9" fmla="*/ 0 60000 65536"/>
                    <a:gd name="T10" fmla="*/ 0 60000 65536"/>
                    <a:gd name="T11" fmla="*/ 0 60000 65536"/>
                    <a:gd name="T12" fmla="*/ 0 w 3"/>
                    <a:gd name="T13" fmla="*/ 0 h 1"/>
                    <a:gd name="T14" fmla="*/ 3 w 3"/>
                    <a:gd name="T15" fmla="*/ 1 h 1"/>
                  </a:gdLst>
                  <a:ahLst/>
                  <a:cxnLst>
                    <a:cxn ang="T8">
                      <a:pos x="T0" y="T1"/>
                    </a:cxn>
                    <a:cxn ang="T9">
                      <a:pos x="T2" y="T3"/>
                    </a:cxn>
                    <a:cxn ang="T10">
                      <a:pos x="T4" y="T5"/>
                    </a:cxn>
                    <a:cxn ang="T11">
                      <a:pos x="T6" y="T7"/>
                    </a:cxn>
                  </a:cxnLst>
                  <a:rect l="T12" t="T13" r="T14" b="T15"/>
                  <a:pathLst>
                    <a:path w="3" h="1">
                      <a:moveTo>
                        <a:pt x="2" y="0"/>
                      </a:moveTo>
                      <a:lnTo>
                        <a:pt x="1" y="0"/>
                      </a:lnTo>
                      <a:lnTo>
                        <a:pt x="0" y="0"/>
                      </a:lnTo>
                      <a:lnTo>
                        <a:pt x="2" y="0"/>
                      </a:lnTo>
                    </a:path>
                  </a:pathLst>
                </a:custGeom>
                <a:solidFill>
                  <a:srgbClr val="003CC5"/>
                </a:solidFill>
                <a:ln w="12700" cap="rnd">
                  <a:noFill/>
                  <a:round/>
                  <a:headEnd/>
                  <a:tailEnd/>
                </a:ln>
              </p:spPr>
              <p:txBody>
                <a:bodyPr wrap="none" lIns="94788" tIns="46563" rIns="94788" bIns="46563">
                  <a:spAutoFit/>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803" name="Freeform 35"/>
                <p:cNvSpPr>
                  <a:spLocks/>
                </p:cNvSpPr>
                <p:nvPr/>
              </p:nvSpPr>
              <p:spPr bwMode="auto">
                <a:xfrm>
                  <a:off x="1817" y="1794"/>
                  <a:ext cx="3" cy="1"/>
                </a:xfrm>
                <a:custGeom>
                  <a:avLst/>
                  <a:gdLst>
                    <a:gd name="T0" fmla="*/ 2 w 3"/>
                    <a:gd name="T1" fmla="*/ 0 h 1"/>
                    <a:gd name="T2" fmla="*/ 1 w 3"/>
                    <a:gd name="T3" fmla="*/ 0 h 1"/>
                    <a:gd name="T4" fmla="*/ 0 w 3"/>
                    <a:gd name="T5" fmla="*/ 0 h 1"/>
                    <a:gd name="T6" fmla="*/ 2 w 3"/>
                    <a:gd name="T7" fmla="*/ 0 h 1"/>
                    <a:gd name="T8" fmla="*/ 0 60000 65536"/>
                    <a:gd name="T9" fmla="*/ 0 60000 65536"/>
                    <a:gd name="T10" fmla="*/ 0 60000 65536"/>
                    <a:gd name="T11" fmla="*/ 0 60000 65536"/>
                    <a:gd name="T12" fmla="*/ 0 w 3"/>
                    <a:gd name="T13" fmla="*/ 0 h 1"/>
                    <a:gd name="T14" fmla="*/ 3 w 3"/>
                    <a:gd name="T15" fmla="*/ 1 h 1"/>
                  </a:gdLst>
                  <a:ahLst/>
                  <a:cxnLst>
                    <a:cxn ang="T8">
                      <a:pos x="T0" y="T1"/>
                    </a:cxn>
                    <a:cxn ang="T9">
                      <a:pos x="T2" y="T3"/>
                    </a:cxn>
                    <a:cxn ang="T10">
                      <a:pos x="T4" y="T5"/>
                    </a:cxn>
                    <a:cxn ang="T11">
                      <a:pos x="T6" y="T7"/>
                    </a:cxn>
                  </a:cxnLst>
                  <a:rect l="T12" t="T13" r="T14" b="T15"/>
                  <a:pathLst>
                    <a:path w="3" h="1">
                      <a:moveTo>
                        <a:pt x="2" y="0"/>
                      </a:moveTo>
                      <a:lnTo>
                        <a:pt x="1" y="0"/>
                      </a:lnTo>
                      <a:lnTo>
                        <a:pt x="0" y="0"/>
                      </a:lnTo>
                      <a:lnTo>
                        <a:pt x="2" y="0"/>
                      </a:lnTo>
                    </a:path>
                  </a:pathLst>
                </a:custGeom>
                <a:solidFill>
                  <a:srgbClr val="003CC5"/>
                </a:solidFill>
                <a:ln w="12700" cap="rnd">
                  <a:noFill/>
                  <a:round/>
                  <a:headEnd/>
                  <a:tailEnd/>
                </a:ln>
              </p:spPr>
              <p:txBody>
                <a:bodyPr wrap="none" lIns="94788" tIns="46563" rIns="94788" bIns="46563">
                  <a:spAutoFit/>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grpSp>
          <p:sp>
            <p:nvSpPr>
              <p:cNvPr id="30791" name="Rectangle 36"/>
              <p:cNvSpPr>
                <a:spLocks noChangeArrowheads="1"/>
              </p:cNvSpPr>
              <p:nvPr/>
            </p:nvSpPr>
            <p:spPr bwMode="auto">
              <a:xfrm>
                <a:off x="298" y="896"/>
                <a:ext cx="680" cy="665"/>
              </a:xfrm>
              <a:prstGeom prst="rect">
                <a:avLst/>
              </a:prstGeom>
              <a:noFill/>
              <a:ln w="12700">
                <a:noFill/>
                <a:miter lim="800000"/>
                <a:headEnd/>
                <a:tailEnd/>
              </a:ln>
            </p:spPr>
            <p:txBody>
              <a:bodyPr wrap="none" lIns="94788" tIns="46563" rIns="94788" bIns="46563">
                <a:spAutoFit/>
              </a:bodyPr>
              <a:lstStyle/>
              <a:p>
                <a:pPr algn="ctr" defTabSz="796925" eaLnBrk="0" hangingPunct="0"/>
                <a:r>
                  <a:rPr lang="en-GB" altLang="zh-CN" sz="2800" b="1" dirty="0">
                    <a:solidFill>
                      <a:srgbClr val="000000"/>
                    </a:solidFill>
                  </a:rPr>
                  <a:t>CA</a:t>
                </a:r>
              </a:p>
            </p:txBody>
          </p:sp>
        </p:grpSp>
        <p:grpSp>
          <p:nvGrpSpPr>
            <p:cNvPr id="13" name="Group 65"/>
            <p:cNvGrpSpPr>
              <a:grpSpLocks/>
            </p:cNvGrpSpPr>
            <p:nvPr/>
          </p:nvGrpSpPr>
          <p:grpSpPr bwMode="auto">
            <a:xfrm>
              <a:off x="550041" y="3218749"/>
              <a:ext cx="1072085" cy="952048"/>
              <a:chOff x="2285" y="1989"/>
              <a:chExt cx="368" cy="401"/>
            </a:xfrm>
          </p:grpSpPr>
          <p:grpSp>
            <p:nvGrpSpPr>
              <p:cNvPr id="14" name="Group 66"/>
              <p:cNvGrpSpPr>
                <a:grpSpLocks/>
              </p:cNvGrpSpPr>
              <p:nvPr/>
            </p:nvGrpSpPr>
            <p:grpSpPr bwMode="auto">
              <a:xfrm>
                <a:off x="2285" y="1989"/>
                <a:ext cx="368" cy="335"/>
                <a:chOff x="1471" y="2019"/>
                <a:chExt cx="332" cy="302"/>
              </a:xfrm>
            </p:grpSpPr>
            <p:sp>
              <p:nvSpPr>
                <p:cNvPr id="30778" name="Freeform 67"/>
                <p:cNvSpPr>
                  <a:spLocks/>
                </p:cNvSpPr>
                <p:nvPr/>
              </p:nvSpPr>
              <p:spPr bwMode="auto">
                <a:xfrm>
                  <a:off x="1483" y="2029"/>
                  <a:ext cx="305" cy="276"/>
                </a:xfrm>
                <a:custGeom>
                  <a:avLst/>
                  <a:gdLst>
                    <a:gd name="T0" fmla="*/ 9 w 305"/>
                    <a:gd name="T1" fmla="*/ 12 h 276"/>
                    <a:gd name="T2" fmla="*/ 304 w 305"/>
                    <a:gd name="T3" fmla="*/ 0 h 276"/>
                    <a:gd name="T4" fmla="*/ 286 w 305"/>
                    <a:gd name="T5" fmla="*/ 135 h 276"/>
                    <a:gd name="T6" fmla="*/ 297 w 305"/>
                    <a:gd name="T7" fmla="*/ 275 h 276"/>
                    <a:gd name="T8" fmla="*/ 0 w 305"/>
                    <a:gd name="T9" fmla="*/ 260 h 276"/>
                    <a:gd name="T10" fmla="*/ 14 w 305"/>
                    <a:gd name="T11" fmla="*/ 168 h 276"/>
                    <a:gd name="T12" fmla="*/ 9 w 305"/>
                    <a:gd name="T13" fmla="*/ 12 h 276"/>
                    <a:gd name="T14" fmla="*/ 0 60000 65536"/>
                    <a:gd name="T15" fmla="*/ 0 60000 65536"/>
                    <a:gd name="T16" fmla="*/ 0 60000 65536"/>
                    <a:gd name="T17" fmla="*/ 0 60000 65536"/>
                    <a:gd name="T18" fmla="*/ 0 60000 65536"/>
                    <a:gd name="T19" fmla="*/ 0 60000 65536"/>
                    <a:gd name="T20" fmla="*/ 0 60000 65536"/>
                    <a:gd name="T21" fmla="*/ 0 w 305"/>
                    <a:gd name="T22" fmla="*/ 0 h 276"/>
                    <a:gd name="T23" fmla="*/ 305 w 305"/>
                    <a:gd name="T24" fmla="*/ 276 h 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5" h="276">
                      <a:moveTo>
                        <a:pt x="9" y="12"/>
                      </a:moveTo>
                      <a:lnTo>
                        <a:pt x="304" y="0"/>
                      </a:lnTo>
                      <a:lnTo>
                        <a:pt x="286" y="135"/>
                      </a:lnTo>
                      <a:lnTo>
                        <a:pt x="297" y="275"/>
                      </a:lnTo>
                      <a:lnTo>
                        <a:pt x="0" y="260"/>
                      </a:lnTo>
                      <a:lnTo>
                        <a:pt x="14" y="168"/>
                      </a:lnTo>
                      <a:lnTo>
                        <a:pt x="9" y="12"/>
                      </a:lnTo>
                    </a:path>
                  </a:pathLst>
                </a:custGeom>
                <a:solidFill>
                  <a:srgbClr val="FFFFFF"/>
                </a:solidFill>
                <a:ln w="12700" cap="rnd">
                  <a:noFill/>
                  <a:round/>
                  <a:headEnd/>
                  <a:tailEnd/>
                </a:ln>
              </p:spPr>
              <p:txBody>
                <a:bodyPr wrap="none" lIns="94788" tIns="46563" rIns="94788" bIns="46563">
                  <a:spAutoFit/>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779" name="Freeform 68"/>
                <p:cNvSpPr>
                  <a:spLocks/>
                </p:cNvSpPr>
                <p:nvPr/>
              </p:nvSpPr>
              <p:spPr bwMode="auto">
                <a:xfrm>
                  <a:off x="1483" y="2029"/>
                  <a:ext cx="299" cy="277"/>
                </a:xfrm>
                <a:custGeom>
                  <a:avLst/>
                  <a:gdLst>
                    <a:gd name="T0" fmla="*/ 55 w 299"/>
                    <a:gd name="T1" fmla="*/ 6 h 277"/>
                    <a:gd name="T2" fmla="*/ 298 w 299"/>
                    <a:gd name="T3" fmla="*/ 0 h 277"/>
                    <a:gd name="T4" fmla="*/ 280 w 299"/>
                    <a:gd name="T5" fmla="*/ 161 h 277"/>
                    <a:gd name="T6" fmla="*/ 298 w 299"/>
                    <a:gd name="T7" fmla="*/ 263 h 277"/>
                    <a:gd name="T8" fmla="*/ 22 w 299"/>
                    <a:gd name="T9" fmla="*/ 276 h 277"/>
                    <a:gd name="T10" fmla="*/ 0 w 299"/>
                    <a:gd name="T11" fmla="*/ 124 h 277"/>
                    <a:gd name="T12" fmla="*/ 5 w 299"/>
                    <a:gd name="T13" fmla="*/ 41 h 277"/>
                    <a:gd name="T14" fmla="*/ 55 w 299"/>
                    <a:gd name="T15" fmla="*/ 6 h 277"/>
                    <a:gd name="T16" fmla="*/ 0 60000 65536"/>
                    <a:gd name="T17" fmla="*/ 0 60000 65536"/>
                    <a:gd name="T18" fmla="*/ 0 60000 65536"/>
                    <a:gd name="T19" fmla="*/ 0 60000 65536"/>
                    <a:gd name="T20" fmla="*/ 0 60000 65536"/>
                    <a:gd name="T21" fmla="*/ 0 60000 65536"/>
                    <a:gd name="T22" fmla="*/ 0 60000 65536"/>
                    <a:gd name="T23" fmla="*/ 0 60000 65536"/>
                    <a:gd name="T24" fmla="*/ 0 w 299"/>
                    <a:gd name="T25" fmla="*/ 0 h 277"/>
                    <a:gd name="T26" fmla="*/ 299 w 299"/>
                    <a:gd name="T27" fmla="*/ 277 h 27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9" h="277">
                      <a:moveTo>
                        <a:pt x="55" y="6"/>
                      </a:moveTo>
                      <a:lnTo>
                        <a:pt x="298" y="0"/>
                      </a:lnTo>
                      <a:lnTo>
                        <a:pt x="280" y="161"/>
                      </a:lnTo>
                      <a:lnTo>
                        <a:pt x="298" y="263"/>
                      </a:lnTo>
                      <a:lnTo>
                        <a:pt x="22" y="276"/>
                      </a:lnTo>
                      <a:lnTo>
                        <a:pt x="0" y="124"/>
                      </a:lnTo>
                      <a:lnTo>
                        <a:pt x="5" y="41"/>
                      </a:lnTo>
                      <a:lnTo>
                        <a:pt x="55" y="6"/>
                      </a:lnTo>
                    </a:path>
                  </a:pathLst>
                </a:custGeom>
                <a:solidFill>
                  <a:srgbClr val="DDDDDD"/>
                </a:solidFill>
                <a:ln w="12700" cap="rnd">
                  <a:noFill/>
                  <a:round/>
                  <a:headEnd/>
                  <a:tailEnd/>
                </a:ln>
              </p:spPr>
              <p:txBody>
                <a:bodyPr wrap="none" lIns="94788" tIns="46563" rIns="94788" bIns="46563">
                  <a:spAutoFit/>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780" name="Freeform 69"/>
                <p:cNvSpPr>
                  <a:spLocks/>
                </p:cNvSpPr>
                <p:nvPr/>
              </p:nvSpPr>
              <p:spPr bwMode="auto">
                <a:xfrm>
                  <a:off x="1484" y="2298"/>
                  <a:ext cx="287" cy="17"/>
                </a:xfrm>
                <a:custGeom>
                  <a:avLst/>
                  <a:gdLst>
                    <a:gd name="T0" fmla="*/ 90 w 287"/>
                    <a:gd name="T1" fmla="*/ 16 h 17"/>
                    <a:gd name="T2" fmla="*/ 78 w 287"/>
                    <a:gd name="T3" fmla="*/ 16 h 17"/>
                    <a:gd name="T4" fmla="*/ 67 w 287"/>
                    <a:gd name="T5" fmla="*/ 16 h 17"/>
                    <a:gd name="T6" fmla="*/ 55 w 287"/>
                    <a:gd name="T7" fmla="*/ 15 h 17"/>
                    <a:gd name="T8" fmla="*/ 44 w 287"/>
                    <a:gd name="T9" fmla="*/ 15 h 17"/>
                    <a:gd name="T10" fmla="*/ 32 w 287"/>
                    <a:gd name="T11" fmla="*/ 14 h 17"/>
                    <a:gd name="T12" fmla="*/ 21 w 287"/>
                    <a:gd name="T13" fmla="*/ 13 h 17"/>
                    <a:gd name="T14" fmla="*/ 9 w 287"/>
                    <a:gd name="T15" fmla="*/ 12 h 17"/>
                    <a:gd name="T16" fmla="*/ 2 w 287"/>
                    <a:gd name="T17" fmla="*/ 10 h 17"/>
                    <a:gd name="T18" fmla="*/ 0 w 287"/>
                    <a:gd name="T19" fmla="*/ 8 h 17"/>
                    <a:gd name="T20" fmla="*/ 0 w 287"/>
                    <a:gd name="T21" fmla="*/ 6 h 17"/>
                    <a:gd name="T22" fmla="*/ 1 w 287"/>
                    <a:gd name="T23" fmla="*/ 4 h 17"/>
                    <a:gd name="T24" fmla="*/ 3 w 287"/>
                    <a:gd name="T25" fmla="*/ 3 h 17"/>
                    <a:gd name="T26" fmla="*/ 2 w 287"/>
                    <a:gd name="T27" fmla="*/ 1 h 17"/>
                    <a:gd name="T28" fmla="*/ 6 w 287"/>
                    <a:gd name="T29" fmla="*/ 0 h 17"/>
                    <a:gd name="T30" fmla="*/ 23 w 287"/>
                    <a:gd name="T31" fmla="*/ 1 h 17"/>
                    <a:gd name="T32" fmla="*/ 40 w 287"/>
                    <a:gd name="T33" fmla="*/ 3 h 17"/>
                    <a:gd name="T34" fmla="*/ 57 w 287"/>
                    <a:gd name="T35" fmla="*/ 4 h 17"/>
                    <a:gd name="T36" fmla="*/ 74 w 287"/>
                    <a:gd name="T37" fmla="*/ 4 h 17"/>
                    <a:gd name="T38" fmla="*/ 91 w 287"/>
                    <a:gd name="T39" fmla="*/ 5 h 17"/>
                    <a:gd name="T40" fmla="*/ 108 w 287"/>
                    <a:gd name="T41" fmla="*/ 5 h 17"/>
                    <a:gd name="T42" fmla="*/ 125 w 287"/>
                    <a:gd name="T43" fmla="*/ 5 h 17"/>
                    <a:gd name="T44" fmla="*/ 142 w 287"/>
                    <a:gd name="T45" fmla="*/ 5 h 17"/>
                    <a:gd name="T46" fmla="*/ 159 w 287"/>
                    <a:gd name="T47" fmla="*/ 5 h 17"/>
                    <a:gd name="T48" fmla="*/ 176 w 287"/>
                    <a:gd name="T49" fmla="*/ 4 h 17"/>
                    <a:gd name="T50" fmla="*/ 193 w 287"/>
                    <a:gd name="T51" fmla="*/ 4 h 17"/>
                    <a:gd name="T52" fmla="*/ 211 w 287"/>
                    <a:gd name="T53" fmla="*/ 4 h 17"/>
                    <a:gd name="T54" fmla="*/ 228 w 287"/>
                    <a:gd name="T55" fmla="*/ 3 h 17"/>
                    <a:gd name="T56" fmla="*/ 245 w 287"/>
                    <a:gd name="T57" fmla="*/ 3 h 17"/>
                    <a:gd name="T58" fmla="*/ 262 w 287"/>
                    <a:gd name="T59" fmla="*/ 3 h 17"/>
                    <a:gd name="T60" fmla="*/ 279 w 287"/>
                    <a:gd name="T61" fmla="*/ 3 h 17"/>
                    <a:gd name="T62" fmla="*/ 283 w 287"/>
                    <a:gd name="T63" fmla="*/ 6 h 17"/>
                    <a:gd name="T64" fmla="*/ 286 w 287"/>
                    <a:gd name="T65" fmla="*/ 9 h 17"/>
                    <a:gd name="T66" fmla="*/ 286 w 287"/>
                    <a:gd name="T67" fmla="*/ 12 h 17"/>
                    <a:gd name="T68" fmla="*/ 285 w 287"/>
                    <a:gd name="T69" fmla="*/ 15 h 17"/>
                    <a:gd name="T70" fmla="*/ 279 w 287"/>
                    <a:gd name="T71" fmla="*/ 15 h 17"/>
                    <a:gd name="T72" fmla="*/ 273 w 287"/>
                    <a:gd name="T73" fmla="*/ 16 h 17"/>
                    <a:gd name="T74" fmla="*/ 267 w 287"/>
                    <a:gd name="T75" fmla="*/ 15 h 17"/>
                    <a:gd name="T76" fmla="*/ 261 w 287"/>
                    <a:gd name="T77" fmla="*/ 15 h 17"/>
                    <a:gd name="T78" fmla="*/ 255 w 287"/>
                    <a:gd name="T79" fmla="*/ 15 h 17"/>
                    <a:gd name="T80" fmla="*/ 249 w 287"/>
                    <a:gd name="T81" fmla="*/ 15 h 17"/>
                    <a:gd name="T82" fmla="*/ 243 w 287"/>
                    <a:gd name="T83" fmla="*/ 15 h 17"/>
                    <a:gd name="T84" fmla="*/ 237 w 287"/>
                    <a:gd name="T85" fmla="*/ 15 h 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87"/>
                    <a:gd name="T130" fmla="*/ 0 h 17"/>
                    <a:gd name="T131" fmla="*/ 287 w 287"/>
                    <a:gd name="T132" fmla="*/ 17 h 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87" h="17">
                      <a:moveTo>
                        <a:pt x="96" y="16"/>
                      </a:moveTo>
                      <a:lnTo>
                        <a:pt x="90" y="16"/>
                      </a:lnTo>
                      <a:lnTo>
                        <a:pt x="84" y="16"/>
                      </a:lnTo>
                      <a:lnTo>
                        <a:pt x="78" y="16"/>
                      </a:lnTo>
                      <a:lnTo>
                        <a:pt x="73" y="16"/>
                      </a:lnTo>
                      <a:lnTo>
                        <a:pt x="67" y="16"/>
                      </a:lnTo>
                      <a:lnTo>
                        <a:pt x="61" y="15"/>
                      </a:lnTo>
                      <a:lnTo>
                        <a:pt x="55" y="15"/>
                      </a:lnTo>
                      <a:lnTo>
                        <a:pt x="49" y="15"/>
                      </a:lnTo>
                      <a:lnTo>
                        <a:pt x="44" y="15"/>
                      </a:lnTo>
                      <a:lnTo>
                        <a:pt x="38" y="15"/>
                      </a:lnTo>
                      <a:lnTo>
                        <a:pt x="32" y="14"/>
                      </a:lnTo>
                      <a:lnTo>
                        <a:pt x="26" y="14"/>
                      </a:lnTo>
                      <a:lnTo>
                        <a:pt x="21" y="13"/>
                      </a:lnTo>
                      <a:lnTo>
                        <a:pt x="15" y="13"/>
                      </a:lnTo>
                      <a:lnTo>
                        <a:pt x="9" y="12"/>
                      </a:lnTo>
                      <a:lnTo>
                        <a:pt x="3" y="11"/>
                      </a:lnTo>
                      <a:lnTo>
                        <a:pt x="2" y="10"/>
                      </a:lnTo>
                      <a:lnTo>
                        <a:pt x="1" y="9"/>
                      </a:lnTo>
                      <a:lnTo>
                        <a:pt x="0" y="8"/>
                      </a:lnTo>
                      <a:lnTo>
                        <a:pt x="0" y="7"/>
                      </a:lnTo>
                      <a:lnTo>
                        <a:pt x="0" y="6"/>
                      </a:lnTo>
                      <a:lnTo>
                        <a:pt x="0" y="5"/>
                      </a:lnTo>
                      <a:lnTo>
                        <a:pt x="1" y="4"/>
                      </a:lnTo>
                      <a:lnTo>
                        <a:pt x="2" y="4"/>
                      </a:lnTo>
                      <a:lnTo>
                        <a:pt x="3" y="3"/>
                      </a:lnTo>
                      <a:lnTo>
                        <a:pt x="3" y="2"/>
                      </a:lnTo>
                      <a:lnTo>
                        <a:pt x="2" y="1"/>
                      </a:lnTo>
                      <a:lnTo>
                        <a:pt x="3" y="1"/>
                      </a:lnTo>
                      <a:lnTo>
                        <a:pt x="6" y="0"/>
                      </a:lnTo>
                      <a:lnTo>
                        <a:pt x="14" y="1"/>
                      </a:lnTo>
                      <a:lnTo>
                        <a:pt x="23" y="1"/>
                      </a:lnTo>
                      <a:lnTo>
                        <a:pt x="31" y="2"/>
                      </a:lnTo>
                      <a:lnTo>
                        <a:pt x="40" y="3"/>
                      </a:lnTo>
                      <a:lnTo>
                        <a:pt x="48" y="3"/>
                      </a:lnTo>
                      <a:lnTo>
                        <a:pt x="57" y="4"/>
                      </a:lnTo>
                      <a:lnTo>
                        <a:pt x="65" y="4"/>
                      </a:lnTo>
                      <a:lnTo>
                        <a:pt x="74" y="4"/>
                      </a:lnTo>
                      <a:lnTo>
                        <a:pt x="82" y="4"/>
                      </a:lnTo>
                      <a:lnTo>
                        <a:pt x="91" y="5"/>
                      </a:lnTo>
                      <a:lnTo>
                        <a:pt x="99" y="5"/>
                      </a:lnTo>
                      <a:lnTo>
                        <a:pt x="108" y="5"/>
                      </a:lnTo>
                      <a:lnTo>
                        <a:pt x="116" y="5"/>
                      </a:lnTo>
                      <a:lnTo>
                        <a:pt x="125" y="5"/>
                      </a:lnTo>
                      <a:lnTo>
                        <a:pt x="133" y="5"/>
                      </a:lnTo>
                      <a:lnTo>
                        <a:pt x="142" y="5"/>
                      </a:lnTo>
                      <a:lnTo>
                        <a:pt x="151" y="5"/>
                      </a:lnTo>
                      <a:lnTo>
                        <a:pt x="159" y="5"/>
                      </a:lnTo>
                      <a:lnTo>
                        <a:pt x="168" y="5"/>
                      </a:lnTo>
                      <a:lnTo>
                        <a:pt x="176" y="4"/>
                      </a:lnTo>
                      <a:lnTo>
                        <a:pt x="185" y="4"/>
                      </a:lnTo>
                      <a:lnTo>
                        <a:pt x="193" y="4"/>
                      </a:lnTo>
                      <a:lnTo>
                        <a:pt x="202" y="4"/>
                      </a:lnTo>
                      <a:lnTo>
                        <a:pt x="211" y="4"/>
                      </a:lnTo>
                      <a:lnTo>
                        <a:pt x="219" y="4"/>
                      </a:lnTo>
                      <a:lnTo>
                        <a:pt x="228" y="3"/>
                      </a:lnTo>
                      <a:lnTo>
                        <a:pt x="236" y="3"/>
                      </a:lnTo>
                      <a:lnTo>
                        <a:pt x="245" y="3"/>
                      </a:lnTo>
                      <a:lnTo>
                        <a:pt x="254" y="3"/>
                      </a:lnTo>
                      <a:lnTo>
                        <a:pt x="262" y="3"/>
                      </a:lnTo>
                      <a:lnTo>
                        <a:pt x="271" y="3"/>
                      </a:lnTo>
                      <a:lnTo>
                        <a:pt x="279" y="3"/>
                      </a:lnTo>
                      <a:lnTo>
                        <a:pt x="281" y="5"/>
                      </a:lnTo>
                      <a:lnTo>
                        <a:pt x="283" y="6"/>
                      </a:lnTo>
                      <a:lnTo>
                        <a:pt x="284" y="8"/>
                      </a:lnTo>
                      <a:lnTo>
                        <a:pt x="286" y="9"/>
                      </a:lnTo>
                      <a:lnTo>
                        <a:pt x="286" y="10"/>
                      </a:lnTo>
                      <a:lnTo>
                        <a:pt x="286" y="12"/>
                      </a:lnTo>
                      <a:lnTo>
                        <a:pt x="286" y="14"/>
                      </a:lnTo>
                      <a:lnTo>
                        <a:pt x="285" y="15"/>
                      </a:lnTo>
                      <a:lnTo>
                        <a:pt x="282" y="15"/>
                      </a:lnTo>
                      <a:lnTo>
                        <a:pt x="279" y="15"/>
                      </a:lnTo>
                      <a:lnTo>
                        <a:pt x="276" y="16"/>
                      </a:lnTo>
                      <a:lnTo>
                        <a:pt x="273" y="16"/>
                      </a:lnTo>
                      <a:lnTo>
                        <a:pt x="270" y="15"/>
                      </a:lnTo>
                      <a:lnTo>
                        <a:pt x="267" y="15"/>
                      </a:lnTo>
                      <a:lnTo>
                        <a:pt x="264" y="15"/>
                      </a:lnTo>
                      <a:lnTo>
                        <a:pt x="261" y="15"/>
                      </a:lnTo>
                      <a:lnTo>
                        <a:pt x="258" y="15"/>
                      </a:lnTo>
                      <a:lnTo>
                        <a:pt x="255" y="15"/>
                      </a:lnTo>
                      <a:lnTo>
                        <a:pt x="252" y="15"/>
                      </a:lnTo>
                      <a:lnTo>
                        <a:pt x="249" y="15"/>
                      </a:lnTo>
                      <a:lnTo>
                        <a:pt x="246" y="15"/>
                      </a:lnTo>
                      <a:lnTo>
                        <a:pt x="243" y="15"/>
                      </a:lnTo>
                      <a:lnTo>
                        <a:pt x="240" y="15"/>
                      </a:lnTo>
                      <a:lnTo>
                        <a:pt x="237" y="15"/>
                      </a:lnTo>
                      <a:lnTo>
                        <a:pt x="96" y="16"/>
                      </a:lnTo>
                    </a:path>
                  </a:pathLst>
                </a:custGeom>
                <a:solidFill>
                  <a:srgbClr val="161717"/>
                </a:solidFill>
                <a:ln w="12700" cap="rnd">
                  <a:noFill/>
                  <a:round/>
                  <a:headEnd/>
                  <a:tailEnd/>
                </a:ln>
              </p:spPr>
              <p:txBody>
                <a:bodyPr wrap="none" lIns="94788" tIns="46563" rIns="94788" bIns="46563">
                  <a:spAutoFit/>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781" name="Freeform 70"/>
                <p:cNvSpPr>
                  <a:spLocks/>
                </p:cNvSpPr>
                <p:nvPr/>
              </p:nvSpPr>
              <p:spPr bwMode="auto">
                <a:xfrm>
                  <a:off x="1484" y="2298"/>
                  <a:ext cx="291" cy="21"/>
                </a:xfrm>
                <a:custGeom>
                  <a:avLst/>
                  <a:gdLst>
                    <a:gd name="T0" fmla="*/ 91 w 291"/>
                    <a:gd name="T1" fmla="*/ 20 h 21"/>
                    <a:gd name="T2" fmla="*/ 79 w 291"/>
                    <a:gd name="T3" fmla="*/ 20 h 21"/>
                    <a:gd name="T4" fmla="*/ 68 w 291"/>
                    <a:gd name="T5" fmla="*/ 20 h 21"/>
                    <a:gd name="T6" fmla="*/ 56 w 291"/>
                    <a:gd name="T7" fmla="*/ 19 h 21"/>
                    <a:gd name="T8" fmla="*/ 44 w 291"/>
                    <a:gd name="T9" fmla="*/ 19 h 21"/>
                    <a:gd name="T10" fmla="*/ 32 w 291"/>
                    <a:gd name="T11" fmla="*/ 18 h 21"/>
                    <a:gd name="T12" fmla="*/ 21 w 291"/>
                    <a:gd name="T13" fmla="*/ 17 h 21"/>
                    <a:gd name="T14" fmla="*/ 9 w 291"/>
                    <a:gd name="T15" fmla="*/ 15 h 21"/>
                    <a:gd name="T16" fmla="*/ 2 w 291"/>
                    <a:gd name="T17" fmla="*/ 13 h 21"/>
                    <a:gd name="T18" fmla="*/ 0 w 291"/>
                    <a:gd name="T19" fmla="*/ 11 h 21"/>
                    <a:gd name="T20" fmla="*/ 0 w 291"/>
                    <a:gd name="T21" fmla="*/ 8 h 21"/>
                    <a:gd name="T22" fmla="*/ 0 w 291"/>
                    <a:gd name="T23" fmla="*/ 6 h 21"/>
                    <a:gd name="T24" fmla="*/ 2 w 291"/>
                    <a:gd name="T25" fmla="*/ 4 h 21"/>
                    <a:gd name="T26" fmla="*/ 3 w 291"/>
                    <a:gd name="T27" fmla="*/ 2 h 21"/>
                    <a:gd name="T28" fmla="*/ 3 w 291"/>
                    <a:gd name="T29" fmla="*/ 1 h 21"/>
                    <a:gd name="T30" fmla="*/ 14 w 291"/>
                    <a:gd name="T31" fmla="*/ 1 h 21"/>
                    <a:gd name="T32" fmla="*/ 31 w 291"/>
                    <a:gd name="T33" fmla="*/ 2 h 21"/>
                    <a:gd name="T34" fmla="*/ 49 w 291"/>
                    <a:gd name="T35" fmla="*/ 4 h 21"/>
                    <a:gd name="T36" fmla="*/ 66 w 291"/>
                    <a:gd name="T37" fmla="*/ 4 h 21"/>
                    <a:gd name="T38" fmla="*/ 83 w 291"/>
                    <a:gd name="T39" fmla="*/ 5 h 21"/>
                    <a:gd name="T40" fmla="*/ 101 w 291"/>
                    <a:gd name="T41" fmla="*/ 6 h 21"/>
                    <a:gd name="T42" fmla="*/ 118 w 291"/>
                    <a:gd name="T43" fmla="*/ 6 h 21"/>
                    <a:gd name="T44" fmla="*/ 135 w 291"/>
                    <a:gd name="T45" fmla="*/ 6 h 21"/>
                    <a:gd name="T46" fmla="*/ 153 w 291"/>
                    <a:gd name="T47" fmla="*/ 6 h 21"/>
                    <a:gd name="T48" fmla="*/ 170 w 291"/>
                    <a:gd name="T49" fmla="*/ 6 h 21"/>
                    <a:gd name="T50" fmla="*/ 188 w 291"/>
                    <a:gd name="T51" fmla="*/ 5 h 21"/>
                    <a:gd name="T52" fmla="*/ 205 w 291"/>
                    <a:gd name="T53" fmla="*/ 5 h 21"/>
                    <a:gd name="T54" fmla="*/ 222 w 291"/>
                    <a:gd name="T55" fmla="*/ 4 h 21"/>
                    <a:gd name="T56" fmla="*/ 239 w 291"/>
                    <a:gd name="T57" fmla="*/ 4 h 21"/>
                    <a:gd name="T58" fmla="*/ 257 w 291"/>
                    <a:gd name="T59" fmla="*/ 4 h 21"/>
                    <a:gd name="T60" fmla="*/ 274 w 291"/>
                    <a:gd name="T61" fmla="*/ 4 h 21"/>
                    <a:gd name="T62" fmla="*/ 285 w 291"/>
                    <a:gd name="T63" fmla="*/ 6 h 21"/>
                    <a:gd name="T64" fmla="*/ 288 w 291"/>
                    <a:gd name="T65" fmla="*/ 9 h 21"/>
                    <a:gd name="T66" fmla="*/ 290 w 291"/>
                    <a:gd name="T67" fmla="*/ 13 h 21"/>
                    <a:gd name="T68" fmla="*/ 290 w 291"/>
                    <a:gd name="T69" fmla="*/ 17 h 21"/>
                    <a:gd name="T70" fmla="*/ 286 w 291"/>
                    <a:gd name="T71" fmla="*/ 19 h 21"/>
                    <a:gd name="T72" fmla="*/ 280 w 291"/>
                    <a:gd name="T73" fmla="*/ 20 h 21"/>
                    <a:gd name="T74" fmla="*/ 274 w 291"/>
                    <a:gd name="T75" fmla="*/ 19 h 21"/>
                    <a:gd name="T76" fmla="*/ 268 w 291"/>
                    <a:gd name="T77" fmla="*/ 19 h 21"/>
                    <a:gd name="T78" fmla="*/ 262 w 291"/>
                    <a:gd name="T79" fmla="*/ 19 h 21"/>
                    <a:gd name="T80" fmla="*/ 255 w 291"/>
                    <a:gd name="T81" fmla="*/ 19 h 21"/>
                    <a:gd name="T82" fmla="*/ 249 w 291"/>
                    <a:gd name="T83" fmla="*/ 19 h 21"/>
                    <a:gd name="T84" fmla="*/ 243 w 291"/>
                    <a:gd name="T85" fmla="*/ 19 h 21"/>
                    <a:gd name="T86" fmla="*/ 97 w 291"/>
                    <a:gd name="T87" fmla="*/ 20 h 2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91"/>
                    <a:gd name="T133" fmla="*/ 0 h 21"/>
                    <a:gd name="T134" fmla="*/ 291 w 291"/>
                    <a:gd name="T135" fmla="*/ 21 h 2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91" h="21">
                      <a:moveTo>
                        <a:pt x="97" y="20"/>
                      </a:moveTo>
                      <a:lnTo>
                        <a:pt x="91" y="20"/>
                      </a:lnTo>
                      <a:lnTo>
                        <a:pt x="86" y="20"/>
                      </a:lnTo>
                      <a:lnTo>
                        <a:pt x="79" y="20"/>
                      </a:lnTo>
                      <a:lnTo>
                        <a:pt x="74" y="20"/>
                      </a:lnTo>
                      <a:lnTo>
                        <a:pt x="68" y="20"/>
                      </a:lnTo>
                      <a:lnTo>
                        <a:pt x="62" y="19"/>
                      </a:lnTo>
                      <a:lnTo>
                        <a:pt x="56" y="19"/>
                      </a:lnTo>
                      <a:lnTo>
                        <a:pt x="50" y="19"/>
                      </a:lnTo>
                      <a:lnTo>
                        <a:pt x="44" y="19"/>
                      </a:lnTo>
                      <a:lnTo>
                        <a:pt x="39" y="18"/>
                      </a:lnTo>
                      <a:lnTo>
                        <a:pt x="32" y="18"/>
                      </a:lnTo>
                      <a:lnTo>
                        <a:pt x="27" y="18"/>
                      </a:lnTo>
                      <a:lnTo>
                        <a:pt x="21" y="17"/>
                      </a:lnTo>
                      <a:lnTo>
                        <a:pt x="15" y="16"/>
                      </a:lnTo>
                      <a:lnTo>
                        <a:pt x="9" y="15"/>
                      </a:lnTo>
                      <a:lnTo>
                        <a:pt x="3" y="14"/>
                      </a:lnTo>
                      <a:lnTo>
                        <a:pt x="2" y="13"/>
                      </a:lnTo>
                      <a:lnTo>
                        <a:pt x="1" y="12"/>
                      </a:lnTo>
                      <a:lnTo>
                        <a:pt x="0" y="11"/>
                      </a:lnTo>
                      <a:lnTo>
                        <a:pt x="0" y="9"/>
                      </a:lnTo>
                      <a:lnTo>
                        <a:pt x="0" y="8"/>
                      </a:lnTo>
                      <a:lnTo>
                        <a:pt x="0" y="7"/>
                      </a:lnTo>
                      <a:lnTo>
                        <a:pt x="0" y="6"/>
                      </a:lnTo>
                      <a:lnTo>
                        <a:pt x="1" y="4"/>
                      </a:lnTo>
                      <a:lnTo>
                        <a:pt x="2" y="4"/>
                      </a:lnTo>
                      <a:lnTo>
                        <a:pt x="3" y="4"/>
                      </a:lnTo>
                      <a:lnTo>
                        <a:pt x="3" y="2"/>
                      </a:lnTo>
                      <a:lnTo>
                        <a:pt x="2" y="2"/>
                      </a:lnTo>
                      <a:lnTo>
                        <a:pt x="3" y="1"/>
                      </a:lnTo>
                      <a:lnTo>
                        <a:pt x="6" y="0"/>
                      </a:lnTo>
                      <a:lnTo>
                        <a:pt x="14" y="1"/>
                      </a:lnTo>
                      <a:lnTo>
                        <a:pt x="23" y="2"/>
                      </a:lnTo>
                      <a:lnTo>
                        <a:pt x="31" y="2"/>
                      </a:lnTo>
                      <a:lnTo>
                        <a:pt x="40" y="3"/>
                      </a:lnTo>
                      <a:lnTo>
                        <a:pt x="49" y="4"/>
                      </a:lnTo>
                      <a:lnTo>
                        <a:pt x="58" y="4"/>
                      </a:lnTo>
                      <a:lnTo>
                        <a:pt x="66" y="4"/>
                      </a:lnTo>
                      <a:lnTo>
                        <a:pt x="75" y="5"/>
                      </a:lnTo>
                      <a:lnTo>
                        <a:pt x="83" y="5"/>
                      </a:lnTo>
                      <a:lnTo>
                        <a:pt x="92" y="6"/>
                      </a:lnTo>
                      <a:lnTo>
                        <a:pt x="101" y="6"/>
                      </a:lnTo>
                      <a:lnTo>
                        <a:pt x="110" y="6"/>
                      </a:lnTo>
                      <a:lnTo>
                        <a:pt x="118" y="6"/>
                      </a:lnTo>
                      <a:lnTo>
                        <a:pt x="127" y="6"/>
                      </a:lnTo>
                      <a:lnTo>
                        <a:pt x="135" y="6"/>
                      </a:lnTo>
                      <a:lnTo>
                        <a:pt x="144" y="6"/>
                      </a:lnTo>
                      <a:lnTo>
                        <a:pt x="153" y="6"/>
                      </a:lnTo>
                      <a:lnTo>
                        <a:pt x="161" y="6"/>
                      </a:lnTo>
                      <a:lnTo>
                        <a:pt x="170" y="6"/>
                      </a:lnTo>
                      <a:lnTo>
                        <a:pt x="179" y="5"/>
                      </a:lnTo>
                      <a:lnTo>
                        <a:pt x="188" y="5"/>
                      </a:lnTo>
                      <a:lnTo>
                        <a:pt x="196" y="5"/>
                      </a:lnTo>
                      <a:lnTo>
                        <a:pt x="205" y="5"/>
                      </a:lnTo>
                      <a:lnTo>
                        <a:pt x="214" y="4"/>
                      </a:lnTo>
                      <a:lnTo>
                        <a:pt x="222" y="4"/>
                      </a:lnTo>
                      <a:lnTo>
                        <a:pt x="231" y="4"/>
                      </a:lnTo>
                      <a:lnTo>
                        <a:pt x="239" y="4"/>
                      </a:lnTo>
                      <a:lnTo>
                        <a:pt x="248" y="4"/>
                      </a:lnTo>
                      <a:lnTo>
                        <a:pt x="257" y="4"/>
                      </a:lnTo>
                      <a:lnTo>
                        <a:pt x="266" y="4"/>
                      </a:lnTo>
                      <a:lnTo>
                        <a:pt x="274" y="4"/>
                      </a:lnTo>
                      <a:lnTo>
                        <a:pt x="283" y="4"/>
                      </a:lnTo>
                      <a:lnTo>
                        <a:pt x="285" y="6"/>
                      </a:lnTo>
                      <a:lnTo>
                        <a:pt x="287" y="7"/>
                      </a:lnTo>
                      <a:lnTo>
                        <a:pt x="288" y="9"/>
                      </a:lnTo>
                      <a:lnTo>
                        <a:pt x="290" y="11"/>
                      </a:lnTo>
                      <a:lnTo>
                        <a:pt x="290" y="13"/>
                      </a:lnTo>
                      <a:lnTo>
                        <a:pt x="290" y="15"/>
                      </a:lnTo>
                      <a:lnTo>
                        <a:pt x="290" y="17"/>
                      </a:lnTo>
                      <a:lnTo>
                        <a:pt x="289" y="19"/>
                      </a:lnTo>
                      <a:lnTo>
                        <a:pt x="286" y="19"/>
                      </a:lnTo>
                      <a:lnTo>
                        <a:pt x="283" y="19"/>
                      </a:lnTo>
                      <a:lnTo>
                        <a:pt x="280" y="20"/>
                      </a:lnTo>
                      <a:lnTo>
                        <a:pt x="277" y="20"/>
                      </a:lnTo>
                      <a:lnTo>
                        <a:pt x="274" y="19"/>
                      </a:lnTo>
                      <a:lnTo>
                        <a:pt x="271" y="19"/>
                      </a:lnTo>
                      <a:lnTo>
                        <a:pt x="268" y="19"/>
                      </a:lnTo>
                      <a:lnTo>
                        <a:pt x="265" y="19"/>
                      </a:lnTo>
                      <a:lnTo>
                        <a:pt x="262" y="19"/>
                      </a:lnTo>
                      <a:lnTo>
                        <a:pt x="259" y="19"/>
                      </a:lnTo>
                      <a:lnTo>
                        <a:pt x="255" y="19"/>
                      </a:lnTo>
                      <a:lnTo>
                        <a:pt x="252" y="19"/>
                      </a:lnTo>
                      <a:lnTo>
                        <a:pt x="249" y="19"/>
                      </a:lnTo>
                      <a:lnTo>
                        <a:pt x="246" y="19"/>
                      </a:lnTo>
                      <a:lnTo>
                        <a:pt x="243" y="19"/>
                      </a:lnTo>
                      <a:lnTo>
                        <a:pt x="240" y="19"/>
                      </a:lnTo>
                      <a:lnTo>
                        <a:pt x="97" y="20"/>
                      </a:lnTo>
                    </a:path>
                  </a:pathLst>
                </a:custGeom>
                <a:noFill/>
                <a:ln w="12700" cap="rnd">
                  <a:solidFill>
                    <a:srgbClr val="161717"/>
                  </a:solidFill>
                  <a:round/>
                  <a:headEnd/>
                  <a:tailEnd/>
                </a:ln>
              </p:spPr>
              <p:txBody>
                <a:bodyPr wrap="none" lIns="94788" tIns="46563" rIns="94788" bIns="46563">
                  <a:spAutoFit/>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782" name="Freeform 71"/>
                <p:cNvSpPr>
                  <a:spLocks/>
                </p:cNvSpPr>
                <p:nvPr/>
              </p:nvSpPr>
              <p:spPr bwMode="auto">
                <a:xfrm>
                  <a:off x="1761" y="2045"/>
                  <a:ext cx="38" cy="259"/>
                </a:xfrm>
                <a:custGeom>
                  <a:avLst/>
                  <a:gdLst>
                    <a:gd name="T0" fmla="*/ 22 w 38"/>
                    <a:gd name="T1" fmla="*/ 4 h 259"/>
                    <a:gd name="T2" fmla="*/ 24 w 38"/>
                    <a:gd name="T3" fmla="*/ 2 h 259"/>
                    <a:gd name="T4" fmla="*/ 26 w 38"/>
                    <a:gd name="T5" fmla="*/ 0 h 259"/>
                    <a:gd name="T6" fmla="*/ 28 w 38"/>
                    <a:gd name="T7" fmla="*/ 0 h 259"/>
                    <a:gd name="T8" fmla="*/ 31 w 38"/>
                    <a:gd name="T9" fmla="*/ 4 h 259"/>
                    <a:gd name="T10" fmla="*/ 33 w 38"/>
                    <a:gd name="T11" fmla="*/ 8 h 259"/>
                    <a:gd name="T12" fmla="*/ 35 w 38"/>
                    <a:gd name="T13" fmla="*/ 13 h 259"/>
                    <a:gd name="T14" fmla="*/ 37 w 38"/>
                    <a:gd name="T15" fmla="*/ 19 h 259"/>
                    <a:gd name="T16" fmla="*/ 33 w 38"/>
                    <a:gd name="T17" fmla="*/ 34 h 259"/>
                    <a:gd name="T18" fmla="*/ 28 w 38"/>
                    <a:gd name="T19" fmla="*/ 49 h 259"/>
                    <a:gd name="T20" fmla="*/ 24 w 38"/>
                    <a:gd name="T21" fmla="*/ 63 h 259"/>
                    <a:gd name="T22" fmla="*/ 20 w 38"/>
                    <a:gd name="T23" fmla="*/ 77 h 259"/>
                    <a:gd name="T24" fmla="*/ 17 w 38"/>
                    <a:gd name="T25" fmla="*/ 92 h 259"/>
                    <a:gd name="T26" fmla="*/ 16 w 38"/>
                    <a:gd name="T27" fmla="*/ 107 h 259"/>
                    <a:gd name="T28" fmla="*/ 18 w 38"/>
                    <a:gd name="T29" fmla="*/ 122 h 259"/>
                    <a:gd name="T30" fmla="*/ 22 w 38"/>
                    <a:gd name="T31" fmla="*/ 138 h 259"/>
                    <a:gd name="T32" fmla="*/ 24 w 38"/>
                    <a:gd name="T33" fmla="*/ 147 h 259"/>
                    <a:gd name="T34" fmla="*/ 27 w 38"/>
                    <a:gd name="T35" fmla="*/ 156 h 259"/>
                    <a:gd name="T36" fmla="*/ 28 w 38"/>
                    <a:gd name="T37" fmla="*/ 166 h 259"/>
                    <a:gd name="T38" fmla="*/ 29 w 38"/>
                    <a:gd name="T39" fmla="*/ 176 h 259"/>
                    <a:gd name="T40" fmla="*/ 30 w 38"/>
                    <a:gd name="T41" fmla="*/ 185 h 259"/>
                    <a:gd name="T42" fmla="*/ 30 w 38"/>
                    <a:gd name="T43" fmla="*/ 195 h 259"/>
                    <a:gd name="T44" fmla="*/ 30 w 38"/>
                    <a:gd name="T45" fmla="*/ 205 h 259"/>
                    <a:gd name="T46" fmla="*/ 28 w 38"/>
                    <a:gd name="T47" fmla="*/ 215 h 259"/>
                    <a:gd name="T48" fmla="*/ 28 w 38"/>
                    <a:gd name="T49" fmla="*/ 221 h 259"/>
                    <a:gd name="T50" fmla="*/ 27 w 38"/>
                    <a:gd name="T51" fmla="*/ 226 h 259"/>
                    <a:gd name="T52" fmla="*/ 26 w 38"/>
                    <a:gd name="T53" fmla="*/ 232 h 259"/>
                    <a:gd name="T54" fmla="*/ 25 w 38"/>
                    <a:gd name="T55" fmla="*/ 238 h 259"/>
                    <a:gd name="T56" fmla="*/ 24 w 38"/>
                    <a:gd name="T57" fmla="*/ 243 h 259"/>
                    <a:gd name="T58" fmla="*/ 22 w 38"/>
                    <a:gd name="T59" fmla="*/ 248 h 259"/>
                    <a:gd name="T60" fmla="*/ 20 w 38"/>
                    <a:gd name="T61" fmla="*/ 253 h 259"/>
                    <a:gd name="T62" fmla="*/ 18 w 38"/>
                    <a:gd name="T63" fmla="*/ 258 h 259"/>
                    <a:gd name="T64" fmla="*/ 16 w 38"/>
                    <a:gd name="T65" fmla="*/ 257 h 259"/>
                    <a:gd name="T66" fmla="*/ 15 w 38"/>
                    <a:gd name="T67" fmla="*/ 256 h 259"/>
                    <a:gd name="T68" fmla="*/ 13 w 38"/>
                    <a:gd name="T69" fmla="*/ 254 h 259"/>
                    <a:gd name="T70" fmla="*/ 12 w 38"/>
                    <a:gd name="T71" fmla="*/ 251 h 259"/>
                    <a:gd name="T72" fmla="*/ 11 w 38"/>
                    <a:gd name="T73" fmla="*/ 250 h 259"/>
                    <a:gd name="T74" fmla="*/ 9 w 38"/>
                    <a:gd name="T75" fmla="*/ 249 h 259"/>
                    <a:gd name="T76" fmla="*/ 8 w 38"/>
                    <a:gd name="T77" fmla="*/ 247 h 259"/>
                    <a:gd name="T78" fmla="*/ 7 w 38"/>
                    <a:gd name="T79" fmla="*/ 244 h 259"/>
                    <a:gd name="T80" fmla="*/ 10 w 38"/>
                    <a:gd name="T81" fmla="*/ 225 h 259"/>
                    <a:gd name="T82" fmla="*/ 12 w 38"/>
                    <a:gd name="T83" fmla="*/ 207 h 259"/>
                    <a:gd name="T84" fmla="*/ 13 w 38"/>
                    <a:gd name="T85" fmla="*/ 189 h 259"/>
                    <a:gd name="T86" fmla="*/ 12 w 38"/>
                    <a:gd name="T87" fmla="*/ 170 h 259"/>
                    <a:gd name="T88" fmla="*/ 11 w 38"/>
                    <a:gd name="T89" fmla="*/ 151 h 259"/>
                    <a:gd name="T90" fmla="*/ 8 w 38"/>
                    <a:gd name="T91" fmla="*/ 133 h 259"/>
                    <a:gd name="T92" fmla="*/ 4 w 38"/>
                    <a:gd name="T93" fmla="*/ 114 h 259"/>
                    <a:gd name="T94" fmla="*/ 0 w 38"/>
                    <a:gd name="T95" fmla="*/ 96 h 259"/>
                    <a:gd name="T96" fmla="*/ 0 w 38"/>
                    <a:gd name="T97" fmla="*/ 84 h 259"/>
                    <a:gd name="T98" fmla="*/ 1 w 38"/>
                    <a:gd name="T99" fmla="*/ 72 h 259"/>
                    <a:gd name="T100" fmla="*/ 4 w 38"/>
                    <a:gd name="T101" fmla="*/ 61 h 259"/>
                    <a:gd name="T102" fmla="*/ 7 w 38"/>
                    <a:gd name="T103" fmla="*/ 50 h 259"/>
                    <a:gd name="T104" fmla="*/ 11 w 38"/>
                    <a:gd name="T105" fmla="*/ 39 h 259"/>
                    <a:gd name="T106" fmla="*/ 14 w 38"/>
                    <a:gd name="T107" fmla="*/ 28 h 259"/>
                    <a:gd name="T108" fmla="*/ 18 w 38"/>
                    <a:gd name="T109" fmla="*/ 16 h 259"/>
                    <a:gd name="T110" fmla="*/ 21 w 38"/>
                    <a:gd name="T111" fmla="*/ 5 h 25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8"/>
                    <a:gd name="T169" fmla="*/ 0 h 259"/>
                    <a:gd name="T170" fmla="*/ 38 w 38"/>
                    <a:gd name="T171" fmla="*/ 259 h 25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8" h="259">
                      <a:moveTo>
                        <a:pt x="21" y="5"/>
                      </a:moveTo>
                      <a:lnTo>
                        <a:pt x="22" y="4"/>
                      </a:lnTo>
                      <a:lnTo>
                        <a:pt x="22" y="3"/>
                      </a:lnTo>
                      <a:lnTo>
                        <a:pt x="24" y="2"/>
                      </a:lnTo>
                      <a:lnTo>
                        <a:pt x="25" y="1"/>
                      </a:lnTo>
                      <a:lnTo>
                        <a:pt x="26" y="0"/>
                      </a:lnTo>
                      <a:lnTo>
                        <a:pt x="27" y="0"/>
                      </a:lnTo>
                      <a:lnTo>
                        <a:pt x="28" y="0"/>
                      </a:lnTo>
                      <a:lnTo>
                        <a:pt x="30" y="2"/>
                      </a:lnTo>
                      <a:lnTo>
                        <a:pt x="31" y="4"/>
                      </a:lnTo>
                      <a:lnTo>
                        <a:pt x="32" y="6"/>
                      </a:lnTo>
                      <a:lnTo>
                        <a:pt x="33" y="8"/>
                      </a:lnTo>
                      <a:lnTo>
                        <a:pt x="35" y="11"/>
                      </a:lnTo>
                      <a:lnTo>
                        <a:pt x="35" y="13"/>
                      </a:lnTo>
                      <a:lnTo>
                        <a:pt x="37" y="16"/>
                      </a:lnTo>
                      <a:lnTo>
                        <a:pt x="37" y="19"/>
                      </a:lnTo>
                      <a:lnTo>
                        <a:pt x="35" y="26"/>
                      </a:lnTo>
                      <a:lnTo>
                        <a:pt x="33" y="34"/>
                      </a:lnTo>
                      <a:lnTo>
                        <a:pt x="31" y="41"/>
                      </a:lnTo>
                      <a:lnTo>
                        <a:pt x="28" y="49"/>
                      </a:lnTo>
                      <a:lnTo>
                        <a:pt x="26" y="55"/>
                      </a:lnTo>
                      <a:lnTo>
                        <a:pt x="24" y="63"/>
                      </a:lnTo>
                      <a:lnTo>
                        <a:pt x="22" y="70"/>
                      </a:lnTo>
                      <a:lnTo>
                        <a:pt x="20" y="77"/>
                      </a:lnTo>
                      <a:lnTo>
                        <a:pt x="19" y="85"/>
                      </a:lnTo>
                      <a:lnTo>
                        <a:pt x="17" y="92"/>
                      </a:lnTo>
                      <a:lnTo>
                        <a:pt x="17" y="100"/>
                      </a:lnTo>
                      <a:lnTo>
                        <a:pt x="16" y="107"/>
                      </a:lnTo>
                      <a:lnTo>
                        <a:pt x="17" y="114"/>
                      </a:lnTo>
                      <a:lnTo>
                        <a:pt x="18" y="122"/>
                      </a:lnTo>
                      <a:lnTo>
                        <a:pt x="20" y="130"/>
                      </a:lnTo>
                      <a:lnTo>
                        <a:pt x="22" y="138"/>
                      </a:lnTo>
                      <a:lnTo>
                        <a:pt x="23" y="142"/>
                      </a:lnTo>
                      <a:lnTo>
                        <a:pt x="24" y="147"/>
                      </a:lnTo>
                      <a:lnTo>
                        <a:pt x="26" y="151"/>
                      </a:lnTo>
                      <a:lnTo>
                        <a:pt x="27" y="156"/>
                      </a:lnTo>
                      <a:lnTo>
                        <a:pt x="28" y="161"/>
                      </a:lnTo>
                      <a:lnTo>
                        <a:pt x="28" y="166"/>
                      </a:lnTo>
                      <a:lnTo>
                        <a:pt x="29" y="171"/>
                      </a:lnTo>
                      <a:lnTo>
                        <a:pt x="29" y="176"/>
                      </a:lnTo>
                      <a:lnTo>
                        <a:pt x="30" y="181"/>
                      </a:lnTo>
                      <a:lnTo>
                        <a:pt x="30" y="185"/>
                      </a:lnTo>
                      <a:lnTo>
                        <a:pt x="30" y="191"/>
                      </a:lnTo>
                      <a:lnTo>
                        <a:pt x="30" y="195"/>
                      </a:lnTo>
                      <a:lnTo>
                        <a:pt x="30" y="200"/>
                      </a:lnTo>
                      <a:lnTo>
                        <a:pt x="30" y="205"/>
                      </a:lnTo>
                      <a:lnTo>
                        <a:pt x="29" y="210"/>
                      </a:lnTo>
                      <a:lnTo>
                        <a:pt x="28" y="215"/>
                      </a:lnTo>
                      <a:lnTo>
                        <a:pt x="28" y="218"/>
                      </a:lnTo>
                      <a:lnTo>
                        <a:pt x="28" y="221"/>
                      </a:lnTo>
                      <a:lnTo>
                        <a:pt x="28" y="223"/>
                      </a:lnTo>
                      <a:lnTo>
                        <a:pt x="27" y="226"/>
                      </a:lnTo>
                      <a:lnTo>
                        <a:pt x="27" y="229"/>
                      </a:lnTo>
                      <a:lnTo>
                        <a:pt x="26" y="232"/>
                      </a:lnTo>
                      <a:lnTo>
                        <a:pt x="26" y="235"/>
                      </a:lnTo>
                      <a:lnTo>
                        <a:pt x="25" y="238"/>
                      </a:lnTo>
                      <a:lnTo>
                        <a:pt x="24" y="240"/>
                      </a:lnTo>
                      <a:lnTo>
                        <a:pt x="24" y="243"/>
                      </a:lnTo>
                      <a:lnTo>
                        <a:pt x="23" y="246"/>
                      </a:lnTo>
                      <a:lnTo>
                        <a:pt x="22" y="248"/>
                      </a:lnTo>
                      <a:lnTo>
                        <a:pt x="21" y="251"/>
                      </a:lnTo>
                      <a:lnTo>
                        <a:pt x="20" y="253"/>
                      </a:lnTo>
                      <a:lnTo>
                        <a:pt x="19" y="256"/>
                      </a:lnTo>
                      <a:lnTo>
                        <a:pt x="18" y="258"/>
                      </a:lnTo>
                      <a:lnTo>
                        <a:pt x="17" y="258"/>
                      </a:lnTo>
                      <a:lnTo>
                        <a:pt x="16" y="257"/>
                      </a:lnTo>
                      <a:lnTo>
                        <a:pt x="15" y="257"/>
                      </a:lnTo>
                      <a:lnTo>
                        <a:pt x="15" y="256"/>
                      </a:lnTo>
                      <a:lnTo>
                        <a:pt x="14" y="255"/>
                      </a:lnTo>
                      <a:lnTo>
                        <a:pt x="13" y="254"/>
                      </a:lnTo>
                      <a:lnTo>
                        <a:pt x="12" y="253"/>
                      </a:lnTo>
                      <a:lnTo>
                        <a:pt x="12" y="251"/>
                      </a:lnTo>
                      <a:lnTo>
                        <a:pt x="11" y="251"/>
                      </a:lnTo>
                      <a:lnTo>
                        <a:pt x="11" y="250"/>
                      </a:lnTo>
                      <a:lnTo>
                        <a:pt x="10" y="250"/>
                      </a:lnTo>
                      <a:lnTo>
                        <a:pt x="9" y="249"/>
                      </a:lnTo>
                      <a:lnTo>
                        <a:pt x="9" y="248"/>
                      </a:lnTo>
                      <a:lnTo>
                        <a:pt x="8" y="247"/>
                      </a:lnTo>
                      <a:lnTo>
                        <a:pt x="7" y="246"/>
                      </a:lnTo>
                      <a:lnTo>
                        <a:pt x="7" y="244"/>
                      </a:lnTo>
                      <a:lnTo>
                        <a:pt x="9" y="235"/>
                      </a:lnTo>
                      <a:lnTo>
                        <a:pt x="10" y="225"/>
                      </a:lnTo>
                      <a:lnTo>
                        <a:pt x="11" y="216"/>
                      </a:lnTo>
                      <a:lnTo>
                        <a:pt x="12" y="207"/>
                      </a:lnTo>
                      <a:lnTo>
                        <a:pt x="13" y="198"/>
                      </a:lnTo>
                      <a:lnTo>
                        <a:pt x="13" y="189"/>
                      </a:lnTo>
                      <a:lnTo>
                        <a:pt x="13" y="179"/>
                      </a:lnTo>
                      <a:lnTo>
                        <a:pt x="12" y="170"/>
                      </a:lnTo>
                      <a:lnTo>
                        <a:pt x="12" y="160"/>
                      </a:lnTo>
                      <a:lnTo>
                        <a:pt x="11" y="151"/>
                      </a:lnTo>
                      <a:lnTo>
                        <a:pt x="9" y="142"/>
                      </a:lnTo>
                      <a:lnTo>
                        <a:pt x="8" y="133"/>
                      </a:lnTo>
                      <a:lnTo>
                        <a:pt x="7" y="124"/>
                      </a:lnTo>
                      <a:lnTo>
                        <a:pt x="4" y="114"/>
                      </a:lnTo>
                      <a:lnTo>
                        <a:pt x="2" y="105"/>
                      </a:lnTo>
                      <a:lnTo>
                        <a:pt x="0" y="96"/>
                      </a:lnTo>
                      <a:lnTo>
                        <a:pt x="0" y="90"/>
                      </a:lnTo>
                      <a:lnTo>
                        <a:pt x="0" y="84"/>
                      </a:lnTo>
                      <a:lnTo>
                        <a:pt x="0" y="78"/>
                      </a:lnTo>
                      <a:lnTo>
                        <a:pt x="1" y="72"/>
                      </a:lnTo>
                      <a:lnTo>
                        <a:pt x="2" y="67"/>
                      </a:lnTo>
                      <a:lnTo>
                        <a:pt x="4" y="61"/>
                      </a:lnTo>
                      <a:lnTo>
                        <a:pt x="5" y="55"/>
                      </a:lnTo>
                      <a:lnTo>
                        <a:pt x="7" y="50"/>
                      </a:lnTo>
                      <a:lnTo>
                        <a:pt x="9" y="44"/>
                      </a:lnTo>
                      <a:lnTo>
                        <a:pt x="11" y="39"/>
                      </a:lnTo>
                      <a:lnTo>
                        <a:pt x="12" y="33"/>
                      </a:lnTo>
                      <a:lnTo>
                        <a:pt x="14" y="28"/>
                      </a:lnTo>
                      <a:lnTo>
                        <a:pt x="16" y="22"/>
                      </a:lnTo>
                      <a:lnTo>
                        <a:pt x="18" y="16"/>
                      </a:lnTo>
                      <a:lnTo>
                        <a:pt x="19" y="11"/>
                      </a:lnTo>
                      <a:lnTo>
                        <a:pt x="21" y="5"/>
                      </a:lnTo>
                    </a:path>
                  </a:pathLst>
                </a:custGeom>
                <a:solidFill>
                  <a:srgbClr val="161717"/>
                </a:solidFill>
                <a:ln w="12700" cap="rnd">
                  <a:noFill/>
                  <a:round/>
                  <a:headEnd/>
                  <a:tailEnd/>
                </a:ln>
              </p:spPr>
              <p:txBody>
                <a:bodyPr wrap="none" lIns="94788" tIns="46563" rIns="94788" bIns="46563">
                  <a:spAutoFit/>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783" name="Freeform 72"/>
                <p:cNvSpPr>
                  <a:spLocks/>
                </p:cNvSpPr>
                <p:nvPr/>
              </p:nvSpPr>
              <p:spPr bwMode="auto">
                <a:xfrm>
                  <a:off x="1761" y="2045"/>
                  <a:ext cx="42" cy="264"/>
                </a:xfrm>
                <a:custGeom>
                  <a:avLst/>
                  <a:gdLst>
                    <a:gd name="T0" fmla="*/ 24 w 42"/>
                    <a:gd name="T1" fmla="*/ 4 h 264"/>
                    <a:gd name="T2" fmla="*/ 26 w 42"/>
                    <a:gd name="T3" fmla="*/ 2 h 264"/>
                    <a:gd name="T4" fmla="*/ 28 w 42"/>
                    <a:gd name="T5" fmla="*/ 0 h 264"/>
                    <a:gd name="T6" fmla="*/ 31 w 42"/>
                    <a:gd name="T7" fmla="*/ 0 h 264"/>
                    <a:gd name="T8" fmla="*/ 33 w 42"/>
                    <a:gd name="T9" fmla="*/ 2 h 264"/>
                    <a:gd name="T10" fmla="*/ 36 w 42"/>
                    <a:gd name="T11" fmla="*/ 7 h 264"/>
                    <a:gd name="T12" fmla="*/ 38 w 42"/>
                    <a:gd name="T13" fmla="*/ 11 h 264"/>
                    <a:gd name="T14" fmla="*/ 41 w 42"/>
                    <a:gd name="T15" fmla="*/ 16 h 264"/>
                    <a:gd name="T16" fmla="*/ 39 w 42"/>
                    <a:gd name="T17" fmla="*/ 27 h 264"/>
                    <a:gd name="T18" fmla="*/ 34 w 42"/>
                    <a:gd name="T19" fmla="*/ 42 h 264"/>
                    <a:gd name="T20" fmla="*/ 29 w 42"/>
                    <a:gd name="T21" fmla="*/ 56 h 264"/>
                    <a:gd name="T22" fmla="*/ 24 w 42"/>
                    <a:gd name="T23" fmla="*/ 72 h 264"/>
                    <a:gd name="T24" fmla="*/ 21 w 42"/>
                    <a:gd name="T25" fmla="*/ 86 h 264"/>
                    <a:gd name="T26" fmla="*/ 18 w 42"/>
                    <a:gd name="T27" fmla="*/ 101 h 264"/>
                    <a:gd name="T28" fmla="*/ 18 w 42"/>
                    <a:gd name="T29" fmla="*/ 117 h 264"/>
                    <a:gd name="T30" fmla="*/ 22 w 42"/>
                    <a:gd name="T31" fmla="*/ 133 h 264"/>
                    <a:gd name="T32" fmla="*/ 26 w 42"/>
                    <a:gd name="T33" fmla="*/ 145 h 264"/>
                    <a:gd name="T34" fmla="*/ 28 w 42"/>
                    <a:gd name="T35" fmla="*/ 154 h 264"/>
                    <a:gd name="T36" fmla="*/ 31 w 42"/>
                    <a:gd name="T37" fmla="*/ 164 h 264"/>
                    <a:gd name="T38" fmla="*/ 32 w 42"/>
                    <a:gd name="T39" fmla="*/ 174 h 264"/>
                    <a:gd name="T40" fmla="*/ 33 w 42"/>
                    <a:gd name="T41" fmla="*/ 184 h 264"/>
                    <a:gd name="T42" fmla="*/ 33 w 42"/>
                    <a:gd name="T43" fmla="*/ 194 h 264"/>
                    <a:gd name="T44" fmla="*/ 33 w 42"/>
                    <a:gd name="T45" fmla="*/ 204 h 264"/>
                    <a:gd name="T46" fmla="*/ 32 w 42"/>
                    <a:gd name="T47" fmla="*/ 214 h 264"/>
                    <a:gd name="T48" fmla="*/ 32 w 42"/>
                    <a:gd name="T49" fmla="*/ 222 h 264"/>
                    <a:gd name="T50" fmla="*/ 31 w 42"/>
                    <a:gd name="T51" fmla="*/ 228 h 264"/>
                    <a:gd name="T52" fmla="*/ 30 w 42"/>
                    <a:gd name="T53" fmla="*/ 234 h 264"/>
                    <a:gd name="T54" fmla="*/ 28 w 42"/>
                    <a:gd name="T55" fmla="*/ 239 h 264"/>
                    <a:gd name="T56" fmla="*/ 27 w 42"/>
                    <a:gd name="T57" fmla="*/ 245 h 264"/>
                    <a:gd name="T58" fmla="*/ 25 w 42"/>
                    <a:gd name="T59" fmla="*/ 250 h 264"/>
                    <a:gd name="T60" fmla="*/ 23 w 42"/>
                    <a:gd name="T61" fmla="*/ 256 h 264"/>
                    <a:gd name="T62" fmla="*/ 21 w 42"/>
                    <a:gd name="T63" fmla="*/ 261 h 264"/>
                    <a:gd name="T64" fmla="*/ 19 w 42"/>
                    <a:gd name="T65" fmla="*/ 263 h 264"/>
                    <a:gd name="T66" fmla="*/ 18 w 42"/>
                    <a:gd name="T67" fmla="*/ 262 h 264"/>
                    <a:gd name="T68" fmla="*/ 17 w 42"/>
                    <a:gd name="T69" fmla="*/ 261 h 264"/>
                    <a:gd name="T70" fmla="*/ 14 w 42"/>
                    <a:gd name="T71" fmla="*/ 259 h 264"/>
                    <a:gd name="T72" fmla="*/ 14 w 42"/>
                    <a:gd name="T73" fmla="*/ 256 h 264"/>
                    <a:gd name="T74" fmla="*/ 12 w 42"/>
                    <a:gd name="T75" fmla="*/ 255 h 264"/>
                    <a:gd name="T76" fmla="*/ 10 w 42"/>
                    <a:gd name="T77" fmla="*/ 254 h 264"/>
                    <a:gd name="T78" fmla="*/ 9 w 42"/>
                    <a:gd name="T79" fmla="*/ 252 h 264"/>
                    <a:gd name="T80" fmla="*/ 8 w 42"/>
                    <a:gd name="T81" fmla="*/ 249 h 264"/>
                    <a:gd name="T82" fmla="*/ 11 w 42"/>
                    <a:gd name="T83" fmla="*/ 230 h 264"/>
                    <a:gd name="T84" fmla="*/ 14 w 42"/>
                    <a:gd name="T85" fmla="*/ 211 h 264"/>
                    <a:gd name="T86" fmla="*/ 14 w 42"/>
                    <a:gd name="T87" fmla="*/ 192 h 264"/>
                    <a:gd name="T88" fmla="*/ 14 w 42"/>
                    <a:gd name="T89" fmla="*/ 173 h 264"/>
                    <a:gd name="T90" fmla="*/ 12 w 42"/>
                    <a:gd name="T91" fmla="*/ 154 h 264"/>
                    <a:gd name="T92" fmla="*/ 9 w 42"/>
                    <a:gd name="T93" fmla="*/ 135 h 264"/>
                    <a:gd name="T94" fmla="*/ 5 w 42"/>
                    <a:gd name="T95" fmla="*/ 117 h 264"/>
                    <a:gd name="T96" fmla="*/ 0 w 42"/>
                    <a:gd name="T97" fmla="*/ 98 h 264"/>
                    <a:gd name="T98" fmla="*/ 0 w 42"/>
                    <a:gd name="T99" fmla="*/ 85 h 264"/>
                    <a:gd name="T100" fmla="*/ 1 w 42"/>
                    <a:gd name="T101" fmla="*/ 74 h 264"/>
                    <a:gd name="T102" fmla="*/ 4 w 42"/>
                    <a:gd name="T103" fmla="*/ 62 h 264"/>
                    <a:gd name="T104" fmla="*/ 8 w 42"/>
                    <a:gd name="T105" fmla="*/ 51 h 264"/>
                    <a:gd name="T106" fmla="*/ 12 w 42"/>
                    <a:gd name="T107" fmla="*/ 39 h 264"/>
                    <a:gd name="T108" fmla="*/ 16 w 42"/>
                    <a:gd name="T109" fmla="*/ 28 h 264"/>
                    <a:gd name="T110" fmla="*/ 20 w 42"/>
                    <a:gd name="T111" fmla="*/ 17 h 264"/>
                    <a:gd name="T112" fmla="*/ 23 w 42"/>
                    <a:gd name="T113" fmla="*/ 5 h 26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2"/>
                    <a:gd name="T172" fmla="*/ 0 h 264"/>
                    <a:gd name="T173" fmla="*/ 42 w 42"/>
                    <a:gd name="T174" fmla="*/ 264 h 26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2" h="264">
                      <a:moveTo>
                        <a:pt x="23" y="5"/>
                      </a:moveTo>
                      <a:lnTo>
                        <a:pt x="24" y="4"/>
                      </a:lnTo>
                      <a:lnTo>
                        <a:pt x="25" y="3"/>
                      </a:lnTo>
                      <a:lnTo>
                        <a:pt x="26" y="2"/>
                      </a:lnTo>
                      <a:lnTo>
                        <a:pt x="27" y="1"/>
                      </a:lnTo>
                      <a:lnTo>
                        <a:pt x="28" y="0"/>
                      </a:lnTo>
                      <a:lnTo>
                        <a:pt x="30" y="0"/>
                      </a:lnTo>
                      <a:lnTo>
                        <a:pt x="31" y="0"/>
                      </a:lnTo>
                      <a:lnTo>
                        <a:pt x="32" y="0"/>
                      </a:lnTo>
                      <a:lnTo>
                        <a:pt x="33" y="2"/>
                      </a:lnTo>
                      <a:lnTo>
                        <a:pt x="34" y="4"/>
                      </a:lnTo>
                      <a:lnTo>
                        <a:pt x="36" y="7"/>
                      </a:lnTo>
                      <a:lnTo>
                        <a:pt x="37" y="9"/>
                      </a:lnTo>
                      <a:lnTo>
                        <a:pt x="38" y="11"/>
                      </a:lnTo>
                      <a:lnTo>
                        <a:pt x="39" y="13"/>
                      </a:lnTo>
                      <a:lnTo>
                        <a:pt x="41" y="16"/>
                      </a:lnTo>
                      <a:lnTo>
                        <a:pt x="41" y="19"/>
                      </a:lnTo>
                      <a:lnTo>
                        <a:pt x="39" y="27"/>
                      </a:lnTo>
                      <a:lnTo>
                        <a:pt x="37" y="34"/>
                      </a:lnTo>
                      <a:lnTo>
                        <a:pt x="34" y="42"/>
                      </a:lnTo>
                      <a:lnTo>
                        <a:pt x="32" y="49"/>
                      </a:lnTo>
                      <a:lnTo>
                        <a:pt x="29" y="56"/>
                      </a:lnTo>
                      <a:lnTo>
                        <a:pt x="27" y="64"/>
                      </a:lnTo>
                      <a:lnTo>
                        <a:pt x="24" y="72"/>
                      </a:lnTo>
                      <a:lnTo>
                        <a:pt x="22" y="79"/>
                      </a:lnTo>
                      <a:lnTo>
                        <a:pt x="21" y="86"/>
                      </a:lnTo>
                      <a:lnTo>
                        <a:pt x="19" y="94"/>
                      </a:lnTo>
                      <a:lnTo>
                        <a:pt x="18" y="101"/>
                      </a:lnTo>
                      <a:lnTo>
                        <a:pt x="18" y="109"/>
                      </a:lnTo>
                      <a:lnTo>
                        <a:pt x="18" y="117"/>
                      </a:lnTo>
                      <a:lnTo>
                        <a:pt x="20" y="124"/>
                      </a:lnTo>
                      <a:lnTo>
                        <a:pt x="22" y="133"/>
                      </a:lnTo>
                      <a:lnTo>
                        <a:pt x="24" y="140"/>
                      </a:lnTo>
                      <a:lnTo>
                        <a:pt x="26" y="145"/>
                      </a:lnTo>
                      <a:lnTo>
                        <a:pt x="27" y="150"/>
                      </a:lnTo>
                      <a:lnTo>
                        <a:pt x="28" y="154"/>
                      </a:lnTo>
                      <a:lnTo>
                        <a:pt x="30" y="160"/>
                      </a:lnTo>
                      <a:lnTo>
                        <a:pt x="31" y="164"/>
                      </a:lnTo>
                      <a:lnTo>
                        <a:pt x="32" y="169"/>
                      </a:lnTo>
                      <a:lnTo>
                        <a:pt x="32" y="174"/>
                      </a:lnTo>
                      <a:lnTo>
                        <a:pt x="32" y="179"/>
                      </a:lnTo>
                      <a:lnTo>
                        <a:pt x="33" y="184"/>
                      </a:lnTo>
                      <a:lnTo>
                        <a:pt x="33" y="189"/>
                      </a:lnTo>
                      <a:lnTo>
                        <a:pt x="33" y="194"/>
                      </a:lnTo>
                      <a:lnTo>
                        <a:pt x="33" y="199"/>
                      </a:lnTo>
                      <a:lnTo>
                        <a:pt x="33" y="204"/>
                      </a:lnTo>
                      <a:lnTo>
                        <a:pt x="33" y="209"/>
                      </a:lnTo>
                      <a:lnTo>
                        <a:pt x="32" y="214"/>
                      </a:lnTo>
                      <a:lnTo>
                        <a:pt x="32" y="219"/>
                      </a:lnTo>
                      <a:lnTo>
                        <a:pt x="32" y="222"/>
                      </a:lnTo>
                      <a:lnTo>
                        <a:pt x="31" y="225"/>
                      </a:lnTo>
                      <a:lnTo>
                        <a:pt x="31" y="228"/>
                      </a:lnTo>
                      <a:lnTo>
                        <a:pt x="30" y="231"/>
                      </a:lnTo>
                      <a:lnTo>
                        <a:pt x="30" y="234"/>
                      </a:lnTo>
                      <a:lnTo>
                        <a:pt x="29" y="236"/>
                      </a:lnTo>
                      <a:lnTo>
                        <a:pt x="28" y="239"/>
                      </a:lnTo>
                      <a:lnTo>
                        <a:pt x="27" y="242"/>
                      </a:lnTo>
                      <a:lnTo>
                        <a:pt x="27" y="245"/>
                      </a:lnTo>
                      <a:lnTo>
                        <a:pt x="26" y="247"/>
                      </a:lnTo>
                      <a:lnTo>
                        <a:pt x="25" y="250"/>
                      </a:lnTo>
                      <a:lnTo>
                        <a:pt x="24" y="253"/>
                      </a:lnTo>
                      <a:lnTo>
                        <a:pt x="23" y="256"/>
                      </a:lnTo>
                      <a:lnTo>
                        <a:pt x="22" y="258"/>
                      </a:lnTo>
                      <a:lnTo>
                        <a:pt x="21" y="261"/>
                      </a:lnTo>
                      <a:lnTo>
                        <a:pt x="20" y="263"/>
                      </a:lnTo>
                      <a:lnTo>
                        <a:pt x="19" y="263"/>
                      </a:lnTo>
                      <a:lnTo>
                        <a:pt x="18" y="263"/>
                      </a:lnTo>
                      <a:lnTo>
                        <a:pt x="18" y="262"/>
                      </a:lnTo>
                      <a:lnTo>
                        <a:pt x="17" y="262"/>
                      </a:lnTo>
                      <a:lnTo>
                        <a:pt x="17" y="261"/>
                      </a:lnTo>
                      <a:lnTo>
                        <a:pt x="16" y="260"/>
                      </a:lnTo>
                      <a:lnTo>
                        <a:pt x="14" y="259"/>
                      </a:lnTo>
                      <a:lnTo>
                        <a:pt x="14" y="258"/>
                      </a:lnTo>
                      <a:lnTo>
                        <a:pt x="14" y="256"/>
                      </a:lnTo>
                      <a:lnTo>
                        <a:pt x="13" y="256"/>
                      </a:lnTo>
                      <a:lnTo>
                        <a:pt x="12" y="255"/>
                      </a:lnTo>
                      <a:lnTo>
                        <a:pt x="11" y="254"/>
                      </a:lnTo>
                      <a:lnTo>
                        <a:pt x="10" y="254"/>
                      </a:lnTo>
                      <a:lnTo>
                        <a:pt x="9" y="253"/>
                      </a:lnTo>
                      <a:lnTo>
                        <a:pt x="9" y="252"/>
                      </a:lnTo>
                      <a:lnTo>
                        <a:pt x="8" y="250"/>
                      </a:lnTo>
                      <a:lnTo>
                        <a:pt x="8" y="249"/>
                      </a:lnTo>
                      <a:lnTo>
                        <a:pt x="10" y="239"/>
                      </a:lnTo>
                      <a:lnTo>
                        <a:pt x="11" y="230"/>
                      </a:lnTo>
                      <a:lnTo>
                        <a:pt x="13" y="220"/>
                      </a:lnTo>
                      <a:lnTo>
                        <a:pt x="14" y="211"/>
                      </a:lnTo>
                      <a:lnTo>
                        <a:pt x="14" y="202"/>
                      </a:lnTo>
                      <a:lnTo>
                        <a:pt x="14" y="192"/>
                      </a:lnTo>
                      <a:lnTo>
                        <a:pt x="14" y="183"/>
                      </a:lnTo>
                      <a:lnTo>
                        <a:pt x="14" y="173"/>
                      </a:lnTo>
                      <a:lnTo>
                        <a:pt x="13" y="164"/>
                      </a:lnTo>
                      <a:lnTo>
                        <a:pt x="12" y="154"/>
                      </a:lnTo>
                      <a:lnTo>
                        <a:pt x="10" y="145"/>
                      </a:lnTo>
                      <a:lnTo>
                        <a:pt x="9" y="135"/>
                      </a:lnTo>
                      <a:lnTo>
                        <a:pt x="7" y="126"/>
                      </a:lnTo>
                      <a:lnTo>
                        <a:pt x="5" y="117"/>
                      </a:lnTo>
                      <a:lnTo>
                        <a:pt x="3" y="107"/>
                      </a:lnTo>
                      <a:lnTo>
                        <a:pt x="0" y="98"/>
                      </a:lnTo>
                      <a:lnTo>
                        <a:pt x="0" y="92"/>
                      </a:lnTo>
                      <a:lnTo>
                        <a:pt x="0" y="85"/>
                      </a:lnTo>
                      <a:lnTo>
                        <a:pt x="0" y="79"/>
                      </a:lnTo>
                      <a:lnTo>
                        <a:pt x="1" y="74"/>
                      </a:lnTo>
                      <a:lnTo>
                        <a:pt x="3" y="68"/>
                      </a:lnTo>
                      <a:lnTo>
                        <a:pt x="4" y="62"/>
                      </a:lnTo>
                      <a:lnTo>
                        <a:pt x="6" y="56"/>
                      </a:lnTo>
                      <a:lnTo>
                        <a:pt x="8" y="51"/>
                      </a:lnTo>
                      <a:lnTo>
                        <a:pt x="9" y="45"/>
                      </a:lnTo>
                      <a:lnTo>
                        <a:pt x="12" y="39"/>
                      </a:lnTo>
                      <a:lnTo>
                        <a:pt x="14" y="34"/>
                      </a:lnTo>
                      <a:lnTo>
                        <a:pt x="16" y="28"/>
                      </a:lnTo>
                      <a:lnTo>
                        <a:pt x="18" y="22"/>
                      </a:lnTo>
                      <a:lnTo>
                        <a:pt x="20" y="17"/>
                      </a:lnTo>
                      <a:lnTo>
                        <a:pt x="21" y="11"/>
                      </a:lnTo>
                      <a:lnTo>
                        <a:pt x="23" y="5"/>
                      </a:lnTo>
                    </a:path>
                  </a:pathLst>
                </a:custGeom>
                <a:noFill/>
                <a:ln w="12700" cap="rnd">
                  <a:solidFill>
                    <a:srgbClr val="161717"/>
                  </a:solidFill>
                  <a:round/>
                  <a:headEnd/>
                  <a:tailEnd/>
                </a:ln>
              </p:spPr>
              <p:txBody>
                <a:bodyPr wrap="none" lIns="94788" tIns="46563" rIns="94788" bIns="46563">
                  <a:spAutoFit/>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784" name="Freeform 73"/>
                <p:cNvSpPr>
                  <a:spLocks/>
                </p:cNvSpPr>
                <p:nvPr/>
              </p:nvSpPr>
              <p:spPr bwMode="auto">
                <a:xfrm>
                  <a:off x="1511" y="2019"/>
                  <a:ext cx="282" cy="18"/>
                </a:xfrm>
                <a:custGeom>
                  <a:avLst/>
                  <a:gdLst>
                    <a:gd name="T0" fmla="*/ 280 w 282"/>
                    <a:gd name="T1" fmla="*/ 14 h 18"/>
                    <a:gd name="T2" fmla="*/ 277 w 282"/>
                    <a:gd name="T3" fmla="*/ 15 h 18"/>
                    <a:gd name="T4" fmla="*/ 274 w 282"/>
                    <a:gd name="T5" fmla="*/ 16 h 18"/>
                    <a:gd name="T6" fmla="*/ 271 w 282"/>
                    <a:gd name="T7" fmla="*/ 17 h 18"/>
                    <a:gd name="T8" fmla="*/ 269 w 282"/>
                    <a:gd name="T9" fmla="*/ 17 h 18"/>
                    <a:gd name="T10" fmla="*/ 267 w 282"/>
                    <a:gd name="T11" fmla="*/ 16 h 18"/>
                    <a:gd name="T12" fmla="*/ 257 w 282"/>
                    <a:gd name="T13" fmla="*/ 15 h 18"/>
                    <a:gd name="T14" fmla="*/ 241 w 282"/>
                    <a:gd name="T15" fmla="*/ 14 h 18"/>
                    <a:gd name="T16" fmla="*/ 224 w 282"/>
                    <a:gd name="T17" fmla="*/ 14 h 18"/>
                    <a:gd name="T18" fmla="*/ 208 w 282"/>
                    <a:gd name="T19" fmla="*/ 13 h 18"/>
                    <a:gd name="T20" fmla="*/ 191 w 282"/>
                    <a:gd name="T21" fmla="*/ 12 h 18"/>
                    <a:gd name="T22" fmla="*/ 174 w 282"/>
                    <a:gd name="T23" fmla="*/ 12 h 18"/>
                    <a:gd name="T24" fmla="*/ 158 w 282"/>
                    <a:gd name="T25" fmla="*/ 11 h 18"/>
                    <a:gd name="T26" fmla="*/ 141 w 282"/>
                    <a:gd name="T27" fmla="*/ 11 h 18"/>
                    <a:gd name="T28" fmla="*/ 83 w 282"/>
                    <a:gd name="T29" fmla="*/ 11 h 18"/>
                    <a:gd name="T30" fmla="*/ 2 w 282"/>
                    <a:gd name="T31" fmla="*/ 12 h 18"/>
                    <a:gd name="T32" fmla="*/ 1 w 282"/>
                    <a:gd name="T33" fmla="*/ 10 h 18"/>
                    <a:gd name="T34" fmla="*/ 0 w 282"/>
                    <a:gd name="T35" fmla="*/ 8 h 18"/>
                    <a:gd name="T36" fmla="*/ 0 w 282"/>
                    <a:gd name="T37" fmla="*/ 6 h 18"/>
                    <a:gd name="T38" fmla="*/ 3 w 282"/>
                    <a:gd name="T39" fmla="*/ 4 h 18"/>
                    <a:gd name="T40" fmla="*/ 6 w 282"/>
                    <a:gd name="T41" fmla="*/ 3 h 18"/>
                    <a:gd name="T42" fmla="*/ 40 w 282"/>
                    <a:gd name="T43" fmla="*/ 1 h 18"/>
                    <a:gd name="T44" fmla="*/ 94 w 282"/>
                    <a:gd name="T45" fmla="*/ 1 h 18"/>
                    <a:gd name="T46" fmla="*/ 94 w 282"/>
                    <a:gd name="T47" fmla="*/ 2 h 18"/>
                    <a:gd name="T48" fmla="*/ 97 w 282"/>
                    <a:gd name="T49" fmla="*/ 2 h 18"/>
                    <a:gd name="T50" fmla="*/ 101 w 282"/>
                    <a:gd name="T51" fmla="*/ 2 h 18"/>
                    <a:gd name="T52" fmla="*/ 105 w 282"/>
                    <a:gd name="T53" fmla="*/ 2 h 18"/>
                    <a:gd name="T54" fmla="*/ 105 w 282"/>
                    <a:gd name="T55" fmla="*/ 1 h 18"/>
                    <a:gd name="T56" fmla="*/ 103 w 282"/>
                    <a:gd name="T57" fmla="*/ 2 h 18"/>
                    <a:gd name="T58" fmla="*/ 100 w 282"/>
                    <a:gd name="T59" fmla="*/ 2 h 18"/>
                    <a:gd name="T60" fmla="*/ 97 w 282"/>
                    <a:gd name="T61" fmla="*/ 2 h 18"/>
                    <a:gd name="T62" fmla="*/ 94 w 282"/>
                    <a:gd name="T63" fmla="*/ 2 h 18"/>
                    <a:gd name="T64" fmla="*/ 117 w 282"/>
                    <a:gd name="T65" fmla="*/ 0 h 18"/>
                    <a:gd name="T66" fmla="*/ 121 w 282"/>
                    <a:gd name="T67" fmla="*/ 0 h 18"/>
                    <a:gd name="T68" fmla="*/ 126 w 282"/>
                    <a:gd name="T69" fmla="*/ 0 h 18"/>
                    <a:gd name="T70" fmla="*/ 130 w 282"/>
                    <a:gd name="T71" fmla="*/ 0 h 18"/>
                    <a:gd name="T72" fmla="*/ 133 w 282"/>
                    <a:gd name="T73" fmla="*/ 1 h 18"/>
                    <a:gd name="T74" fmla="*/ 135 w 282"/>
                    <a:gd name="T75" fmla="*/ 0 h 18"/>
                    <a:gd name="T76" fmla="*/ 139 w 282"/>
                    <a:gd name="T77" fmla="*/ 0 h 18"/>
                    <a:gd name="T78" fmla="*/ 142 w 282"/>
                    <a:gd name="T79" fmla="*/ 0 h 18"/>
                    <a:gd name="T80" fmla="*/ 143 w 282"/>
                    <a:gd name="T81" fmla="*/ 1 h 18"/>
                    <a:gd name="T82" fmla="*/ 141 w 282"/>
                    <a:gd name="T83" fmla="*/ 2 h 18"/>
                    <a:gd name="T84" fmla="*/ 143 w 282"/>
                    <a:gd name="T85" fmla="*/ 2 h 18"/>
                    <a:gd name="T86" fmla="*/ 146 w 282"/>
                    <a:gd name="T87" fmla="*/ 2 h 18"/>
                    <a:gd name="T88" fmla="*/ 150 w 282"/>
                    <a:gd name="T89" fmla="*/ 2 h 18"/>
                    <a:gd name="T90" fmla="*/ 152 w 282"/>
                    <a:gd name="T91" fmla="*/ 2 h 18"/>
                    <a:gd name="T92" fmla="*/ 154 w 282"/>
                    <a:gd name="T93" fmla="*/ 1 h 18"/>
                    <a:gd name="T94" fmla="*/ 156 w 282"/>
                    <a:gd name="T95" fmla="*/ 0 h 18"/>
                    <a:gd name="T96" fmla="*/ 159 w 282"/>
                    <a:gd name="T97" fmla="*/ 1 h 18"/>
                    <a:gd name="T98" fmla="*/ 161 w 282"/>
                    <a:gd name="T99" fmla="*/ 1 h 18"/>
                    <a:gd name="T100" fmla="*/ 163 w 282"/>
                    <a:gd name="T101" fmla="*/ 1 h 18"/>
                    <a:gd name="T102" fmla="*/ 166 w 282"/>
                    <a:gd name="T103" fmla="*/ 1 h 18"/>
                    <a:gd name="T104" fmla="*/ 179 w 282"/>
                    <a:gd name="T105" fmla="*/ 2 h 18"/>
                    <a:gd name="T106" fmla="*/ 181 w 282"/>
                    <a:gd name="T107" fmla="*/ 1 h 18"/>
                    <a:gd name="T108" fmla="*/ 187 w 282"/>
                    <a:gd name="T109" fmla="*/ 0 h 18"/>
                    <a:gd name="T110" fmla="*/ 270 w 282"/>
                    <a:gd name="T111" fmla="*/ 2 h 18"/>
                    <a:gd name="T112" fmla="*/ 274 w 282"/>
                    <a:gd name="T113" fmla="*/ 2 h 18"/>
                    <a:gd name="T114" fmla="*/ 277 w 282"/>
                    <a:gd name="T115" fmla="*/ 3 h 1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18"/>
                    <a:gd name="T176" fmla="*/ 282 w 282"/>
                    <a:gd name="T177" fmla="*/ 18 h 1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18">
                      <a:moveTo>
                        <a:pt x="281" y="14"/>
                      </a:moveTo>
                      <a:lnTo>
                        <a:pt x="280" y="14"/>
                      </a:lnTo>
                      <a:lnTo>
                        <a:pt x="278" y="14"/>
                      </a:lnTo>
                      <a:lnTo>
                        <a:pt x="277" y="15"/>
                      </a:lnTo>
                      <a:lnTo>
                        <a:pt x="276" y="15"/>
                      </a:lnTo>
                      <a:lnTo>
                        <a:pt x="274" y="16"/>
                      </a:lnTo>
                      <a:lnTo>
                        <a:pt x="273" y="16"/>
                      </a:lnTo>
                      <a:lnTo>
                        <a:pt x="271" y="17"/>
                      </a:lnTo>
                      <a:lnTo>
                        <a:pt x="270" y="17"/>
                      </a:lnTo>
                      <a:lnTo>
                        <a:pt x="269" y="17"/>
                      </a:lnTo>
                      <a:lnTo>
                        <a:pt x="268" y="17"/>
                      </a:lnTo>
                      <a:lnTo>
                        <a:pt x="267" y="16"/>
                      </a:lnTo>
                      <a:lnTo>
                        <a:pt x="266" y="16"/>
                      </a:lnTo>
                      <a:lnTo>
                        <a:pt x="257" y="15"/>
                      </a:lnTo>
                      <a:lnTo>
                        <a:pt x="249" y="15"/>
                      </a:lnTo>
                      <a:lnTo>
                        <a:pt x="241" y="14"/>
                      </a:lnTo>
                      <a:lnTo>
                        <a:pt x="233" y="14"/>
                      </a:lnTo>
                      <a:lnTo>
                        <a:pt x="224" y="14"/>
                      </a:lnTo>
                      <a:lnTo>
                        <a:pt x="216" y="13"/>
                      </a:lnTo>
                      <a:lnTo>
                        <a:pt x="208" y="13"/>
                      </a:lnTo>
                      <a:lnTo>
                        <a:pt x="199" y="13"/>
                      </a:lnTo>
                      <a:lnTo>
                        <a:pt x="191" y="12"/>
                      </a:lnTo>
                      <a:lnTo>
                        <a:pt x="183" y="12"/>
                      </a:lnTo>
                      <a:lnTo>
                        <a:pt x="174" y="12"/>
                      </a:lnTo>
                      <a:lnTo>
                        <a:pt x="166" y="11"/>
                      </a:lnTo>
                      <a:lnTo>
                        <a:pt x="158" y="11"/>
                      </a:lnTo>
                      <a:lnTo>
                        <a:pt x="149" y="11"/>
                      </a:lnTo>
                      <a:lnTo>
                        <a:pt x="141" y="11"/>
                      </a:lnTo>
                      <a:lnTo>
                        <a:pt x="132" y="11"/>
                      </a:lnTo>
                      <a:lnTo>
                        <a:pt x="83" y="11"/>
                      </a:lnTo>
                      <a:lnTo>
                        <a:pt x="3" y="13"/>
                      </a:lnTo>
                      <a:lnTo>
                        <a:pt x="2" y="12"/>
                      </a:lnTo>
                      <a:lnTo>
                        <a:pt x="1" y="11"/>
                      </a:lnTo>
                      <a:lnTo>
                        <a:pt x="1" y="10"/>
                      </a:lnTo>
                      <a:lnTo>
                        <a:pt x="0" y="9"/>
                      </a:lnTo>
                      <a:lnTo>
                        <a:pt x="0" y="8"/>
                      </a:lnTo>
                      <a:lnTo>
                        <a:pt x="0" y="7"/>
                      </a:lnTo>
                      <a:lnTo>
                        <a:pt x="0" y="6"/>
                      </a:lnTo>
                      <a:lnTo>
                        <a:pt x="1" y="5"/>
                      </a:lnTo>
                      <a:lnTo>
                        <a:pt x="3" y="4"/>
                      </a:lnTo>
                      <a:lnTo>
                        <a:pt x="4" y="3"/>
                      </a:lnTo>
                      <a:lnTo>
                        <a:pt x="6" y="3"/>
                      </a:lnTo>
                      <a:lnTo>
                        <a:pt x="7" y="1"/>
                      </a:lnTo>
                      <a:lnTo>
                        <a:pt x="40" y="1"/>
                      </a:lnTo>
                      <a:lnTo>
                        <a:pt x="27" y="2"/>
                      </a:lnTo>
                      <a:lnTo>
                        <a:pt x="94" y="1"/>
                      </a:lnTo>
                      <a:lnTo>
                        <a:pt x="92" y="2"/>
                      </a:lnTo>
                      <a:lnTo>
                        <a:pt x="94" y="2"/>
                      </a:lnTo>
                      <a:lnTo>
                        <a:pt x="96" y="2"/>
                      </a:lnTo>
                      <a:lnTo>
                        <a:pt x="97" y="2"/>
                      </a:lnTo>
                      <a:lnTo>
                        <a:pt x="100" y="2"/>
                      </a:lnTo>
                      <a:lnTo>
                        <a:pt x="101" y="2"/>
                      </a:lnTo>
                      <a:lnTo>
                        <a:pt x="104" y="2"/>
                      </a:lnTo>
                      <a:lnTo>
                        <a:pt x="105" y="2"/>
                      </a:lnTo>
                      <a:lnTo>
                        <a:pt x="107" y="2"/>
                      </a:lnTo>
                      <a:lnTo>
                        <a:pt x="105" y="1"/>
                      </a:lnTo>
                      <a:lnTo>
                        <a:pt x="104" y="1"/>
                      </a:lnTo>
                      <a:lnTo>
                        <a:pt x="103" y="2"/>
                      </a:lnTo>
                      <a:lnTo>
                        <a:pt x="101" y="2"/>
                      </a:lnTo>
                      <a:lnTo>
                        <a:pt x="100" y="2"/>
                      </a:lnTo>
                      <a:lnTo>
                        <a:pt x="99" y="2"/>
                      </a:lnTo>
                      <a:lnTo>
                        <a:pt x="97" y="2"/>
                      </a:lnTo>
                      <a:lnTo>
                        <a:pt x="96" y="2"/>
                      </a:lnTo>
                      <a:lnTo>
                        <a:pt x="94" y="2"/>
                      </a:lnTo>
                      <a:lnTo>
                        <a:pt x="115" y="0"/>
                      </a:lnTo>
                      <a:lnTo>
                        <a:pt x="117" y="0"/>
                      </a:lnTo>
                      <a:lnTo>
                        <a:pt x="119" y="0"/>
                      </a:lnTo>
                      <a:lnTo>
                        <a:pt x="121" y="0"/>
                      </a:lnTo>
                      <a:lnTo>
                        <a:pt x="123" y="0"/>
                      </a:lnTo>
                      <a:lnTo>
                        <a:pt x="126" y="0"/>
                      </a:lnTo>
                      <a:lnTo>
                        <a:pt x="128" y="0"/>
                      </a:lnTo>
                      <a:lnTo>
                        <a:pt x="130" y="0"/>
                      </a:lnTo>
                      <a:lnTo>
                        <a:pt x="131" y="1"/>
                      </a:lnTo>
                      <a:lnTo>
                        <a:pt x="133" y="1"/>
                      </a:lnTo>
                      <a:lnTo>
                        <a:pt x="134" y="0"/>
                      </a:lnTo>
                      <a:lnTo>
                        <a:pt x="135" y="0"/>
                      </a:lnTo>
                      <a:lnTo>
                        <a:pt x="137" y="0"/>
                      </a:lnTo>
                      <a:lnTo>
                        <a:pt x="139" y="0"/>
                      </a:lnTo>
                      <a:lnTo>
                        <a:pt x="140" y="0"/>
                      </a:lnTo>
                      <a:lnTo>
                        <a:pt x="142" y="0"/>
                      </a:lnTo>
                      <a:lnTo>
                        <a:pt x="144" y="0"/>
                      </a:lnTo>
                      <a:lnTo>
                        <a:pt x="143" y="1"/>
                      </a:lnTo>
                      <a:lnTo>
                        <a:pt x="141" y="1"/>
                      </a:lnTo>
                      <a:lnTo>
                        <a:pt x="141" y="2"/>
                      </a:lnTo>
                      <a:lnTo>
                        <a:pt x="142" y="2"/>
                      </a:lnTo>
                      <a:lnTo>
                        <a:pt x="143" y="2"/>
                      </a:lnTo>
                      <a:lnTo>
                        <a:pt x="145" y="2"/>
                      </a:lnTo>
                      <a:lnTo>
                        <a:pt x="146" y="2"/>
                      </a:lnTo>
                      <a:lnTo>
                        <a:pt x="148" y="2"/>
                      </a:lnTo>
                      <a:lnTo>
                        <a:pt x="150" y="2"/>
                      </a:lnTo>
                      <a:lnTo>
                        <a:pt x="151" y="2"/>
                      </a:lnTo>
                      <a:lnTo>
                        <a:pt x="152" y="2"/>
                      </a:lnTo>
                      <a:lnTo>
                        <a:pt x="152" y="1"/>
                      </a:lnTo>
                      <a:lnTo>
                        <a:pt x="154" y="1"/>
                      </a:lnTo>
                      <a:lnTo>
                        <a:pt x="155" y="1"/>
                      </a:lnTo>
                      <a:lnTo>
                        <a:pt x="156" y="0"/>
                      </a:lnTo>
                      <a:lnTo>
                        <a:pt x="158" y="0"/>
                      </a:lnTo>
                      <a:lnTo>
                        <a:pt x="159" y="1"/>
                      </a:lnTo>
                      <a:lnTo>
                        <a:pt x="160" y="1"/>
                      </a:lnTo>
                      <a:lnTo>
                        <a:pt x="161" y="1"/>
                      </a:lnTo>
                      <a:lnTo>
                        <a:pt x="162" y="1"/>
                      </a:lnTo>
                      <a:lnTo>
                        <a:pt x="163" y="1"/>
                      </a:lnTo>
                      <a:lnTo>
                        <a:pt x="165" y="1"/>
                      </a:lnTo>
                      <a:lnTo>
                        <a:pt x="166" y="1"/>
                      </a:lnTo>
                      <a:lnTo>
                        <a:pt x="165" y="1"/>
                      </a:lnTo>
                      <a:lnTo>
                        <a:pt x="179" y="2"/>
                      </a:lnTo>
                      <a:lnTo>
                        <a:pt x="181" y="2"/>
                      </a:lnTo>
                      <a:lnTo>
                        <a:pt x="181" y="1"/>
                      </a:lnTo>
                      <a:lnTo>
                        <a:pt x="206" y="1"/>
                      </a:lnTo>
                      <a:lnTo>
                        <a:pt x="187" y="0"/>
                      </a:lnTo>
                      <a:lnTo>
                        <a:pt x="239" y="1"/>
                      </a:lnTo>
                      <a:lnTo>
                        <a:pt x="270" y="2"/>
                      </a:lnTo>
                      <a:lnTo>
                        <a:pt x="272" y="2"/>
                      </a:lnTo>
                      <a:lnTo>
                        <a:pt x="274" y="2"/>
                      </a:lnTo>
                      <a:lnTo>
                        <a:pt x="275" y="2"/>
                      </a:lnTo>
                      <a:lnTo>
                        <a:pt x="277" y="3"/>
                      </a:lnTo>
                      <a:lnTo>
                        <a:pt x="281" y="14"/>
                      </a:lnTo>
                    </a:path>
                  </a:pathLst>
                </a:custGeom>
                <a:solidFill>
                  <a:srgbClr val="161717"/>
                </a:solidFill>
                <a:ln w="12700" cap="rnd">
                  <a:noFill/>
                  <a:round/>
                  <a:headEnd/>
                  <a:tailEnd/>
                </a:ln>
              </p:spPr>
              <p:txBody>
                <a:bodyPr wrap="none" lIns="94788" tIns="46563" rIns="94788" bIns="46563">
                  <a:spAutoFit/>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785" name="Freeform 74"/>
                <p:cNvSpPr>
                  <a:spLocks/>
                </p:cNvSpPr>
                <p:nvPr/>
              </p:nvSpPr>
              <p:spPr bwMode="auto">
                <a:xfrm>
                  <a:off x="1511" y="2019"/>
                  <a:ext cx="286" cy="23"/>
                </a:xfrm>
                <a:custGeom>
                  <a:avLst/>
                  <a:gdLst>
                    <a:gd name="T0" fmla="*/ 284 w 286"/>
                    <a:gd name="T1" fmla="*/ 19 h 23"/>
                    <a:gd name="T2" fmla="*/ 281 w 286"/>
                    <a:gd name="T3" fmla="*/ 19 h 23"/>
                    <a:gd name="T4" fmla="*/ 278 w 286"/>
                    <a:gd name="T5" fmla="*/ 20 h 23"/>
                    <a:gd name="T6" fmla="*/ 275 w 286"/>
                    <a:gd name="T7" fmla="*/ 22 h 23"/>
                    <a:gd name="T8" fmla="*/ 273 w 286"/>
                    <a:gd name="T9" fmla="*/ 22 h 23"/>
                    <a:gd name="T10" fmla="*/ 271 w 286"/>
                    <a:gd name="T11" fmla="*/ 21 h 23"/>
                    <a:gd name="T12" fmla="*/ 261 w 286"/>
                    <a:gd name="T13" fmla="*/ 20 h 23"/>
                    <a:gd name="T14" fmla="*/ 244 w 286"/>
                    <a:gd name="T15" fmla="*/ 19 h 23"/>
                    <a:gd name="T16" fmla="*/ 228 w 286"/>
                    <a:gd name="T17" fmla="*/ 18 h 23"/>
                    <a:gd name="T18" fmla="*/ 211 w 286"/>
                    <a:gd name="T19" fmla="*/ 17 h 23"/>
                    <a:gd name="T20" fmla="*/ 194 w 286"/>
                    <a:gd name="T21" fmla="*/ 16 h 23"/>
                    <a:gd name="T22" fmla="*/ 177 w 286"/>
                    <a:gd name="T23" fmla="*/ 15 h 23"/>
                    <a:gd name="T24" fmla="*/ 160 w 286"/>
                    <a:gd name="T25" fmla="*/ 14 h 23"/>
                    <a:gd name="T26" fmla="*/ 143 w 286"/>
                    <a:gd name="T27" fmla="*/ 14 h 23"/>
                    <a:gd name="T28" fmla="*/ 84 w 286"/>
                    <a:gd name="T29" fmla="*/ 15 h 23"/>
                    <a:gd name="T30" fmla="*/ 2 w 286"/>
                    <a:gd name="T31" fmla="*/ 16 h 23"/>
                    <a:gd name="T32" fmla="*/ 1 w 286"/>
                    <a:gd name="T33" fmla="*/ 13 h 23"/>
                    <a:gd name="T34" fmla="*/ 0 w 286"/>
                    <a:gd name="T35" fmla="*/ 10 h 23"/>
                    <a:gd name="T36" fmla="*/ 0 w 286"/>
                    <a:gd name="T37" fmla="*/ 7 h 23"/>
                    <a:gd name="T38" fmla="*/ 3 w 286"/>
                    <a:gd name="T39" fmla="*/ 5 h 23"/>
                    <a:gd name="T40" fmla="*/ 6 w 286"/>
                    <a:gd name="T41" fmla="*/ 3 h 23"/>
                    <a:gd name="T42" fmla="*/ 41 w 286"/>
                    <a:gd name="T43" fmla="*/ 1 h 23"/>
                    <a:gd name="T44" fmla="*/ 95 w 286"/>
                    <a:gd name="T45" fmla="*/ 1 h 23"/>
                    <a:gd name="T46" fmla="*/ 95 w 286"/>
                    <a:gd name="T47" fmla="*/ 3 h 23"/>
                    <a:gd name="T48" fmla="*/ 99 w 286"/>
                    <a:gd name="T49" fmla="*/ 3 h 23"/>
                    <a:gd name="T50" fmla="*/ 103 w 286"/>
                    <a:gd name="T51" fmla="*/ 3 h 23"/>
                    <a:gd name="T52" fmla="*/ 107 w 286"/>
                    <a:gd name="T53" fmla="*/ 3 h 23"/>
                    <a:gd name="T54" fmla="*/ 107 w 286"/>
                    <a:gd name="T55" fmla="*/ 2 h 23"/>
                    <a:gd name="T56" fmla="*/ 104 w 286"/>
                    <a:gd name="T57" fmla="*/ 2 h 23"/>
                    <a:gd name="T58" fmla="*/ 102 w 286"/>
                    <a:gd name="T59" fmla="*/ 2 h 23"/>
                    <a:gd name="T60" fmla="*/ 99 w 286"/>
                    <a:gd name="T61" fmla="*/ 2 h 23"/>
                    <a:gd name="T62" fmla="*/ 96 w 286"/>
                    <a:gd name="T63" fmla="*/ 2 h 23"/>
                    <a:gd name="T64" fmla="*/ 118 w 286"/>
                    <a:gd name="T65" fmla="*/ 0 h 23"/>
                    <a:gd name="T66" fmla="*/ 123 w 286"/>
                    <a:gd name="T67" fmla="*/ 0 h 23"/>
                    <a:gd name="T68" fmla="*/ 127 w 286"/>
                    <a:gd name="T69" fmla="*/ 0 h 23"/>
                    <a:gd name="T70" fmla="*/ 131 w 286"/>
                    <a:gd name="T71" fmla="*/ 0 h 23"/>
                    <a:gd name="T72" fmla="*/ 134 w 286"/>
                    <a:gd name="T73" fmla="*/ 1 h 23"/>
                    <a:gd name="T74" fmla="*/ 137 w 286"/>
                    <a:gd name="T75" fmla="*/ 0 h 23"/>
                    <a:gd name="T76" fmla="*/ 141 w 286"/>
                    <a:gd name="T77" fmla="*/ 0 h 23"/>
                    <a:gd name="T78" fmla="*/ 144 w 286"/>
                    <a:gd name="T79" fmla="*/ 0 h 23"/>
                    <a:gd name="T80" fmla="*/ 145 w 286"/>
                    <a:gd name="T81" fmla="*/ 1 h 23"/>
                    <a:gd name="T82" fmla="*/ 144 w 286"/>
                    <a:gd name="T83" fmla="*/ 2 h 23"/>
                    <a:gd name="T84" fmla="*/ 147 w 286"/>
                    <a:gd name="T85" fmla="*/ 2 h 23"/>
                    <a:gd name="T86" fmla="*/ 150 w 286"/>
                    <a:gd name="T87" fmla="*/ 3 h 23"/>
                    <a:gd name="T88" fmla="*/ 153 w 286"/>
                    <a:gd name="T89" fmla="*/ 3 h 23"/>
                    <a:gd name="T90" fmla="*/ 156 w 286"/>
                    <a:gd name="T91" fmla="*/ 1 h 23"/>
                    <a:gd name="T92" fmla="*/ 159 w 286"/>
                    <a:gd name="T93" fmla="*/ 0 h 23"/>
                    <a:gd name="T94" fmla="*/ 161 w 286"/>
                    <a:gd name="T95" fmla="*/ 1 h 23"/>
                    <a:gd name="T96" fmla="*/ 163 w 286"/>
                    <a:gd name="T97" fmla="*/ 1 h 23"/>
                    <a:gd name="T98" fmla="*/ 166 w 286"/>
                    <a:gd name="T99" fmla="*/ 2 h 23"/>
                    <a:gd name="T100" fmla="*/ 168 w 286"/>
                    <a:gd name="T101" fmla="*/ 2 h 23"/>
                    <a:gd name="T102" fmla="*/ 182 w 286"/>
                    <a:gd name="T103" fmla="*/ 2 h 23"/>
                    <a:gd name="T104" fmla="*/ 184 w 286"/>
                    <a:gd name="T105" fmla="*/ 1 h 23"/>
                    <a:gd name="T106" fmla="*/ 189 w 286"/>
                    <a:gd name="T107" fmla="*/ 0 h 23"/>
                    <a:gd name="T108" fmla="*/ 274 w 286"/>
                    <a:gd name="T109" fmla="*/ 3 h 23"/>
                    <a:gd name="T110" fmla="*/ 277 w 286"/>
                    <a:gd name="T111" fmla="*/ 3 h 23"/>
                    <a:gd name="T112" fmla="*/ 281 w 286"/>
                    <a:gd name="T113" fmla="*/ 3 h 2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86"/>
                    <a:gd name="T172" fmla="*/ 0 h 23"/>
                    <a:gd name="T173" fmla="*/ 286 w 286"/>
                    <a:gd name="T174" fmla="*/ 23 h 2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86" h="23">
                      <a:moveTo>
                        <a:pt x="285" y="19"/>
                      </a:moveTo>
                      <a:lnTo>
                        <a:pt x="284" y="19"/>
                      </a:lnTo>
                      <a:lnTo>
                        <a:pt x="282" y="19"/>
                      </a:lnTo>
                      <a:lnTo>
                        <a:pt x="281" y="19"/>
                      </a:lnTo>
                      <a:lnTo>
                        <a:pt x="280" y="20"/>
                      </a:lnTo>
                      <a:lnTo>
                        <a:pt x="278" y="20"/>
                      </a:lnTo>
                      <a:lnTo>
                        <a:pt x="277" y="21"/>
                      </a:lnTo>
                      <a:lnTo>
                        <a:pt x="275" y="22"/>
                      </a:lnTo>
                      <a:lnTo>
                        <a:pt x="274" y="22"/>
                      </a:lnTo>
                      <a:lnTo>
                        <a:pt x="273" y="22"/>
                      </a:lnTo>
                      <a:lnTo>
                        <a:pt x="272" y="22"/>
                      </a:lnTo>
                      <a:lnTo>
                        <a:pt x="271" y="21"/>
                      </a:lnTo>
                      <a:lnTo>
                        <a:pt x="269" y="20"/>
                      </a:lnTo>
                      <a:lnTo>
                        <a:pt x="261" y="20"/>
                      </a:lnTo>
                      <a:lnTo>
                        <a:pt x="253" y="20"/>
                      </a:lnTo>
                      <a:lnTo>
                        <a:pt x="244" y="19"/>
                      </a:lnTo>
                      <a:lnTo>
                        <a:pt x="236" y="18"/>
                      </a:lnTo>
                      <a:lnTo>
                        <a:pt x="228" y="18"/>
                      </a:lnTo>
                      <a:lnTo>
                        <a:pt x="219" y="17"/>
                      </a:lnTo>
                      <a:lnTo>
                        <a:pt x="211" y="17"/>
                      </a:lnTo>
                      <a:lnTo>
                        <a:pt x="202" y="16"/>
                      </a:lnTo>
                      <a:lnTo>
                        <a:pt x="194" y="16"/>
                      </a:lnTo>
                      <a:lnTo>
                        <a:pt x="185" y="15"/>
                      </a:lnTo>
                      <a:lnTo>
                        <a:pt x="177" y="15"/>
                      </a:lnTo>
                      <a:lnTo>
                        <a:pt x="168" y="14"/>
                      </a:lnTo>
                      <a:lnTo>
                        <a:pt x="160" y="14"/>
                      </a:lnTo>
                      <a:lnTo>
                        <a:pt x="151" y="14"/>
                      </a:lnTo>
                      <a:lnTo>
                        <a:pt x="143" y="14"/>
                      </a:lnTo>
                      <a:lnTo>
                        <a:pt x="134" y="14"/>
                      </a:lnTo>
                      <a:lnTo>
                        <a:pt x="84" y="15"/>
                      </a:lnTo>
                      <a:lnTo>
                        <a:pt x="3" y="17"/>
                      </a:lnTo>
                      <a:lnTo>
                        <a:pt x="2" y="16"/>
                      </a:lnTo>
                      <a:lnTo>
                        <a:pt x="1" y="14"/>
                      </a:lnTo>
                      <a:lnTo>
                        <a:pt x="1" y="13"/>
                      </a:lnTo>
                      <a:lnTo>
                        <a:pt x="0" y="12"/>
                      </a:lnTo>
                      <a:lnTo>
                        <a:pt x="0" y="10"/>
                      </a:lnTo>
                      <a:lnTo>
                        <a:pt x="0" y="9"/>
                      </a:lnTo>
                      <a:lnTo>
                        <a:pt x="0" y="7"/>
                      </a:lnTo>
                      <a:lnTo>
                        <a:pt x="1" y="6"/>
                      </a:lnTo>
                      <a:lnTo>
                        <a:pt x="3" y="5"/>
                      </a:lnTo>
                      <a:lnTo>
                        <a:pt x="4" y="4"/>
                      </a:lnTo>
                      <a:lnTo>
                        <a:pt x="6" y="3"/>
                      </a:lnTo>
                      <a:lnTo>
                        <a:pt x="7" y="2"/>
                      </a:lnTo>
                      <a:lnTo>
                        <a:pt x="41" y="1"/>
                      </a:lnTo>
                      <a:lnTo>
                        <a:pt x="27" y="2"/>
                      </a:lnTo>
                      <a:lnTo>
                        <a:pt x="95" y="1"/>
                      </a:lnTo>
                      <a:lnTo>
                        <a:pt x="94" y="2"/>
                      </a:lnTo>
                      <a:lnTo>
                        <a:pt x="95" y="3"/>
                      </a:lnTo>
                      <a:lnTo>
                        <a:pt x="97" y="3"/>
                      </a:lnTo>
                      <a:lnTo>
                        <a:pt x="99" y="3"/>
                      </a:lnTo>
                      <a:lnTo>
                        <a:pt x="101" y="3"/>
                      </a:lnTo>
                      <a:lnTo>
                        <a:pt x="103" y="3"/>
                      </a:lnTo>
                      <a:lnTo>
                        <a:pt x="105" y="3"/>
                      </a:lnTo>
                      <a:lnTo>
                        <a:pt x="107" y="3"/>
                      </a:lnTo>
                      <a:lnTo>
                        <a:pt x="109" y="2"/>
                      </a:lnTo>
                      <a:lnTo>
                        <a:pt x="107" y="2"/>
                      </a:lnTo>
                      <a:lnTo>
                        <a:pt x="106" y="2"/>
                      </a:lnTo>
                      <a:lnTo>
                        <a:pt x="104" y="2"/>
                      </a:lnTo>
                      <a:lnTo>
                        <a:pt x="103" y="2"/>
                      </a:lnTo>
                      <a:lnTo>
                        <a:pt x="102" y="2"/>
                      </a:lnTo>
                      <a:lnTo>
                        <a:pt x="100" y="2"/>
                      </a:lnTo>
                      <a:lnTo>
                        <a:pt x="99" y="2"/>
                      </a:lnTo>
                      <a:lnTo>
                        <a:pt x="98" y="2"/>
                      </a:lnTo>
                      <a:lnTo>
                        <a:pt x="96" y="2"/>
                      </a:lnTo>
                      <a:lnTo>
                        <a:pt x="116" y="0"/>
                      </a:lnTo>
                      <a:lnTo>
                        <a:pt x="118" y="0"/>
                      </a:lnTo>
                      <a:lnTo>
                        <a:pt x="120" y="0"/>
                      </a:lnTo>
                      <a:lnTo>
                        <a:pt x="123" y="0"/>
                      </a:lnTo>
                      <a:lnTo>
                        <a:pt x="125" y="0"/>
                      </a:lnTo>
                      <a:lnTo>
                        <a:pt x="127" y="0"/>
                      </a:lnTo>
                      <a:lnTo>
                        <a:pt x="130" y="0"/>
                      </a:lnTo>
                      <a:lnTo>
                        <a:pt x="131" y="0"/>
                      </a:lnTo>
                      <a:lnTo>
                        <a:pt x="133" y="1"/>
                      </a:lnTo>
                      <a:lnTo>
                        <a:pt x="134" y="1"/>
                      </a:lnTo>
                      <a:lnTo>
                        <a:pt x="136" y="0"/>
                      </a:lnTo>
                      <a:lnTo>
                        <a:pt x="137" y="0"/>
                      </a:lnTo>
                      <a:lnTo>
                        <a:pt x="139" y="0"/>
                      </a:lnTo>
                      <a:lnTo>
                        <a:pt x="141" y="0"/>
                      </a:lnTo>
                      <a:lnTo>
                        <a:pt x="142" y="0"/>
                      </a:lnTo>
                      <a:lnTo>
                        <a:pt x="144" y="0"/>
                      </a:lnTo>
                      <a:lnTo>
                        <a:pt x="146" y="0"/>
                      </a:lnTo>
                      <a:lnTo>
                        <a:pt x="145" y="1"/>
                      </a:lnTo>
                      <a:lnTo>
                        <a:pt x="143" y="2"/>
                      </a:lnTo>
                      <a:lnTo>
                        <a:pt x="144" y="2"/>
                      </a:lnTo>
                      <a:lnTo>
                        <a:pt x="145" y="2"/>
                      </a:lnTo>
                      <a:lnTo>
                        <a:pt x="147" y="2"/>
                      </a:lnTo>
                      <a:lnTo>
                        <a:pt x="148" y="3"/>
                      </a:lnTo>
                      <a:lnTo>
                        <a:pt x="150" y="3"/>
                      </a:lnTo>
                      <a:lnTo>
                        <a:pt x="152" y="3"/>
                      </a:lnTo>
                      <a:lnTo>
                        <a:pt x="153" y="3"/>
                      </a:lnTo>
                      <a:lnTo>
                        <a:pt x="155" y="2"/>
                      </a:lnTo>
                      <a:lnTo>
                        <a:pt x="156" y="1"/>
                      </a:lnTo>
                      <a:lnTo>
                        <a:pt x="157" y="1"/>
                      </a:lnTo>
                      <a:lnTo>
                        <a:pt x="159" y="0"/>
                      </a:lnTo>
                      <a:lnTo>
                        <a:pt x="160" y="0"/>
                      </a:lnTo>
                      <a:lnTo>
                        <a:pt x="161" y="1"/>
                      </a:lnTo>
                      <a:lnTo>
                        <a:pt x="162" y="1"/>
                      </a:lnTo>
                      <a:lnTo>
                        <a:pt x="163" y="1"/>
                      </a:lnTo>
                      <a:lnTo>
                        <a:pt x="165" y="1"/>
                      </a:lnTo>
                      <a:lnTo>
                        <a:pt x="166" y="2"/>
                      </a:lnTo>
                      <a:lnTo>
                        <a:pt x="167" y="2"/>
                      </a:lnTo>
                      <a:lnTo>
                        <a:pt x="168" y="2"/>
                      </a:lnTo>
                      <a:lnTo>
                        <a:pt x="167" y="1"/>
                      </a:lnTo>
                      <a:lnTo>
                        <a:pt x="182" y="2"/>
                      </a:lnTo>
                      <a:lnTo>
                        <a:pt x="183" y="3"/>
                      </a:lnTo>
                      <a:lnTo>
                        <a:pt x="184" y="1"/>
                      </a:lnTo>
                      <a:lnTo>
                        <a:pt x="209" y="2"/>
                      </a:lnTo>
                      <a:lnTo>
                        <a:pt x="189" y="0"/>
                      </a:lnTo>
                      <a:lnTo>
                        <a:pt x="243" y="2"/>
                      </a:lnTo>
                      <a:lnTo>
                        <a:pt x="274" y="3"/>
                      </a:lnTo>
                      <a:lnTo>
                        <a:pt x="276" y="3"/>
                      </a:lnTo>
                      <a:lnTo>
                        <a:pt x="277" y="3"/>
                      </a:lnTo>
                      <a:lnTo>
                        <a:pt x="279" y="3"/>
                      </a:lnTo>
                      <a:lnTo>
                        <a:pt x="281" y="3"/>
                      </a:lnTo>
                      <a:lnTo>
                        <a:pt x="285" y="19"/>
                      </a:lnTo>
                    </a:path>
                  </a:pathLst>
                </a:custGeom>
                <a:noFill/>
                <a:ln w="12700" cap="rnd">
                  <a:solidFill>
                    <a:srgbClr val="161717"/>
                  </a:solidFill>
                  <a:round/>
                  <a:headEnd/>
                  <a:tailEnd/>
                </a:ln>
              </p:spPr>
              <p:txBody>
                <a:bodyPr wrap="none" lIns="94788" tIns="46563" rIns="94788" bIns="46563">
                  <a:spAutoFit/>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786" name="Freeform 75"/>
                <p:cNvSpPr>
                  <a:spLocks/>
                </p:cNvSpPr>
                <p:nvPr/>
              </p:nvSpPr>
              <p:spPr bwMode="auto">
                <a:xfrm>
                  <a:off x="1471" y="2033"/>
                  <a:ext cx="35" cy="252"/>
                </a:xfrm>
                <a:custGeom>
                  <a:avLst/>
                  <a:gdLst>
                    <a:gd name="T0" fmla="*/ 5 w 35"/>
                    <a:gd name="T1" fmla="*/ 237 h 252"/>
                    <a:gd name="T2" fmla="*/ 4 w 35"/>
                    <a:gd name="T3" fmla="*/ 232 h 252"/>
                    <a:gd name="T4" fmla="*/ 3 w 35"/>
                    <a:gd name="T5" fmla="*/ 226 h 252"/>
                    <a:gd name="T6" fmla="*/ 4 w 35"/>
                    <a:gd name="T7" fmla="*/ 221 h 252"/>
                    <a:gd name="T8" fmla="*/ 4 w 35"/>
                    <a:gd name="T9" fmla="*/ 215 h 252"/>
                    <a:gd name="T10" fmla="*/ 9 w 35"/>
                    <a:gd name="T11" fmla="*/ 203 h 252"/>
                    <a:gd name="T12" fmla="*/ 12 w 35"/>
                    <a:gd name="T13" fmla="*/ 192 h 252"/>
                    <a:gd name="T14" fmla="*/ 13 w 35"/>
                    <a:gd name="T15" fmla="*/ 180 h 252"/>
                    <a:gd name="T16" fmla="*/ 13 w 35"/>
                    <a:gd name="T17" fmla="*/ 168 h 252"/>
                    <a:gd name="T18" fmla="*/ 13 w 35"/>
                    <a:gd name="T19" fmla="*/ 157 h 252"/>
                    <a:gd name="T20" fmla="*/ 12 w 35"/>
                    <a:gd name="T21" fmla="*/ 145 h 252"/>
                    <a:gd name="T22" fmla="*/ 9 w 35"/>
                    <a:gd name="T23" fmla="*/ 133 h 252"/>
                    <a:gd name="T24" fmla="*/ 7 w 35"/>
                    <a:gd name="T25" fmla="*/ 120 h 252"/>
                    <a:gd name="T26" fmla="*/ 5 w 35"/>
                    <a:gd name="T27" fmla="*/ 109 h 252"/>
                    <a:gd name="T28" fmla="*/ 3 w 35"/>
                    <a:gd name="T29" fmla="*/ 97 h 252"/>
                    <a:gd name="T30" fmla="*/ 2 w 35"/>
                    <a:gd name="T31" fmla="*/ 85 h 252"/>
                    <a:gd name="T32" fmla="*/ 0 w 35"/>
                    <a:gd name="T33" fmla="*/ 74 h 252"/>
                    <a:gd name="T34" fmla="*/ 0 w 35"/>
                    <a:gd name="T35" fmla="*/ 62 h 252"/>
                    <a:gd name="T36" fmla="*/ 1 w 35"/>
                    <a:gd name="T37" fmla="*/ 51 h 252"/>
                    <a:gd name="T38" fmla="*/ 3 w 35"/>
                    <a:gd name="T39" fmla="*/ 40 h 252"/>
                    <a:gd name="T40" fmla="*/ 6 w 35"/>
                    <a:gd name="T41" fmla="*/ 29 h 252"/>
                    <a:gd name="T42" fmla="*/ 12 w 35"/>
                    <a:gd name="T43" fmla="*/ 18 h 252"/>
                    <a:gd name="T44" fmla="*/ 13 w 35"/>
                    <a:gd name="T45" fmla="*/ 15 h 252"/>
                    <a:gd name="T46" fmla="*/ 15 w 35"/>
                    <a:gd name="T47" fmla="*/ 12 h 252"/>
                    <a:gd name="T48" fmla="*/ 18 w 35"/>
                    <a:gd name="T49" fmla="*/ 8 h 252"/>
                    <a:gd name="T50" fmla="*/ 21 w 35"/>
                    <a:gd name="T51" fmla="*/ 3 h 252"/>
                    <a:gd name="T52" fmla="*/ 25 w 35"/>
                    <a:gd name="T53" fmla="*/ 0 h 252"/>
                    <a:gd name="T54" fmla="*/ 29 w 35"/>
                    <a:gd name="T55" fmla="*/ 1 h 252"/>
                    <a:gd name="T56" fmla="*/ 32 w 35"/>
                    <a:gd name="T57" fmla="*/ 16 h 252"/>
                    <a:gd name="T58" fmla="*/ 29 w 35"/>
                    <a:gd name="T59" fmla="*/ 23 h 252"/>
                    <a:gd name="T60" fmla="*/ 24 w 35"/>
                    <a:gd name="T61" fmla="*/ 30 h 252"/>
                    <a:gd name="T62" fmla="*/ 21 w 35"/>
                    <a:gd name="T63" fmla="*/ 39 h 252"/>
                    <a:gd name="T64" fmla="*/ 18 w 35"/>
                    <a:gd name="T65" fmla="*/ 48 h 252"/>
                    <a:gd name="T66" fmla="*/ 15 w 35"/>
                    <a:gd name="T67" fmla="*/ 57 h 252"/>
                    <a:gd name="T68" fmla="*/ 13 w 35"/>
                    <a:gd name="T69" fmla="*/ 67 h 252"/>
                    <a:gd name="T70" fmla="*/ 13 w 35"/>
                    <a:gd name="T71" fmla="*/ 77 h 252"/>
                    <a:gd name="T72" fmla="*/ 14 w 35"/>
                    <a:gd name="T73" fmla="*/ 88 h 252"/>
                    <a:gd name="T74" fmla="*/ 16 w 35"/>
                    <a:gd name="T75" fmla="*/ 97 h 252"/>
                    <a:gd name="T76" fmla="*/ 18 w 35"/>
                    <a:gd name="T77" fmla="*/ 107 h 252"/>
                    <a:gd name="T78" fmla="*/ 20 w 35"/>
                    <a:gd name="T79" fmla="*/ 116 h 252"/>
                    <a:gd name="T80" fmla="*/ 22 w 35"/>
                    <a:gd name="T81" fmla="*/ 126 h 252"/>
                    <a:gd name="T82" fmla="*/ 24 w 35"/>
                    <a:gd name="T83" fmla="*/ 136 h 252"/>
                    <a:gd name="T84" fmla="*/ 27 w 35"/>
                    <a:gd name="T85" fmla="*/ 145 h 252"/>
                    <a:gd name="T86" fmla="*/ 28 w 35"/>
                    <a:gd name="T87" fmla="*/ 155 h 252"/>
                    <a:gd name="T88" fmla="*/ 29 w 35"/>
                    <a:gd name="T89" fmla="*/ 166 h 252"/>
                    <a:gd name="T90" fmla="*/ 29 w 35"/>
                    <a:gd name="T91" fmla="*/ 178 h 252"/>
                    <a:gd name="T92" fmla="*/ 27 w 35"/>
                    <a:gd name="T93" fmla="*/ 189 h 252"/>
                    <a:gd name="T94" fmla="*/ 25 w 35"/>
                    <a:gd name="T95" fmla="*/ 200 h 252"/>
                    <a:gd name="T96" fmla="*/ 23 w 35"/>
                    <a:gd name="T97" fmla="*/ 211 h 252"/>
                    <a:gd name="T98" fmla="*/ 20 w 35"/>
                    <a:gd name="T99" fmla="*/ 222 h 252"/>
                    <a:gd name="T100" fmla="*/ 18 w 35"/>
                    <a:gd name="T101" fmla="*/ 233 h 252"/>
                    <a:gd name="T102" fmla="*/ 16 w 35"/>
                    <a:gd name="T103" fmla="*/ 245 h 252"/>
                    <a:gd name="T104" fmla="*/ 15 w 35"/>
                    <a:gd name="T105" fmla="*/ 251 h 25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5"/>
                    <a:gd name="T160" fmla="*/ 0 h 252"/>
                    <a:gd name="T161" fmla="*/ 35 w 35"/>
                    <a:gd name="T162" fmla="*/ 252 h 25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5" h="252">
                      <a:moveTo>
                        <a:pt x="15" y="251"/>
                      </a:moveTo>
                      <a:lnTo>
                        <a:pt x="5" y="237"/>
                      </a:lnTo>
                      <a:lnTo>
                        <a:pt x="4" y="235"/>
                      </a:lnTo>
                      <a:lnTo>
                        <a:pt x="4" y="232"/>
                      </a:lnTo>
                      <a:lnTo>
                        <a:pt x="3" y="229"/>
                      </a:lnTo>
                      <a:lnTo>
                        <a:pt x="3" y="226"/>
                      </a:lnTo>
                      <a:lnTo>
                        <a:pt x="3" y="223"/>
                      </a:lnTo>
                      <a:lnTo>
                        <a:pt x="4" y="221"/>
                      </a:lnTo>
                      <a:lnTo>
                        <a:pt x="4" y="217"/>
                      </a:lnTo>
                      <a:lnTo>
                        <a:pt x="4" y="215"/>
                      </a:lnTo>
                      <a:lnTo>
                        <a:pt x="7" y="209"/>
                      </a:lnTo>
                      <a:lnTo>
                        <a:pt x="9" y="203"/>
                      </a:lnTo>
                      <a:lnTo>
                        <a:pt x="10" y="197"/>
                      </a:lnTo>
                      <a:lnTo>
                        <a:pt x="12" y="192"/>
                      </a:lnTo>
                      <a:lnTo>
                        <a:pt x="13" y="186"/>
                      </a:lnTo>
                      <a:lnTo>
                        <a:pt x="13" y="180"/>
                      </a:lnTo>
                      <a:lnTo>
                        <a:pt x="13" y="174"/>
                      </a:lnTo>
                      <a:lnTo>
                        <a:pt x="13" y="168"/>
                      </a:lnTo>
                      <a:lnTo>
                        <a:pt x="13" y="163"/>
                      </a:lnTo>
                      <a:lnTo>
                        <a:pt x="13" y="157"/>
                      </a:lnTo>
                      <a:lnTo>
                        <a:pt x="12" y="151"/>
                      </a:lnTo>
                      <a:lnTo>
                        <a:pt x="12" y="145"/>
                      </a:lnTo>
                      <a:lnTo>
                        <a:pt x="11" y="139"/>
                      </a:lnTo>
                      <a:lnTo>
                        <a:pt x="9" y="133"/>
                      </a:lnTo>
                      <a:lnTo>
                        <a:pt x="9" y="127"/>
                      </a:lnTo>
                      <a:lnTo>
                        <a:pt x="7" y="120"/>
                      </a:lnTo>
                      <a:lnTo>
                        <a:pt x="6" y="114"/>
                      </a:lnTo>
                      <a:lnTo>
                        <a:pt x="5" y="109"/>
                      </a:lnTo>
                      <a:lnTo>
                        <a:pt x="4" y="103"/>
                      </a:lnTo>
                      <a:lnTo>
                        <a:pt x="3" y="97"/>
                      </a:lnTo>
                      <a:lnTo>
                        <a:pt x="2" y="91"/>
                      </a:lnTo>
                      <a:lnTo>
                        <a:pt x="2" y="85"/>
                      </a:lnTo>
                      <a:lnTo>
                        <a:pt x="1" y="79"/>
                      </a:lnTo>
                      <a:lnTo>
                        <a:pt x="0" y="74"/>
                      </a:lnTo>
                      <a:lnTo>
                        <a:pt x="0" y="68"/>
                      </a:lnTo>
                      <a:lnTo>
                        <a:pt x="0" y="62"/>
                      </a:lnTo>
                      <a:lnTo>
                        <a:pt x="0" y="56"/>
                      </a:lnTo>
                      <a:lnTo>
                        <a:pt x="1" y="51"/>
                      </a:lnTo>
                      <a:lnTo>
                        <a:pt x="2" y="45"/>
                      </a:lnTo>
                      <a:lnTo>
                        <a:pt x="3" y="40"/>
                      </a:lnTo>
                      <a:lnTo>
                        <a:pt x="4" y="34"/>
                      </a:lnTo>
                      <a:lnTo>
                        <a:pt x="6" y="29"/>
                      </a:lnTo>
                      <a:lnTo>
                        <a:pt x="12" y="16"/>
                      </a:lnTo>
                      <a:lnTo>
                        <a:pt x="12" y="18"/>
                      </a:lnTo>
                      <a:lnTo>
                        <a:pt x="12" y="16"/>
                      </a:lnTo>
                      <a:lnTo>
                        <a:pt x="13" y="15"/>
                      </a:lnTo>
                      <a:lnTo>
                        <a:pt x="14" y="14"/>
                      </a:lnTo>
                      <a:lnTo>
                        <a:pt x="15" y="12"/>
                      </a:lnTo>
                      <a:lnTo>
                        <a:pt x="16" y="10"/>
                      </a:lnTo>
                      <a:lnTo>
                        <a:pt x="18" y="8"/>
                      </a:lnTo>
                      <a:lnTo>
                        <a:pt x="20" y="6"/>
                      </a:lnTo>
                      <a:lnTo>
                        <a:pt x="21" y="3"/>
                      </a:lnTo>
                      <a:lnTo>
                        <a:pt x="23" y="2"/>
                      </a:lnTo>
                      <a:lnTo>
                        <a:pt x="25" y="0"/>
                      </a:lnTo>
                      <a:lnTo>
                        <a:pt x="27" y="0"/>
                      </a:lnTo>
                      <a:lnTo>
                        <a:pt x="29" y="1"/>
                      </a:lnTo>
                      <a:lnTo>
                        <a:pt x="34" y="12"/>
                      </a:lnTo>
                      <a:lnTo>
                        <a:pt x="32" y="16"/>
                      </a:lnTo>
                      <a:lnTo>
                        <a:pt x="30" y="19"/>
                      </a:lnTo>
                      <a:lnTo>
                        <a:pt x="29" y="23"/>
                      </a:lnTo>
                      <a:lnTo>
                        <a:pt x="27" y="27"/>
                      </a:lnTo>
                      <a:lnTo>
                        <a:pt x="24" y="30"/>
                      </a:lnTo>
                      <a:lnTo>
                        <a:pt x="23" y="34"/>
                      </a:lnTo>
                      <a:lnTo>
                        <a:pt x="21" y="39"/>
                      </a:lnTo>
                      <a:lnTo>
                        <a:pt x="19" y="43"/>
                      </a:lnTo>
                      <a:lnTo>
                        <a:pt x="18" y="48"/>
                      </a:lnTo>
                      <a:lnTo>
                        <a:pt x="16" y="52"/>
                      </a:lnTo>
                      <a:lnTo>
                        <a:pt x="15" y="57"/>
                      </a:lnTo>
                      <a:lnTo>
                        <a:pt x="14" y="62"/>
                      </a:lnTo>
                      <a:lnTo>
                        <a:pt x="13" y="67"/>
                      </a:lnTo>
                      <a:lnTo>
                        <a:pt x="13" y="72"/>
                      </a:lnTo>
                      <a:lnTo>
                        <a:pt x="13" y="77"/>
                      </a:lnTo>
                      <a:lnTo>
                        <a:pt x="13" y="83"/>
                      </a:lnTo>
                      <a:lnTo>
                        <a:pt x="14" y="88"/>
                      </a:lnTo>
                      <a:lnTo>
                        <a:pt x="14" y="92"/>
                      </a:lnTo>
                      <a:lnTo>
                        <a:pt x="16" y="97"/>
                      </a:lnTo>
                      <a:lnTo>
                        <a:pt x="16" y="102"/>
                      </a:lnTo>
                      <a:lnTo>
                        <a:pt x="18" y="107"/>
                      </a:lnTo>
                      <a:lnTo>
                        <a:pt x="19" y="112"/>
                      </a:lnTo>
                      <a:lnTo>
                        <a:pt x="20" y="116"/>
                      </a:lnTo>
                      <a:lnTo>
                        <a:pt x="21" y="121"/>
                      </a:lnTo>
                      <a:lnTo>
                        <a:pt x="22" y="126"/>
                      </a:lnTo>
                      <a:lnTo>
                        <a:pt x="23" y="131"/>
                      </a:lnTo>
                      <a:lnTo>
                        <a:pt x="24" y="136"/>
                      </a:lnTo>
                      <a:lnTo>
                        <a:pt x="25" y="141"/>
                      </a:lnTo>
                      <a:lnTo>
                        <a:pt x="27" y="145"/>
                      </a:lnTo>
                      <a:lnTo>
                        <a:pt x="27" y="150"/>
                      </a:lnTo>
                      <a:lnTo>
                        <a:pt x="28" y="155"/>
                      </a:lnTo>
                      <a:lnTo>
                        <a:pt x="29" y="160"/>
                      </a:lnTo>
                      <a:lnTo>
                        <a:pt x="29" y="166"/>
                      </a:lnTo>
                      <a:lnTo>
                        <a:pt x="29" y="172"/>
                      </a:lnTo>
                      <a:lnTo>
                        <a:pt x="29" y="178"/>
                      </a:lnTo>
                      <a:lnTo>
                        <a:pt x="28" y="183"/>
                      </a:lnTo>
                      <a:lnTo>
                        <a:pt x="27" y="189"/>
                      </a:lnTo>
                      <a:lnTo>
                        <a:pt x="27" y="195"/>
                      </a:lnTo>
                      <a:lnTo>
                        <a:pt x="25" y="200"/>
                      </a:lnTo>
                      <a:lnTo>
                        <a:pt x="24" y="206"/>
                      </a:lnTo>
                      <a:lnTo>
                        <a:pt x="23" y="211"/>
                      </a:lnTo>
                      <a:lnTo>
                        <a:pt x="22" y="217"/>
                      </a:lnTo>
                      <a:lnTo>
                        <a:pt x="20" y="222"/>
                      </a:lnTo>
                      <a:lnTo>
                        <a:pt x="19" y="228"/>
                      </a:lnTo>
                      <a:lnTo>
                        <a:pt x="18" y="233"/>
                      </a:lnTo>
                      <a:lnTo>
                        <a:pt x="17" y="239"/>
                      </a:lnTo>
                      <a:lnTo>
                        <a:pt x="16" y="245"/>
                      </a:lnTo>
                      <a:lnTo>
                        <a:pt x="15" y="250"/>
                      </a:lnTo>
                      <a:lnTo>
                        <a:pt x="15" y="251"/>
                      </a:lnTo>
                    </a:path>
                  </a:pathLst>
                </a:custGeom>
                <a:solidFill>
                  <a:srgbClr val="161717"/>
                </a:solidFill>
                <a:ln w="12700" cap="rnd">
                  <a:noFill/>
                  <a:round/>
                  <a:headEnd/>
                  <a:tailEnd/>
                </a:ln>
              </p:spPr>
              <p:txBody>
                <a:bodyPr wrap="none" lIns="94788" tIns="46563" rIns="94788" bIns="46563">
                  <a:spAutoFit/>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787" name="Freeform 76"/>
                <p:cNvSpPr>
                  <a:spLocks/>
                </p:cNvSpPr>
                <p:nvPr/>
              </p:nvSpPr>
              <p:spPr bwMode="auto">
                <a:xfrm>
                  <a:off x="1471" y="2033"/>
                  <a:ext cx="39" cy="257"/>
                </a:xfrm>
                <a:custGeom>
                  <a:avLst/>
                  <a:gdLst>
                    <a:gd name="T0" fmla="*/ 6 w 39"/>
                    <a:gd name="T1" fmla="*/ 242 h 257"/>
                    <a:gd name="T2" fmla="*/ 4 w 39"/>
                    <a:gd name="T3" fmla="*/ 237 h 257"/>
                    <a:gd name="T4" fmla="*/ 3 w 39"/>
                    <a:gd name="T5" fmla="*/ 231 h 257"/>
                    <a:gd name="T6" fmla="*/ 4 w 39"/>
                    <a:gd name="T7" fmla="*/ 225 h 257"/>
                    <a:gd name="T8" fmla="*/ 5 w 39"/>
                    <a:gd name="T9" fmla="*/ 219 h 257"/>
                    <a:gd name="T10" fmla="*/ 10 w 39"/>
                    <a:gd name="T11" fmla="*/ 207 h 257"/>
                    <a:gd name="T12" fmla="*/ 13 w 39"/>
                    <a:gd name="T13" fmla="*/ 196 h 257"/>
                    <a:gd name="T14" fmla="*/ 15 w 39"/>
                    <a:gd name="T15" fmla="*/ 184 h 257"/>
                    <a:gd name="T16" fmla="*/ 15 w 39"/>
                    <a:gd name="T17" fmla="*/ 171 h 257"/>
                    <a:gd name="T18" fmla="*/ 14 w 39"/>
                    <a:gd name="T19" fmla="*/ 160 h 257"/>
                    <a:gd name="T20" fmla="*/ 13 w 39"/>
                    <a:gd name="T21" fmla="*/ 147 h 257"/>
                    <a:gd name="T22" fmla="*/ 10 w 39"/>
                    <a:gd name="T23" fmla="*/ 135 h 257"/>
                    <a:gd name="T24" fmla="*/ 8 w 39"/>
                    <a:gd name="T25" fmla="*/ 123 h 257"/>
                    <a:gd name="T26" fmla="*/ 6 w 39"/>
                    <a:gd name="T27" fmla="*/ 111 h 257"/>
                    <a:gd name="T28" fmla="*/ 3 w 39"/>
                    <a:gd name="T29" fmla="*/ 99 h 257"/>
                    <a:gd name="T30" fmla="*/ 2 w 39"/>
                    <a:gd name="T31" fmla="*/ 87 h 257"/>
                    <a:gd name="T32" fmla="*/ 0 w 39"/>
                    <a:gd name="T33" fmla="*/ 75 h 257"/>
                    <a:gd name="T34" fmla="*/ 0 w 39"/>
                    <a:gd name="T35" fmla="*/ 63 h 257"/>
                    <a:gd name="T36" fmla="*/ 1 w 39"/>
                    <a:gd name="T37" fmla="*/ 52 h 257"/>
                    <a:gd name="T38" fmla="*/ 3 w 39"/>
                    <a:gd name="T39" fmla="*/ 41 h 257"/>
                    <a:gd name="T40" fmla="*/ 7 w 39"/>
                    <a:gd name="T41" fmla="*/ 30 h 257"/>
                    <a:gd name="T42" fmla="*/ 13 w 39"/>
                    <a:gd name="T43" fmla="*/ 18 h 257"/>
                    <a:gd name="T44" fmla="*/ 14 w 39"/>
                    <a:gd name="T45" fmla="*/ 16 h 257"/>
                    <a:gd name="T46" fmla="*/ 17 w 39"/>
                    <a:gd name="T47" fmla="*/ 12 h 257"/>
                    <a:gd name="T48" fmla="*/ 20 w 39"/>
                    <a:gd name="T49" fmla="*/ 8 h 257"/>
                    <a:gd name="T50" fmla="*/ 24 w 39"/>
                    <a:gd name="T51" fmla="*/ 3 h 257"/>
                    <a:gd name="T52" fmla="*/ 28 w 39"/>
                    <a:gd name="T53" fmla="*/ 0 h 257"/>
                    <a:gd name="T54" fmla="*/ 32 w 39"/>
                    <a:gd name="T55" fmla="*/ 1 h 257"/>
                    <a:gd name="T56" fmla="*/ 36 w 39"/>
                    <a:gd name="T57" fmla="*/ 16 h 257"/>
                    <a:gd name="T58" fmla="*/ 32 w 39"/>
                    <a:gd name="T59" fmla="*/ 23 h 257"/>
                    <a:gd name="T60" fmla="*/ 27 w 39"/>
                    <a:gd name="T61" fmla="*/ 31 h 257"/>
                    <a:gd name="T62" fmla="*/ 23 w 39"/>
                    <a:gd name="T63" fmla="*/ 40 h 257"/>
                    <a:gd name="T64" fmla="*/ 20 w 39"/>
                    <a:gd name="T65" fmla="*/ 49 h 257"/>
                    <a:gd name="T66" fmla="*/ 17 w 39"/>
                    <a:gd name="T67" fmla="*/ 58 h 257"/>
                    <a:gd name="T68" fmla="*/ 15 w 39"/>
                    <a:gd name="T69" fmla="*/ 68 h 257"/>
                    <a:gd name="T70" fmla="*/ 14 w 39"/>
                    <a:gd name="T71" fmla="*/ 79 h 257"/>
                    <a:gd name="T72" fmla="*/ 15 w 39"/>
                    <a:gd name="T73" fmla="*/ 89 h 257"/>
                    <a:gd name="T74" fmla="*/ 17 w 39"/>
                    <a:gd name="T75" fmla="*/ 99 h 257"/>
                    <a:gd name="T76" fmla="*/ 20 w 39"/>
                    <a:gd name="T77" fmla="*/ 109 h 257"/>
                    <a:gd name="T78" fmla="*/ 22 w 39"/>
                    <a:gd name="T79" fmla="*/ 119 h 257"/>
                    <a:gd name="T80" fmla="*/ 25 w 39"/>
                    <a:gd name="T81" fmla="*/ 129 h 257"/>
                    <a:gd name="T82" fmla="*/ 27 w 39"/>
                    <a:gd name="T83" fmla="*/ 138 h 257"/>
                    <a:gd name="T84" fmla="*/ 30 w 39"/>
                    <a:gd name="T85" fmla="*/ 148 h 257"/>
                    <a:gd name="T86" fmla="*/ 31 w 39"/>
                    <a:gd name="T87" fmla="*/ 158 h 257"/>
                    <a:gd name="T88" fmla="*/ 32 w 39"/>
                    <a:gd name="T89" fmla="*/ 169 h 257"/>
                    <a:gd name="T90" fmla="*/ 32 w 39"/>
                    <a:gd name="T91" fmla="*/ 181 h 257"/>
                    <a:gd name="T92" fmla="*/ 31 w 39"/>
                    <a:gd name="T93" fmla="*/ 193 h 257"/>
                    <a:gd name="T94" fmla="*/ 28 w 39"/>
                    <a:gd name="T95" fmla="*/ 204 h 257"/>
                    <a:gd name="T96" fmla="*/ 25 w 39"/>
                    <a:gd name="T97" fmla="*/ 216 h 257"/>
                    <a:gd name="T98" fmla="*/ 23 w 39"/>
                    <a:gd name="T99" fmla="*/ 227 h 257"/>
                    <a:gd name="T100" fmla="*/ 20 w 39"/>
                    <a:gd name="T101" fmla="*/ 238 h 257"/>
                    <a:gd name="T102" fmla="*/ 18 w 39"/>
                    <a:gd name="T103" fmla="*/ 249 h 257"/>
                    <a:gd name="T104" fmla="*/ 17 w 39"/>
                    <a:gd name="T105" fmla="*/ 256 h 25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9"/>
                    <a:gd name="T160" fmla="*/ 0 h 257"/>
                    <a:gd name="T161" fmla="*/ 39 w 39"/>
                    <a:gd name="T162" fmla="*/ 257 h 25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9" h="257">
                      <a:moveTo>
                        <a:pt x="17" y="256"/>
                      </a:moveTo>
                      <a:lnTo>
                        <a:pt x="6" y="242"/>
                      </a:lnTo>
                      <a:lnTo>
                        <a:pt x="5" y="239"/>
                      </a:lnTo>
                      <a:lnTo>
                        <a:pt x="4" y="237"/>
                      </a:lnTo>
                      <a:lnTo>
                        <a:pt x="3" y="234"/>
                      </a:lnTo>
                      <a:lnTo>
                        <a:pt x="3" y="231"/>
                      </a:lnTo>
                      <a:lnTo>
                        <a:pt x="3" y="228"/>
                      </a:lnTo>
                      <a:lnTo>
                        <a:pt x="4" y="225"/>
                      </a:lnTo>
                      <a:lnTo>
                        <a:pt x="4" y="222"/>
                      </a:lnTo>
                      <a:lnTo>
                        <a:pt x="5" y="219"/>
                      </a:lnTo>
                      <a:lnTo>
                        <a:pt x="7" y="213"/>
                      </a:lnTo>
                      <a:lnTo>
                        <a:pt x="10" y="207"/>
                      </a:lnTo>
                      <a:lnTo>
                        <a:pt x="11" y="201"/>
                      </a:lnTo>
                      <a:lnTo>
                        <a:pt x="13" y="196"/>
                      </a:lnTo>
                      <a:lnTo>
                        <a:pt x="14" y="189"/>
                      </a:lnTo>
                      <a:lnTo>
                        <a:pt x="15" y="184"/>
                      </a:lnTo>
                      <a:lnTo>
                        <a:pt x="15" y="178"/>
                      </a:lnTo>
                      <a:lnTo>
                        <a:pt x="15" y="171"/>
                      </a:lnTo>
                      <a:lnTo>
                        <a:pt x="15" y="166"/>
                      </a:lnTo>
                      <a:lnTo>
                        <a:pt x="14" y="160"/>
                      </a:lnTo>
                      <a:lnTo>
                        <a:pt x="14" y="154"/>
                      </a:lnTo>
                      <a:lnTo>
                        <a:pt x="13" y="147"/>
                      </a:lnTo>
                      <a:lnTo>
                        <a:pt x="12" y="141"/>
                      </a:lnTo>
                      <a:lnTo>
                        <a:pt x="10" y="135"/>
                      </a:lnTo>
                      <a:lnTo>
                        <a:pt x="10" y="129"/>
                      </a:lnTo>
                      <a:lnTo>
                        <a:pt x="8" y="123"/>
                      </a:lnTo>
                      <a:lnTo>
                        <a:pt x="7" y="117"/>
                      </a:lnTo>
                      <a:lnTo>
                        <a:pt x="6" y="111"/>
                      </a:lnTo>
                      <a:lnTo>
                        <a:pt x="5" y="105"/>
                      </a:lnTo>
                      <a:lnTo>
                        <a:pt x="3" y="99"/>
                      </a:lnTo>
                      <a:lnTo>
                        <a:pt x="3" y="93"/>
                      </a:lnTo>
                      <a:lnTo>
                        <a:pt x="2" y="87"/>
                      </a:lnTo>
                      <a:lnTo>
                        <a:pt x="1" y="81"/>
                      </a:lnTo>
                      <a:lnTo>
                        <a:pt x="0" y="75"/>
                      </a:lnTo>
                      <a:lnTo>
                        <a:pt x="0" y="69"/>
                      </a:lnTo>
                      <a:lnTo>
                        <a:pt x="0" y="63"/>
                      </a:lnTo>
                      <a:lnTo>
                        <a:pt x="0" y="58"/>
                      </a:lnTo>
                      <a:lnTo>
                        <a:pt x="1" y="52"/>
                      </a:lnTo>
                      <a:lnTo>
                        <a:pt x="2" y="46"/>
                      </a:lnTo>
                      <a:lnTo>
                        <a:pt x="3" y="41"/>
                      </a:lnTo>
                      <a:lnTo>
                        <a:pt x="5" y="35"/>
                      </a:lnTo>
                      <a:lnTo>
                        <a:pt x="7" y="30"/>
                      </a:lnTo>
                      <a:lnTo>
                        <a:pt x="13" y="16"/>
                      </a:lnTo>
                      <a:lnTo>
                        <a:pt x="13" y="18"/>
                      </a:lnTo>
                      <a:lnTo>
                        <a:pt x="14" y="17"/>
                      </a:lnTo>
                      <a:lnTo>
                        <a:pt x="14" y="16"/>
                      </a:lnTo>
                      <a:lnTo>
                        <a:pt x="15" y="14"/>
                      </a:lnTo>
                      <a:lnTo>
                        <a:pt x="17" y="12"/>
                      </a:lnTo>
                      <a:lnTo>
                        <a:pt x="18" y="11"/>
                      </a:lnTo>
                      <a:lnTo>
                        <a:pt x="20" y="8"/>
                      </a:lnTo>
                      <a:lnTo>
                        <a:pt x="22" y="6"/>
                      </a:lnTo>
                      <a:lnTo>
                        <a:pt x="24" y="3"/>
                      </a:lnTo>
                      <a:lnTo>
                        <a:pt x="26" y="2"/>
                      </a:lnTo>
                      <a:lnTo>
                        <a:pt x="28" y="0"/>
                      </a:lnTo>
                      <a:lnTo>
                        <a:pt x="30" y="0"/>
                      </a:lnTo>
                      <a:lnTo>
                        <a:pt x="32" y="1"/>
                      </a:lnTo>
                      <a:lnTo>
                        <a:pt x="38" y="12"/>
                      </a:lnTo>
                      <a:lnTo>
                        <a:pt x="36" y="16"/>
                      </a:lnTo>
                      <a:lnTo>
                        <a:pt x="34" y="20"/>
                      </a:lnTo>
                      <a:lnTo>
                        <a:pt x="32" y="23"/>
                      </a:lnTo>
                      <a:lnTo>
                        <a:pt x="30" y="27"/>
                      </a:lnTo>
                      <a:lnTo>
                        <a:pt x="27" y="31"/>
                      </a:lnTo>
                      <a:lnTo>
                        <a:pt x="25" y="35"/>
                      </a:lnTo>
                      <a:lnTo>
                        <a:pt x="23" y="40"/>
                      </a:lnTo>
                      <a:lnTo>
                        <a:pt x="21" y="44"/>
                      </a:lnTo>
                      <a:lnTo>
                        <a:pt x="20" y="49"/>
                      </a:lnTo>
                      <a:lnTo>
                        <a:pt x="18" y="53"/>
                      </a:lnTo>
                      <a:lnTo>
                        <a:pt x="17" y="58"/>
                      </a:lnTo>
                      <a:lnTo>
                        <a:pt x="15" y="63"/>
                      </a:lnTo>
                      <a:lnTo>
                        <a:pt x="15" y="68"/>
                      </a:lnTo>
                      <a:lnTo>
                        <a:pt x="14" y="73"/>
                      </a:lnTo>
                      <a:lnTo>
                        <a:pt x="14" y="79"/>
                      </a:lnTo>
                      <a:lnTo>
                        <a:pt x="14" y="85"/>
                      </a:lnTo>
                      <a:lnTo>
                        <a:pt x="15" y="89"/>
                      </a:lnTo>
                      <a:lnTo>
                        <a:pt x="16" y="94"/>
                      </a:lnTo>
                      <a:lnTo>
                        <a:pt x="17" y="99"/>
                      </a:lnTo>
                      <a:lnTo>
                        <a:pt x="18" y="104"/>
                      </a:lnTo>
                      <a:lnTo>
                        <a:pt x="20" y="109"/>
                      </a:lnTo>
                      <a:lnTo>
                        <a:pt x="21" y="114"/>
                      </a:lnTo>
                      <a:lnTo>
                        <a:pt x="22" y="119"/>
                      </a:lnTo>
                      <a:lnTo>
                        <a:pt x="24" y="124"/>
                      </a:lnTo>
                      <a:lnTo>
                        <a:pt x="25" y="129"/>
                      </a:lnTo>
                      <a:lnTo>
                        <a:pt x="26" y="134"/>
                      </a:lnTo>
                      <a:lnTo>
                        <a:pt x="27" y="138"/>
                      </a:lnTo>
                      <a:lnTo>
                        <a:pt x="28" y="143"/>
                      </a:lnTo>
                      <a:lnTo>
                        <a:pt x="30" y="148"/>
                      </a:lnTo>
                      <a:lnTo>
                        <a:pt x="31" y="153"/>
                      </a:lnTo>
                      <a:lnTo>
                        <a:pt x="31" y="158"/>
                      </a:lnTo>
                      <a:lnTo>
                        <a:pt x="32" y="163"/>
                      </a:lnTo>
                      <a:lnTo>
                        <a:pt x="32" y="169"/>
                      </a:lnTo>
                      <a:lnTo>
                        <a:pt x="32" y="175"/>
                      </a:lnTo>
                      <a:lnTo>
                        <a:pt x="32" y="181"/>
                      </a:lnTo>
                      <a:lnTo>
                        <a:pt x="31" y="187"/>
                      </a:lnTo>
                      <a:lnTo>
                        <a:pt x="31" y="193"/>
                      </a:lnTo>
                      <a:lnTo>
                        <a:pt x="30" y="198"/>
                      </a:lnTo>
                      <a:lnTo>
                        <a:pt x="28" y="204"/>
                      </a:lnTo>
                      <a:lnTo>
                        <a:pt x="27" y="210"/>
                      </a:lnTo>
                      <a:lnTo>
                        <a:pt x="25" y="216"/>
                      </a:lnTo>
                      <a:lnTo>
                        <a:pt x="24" y="221"/>
                      </a:lnTo>
                      <a:lnTo>
                        <a:pt x="23" y="227"/>
                      </a:lnTo>
                      <a:lnTo>
                        <a:pt x="21" y="232"/>
                      </a:lnTo>
                      <a:lnTo>
                        <a:pt x="20" y="238"/>
                      </a:lnTo>
                      <a:lnTo>
                        <a:pt x="19" y="244"/>
                      </a:lnTo>
                      <a:lnTo>
                        <a:pt x="18" y="249"/>
                      </a:lnTo>
                      <a:lnTo>
                        <a:pt x="17" y="255"/>
                      </a:lnTo>
                      <a:lnTo>
                        <a:pt x="17" y="256"/>
                      </a:lnTo>
                    </a:path>
                  </a:pathLst>
                </a:custGeom>
                <a:noFill/>
                <a:ln w="12700" cap="rnd">
                  <a:solidFill>
                    <a:srgbClr val="161717"/>
                  </a:solidFill>
                  <a:round/>
                  <a:headEnd/>
                  <a:tailEnd/>
                </a:ln>
              </p:spPr>
              <p:txBody>
                <a:bodyPr wrap="none" lIns="94788" tIns="46563" rIns="94788" bIns="46563">
                  <a:spAutoFit/>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788" name="Freeform 77"/>
                <p:cNvSpPr>
                  <a:spLocks/>
                </p:cNvSpPr>
                <p:nvPr/>
              </p:nvSpPr>
              <p:spPr bwMode="auto">
                <a:xfrm>
                  <a:off x="1700" y="2320"/>
                  <a:ext cx="3" cy="1"/>
                </a:xfrm>
                <a:custGeom>
                  <a:avLst/>
                  <a:gdLst>
                    <a:gd name="T0" fmla="*/ 2 w 3"/>
                    <a:gd name="T1" fmla="*/ 0 h 1"/>
                    <a:gd name="T2" fmla="*/ 1 w 3"/>
                    <a:gd name="T3" fmla="*/ 0 h 1"/>
                    <a:gd name="T4" fmla="*/ 0 w 3"/>
                    <a:gd name="T5" fmla="*/ 0 h 1"/>
                    <a:gd name="T6" fmla="*/ 2 w 3"/>
                    <a:gd name="T7" fmla="*/ 0 h 1"/>
                    <a:gd name="T8" fmla="*/ 0 60000 65536"/>
                    <a:gd name="T9" fmla="*/ 0 60000 65536"/>
                    <a:gd name="T10" fmla="*/ 0 60000 65536"/>
                    <a:gd name="T11" fmla="*/ 0 60000 65536"/>
                    <a:gd name="T12" fmla="*/ 0 w 3"/>
                    <a:gd name="T13" fmla="*/ 0 h 1"/>
                    <a:gd name="T14" fmla="*/ 3 w 3"/>
                    <a:gd name="T15" fmla="*/ 1 h 1"/>
                  </a:gdLst>
                  <a:ahLst/>
                  <a:cxnLst>
                    <a:cxn ang="T8">
                      <a:pos x="T0" y="T1"/>
                    </a:cxn>
                    <a:cxn ang="T9">
                      <a:pos x="T2" y="T3"/>
                    </a:cxn>
                    <a:cxn ang="T10">
                      <a:pos x="T4" y="T5"/>
                    </a:cxn>
                    <a:cxn ang="T11">
                      <a:pos x="T6" y="T7"/>
                    </a:cxn>
                  </a:cxnLst>
                  <a:rect l="T12" t="T13" r="T14" b="T15"/>
                  <a:pathLst>
                    <a:path w="3" h="1">
                      <a:moveTo>
                        <a:pt x="2" y="0"/>
                      </a:moveTo>
                      <a:lnTo>
                        <a:pt x="1" y="0"/>
                      </a:lnTo>
                      <a:lnTo>
                        <a:pt x="0" y="0"/>
                      </a:lnTo>
                      <a:lnTo>
                        <a:pt x="2" y="0"/>
                      </a:lnTo>
                    </a:path>
                  </a:pathLst>
                </a:custGeom>
                <a:solidFill>
                  <a:srgbClr val="003CC5"/>
                </a:solidFill>
                <a:ln w="12700" cap="rnd">
                  <a:noFill/>
                  <a:round/>
                  <a:headEnd/>
                  <a:tailEnd/>
                </a:ln>
              </p:spPr>
              <p:txBody>
                <a:bodyPr wrap="none" lIns="94788" tIns="46563" rIns="94788" bIns="46563">
                  <a:spAutoFit/>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0789" name="Freeform 78"/>
                <p:cNvSpPr>
                  <a:spLocks/>
                </p:cNvSpPr>
                <p:nvPr/>
              </p:nvSpPr>
              <p:spPr bwMode="auto">
                <a:xfrm>
                  <a:off x="1541" y="2320"/>
                  <a:ext cx="3" cy="1"/>
                </a:xfrm>
                <a:custGeom>
                  <a:avLst/>
                  <a:gdLst>
                    <a:gd name="T0" fmla="*/ 2 w 3"/>
                    <a:gd name="T1" fmla="*/ 0 h 1"/>
                    <a:gd name="T2" fmla="*/ 1 w 3"/>
                    <a:gd name="T3" fmla="*/ 0 h 1"/>
                    <a:gd name="T4" fmla="*/ 0 w 3"/>
                    <a:gd name="T5" fmla="*/ 0 h 1"/>
                    <a:gd name="T6" fmla="*/ 2 w 3"/>
                    <a:gd name="T7" fmla="*/ 0 h 1"/>
                    <a:gd name="T8" fmla="*/ 0 60000 65536"/>
                    <a:gd name="T9" fmla="*/ 0 60000 65536"/>
                    <a:gd name="T10" fmla="*/ 0 60000 65536"/>
                    <a:gd name="T11" fmla="*/ 0 60000 65536"/>
                    <a:gd name="T12" fmla="*/ 0 w 3"/>
                    <a:gd name="T13" fmla="*/ 0 h 1"/>
                    <a:gd name="T14" fmla="*/ 3 w 3"/>
                    <a:gd name="T15" fmla="*/ 1 h 1"/>
                  </a:gdLst>
                  <a:ahLst/>
                  <a:cxnLst>
                    <a:cxn ang="T8">
                      <a:pos x="T0" y="T1"/>
                    </a:cxn>
                    <a:cxn ang="T9">
                      <a:pos x="T2" y="T3"/>
                    </a:cxn>
                    <a:cxn ang="T10">
                      <a:pos x="T4" y="T5"/>
                    </a:cxn>
                    <a:cxn ang="T11">
                      <a:pos x="T6" y="T7"/>
                    </a:cxn>
                  </a:cxnLst>
                  <a:rect l="T12" t="T13" r="T14" b="T15"/>
                  <a:pathLst>
                    <a:path w="3" h="1">
                      <a:moveTo>
                        <a:pt x="2" y="0"/>
                      </a:moveTo>
                      <a:lnTo>
                        <a:pt x="1" y="0"/>
                      </a:lnTo>
                      <a:lnTo>
                        <a:pt x="0" y="0"/>
                      </a:lnTo>
                      <a:lnTo>
                        <a:pt x="2" y="0"/>
                      </a:lnTo>
                    </a:path>
                  </a:pathLst>
                </a:custGeom>
                <a:solidFill>
                  <a:srgbClr val="003CC5"/>
                </a:solidFill>
                <a:ln w="12700" cap="rnd">
                  <a:noFill/>
                  <a:round/>
                  <a:headEnd/>
                  <a:tailEnd/>
                </a:ln>
              </p:spPr>
              <p:txBody>
                <a:bodyPr wrap="none" lIns="94788" tIns="46563" rIns="94788" bIns="46563">
                  <a:spAutoFit/>
                </a:bodyP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grpSp>
          <p:sp>
            <p:nvSpPr>
              <p:cNvPr id="30777" name="Rectangle 79"/>
              <p:cNvSpPr>
                <a:spLocks noChangeArrowheads="1"/>
              </p:cNvSpPr>
              <p:nvPr/>
            </p:nvSpPr>
            <p:spPr bwMode="auto">
              <a:xfrm>
                <a:off x="2323" y="2114"/>
                <a:ext cx="310" cy="276"/>
              </a:xfrm>
              <a:prstGeom prst="rect">
                <a:avLst/>
              </a:prstGeom>
              <a:noFill/>
              <a:ln w="12700">
                <a:noFill/>
                <a:miter lim="800000"/>
                <a:headEnd/>
                <a:tailEnd/>
              </a:ln>
            </p:spPr>
            <p:txBody>
              <a:bodyPr wrap="none" lIns="94788" tIns="46563" rIns="94788" bIns="46563">
                <a:spAutoFit/>
              </a:bodyPr>
              <a:lstStyle/>
              <a:p>
                <a:pPr algn="ctr" defTabSz="796925" eaLnBrk="0" hangingPunct="0"/>
                <a:r>
                  <a:rPr lang="en-GB" altLang="zh-CN" sz="2800" b="1" dirty="0">
                    <a:solidFill>
                      <a:srgbClr val="000000"/>
                    </a:solidFill>
                  </a:rPr>
                  <a:t>RA</a:t>
                </a:r>
              </a:p>
            </p:txBody>
          </p:sp>
        </p:grpSp>
      </p:grpSp>
      <p:sp>
        <p:nvSpPr>
          <p:cNvPr id="140" name="标题 139"/>
          <p:cNvSpPr>
            <a:spLocks noGrp="1"/>
          </p:cNvSpPr>
          <p:nvPr>
            <p:ph type="title"/>
          </p:nvPr>
        </p:nvSpPr>
        <p:spPr/>
        <p:txBody>
          <a:bodyPr/>
          <a:lstStyle/>
          <a:p>
            <a:r>
              <a:rPr lang="en-US" altLang="zh-CN" dirty="0"/>
              <a:t>PKI</a:t>
            </a:r>
            <a:r>
              <a:rPr lang="zh-CN" altLang="en-US" dirty="0"/>
              <a:t>体系工作流程</a:t>
            </a:r>
          </a:p>
        </p:txBody>
      </p:sp>
      <p:sp>
        <p:nvSpPr>
          <p:cNvPr id="141" name="灯片编号占位符 3"/>
          <p:cNvSpPr>
            <a:spLocks noGrp="1"/>
          </p:cNvSpPr>
          <p:nvPr>
            <p:ph type="sldNum" sz="quarter" idx="10"/>
          </p:nvPr>
        </p:nvSpPr>
        <p:spPr/>
        <p:txBody>
          <a:bodyPr/>
          <a:lstStyle/>
          <a:p>
            <a:pPr>
              <a:defRPr/>
            </a:pPr>
            <a:fld id="{655A080B-5019-4254-B519-7842F631F6FA}" type="slidenum">
              <a:rPr lang="zh-CN" altLang="en-US" smtClean="0"/>
              <a:pPr>
                <a:defRPr/>
              </a:pPr>
              <a:t>25</a:t>
            </a:fld>
            <a:endParaRPr lang="en-US" altLang="zh-CN"/>
          </a:p>
        </p:txBody>
      </p:sp>
    </p:spTree>
    <p:extLst>
      <p:ext uri="{BB962C8B-B14F-4D97-AF65-F5344CB8AC3E}">
        <p14:creationId xmlns:p14="http://schemas.microsoft.com/office/powerpoint/2010/main" val="2191503409"/>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4818" name="Picture 2" descr="DSHD800R High Definition Direct TV Satellite Receiver"/>
          <p:cNvPicPr>
            <a:picLocks noChangeAspect="1" noChangeArrowheads="1"/>
          </p:cNvPicPr>
          <p:nvPr/>
        </p:nvPicPr>
        <p:blipFill>
          <a:blip r:embed="rId3" cstate="print"/>
          <a:srcRect/>
          <a:stretch>
            <a:fillRect/>
          </a:stretch>
        </p:blipFill>
        <p:spPr bwMode="auto">
          <a:xfrm>
            <a:off x="7956550" y="5481638"/>
            <a:ext cx="1187450" cy="1187450"/>
          </a:xfrm>
          <a:prstGeom prst="rect">
            <a:avLst/>
          </a:prstGeom>
          <a:noFill/>
          <a:ln w="9525">
            <a:noFill/>
            <a:miter lim="800000"/>
            <a:headEnd/>
            <a:tailEnd/>
          </a:ln>
        </p:spPr>
      </p:pic>
      <p:sp>
        <p:nvSpPr>
          <p:cNvPr id="34819" name="Rectangle 32"/>
          <p:cNvSpPr>
            <a:spLocks noGrp="1" noRot="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en-US" altLang="zh-CN" dirty="0"/>
              <a:t>PKI/CA</a:t>
            </a:r>
            <a:r>
              <a:rPr lang="zh-CN" altLang="en-US" dirty="0"/>
              <a:t>技术的典型应用</a:t>
            </a:r>
          </a:p>
        </p:txBody>
      </p:sp>
      <p:pic>
        <p:nvPicPr>
          <p:cNvPr id="34820" name="Picture 3" descr="dod"/>
          <p:cNvPicPr>
            <a:picLocks noGrp="1" noChangeAspect="1" noChangeArrowheads="1"/>
          </p:cNvPicPr>
          <p:nvPr>
            <p:ph idx="1"/>
          </p:nvPr>
        </p:nvPicPr>
        <p:blipFill>
          <a:blip r:embed="rId4" cstate="print"/>
          <a:stretch>
            <a:fillRect/>
          </a:stretch>
        </p:blipFill>
        <p:spPr>
          <a:xfrm>
            <a:off x="1809750" y="3381375"/>
            <a:ext cx="5638800" cy="933450"/>
          </a:xfrm>
          <a:noFill/>
        </p:spPr>
      </p:pic>
      <p:sp>
        <p:nvSpPr>
          <p:cNvPr id="29" name="灯片编号占位符 3"/>
          <p:cNvSpPr>
            <a:spLocks noGrp="1"/>
          </p:cNvSpPr>
          <p:nvPr>
            <p:ph type="sldNum" sz="quarter" idx="10"/>
          </p:nvPr>
        </p:nvSpPr>
        <p:spPr/>
        <p:txBody>
          <a:bodyPr/>
          <a:lstStyle/>
          <a:p>
            <a:pPr>
              <a:defRPr/>
            </a:pPr>
            <a:fld id="{655A080B-5019-4254-B519-7842F631F6FA}" type="slidenum">
              <a:rPr lang="zh-CN" altLang="en-US" smtClean="0"/>
              <a:pPr>
                <a:defRPr/>
              </a:pPr>
              <a:t>26</a:t>
            </a:fld>
            <a:endParaRPr lang="en-US" altLang="zh-CN"/>
          </a:p>
        </p:txBody>
      </p:sp>
      <p:pic>
        <p:nvPicPr>
          <p:cNvPr id="34822" name="Picture 6" descr="hybrid_b"/>
          <p:cNvPicPr>
            <a:picLocks noGrp="1" noChangeAspect="1" noChangeArrowheads="1"/>
          </p:cNvPicPr>
          <p:nvPr>
            <p:ph sz="quarter" idx="4294967295"/>
          </p:nvPr>
        </p:nvPicPr>
        <p:blipFill>
          <a:blip r:embed="rId5" cstate="print"/>
          <a:srcRect/>
          <a:stretch>
            <a:fillRect/>
          </a:stretch>
        </p:blipFill>
        <p:spPr>
          <a:xfrm>
            <a:off x="6657975" y="1844675"/>
            <a:ext cx="2486025" cy="2286000"/>
          </a:xfrm>
          <a:noFill/>
        </p:spPr>
      </p:pic>
      <p:pic>
        <p:nvPicPr>
          <p:cNvPr id="34835" name="Picture 19" descr="CableLabs Certified"/>
          <p:cNvPicPr>
            <a:picLocks noGrp="1" noChangeAspect="1" noChangeArrowheads="1"/>
          </p:cNvPicPr>
          <p:nvPr>
            <p:ph sz="quarter" idx="4294967295"/>
          </p:nvPr>
        </p:nvPicPr>
        <p:blipFill>
          <a:blip r:embed="rId6" cstate="print"/>
          <a:srcRect/>
          <a:stretch>
            <a:fillRect/>
          </a:stretch>
        </p:blipFill>
        <p:spPr>
          <a:xfrm>
            <a:off x="0" y="2303463"/>
            <a:ext cx="525463" cy="557212"/>
          </a:xfrm>
          <a:noFill/>
        </p:spPr>
      </p:pic>
      <p:pic>
        <p:nvPicPr>
          <p:cNvPr id="34836" name="Picture 20" descr="DWL-2700AP">
            <a:hlinkClick r:id="rId7"/>
          </p:cNvPr>
          <p:cNvPicPr>
            <a:picLocks noGrp="1" noChangeAspect="1" noChangeArrowheads="1"/>
          </p:cNvPicPr>
          <p:nvPr>
            <p:ph sz="quarter" idx="4294967295"/>
          </p:nvPr>
        </p:nvPicPr>
        <p:blipFill>
          <a:blip r:embed="rId8" cstate="print"/>
          <a:srcRect/>
          <a:stretch>
            <a:fillRect/>
          </a:stretch>
        </p:blipFill>
        <p:spPr>
          <a:xfrm>
            <a:off x="0" y="5108575"/>
            <a:ext cx="1412875" cy="1352550"/>
          </a:xfrm>
        </p:spPr>
      </p:pic>
      <p:pic>
        <p:nvPicPr>
          <p:cNvPr id="34821" name="Picture 4" descr="CMTS"/>
          <p:cNvPicPr>
            <a:picLocks noChangeAspect="1" noChangeArrowheads="1"/>
          </p:cNvPicPr>
          <p:nvPr/>
        </p:nvPicPr>
        <p:blipFill>
          <a:blip r:embed="rId9" cstate="print"/>
          <a:srcRect/>
          <a:stretch>
            <a:fillRect/>
          </a:stretch>
        </p:blipFill>
        <p:spPr bwMode="auto">
          <a:xfrm>
            <a:off x="7091363" y="4311650"/>
            <a:ext cx="2052637" cy="1169988"/>
          </a:xfrm>
          <a:prstGeom prst="rect">
            <a:avLst/>
          </a:prstGeom>
          <a:noFill/>
          <a:ln w="9525">
            <a:noFill/>
            <a:miter lim="800000"/>
            <a:headEnd/>
            <a:tailEnd/>
          </a:ln>
        </p:spPr>
      </p:pic>
      <p:sp>
        <p:nvSpPr>
          <p:cNvPr id="34823" name="AutoShape 7"/>
          <p:cNvSpPr>
            <a:spLocks noChangeArrowheads="1"/>
          </p:cNvSpPr>
          <p:nvPr/>
        </p:nvSpPr>
        <p:spPr bwMode="auto">
          <a:xfrm rot="9350724">
            <a:off x="2447925" y="4391025"/>
            <a:ext cx="1422400" cy="595313"/>
          </a:xfrm>
          <a:prstGeom prst="leftArrow">
            <a:avLst>
              <a:gd name="adj1" fmla="val 50000"/>
              <a:gd name="adj2" fmla="val 64667"/>
            </a:avLst>
          </a:prstGeom>
          <a:gradFill rotWithShape="1">
            <a:gsLst>
              <a:gs pos="0">
                <a:schemeClr val="accent2"/>
              </a:gs>
              <a:gs pos="100000">
                <a:schemeClr val="bg1"/>
              </a:gs>
            </a:gsLst>
            <a:lin ang="0" scaled="1"/>
          </a:gradFill>
          <a:ln w="9525" algn="ctr">
            <a:noFill/>
            <a:miter lim="800000"/>
            <a:headEnd/>
            <a:tailEnd/>
          </a:ln>
        </p:spPr>
        <p:txBody>
          <a:bodyPr rot="10800000" wrap="none" anchor="ct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4824" name="AutoShape 8"/>
          <p:cNvSpPr>
            <a:spLocks noChangeArrowheads="1"/>
          </p:cNvSpPr>
          <p:nvPr/>
        </p:nvSpPr>
        <p:spPr bwMode="auto">
          <a:xfrm rot="-8743108">
            <a:off x="2724150" y="3140075"/>
            <a:ext cx="1444625" cy="595313"/>
          </a:xfrm>
          <a:prstGeom prst="leftArrow">
            <a:avLst>
              <a:gd name="adj1" fmla="val 50000"/>
              <a:gd name="adj2" fmla="val 65733"/>
            </a:avLst>
          </a:prstGeom>
          <a:gradFill rotWithShape="1">
            <a:gsLst>
              <a:gs pos="0">
                <a:schemeClr val="accent2"/>
              </a:gs>
              <a:gs pos="100000">
                <a:schemeClr val="bg1"/>
              </a:gs>
            </a:gsLst>
            <a:lin ang="0" scaled="1"/>
          </a:gradFill>
          <a:ln w="9525" algn="ctr">
            <a:noFill/>
            <a:miter lim="800000"/>
            <a:headEnd/>
            <a:tailEnd/>
          </a:ln>
        </p:spPr>
        <p:txBody>
          <a:bodyPr rot="10800000" wrap="none" anchor="ct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4825" name="AutoShape 9"/>
          <p:cNvSpPr>
            <a:spLocks noChangeArrowheads="1"/>
          </p:cNvSpPr>
          <p:nvPr/>
        </p:nvSpPr>
        <p:spPr bwMode="auto">
          <a:xfrm rot="-5400000">
            <a:off x="3905250" y="2598738"/>
            <a:ext cx="1316038" cy="595312"/>
          </a:xfrm>
          <a:prstGeom prst="leftArrow">
            <a:avLst>
              <a:gd name="adj1" fmla="val 50000"/>
              <a:gd name="adj2" fmla="val 51050"/>
            </a:avLst>
          </a:prstGeom>
          <a:gradFill rotWithShape="1">
            <a:gsLst>
              <a:gs pos="0">
                <a:schemeClr val="accent2"/>
              </a:gs>
              <a:gs pos="100000">
                <a:schemeClr val="bg1"/>
              </a:gs>
            </a:gsLst>
            <a:lin ang="0" scaled="1"/>
          </a:gradFill>
          <a:ln w="9525" algn="ctr">
            <a:noFill/>
            <a:miter lim="800000"/>
            <a:headEnd/>
            <a:tailEnd/>
          </a:ln>
        </p:spPr>
        <p:txBody>
          <a:bodyPr rot="10800000" wrap="none" anchor="ctr"/>
          <a:lstStyle/>
          <a:p>
            <a:pPr algn="ctr">
              <a:lnSpc>
                <a:spcPct val="75000"/>
              </a:lnSpc>
              <a:spcBef>
                <a:spcPct val="50000"/>
              </a:spcBef>
              <a:buClr>
                <a:schemeClr val="tx2"/>
              </a:buClr>
              <a:buSzPct val="75000"/>
              <a:buFont typeface="Wingdings 3" pitchFamily="18" charset="2"/>
              <a:buNone/>
            </a:pPr>
            <a:endParaRPr lang="zh-CN" altLang="zh-CN" sz="1200">
              <a:latin typeface="Garamond" pitchFamily="18" charset="0"/>
            </a:endParaRPr>
          </a:p>
        </p:txBody>
      </p:sp>
      <p:sp>
        <p:nvSpPr>
          <p:cNvPr id="34826" name="AutoShape 10"/>
          <p:cNvSpPr>
            <a:spLocks noChangeArrowheads="1"/>
          </p:cNvSpPr>
          <p:nvPr/>
        </p:nvSpPr>
        <p:spPr bwMode="auto">
          <a:xfrm rot="-2810264">
            <a:off x="4791869" y="2986881"/>
            <a:ext cx="1704975" cy="595313"/>
          </a:xfrm>
          <a:prstGeom prst="leftArrow">
            <a:avLst>
              <a:gd name="adj1" fmla="val 50000"/>
              <a:gd name="adj2" fmla="val 66137"/>
            </a:avLst>
          </a:prstGeom>
          <a:gradFill rotWithShape="1">
            <a:gsLst>
              <a:gs pos="0">
                <a:schemeClr val="accent2"/>
              </a:gs>
              <a:gs pos="100000">
                <a:schemeClr val="bg1"/>
              </a:gs>
            </a:gsLst>
            <a:lin ang="0" scaled="1"/>
          </a:gradFill>
          <a:ln w="9525" algn="ctr">
            <a:noFill/>
            <a:miter lim="800000"/>
            <a:headEnd/>
            <a:tailEnd/>
          </a:ln>
        </p:spPr>
        <p:txBody>
          <a:bodyPr vert="eaVert" wrap="none" anchor="ct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sp>
        <p:nvSpPr>
          <p:cNvPr id="34827" name="AutoShape 11"/>
          <p:cNvSpPr>
            <a:spLocks noChangeArrowheads="1"/>
          </p:cNvSpPr>
          <p:nvPr/>
        </p:nvSpPr>
        <p:spPr bwMode="auto">
          <a:xfrm rot="2479698">
            <a:off x="5022850" y="4583113"/>
            <a:ext cx="1196975" cy="595312"/>
          </a:xfrm>
          <a:prstGeom prst="leftArrow">
            <a:avLst>
              <a:gd name="adj1" fmla="val 50000"/>
              <a:gd name="adj2" fmla="val 54465"/>
            </a:avLst>
          </a:prstGeom>
          <a:gradFill rotWithShape="1">
            <a:gsLst>
              <a:gs pos="0">
                <a:schemeClr val="accent2"/>
              </a:gs>
              <a:gs pos="100000">
                <a:schemeClr val="bg1"/>
              </a:gs>
            </a:gsLst>
            <a:lin ang="0" scaled="1"/>
          </a:gradFill>
          <a:ln w="9525" algn="ctr">
            <a:noFill/>
            <a:miter lim="800000"/>
            <a:headEnd/>
            <a:tailEnd/>
          </a:ln>
        </p:spPr>
        <p:txBody>
          <a:bodyPr wrap="none" anchor="ctr"/>
          <a:lstStyle/>
          <a:p>
            <a:pPr>
              <a:spcBef>
                <a:spcPct val="20000"/>
              </a:spcBef>
              <a:buClr>
                <a:srgbClr val="FF0000"/>
              </a:buClr>
              <a:buSzPct val="80000"/>
              <a:buFont typeface="Wingdings" pitchFamily="2" charset="2"/>
              <a:buChar char="Ø"/>
            </a:pPr>
            <a:endParaRPr lang="zh-CN" altLang="en-US" sz="2000">
              <a:latin typeface="Times New Roman" pitchFamily="18" charset="0"/>
              <a:ea typeface="黑体" pitchFamily="49" charset="-122"/>
            </a:endParaRPr>
          </a:p>
        </p:txBody>
      </p:sp>
      <p:pic>
        <p:nvPicPr>
          <p:cNvPr id="34828" name="Picture 12" descr="activcard_smartcard_vert">
            <a:hlinkClick r:id="rId10"/>
          </p:cNvPr>
          <p:cNvPicPr>
            <a:picLocks noChangeAspect="1" noChangeArrowheads="1"/>
          </p:cNvPicPr>
          <p:nvPr/>
        </p:nvPicPr>
        <p:blipFill>
          <a:blip r:embed="rId11" cstate="print"/>
          <a:srcRect/>
          <a:stretch>
            <a:fillRect/>
          </a:stretch>
        </p:blipFill>
        <p:spPr bwMode="auto">
          <a:xfrm>
            <a:off x="6416675" y="2125663"/>
            <a:ext cx="781050" cy="1200150"/>
          </a:xfrm>
          <a:prstGeom prst="rect">
            <a:avLst/>
          </a:prstGeom>
          <a:noFill/>
          <a:ln w="9525">
            <a:noFill/>
            <a:miter lim="800000"/>
            <a:headEnd/>
            <a:tailEnd/>
          </a:ln>
        </p:spPr>
      </p:pic>
      <p:sp>
        <p:nvSpPr>
          <p:cNvPr id="34829" name="Text Box 13"/>
          <p:cNvSpPr txBox="1">
            <a:spLocks noChangeArrowheads="1"/>
          </p:cNvSpPr>
          <p:nvPr/>
        </p:nvSpPr>
        <p:spPr bwMode="auto">
          <a:xfrm>
            <a:off x="2574769" y="4231481"/>
            <a:ext cx="4281488" cy="403225"/>
          </a:xfrm>
          <a:prstGeom prst="rect">
            <a:avLst/>
          </a:prstGeom>
          <a:noFill/>
          <a:ln w="9525">
            <a:noFill/>
            <a:miter lim="800000"/>
            <a:headEnd/>
            <a:tailEnd/>
          </a:ln>
        </p:spPr>
        <p:txBody>
          <a:bodyPr>
            <a:spAutoFit/>
          </a:bodyPr>
          <a:lstStyle/>
          <a:p>
            <a:pPr marL="342900" indent="-342900" algn="ctr">
              <a:lnSpc>
                <a:spcPct val="85000"/>
              </a:lnSpc>
              <a:spcBef>
                <a:spcPct val="105000"/>
              </a:spcBef>
              <a:buClr>
                <a:schemeClr val="tx2"/>
              </a:buClr>
              <a:buSzPct val="75000"/>
              <a:buFont typeface="Wingdings 3" pitchFamily="18" charset="2"/>
              <a:buNone/>
            </a:pPr>
            <a:r>
              <a:rPr lang="en-US" altLang="zh-CN" sz="2400" b="1" dirty="0">
                <a:latin typeface="Garamond" pitchFamily="18" charset="0"/>
              </a:rPr>
              <a:t>PKI/CA</a:t>
            </a:r>
            <a:r>
              <a:rPr lang="zh-CN" altLang="en-US" sz="2400" b="1" dirty="0">
                <a:latin typeface="Garamond" pitchFamily="18" charset="0"/>
              </a:rPr>
              <a:t>应用</a:t>
            </a:r>
          </a:p>
        </p:txBody>
      </p:sp>
      <p:sp>
        <p:nvSpPr>
          <p:cNvPr id="34830" name="Rectangle 14"/>
          <p:cNvSpPr>
            <a:spLocks noChangeArrowheads="1"/>
          </p:cNvSpPr>
          <p:nvPr/>
        </p:nvSpPr>
        <p:spPr bwMode="auto">
          <a:xfrm>
            <a:off x="431800" y="4359275"/>
            <a:ext cx="2052638" cy="469900"/>
          </a:xfrm>
          <a:prstGeom prst="rect">
            <a:avLst/>
          </a:prstGeom>
          <a:noFill/>
          <a:ln w="9525">
            <a:noFill/>
            <a:miter lim="800000"/>
            <a:headEnd/>
            <a:tailEnd/>
          </a:ln>
        </p:spPr>
        <p:txBody>
          <a:bodyPr/>
          <a:lstStyle/>
          <a:p>
            <a:pPr marL="171450" indent="-171450" eaLnBrk="0" hangingPunct="0">
              <a:spcBef>
                <a:spcPct val="20000"/>
              </a:spcBef>
              <a:buClr>
                <a:schemeClr val="accent1"/>
              </a:buClr>
              <a:buSzPct val="75000"/>
              <a:buFont typeface="Monotype Sorts" pitchFamily="2" charset="2"/>
              <a:buChar char="n"/>
            </a:pPr>
            <a:r>
              <a:rPr kumimoji="1" lang="zh-CN" altLang="en-US" sz="1400" b="1"/>
              <a:t>通信领域</a:t>
            </a:r>
            <a:endParaRPr kumimoji="1" lang="en-US" altLang="zh-CN" sz="1400" b="1"/>
          </a:p>
          <a:p>
            <a:pPr marL="628650" lvl="1" indent="-171450" eaLnBrk="0" hangingPunct="0">
              <a:spcBef>
                <a:spcPct val="20000"/>
              </a:spcBef>
              <a:buClr>
                <a:schemeClr val="accent1"/>
              </a:buClr>
              <a:buSzPct val="75000"/>
              <a:buFont typeface="Monotype Sorts" pitchFamily="2" charset="2"/>
              <a:buChar char="n"/>
            </a:pPr>
            <a:r>
              <a:rPr kumimoji="1" lang="en-US" altLang="zh-CN" sz="1400" b="1"/>
              <a:t>WiFi </a:t>
            </a:r>
            <a:r>
              <a:rPr kumimoji="1" lang="zh-CN" altLang="en-US" sz="1400" b="1"/>
              <a:t>部署</a:t>
            </a:r>
            <a:endParaRPr kumimoji="1" lang="en-US" altLang="zh-CN" sz="1400" b="1"/>
          </a:p>
        </p:txBody>
      </p:sp>
      <p:sp>
        <p:nvSpPr>
          <p:cNvPr id="34831" name="Rectangle 15"/>
          <p:cNvSpPr>
            <a:spLocks noChangeArrowheads="1"/>
          </p:cNvSpPr>
          <p:nvPr/>
        </p:nvSpPr>
        <p:spPr bwMode="auto">
          <a:xfrm>
            <a:off x="1511300" y="1881188"/>
            <a:ext cx="1866900" cy="650875"/>
          </a:xfrm>
          <a:prstGeom prst="rect">
            <a:avLst/>
          </a:prstGeom>
          <a:noFill/>
          <a:ln w="9525">
            <a:noFill/>
            <a:miter lim="800000"/>
            <a:headEnd/>
            <a:tailEnd/>
          </a:ln>
        </p:spPr>
        <p:txBody>
          <a:bodyPr/>
          <a:lstStyle/>
          <a:p>
            <a:pPr marL="742950" lvl="1" indent="-285750" eaLnBrk="0" hangingPunct="0">
              <a:spcBef>
                <a:spcPct val="20000"/>
              </a:spcBef>
              <a:buClr>
                <a:schemeClr val="tx2"/>
              </a:buClr>
              <a:buFontTx/>
              <a:buChar char="•"/>
            </a:pPr>
            <a:r>
              <a:rPr kumimoji="1" lang="zh-CN" altLang="en-US" sz="1400" b="1"/>
              <a:t>钓鱼</a:t>
            </a:r>
            <a:endParaRPr kumimoji="1" lang="en-US" altLang="zh-CN" sz="1400" b="1"/>
          </a:p>
          <a:p>
            <a:pPr marL="742950" lvl="1" indent="-285750" eaLnBrk="0" hangingPunct="0">
              <a:spcBef>
                <a:spcPct val="20000"/>
              </a:spcBef>
              <a:buClr>
                <a:schemeClr val="tx2"/>
              </a:buClr>
              <a:buFontTx/>
              <a:buChar char="•"/>
            </a:pPr>
            <a:r>
              <a:rPr kumimoji="1" lang="zh-CN" altLang="en-US" sz="1400" b="1"/>
              <a:t>身份盗窃</a:t>
            </a:r>
            <a:endParaRPr kumimoji="1" lang="en-US" altLang="zh-CN" sz="1400" b="1"/>
          </a:p>
        </p:txBody>
      </p:sp>
      <p:sp>
        <p:nvSpPr>
          <p:cNvPr id="34832" name="Rectangle 16"/>
          <p:cNvSpPr>
            <a:spLocks noChangeArrowheads="1"/>
          </p:cNvSpPr>
          <p:nvPr/>
        </p:nvSpPr>
        <p:spPr bwMode="auto">
          <a:xfrm>
            <a:off x="3643313" y="1262063"/>
            <a:ext cx="2282825" cy="331787"/>
          </a:xfrm>
          <a:prstGeom prst="rect">
            <a:avLst/>
          </a:prstGeom>
          <a:noFill/>
          <a:ln w="9525">
            <a:noFill/>
            <a:miter lim="800000"/>
            <a:headEnd/>
            <a:tailEnd/>
          </a:ln>
        </p:spPr>
        <p:txBody>
          <a:bodyPr/>
          <a:lstStyle/>
          <a:p>
            <a:pPr marL="171450" indent="-171450" eaLnBrk="0" hangingPunct="0">
              <a:spcBef>
                <a:spcPct val="20000"/>
              </a:spcBef>
              <a:buClr>
                <a:schemeClr val="accent1"/>
              </a:buClr>
              <a:buSzPct val="75000"/>
              <a:buFont typeface="Monotype Sorts" pitchFamily="2" charset="2"/>
              <a:buChar char="n"/>
            </a:pPr>
            <a:r>
              <a:rPr kumimoji="1" lang="zh-CN" altLang="en-US" sz="1400" b="1"/>
              <a:t>电子政务领域</a:t>
            </a:r>
            <a:endParaRPr kumimoji="1" lang="en-US" altLang="zh-CN" sz="1400" b="1"/>
          </a:p>
          <a:p>
            <a:pPr marL="628650" lvl="1" indent="-171450" eaLnBrk="0" hangingPunct="0">
              <a:spcBef>
                <a:spcPct val="20000"/>
              </a:spcBef>
              <a:buClr>
                <a:schemeClr val="accent1"/>
              </a:buClr>
              <a:buSzPct val="75000"/>
              <a:buFont typeface="Wingdings" pitchFamily="2" charset="2"/>
              <a:buChar char="l"/>
            </a:pPr>
            <a:r>
              <a:rPr kumimoji="1" lang="zh-CN" altLang="en-US" sz="1400" b="1"/>
              <a:t>公文扭转</a:t>
            </a:r>
            <a:endParaRPr kumimoji="1" lang="en-US" altLang="zh-CN" sz="1400" b="1"/>
          </a:p>
          <a:p>
            <a:pPr marL="628650" lvl="1" indent="-171450" eaLnBrk="0" hangingPunct="0">
              <a:spcBef>
                <a:spcPct val="20000"/>
              </a:spcBef>
              <a:buClr>
                <a:schemeClr val="accent1"/>
              </a:buClr>
              <a:buSzPct val="75000"/>
              <a:buFont typeface="Wingdings" pitchFamily="2" charset="2"/>
              <a:buChar char="l"/>
            </a:pPr>
            <a:r>
              <a:rPr kumimoji="1" lang="zh-CN" altLang="en-US" sz="1400" b="1"/>
              <a:t>政务门户</a:t>
            </a:r>
            <a:endParaRPr kumimoji="1" lang="en-US" altLang="zh-CN" sz="1400" b="1"/>
          </a:p>
        </p:txBody>
      </p:sp>
      <p:sp>
        <p:nvSpPr>
          <p:cNvPr id="34833" name="Rectangle 17"/>
          <p:cNvSpPr>
            <a:spLocks noChangeArrowheads="1"/>
          </p:cNvSpPr>
          <p:nvPr/>
        </p:nvSpPr>
        <p:spPr bwMode="auto">
          <a:xfrm>
            <a:off x="6219825" y="1139825"/>
            <a:ext cx="2384425" cy="776288"/>
          </a:xfrm>
          <a:prstGeom prst="rect">
            <a:avLst/>
          </a:prstGeom>
          <a:noFill/>
          <a:ln w="9525">
            <a:noFill/>
            <a:miter lim="800000"/>
            <a:headEnd/>
            <a:tailEnd/>
          </a:ln>
        </p:spPr>
        <p:txBody>
          <a:bodyPr/>
          <a:lstStyle/>
          <a:p>
            <a:pPr marL="171450" indent="-171450" eaLnBrk="0" hangingPunct="0">
              <a:spcBef>
                <a:spcPct val="20000"/>
              </a:spcBef>
              <a:buClr>
                <a:schemeClr val="accent1"/>
              </a:buClr>
              <a:buSzPct val="75000"/>
              <a:buFont typeface="Monotype Sorts" pitchFamily="2" charset="2"/>
              <a:buChar char="n"/>
            </a:pPr>
            <a:r>
              <a:rPr kumimoji="1" lang="zh-CN" altLang="en-US" sz="1400" b="1"/>
              <a:t>访问控制领域</a:t>
            </a:r>
            <a:endParaRPr kumimoji="1" lang="en-US" altLang="zh-CN" sz="1400" b="1"/>
          </a:p>
          <a:p>
            <a:pPr marL="742950" lvl="1" indent="-285750" eaLnBrk="0" hangingPunct="0">
              <a:spcBef>
                <a:spcPct val="20000"/>
              </a:spcBef>
              <a:buClr>
                <a:schemeClr val="tx2"/>
              </a:buClr>
              <a:buFontTx/>
              <a:buChar char="•"/>
            </a:pPr>
            <a:r>
              <a:rPr kumimoji="1" lang="zh-CN" altLang="en-US" sz="1400" b="1"/>
              <a:t>机房门禁（物理）</a:t>
            </a:r>
            <a:endParaRPr kumimoji="1" lang="pt-BR" sz="1400" b="1"/>
          </a:p>
          <a:p>
            <a:pPr marL="742950" lvl="1" indent="-285750" eaLnBrk="0" hangingPunct="0">
              <a:spcBef>
                <a:spcPct val="20000"/>
              </a:spcBef>
              <a:buClr>
                <a:schemeClr val="tx2"/>
              </a:buClr>
              <a:buFontTx/>
              <a:buChar char="•"/>
            </a:pPr>
            <a:r>
              <a:rPr kumimoji="1" lang="pt-BR" altLang="zh-CN" sz="1400" b="1"/>
              <a:t>Windows</a:t>
            </a:r>
            <a:r>
              <a:rPr kumimoji="1" lang="zh-CN" altLang="en-US" sz="1400" b="1"/>
              <a:t>登录（逻辑）</a:t>
            </a:r>
            <a:endParaRPr kumimoji="1" lang="en-US" altLang="zh-CN" sz="1400" b="1"/>
          </a:p>
        </p:txBody>
      </p:sp>
      <p:sp>
        <p:nvSpPr>
          <p:cNvPr id="34834" name="Rectangle 18"/>
          <p:cNvSpPr>
            <a:spLocks noChangeArrowheads="1"/>
          </p:cNvSpPr>
          <p:nvPr/>
        </p:nvSpPr>
        <p:spPr bwMode="auto">
          <a:xfrm>
            <a:off x="6219825" y="4919663"/>
            <a:ext cx="2330450" cy="469900"/>
          </a:xfrm>
          <a:prstGeom prst="rect">
            <a:avLst/>
          </a:prstGeom>
          <a:noFill/>
          <a:ln w="9525">
            <a:noFill/>
            <a:miter lim="800000"/>
            <a:headEnd/>
            <a:tailEnd/>
          </a:ln>
        </p:spPr>
        <p:txBody>
          <a:bodyPr/>
          <a:lstStyle/>
          <a:p>
            <a:pPr marL="171450" indent="-171450" eaLnBrk="0" hangingPunct="0">
              <a:spcBef>
                <a:spcPct val="20000"/>
              </a:spcBef>
              <a:buClr>
                <a:schemeClr val="accent1"/>
              </a:buClr>
              <a:buSzPct val="75000"/>
              <a:buFont typeface="Monotype Sorts" pitchFamily="2" charset="2"/>
              <a:buChar char="n"/>
            </a:pPr>
            <a:r>
              <a:rPr kumimoji="1" lang="zh-CN" altLang="en-US" sz="1400" b="1"/>
              <a:t>硬件设备领域</a:t>
            </a:r>
            <a:endParaRPr kumimoji="1" lang="en-US" altLang="zh-CN" sz="1400" b="1"/>
          </a:p>
          <a:p>
            <a:pPr marL="742950" lvl="1" indent="-285750" eaLnBrk="0" hangingPunct="0">
              <a:spcBef>
                <a:spcPct val="20000"/>
              </a:spcBef>
              <a:buClr>
                <a:schemeClr val="tx2"/>
              </a:buClr>
              <a:buFontTx/>
              <a:buChar char="•"/>
            </a:pPr>
            <a:r>
              <a:rPr kumimoji="1" lang="en-US" altLang="zh-CN" sz="1400" b="1"/>
              <a:t>Web </a:t>
            </a:r>
            <a:r>
              <a:rPr kumimoji="1" lang="zh-CN" altLang="en-US" sz="1400" b="1"/>
              <a:t>服务器</a:t>
            </a:r>
            <a:endParaRPr kumimoji="1" lang="en-US" altLang="zh-CN" sz="1400" b="1"/>
          </a:p>
          <a:p>
            <a:pPr marL="742950" lvl="1" indent="-285750" eaLnBrk="0" hangingPunct="0">
              <a:spcBef>
                <a:spcPct val="20000"/>
              </a:spcBef>
              <a:buClr>
                <a:schemeClr val="tx2"/>
              </a:buClr>
              <a:buFontTx/>
              <a:buChar char="•"/>
            </a:pPr>
            <a:r>
              <a:rPr kumimoji="1" lang="zh-CN" altLang="en-US" sz="1400" b="1"/>
              <a:t>域名控制器</a:t>
            </a:r>
            <a:endParaRPr kumimoji="1" lang="en-US" altLang="zh-CN" sz="1400" b="1"/>
          </a:p>
          <a:p>
            <a:pPr marL="742950" lvl="1" indent="-285750" eaLnBrk="0" hangingPunct="0">
              <a:spcBef>
                <a:spcPct val="20000"/>
              </a:spcBef>
              <a:buClr>
                <a:schemeClr val="tx2"/>
              </a:buClr>
              <a:buFontTx/>
              <a:buChar char="•"/>
            </a:pPr>
            <a:r>
              <a:rPr kumimoji="1" lang="en-US" altLang="zh-CN" sz="1400" b="1"/>
              <a:t>VPN </a:t>
            </a:r>
          </a:p>
        </p:txBody>
      </p:sp>
      <p:pic>
        <p:nvPicPr>
          <p:cNvPr id="34837" name="Picture 21" descr="Wireless Laptop Antenna"/>
          <p:cNvPicPr>
            <a:picLocks noChangeAspect="1" noChangeArrowheads="1"/>
          </p:cNvPicPr>
          <p:nvPr/>
        </p:nvPicPr>
        <p:blipFill>
          <a:blip r:embed="rId12" cstate="print">
            <a:clrChange>
              <a:clrFrom>
                <a:srgbClr val="FEFEFE"/>
              </a:clrFrom>
              <a:clrTo>
                <a:srgbClr val="FEFEFE">
                  <a:alpha val="0"/>
                </a:srgbClr>
              </a:clrTo>
            </a:clrChange>
          </a:blip>
          <a:srcRect/>
          <a:stretch>
            <a:fillRect/>
          </a:stretch>
        </p:blipFill>
        <p:spPr bwMode="auto">
          <a:xfrm>
            <a:off x="215900" y="4652963"/>
            <a:ext cx="1217613" cy="1277937"/>
          </a:xfrm>
          <a:prstGeom prst="rect">
            <a:avLst/>
          </a:prstGeom>
          <a:noFill/>
          <a:ln w="9525">
            <a:noFill/>
            <a:miter lim="800000"/>
            <a:headEnd/>
            <a:tailEnd/>
          </a:ln>
        </p:spPr>
      </p:pic>
      <p:sp>
        <p:nvSpPr>
          <p:cNvPr id="34838" name="AutoShape 22"/>
          <p:cNvSpPr>
            <a:spLocks noChangeArrowheads="1"/>
          </p:cNvSpPr>
          <p:nvPr/>
        </p:nvSpPr>
        <p:spPr bwMode="auto">
          <a:xfrm rot="5400000">
            <a:off x="3905250" y="5027613"/>
            <a:ext cx="1316038" cy="595312"/>
          </a:xfrm>
          <a:prstGeom prst="leftArrow">
            <a:avLst>
              <a:gd name="adj1" fmla="val 50000"/>
              <a:gd name="adj2" fmla="val 51050"/>
            </a:avLst>
          </a:prstGeom>
          <a:gradFill rotWithShape="1">
            <a:gsLst>
              <a:gs pos="0">
                <a:schemeClr val="accent2"/>
              </a:gs>
              <a:gs pos="100000">
                <a:schemeClr val="bg1"/>
              </a:gs>
            </a:gsLst>
            <a:lin ang="0" scaled="1"/>
          </a:gradFill>
          <a:ln w="9525" algn="ctr">
            <a:noFill/>
            <a:miter lim="800000"/>
            <a:headEnd/>
            <a:tailEnd/>
          </a:ln>
        </p:spPr>
        <p:txBody>
          <a:bodyPr wrap="none" anchor="ctr"/>
          <a:lstStyle/>
          <a:p>
            <a:pPr algn="ctr">
              <a:lnSpc>
                <a:spcPct val="75000"/>
              </a:lnSpc>
              <a:spcBef>
                <a:spcPct val="50000"/>
              </a:spcBef>
              <a:buClr>
                <a:schemeClr val="tx2"/>
              </a:buClr>
              <a:buSzPct val="75000"/>
              <a:buFont typeface="Wingdings 3" pitchFamily="18" charset="2"/>
              <a:buNone/>
            </a:pPr>
            <a:endParaRPr lang="zh-CN" altLang="zh-CN" sz="1200">
              <a:latin typeface="Garamond" pitchFamily="18" charset="0"/>
            </a:endParaRPr>
          </a:p>
        </p:txBody>
      </p:sp>
      <p:pic>
        <p:nvPicPr>
          <p:cNvPr id="34839" name="Picture 23" descr="S/390 G5/G6"/>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5951538" y="5719763"/>
            <a:ext cx="954087" cy="857250"/>
          </a:xfrm>
          <a:prstGeom prst="rect">
            <a:avLst/>
          </a:prstGeom>
          <a:noFill/>
          <a:ln w="9525">
            <a:noFill/>
            <a:miter lim="800000"/>
            <a:headEnd/>
            <a:tailEnd/>
          </a:ln>
        </p:spPr>
      </p:pic>
      <p:pic>
        <p:nvPicPr>
          <p:cNvPr id="34840" name="Picture 24" descr="nokia6670ferrari">
            <a:hlinkClick r:id="rId14"/>
          </p:cNvPr>
          <p:cNvPicPr>
            <a:picLocks noChangeAspect="1" noChangeArrowheads="1"/>
          </p:cNvPicPr>
          <p:nvPr/>
        </p:nvPicPr>
        <p:blipFill>
          <a:blip r:embed="rId15" cstate="print"/>
          <a:srcRect/>
          <a:stretch>
            <a:fillRect/>
          </a:stretch>
        </p:blipFill>
        <p:spPr bwMode="auto">
          <a:xfrm>
            <a:off x="4860925" y="5561013"/>
            <a:ext cx="744538" cy="744537"/>
          </a:xfrm>
          <a:prstGeom prst="rect">
            <a:avLst/>
          </a:prstGeom>
          <a:noFill/>
          <a:ln w="9525">
            <a:noFill/>
            <a:miter lim="800000"/>
            <a:headEnd/>
            <a:tailEnd/>
          </a:ln>
        </p:spPr>
      </p:pic>
      <p:sp>
        <p:nvSpPr>
          <p:cNvPr id="34841" name="Rectangle 25"/>
          <p:cNvSpPr>
            <a:spLocks noChangeArrowheads="1"/>
          </p:cNvSpPr>
          <p:nvPr/>
        </p:nvSpPr>
        <p:spPr bwMode="auto">
          <a:xfrm>
            <a:off x="2809875" y="5561013"/>
            <a:ext cx="1644650" cy="469900"/>
          </a:xfrm>
          <a:prstGeom prst="rect">
            <a:avLst/>
          </a:prstGeom>
          <a:noFill/>
          <a:ln w="9525">
            <a:noFill/>
            <a:miter lim="800000"/>
            <a:headEnd/>
            <a:tailEnd/>
          </a:ln>
        </p:spPr>
        <p:txBody>
          <a:bodyPr/>
          <a:lstStyle/>
          <a:p>
            <a:pPr marL="171450" indent="-171450" eaLnBrk="0" hangingPunct="0">
              <a:spcBef>
                <a:spcPct val="20000"/>
              </a:spcBef>
              <a:buClr>
                <a:schemeClr val="accent1"/>
              </a:buClr>
              <a:buSzPct val="75000"/>
              <a:buFont typeface="Monotype Sorts" pitchFamily="2" charset="2"/>
              <a:buChar char="n"/>
            </a:pPr>
            <a:r>
              <a:rPr kumimoji="1" lang="zh-CN" altLang="en-US" sz="1400" b="1"/>
              <a:t>软件开发领域</a:t>
            </a:r>
            <a:endParaRPr kumimoji="1" lang="en-US" altLang="zh-CN" sz="1400" b="1"/>
          </a:p>
          <a:p>
            <a:pPr marL="628650" lvl="1" indent="-171450" eaLnBrk="0" hangingPunct="0">
              <a:spcBef>
                <a:spcPct val="20000"/>
              </a:spcBef>
              <a:buClr>
                <a:schemeClr val="accent1"/>
              </a:buClr>
              <a:buSzPct val="75000"/>
              <a:buFont typeface="Monotype Sorts" pitchFamily="2" charset="2"/>
              <a:buChar char="n"/>
            </a:pPr>
            <a:r>
              <a:rPr kumimoji="1" lang="zh-CN" altLang="en-US" sz="1400" b="1"/>
              <a:t>代码签名</a:t>
            </a:r>
            <a:endParaRPr kumimoji="1" lang="en-US" altLang="zh-CN" sz="1400" b="1"/>
          </a:p>
        </p:txBody>
      </p:sp>
      <p:pic>
        <p:nvPicPr>
          <p:cNvPr id="34842" name="Picture 26" descr="java-sec"/>
          <p:cNvPicPr>
            <a:picLocks noChangeAspect="1" noChangeArrowheads="1"/>
          </p:cNvPicPr>
          <p:nvPr/>
        </p:nvPicPr>
        <p:blipFill>
          <a:blip r:embed="rId16" cstate="print"/>
          <a:srcRect/>
          <a:stretch>
            <a:fillRect/>
          </a:stretch>
        </p:blipFill>
        <p:spPr bwMode="auto">
          <a:xfrm>
            <a:off x="4168775" y="5945188"/>
            <a:ext cx="561975" cy="434975"/>
          </a:xfrm>
          <a:prstGeom prst="rect">
            <a:avLst/>
          </a:prstGeom>
          <a:noFill/>
          <a:ln w="9525">
            <a:noFill/>
            <a:miter lim="800000"/>
            <a:headEnd/>
            <a:tailEnd/>
          </a:ln>
        </p:spPr>
      </p:pic>
      <p:sp>
        <p:nvSpPr>
          <p:cNvPr id="34843" name="Rectangle 28"/>
          <p:cNvSpPr>
            <a:spLocks noChangeArrowheads="1"/>
          </p:cNvSpPr>
          <p:nvPr/>
        </p:nvSpPr>
        <p:spPr bwMode="auto">
          <a:xfrm>
            <a:off x="179388" y="1700213"/>
            <a:ext cx="1866900" cy="650875"/>
          </a:xfrm>
          <a:prstGeom prst="rect">
            <a:avLst/>
          </a:prstGeom>
          <a:noFill/>
          <a:ln w="9525">
            <a:noFill/>
            <a:miter lim="800000"/>
            <a:headEnd/>
            <a:tailEnd/>
          </a:ln>
        </p:spPr>
        <p:txBody>
          <a:bodyPr/>
          <a:lstStyle/>
          <a:p>
            <a:pPr marL="285750" indent="-285750" eaLnBrk="0" hangingPunct="0">
              <a:spcBef>
                <a:spcPct val="20000"/>
              </a:spcBef>
              <a:buClr>
                <a:schemeClr val="tx2"/>
              </a:buClr>
              <a:buFontTx/>
              <a:buChar char="•"/>
            </a:pPr>
            <a:r>
              <a:rPr kumimoji="1" lang="zh-CN" altLang="en-US" sz="1400" b="1"/>
              <a:t>电子商务领域</a:t>
            </a:r>
            <a:endParaRPr kumimoji="1" lang="en-US" altLang="zh-CN" sz="1400" b="1"/>
          </a:p>
          <a:p>
            <a:pPr marL="628650" lvl="1" indent="-171450" eaLnBrk="0" hangingPunct="0">
              <a:spcBef>
                <a:spcPct val="20000"/>
              </a:spcBef>
              <a:buClr>
                <a:schemeClr val="accent1"/>
              </a:buClr>
              <a:buSzPct val="75000"/>
              <a:buFont typeface="Monotype Sorts" pitchFamily="2" charset="2"/>
              <a:buChar char="n"/>
            </a:pPr>
            <a:r>
              <a:rPr kumimoji="1" lang="zh-CN" altLang="en-US" sz="1400" b="1"/>
              <a:t>银行</a:t>
            </a:r>
            <a:endParaRPr kumimoji="1" lang="en-US" altLang="zh-CN" sz="1400" b="1"/>
          </a:p>
          <a:p>
            <a:pPr marL="628650" lvl="1" indent="-171450" eaLnBrk="0" hangingPunct="0">
              <a:spcBef>
                <a:spcPct val="20000"/>
              </a:spcBef>
              <a:buClr>
                <a:schemeClr val="accent1"/>
              </a:buClr>
              <a:buSzPct val="75000"/>
              <a:buFont typeface="Monotype Sorts" pitchFamily="2" charset="2"/>
              <a:buChar char="n"/>
            </a:pPr>
            <a:r>
              <a:rPr kumimoji="1" lang="zh-CN" altLang="en-US" sz="1400" b="1"/>
              <a:t>网购</a:t>
            </a:r>
            <a:endParaRPr kumimoji="1" lang="pt-BR" sz="1400" b="1"/>
          </a:p>
        </p:txBody>
      </p:sp>
      <p:pic>
        <p:nvPicPr>
          <p:cNvPr id="34844" name="Picture 29" descr="The image “http://www.upwardmotions.com/amazon/amazon_logo.gif” cannot be displayed, because it contains errors."/>
          <p:cNvPicPr>
            <a:picLocks noChangeAspect="1" noChangeArrowheads="1"/>
          </p:cNvPicPr>
          <p:nvPr/>
        </p:nvPicPr>
        <p:blipFill>
          <a:blip r:embed="rId17" cstate="print"/>
          <a:srcRect/>
          <a:stretch>
            <a:fillRect/>
          </a:stretch>
        </p:blipFill>
        <p:spPr bwMode="auto">
          <a:xfrm>
            <a:off x="539750" y="2816225"/>
            <a:ext cx="981075" cy="190500"/>
          </a:xfrm>
          <a:prstGeom prst="rect">
            <a:avLst/>
          </a:prstGeom>
          <a:noFill/>
          <a:ln w="9525">
            <a:noFill/>
            <a:miter lim="800000"/>
            <a:headEnd/>
            <a:tailEnd/>
          </a:ln>
        </p:spPr>
      </p:pic>
    </p:spTree>
    <p:extLst>
      <p:ext uri="{BB962C8B-B14F-4D97-AF65-F5344CB8AC3E}">
        <p14:creationId xmlns:p14="http://schemas.microsoft.com/office/powerpoint/2010/main" val="38698945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知识子域：身份鉴别</a:t>
            </a:r>
          </a:p>
        </p:txBody>
      </p:sp>
      <p:sp>
        <p:nvSpPr>
          <p:cNvPr id="3" name="内容占位符 2"/>
          <p:cNvSpPr>
            <a:spLocks noGrp="1"/>
          </p:cNvSpPr>
          <p:nvPr>
            <p:ph idx="1"/>
          </p:nvPr>
        </p:nvSpPr>
        <p:spPr/>
        <p:txBody>
          <a:bodyPr/>
          <a:lstStyle/>
          <a:p>
            <a:r>
              <a:rPr lang="zh-CN" altLang="en-US" dirty="0"/>
              <a:t>身份鉴别的概念</a:t>
            </a:r>
          </a:p>
          <a:p>
            <a:pPr lvl="1"/>
            <a:r>
              <a:rPr lang="zh-CN" altLang="en-US" dirty="0"/>
              <a:t>理解标识与鉴别、鉴别类型、鉴别方式等基本概念</a:t>
            </a:r>
          </a:p>
          <a:p>
            <a:r>
              <a:rPr lang="zh-CN" altLang="en-US" dirty="0"/>
              <a:t>基于实体所知的鉴别</a:t>
            </a:r>
          </a:p>
          <a:p>
            <a:pPr lvl="1"/>
            <a:r>
              <a:rPr lang="zh-CN" altLang="en-US" dirty="0"/>
              <a:t>理解基于实体所知的鉴别方式及特点；</a:t>
            </a:r>
          </a:p>
          <a:p>
            <a:pPr lvl="1"/>
            <a:r>
              <a:rPr lang="zh-CN" altLang="en-US" dirty="0"/>
              <a:t>了解口令破解、嗅探、重放攻击等针对实体所知鉴别方式的攻击方式；</a:t>
            </a:r>
          </a:p>
          <a:p>
            <a:pPr lvl="1"/>
            <a:r>
              <a:rPr lang="zh-CN" altLang="en-US" dirty="0"/>
              <a:t>掌握对抗口令破解的防御措施；</a:t>
            </a:r>
          </a:p>
          <a:p>
            <a:pPr lvl="1"/>
            <a:r>
              <a:rPr lang="zh-CN" altLang="en-US" dirty="0"/>
              <a:t>理解对抗嗅探攻击、重放攻击的防御措施。</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27</a:t>
            </a:fld>
            <a:endParaRPr lang="en-US" altLang="zh-CN"/>
          </a:p>
        </p:txBody>
      </p:sp>
    </p:spTree>
    <p:extLst>
      <p:ext uri="{BB962C8B-B14F-4D97-AF65-F5344CB8AC3E}">
        <p14:creationId xmlns:p14="http://schemas.microsoft.com/office/powerpoint/2010/main" val="383845778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标识与鉴别</a:t>
            </a:r>
          </a:p>
        </p:txBody>
      </p:sp>
      <p:sp>
        <p:nvSpPr>
          <p:cNvPr id="3" name="内容占位符 2"/>
          <p:cNvSpPr>
            <a:spLocks noGrp="1"/>
          </p:cNvSpPr>
          <p:nvPr>
            <p:ph idx="1"/>
          </p:nvPr>
        </p:nvSpPr>
        <p:spPr/>
        <p:txBody>
          <a:bodyPr/>
          <a:lstStyle/>
          <a:p>
            <a:r>
              <a:rPr lang="zh-CN" altLang="en-US" dirty="0"/>
              <a:t>标识的概念：标识是实体身份的一种计算机表达，每个实体与计算机内部的一个身份表达绑定</a:t>
            </a:r>
          </a:p>
          <a:p>
            <a:r>
              <a:rPr lang="zh-CN" altLang="en-US" dirty="0"/>
              <a:t>鉴别：确认实体是它所声明的，提供了关于某个实体身份的保证，某一实体确信与之打交道的实体正是所需要的实体</a:t>
            </a:r>
          </a:p>
          <a:p>
            <a:r>
              <a:rPr lang="zh-CN" altLang="en-US" dirty="0"/>
              <a:t>标识与鉴别的作用</a:t>
            </a:r>
            <a:endParaRPr lang="en-US" altLang="zh-CN" dirty="0"/>
          </a:p>
          <a:p>
            <a:pPr lvl="1"/>
            <a:r>
              <a:rPr lang="zh-CN" altLang="en-US" dirty="0"/>
              <a:t>作为访问控制的一种必要支持，访问控制的执行依赖于确知的身份</a:t>
            </a:r>
          </a:p>
          <a:p>
            <a:pPr lvl="1"/>
            <a:r>
              <a:rPr lang="zh-CN" altLang="en-US" dirty="0"/>
              <a:t>作为数据源认证的一种方法</a:t>
            </a:r>
          </a:p>
          <a:p>
            <a:pPr lvl="1"/>
            <a:r>
              <a:rPr lang="zh-CN" altLang="en-US" dirty="0"/>
              <a:t>作为审计追踪的支持</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28</a:t>
            </a:fld>
            <a:endParaRPr lang="en-US" altLang="zh-CN"/>
          </a:p>
        </p:txBody>
      </p:sp>
    </p:spTree>
    <p:extLst>
      <p:ext uri="{BB962C8B-B14F-4D97-AF65-F5344CB8AC3E}">
        <p14:creationId xmlns:p14="http://schemas.microsoft.com/office/powerpoint/2010/main" val="314699905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鉴别的基本概念</a:t>
            </a:r>
          </a:p>
        </p:txBody>
      </p:sp>
      <p:sp>
        <p:nvSpPr>
          <p:cNvPr id="3" name="内容占位符 2"/>
          <p:cNvSpPr>
            <a:spLocks noGrp="1"/>
          </p:cNvSpPr>
          <p:nvPr>
            <p:ph idx="1"/>
          </p:nvPr>
        </p:nvSpPr>
        <p:spPr/>
        <p:txBody>
          <a:bodyPr/>
          <a:lstStyle/>
          <a:p>
            <a:r>
              <a:rPr lang="zh-CN" altLang="en-US" dirty="0"/>
              <a:t>鉴别系统的构成</a:t>
            </a:r>
            <a:endParaRPr lang="en-US" altLang="zh-CN" dirty="0"/>
          </a:p>
          <a:p>
            <a:pPr lvl="1"/>
            <a:r>
              <a:rPr lang="zh-CN" altLang="en-US" dirty="0"/>
              <a:t>验证者、被验证者、可信赖者</a:t>
            </a:r>
            <a:endParaRPr lang="en-US" altLang="zh-CN" dirty="0"/>
          </a:p>
          <a:p>
            <a:r>
              <a:rPr lang="zh-CN" altLang="en-US" dirty="0"/>
              <a:t>鉴别的类型</a:t>
            </a:r>
            <a:endParaRPr lang="en-US" altLang="zh-CN" dirty="0"/>
          </a:p>
          <a:p>
            <a:pPr lvl="1"/>
            <a:r>
              <a:rPr lang="zh-CN" altLang="en-US" dirty="0"/>
              <a:t>单向鉴别、双向鉴别、第三方鉴别</a:t>
            </a:r>
            <a:endParaRPr lang="en-US" altLang="zh-CN" dirty="0"/>
          </a:p>
          <a:p>
            <a:r>
              <a:rPr lang="zh-CN" altLang="en-US" dirty="0"/>
              <a:t>鉴别的方式</a:t>
            </a:r>
            <a:endParaRPr lang="en-US" altLang="zh-CN" dirty="0"/>
          </a:p>
          <a:p>
            <a:pPr lvl="1"/>
            <a:r>
              <a:rPr lang="zh-CN" altLang="en-US" dirty="0"/>
              <a:t>基于实体所知（知识、密码、</a:t>
            </a:r>
            <a:r>
              <a:rPr lang="en-US" altLang="zh-CN" dirty="0"/>
              <a:t>PIN</a:t>
            </a:r>
            <a:r>
              <a:rPr lang="zh-CN" altLang="en-US" dirty="0"/>
              <a:t>码等）</a:t>
            </a:r>
          </a:p>
          <a:p>
            <a:pPr lvl="1"/>
            <a:r>
              <a:rPr lang="zh-CN" altLang="en-US" dirty="0"/>
              <a:t>基于实体所有（身份证、钥匙、智能卡、令牌等）</a:t>
            </a:r>
          </a:p>
          <a:p>
            <a:pPr lvl="1"/>
            <a:r>
              <a:rPr lang="zh-CN" altLang="en-US" dirty="0"/>
              <a:t>基于实体特征（指纹，笔迹，声音，视网膜等）</a:t>
            </a:r>
          </a:p>
          <a:p>
            <a:pPr lvl="1"/>
            <a:r>
              <a:rPr lang="zh-CN" altLang="en-US" dirty="0"/>
              <a:t>双因素、多因素认证</a:t>
            </a:r>
          </a:p>
          <a:p>
            <a:pPr lvl="1"/>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29</a:t>
            </a:fld>
            <a:endParaRPr lang="en-US" altLang="zh-CN"/>
          </a:p>
        </p:txBody>
      </p:sp>
    </p:spTree>
    <p:extLst>
      <p:ext uri="{BB962C8B-B14F-4D97-AF65-F5344CB8AC3E}">
        <p14:creationId xmlns:p14="http://schemas.microsoft.com/office/powerpoint/2010/main" val="120673435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知识子域：密码学</a:t>
            </a:r>
          </a:p>
        </p:txBody>
      </p:sp>
      <p:sp>
        <p:nvSpPr>
          <p:cNvPr id="3" name="内容占位符 2"/>
          <p:cNvSpPr>
            <a:spLocks noGrp="1"/>
          </p:cNvSpPr>
          <p:nvPr>
            <p:ph idx="1"/>
          </p:nvPr>
        </p:nvSpPr>
        <p:spPr>
          <a:xfrm>
            <a:off x="533400" y="1295400"/>
            <a:ext cx="8431088" cy="5105400"/>
          </a:xfrm>
        </p:spPr>
        <p:txBody>
          <a:bodyPr/>
          <a:lstStyle/>
          <a:p>
            <a:r>
              <a:rPr lang="zh-CN" altLang="en-US" dirty="0"/>
              <a:t>基本概念</a:t>
            </a:r>
          </a:p>
          <a:p>
            <a:pPr lvl="1"/>
            <a:r>
              <a:rPr lang="zh-CN" altLang="zh-CN" dirty="0"/>
              <a:t>了解古典密码、近代密码、现代密码等各</a:t>
            </a:r>
            <a:r>
              <a:rPr lang="zh-CN" altLang="en-US" dirty="0"/>
              <a:t>密码学</a:t>
            </a:r>
            <a:r>
              <a:rPr lang="zh-CN" altLang="zh-CN" dirty="0"/>
              <a:t>发展阶段的特点；</a:t>
            </a:r>
          </a:p>
          <a:p>
            <a:pPr lvl="1"/>
            <a:r>
              <a:rPr lang="zh-CN" altLang="en-US" dirty="0"/>
              <a:t>了解基本保密通信模型；</a:t>
            </a:r>
            <a:endParaRPr lang="en-US" altLang="zh-CN" dirty="0"/>
          </a:p>
          <a:p>
            <a:pPr lvl="1"/>
            <a:r>
              <a:rPr lang="zh-CN" altLang="zh-CN" dirty="0"/>
              <a:t>理解</a:t>
            </a:r>
            <a:r>
              <a:rPr lang="zh-CN" altLang="en-US" dirty="0"/>
              <a:t>密码系统安全性相关概念（</a:t>
            </a:r>
            <a:r>
              <a:rPr lang="zh-CN" altLang="zh-CN" dirty="0"/>
              <a:t>科克霍夫准则</a:t>
            </a:r>
            <a:r>
              <a:rPr lang="zh-CN" altLang="en-US" dirty="0"/>
              <a:t>、密码系统安全性评估）</a:t>
            </a:r>
            <a:endParaRPr lang="en-US" altLang="zh-CN" dirty="0"/>
          </a:p>
          <a:p>
            <a:pPr lvl="1"/>
            <a:r>
              <a:rPr lang="zh-CN" altLang="en-US" dirty="0"/>
              <a:t>了解密码算法分类的概念</a:t>
            </a:r>
            <a:r>
              <a:rPr lang="zh-CN" altLang="zh-CN" dirty="0"/>
              <a:t>。</a:t>
            </a:r>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a:t>
            </a:fld>
            <a:endParaRPr lang="en-US" altLang="zh-CN"/>
          </a:p>
        </p:txBody>
      </p:sp>
    </p:spTree>
    <p:extLst>
      <p:ext uri="{BB962C8B-B14F-4D97-AF65-F5344CB8AC3E}">
        <p14:creationId xmlns:p14="http://schemas.microsoft.com/office/powerpoint/2010/main" val="335517489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基于实体所知的鉴别</a:t>
            </a:r>
          </a:p>
        </p:txBody>
      </p:sp>
      <p:sp>
        <p:nvSpPr>
          <p:cNvPr id="3" name="内容占位符 2"/>
          <p:cNvSpPr>
            <a:spLocks noGrp="1"/>
          </p:cNvSpPr>
          <p:nvPr>
            <p:ph idx="1"/>
          </p:nvPr>
        </p:nvSpPr>
        <p:spPr/>
        <p:txBody>
          <a:bodyPr/>
          <a:lstStyle/>
          <a:p>
            <a:r>
              <a:rPr lang="zh-CN" altLang="en-US" dirty="0"/>
              <a:t>使用最广泛的身份鉴别方法</a:t>
            </a:r>
          </a:p>
          <a:p>
            <a:pPr lvl="1"/>
            <a:r>
              <a:rPr lang="zh-CN" altLang="en-US" dirty="0"/>
              <a:t>实现简单、成本低</a:t>
            </a:r>
          </a:p>
          <a:p>
            <a:pPr lvl="1"/>
            <a:r>
              <a:rPr lang="zh-CN" altLang="en-US" dirty="0"/>
              <a:t>提供弱鉴别</a:t>
            </a:r>
          </a:p>
          <a:p>
            <a:r>
              <a:rPr lang="zh-CN" altLang="en-US" dirty="0"/>
              <a:t>面临的威胁</a:t>
            </a:r>
          </a:p>
          <a:p>
            <a:pPr lvl="1"/>
            <a:r>
              <a:rPr lang="zh-CN" altLang="en-US" dirty="0"/>
              <a:t>暴力破解</a:t>
            </a:r>
            <a:endParaRPr lang="en-US" altLang="zh-CN" dirty="0"/>
          </a:p>
          <a:p>
            <a:pPr lvl="1"/>
            <a:r>
              <a:rPr lang="zh-CN" altLang="en-US" dirty="0"/>
              <a:t>木马窃取</a:t>
            </a:r>
          </a:p>
          <a:p>
            <a:pPr lvl="1"/>
            <a:r>
              <a:rPr lang="zh-CN" altLang="en-US" dirty="0"/>
              <a:t>线路窃听</a:t>
            </a:r>
          </a:p>
          <a:p>
            <a:pPr lvl="1"/>
            <a:r>
              <a:rPr lang="zh-CN" altLang="en-US" dirty="0"/>
              <a:t>重放攻击</a:t>
            </a:r>
          </a:p>
          <a:p>
            <a:pPr lvl="1"/>
            <a:r>
              <a:rPr lang="zh-CN" altLang="en-US" dirty="0"/>
              <a:t>……</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30</a:t>
            </a:fld>
            <a:endParaRPr lang="en-US" altLang="zh-CN"/>
          </a:p>
        </p:txBody>
      </p:sp>
    </p:spTree>
    <p:extLst>
      <p:ext uri="{BB962C8B-B14F-4D97-AF65-F5344CB8AC3E}">
        <p14:creationId xmlns:p14="http://schemas.microsoft.com/office/powerpoint/2010/main" val="309651294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密码暴力破解安全防护</a:t>
            </a:r>
          </a:p>
        </p:txBody>
      </p:sp>
      <p:sp>
        <p:nvSpPr>
          <p:cNvPr id="3" name="内容占位符 2"/>
          <p:cNvSpPr>
            <a:spLocks noGrp="1"/>
          </p:cNvSpPr>
          <p:nvPr>
            <p:ph idx="1"/>
          </p:nvPr>
        </p:nvSpPr>
        <p:spPr/>
        <p:txBody>
          <a:bodyPr/>
          <a:lstStyle/>
          <a:p>
            <a:r>
              <a:rPr lang="zh-CN" altLang="en-US" dirty="0"/>
              <a:t>暴力破解防护</a:t>
            </a:r>
          </a:p>
          <a:p>
            <a:pPr lvl="1"/>
            <a:r>
              <a:rPr lang="zh-CN" altLang="en-US" dirty="0"/>
              <a:t>使用安全的密码（自己容易记，别人不好猜）</a:t>
            </a:r>
          </a:p>
          <a:p>
            <a:pPr lvl="1"/>
            <a:r>
              <a:rPr lang="zh-CN" altLang="en-US" dirty="0"/>
              <a:t>系统、应用安全策略（帐号锁定策略）</a:t>
            </a:r>
            <a:endParaRPr lang="en-US" altLang="zh-CN" dirty="0"/>
          </a:p>
          <a:p>
            <a:pPr lvl="1"/>
            <a:r>
              <a:rPr lang="zh-CN" altLang="en-US" dirty="0"/>
              <a:t>随机验证码</a:t>
            </a:r>
            <a:endParaRPr lang="en-US" altLang="zh-CN" dirty="0"/>
          </a:p>
          <a:p>
            <a:pPr lvl="2"/>
            <a:r>
              <a:rPr lang="zh-CN" altLang="en-US" dirty="0"/>
              <a:t>变形</a:t>
            </a:r>
            <a:endParaRPr lang="en-US" altLang="zh-CN" dirty="0"/>
          </a:p>
          <a:p>
            <a:pPr lvl="2"/>
            <a:r>
              <a:rPr lang="zh-CN" altLang="en-US" dirty="0"/>
              <a:t>干扰</a:t>
            </a:r>
            <a:endParaRPr lang="en-US" altLang="zh-CN" dirty="0"/>
          </a:p>
          <a:p>
            <a:pPr lvl="2"/>
            <a:r>
              <a:rPr lang="zh-CN" altLang="en-US" dirty="0"/>
              <a:t>滑块</a:t>
            </a:r>
            <a:endParaRPr lang="en-US" altLang="zh-CN" dirty="0"/>
          </a:p>
          <a:p>
            <a:pPr lvl="2"/>
            <a:r>
              <a:rPr lang="zh-CN" altLang="en-US" dirty="0"/>
              <a:t>图像识别</a:t>
            </a:r>
            <a:endParaRPr lang="en-US" altLang="zh-CN" dirty="0"/>
          </a:p>
          <a:p>
            <a:pPr lvl="2"/>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31</a:t>
            </a:fld>
            <a:endParaRPr lang="en-US" altLang="zh-CN"/>
          </a:p>
        </p:txBody>
      </p:sp>
      <p:pic>
        <p:nvPicPr>
          <p:cNvPr id="5" name="图片 4"/>
          <p:cNvPicPr>
            <a:picLocks noChangeAspect="1"/>
          </p:cNvPicPr>
          <p:nvPr/>
        </p:nvPicPr>
        <p:blipFill>
          <a:blip r:embed="rId2"/>
          <a:stretch>
            <a:fillRect/>
          </a:stretch>
        </p:blipFill>
        <p:spPr>
          <a:xfrm>
            <a:off x="4191000" y="3212976"/>
            <a:ext cx="3714750" cy="2305050"/>
          </a:xfrm>
          <a:prstGeom prst="rect">
            <a:avLst/>
          </a:prstGeom>
        </p:spPr>
      </p:pic>
    </p:spTree>
    <p:extLst>
      <p:ext uri="{BB962C8B-B14F-4D97-AF65-F5344CB8AC3E}">
        <p14:creationId xmlns:p14="http://schemas.microsoft.com/office/powerpoint/2010/main" val="183179693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木马窃取密码安全防护</a:t>
            </a:r>
          </a:p>
        </p:txBody>
      </p:sp>
      <p:sp>
        <p:nvSpPr>
          <p:cNvPr id="3" name="内容占位符 2"/>
          <p:cNvSpPr>
            <a:spLocks noGrp="1"/>
          </p:cNvSpPr>
          <p:nvPr>
            <p:ph idx="1"/>
          </p:nvPr>
        </p:nvSpPr>
        <p:spPr/>
        <p:txBody>
          <a:bodyPr/>
          <a:lstStyle/>
          <a:p>
            <a:r>
              <a:rPr lang="zh-CN" altLang="en-US" dirty="0"/>
              <a:t>使用密码输入控件</a:t>
            </a:r>
            <a:endParaRPr lang="en-US" altLang="zh-CN" dirty="0"/>
          </a:p>
          <a:p>
            <a:pPr lvl="1"/>
            <a:r>
              <a:rPr lang="zh-CN" altLang="en-US" dirty="0"/>
              <a:t>安全的输入框，避免从输入框中还原密码</a:t>
            </a:r>
            <a:endParaRPr lang="en-US" altLang="zh-CN" dirty="0"/>
          </a:p>
          <a:p>
            <a:pPr lvl="1"/>
            <a:r>
              <a:rPr lang="zh-CN" altLang="en-US" dirty="0"/>
              <a:t>软键盘，对抗击键记录</a:t>
            </a:r>
            <a:endParaRPr lang="en-US" altLang="zh-CN" dirty="0"/>
          </a:p>
          <a:p>
            <a:pPr lvl="1"/>
            <a:r>
              <a:rPr lang="zh-CN" altLang="en-US" dirty="0"/>
              <a:t>随机排列字符，对抗屏幕截图重现</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32</a:t>
            </a:fld>
            <a:endParaRPr lang="en-US" altLang="zh-CN"/>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9795" y="3675284"/>
            <a:ext cx="4324409" cy="2634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291532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密码嗅探攻击安全防护</a:t>
            </a:r>
          </a:p>
        </p:txBody>
      </p:sp>
      <p:sp>
        <p:nvSpPr>
          <p:cNvPr id="3" name="内容占位符 2"/>
          <p:cNvSpPr>
            <a:spLocks noGrp="1"/>
          </p:cNvSpPr>
          <p:nvPr>
            <p:ph idx="1"/>
          </p:nvPr>
        </p:nvSpPr>
        <p:spPr/>
        <p:txBody>
          <a:bodyPr/>
          <a:lstStyle/>
          <a:p>
            <a:r>
              <a:rPr lang="zh-CN" altLang="en-US" dirty="0"/>
              <a:t>加密：单向函数</a:t>
            </a:r>
          </a:p>
          <a:p>
            <a:endParaRPr lang="zh-CN" altLang="en-US" dirty="0"/>
          </a:p>
          <a:p>
            <a:endParaRPr lang="zh-CN" altLang="en-US" dirty="0"/>
          </a:p>
          <a:p>
            <a:endParaRPr lang="zh-CN" altLang="en-US" dirty="0"/>
          </a:p>
          <a:p>
            <a:endParaRPr lang="zh-CN" altLang="en-US" dirty="0"/>
          </a:p>
          <a:p>
            <a:endParaRPr lang="zh-CN" altLang="en-US" dirty="0"/>
          </a:p>
          <a:p>
            <a:r>
              <a:rPr lang="zh-CN" altLang="en-US" dirty="0"/>
              <a:t>攻击者很容易构造一张q与p对应的表，表中的p尽可能包含所期望的值</a:t>
            </a:r>
          </a:p>
          <a:p>
            <a:pPr lvl="1"/>
            <a:r>
              <a:rPr lang="zh-CN" altLang="en-US" dirty="0"/>
              <a:t>解决办法：在口令中使用随机数</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33</a:t>
            </a:fld>
            <a:endParaRPr lang="en-US" altLang="zh-CN"/>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057400"/>
            <a:ext cx="4343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pic>
    </p:spTree>
    <p:extLst>
      <p:ext uri="{BB962C8B-B14F-4D97-AF65-F5344CB8AC3E}">
        <p14:creationId xmlns:p14="http://schemas.microsoft.com/office/powerpoint/2010/main" val="173213031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密码嗅探攻击安全防护</a:t>
            </a:r>
          </a:p>
        </p:txBody>
      </p:sp>
      <p:sp>
        <p:nvSpPr>
          <p:cNvPr id="3" name="内容占位符 2"/>
          <p:cNvSpPr>
            <a:spLocks noGrp="1"/>
          </p:cNvSpPr>
          <p:nvPr>
            <p:ph idx="1"/>
          </p:nvPr>
        </p:nvSpPr>
        <p:spPr/>
        <p:txBody>
          <a:bodyPr/>
          <a:lstStyle/>
          <a:p>
            <a:r>
              <a:rPr lang="zh-CN" altLang="en-US" dirty="0"/>
              <a:t>一次性口令：每次鉴别中所使用的密码不同</a:t>
            </a:r>
          </a:p>
          <a:p>
            <a:pPr lvl="1"/>
            <a:r>
              <a:rPr lang="zh-CN" altLang="en-US" dirty="0"/>
              <a:t>有效应对密码嗅探及重放攻击</a:t>
            </a:r>
          </a:p>
          <a:p>
            <a:r>
              <a:rPr lang="zh-CN" altLang="en-US" dirty="0"/>
              <a:t>实现机制</a:t>
            </a:r>
          </a:p>
          <a:p>
            <a:pPr lvl="1"/>
            <a:r>
              <a:rPr lang="zh-CN" altLang="en-US" dirty="0"/>
              <a:t>两端共同拥有一串随机口令，在该串的某一位置保持同步</a:t>
            </a:r>
          </a:p>
          <a:p>
            <a:pPr lvl="1"/>
            <a:r>
              <a:rPr lang="zh-CN" altLang="en-US" dirty="0"/>
              <a:t>两端共同使用一个随机序列生成器，在该序列生成器的初态保持同步</a:t>
            </a:r>
          </a:p>
          <a:p>
            <a:pPr lvl="1"/>
            <a:r>
              <a:rPr lang="zh-CN" altLang="en-US" dirty="0"/>
              <a:t>使用时间戳，两端维持同步的时钟</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34</a:t>
            </a:fld>
            <a:endParaRPr lang="en-US" altLang="zh-CN"/>
          </a:p>
        </p:txBody>
      </p:sp>
    </p:spTree>
    <p:extLst>
      <p:ext uri="{BB962C8B-B14F-4D97-AF65-F5344CB8AC3E}">
        <p14:creationId xmlns:p14="http://schemas.microsoft.com/office/powerpoint/2010/main" val="219344870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密码嗅探及重放攻击防护</a:t>
            </a:r>
          </a:p>
        </p:txBody>
      </p:sp>
      <p:sp>
        <p:nvSpPr>
          <p:cNvPr id="3" name="内容占位符 2"/>
          <p:cNvSpPr>
            <a:spLocks noGrp="1"/>
          </p:cNvSpPr>
          <p:nvPr>
            <p:ph idx="1"/>
          </p:nvPr>
        </p:nvSpPr>
        <p:spPr/>
        <p:txBody>
          <a:bodyPr/>
          <a:lstStyle/>
          <a:p>
            <a:r>
              <a:rPr lang="zh-CN" altLang="en-US" dirty="0"/>
              <a:t>挑战机制</a:t>
            </a:r>
            <a:endParaRPr lang="en-US" altLang="zh-CN" dirty="0"/>
          </a:p>
          <a:p>
            <a:pPr lvl="1"/>
            <a:r>
              <a:rPr lang="zh-CN" altLang="en-US" dirty="0"/>
              <a:t>客户端：请求登录</a:t>
            </a:r>
          </a:p>
          <a:p>
            <a:pPr lvl="1"/>
            <a:r>
              <a:rPr lang="zh-CN" altLang="en-US" dirty="0"/>
              <a:t>服务器：给出随机数作为挑战请求</a:t>
            </a:r>
          </a:p>
          <a:p>
            <a:pPr lvl="1"/>
            <a:r>
              <a:rPr lang="zh-CN" altLang="en-US" dirty="0"/>
              <a:t>将登录信息（用户名、密码）与随机数合并，使用单向函数（如MD5）生产字符串，作为应答返回服务器</a:t>
            </a:r>
          </a:p>
          <a:p>
            <a:pPr lvl="1"/>
            <a:r>
              <a:rPr lang="zh-CN" altLang="en-US" dirty="0"/>
              <a:t>服务认证后返还结果</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35</a:t>
            </a:fld>
            <a:endParaRPr lang="en-US" altLang="zh-CN"/>
          </a:p>
        </p:txBody>
      </p:sp>
      <p:grpSp>
        <p:nvGrpSpPr>
          <p:cNvPr id="5" name="组合 4"/>
          <p:cNvGrpSpPr/>
          <p:nvPr/>
        </p:nvGrpSpPr>
        <p:grpSpPr>
          <a:xfrm>
            <a:off x="1259632" y="4503245"/>
            <a:ext cx="6578600" cy="2112962"/>
            <a:chOff x="1233488" y="4287838"/>
            <a:chExt cx="6578600" cy="2112962"/>
          </a:xfrm>
        </p:grpSpPr>
        <p:pic>
          <p:nvPicPr>
            <p:cNvPr id="6" name="Picture 2" descr="04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08825" y="4343400"/>
              <a:ext cx="703263"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pic>
        <p:pic>
          <p:nvPicPr>
            <p:cNvPr id="7" name="Picture 3" descr="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488" y="4819650"/>
              <a:ext cx="950912"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pic>
        <p:sp>
          <p:nvSpPr>
            <p:cNvPr id="8" name="直接箭头连接符 3"/>
            <p:cNvSpPr>
              <a:spLocks noChangeShapeType="1"/>
            </p:cNvSpPr>
            <p:nvPr/>
          </p:nvSpPr>
          <p:spPr bwMode="auto">
            <a:xfrm flipH="1">
              <a:off x="2411413" y="4652963"/>
              <a:ext cx="4537075" cy="1587"/>
            </a:xfrm>
            <a:prstGeom prst="straightConnector1">
              <a:avLst/>
            </a:prstGeom>
            <a:noFill/>
            <a:ln w="28575" cmpd="sng">
              <a:solidFill>
                <a:srgbClr val="787878"/>
              </a:solidFill>
              <a:bevel/>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9" name="文本框 4"/>
            <p:cNvSpPr>
              <a:spLocks noChangeArrowheads="1"/>
            </p:cNvSpPr>
            <p:nvPr/>
          </p:nvSpPr>
          <p:spPr bwMode="auto">
            <a:xfrm>
              <a:off x="4351338" y="4287838"/>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dirty="0">
                  <a:solidFill>
                    <a:srgbClr val="000000"/>
                  </a:solidFill>
                </a:rPr>
                <a:t>随机数</a:t>
              </a:r>
              <a:endParaRPr lang="en-US" dirty="0">
                <a:solidFill>
                  <a:srgbClr val="000000"/>
                </a:solidFill>
              </a:endParaRPr>
            </a:p>
          </p:txBody>
        </p:sp>
        <p:sp>
          <p:nvSpPr>
            <p:cNvPr id="10" name="直接箭头连接符 5"/>
            <p:cNvSpPr>
              <a:spLocks noChangeShapeType="1"/>
            </p:cNvSpPr>
            <p:nvPr/>
          </p:nvSpPr>
          <p:spPr bwMode="auto">
            <a:xfrm>
              <a:off x="2482850" y="5302250"/>
              <a:ext cx="4465638" cy="0"/>
            </a:xfrm>
            <a:prstGeom prst="straightConnector1">
              <a:avLst/>
            </a:prstGeom>
            <a:noFill/>
            <a:ln w="28575" cmpd="sng">
              <a:solidFill>
                <a:srgbClr val="787878"/>
              </a:solidFill>
              <a:bevel/>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1" name="文本框 6"/>
            <p:cNvSpPr>
              <a:spLocks noChangeArrowheads="1"/>
            </p:cNvSpPr>
            <p:nvPr/>
          </p:nvSpPr>
          <p:spPr bwMode="auto">
            <a:xfrm>
              <a:off x="3347864" y="4884867"/>
              <a:ext cx="31394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000000"/>
                  </a:solidFill>
                </a:rPr>
                <a:t>对随机数进行加密的结果</a:t>
              </a:r>
            </a:p>
          </p:txBody>
        </p:sp>
        <p:sp>
          <p:nvSpPr>
            <p:cNvPr id="12" name="直接箭头连接符 8"/>
            <p:cNvSpPr>
              <a:spLocks noChangeShapeType="1"/>
            </p:cNvSpPr>
            <p:nvPr/>
          </p:nvSpPr>
          <p:spPr bwMode="auto">
            <a:xfrm flipH="1">
              <a:off x="2555875" y="5949950"/>
              <a:ext cx="4392613" cy="0"/>
            </a:xfrm>
            <a:prstGeom prst="straightConnector1">
              <a:avLst/>
            </a:prstGeom>
            <a:noFill/>
            <a:ln w="28575" cmpd="sng">
              <a:solidFill>
                <a:srgbClr val="787878"/>
              </a:solidFill>
              <a:bevel/>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3" name="文本框 9"/>
            <p:cNvSpPr>
              <a:spLocks noChangeArrowheads="1"/>
            </p:cNvSpPr>
            <p:nvPr/>
          </p:nvSpPr>
          <p:spPr bwMode="auto">
            <a:xfrm>
              <a:off x="4191000" y="5559425"/>
              <a:ext cx="109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000000"/>
                  </a:solidFill>
                </a:rPr>
                <a:t>认证结果</a:t>
              </a:r>
            </a:p>
          </p:txBody>
        </p:sp>
      </p:grpSp>
    </p:spTree>
    <p:extLst>
      <p:ext uri="{BB962C8B-B14F-4D97-AF65-F5344CB8AC3E}">
        <p14:creationId xmlns:p14="http://schemas.microsoft.com/office/powerpoint/2010/main" val="201270444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知识子域：身份鉴别</a:t>
            </a:r>
          </a:p>
        </p:txBody>
      </p:sp>
      <p:sp>
        <p:nvSpPr>
          <p:cNvPr id="3" name="内容占位符 2"/>
          <p:cNvSpPr>
            <a:spLocks noGrp="1"/>
          </p:cNvSpPr>
          <p:nvPr>
            <p:ph idx="1"/>
          </p:nvPr>
        </p:nvSpPr>
        <p:spPr/>
        <p:txBody>
          <a:bodyPr/>
          <a:lstStyle/>
          <a:p>
            <a:r>
              <a:rPr lang="zh-CN" altLang="en-US" dirty="0"/>
              <a:t>基于实体所有的鉴别</a:t>
            </a:r>
          </a:p>
          <a:p>
            <a:pPr lvl="1"/>
            <a:r>
              <a:rPr lang="zh-CN" altLang="en-US" dirty="0"/>
              <a:t>理解基于实体所有的鉴别方式及特点；</a:t>
            </a:r>
          </a:p>
          <a:p>
            <a:pPr lvl="1"/>
            <a:r>
              <a:rPr lang="zh-CN" altLang="en-US" dirty="0"/>
              <a:t>了解集成电路卡、内存卡、安全卡、</a:t>
            </a:r>
            <a:r>
              <a:rPr lang="en-US" altLang="zh-CN" dirty="0"/>
              <a:t>CPU</a:t>
            </a:r>
            <a:r>
              <a:rPr lang="zh-CN" altLang="en-US" dirty="0"/>
              <a:t>卡等常用鉴别物品。</a:t>
            </a:r>
          </a:p>
          <a:p>
            <a:r>
              <a:rPr lang="zh-CN" altLang="en-US" dirty="0"/>
              <a:t>基于实体特征的鉴别</a:t>
            </a:r>
          </a:p>
          <a:p>
            <a:pPr lvl="1"/>
            <a:r>
              <a:rPr lang="zh-CN" altLang="en-US" dirty="0"/>
              <a:t>理解基于实体特征的鉴别方式及特点；</a:t>
            </a:r>
          </a:p>
          <a:p>
            <a:pPr lvl="1"/>
            <a:r>
              <a:rPr lang="zh-CN" altLang="en-US" dirty="0"/>
              <a:t>了解指纹、虹膜、声纹等常用的生物识别技术；</a:t>
            </a:r>
          </a:p>
          <a:p>
            <a:pPr lvl="1"/>
            <a:r>
              <a:rPr lang="zh-CN" altLang="en-US" dirty="0"/>
              <a:t>理解基于实体特征鉴别有效性判定的方法。</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36</a:t>
            </a:fld>
            <a:endParaRPr lang="en-US" altLang="zh-CN"/>
          </a:p>
        </p:txBody>
      </p:sp>
    </p:spTree>
    <p:extLst>
      <p:ext uri="{BB962C8B-B14F-4D97-AF65-F5344CB8AC3E}">
        <p14:creationId xmlns:p14="http://schemas.microsoft.com/office/powerpoint/2010/main" val="75736787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基于实体所有的鉴别方法</a:t>
            </a:r>
          </a:p>
        </p:txBody>
      </p:sp>
      <p:sp>
        <p:nvSpPr>
          <p:cNvPr id="3" name="内容占位符 2"/>
          <p:cNvSpPr>
            <a:spLocks noGrp="1"/>
          </p:cNvSpPr>
          <p:nvPr>
            <p:ph idx="1"/>
          </p:nvPr>
        </p:nvSpPr>
        <p:spPr/>
        <p:txBody>
          <a:bodyPr/>
          <a:lstStyle/>
          <a:p>
            <a:r>
              <a:rPr lang="zh-CN" altLang="en-US" dirty="0"/>
              <a:t>采用较多的鉴别方法</a:t>
            </a:r>
            <a:endParaRPr lang="en-US" altLang="zh-CN" dirty="0"/>
          </a:p>
          <a:p>
            <a:pPr lvl="1"/>
            <a:r>
              <a:rPr lang="zh-CN" altLang="zh-CN" dirty="0"/>
              <a:t>使用用户所持有的东西来验证用户的身份</a:t>
            </a:r>
            <a:endParaRPr lang="en-US" altLang="zh-CN" dirty="0"/>
          </a:p>
          <a:p>
            <a:pPr lvl="1"/>
            <a:r>
              <a:rPr lang="zh-CN" altLang="en-US" dirty="0"/>
              <a:t>用于鉴别的东西通常不容易复制</a:t>
            </a:r>
            <a:endParaRPr lang="en-US" altLang="zh-CN" dirty="0"/>
          </a:p>
          <a:p>
            <a:r>
              <a:rPr lang="zh-CN" altLang="en-US" dirty="0"/>
              <a:t>鉴别物体</a:t>
            </a:r>
            <a:endParaRPr lang="en-US" altLang="zh-CN" dirty="0"/>
          </a:p>
          <a:p>
            <a:pPr lvl="1"/>
            <a:r>
              <a:rPr lang="zh-CN" altLang="en-US" dirty="0"/>
              <a:t>IC卡（Integrated Circuit Card）是将一个微电子芯片嵌入符合卡基，做成卡片形式的信息载体</a:t>
            </a:r>
            <a:endParaRPr lang="en-US" altLang="zh-CN" dirty="0"/>
          </a:p>
          <a:p>
            <a:pPr lvl="2"/>
            <a:r>
              <a:rPr lang="zh-CN" altLang="en-US" dirty="0"/>
              <a:t>内存卡</a:t>
            </a:r>
            <a:endParaRPr lang="en-US" altLang="zh-CN" dirty="0"/>
          </a:p>
          <a:p>
            <a:pPr lvl="2"/>
            <a:r>
              <a:rPr lang="zh-CN" altLang="en-US" dirty="0"/>
              <a:t>逻辑加密卡</a:t>
            </a:r>
            <a:endParaRPr lang="en-US" altLang="zh-CN" dirty="0"/>
          </a:p>
          <a:p>
            <a:pPr lvl="2"/>
            <a:r>
              <a:rPr lang="en-US" altLang="zh-CN" dirty="0"/>
              <a:t>CPU</a:t>
            </a:r>
            <a:r>
              <a:rPr lang="zh-CN" altLang="en-US" dirty="0"/>
              <a:t>卡</a:t>
            </a:r>
          </a:p>
          <a:p>
            <a:r>
              <a:rPr lang="zh-CN" altLang="en-US" dirty="0"/>
              <a:t>特点</a:t>
            </a:r>
          </a:p>
          <a:p>
            <a:pPr lvl="1"/>
            <a:r>
              <a:rPr lang="zh-CN" altLang="en-US" dirty="0"/>
              <a:t>难以复制、安全性高</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37</a:t>
            </a:fld>
            <a:endParaRPr lang="en-US" altLang="zh-CN"/>
          </a:p>
        </p:txBody>
      </p:sp>
    </p:spTree>
    <p:extLst>
      <p:ext uri="{BB962C8B-B14F-4D97-AF65-F5344CB8AC3E}">
        <p14:creationId xmlns:p14="http://schemas.microsoft.com/office/powerpoint/2010/main" val="110291322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基于实体所有的鉴别方法</a:t>
            </a:r>
          </a:p>
        </p:txBody>
      </p:sp>
      <p:sp>
        <p:nvSpPr>
          <p:cNvPr id="3" name="内容占位符 2"/>
          <p:cNvSpPr>
            <a:spLocks noGrp="1"/>
          </p:cNvSpPr>
          <p:nvPr>
            <p:ph idx="1"/>
          </p:nvPr>
        </p:nvSpPr>
        <p:spPr/>
        <p:txBody>
          <a:bodyPr/>
          <a:lstStyle/>
          <a:p>
            <a:r>
              <a:rPr lang="zh-CN" altLang="en-US" dirty="0"/>
              <a:t>安全威胁及防护</a:t>
            </a:r>
            <a:endParaRPr lang="en-US" altLang="zh-CN" dirty="0"/>
          </a:p>
          <a:p>
            <a:pPr lvl="1"/>
            <a:r>
              <a:rPr lang="zh-CN" altLang="en-US" dirty="0"/>
              <a:t>损坏</a:t>
            </a:r>
            <a:endParaRPr lang="en-US" altLang="zh-CN" dirty="0"/>
          </a:p>
          <a:p>
            <a:pPr lvl="2"/>
            <a:r>
              <a:rPr lang="zh-CN" altLang="zh-CN" dirty="0"/>
              <a:t>封装应坚固耐用，承受日常使用中各种可能导致卡片损坏的行为</a:t>
            </a:r>
            <a:endParaRPr lang="en-US" altLang="zh-CN" dirty="0"/>
          </a:p>
          <a:p>
            <a:pPr lvl="1"/>
            <a:r>
              <a:rPr lang="zh-CN" altLang="en-US" dirty="0"/>
              <a:t>复制</a:t>
            </a:r>
            <a:endParaRPr lang="en-US" altLang="zh-CN" dirty="0"/>
          </a:p>
          <a:p>
            <a:pPr lvl="2"/>
            <a:r>
              <a:rPr lang="zh-CN" altLang="zh-CN" dirty="0"/>
              <a:t>保证</a:t>
            </a:r>
            <a:r>
              <a:rPr lang="en-US" altLang="zh-CN" dirty="0"/>
              <a:t>IC</a:t>
            </a:r>
            <a:r>
              <a:rPr lang="zh-CN" altLang="zh-CN" dirty="0"/>
              <a:t>卡中存储和处理的各种信息不被非法访问、复制、篡改或破坏</a:t>
            </a:r>
            <a:r>
              <a:rPr lang="en-US" altLang="zh-CN" dirty="0"/>
              <a:t>PIN</a:t>
            </a:r>
            <a:r>
              <a:rPr lang="zh-CN" altLang="zh-CN" dirty="0"/>
              <a:t>码甚至其他技术实现对数据的安全防护</a:t>
            </a:r>
            <a:endParaRPr lang="en-US" altLang="zh-CN" dirty="0"/>
          </a:p>
          <a:p>
            <a:pPr lvl="2"/>
            <a:r>
              <a:rPr lang="zh-CN" altLang="en-US" dirty="0"/>
              <a:t>确保逻辑安全措施得到落实</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38</a:t>
            </a:fld>
            <a:endParaRPr lang="en-US" altLang="zh-CN"/>
          </a:p>
        </p:txBody>
      </p:sp>
    </p:spTree>
    <p:extLst>
      <p:ext uri="{BB962C8B-B14F-4D97-AF65-F5344CB8AC3E}">
        <p14:creationId xmlns:p14="http://schemas.microsoft.com/office/powerpoint/2010/main" val="148814897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基于实体特征的鉴别方法</a:t>
            </a:r>
          </a:p>
        </p:txBody>
      </p:sp>
      <p:sp>
        <p:nvSpPr>
          <p:cNvPr id="3" name="内容占位符 2"/>
          <p:cNvSpPr>
            <a:spLocks noGrp="1"/>
          </p:cNvSpPr>
          <p:nvPr>
            <p:ph idx="1"/>
          </p:nvPr>
        </p:nvSpPr>
        <p:spPr/>
        <p:txBody>
          <a:bodyPr/>
          <a:lstStyle/>
          <a:p>
            <a:r>
              <a:rPr lang="zh-CN" altLang="en-US" dirty="0">
                <a:sym typeface="Times New Roman" panose="02020603050405020304" pitchFamily="18" charset="0"/>
              </a:rPr>
              <a:t>使用每个人所具有的唯一生理特征</a:t>
            </a:r>
          </a:p>
          <a:p>
            <a:endParaRPr lang="zh-CN" altLang="en-US" b="1" i="1" dirty="0">
              <a:sym typeface="Times New Roman" panose="02020603050405020304" pitchFamily="18" charset="0"/>
            </a:endParaRPr>
          </a:p>
          <a:p>
            <a:endParaRPr lang="zh-CN" altLang="en-US" b="1" i="1" dirty="0">
              <a:sym typeface="Times New Roman" panose="02020603050405020304" pitchFamily="18" charset="0"/>
            </a:endParaRPr>
          </a:p>
          <a:p>
            <a:endParaRPr lang="zh-CN" altLang="en-US" b="1" i="1" dirty="0">
              <a:sym typeface="Times New Roman" panose="02020603050405020304" pitchFamily="18" charset="0"/>
            </a:endParaRPr>
          </a:p>
          <a:p>
            <a:endParaRPr lang="zh-CN" altLang="en-US" dirty="0"/>
          </a:p>
          <a:p>
            <a:r>
              <a:rPr lang="zh-CN" altLang="en-US" dirty="0"/>
              <a:t>鉴别的方式</a:t>
            </a:r>
          </a:p>
          <a:p>
            <a:pPr lvl="1"/>
            <a:r>
              <a:rPr lang="zh-CN" altLang="en-US" dirty="0"/>
              <a:t>指纹、掌纹、静脉</a:t>
            </a:r>
          </a:p>
          <a:p>
            <a:pPr lvl="1"/>
            <a:r>
              <a:rPr lang="zh-CN" altLang="en-US" dirty="0"/>
              <a:t>虹膜、视网膜</a:t>
            </a:r>
          </a:p>
          <a:p>
            <a:pPr lvl="1"/>
            <a:r>
              <a:rPr lang="zh-CN" altLang="en-US" dirty="0"/>
              <a:t>语音</a:t>
            </a:r>
          </a:p>
          <a:p>
            <a:pPr lvl="1"/>
            <a:r>
              <a:rPr lang="zh-CN" altLang="en-US" dirty="0"/>
              <a:t>面部扫描</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39</a:t>
            </a:fld>
            <a:endParaRPr lang="en-US" altLang="zh-CN"/>
          </a:p>
        </p:txBody>
      </p:sp>
      <p:grpSp>
        <p:nvGrpSpPr>
          <p:cNvPr id="5" name="Group 4"/>
          <p:cNvGrpSpPr>
            <a:grpSpLocks/>
          </p:cNvGrpSpPr>
          <p:nvPr/>
        </p:nvGrpSpPr>
        <p:grpSpPr bwMode="auto">
          <a:xfrm>
            <a:off x="815975" y="1951038"/>
            <a:ext cx="6705600" cy="1450975"/>
            <a:chOff x="0" y="0"/>
            <a:chExt cx="6705600" cy="1450968"/>
          </a:xfrm>
        </p:grpSpPr>
        <p:grpSp>
          <p:nvGrpSpPr>
            <p:cNvPr id="6" name="Group 5"/>
            <p:cNvGrpSpPr>
              <a:grpSpLocks/>
            </p:cNvGrpSpPr>
            <p:nvPr/>
          </p:nvGrpSpPr>
          <p:grpSpPr bwMode="auto">
            <a:xfrm>
              <a:off x="0" y="0"/>
              <a:ext cx="6299200" cy="1450968"/>
              <a:chOff x="0" y="0"/>
              <a:chExt cx="6299200" cy="1450968"/>
            </a:xfrm>
          </p:grpSpPr>
          <p:grpSp>
            <p:nvGrpSpPr>
              <p:cNvPr id="8" name="Group 6"/>
              <p:cNvGrpSpPr>
                <a:grpSpLocks/>
              </p:cNvGrpSpPr>
              <p:nvPr/>
            </p:nvGrpSpPr>
            <p:grpSpPr bwMode="auto">
              <a:xfrm>
                <a:off x="203200" y="735005"/>
                <a:ext cx="6096000" cy="715963"/>
                <a:chOff x="0" y="0"/>
                <a:chExt cx="6096000" cy="715963"/>
              </a:xfrm>
            </p:grpSpPr>
            <p:sp>
              <p:nvSpPr>
                <p:cNvPr id="10" name="Rectangle 7" descr="宽上对角线"/>
                <p:cNvSpPr>
                  <a:spLocks noChangeArrowheads="1"/>
                </p:cNvSpPr>
                <p:nvPr/>
              </p:nvSpPr>
              <p:spPr bwMode="auto">
                <a:xfrm>
                  <a:off x="812800" y="0"/>
                  <a:ext cx="1155982" cy="715963"/>
                </a:xfrm>
                <a:prstGeom prst="rect">
                  <a:avLst/>
                </a:prstGeom>
                <a:noFill/>
                <a:ln w="9525" cap="rnd" cmpd="sng">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0"/>
                  <a:r>
                    <a:rPr lang="zh-CN" altLang="en-US" b="1" i="1" dirty="0">
                      <a:solidFill>
                        <a:srgbClr val="2D6A93"/>
                      </a:solidFill>
                      <a:latin typeface="Times New Roman" panose="02020603050405020304" pitchFamily="18" charset="0"/>
                      <a:sym typeface="黑体" panose="02010609060101010101" pitchFamily="49" charset="-122"/>
                    </a:rPr>
                    <a:t>数据</a:t>
                  </a:r>
                  <a:endParaRPr lang="en-US" b="1" i="1" dirty="0">
                    <a:solidFill>
                      <a:srgbClr val="2D6A93"/>
                    </a:solidFill>
                    <a:latin typeface="Times New Roman" panose="02020603050405020304" pitchFamily="18" charset="0"/>
                    <a:sym typeface="黑体" panose="02010609060101010101" pitchFamily="49" charset="-122"/>
                  </a:endParaRPr>
                </a:p>
                <a:p>
                  <a:pPr algn="ctr" hangingPunct="0"/>
                  <a:r>
                    <a:rPr lang="zh-CN" altLang="en-US" b="1" i="1" dirty="0">
                      <a:solidFill>
                        <a:srgbClr val="2D6A93"/>
                      </a:solidFill>
                      <a:latin typeface="Times New Roman" panose="02020603050405020304" pitchFamily="18" charset="0"/>
                      <a:sym typeface="黑体" panose="02010609060101010101" pitchFamily="49" charset="-122"/>
                    </a:rPr>
                    <a:t>采集设备</a:t>
                  </a:r>
                </a:p>
              </p:txBody>
            </p:sp>
            <p:sp>
              <p:nvSpPr>
                <p:cNvPr id="11" name="Rectangle 8" descr="宽上对角线"/>
                <p:cNvSpPr>
                  <a:spLocks noChangeArrowheads="1"/>
                </p:cNvSpPr>
                <p:nvPr/>
              </p:nvSpPr>
              <p:spPr bwMode="auto">
                <a:xfrm>
                  <a:off x="2438400" y="0"/>
                  <a:ext cx="1155983" cy="715963"/>
                </a:xfrm>
                <a:prstGeom prst="rect">
                  <a:avLst/>
                </a:prstGeom>
                <a:noFill/>
                <a:ln w="9525" cap="rnd" cmpd="sng">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0"/>
                  <a:r>
                    <a:rPr lang="zh-CN" altLang="en-US" b="1" i="1">
                      <a:solidFill>
                        <a:srgbClr val="2D6A93"/>
                      </a:solidFill>
                      <a:latin typeface="Times New Roman" panose="02020603050405020304" pitchFamily="18" charset="0"/>
                      <a:sym typeface="黑体" panose="02010609060101010101" pitchFamily="49" charset="-122"/>
                    </a:rPr>
                    <a:t>数据输入</a:t>
                  </a:r>
                  <a:endParaRPr lang="en-US" b="1" i="1">
                    <a:solidFill>
                      <a:srgbClr val="2D6A93"/>
                    </a:solidFill>
                    <a:latin typeface="Times New Roman" panose="02020603050405020304" pitchFamily="18" charset="0"/>
                    <a:sym typeface="黑体" panose="02010609060101010101" pitchFamily="49" charset="-122"/>
                  </a:endParaRPr>
                </a:p>
                <a:p>
                  <a:pPr algn="ctr" hangingPunct="0"/>
                  <a:r>
                    <a:rPr lang="zh-CN" altLang="en-US" b="1" i="1">
                      <a:solidFill>
                        <a:srgbClr val="2D6A93"/>
                      </a:solidFill>
                      <a:latin typeface="Times New Roman" panose="02020603050405020304" pitchFamily="18" charset="0"/>
                      <a:sym typeface="黑体" panose="02010609060101010101" pitchFamily="49" charset="-122"/>
                    </a:rPr>
                    <a:t>通道</a:t>
                  </a:r>
                </a:p>
              </p:txBody>
            </p:sp>
            <p:sp>
              <p:nvSpPr>
                <p:cNvPr id="12" name="Rectangle 9" descr="宽上对角线"/>
                <p:cNvSpPr>
                  <a:spLocks noChangeArrowheads="1"/>
                </p:cNvSpPr>
                <p:nvPr/>
              </p:nvSpPr>
              <p:spPr bwMode="auto">
                <a:xfrm>
                  <a:off x="4064001" y="0"/>
                  <a:ext cx="1155982" cy="715963"/>
                </a:xfrm>
                <a:prstGeom prst="rect">
                  <a:avLst/>
                </a:prstGeom>
                <a:noFill/>
                <a:ln w="9525" cap="rnd" cmpd="sng">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0"/>
                  <a:r>
                    <a:rPr lang="zh-CN" altLang="en-US" b="1" i="1">
                      <a:solidFill>
                        <a:srgbClr val="2D6A93"/>
                      </a:solidFill>
                      <a:latin typeface="Times New Roman" panose="02020603050405020304" pitchFamily="18" charset="0"/>
                      <a:sym typeface="黑体" panose="02010609060101010101" pitchFamily="49" charset="-122"/>
                    </a:rPr>
                    <a:t>数据</a:t>
                  </a:r>
                  <a:endParaRPr lang="en-US" b="1" i="1">
                    <a:solidFill>
                      <a:srgbClr val="2D6A93"/>
                    </a:solidFill>
                    <a:latin typeface="Times New Roman" panose="02020603050405020304" pitchFamily="18" charset="0"/>
                    <a:sym typeface="黑体" panose="02010609060101010101" pitchFamily="49" charset="-122"/>
                  </a:endParaRPr>
                </a:p>
                <a:p>
                  <a:pPr algn="ctr" hangingPunct="0"/>
                  <a:r>
                    <a:rPr lang="zh-CN" altLang="en-US" b="1" i="1">
                      <a:solidFill>
                        <a:srgbClr val="2D6A93"/>
                      </a:solidFill>
                      <a:latin typeface="Times New Roman" panose="02020603050405020304" pitchFamily="18" charset="0"/>
                      <a:sym typeface="黑体" panose="02010609060101010101" pitchFamily="49" charset="-122"/>
                    </a:rPr>
                    <a:t>匹配</a:t>
                  </a:r>
                </a:p>
              </p:txBody>
            </p:sp>
            <p:sp>
              <p:nvSpPr>
                <p:cNvPr id="13" name="Line 10"/>
                <p:cNvSpPr>
                  <a:spLocks noChangeShapeType="1"/>
                </p:cNvSpPr>
                <p:nvPr/>
              </p:nvSpPr>
              <p:spPr bwMode="auto">
                <a:xfrm>
                  <a:off x="2032000" y="392257"/>
                  <a:ext cx="406400" cy="1"/>
                </a:xfrm>
                <a:prstGeom prst="line">
                  <a:avLst/>
                </a:prstGeom>
                <a:noFill/>
                <a:ln w="9525" cap="flat" cmpd="sng">
                  <a:solidFill>
                    <a:srgbClr val="000000"/>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11"/>
                <p:cNvSpPr>
                  <a:spLocks noChangeShapeType="1"/>
                </p:cNvSpPr>
                <p:nvPr/>
              </p:nvSpPr>
              <p:spPr bwMode="auto">
                <a:xfrm>
                  <a:off x="3657600" y="392257"/>
                  <a:ext cx="406400" cy="1"/>
                </a:xfrm>
                <a:prstGeom prst="line">
                  <a:avLst/>
                </a:prstGeom>
                <a:noFill/>
                <a:ln w="9525" cap="flat" cmpd="sng">
                  <a:solidFill>
                    <a:srgbClr val="000000"/>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Line 12"/>
                <p:cNvSpPr>
                  <a:spLocks noChangeShapeType="1"/>
                </p:cNvSpPr>
                <p:nvPr/>
              </p:nvSpPr>
              <p:spPr bwMode="auto">
                <a:xfrm>
                  <a:off x="5283200" y="392257"/>
                  <a:ext cx="812800" cy="1"/>
                </a:xfrm>
                <a:prstGeom prst="line">
                  <a:avLst/>
                </a:prstGeom>
                <a:noFill/>
                <a:ln w="9525" cap="flat" cmpd="sng">
                  <a:solidFill>
                    <a:srgbClr val="000000"/>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Line 13"/>
                <p:cNvSpPr>
                  <a:spLocks noChangeShapeType="1"/>
                </p:cNvSpPr>
                <p:nvPr/>
              </p:nvSpPr>
              <p:spPr bwMode="auto">
                <a:xfrm>
                  <a:off x="0" y="392257"/>
                  <a:ext cx="812800" cy="1"/>
                </a:xfrm>
                <a:prstGeom prst="line">
                  <a:avLst/>
                </a:prstGeom>
                <a:noFill/>
                <a:ln w="9525" cap="flat" cmpd="sng">
                  <a:solidFill>
                    <a:srgbClr val="000000"/>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9" name="对象"/>
              <p:cNvGraphicFramePr>
                <a:graphicFrameLocks noChangeAspect="1"/>
              </p:cNvGraphicFramePr>
              <p:nvPr/>
            </p:nvGraphicFramePr>
            <p:xfrm>
              <a:off x="0" y="0"/>
              <a:ext cx="592667" cy="913996"/>
            </p:xfrm>
            <a:graphic>
              <a:graphicData uri="http://schemas.openxmlformats.org/presentationml/2006/ole">
                <mc:AlternateContent xmlns:mc="http://schemas.openxmlformats.org/markup-compatibility/2006">
                  <mc:Choice xmlns:v="urn:schemas-microsoft-com:vml" Requires="v">
                    <p:oleObj spid="_x0000_s2062" r:id="rId3" imgW="590476" imgH="828791" progId="PBrush">
                      <p:embed/>
                    </p:oleObj>
                  </mc:Choice>
                  <mc:Fallback>
                    <p:oleObj r:id="rId3" imgW="590476" imgH="828791" progId="PBrush">
                      <p:embed/>
                      <p:pic>
                        <p:nvPicPr>
                          <p:cNvPr id="9" name="对象"/>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92667" cy="913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 name="Rectangle 15"/>
            <p:cNvSpPr>
              <a:spLocks noChangeArrowheads="1"/>
            </p:cNvSpPr>
            <p:nvPr/>
          </p:nvSpPr>
          <p:spPr bwMode="auto">
            <a:xfrm>
              <a:off x="5486401" y="376998"/>
              <a:ext cx="1219200" cy="79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just" hangingPunct="0"/>
              <a:r>
                <a:rPr lang="zh-CN" altLang="en-US" b="1" i="1">
                  <a:solidFill>
                    <a:srgbClr val="2D6A93"/>
                  </a:solidFill>
                  <a:latin typeface="Times New Roman" panose="02020603050405020304" pitchFamily="18" charset="0"/>
                  <a:sym typeface="黑体" panose="02010609060101010101" pitchFamily="49" charset="-122"/>
                </a:rPr>
                <a:t>认证结果</a:t>
              </a:r>
            </a:p>
          </p:txBody>
        </p:sp>
      </p:grpSp>
    </p:spTree>
    <p:extLst>
      <p:ext uri="{BB962C8B-B14F-4D97-AF65-F5344CB8AC3E}">
        <p14:creationId xmlns:p14="http://schemas.microsoft.com/office/powerpoint/2010/main" val="23150329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p:txBody>
          <a:bodyPr/>
          <a:lstStyle/>
          <a:p>
            <a:pPr eaLnBrk="1" hangingPunct="1"/>
            <a:r>
              <a:rPr lang="zh-CN" altLang="en-US"/>
              <a:t>密码学发展</a:t>
            </a:r>
            <a:endParaRPr lang="en-US" altLang="zh-CN" dirty="0"/>
          </a:p>
        </p:txBody>
      </p:sp>
      <p:sp>
        <p:nvSpPr>
          <p:cNvPr id="34819" name="Rectangle 3"/>
          <p:cNvSpPr>
            <a:spLocks noGrp="1" noRot="1" noChangeArrowheads="1"/>
          </p:cNvSpPr>
          <p:nvPr>
            <p:ph idx="1"/>
          </p:nvPr>
        </p:nvSpPr>
        <p:spPr/>
        <p:txBody>
          <a:bodyPr/>
          <a:lstStyle/>
          <a:p>
            <a:pPr eaLnBrk="1" hangingPunct="1"/>
            <a:r>
              <a:rPr lang="zh-CN" altLang="en-US" sz="2700" dirty="0"/>
              <a:t>古典密码学（ </a:t>
            </a:r>
            <a:r>
              <a:rPr lang="en-US" altLang="zh-CN" sz="2700" dirty="0"/>
              <a:t>1949</a:t>
            </a:r>
            <a:r>
              <a:rPr lang="zh-CN" altLang="en-US" sz="2700" dirty="0"/>
              <a:t>年之前）</a:t>
            </a:r>
          </a:p>
          <a:p>
            <a:pPr lvl="1" eaLnBrk="1" hangingPunct="1"/>
            <a:r>
              <a:rPr lang="zh-CN" altLang="en-US" sz="2300" dirty="0"/>
              <a:t>主要特点：数据的安全基于算法的保密</a:t>
            </a:r>
          </a:p>
          <a:p>
            <a:pPr eaLnBrk="1" hangingPunct="1"/>
            <a:r>
              <a:rPr lang="zh-CN" altLang="en-US" sz="2700" dirty="0"/>
              <a:t>近代密码学（</a:t>
            </a:r>
            <a:r>
              <a:rPr lang="en-US" altLang="zh-CN" sz="2700" dirty="0"/>
              <a:t>1949</a:t>
            </a:r>
            <a:r>
              <a:rPr lang="zh-CN" altLang="en-US" sz="2700" dirty="0"/>
              <a:t>～</a:t>
            </a:r>
            <a:r>
              <a:rPr lang="en-US" altLang="zh-CN" sz="2700" dirty="0"/>
              <a:t>1975</a:t>
            </a:r>
            <a:r>
              <a:rPr lang="zh-CN" altLang="en-US" sz="2700" dirty="0"/>
              <a:t>年）</a:t>
            </a:r>
          </a:p>
          <a:p>
            <a:pPr lvl="1" eaLnBrk="1" hangingPunct="1"/>
            <a:r>
              <a:rPr lang="zh-CN" altLang="en-US" sz="2300" dirty="0"/>
              <a:t>主要特点：密码学真正成为一门科学</a:t>
            </a:r>
          </a:p>
          <a:p>
            <a:pPr eaLnBrk="1" hangingPunct="1"/>
            <a:r>
              <a:rPr lang="zh-CN" altLang="en-US" sz="2700" dirty="0"/>
              <a:t>现代密码学（ </a:t>
            </a:r>
            <a:r>
              <a:rPr lang="en-US" altLang="zh-CN" sz="2700" dirty="0"/>
              <a:t>1976</a:t>
            </a:r>
            <a:r>
              <a:rPr lang="zh-CN" altLang="en-US" sz="2700" dirty="0"/>
              <a:t>年以后）</a:t>
            </a:r>
          </a:p>
          <a:p>
            <a:pPr lvl="1" eaLnBrk="1" hangingPunct="1"/>
            <a:r>
              <a:rPr lang="zh-CN" altLang="en-US" sz="2300" dirty="0"/>
              <a:t>密码学的新方向</a:t>
            </a:r>
            <a:r>
              <a:rPr lang="en-US" altLang="zh-CN" sz="2300" dirty="0"/>
              <a:t>—</a:t>
            </a:r>
            <a:r>
              <a:rPr lang="zh-CN" altLang="en-US" sz="2300" dirty="0"/>
              <a:t>公钥密码学</a:t>
            </a:r>
          </a:p>
          <a:p>
            <a:pPr lvl="1" eaLnBrk="1" hangingPunct="1"/>
            <a:r>
              <a:rPr lang="zh-CN" altLang="en-US" sz="2300" dirty="0"/>
              <a:t>主要特点：解决了密钥分发和管理的问题</a:t>
            </a:r>
          </a:p>
          <a:p>
            <a:pPr lvl="1" eaLnBrk="1" hangingPunct="1"/>
            <a:endParaRPr lang="zh-CN" altLang="en-US" sz="2300" dirty="0"/>
          </a:p>
          <a:p>
            <a:pPr lvl="1" eaLnBrk="1" hangingPunct="1"/>
            <a:endParaRPr lang="zh-CN" altLang="en-US" sz="2300" dirty="0"/>
          </a:p>
        </p:txBody>
      </p:sp>
      <p:sp>
        <p:nvSpPr>
          <p:cNvPr id="34820" name="灯片编号占位符 3"/>
          <p:cNvSpPr>
            <a:spLocks noGrp="1"/>
          </p:cNvSpPr>
          <p:nvPr>
            <p:ph type="sldNum" sz="quarter" idx="10"/>
          </p:nvPr>
        </p:nvSpPr>
        <p:spPr>
          <a:noFill/>
        </p:spPr>
        <p:txBody>
          <a:bodyPr/>
          <a:lstStyle/>
          <a:p>
            <a:fld id="{92FBE98D-D91F-49CB-B62C-397D7F33C56D}" type="slidenum">
              <a:rPr lang="zh-CN" altLang="en-US" smtClean="0">
                <a:latin typeface="Arial" pitchFamily="34" charset="0"/>
              </a:rPr>
              <a:pPr/>
              <a:t>4</a:t>
            </a:fld>
            <a:endParaRPr lang="en-US" altLang="zh-CN" dirty="0">
              <a:latin typeface="Arial" pitchFamily="34" charset="0"/>
            </a:endParaRPr>
          </a:p>
        </p:txBody>
      </p:sp>
    </p:spTree>
    <p:extLst>
      <p:ext uri="{BB962C8B-B14F-4D97-AF65-F5344CB8AC3E}">
        <p14:creationId xmlns:p14="http://schemas.microsoft.com/office/powerpoint/2010/main" val="364621081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260350"/>
            <a:ext cx="7891028" cy="487363"/>
          </a:xfrm>
        </p:spPr>
        <p:txBody>
          <a:bodyPr/>
          <a:lstStyle/>
          <a:p>
            <a:r>
              <a:rPr lang="zh-CN" altLang="en-US" dirty="0"/>
              <a:t>基于实体特征的鉴别</a:t>
            </a:r>
            <a:r>
              <a:rPr lang="en-US" altLang="zh-CN" dirty="0"/>
              <a:t>-</a:t>
            </a:r>
            <a:r>
              <a:rPr lang="zh-CN" altLang="en-US" dirty="0"/>
              <a:t>指纹、掌纹、静脉</a:t>
            </a:r>
          </a:p>
        </p:txBody>
      </p:sp>
      <p:sp>
        <p:nvSpPr>
          <p:cNvPr id="3" name="内容占位符 2"/>
          <p:cNvSpPr>
            <a:spLocks noGrp="1"/>
          </p:cNvSpPr>
          <p:nvPr>
            <p:ph idx="1"/>
          </p:nvPr>
        </p:nvSpPr>
        <p:spPr/>
        <p:txBody>
          <a:bodyPr/>
          <a:lstStyle/>
          <a:p>
            <a:r>
              <a:rPr lang="zh-CN" altLang="en-US" dirty="0"/>
              <a:t>指纹</a:t>
            </a:r>
          </a:p>
          <a:p>
            <a:pPr lvl="1"/>
            <a:r>
              <a:rPr lang="zh-CN" altLang="en-US" sz="2800" dirty="0"/>
              <a:t>手指上一些曲线和分叉以及一些非常微小的特征</a:t>
            </a:r>
          </a:p>
          <a:p>
            <a:r>
              <a:rPr lang="zh-CN" altLang="en-US" dirty="0"/>
              <a:t>手掌</a:t>
            </a:r>
          </a:p>
          <a:p>
            <a:pPr lvl="1"/>
            <a:r>
              <a:rPr lang="zh-CN" altLang="en-US" dirty="0"/>
              <a:t>手掌有折痕，起皱，还有凹槽</a:t>
            </a:r>
          </a:p>
          <a:p>
            <a:pPr lvl="1"/>
            <a:r>
              <a:rPr lang="zh-CN" altLang="en-US" dirty="0"/>
              <a:t>还包括每个手指的指纹 </a:t>
            </a:r>
          </a:p>
          <a:p>
            <a:pPr lvl="1"/>
            <a:r>
              <a:rPr lang="zh-CN" altLang="en-US" dirty="0"/>
              <a:t>人手的形状（手的长度，宽度和手指）表示了手的几何特征</a:t>
            </a:r>
          </a:p>
          <a:p>
            <a:r>
              <a:rPr lang="zh-CN" altLang="en-US" dirty="0"/>
              <a:t>静脉</a:t>
            </a:r>
          </a:p>
          <a:p>
            <a:pPr lvl="1"/>
            <a:r>
              <a:rPr lang="zh-CN" altLang="en-US" dirty="0"/>
              <a:t>个人静脉分布图（指静脉、掌静脉）</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40</a:t>
            </a:fld>
            <a:endParaRPr lang="en-US" altLang="zh-CN"/>
          </a:p>
        </p:txBody>
      </p:sp>
      <p:pic>
        <p:nvPicPr>
          <p:cNvPr id="5"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6425" y="2386013"/>
            <a:ext cx="1508125" cy="174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96138" y="4953000"/>
            <a:ext cx="1528762"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700554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基于实体特征的鉴别</a:t>
            </a:r>
            <a:r>
              <a:rPr lang="en-US" altLang="zh-CN" dirty="0"/>
              <a:t>-</a:t>
            </a:r>
            <a:r>
              <a:rPr lang="zh-CN" altLang="en-US" dirty="0"/>
              <a:t>虹膜，视网膜</a:t>
            </a:r>
          </a:p>
        </p:txBody>
      </p:sp>
      <p:sp>
        <p:nvSpPr>
          <p:cNvPr id="3" name="内容占位符 2"/>
          <p:cNvSpPr>
            <a:spLocks noGrp="1"/>
          </p:cNvSpPr>
          <p:nvPr>
            <p:ph idx="1"/>
          </p:nvPr>
        </p:nvSpPr>
        <p:spPr/>
        <p:txBody>
          <a:bodyPr/>
          <a:lstStyle/>
          <a:p>
            <a:r>
              <a:rPr lang="zh-CN" altLang="en-US" dirty="0"/>
              <a:t>虹膜</a:t>
            </a:r>
          </a:p>
          <a:p>
            <a:pPr lvl="1"/>
            <a:r>
              <a:rPr lang="zh-CN" altLang="en-US" dirty="0"/>
              <a:t>使用环绕在瞳孔四周有色彩的部分作为识别特征</a:t>
            </a:r>
          </a:p>
          <a:p>
            <a:pPr lvl="1"/>
            <a:r>
              <a:rPr lang="zh-CN" altLang="en-US" dirty="0"/>
              <a:t>出生6~18个月成型后终生不变</a:t>
            </a:r>
          </a:p>
          <a:p>
            <a:r>
              <a:rPr lang="zh-CN" altLang="en-US" dirty="0"/>
              <a:t>视网膜</a:t>
            </a:r>
          </a:p>
          <a:p>
            <a:pPr lvl="1"/>
            <a:r>
              <a:rPr lang="zh-CN" altLang="en-US" dirty="0"/>
              <a:t>使用视网膜上面的血管分布作为识别特征</a:t>
            </a:r>
          </a:p>
          <a:p>
            <a:pPr lvl="1"/>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41</a:t>
            </a:fld>
            <a:endParaRPr lang="en-US" altLang="zh-CN"/>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3668" y="4025776"/>
            <a:ext cx="1897063"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pic>
      <p:pic>
        <p:nvPicPr>
          <p:cNvPr id="6"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8084" y="4009752"/>
            <a:ext cx="17335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270229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基于实体特征的鉴别</a:t>
            </a:r>
            <a:r>
              <a:rPr lang="en-US" altLang="zh-CN" dirty="0"/>
              <a:t>-</a:t>
            </a:r>
            <a:r>
              <a:rPr lang="zh-CN" altLang="en-US" dirty="0"/>
              <a:t>语音、面部</a:t>
            </a:r>
          </a:p>
        </p:txBody>
      </p:sp>
      <p:sp>
        <p:nvSpPr>
          <p:cNvPr id="3" name="内容占位符 2"/>
          <p:cNvSpPr>
            <a:spLocks noGrp="1"/>
          </p:cNvSpPr>
          <p:nvPr>
            <p:ph idx="1"/>
          </p:nvPr>
        </p:nvSpPr>
        <p:spPr/>
        <p:txBody>
          <a:bodyPr/>
          <a:lstStyle/>
          <a:p>
            <a:r>
              <a:rPr lang="zh-CN" altLang="en-US" dirty="0"/>
              <a:t>语音</a:t>
            </a:r>
          </a:p>
          <a:p>
            <a:pPr lvl="1"/>
            <a:r>
              <a:rPr lang="zh-CN" altLang="en-US" dirty="0"/>
              <a:t>使用语音、语速、语调等作为识别特征</a:t>
            </a:r>
          </a:p>
          <a:p>
            <a:r>
              <a:rPr lang="zh-CN" altLang="en-US" dirty="0"/>
              <a:t>面部</a:t>
            </a:r>
          </a:p>
          <a:p>
            <a:pPr lvl="1"/>
            <a:r>
              <a:rPr lang="zh-CN" altLang="en-US" dirty="0"/>
              <a:t>人都有不同的骨骼结构，鼻梁，眼眶，额头和下颚形状</a:t>
            </a:r>
          </a:p>
          <a:p>
            <a:r>
              <a:rPr lang="zh-CN" altLang="en-US" dirty="0"/>
              <a:t>特点</a:t>
            </a:r>
          </a:p>
          <a:p>
            <a:pPr lvl="1"/>
            <a:r>
              <a:rPr lang="zh-CN" altLang="en-US" dirty="0"/>
              <a:t>易于实现</a:t>
            </a:r>
          </a:p>
          <a:p>
            <a:pPr lvl="1"/>
            <a:r>
              <a:rPr lang="zh-CN" altLang="en-US" dirty="0"/>
              <a:t>安全性不高</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42</a:t>
            </a:fld>
            <a:endParaRPr lang="en-US" altLang="zh-CN"/>
          </a:p>
        </p:txBody>
      </p:sp>
      <p:pic>
        <p:nvPicPr>
          <p:cNvPr id="5"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3717032"/>
            <a:ext cx="30861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2046578"/>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基于实体特征的鉴别</a:t>
            </a:r>
          </a:p>
        </p:txBody>
      </p:sp>
      <p:sp>
        <p:nvSpPr>
          <p:cNvPr id="3" name="内容占位符 2"/>
          <p:cNvSpPr>
            <a:spLocks noGrp="1"/>
          </p:cNvSpPr>
          <p:nvPr>
            <p:ph idx="1"/>
          </p:nvPr>
        </p:nvSpPr>
        <p:spPr/>
        <p:txBody>
          <a:bodyPr/>
          <a:lstStyle/>
          <a:p>
            <a:r>
              <a:rPr lang="zh-CN" altLang="en-US" dirty="0"/>
              <a:t>鉴别系统的有效性判断</a:t>
            </a:r>
          </a:p>
          <a:p>
            <a:pPr lvl="1"/>
            <a:r>
              <a:rPr lang="zh-CN" altLang="en-US" dirty="0"/>
              <a:t>错误拒绝率（FRR）</a:t>
            </a:r>
          </a:p>
          <a:p>
            <a:pPr lvl="1"/>
            <a:r>
              <a:rPr lang="zh-CN" altLang="en-US" dirty="0"/>
              <a:t>错误接受率（FAR）</a:t>
            </a:r>
          </a:p>
          <a:p>
            <a:pPr lvl="1"/>
            <a:r>
              <a:rPr lang="zh-CN" altLang="en-US" dirty="0"/>
              <a:t>交叉错判率（CER）：FRR=FAR的交叉点，CER用来反映系统的准确度</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43</a:t>
            </a:fld>
            <a:endParaRPr lang="en-US" altLang="zh-CN"/>
          </a:p>
        </p:txBody>
      </p:sp>
      <p:grpSp>
        <p:nvGrpSpPr>
          <p:cNvPr id="5" name="组合 4"/>
          <p:cNvGrpSpPr/>
          <p:nvPr/>
        </p:nvGrpSpPr>
        <p:grpSpPr>
          <a:xfrm>
            <a:off x="23706" y="1990819"/>
            <a:ext cx="8663094" cy="4467871"/>
            <a:chOff x="23706" y="1990819"/>
            <a:chExt cx="8663094" cy="4467871"/>
          </a:xfrm>
        </p:grpSpPr>
        <p:grpSp>
          <p:nvGrpSpPr>
            <p:cNvPr id="6" name="组合 5"/>
            <p:cNvGrpSpPr/>
            <p:nvPr/>
          </p:nvGrpSpPr>
          <p:grpSpPr>
            <a:xfrm>
              <a:off x="722312" y="4142527"/>
              <a:ext cx="7964488" cy="2316163"/>
              <a:chOff x="387350" y="4105275"/>
              <a:chExt cx="7964488" cy="2316163"/>
            </a:xfrm>
          </p:grpSpPr>
          <p:sp>
            <p:nvSpPr>
              <p:cNvPr id="9" name="Line 4"/>
              <p:cNvSpPr>
                <a:spLocks noChangeShapeType="1"/>
              </p:cNvSpPr>
              <p:nvPr/>
            </p:nvSpPr>
            <p:spPr bwMode="auto">
              <a:xfrm>
                <a:off x="971550" y="4105275"/>
                <a:ext cx="1588" cy="2271654"/>
              </a:xfrm>
              <a:prstGeom prst="line">
                <a:avLst/>
              </a:prstGeom>
              <a:noFill/>
              <a:ln w="12700" cmpd="sng">
                <a:solidFill>
                  <a:schemeClr val="bg2"/>
                </a:solidFill>
                <a:bevel/>
                <a:headEnd type="triangle" w="med" len="med"/>
                <a:tailEnd/>
              </a:ln>
              <a:extLst>
                <a:ext uri="{909E8E84-426E-40DD-AFC4-6F175D3DCCD1}">
                  <a14:hiddenFill xmlns:a14="http://schemas.microsoft.com/office/drawing/2010/main">
                    <a:noFill/>
                  </a14:hiddenFill>
                </a:ext>
              </a:extLst>
            </p:spPr>
            <p:txBody>
              <a:bodyPr/>
              <a:lstStyle/>
              <a:p>
                <a:endParaRPr lang="zh-CN" altLang="zh-CN">
                  <a:solidFill>
                    <a:srgbClr val="000000"/>
                  </a:solidFill>
                </a:endParaRPr>
              </a:p>
            </p:txBody>
          </p:sp>
          <p:sp>
            <p:nvSpPr>
              <p:cNvPr id="10" name="Line 5"/>
              <p:cNvSpPr>
                <a:spLocks noChangeShapeType="1"/>
              </p:cNvSpPr>
              <p:nvPr/>
            </p:nvSpPr>
            <p:spPr bwMode="auto">
              <a:xfrm>
                <a:off x="971550" y="6376929"/>
                <a:ext cx="6027738" cy="1587"/>
              </a:xfrm>
              <a:prstGeom prst="line">
                <a:avLst/>
              </a:prstGeom>
              <a:noFill/>
              <a:ln w="12700" cmpd="sng">
                <a:solidFill>
                  <a:schemeClr val="bg2"/>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zh-CN">
                  <a:solidFill>
                    <a:srgbClr val="000000"/>
                  </a:solidFill>
                </a:endParaRPr>
              </a:p>
            </p:txBody>
          </p:sp>
          <p:sp>
            <p:nvSpPr>
              <p:cNvPr id="11" name="Text Box 8"/>
              <p:cNvSpPr>
                <a:spLocks/>
              </p:cNvSpPr>
              <p:nvPr/>
            </p:nvSpPr>
            <p:spPr bwMode="auto">
              <a:xfrm>
                <a:off x="387350" y="4121785"/>
                <a:ext cx="701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txBody>
              <a:bodyPr>
                <a:spAutoFit/>
              </a:bodyPr>
              <a:lstStyle/>
              <a:p>
                <a:pPr>
                  <a:spcBef>
                    <a:spcPct val="50000"/>
                  </a:spcBef>
                </a:pPr>
                <a:r>
                  <a:rPr lang="en-US" dirty="0">
                    <a:solidFill>
                      <a:srgbClr val="2C6993"/>
                    </a:solidFill>
                  </a:rPr>
                  <a:t>%</a:t>
                </a:r>
              </a:p>
            </p:txBody>
          </p:sp>
          <p:sp>
            <p:nvSpPr>
              <p:cNvPr id="12" name="Text Box 9"/>
              <p:cNvSpPr>
                <a:spLocks/>
              </p:cNvSpPr>
              <p:nvPr/>
            </p:nvSpPr>
            <p:spPr bwMode="auto">
              <a:xfrm>
                <a:off x="7019925" y="6021388"/>
                <a:ext cx="1331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txBody>
              <a:bodyPr>
                <a:spAutoFit/>
              </a:bodyPr>
              <a:lstStyle/>
              <a:p>
                <a:pPr>
                  <a:spcBef>
                    <a:spcPct val="50000"/>
                  </a:spcBef>
                </a:pPr>
                <a:r>
                  <a:rPr lang="zh-CN" altLang="en-US" dirty="0">
                    <a:solidFill>
                      <a:srgbClr val="2C6993"/>
                    </a:solidFill>
                  </a:rPr>
                  <a:t>安全性</a:t>
                </a:r>
              </a:p>
            </p:txBody>
          </p:sp>
          <p:sp>
            <p:nvSpPr>
              <p:cNvPr id="13" name="Text Box 10"/>
              <p:cNvSpPr>
                <a:spLocks/>
              </p:cNvSpPr>
              <p:nvPr/>
            </p:nvSpPr>
            <p:spPr bwMode="auto">
              <a:xfrm>
                <a:off x="1403350" y="4149725"/>
                <a:ext cx="1331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txBody>
              <a:bodyPr>
                <a:spAutoFit/>
              </a:bodyPr>
              <a:lstStyle/>
              <a:p>
                <a:pPr>
                  <a:spcBef>
                    <a:spcPct val="50000"/>
                  </a:spcBef>
                </a:pPr>
                <a:r>
                  <a:rPr lang="en-US" dirty="0">
                    <a:solidFill>
                      <a:srgbClr val="2C6993"/>
                    </a:solidFill>
                  </a:rPr>
                  <a:t>FAR(II)</a:t>
                </a:r>
              </a:p>
            </p:txBody>
          </p:sp>
          <p:sp>
            <p:nvSpPr>
              <p:cNvPr id="14" name="Text Box 11"/>
              <p:cNvSpPr>
                <a:spLocks/>
              </p:cNvSpPr>
              <p:nvPr/>
            </p:nvSpPr>
            <p:spPr bwMode="auto">
              <a:xfrm>
                <a:off x="5185800" y="4149725"/>
                <a:ext cx="1262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txBody>
              <a:bodyPr>
                <a:spAutoFit/>
              </a:bodyPr>
              <a:lstStyle/>
              <a:p>
                <a:pPr>
                  <a:spcBef>
                    <a:spcPct val="50000"/>
                  </a:spcBef>
                </a:pPr>
                <a:r>
                  <a:rPr lang="en-US" dirty="0">
                    <a:solidFill>
                      <a:srgbClr val="2C6993"/>
                    </a:solidFill>
                  </a:rPr>
                  <a:t>FRR(I)</a:t>
                </a:r>
              </a:p>
            </p:txBody>
          </p:sp>
          <p:sp>
            <p:nvSpPr>
              <p:cNvPr id="15" name="Text Box 12"/>
              <p:cNvSpPr>
                <a:spLocks/>
              </p:cNvSpPr>
              <p:nvPr/>
            </p:nvSpPr>
            <p:spPr bwMode="auto">
              <a:xfrm>
                <a:off x="3074194" y="5081674"/>
                <a:ext cx="911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txBody>
              <a:bodyPr>
                <a:spAutoFit/>
              </a:bodyPr>
              <a:lstStyle/>
              <a:p>
                <a:pPr>
                  <a:spcBef>
                    <a:spcPct val="50000"/>
                  </a:spcBef>
                </a:pPr>
                <a:r>
                  <a:rPr lang="en-US" dirty="0">
                    <a:solidFill>
                      <a:srgbClr val="2C6993"/>
                    </a:solidFill>
                  </a:rPr>
                  <a:t>CER</a:t>
                </a:r>
              </a:p>
            </p:txBody>
          </p:sp>
          <p:sp>
            <p:nvSpPr>
              <p:cNvPr id="16" name="Oval 13"/>
              <p:cNvSpPr>
                <a:spLocks/>
              </p:cNvSpPr>
              <p:nvPr/>
            </p:nvSpPr>
            <p:spPr bwMode="auto">
              <a:xfrm>
                <a:off x="3313798" y="5522494"/>
                <a:ext cx="144463" cy="238119"/>
              </a:xfrm>
              <a:prstGeom prst="ellipse">
                <a:avLst/>
              </a:prstGeom>
              <a:solidFill>
                <a:schemeClr val="accent1"/>
              </a:solidFill>
              <a:ln w="12700" cmpd="sng">
                <a:solidFill>
                  <a:schemeClr val="bg2"/>
                </a:solidFill>
                <a:bevel/>
                <a:headEnd/>
                <a:tailEnd/>
              </a:ln>
            </p:spPr>
            <p:txBody>
              <a:bodyPr wrap="none" anchor="ctr"/>
              <a:lstStyle/>
              <a:p>
                <a:endParaRPr lang="zh-CN" altLang="zh-CN">
                  <a:solidFill>
                    <a:srgbClr val="000000"/>
                  </a:solidFill>
                </a:endParaRPr>
              </a:p>
            </p:txBody>
          </p:sp>
        </p:grpSp>
        <p:sp>
          <p:nvSpPr>
            <p:cNvPr id="7" name="弧形 6"/>
            <p:cNvSpPr/>
            <p:nvPr/>
          </p:nvSpPr>
          <p:spPr>
            <a:xfrm rot="8776121">
              <a:off x="23706" y="1990819"/>
              <a:ext cx="6138217" cy="3744726"/>
            </a:xfrm>
            <a:prstGeom prst="arc">
              <a:avLst>
                <a:gd name="adj1" fmla="val 13685722"/>
                <a:gd name="adj2" fmla="val 20354957"/>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弧形 7"/>
            <p:cNvSpPr/>
            <p:nvPr/>
          </p:nvSpPr>
          <p:spPr>
            <a:xfrm rot="11311860">
              <a:off x="2085124" y="2279394"/>
              <a:ext cx="6138217" cy="3744726"/>
            </a:xfrm>
            <a:prstGeom prst="arc">
              <a:avLst>
                <a:gd name="adj1" fmla="val 14824754"/>
                <a:gd name="adj2" fmla="val 20672941"/>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69466217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知识子域：身份鉴别</a:t>
            </a:r>
          </a:p>
        </p:txBody>
      </p:sp>
      <p:sp>
        <p:nvSpPr>
          <p:cNvPr id="3" name="内容占位符 2"/>
          <p:cNvSpPr>
            <a:spLocks noGrp="1"/>
          </p:cNvSpPr>
          <p:nvPr>
            <p:ph idx="1"/>
          </p:nvPr>
        </p:nvSpPr>
        <p:spPr/>
        <p:txBody>
          <a:bodyPr/>
          <a:lstStyle/>
          <a:p>
            <a:r>
              <a:rPr lang="en-US" altLang="zh-CN" dirty="0" err="1"/>
              <a:t>kerberos</a:t>
            </a:r>
            <a:r>
              <a:rPr lang="zh-CN" altLang="en-US" dirty="0"/>
              <a:t>体系</a:t>
            </a:r>
          </a:p>
          <a:p>
            <a:pPr lvl="1"/>
            <a:r>
              <a:rPr lang="zh-CN" altLang="en-US" dirty="0"/>
              <a:t>理解单点登录概念及其特点；</a:t>
            </a:r>
          </a:p>
          <a:p>
            <a:pPr lvl="1"/>
            <a:r>
              <a:rPr lang="zh-CN" altLang="en-US" dirty="0"/>
              <a:t>了解</a:t>
            </a:r>
            <a:r>
              <a:rPr lang="en-US" altLang="zh-CN" dirty="0"/>
              <a:t>Kerberos</a:t>
            </a:r>
            <a:r>
              <a:rPr lang="zh-CN" altLang="en-US" dirty="0"/>
              <a:t>体系架构及基本认证过程。</a:t>
            </a:r>
          </a:p>
          <a:p>
            <a:r>
              <a:rPr lang="zh-CN" altLang="en-US" dirty="0"/>
              <a:t>认证、授权和计费</a:t>
            </a:r>
          </a:p>
          <a:p>
            <a:pPr lvl="1"/>
            <a:r>
              <a:rPr lang="zh-CN" altLang="en-US" dirty="0"/>
              <a:t>了解</a:t>
            </a:r>
            <a:r>
              <a:rPr lang="en-US" altLang="zh-CN" dirty="0"/>
              <a:t>AAA</a:t>
            </a:r>
            <a:r>
              <a:rPr lang="zh-CN" altLang="en-US" dirty="0"/>
              <a:t>的概念及</a:t>
            </a:r>
            <a:r>
              <a:rPr lang="en-US" altLang="zh-CN" dirty="0"/>
              <a:t>RADIUS</a:t>
            </a:r>
            <a:r>
              <a:rPr lang="zh-CN" altLang="en-US" dirty="0"/>
              <a:t>、</a:t>
            </a:r>
            <a:r>
              <a:rPr lang="en-US" altLang="zh-CN" dirty="0"/>
              <a:t>TACACS+</a:t>
            </a:r>
            <a:r>
              <a:rPr lang="zh-CN" altLang="en-US" dirty="0"/>
              <a:t>协议特点。</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44</a:t>
            </a:fld>
            <a:endParaRPr lang="en-US" altLang="zh-CN"/>
          </a:p>
        </p:txBody>
      </p:sp>
    </p:spTree>
    <p:extLst>
      <p:ext uri="{BB962C8B-B14F-4D97-AF65-F5344CB8AC3E}">
        <p14:creationId xmlns:p14="http://schemas.microsoft.com/office/powerpoint/2010/main" val="2172579681"/>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单点登录基本概念</a:t>
            </a:r>
          </a:p>
        </p:txBody>
      </p:sp>
      <p:sp>
        <p:nvSpPr>
          <p:cNvPr id="3" name="内容占位符 2"/>
          <p:cNvSpPr>
            <a:spLocks noGrp="1"/>
          </p:cNvSpPr>
          <p:nvPr>
            <p:ph idx="1"/>
          </p:nvPr>
        </p:nvSpPr>
        <p:spPr/>
        <p:txBody>
          <a:bodyPr/>
          <a:lstStyle/>
          <a:p>
            <a:r>
              <a:rPr lang="zh-CN" altLang="en-US" dirty="0"/>
              <a:t>单点登录概念</a:t>
            </a:r>
          </a:p>
          <a:p>
            <a:pPr lvl="1"/>
            <a:r>
              <a:rPr lang="zh-CN" altLang="en-US" dirty="0"/>
              <a:t>单一身份认证，身份信息集中管理，一次认证就可以访问其授权的所有网络资源</a:t>
            </a:r>
          </a:p>
          <a:p>
            <a:pPr lvl="1"/>
            <a:r>
              <a:rPr lang="zh-CN" altLang="en-US" dirty="0"/>
              <a:t>单点登录实质是安全凭证在多个应用系统之间的传递或共享</a:t>
            </a:r>
            <a:endParaRPr lang="en-US" altLang="zh-CN" dirty="0"/>
          </a:p>
          <a:p>
            <a:r>
              <a:rPr lang="zh-CN" altLang="en-US" dirty="0"/>
              <a:t>单点登录的安全优势</a:t>
            </a:r>
            <a:endParaRPr lang="en-US" altLang="zh-CN" dirty="0"/>
          </a:p>
          <a:p>
            <a:pPr lvl="1"/>
            <a:r>
              <a:rPr lang="zh-CN" altLang="en-US" dirty="0"/>
              <a:t>减轻安全维护工作量，减少错误</a:t>
            </a:r>
            <a:endParaRPr lang="en-US" altLang="zh-CN" dirty="0"/>
          </a:p>
          <a:p>
            <a:pPr lvl="1"/>
            <a:r>
              <a:rPr lang="zh-CN" altLang="en-US" dirty="0"/>
              <a:t>提高效率</a:t>
            </a:r>
            <a:endParaRPr lang="en-US" altLang="zh-CN" dirty="0"/>
          </a:p>
          <a:p>
            <a:pPr lvl="1"/>
            <a:r>
              <a:rPr lang="zh-CN" altLang="en-US" dirty="0"/>
              <a:t>统一安全可靠的登录验证</a:t>
            </a:r>
            <a:endParaRPr lang="en-US" altLang="zh-CN" dirty="0"/>
          </a:p>
          <a:p>
            <a:pPr lvl="1"/>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45</a:t>
            </a:fld>
            <a:endParaRPr lang="en-US" altLang="zh-CN"/>
          </a:p>
        </p:txBody>
      </p:sp>
    </p:spTree>
    <p:extLst>
      <p:ext uri="{BB962C8B-B14F-4D97-AF65-F5344CB8AC3E}">
        <p14:creationId xmlns:p14="http://schemas.microsoft.com/office/powerpoint/2010/main" val="1803673079"/>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Times New Roman" panose="02020603050405020304" pitchFamily="18" charset="0"/>
              </a:rPr>
              <a:t>Kerberos</a:t>
            </a:r>
            <a:r>
              <a:rPr lang="zh-CN" altLang="en-US" dirty="0">
                <a:sym typeface="Times New Roman" panose="02020603050405020304" pitchFamily="18" charset="0"/>
              </a:rPr>
              <a:t>协议</a:t>
            </a:r>
            <a:endParaRPr lang="zh-CN" altLang="en-US" dirty="0"/>
          </a:p>
        </p:txBody>
      </p:sp>
      <p:sp>
        <p:nvSpPr>
          <p:cNvPr id="3" name="内容占位符 2"/>
          <p:cNvSpPr>
            <a:spLocks noGrp="1"/>
          </p:cNvSpPr>
          <p:nvPr>
            <p:ph idx="1"/>
          </p:nvPr>
        </p:nvSpPr>
        <p:spPr/>
        <p:txBody>
          <a:bodyPr/>
          <a:lstStyle/>
          <a:p>
            <a:r>
              <a:rPr lang="zh-CN" altLang="en-US" dirty="0"/>
              <a:t>什么是Kerberos协议</a:t>
            </a:r>
          </a:p>
          <a:p>
            <a:pPr lvl="1"/>
            <a:r>
              <a:rPr lang="zh-CN" altLang="en-US" dirty="0"/>
              <a:t>1985年由美国麻省理工学院开发，用于通信实体间的身份认证，1994年V5版本作为Internet标准草案公布</a:t>
            </a:r>
          </a:p>
          <a:p>
            <a:pPr lvl="1"/>
            <a:r>
              <a:rPr lang="zh-CN" altLang="en-US" dirty="0"/>
              <a:t>基于对称密码算法为用户提供安全的单点登录服务</a:t>
            </a:r>
          </a:p>
          <a:p>
            <a:pPr lvl="1"/>
            <a:r>
              <a:rPr lang="zh-CN" altLang="en-US" dirty="0"/>
              <a:t>包含可信第三方认证服务</a:t>
            </a:r>
          </a:p>
          <a:p>
            <a:r>
              <a:rPr lang="zh-CN" altLang="en-US" dirty="0"/>
              <a:t>Kerberos协议的优点</a:t>
            </a:r>
          </a:p>
          <a:p>
            <a:pPr lvl="1"/>
            <a:r>
              <a:rPr lang="zh-CN" altLang="en-US" dirty="0"/>
              <a:t>避免本地保存密码及会话中传输密码</a:t>
            </a:r>
          </a:p>
          <a:p>
            <a:pPr lvl="1"/>
            <a:r>
              <a:rPr lang="zh-CN" altLang="en-US" dirty="0"/>
              <a:t>客户端和服务器可实现互认</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46</a:t>
            </a:fld>
            <a:endParaRPr lang="en-US" altLang="zh-CN"/>
          </a:p>
        </p:txBody>
      </p:sp>
    </p:spTree>
    <p:extLst>
      <p:ext uri="{BB962C8B-B14F-4D97-AF65-F5344CB8AC3E}">
        <p14:creationId xmlns:p14="http://schemas.microsoft.com/office/powerpoint/2010/main" val="2618631434"/>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Kerberos</a:t>
            </a:r>
            <a:r>
              <a:rPr lang="zh-CN" altLang="en-US" dirty="0"/>
              <a:t>体系构成</a:t>
            </a:r>
          </a:p>
        </p:txBody>
      </p:sp>
      <p:sp>
        <p:nvSpPr>
          <p:cNvPr id="3" name="内容占位符 2"/>
          <p:cNvSpPr>
            <a:spLocks noGrp="1"/>
          </p:cNvSpPr>
          <p:nvPr>
            <p:ph idx="1"/>
          </p:nvPr>
        </p:nvSpPr>
        <p:spPr/>
        <p:txBody>
          <a:bodyPr/>
          <a:lstStyle/>
          <a:p>
            <a:r>
              <a:rPr lang="zh-CN" altLang="en-US" dirty="0"/>
              <a:t>运行环境构成</a:t>
            </a:r>
          </a:p>
          <a:p>
            <a:pPr lvl="1"/>
            <a:r>
              <a:rPr lang="zh-CN" altLang="en-US" dirty="0"/>
              <a:t>密钥分发中心（KDC）</a:t>
            </a:r>
          </a:p>
          <a:p>
            <a:pPr lvl="2"/>
            <a:r>
              <a:rPr lang="zh-CN" altLang="en-US" dirty="0"/>
              <a:t>系统核心，负责维护所有用户的账户信息</a:t>
            </a:r>
          </a:p>
          <a:p>
            <a:pPr lvl="2"/>
            <a:r>
              <a:rPr lang="zh-CN" altLang="en-US" dirty="0"/>
              <a:t>由AS和TGS两个部分构成</a:t>
            </a:r>
          </a:p>
          <a:p>
            <a:pPr lvl="3"/>
            <a:r>
              <a:rPr lang="zh-CN" altLang="en-US" dirty="0"/>
              <a:t>认证服务器（AS:Authentication Server）</a:t>
            </a:r>
          </a:p>
          <a:p>
            <a:pPr lvl="3"/>
            <a:r>
              <a:rPr lang="zh-CN" altLang="en-US" dirty="0"/>
              <a:t>票据授权服务器（TGS:Ticket Granting Server）</a:t>
            </a:r>
          </a:p>
          <a:p>
            <a:pPr lvl="1"/>
            <a:r>
              <a:rPr lang="zh-CN" altLang="en-US" dirty="0"/>
              <a:t>应用服务器</a:t>
            </a:r>
          </a:p>
          <a:p>
            <a:pPr lvl="1"/>
            <a:r>
              <a:rPr lang="zh-CN" altLang="en-US" dirty="0"/>
              <a:t>客户端</a:t>
            </a:r>
          </a:p>
          <a:p>
            <a:r>
              <a:rPr lang="zh-CN" altLang="en-US" dirty="0"/>
              <a:t>其他概念</a:t>
            </a:r>
          </a:p>
          <a:p>
            <a:pPr lvl="1"/>
            <a:r>
              <a:rPr lang="zh-CN" altLang="en-US" dirty="0"/>
              <a:t>票据许可票据（TGT)</a:t>
            </a:r>
          </a:p>
          <a:p>
            <a:pPr lvl="1"/>
            <a:r>
              <a:rPr lang="zh-CN" altLang="en-US" dirty="0"/>
              <a:t>服务许可票据（SGT）</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47</a:t>
            </a:fld>
            <a:endParaRPr lang="en-US" altLang="zh-CN"/>
          </a:p>
        </p:txBody>
      </p:sp>
    </p:spTree>
    <p:extLst>
      <p:ext uri="{BB962C8B-B14F-4D97-AF65-F5344CB8AC3E}">
        <p14:creationId xmlns:p14="http://schemas.microsoft.com/office/powerpoint/2010/main" val="3963925762"/>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Kerberos</a:t>
            </a:r>
            <a:r>
              <a:rPr lang="zh-CN" altLang="en-US" dirty="0"/>
              <a:t>认证过程</a:t>
            </a:r>
            <a:r>
              <a:rPr lang="en-US" altLang="zh-CN" dirty="0"/>
              <a:t>-</a:t>
            </a:r>
            <a:r>
              <a:rPr lang="zh-CN" altLang="en-US" dirty="0"/>
              <a:t>三次通信</a:t>
            </a:r>
          </a:p>
        </p:txBody>
      </p:sp>
      <p:sp>
        <p:nvSpPr>
          <p:cNvPr id="3" name="内容占位符 2"/>
          <p:cNvSpPr>
            <a:spLocks noGrp="1"/>
          </p:cNvSpPr>
          <p:nvPr>
            <p:ph idx="1"/>
          </p:nvPr>
        </p:nvSpPr>
        <p:spPr/>
        <p:txBody>
          <a:bodyPr/>
          <a:lstStyle/>
          <a:p>
            <a:r>
              <a:rPr lang="zh-CN" altLang="en-US" dirty="0"/>
              <a:t>认证过程由三个阶段组成，例如需要访问OA</a:t>
            </a:r>
          </a:p>
          <a:p>
            <a:pPr lvl="1"/>
            <a:r>
              <a:rPr lang="zh-CN" altLang="en-US" dirty="0"/>
              <a:t>第一次：获得票据许可票据（TGT）</a:t>
            </a:r>
          </a:p>
          <a:p>
            <a:pPr lvl="1"/>
            <a:r>
              <a:rPr lang="zh-CN" altLang="en-US" dirty="0"/>
              <a:t>第二次：获得服务许可票据（SGT）</a:t>
            </a:r>
          </a:p>
          <a:p>
            <a:pPr lvl="1"/>
            <a:r>
              <a:rPr lang="zh-CN" altLang="en-US" dirty="0"/>
              <a:t>第三次：获得服务</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48</a:t>
            </a:fld>
            <a:endParaRPr lang="en-US" altLang="zh-CN"/>
          </a:p>
        </p:txBody>
      </p:sp>
      <p:grpSp>
        <p:nvGrpSpPr>
          <p:cNvPr id="5" name="组合 21"/>
          <p:cNvGrpSpPr>
            <a:grpSpLocks/>
          </p:cNvGrpSpPr>
          <p:nvPr/>
        </p:nvGrpSpPr>
        <p:grpSpPr bwMode="auto">
          <a:xfrm>
            <a:off x="1295636" y="3356992"/>
            <a:ext cx="6426200" cy="2906713"/>
            <a:chOff x="0" y="0"/>
            <a:chExt cx="10120" cy="4577"/>
          </a:xfrm>
        </p:grpSpPr>
        <p:pic>
          <p:nvPicPr>
            <p:cNvPr id="6" name="Picture 2" descr="04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36" y="2640"/>
              <a:ext cx="1107" cy="1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pic>
        <p:pic>
          <p:nvPicPr>
            <p:cNvPr id="7" name="Picture 3" descr="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 y="2837"/>
              <a:ext cx="1498" cy="1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pic>
        <p:sp>
          <p:nvSpPr>
            <p:cNvPr id="8" name="圆角矩形 6"/>
            <p:cNvSpPr>
              <a:spLocks noChangeArrowheads="1"/>
            </p:cNvSpPr>
            <p:nvPr/>
          </p:nvSpPr>
          <p:spPr bwMode="auto">
            <a:xfrm>
              <a:off x="0" y="0"/>
              <a:ext cx="6237" cy="1815"/>
            </a:xfrm>
            <a:prstGeom prst="roundRect">
              <a:avLst>
                <a:gd name="adj" fmla="val 16667"/>
              </a:avLst>
            </a:prstGeom>
            <a:solidFill>
              <a:schemeClr val="accent1"/>
            </a:solidFill>
            <a:ln w="9525">
              <a:solidFill>
                <a:srgbClr val="000000"/>
              </a:solidFill>
              <a:round/>
              <a:headEnd/>
              <a:tailEnd/>
            </a:ln>
          </p:spPr>
          <p:txBody>
            <a:bodyPr anchor="ctr"/>
            <a:lstStyle/>
            <a:p>
              <a:pPr algn="ctr"/>
              <a:r>
                <a:rPr lang="en-US">
                  <a:solidFill>
                    <a:srgbClr val="FFFFFF"/>
                  </a:solidFill>
                </a:rPr>
                <a:t>KDC</a:t>
              </a:r>
            </a:p>
            <a:p>
              <a:pPr algn="ctr"/>
              <a:endParaRPr lang="zh-CN" altLang="en-US">
                <a:solidFill>
                  <a:srgbClr val="FFFFFF"/>
                </a:solidFill>
              </a:endParaRPr>
            </a:p>
            <a:p>
              <a:pPr algn="ctr"/>
              <a:endParaRPr lang="zh-CN" altLang="en-US">
                <a:solidFill>
                  <a:srgbClr val="FFFFFF"/>
                </a:solidFill>
              </a:endParaRPr>
            </a:p>
            <a:p>
              <a:pPr algn="ctr"/>
              <a:endParaRPr lang="zh-CN" altLang="en-US">
                <a:solidFill>
                  <a:srgbClr val="FFFFFF"/>
                </a:solidFill>
              </a:endParaRPr>
            </a:p>
          </p:txBody>
        </p:sp>
        <p:sp>
          <p:nvSpPr>
            <p:cNvPr id="9" name="立方体 7"/>
            <p:cNvSpPr>
              <a:spLocks noChangeArrowheads="1"/>
            </p:cNvSpPr>
            <p:nvPr/>
          </p:nvSpPr>
          <p:spPr bwMode="auto">
            <a:xfrm>
              <a:off x="252" y="605"/>
              <a:ext cx="2325" cy="793"/>
            </a:xfrm>
            <a:prstGeom prst="cube">
              <a:avLst>
                <a:gd name="adj" fmla="val 25000"/>
              </a:avLst>
            </a:prstGeom>
            <a:gradFill rotWithShape="1">
              <a:gsLst>
                <a:gs pos="0">
                  <a:srgbClr val="FE4444"/>
                </a:gs>
                <a:gs pos="100000">
                  <a:srgbClr val="832B2B"/>
                </a:gs>
              </a:gsLst>
              <a:lin ang="5400000" scaled="1"/>
            </a:gradFill>
            <a:ln w="9525">
              <a:solidFill>
                <a:srgbClr val="000000"/>
              </a:solidFill>
              <a:miter lim="800000"/>
              <a:headEnd/>
              <a:tailEnd/>
            </a:ln>
          </p:spPr>
          <p:txBody>
            <a:bodyPr anchor="ctr"/>
            <a:lstStyle/>
            <a:p>
              <a:pPr algn="ctr"/>
              <a:r>
                <a:rPr lang="en-US">
                  <a:solidFill>
                    <a:srgbClr val="FFFFFF"/>
                  </a:solidFill>
                </a:rPr>
                <a:t>AS</a:t>
              </a:r>
            </a:p>
          </p:txBody>
        </p:sp>
        <p:sp>
          <p:nvSpPr>
            <p:cNvPr id="10" name="立方体 8"/>
            <p:cNvSpPr>
              <a:spLocks noChangeArrowheads="1"/>
            </p:cNvSpPr>
            <p:nvPr/>
          </p:nvSpPr>
          <p:spPr bwMode="auto">
            <a:xfrm>
              <a:off x="3314" y="605"/>
              <a:ext cx="2325" cy="793"/>
            </a:xfrm>
            <a:prstGeom prst="cube">
              <a:avLst>
                <a:gd name="adj" fmla="val 25000"/>
              </a:avLst>
            </a:prstGeom>
            <a:gradFill rotWithShape="1">
              <a:gsLst>
                <a:gs pos="0">
                  <a:srgbClr val="FE4444"/>
                </a:gs>
                <a:gs pos="100000">
                  <a:srgbClr val="832B2B"/>
                </a:gs>
              </a:gsLst>
              <a:lin ang="5400000" scaled="1"/>
            </a:gradFill>
            <a:ln w="9525">
              <a:solidFill>
                <a:srgbClr val="000000"/>
              </a:solidFill>
              <a:miter lim="800000"/>
              <a:headEnd/>
              <a:tailEnd/>
            </a:ln>
          </p:spPr>
          <p:txBody>
            <a:bodyPr anchor="ctr"/>
            <a:lstStyle/>
            <a:p>
              <a:pPr algn="ctr"/>
              <a:r>
                <a:rPr lang="en-US">
                  <a:solidFill>
                    <a:srgbClr val="FFFFFF"/>
                  </a:solidFill>
                </a:rPr>
                <a:t>TGS</a:t>
              </a:r>
            </a:p>
          </p:txBody>
        </p:sp>
        <p:sp>
          <p:nvSpPr>
            <p:cNvPr id="11" name="流程图: 磁盘 9"/>
            <p:cNvSpPr>
              <a:spLocks noChangeArrowheads="1"/>
            </p:cNvSpPr>
            <p:nvPr/>
          </p:nvSpPr>
          <p:spPr bwMode="auto">
            <a:xfrm>
              <a:off x="7743" y="227"/>
              <a:ext cx="1134" cy="1361"/>
            </a:xfrm>
            <a:prstGeom prst="flowChartMagneticDisk">
              <a:avLst/>
            </a:prstGeom>
            <a:gradFill rotWithShape="1">
              <a:gsLst>
                <a:gs pos="0">
                  <a:srgbClr val="007BD3"/>
                </a:gs>
                <a:gs pos="100000">
                  <a:srgbClr val="034373"/>
                </a:gs>
              </a:gsLst>
              <a:path path="rect">
                <a:fillToRect t="100000" r="100000"/>
              </a:path>
            </a:gradFill>
            <a:ln w="28575" cmpd="sng">
              <a:solidFill>
                <a:srgbClr val="787878"/>
              </a:solidFill>
              <a:bevel/>
              <a:headEnd/>
              <a:tailEnd/>
            </a:ln>
          </p:spPr>
          <p:txBody>
            <a:bodyPr anchor="ctr"/>
            <a:lstStyle/>
            <a:p>
              <a:pPr algn="ctr"/>
              <a:r>
                <a:rPr lang="en-US">
                  <a:solidFill>
                    <a:srgbClr val="FFFFFF"/>
                  </a:solidFill>
                </a:rPr>
                <a:t>AD</a:t>
              </a:r>
            </a:p>
          </p:txBody>
        </p:sp>
        <p:sp>
          <p:nvSpPr>
            <p:cNvPr id="12" name="右箭头 10"/>
            <p:cNvSpPr>
              <a:spLocks noChangeArrowheads="1"/>
            </p:cNvSpPr>
            <p:nvPr/>
          </p:nvSpPr>
          <p:spPr bwMode="auto">
            <a:xfrm>
              <a:off x="6365" y="588"/>
              <a:ext cx="1247" cy="567"/>
            </a:xfrm>
            <a:prstGeom prst="rightArrow">
              <a:avLst>
                <a:gd name="adj1" fmla="val 50000"/>
                <a:gd name="adj2" fmla="val 49993"/>
              </a:avLst>
            </a:prstGeom>
            <a:solidFill>
              <a:schemeClr val="accent1"/>
            </a:solidFill>
            <a:ln w="9525">
              <a:solidFill>
                <a:srgbClr val="000000"/>
              </a:solidFill>
              <a:miter lim="800000"/>
              <a:headEnd/>
              <a:tailEnd/>
            </a:ln>
          </p:spPr>
          <p:txBody>
            <a:bodyPr anchor="ctr"/>
            <a:lstStyle/>
            <a:p>
              <a:pPr algn="ctr"/>
              <a:endParaRPr lang="zh-CN" altLang="zh-CN">
                <a:solidFill>
                  <a:srgbClr val="FFFFFF"/>
                </a:solidFill>
              </a:endParaRPr>
            </a:p>
          </p:txBody>
        </p:sp>
        <p:sp>
          <p:nvSpPr>
            <p:cNvPr id="13" name="文本框 11"/>
            <p:cNvSpPr>
              <a:spLocks noChangeArrowheads="1"/>
            </p:cNvSpPr>
            <p:nvPr/>
          </p:nvSpPr>
          <p:spPr bwMode="auto">
            <a:xfrm>
              <a:off x="7932" y="3419"/>
              <a:ext cx="218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000000"/>
                  </a:solidFill>
                </a:rPr>
                <a:t>WEB</a:t>
              </a:r>
              <a:r>
                <a:rPr lang="zh-CN" altLang="en-US">
                  <a:solidFill>
                    <a:srgbClr val="000000"/>
                  </a:solidFill>
                </a:rPr>
                <a:t>服务器</a:t>
              </a:r>
            </a:p>
          </p:txBody>
        </p:sp>
        <p:sp>
          <p:nvSpPr>
            <p:cNvPr id="14" name="文本框 12"/>
            <p:cNvSpPr>
              <a:spLocks noChangeArrowheads="1"/>
            </p:cNvSpPr>
            <p:nvPr/>
          </p:nvSpPr>
          <p:spPr bwMode="auto">
            <a:xfrm>
              <a:off x="0" y="3473"/>
              <a:ext cx="136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000000"/>
                  </a:solidFill>
                </a:rPr>
                <a:t>客户端</a:t>
              </a:r>
            </a:p>
          </p:txBody>
        </p:sp>
        <p:sp>
          <p:nvSpPr>
            <p:cNvPr id="15" name="上下箭头 15"/>
            <p:cNvSpPr>
              <a:spLocks noChangeArrowheads="1"/>
            </p:cNvSpPr>
            <p:nvPr/>
          </p:nvSpPr>
          <p:spPr bwMode="auto">
            <a:xfrm rot="19260000">
              <a:off x="1242" y="1138"/>
              <a:ext cx="680" cy="2258"/>
            </a:xfrm>
            <a:prstGeom prst="upDownArrow">
              <a:avLst>
                <a:gd name="adj1" fmla="val 50000"/>
                <a:gd name="adj2" fmla="val 49993"/>
              </a:avLst>
            </a:prstGeom>
            <a:gradFill rotWithShape="1">
              <a:gsLst>
                <a:gs pos="0">
                  <a:srgbClr val="9EE256"/>
                </a:gs>
                <a:gs pos="100000">
                  <a:srgbClr val="52762D"/>
                </a:gs>
              </a:gsLst>
              <a:path path="rect">
                <a:fillToRect t="100000" r="100000"/>
              </a:path>
            </a:gradFill>
            <a:ln w="9525">
              <a:solidFill>
                <a:srgbClr val="000000"/>
              </a:solidFill>
              <a:miter lim="800000"/>
              <a:headEnd/>
              <a:tailEnd/>
            </a:ln>
          </p:spPr>
          <p:txBody>
            <a:bodyPr anchor="ctr"/>
            <a:lstStyle/>
            <a:p>
              <a:pPr algn="ctr"/>
              <a:endParaRPr lang="zh-CN" altLang="zh-CN">
                <a:solidFill>
                  <a:srgbClr val="FFFFFF"/>
                </a:solidFill>
              </a:endParaRPr>
            </a:p>
          </p:txBody>
        </p:sp>
        <p:sp>
          <p:nvSpPr>
            <p:cNvPr id="16" name="上下箭头 16"/>
            <p:cNvSpPr>
              <a:spLocks noChangeArrowheads="1"/>
            </p:cNvSpPr>
            <p:nvPr/>
          </p:nvSpPr>
          <p:spPr bwMode="auto">
            <a:xfrm rot="2340000">
              <a:off x="3586" y="1185"/>
              <a:ext cx="680" cy="2100"/>
            </a:xfrm>
            <a:prstGeom prst="upDownArrow">
              <a:avLst>
                <a:gd name="adj1" fmla="val 50000"/>
                <a:gd name="adj2" fmla="val 49998"/>
              </a:avLst>
            </a:prstGeom>
            <a:gradFill rotWithShape="1">
              <a:gsLst>
                <a:gs pos="0">
                  <a:srgbClr val="FECF40"/>
                </a:gs>
                <a:gs pos="100000">
                  <a:srgbClr val="846C21"/>
                </a:gs>
              </a:gsLst>
              <a:path path="rect">
                <a:fillToRect t="100000" r="100000"/>
              </a:path>
            </a:gradFill>
            <a:ln w="9525">
              <a:solidFill>
                <a:srgbClr val="000000"/>
              </a:solidFill>
              <a:miter lim="800000"/>
              <a:headEnd/>
              <a:tailEnd/>
            </a:ln>
          </p:spPr>
          <p:txBody>
            <a:bodyPr anchor="ctr"/>
            <a:lstStyle/>
            <a:p>
              <a:pPr algn="ctr"/>
              <a:endParaRPr lang="zh-CN" altLang="zh-CN">
                <a:solidFill>
                  <a:srgbClr val="FFFFFF"/>
                </a:solidFill>
              </a:endParaRPr>
            </a:p>
          </p:txBody>
        </p:sp>
        <p:sp>
          <p:nvSpPr>
            <p:cNvPr id="17" name="左右箭头 17"/>
            <p:cNvSpPr>
              <a:spLocks noChangeArrowheads="1"/>
            </p:cNvSpPr>
            <p:nvPr/>
          </p:nvSpPr>
          <p:spPr bwMode="auto">
            <a:xfrm>
              <a:off x="3700" y="3196"/>
              <a:ext cx="2835" cy="681"/>
            </a:xfrm>
            <a:prstGeom prst="leftRightArrow">
              <a:avLst>
                <a:gd name="adj1" fmla="val 50000"/>
                <a:gd name="adj2" fmla="val 49994"/>
              </a:avLst>
            </a:prstGeom>
            <a:gradFill rotWithShape="1">
              <a:gsLst>
                <a:gs pos="0">
                  <a:srgbClr val="7B32B2"/>
                </a:gs>
                <a:gs pos="100000">
                  <a:srgbClr val="401A5D"/>
                </a:gs>
              </a:gsLst>
              <a:path path="rect">
                <a:fillToRect t="100000" r="100000"/>
              </a:path>
            </a:gradFill>
            <a:ln w="9525">
              <a:solidFill>
                <a:srgbClr val="000000"/>
              </a:solidFill>
              <a:miter lim="800000"/>
              <a:headEnd/>
              <a:tailEnd/>
            </a:ln>
          </p:spPr>
          <p:txBody>
            <a:bodyPr anchor="ctr"/>
            <a:lstStyle/>
            <a:p>
              <a:pPr algn="ctr"/>
              <a:endParaRPr lang="zh-CN" altLang="zh-CN">
                <a:solidFill>
                  <a:srgbClr val="FFFFFF"/>
                </a:solidFill>
              </a:endParaRPr>
            </a:p>
          </p:txBody>
        </p:sp>
        <p:sp>
          <p:nvSpPr>
            <p:cNvPr id="18" name="椭圆 18"/>
            <p:cNvSpPr>
              <a:spLocks noChangeArrowheads="1"/>
            </p:cNvSpPr>
            <p:nvPr/>
          </p:nvSpPr>
          <p:spPr bwMode="auto">
            <a:xfrm>
              <a:off x="1354" y="2040"/>
              <a:ext cx="454" cy="454"/>
            </a:xfrm>
            <a:prstGeom prst="ellipse">
              <a:avLst/>
            </a:prstGeom>
            <a:gradFill rotWithShape="1">
              <a:gsLst>
                <a:gs pos="0">
                  <a:srgbClr val="FE4444"/>
                </a:gs>
                <a:gs pos="100000">
                  <a:srgbClr val="832B2B"/>
                </a:gs>
              </a:gsLst>
              <a:path path="rect">
                <a:fillToRect t="100000" r="100000"/>
              </a:path>
            </a:gradFill>
            <a:ln w="9525">
              <a:solidFill>
                <a:srgbClr val="000000"/>
              </a:solidFill>
              <a:round/>
              <a:headEnd/>
              <a:tailEnd/>
            </a:ln>
          </p:spPr>
          <p:txBody>
            <a:bodyPr anchor="ctr"/>
            <a:lstStyle/>
            <a:p>
              <a:pPr algn="ctr"/>
              <a:r>
                <a:rPr lang="en-US">
                  <a:solidFill>
                    <a:srgbClr val="FFFFFF"/>
                  </a:solidFill>
                </a:rPr>
                <a:t>1</a:t>
              </a:r>
            </a:p>
          </p:txBody>
        </p:sp>
        <p:sp>
          <p:nvSpPr>
            <p:cNvPr id="19" name="椭圆 19"/>
            <p:cNvSpPr>
              <a:spLocks noChangeArrowheads="1"/>
            </p:cNvSpPr>
            <p:nvPr/>
          </p:nvSpPr>
          <p:spPr bwMode="auto">
            <a:xfrm>
              <a:off x="3699" y="2041"/>
              <a:ext cx="454" cy="454"/>
            </a:xfrm>
            <a:prstGeom prst="ellipse">
              <a:avLst/>
            </a:prstGeom>
            <a:gradFill rotWithShape="1">
              <a:gsLst>
                <a:gs pos="0">
                  <a:srgbClr val="FE4444"/>
                </a:gs>
                <a:gs pos="100000">
                  <a:srgbClr val="832B2B"/>
                </a:gs>
              </a:gsLst>
              <a:path path="rect">
                <a:fillToRect t="100000" r="100000"/>
              </a:path>
            </a:gradFill>
            <a:ln w="9525">
              <a:solidFill>
                <a:srgbClr val="000000"/>
              </a:solidFill>
              <a:round/>
              <a:headEnd/>
              <a:tailEnd/>
            </a:ln>
          </p:spPr>
          <p:txBody>
            <a:bodyPr anchor="ctr"/>
            <a:lstStyle/>
            <a:p>
              <a:pPr algn="ctr"/>
              <a:r>
                <a:rPr lang="en-US">
                  <a:solidFill>
                    <a:srgbClr val="FFFFFF"/>
                  </a:solidFill>
                </a:rPr>
                <a:t>2</a:t>
              </a:r>
            </a:p>
          </p:txBody>
        </p:sp>
        <p:sp>
          <p:nvSpPr>
            <p:cNvPr id="20" name="椭圆 20"/>
            <p:cNvSpPr>
              <a:spLocks noChangeArrowheads="1"/>
            </p:cNvSpPr>
            <p:nvPr/>
          </p:nvSpPr>
          <p:spPr bwMode="auto">
            <a:xfrm>
              <a:off x="4891" y="3309"/>
              <a:ext cx="454" cy="454"/>
            </a:xfrm>
            <a:prstGeom prst="ellipse">
              <a:avLst/>
            </a:prstGeom>
            <a:gradFill rotWithShape="1">
              <a:gsLst>
                <a:gs pos="0">
                  <a:srgbClr val="FE4444"/>
                </a:gs>
                <a:gs pos="100000">
                  <a:srgbClr val="832B2B"/>
                </a:gs>
              </a:gsLst>
              <a:path path="rect">
                <a:fillToRect t="100000" r="100000"/>
              </a:path>
            </a:gradFill>
            <a:ln w="9525">
              <a:solidFill>
                <a:srgbClr val="000000"/>
              </a:solidFill>
              <a:round/>
              <a:headEnd/>
              <a:tailEnd/>
            </a:ln>
          </p:spPr>
          <p:txBody>
            <a:bodyPr anchor="ctr"/>
            <a:lstStyle/>
            <a:p>
              <a:pPr algn="ctr"/>
              <a:r>
                <a:rPr lang="en-US">
                  <a:solidFill>
                    <a:srgbClr val="FFFFFF"/>
                  </a:solidFill>
                </a:rPr>
                <a:t>3</a:t>
              </a:r>
            </a:p>
          </p:txBody>
        </p:sp>
      </p:grpSp>
    </p:spTree>
    <p:extLst>
      <p:ext uri="{BB962C8B-B14F-4D97-AF65-F5344CB8AC3E}">
        <p14:creationId xmlns:p14="http://schemas.microsoft.com/office/powerpoint/2010/main" val="2924133755"/>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Kerberos</a:t>
            </a:r>
            <a:r>
              <a:rPr lang="zh-CN" altLang="en-US" dirty="0"/>
              <a:t>工作过程</a:t>
            </a:r>
            <a:r>
              <a:rPr lang="en-US" altLang="zh-CN" dirty="0"/>
              <a:t>-</a:t>
            </a:r>
            <a:r>
              <a:rPr lang="zh-CN" altLang="en-US" dirty="0"/>
              <a:t>获得</a:t>
            </a:r>
            <a:r>
              <a:rPr lang="en-US" altLang="zh-CN" dirty="0"/>
              <a:t>TGT</a:t>
            </a:r>
            <a:endParaRPr lang="zh-CN" altLang="en-US" dirty="0"/>
          </a:p>
        </p:txBody>
      </p:sp>
      <p:sp>
        <p:nvSpPr>
          <p:cNvPr id="3" name="内容占位符 2"/>
          <p:cNvSpPr>
            <a:spLocks noGrp="1"/>
          </p:cNvSpPr>
          <p:nvPr>
            <p:ph idx="1"/>
          </p:nvPr>
        </p:nvSpPr>
        <p:spPr/>
        <p:txBody>
          <a:bodyPr/>
          <a:lstStyle/>
          <a:p>
            <a:r>
              <a:rPr lang="zh-CN" altLang="en-US" dirty="0"/>
              <a:t>客户机向AS发送访问TGS请求（明文）</a:t>
            </a:r>
          </a:p>
          <a:p>
            <a:pPr lvl="1"/>
            <a:r>
              <a:rPr lang="zh-CN" altLang="en-US" dirty="0"/>
              <a:t>请求信息：用户名、IP地址、时间戳、随机数等</a:t>
            </a:r>
          </a:p>
          <a:p>
            <a:pPr lvl="1"/>
            <a:r>
              <a:rPr lang="zh-CN" altLang="en-US" dirty="0"/>
              <a:t>AS验证用户（只验证是否存在）</a:t>
            </a:r>
          </a:p>
          <a:p>
            <a:r>
              <a:rPr lang="zh-CN" altLang="en-US" dirty="0"/>
              <a:t>AS给予应答</a:t>
            </a:r>
          </a:p>
          <a:p>
            <a:pPr lvl="1"/>
            <a:r>
              <a:rPr lang="zh-CN" altLang="en-US" dirty="0"/>
              <a:t>TGT（包含TGS会话密钥），使用KDC密码加密</a:t>
            </a:r>
          </a:p>
          <a:p>
            <a:pPr lvl="1"/>
            <a:r>
              <a:rPr lang="zh-CN" altLang="en-US" dirty="0"/>
              <a:t>其他信息（包含TGS会话密钥），使用用户密码加密</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49</a:t>
            </a:fld>
            <a:endParaRPr lang="en-US" altLang="zh-CN"/>
          </a:p>
        </p:txBody>
      </p:sp>
      <p:grpSp>
        <p:nvGrpSpPr>
          <p:cNvPr id="5" name="组合 5"/>
          <p:cNvGrpSpPr>
            <a:grpSpLocks/>
          </p:cNvGrpSpPr>
          <p:nvPr/>
        </p:nvGrpSpPr>
        <p:grpSpPr bwMode="auto">
          <a:xfrm>
            <a:off x="1835150" y="4719638"/>
            <a:ext cx="6089650" cy="1576387"/>
            <a:chOff x="0" y="0"/>
            <a:chExt cx="9588" cy="2482"/>
          </a:xfrm>
        </p:grpSpPr>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3"/>
              <a:ext cx="1560" cy="1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pic>
        <p:pic>
          <p:nvPicPr>
            <p:cNvPr id="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0" y="58"/>
              <a:ext cx="1208" cy="1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pic>
        <p:sp>
          <p:nvSpPr>
            <p:cNvPr id="8" name="Rectangle 8"/>
            <p:cNvSpPr>
              <a:spLocks noChangeArrowheads="1"/>
            </p:cNvSpPr>
            <p:nvPr/>
          </p:nvSpPr>
          <p:spPr bwMode="auto">
            <a:xfrm>
              <a:off x="7188" y="1783"/>
              <a:ext cx="2400"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eaLnBrk="1"/>
              <a:r>
                <a:rPr lang="en-US" b="1" i="1">
                  <a:sym typeface="黑体" panose="02010609060101010101" pitchFamily="49" charset="-122"/>
                </a:rPr>
                <a:t>AS</a:t>
              </a:r>
              <a:endParaRPr lang="zh-CN" altLang="en-US" b="1" i="1">
                <a:sym typeface="黑体" panose="02010609060101010101" pitchFamily="49" charset="-122"/>
              </a:endParaRPr>
            </a:p>
          </p:txBody>
        </p:sp>
        <p:sp>
          <p:nvSpPr>
            <p:cNvPr id="9" name="Rectangle 9"/>
            <p:cNvSpPr>
              <a:spLocks noChangeArrowheads="1"/>
            </p:cNvSpPr>
            <p:nvPr/>
          </p:nvSpPr>
          <p:spPr bwMode="auto">
            <a:xfrm>
              <a:off x="115" y="1840"/>
              <a:ext cx="2102"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eaLnBrk="1"/>
              <a:r>
                <a:rPr lang="zh-CN" altLang="en-US" b="1" i="1">
                  <a:sym typeface="黑体" panose="02010609060101010101" pitchFamily="49" charset="-122"/>
                </a:rPr>
                <a:t>客户机</a:t>
              </a:r>
            </a:p>
          </p:txBody>
        </p:sp>
        <p:sp>
          <p:nvSpPr>
            <p:cNvPr id="10" name="直线连接线"/>
            <p:cNvSpPr>
              <a:spLocks noChangeShapeType="1"/>
            </p:cNvSpPr>
            <p:nvPr/>
          </p:nvSpPr>
          <p:spPr bwMode="auto">
            <a:xfrm>
              <a:off x="1898" y="575"/>
              <a:ext cx="4370" cy="2"/>
            </a:xfrm>
            <a:prstGeom prst="straightConnector1">
              <a:avLst/>
            </a:prstGeom>
            <a:noFill/>
            <a:ln w="19050" cap="flat" cmpd="sng">
              <a:solidFill>
                <a:srgbClr val="0070C0"/>
              </a:solidFill>
              <a:bevel/>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1" name="Rectangle 11"/>
            <p:cNvSpPr>
              <a:spLocks noChangeArrowheads="1"/>
            </p:cNvSpPr>
            <p:nvPr/>
          </p:nvSpPr>
          <p:spPr bwMode="auto">
            <a:xfrm>
              <a:off x="2645" y="0"/>
              <a:ext cx="4335"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eaLnBrk="1"/>
              <a:r>
                <a:rPr lang="zh-CN" altLang="en-US" sz="1400" b="1" i="1">
                  <a:sym typeface="黑体" panose="02010609060101010101" pitchFamily="49" charset="-122"/>
                </a:rPr>
                <a:t>请求票据许可票据</a:t>
              </a:r>
              <a:r>
                <a:rPr lang="en-US" sz="1400" b="1" i="1">
                  <a:solidFill>
                    <a:srgbClr val="0033CC"/>
                  </a:solidFill>
                  <a:sym typeface="黑体" panose="02010609060101010101" pitchFamily="49" charset="-122"/>
                </a:rPr>
                <a:t>(TGT)</a:t>
              </a:r>
              <a:endParaRPr lang="zh-CN" altLang="en-US" sz="1400" b="1" i="1">
                <a:solidFill>
                  <a:srgbClr val="0033CC"/>
                </a:solidFill>
                <a:sym typeface="黑体" panose="02010609060101010101" pitchFamily="49" charset="-122"/>
              </a:endParaRPr>
            </a:p>
          </p:txBody>
        </p:sp>
        <p:sp>
          <p:nvSpPr>
            <p:cNvPr id="12" name="直线连接线"/>
            <p:cNvSpPr>
              <a:spLocks noChangeShapeType="1"/>
            </p:cNvSpPr>
            <p:nvPr/>
          </p:nvSpPr>
          <p:spPr bwMode="auto">
            <a:xfrm>
              <a:off x="1955" y="1265"/>
              <a:ext cx="4370" cy="2"/>
            </a:xfrm>
            <a:prstGeom prst="straightConnector1">
              <a:avLst/>
            </a:prstGeom>
            <a:noFill/>
            <a:ln w="19050" cap="flat" cmpd="sng">
              <a:solidFill>
                <a:srgbClr val="0070C0"/>
              </a:solidFill>
              <a:bevel/>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13"/>
            <p:cNvSpPr>
              <a:spLocks noChangeArrowheads="1"/>
            </p:cNvSpPr>
            <p:nvPr/>
          </p:nvSpPr>
          <p:spPr bwMode="auto">
            <a:xfrm>
              <a:off x="2760" y="1438"/>
              <a:ext cx="2703"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eaLnBrk="1"/>
              <a:r>
                <a:rPr lang="zh-CN" altLang="en-US" sz="1400" b="1" i="1">
                  <a:sym typeface="黑体" panose="02010609060101010101" pitchFamily="49" charset="-122"/>
                </a:rPr>
                <a:t>票据</a:t>
              </a:r>
              <a:r>
                <a:rPr lang="en-US" sz="1400" b="1" i="1">
                  <a:sym typeface="黑体" panose="02010609060101010101" pitchFamily="49" charset="-122"/>
                </a:rPr>
                <a:t>+</a:t>
              </a:r>
              <a:r>
                <a:rPr lang="zh-CN" altLang="en-US" sz="1400" b="1" i="1">
                  <a:sym typeface="黑体" panose="02010609060101010101" pitchFamily="49" charset="-122"/>
                </a:rPr>
                <a:t>会话密钥</a:t>
              </a:r>
            </a:p>
          </p:txBody>
        </p:sp>
        <p:sp>
          <p:nvSpPr>
            <p:cNvPr id="14" name="Rectangle 14"/>
            <p:cNvSpPr>
              <a:spLocks noChangeArrowheads="1"/>
            </p:cNvSpPr>
            <p:nvPr/>
          </p:nvSpPr>
          <p:spPr bwMode="auto">
            <a:xfrm>
              <a:off x="2558" y="1918"/>
              <a:ext cx="2727"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r>
                <a:rPr lang="en-US" b="1" i="1">
                  <a:solidFill>
                    <a:srgbClr val="0033CC"/>
                  </a:solidFill>
                  <a:sym typeface="黑体" panose="02010609060101010101" pitchFamily="49" charset="-122"/>
                </a:rPr>
                <a:t>TGT +</a:t>
              </a:r>
              <a:r>
                <a:rPr lang="zh-CN" altLang="en-US" b="1" i="1">
                  <a:solidFill>
                    <a:srgbClr val="0033CC"/>
                  </a:solidFill>
                  <a:sym typeface="黑体" panose="02010609060101010101" pitchFamily="49" charset="-122"/>
                </a:rPr>
                <a:t>（</a:t>
              </a:r>
              <a:r>
                <a:rPr lang="en-US" b="1" i="1">
                  <a:solidFill>
                    <a:srgbClr val="0033CC"/>
                  </a:solidFill>
                  <a:sym typeface="黑体" panose="02010609060101010101" pitchFamily="49" charset="-122"/>
                </a:rPr>
                <a:t>k</a:t>
              </a:r>
              <a:r>
                <a:rPr lang="en-US" b="1" i="1" baseline="-25000">
                  <a:solidFill>
                    <a:srgbClr val="0033CC"/>
                  </a:solidFill>
                  <a:sym typeface="黑体" panose="02010609060101010101" pitchFamily="49" charset="-122"/>
                </a:rPr>
                <a:t>c,tgs</a:t>
              </a:r>
              <a:r>
                <a:rPr lang="zh-CN" altLang="en-US" b="1" i="1">
                  <a:solidFill>
                    <a:srgbClr val="0033CC"/>
                  </a:solidFill>
                  <a:sym typeface="黑体" panose="02010609060101010101" pitchFamily="49" charset="-122"/>
                </a:rPr>
                <a:t>）</a:t>
              </a:r>
            </a:p>
          </p:txBody>
        </p:sp>
      </p:grpSp>
    </p:spTree>
    <p:extLst>
      <p:ext uri="{BB962C8B-B14F-4D97-AF65-F5344CB8AC3E}">
        <p14:creationId xmlns:p14="http://schemas.microsoft.com/office/powerpoint/2010/main" val="258241441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古典</a:t>
            </a:r>
            <a:r>
              <a:rPr lang="zh-CN" altLang="zh-CN" dirty="0"/>
              <a:t>密码</a:t>
            </a:r>
            <a:endParaRPr lang="zh-CN" altLang="en-US" dirty="0"/>
          </a:p>
        </p:txBody>
      </p:sp>
      <p:sp>
        <p:nvSpPr>
          <p:cNvPr id="3" name="内容占位符 2"/>
          <p:cNvSpPr>
            <a:spLocks noGrp="1"/>
          </p:cNvSpPr>
          <p:nvPr>
            <p:ph idx="1"/>
          </p:nvPr>
        </p:nvSpPr>
        <p:spPr/>
        <p:txBody>
          <a:bodyPr/>
          <a:lstStyle/>
          <a:p>
            <a:r>
              <a:rPr lang="zh-CN" altLang="en-US" dirty="0"/>
              <a:t>安全性在于保持算法本身的保密性</a:t>
            </a:r>
          </a:p>
          <a:p>
            <a:pPr lvl="1"/>
            <a:r>
              <a:rPr lang="zh-CN" altLang="en-US" dirty="0"/>
              <a:t>不适合大规模生产</a:t>
            </a:r>
          </a:p>
          <a:p>
            <a:pPr lvl="1"/>
            <a:r>
              <a:rPr lang="zh-CN" altLang="en-US" dirty="0"/>
              <a:t>不适合较大的或者人员变动较大的组织</a:t>
            </a:r>
          </a:p>
          <a:p>
            <a:pPr lvl="1"/>
            <a:r>
              <a:rPr lang="zh-CN" altLang="en-US" dirty="0"/>
              <a:t>用户无法了解算法的安全性</a:t>
            </a:r>
          </a:p>
          <a:p>
            <a:r>
              <a:rPr lang="zh-CN" altLang="en-US" dirty="0"/>
              <a:t>主要分类</a:t>
            </a:r>
          </a:p>
          <a:p>
            <a:pPr lvl="1"/>
            <a:r>
              <a:rPr lang="zh-CN" altLang="en-US" dirty="0"/>
              <a:t>替代密码</a:t>
            </a:r>
            <a:endParaRPr lang="en-US" altLang="zh-CN" dirty="0"/>
          </a:p>
          <a:p>
            <a:pPr lvl="1"/>
            <a:r>
              <a:rPr lang="zh-CN" altLang="en-US" dirty="0"/>
              <a:t>置换密码</a:t>
            </a:r>
          </a:p>
          <a:p>
            <a:pPr lvl="1"/>
            <a:r>
              <a:rPr lang="zh-CN" altLang="en-US" dirty="0"/>
              <a:t>替代密码与置换密码的组合</a:t>
            </a:r>
          </a:p>
          <a:p>
            <a:pPr lvl="1"/>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a:t>
            </a:fld>
            <a:endParaRPr lang="en-US" altLang="zh-CN"/>
          </a:p>
        </p:txBody>
      </p:sp>
    </p:spTree>
    <p:extLst>
      <p:ext uri="{BB962C8B-B14F-4D97-AF65-F5344CB8AC3E}">
        <p14:creationId xmlns:p14="http://schemas.microsoft.com/office/powerpoint/2010/main" val="1374874199"/>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Kerberos</a:t>
            </a:r>
            <a:r>
              <a:rPr lang="zh-CN" altLang="en-US" dirty="0"/>
              <a:t>工作过程</a:t>
            </a:r>
            <a:r>
              <a:rPr lang="en-US" altLang="zh-CN" dirty="0"/>
              <a:t>-</a:t>
            </a:r>
            <a:r>
              <a:rPr lang="zh-CN" altLang="en-US" dirty="0"/>
              <a:t>获得</a:t>
            </a:r>
            <a:r>
              <a:rPr lang="en-US" altLang="zh-CN" dirty="0"/>
              <a:t>SGT</a:t>
            </a:r>
            <a:endParaRPr lang="zh-CN" altLang="en-US" dirty="0"/>
          </a:p>
        </p:txBody>
      </p:sp>
      <p:sp>
        <p:nvSpPr>
          <p:cNvPr id="3" name="内容占位符 2"/>
          <p:cNvSpPr>
            <a:spLocks noGrp="1"/>
          </p:cNvSpPr>
          <p:nvPr>
            <p:ph idx="1"/>
          </p:nvPr>
        </p:nvSpPr>
        <p:spPr/>
        <p:txBody>
          <a:bodyPr/>
          <a:lstStyle/>
          <a:p>
            <a:r>
              <a:rPr lang="zh-CN" altLang="en-US" dirty="0"/>
              <a:t>客户机向TGS发送访问应用服务请求</a:t>
            </a:r>
          </a:p>
          <a:p>
            <a:pPr lvl="1"/>
            <a:r>
              <a:rPr lang="zh-CN" altLang="en-US" dirty="0"/>
              <a:t>请求信息使用TGS会话密钥加密（包含认证信息）</a:t>
            </a:r>
          </a:p>
          <a:p>
            <a:pPr lvl="1"/>
            <a:r>
              <a:rPr lang="zh-CN" altLang="en-US" dirty="0"/>
              <a:t>包含访问应用服务名称（http）</a:t>
            </a:r>
          </a:p>
          <a:p>
            <a:r>
              <a:rPr lang="zh-CN" altLang="en-US" dirty="0"/>
              <a:t>TGS</a:t>
            </a:r>
            <a:r>
              <a:rPr lang="zh-CN" altLang="en-US" sz="2600" dirty="0"/>
              <a:t>验证认证信息（包含用户名等）后，</a:t>
            </a:r>
            <a:r>
              <a:rPr lang="zh-CN" altLang="en-US" dirty="0"/>
              <a:t>给予应答</a:t>
            </a:r>
          </a:p>
          <a:p>
            <a:pPr lvl="1"/>
            <a:r>
              <a:rPr lang="zh-CN" altLang="en-US" dirty="0"/>
              <a:t>SGT</a:t>
            </a:r>
          </a:p>
          <a:p>
            <a:pPr lvl="1"/>
            <a:r>
              <a:rPr lang="zh-CN" altLang="en-US" dirty="0"/>
              <a:t>客户机与应用服务器之间的会话密钥</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50</a:t>
            </a:fld>
            <a:endParaRPr lang="en-US" altLang="zh-CN"/>
          </a:p>
        </p:txBody>
      </p:sp>
      <p:grpSp>
        <p:nvGrpSpPr>
          <p:cNvPr id="5" name="组合 3"/>
          <p:cNvGrpSpPr>
            <a:grpSpLocks/>
          </p:cNvGrpSpPr>
          <p:nvPr/>
        </p:nvGrpSpPr>
        <p:grpSpPr bwMode="auto">
          <a:xfrm>
            <a:off x="1771650" y="4619625"/>
            <a:ext cx="5114925" cy="1606550"/>
            <a:chOff x="0" y="0"/>
            <a:chExt cx="8057" cy="2531"/>
          </a:xfrm>
        </p:grpSpPr>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2"/>
              <a:ext cx="1560" cy="1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pic>
        <p:sp>
          <p:nvSpPr>
            <p:cNvPr id="7" name="Rectangle 7"/>
            <p:cNvSpPr>
              <a:spLocks noChangeArrowheads="1"/>
            </p:cNvSpPr>
            <p:nvPr/>
          </p:nvSpPr>
          <p:spPr bwMode="auto">
            <a:xfrm>
              <a:off x="7015" y="1782"/>
              <a:ext cx="1043"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eaLnBrk="1"/>
              <a:r>
                <a:rPr lang="en-US" b="1" i="1">
                  <a:sym typeface="黑体" panose="02010609060101010101" pitchFamily="49" charset="-122"/>
                </a:rPr>
                <a:t>TGS</a:t>
              </a:r>
              <a:endParaRPr lang="zh-CN" altLang="en-US" b="1" i="1">
                <a:sym typeface="黑体" panose="02010609060101010101" pitchFamily="49" charset="-122"/>
              </a:endParaRPr>
            </a:p>
          </p:txBody>
        </p:sp>
        <p:sp>
          <p:nvSpPr>
            <p:cNvPr id="8" name="Rectangle 8"/>
            <p:cNvSpPr>
              <a:spLocks noChangeArrowheads="1"/>
            </p:cNvSpPr>
            <p:nvPr/>
          </p:nvSpPr>
          <p:spPr bwMode="auto">
            <a:xfrm>
              <a:off x="115" y="1840"/>
              <a:ext cx="1987"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eaLnBrk="1"/>
              <a:r>
                <a:rPr lang="zh-CN" altLang="en-US" b="1" i="1">
                  <a:sym typeface="黑体" panose="02010609060101010101" pitchFamily="49" charset="-122"/>
                </a:rPr>
                <a:t>客户机</a:t>
              </a:r>
            </a:p>
          </p:txBody>
        </p:sp>
        <p:sp>
          <p:nvSpPr>
            <p:cNvPr id="9" name="直线连接线"/>
            <p:cNvSpPr>
              <a:spLocks noChangeShapeType="1"/>
            </p:cNvSpPr>
            <p:nvPr/>
          </p:nvSpPr>
          <p:spPr bwMode="auto">
            <a:xfrm>
              <a:off x="1898" y="574"/>
              <a:ext cx="4370" cy="2"/>
            </a:xfrm>
            <a:prstGeom prst="straightConnector1">
              <a:avLst/>
            </a:prstGeom>
            <a:noFill/>
            <a:ln w="19050" cap="flat" cmpd="sng">
              <a:solidFill>
                <a:srgbClr val="0070C0"/>
              </a:solidFill>
              <a:bevel/>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p:nvSpPr>
          <p:spPr bwMode="auto">
            <a:xfrm>
              <a:off x="2645" y="0"/>
              <a:ext cx="3652"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eaLnBrk="1"/>
              <a:r>
                <a:rPr lang="zh-CN" altLang="en-US" sz="1400" b="1" i="1">
                  <a:sym typeface="黑体" panose="02010609060101010101" pitchFamily="49" charset="-122"/>
                </a:rPr>
                <a:t>请求服务许可票据</a:t>
              </a:r>
              <a:r>
                <a:rPr lang="en-US" sz="1400" b="1" i="1">
                  <a:solidFill>
                    <a:srgbClr val="0033CC"/>
                  </a:solidFill>
                  <a:sym typeface="黑体" panose="02010609060101010101" pitchFamily="49" charset="-122"/>
                </a:rPr>
                <a:t>(SGT)</a:t>
              </a:r>
              <a:endParaRPr lang="zh-CN" altLang="en-US" sz="1400" b="1" i="1">
                <a:solidFill>
                  <a:srgbClr val="0033CC"/>
                </a:solidFill>
                <a:sym typeface="黑体" panose="02010609060101010101" pitchFamily="49" charset="-122"/>
              </a:endParaRPr>
            </a:p>
          </p:txBody>
        </p:sp>
        <p:sp>
          <p:nvSpPr>
            <p:cNvPr id="11" name="直线连接线"/>
            <p:cNvSpPr>
              <a:spLocks noChangeShapeType="1"/>
            </p:cNvSpPr>
            <p:nvPr/>
          </p:nvSpPr>
          <p:spPr bwMode="auto">
            <a:xfrm>
              <a:off x="1955" y="1265"/>
              <a:ext cx="4370" cy="2"/>
            </a:xfrm>
            <a:prstGeom prst="straightConnector1">
              <a:avLst/>
            </a:prstGeom>
            <a:noFill/>
            <a:ln w="19050" cap="flat" cmpd="sng">
              <a:solidFill>
                <a:srgbClr val="0070C0"/>
              </a:solidFill>
              <a:bevel/>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2"/>
            <p:cNvSpPr>
              <a:spLocks noChangeArrowheads="1"/>
            </p:cNvSpPr>
            <p:nvPr/>
          </p:nvSpPr>
          <p:spPr bwMode="auto">
            <a:xfrm>
              <a:off x="2760" y="1437"/>
              <a:ext cx="2703"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eaLnBrk="1"/>
              <a:r>
                <a:rPr lang="zh-CN" altLang="en-US" sz="1400" b="1" i="1">
                  <a:sym typeface="黑体" panose="02010609060101010101" pitchFamily="49" charset="-122"/>
                </a:rPr>
                <a:t>票据</a:t>
              </a:r>
              <a:r>
                <a:rPr lang="en-US" sz="1400" b="1" i="1">
                  <a:sym typeface="黑体" panose="02010609060101010101" pitchFamily="49" charset="-122"/>
                </a:rPr>
                <a:t>+</a:t>
              </a:r>
              <a:r>
                <a:rPr lang="zh-CN" altLang="en-US" sz="1400" b="1" i="1">
                  <a:sym typeface="黑体" panose="02010609060101010101" pitchFamily="49" charset="-122"/>
                </a:rPr>
                <a:t>会话密钥</a:t>
              </a:r>
            </a:p>
          </p:txBody>
        </p:sp>
        <p:pic>
          <p:nvPicPr>
            <p:cNvPr id="1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 y="0"/>
              <a:ext cx="1125" cy="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pic>
        <p:sp>
          <p:nvSpPr>
            <p:cNvPr id="14" name="Rectangle 14"/>
            <p:cNvSpPr>
              <a:spLocks noChangeArrowheads="1"/>
            </p:cNvSpPr>
            <p:nvPr/>
          </p:nvSpPr>
          <p:spPr bwMode="auto">
            <a:xfrm>
              <a:off x="2585" y="1967"/>
              <a:ext cx="2552"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r>
                <a:rPr lang="en-US" b="1" i="1">
                  <a:solidFill>
                    <a:srgbClr val="0033CC"/>
                  </a:solidFill>
                  <a:sym typeface="黑体" panose="02010609060101010101" pitchFamily="49" charset="-122"/>
                </a:rPr>
                <a:t>SGT +</a:t>
              </a:r>
              <a:r>
                <a:rPr lang="zh-CN" altLang="en-US" b="1" i="1">
                  <a:solidFill>
                    <a:srgbClr val="0033CC"/>
                  </a:solidFill>
                  <a:sym typeface="黑体" panose="02010609060101010101" pitchFamily="49" charset="-122"/>
                </a:rPr>
                <a:t>（</a:t>
              </a:r>
              <a:r>
                <a:rPr lang="en-US" b="1" i="1">
                  <a:solidFill>
                    <a:srgbClr val="0033CC"/>
                  </a:solidFill>
                  <a:sym typeface="黑体" panose="02010609060101010101" pitchFamily="49" charset="-122"/>
                </a:rPr>
                <a:t>k</a:t>
              </a:r>
              <a:r>
                <a:rPr lang="en-US" b="1" i="1" baseline="-25000">
                  <a:solidFill>
                    <a:srgbClr val="0033CC"/>
                  </a:solidFill>
                  <a:sym typeface="黑体" panose="02010609060101010101" pitchFamily="49" charset="-122"/>
                </a:rPr>
                <a:t>c,s</a:t>
              </a:r>
              <a:r>
                <a:rPr lang="zh-CN" altLang="en-US" b="1" i="1">
                  <a:solidFill>
                    <a:srgbClr val="0033CC"/>
                  </a:solidFill>
                  <a:sym typeface="黑体" panose="02010609060101010101" pitchFamily="49" charset="-122"/>
                </a:rPr>
                <a:t>）</a:t>
              </a:r>
            </a:p>
          </p:txBody>
        </p:sp>
      </p:grpSp>
    </p:spTree>
    <p:extLst>
      <p:ext uri="{BB962C8B-B14F-4D97-AF65-F5344CB8AC3E}">
        <p14:creationId xmlns:p14="http://schemas.microsoft.com/office/powerpoint/2010/main" val="1382088546"/>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Kerberos</a:t>
            </a:r>
            <a:r>
              <a:rPr lang="zh-CN" altLang="en-US" dirty="0"/>
              <a:t>工作过程</a:t>
            </a:r>
            <a:r>
              <a:rPr lang="en-US" altLang="zh-CN" dirty="0"/>
              <a:t>-</a:t>
            </a:r>
            <a:r>
              <a:rPr lang="zh-CN" altLang="en-US" dirty="0"/>
              <a:t>获得服务</a:t>
            </a:r>
          </a:p>
        </p:txBody>
      </p:sp>
      <p:sp>
        <p:nvSpPr>
          <p:cNvPr id="3" name="内容占位符 2"/>
          <p:cNvSpPr>
            <a:spLocks noGrp="1"/>
          </p:cNvSpPr>
          <p:nvPr>
            <p:ph idx="1"/>
          </p:nvPr>
        </p:nvSpPr>
        <p:spPr/>
        <p:txBody>
          <a:bodyPr/>
          <a:lstStyle/>
          <a:p>
            <a:pPr marL="0" indent="0"/>
            <a:r>
              <a:rPr lang="zh-CN" altLang="en-US" dirty="0"/>
              <a:t>客户机向应用服务器请求服务</a:t>
            </a:r>
          </a:p>
          <a:p>
            <a:pPr lvl="1"/>
            <a:r>
              <a:rPr lang="zh-CN" altLang="en-US" dirty="0"/>
              <a:t>SGT（使用http服务器密码加密）</a:t>
            </a:r>
          </a:p>
          <a:p>
            <a:pPr lvl="1"/>
            <a:r>
              <a:rPr lang="zh-CN" altLang="en-US" dirty="0"/>
              <a:t>认证信息</a:t>
            </a:r>
          </a:p>
          <a:p>
            <a:pPr marL="0" indent="0"/>
            <a:r>
              <a:rPr lang="zh-CN" altLang="en-US" dirty="0"/>
              <a:t>应用服务器（验证认证信息）</a:t>
            </a:r>
          </a:p>
          <a:p>
            <a:pPr lvl="1"/>
            <a:r>
              <a:rPr lang="zh-CN" altLang="en-US" dirty="0"/>
              <a:t>提供服务器验证信息（如果需要验证服务器）</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51</a:t>
            </a:fld>
            <a:endParaRPr lang="en-US" altLang="zh-CN"/>
          </a:p>
        </p:txBody>
      </p:sp>
      <p:grpSp>
        <p:nvGrpSpPr>
          <p:cNvPr id="5" name="组合 4"/>
          <p:cNvGrpSpPr/>
          <p:nvPr/>
        </p:nvGrpSpPr>
        <p:grpSpPr>
          <a:xfrm>
            <a:off x="1854200" y="4184726"/>
            <a:ext cx="5511800" cy="1527175"/>
            <a:chOff x="1762125" y="5122863"/>
            <a:chExt cx="5511800" cy="1527175"/>
          </a:xfrm>
        </p:grpSpPr>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5232400"/>
              <a:ext cx="990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pic>
        <p:sp>
          <p:nvSpPr>
            <p:cNvPr id="7" name="Rectangle 5"/>
            <p:cNvSpPr>
              <a:spLocks noChangeArrowheads="1"/>
            </p:cNvSpPr>
            <p:nvPr/>
          </p:nvSpPr>
          <p:spPr bwMode="auto">
            <a:xfrm>
              <a:off x="6107113" y="6254750"/>
              <a:ext cx="116681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eaLnBrk="1"/>
              <a:r>
                <a:rPr lang="zh-CN" altLang="en-US" b="1" i="1">
                  <a:sym typeface="黑体" panose="02010609060101010101" pitchFamily="49" charset="-122"/>
                </a:rPr>
                <a:t>服务器</a:t>
              </a:r>
            </a:p>
          </p:txBody>
        </p:sp>
        <p:sp>
          <p:nvSpPr>
            <p:cNvPr id="8" name="Rectangle 6"/>
            <p:cNvSpPr>
              <a:spLocks noChangeArrowheads="1"/>
            </p:cNvSpPr>
            <p:nvPr/>
          </p:nvSpPr>
          <p:spPr bwMode="auto">
            <a:xfrm>
              <a:off x="1908175" y="6291263"/>
              <a:ext cx="126206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eaLnBrk="1"/>
              <a:r>
                <a:rPr lang="zh-CN" altLang="en-US" b="1" i="1">
                  <a:sym typeface="黑体" panose="02010609060101010101" pitchFamily="49" charset="-122"/>
                </a:rPr>
                <a:t>客户机</a:t>
              </a:r>
            </a:p>
          </p:txBody>
        </p:sp>
        <p:sp>
          <p:nvSpPr>
            <p:cNvPr id="9" name="直线连接线"/>
            <p:cNvSpPr>
              <a:spLocks noChangeShapeType="1"/>
            </p:cNvSpPr>
            <p:nvPr/>
          </p:nvSpPr>
          <p:spPr bwMode="auto">
            <a:xfrm>
              <a:off x="3040063" y="5487988"/>
              <a:ext cx="2774950" cy="1587"/>
            </a:xfrm>
            <a:prstGeom prst="straightConnector1">
              <a:avLst/>
            </a:prstGeom>
            <a:noFill/>
            <a:ln w="19050" cap="flat" cmpd="sng">
              <a:solidFill>
                <a:srgbClr val="0070C0"/>
              </a:solidFill>
              <a:bevel/>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p:nvSpPr>
          <p:spPr bwMode="auto">
            <a:xfrm>
              <a:off x="3514725" y="5122863"/>
              <a:ext cx="171608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eaLnBrk="1"/>
              <a:r>
                <a:rPr lang="zh-CN" altLang="en-US" sz="1400" b="1" i="1" dirty="0">
                  <a:sym typeface="黑体" panose="02010609060101010101" pitchFamily="49" charset="-122"/>
                </a:rPr>
                <a:t>请求服务</a:t>
              </a:r>
            </a:p>
          </p:txBody>
        </p:sp>
        <p:sp>
          <p:nvSpPr>
            <p:cNvPr id="11" name="直线连接线"/>
            <p:cNvSpPr>
              <a:spLocks noChangeShapeType="1"/>
            </p:cNvSpPr>
            <p:nvPr/>
          </p:nvSpPr>
          <p:spPr bwMode="auto">
            <a:xfrm>
              <a:off x="3076575" y="5926138"/>
              <a:ext cx="2774950" cy="1587"/>
            </a:xfrm>
            <a:prstGeom prst="straightConnector1">
              <a:avLst/>
            </a:prstGeom>
            <a:noFill/>
            <a:ln w="19050" cap="flat" cmpd="sng">
              <a:solidFill>
                <a:srgbClr val="0070C0"/>
              </a:solidFill>
              <a:bevel/>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0"/>
            <p:cNvSpPr>
              <a:spLocks noChangeArrowheads="1"/>
            </p:cNvSpPr>
            <p:nvPr/>
          </p:nvSpPr>
          <p:spPr bwMode="auto">
            <a:xfrm>
              <a:off x="3587750" y="6035675"/>
              <a:ext cx="171608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eaLnBrk="1"/>
              <a:r>
                <a:rPr lang="zh-CN" altLang="en-US" sz="1400" b="1" i="1">
                  <a:sym typeface="黑体" panose="02010609060101010101" pitchFamily="49" charset="-122"/>
                </a:rPr>
                <a:t>提供服务器鉴别符</a:t>
              </a:r>
            </a:p>
          </p:txBody>
        </p:sp>
        <p:pic>
          <p:nvPicPr>
            <p:cNvPr id="1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0138" y="5122863"/>
              <a:ext cx="7143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pic>
        <p:pic>
          <p:nvPicPr>
            <p:cNvPr id="14"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125" y="5232400"/>
              <a:ext cx="990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pic>
        <p:pic>
          <p:nvPicPr>
            <p:cNvPr id="15"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7113" y="5122863"/>
              <a:ext cx="7143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pic>
      </p:grpSp>
    </p:spTree>
    <p:extLst>
      <p:ext uri="{BB962C8B-B14F-4D97-AF65-F5344CB8AC3E}">
        <p14:creationId xmlns:p14="http://schemas.microsoft.com/office/powerpoint/2010/main" val="2773996282"/>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认证、授权和计费</a:t>
            </a:r>
          </a:p>
        </p:txBody>
      </p:sp>
      <p:sp>
        <p:nvSpPr>
          <p:cNvPr id="3" name="内容占位符 2"/>
          <p:cNvSpPr>
            <a:spLocks noGrp="1"/>
          </p:cNvSpPr>
          <p:nvPr>
            <p:ph idx="1"/>
          </p:nvPr>
        </p:nvSpPr>
        <p:spPr/>
        <p:txBody>
          <a:bodyPr/>
          <a:lstStyle/>
          <a:p>
            <a:r>
              <a:rPr lang="en-US" altLang="zh-CN" dirty="0"/>
              <a:t>RADIUS</a:t>
            </a:r>
            <a:r>
              <a:rPr lang="zh-CN" altLang="en-US" dirty="0"/>
              <a:t>协议</a:t>
            </a:r>
            <a:endParaRPr lang="en-US" altLang="zh-CN" dirty="0"/>
          </a:p>
          <a:p>
            <a:pPr lvl="1"/>
            <a:r>
              <a:rPr lang="zh-CN" altLang="en-US" dirty="0"/>
              <a:t>最初</a:t>
            </a:r>
            <a:r>
              <a:rPr lang="zh-CN" altLang="zh-CN" dirty="0"/>
              <a:t>为拨号用户进行认证和计费</a:t>
            </a:r>
            <a:r>
              <a:rPr lang="zh-CN" altLang="en-US" dirty="0"/>
              <a:t>，现为</a:t>
            </a:r>
            <a:r>
              <a:rPr lang="zh-CN" altLang="zh-CN" dirty="0"/>
              <a:t>通用的认证协议</a:t>
            </a:r>
            <a:endParaRPr lang="en-US" altLang="zh-CN" dirty="0"/>
          </a:p>
          <a:p>
            <a:pPr lvl="1"/>
            <a:r>
              <a:rPr lang="zh-CN" altLang="zh-CN" dirty="0"/>
              <a:t>协议实现简单，传输简捷高效</a:t>
            </a:r>
            <a:endParaRPr lang="en-US" altLang="zh-CN" dirty="0"/>
          </a:p>
          <a:p>
            <a:pPr lvl="1"/>
            <a:r>
              <a:rPr lang="zh-CN" altLang="zh-CN" dirty="0"/>
              <a:t>仅对传输过程中的密码本身进行加密</a:t>
            </a:r>
            <a:endParaRPr lang="en-US" altLang="zh-CN" dirty="0"/>
          </a:p>
          <a:p>
            <a:r>
              <a:rPr lang="zh-CN" altLang="en-US" dirty="0">
                <a:sym typeface="Times New Roman" panose="02020603050405020304" pitchFamily="18" charset="0"/>
              </a:rPr>
              <a:t>TACACS+协议</a:t>
            </a:r>
          </a:p>
          <a:p>
            <a:pPr lvl="1"/>
            <a:r>
              <a:rPr lang="zh-CN" altLang="zh-CN" dirty="0"/>
              <a:t>运行于</a:t>
            </a:r>
            <a:r>
              <a:rPr lang="en-US" altLang="zh-CN" dirty="0"/>
              <a:t>TCP</a:t>
            </a:r>
            <a:r>
              <a:rPr lang="zh-CN" altLang="zh-CN" dirty="0"/>
              <a:t>协议</a:t>
            </a:r>
            <a:r>
              <a:rPr lang="zh-CN" altLang="en-US" dirty="0"/>
              <a:t>，具有较高的可靠性</a:t>
            </a:r>
            <a:endParaRPr lang="en-US" altLang="zh-CN" dirty="0"/>
          </a:p>
          <a:p>
            <a:pPr lvl="1"/>
            <a:r>
              <a:rPr lang="zh-CN" altLang="en-US" dirty="0"/>
              <a:t>对包头外所有数据加密，安全性较高</a:t>
            </a:r>
            <a:endParaRPr lang="en-US" altLang="zh-CN" dirty="0"/>
          </a:p>
          <a:p>
            <a:pPr lvl="1"/>
            <a:r>
              <a:rPr lang="zh-CN" altLang="en-US" dirty="0"/>
              <a:t>大型网络中实时性较差</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52</a:t>
            </a:fld>
            <a:endParaRPr lang="en-US" altLang="zh-CN"/>
          </a:p>
        </p:txBody>
      </p:sp>
    </p:spTree>
    <p:extLst>
      <p:ext uri="{BB962C8B-B14F-4D97-AF65-F5344CB8AC3E}">
        <p14:creationId xmlns:p14="http://schemas.microsoft.com/office/powerpoint/2010/main" val="3753444040"/>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ym typeface="Times New Roman" panose="02020603050405020304" pitchFamily="18" charset="0"/>
              </a:rPr>
              <a:t>知识</a:t>
            </a:r>
            <a:r>
              <a:rPr lang="zh-CN" altLang="en-US" dirty="0">
                <a:sym typeface="Times New Roman" panose="02020603050405020304" pitchFamily="18" charset="0"/>
              </a:rPr>
              <a:t>子</a:t>
            </a:r>
            <a:r>
              <a:rPr lang="zh-CN" altLang="zh-CN" dirty="0">
                <a:sym typeface="Times New Roman" panose="02020603050405020304" pitchFamily="18" charset="0"/>
              </a:rPr>
              <a:t>域：访问控制</a:t>
            </a:r>
            <a:endParaRPr lang="zh-CN" altLang="en-US" dirty="0"/>
          </a:p>
        </p:txBody>
      </p:sp>
      <p:sp>
        <p:nvSpPr>
          <p:cNvPr id="3" name="内容占位符 2"/>
          <p:cNvSpPr>
            <a:spLocks noGrp="1"/>
          </p:cNvSpPr>
          <p:nvPr>
            <p:ph idx="1"/>
          </p:nvPr>
        </p:nvSpPr>
        <p:spPr>
          <a:xfrm>
            <a:off x="533400" y="1295400"/>
            <a:ext cx="8610600" cy="5105400"/>
          </a:xfrm>
        </p:spPr>
        <p:txBody>
          <a:bodyPr/>
          <a:lstStyle/>
          <a:p>
            <a:r>
              <a:rPr lang="zh-CN" altLang="en-US" dirty="0"/>
              <a:t>访问控制模型的基本概念</a:t>
            </a:r>
          </a:p>
          <a:p>
            <a:pPr lvl="1"/>
            <a:r>
              <a:rPr lang="zh-CN" altLang="en-US" dirty="0"/>
              <a:t>理解访问控制的概念、作用及访问控制模型的概念。</a:t>
            </a:r>
          </a:p>
          <a:p>
            <a:r>
              <a:rPr lang="zh-CN" altLang="en-US" dirty="0"/>
              <a:t>自主访问控制模型</a:t>
            </a:r>
          </a:p>
          <a:p>
            <a:pPr lvl="1"/>
            <a:r>
              <a:rPr lang="zh-CN" altLang="en-US" dirty="0"/>
              <a:t>理解自主访问控制模型相关概念及模型特点；</a:t>
            </a:r>
          </a:p>
          <a:p>
            <a:pPr lvl="1"/>
            <a:r>
              <a:rPr lang="zh-CN" altLang="en-US" dirty="0"/>
              <a:t>理解访问控制列表与访问能力表等自主访问控制模型的基本概念。</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53</a:t>
            </a:fld>
            <a:endParaRPr lang="en-US" altLang="zh-CN"/>
          </a:p>
        </p:txBody>
      </p:sp>
    </p:spTree>
    <p:extLst>
      <p:ext uri="{BB962C8B-B14F-4D97-AF65-F5344CB8AC3E}">
        <p14:creationId xmlns:p14="http://schemas.microsoft.com/office/powerpoint/2010/main" val="2523918857"/>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ym typeface="Times New Roman" panose="02020603050405020304" pitchFamily="18" charset="0"/>
              </a:rPr>
              <a:t>访问控制基本概念</a:t>
            </a:r>
            <a:endParaRPr lang="zh-CN" altLang="en-US" dirty="0"/>
          </a:p>
        </p:txBody>
      </p:sp>
      <p:sp>
        <p:nvSpPr>
          <p:cNvPr id="3" name="内容占位符 2"/>
          <p:cNvSpPr>
            <a:spLocks noGrp="1"/>
          </p:cNvSpPr>
          <p:nvPr>
            <p:ph idx="1"/>
          </p:nvPr>
        </p:nvSpPr>
        <p:spPr/>
        <p:txBody>
          <a:bodyPr/>
          <a:lstStyle/>
          <a:p>
            <a:r>
              <a:rPr lang="zh-CN" altLang="en-US" dirty="0"/>
              <a:t>什么是访问控制</a:t>
            </a:r>
          </a:p>
          <a:p>
            <a:pPr lvl="1"/>
            <a:r>
              <a:rPr lang="zh-CN" altLang="en-US" dirty="0"/>
              <a:t>为用户对系统资源提供最大限度共享的基础上，对用户的访问权进行管理，防止对信息的非授权篡改和滥用</a:t>
            </a:r>
          </a:p>
          <a:p>
            <a:r>
              <a:rPr lang="zh-CN" altLang="en-US" dirty="0"/>
              <a:t>访问控制作用</a:t>
            </a:r>
          </a:p>
          <a:p>
            <a:pPr lvl="1"/>
            <a:r>
              <a:rPr lang="zh-CN" altLang="en-US" dirty="0"/>
              <a:t>保证用户在系统安全策略下正常工作</a:t>
            </a:r>
          </a:p>
          <a:p>
            <a:pPr lvl="1"/>
            <a:r>
              <a:rPr lang="zh-CN" altLang="en-US" dirty="0"/>
              <a:t>拒绝非法用户的非授权访问请求</a:t>
            </a:r>
          </a:p>
          <a:p>
            <a:pPr lvl="1"/>
            <a:r>
              <a:rPr lang="zh-CN" altLang="en-US" dirty="0"/>
              <a:t>拒绝合法用户越权的服务请求</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54</a:t>
            </a:fld>
            <a:endParaRPr lang="en-US" altLang="zh-CN"/>
          </a:p>
        </p:txBody>
      </p:sp>
    </p:spTree>
    <p:extLst>
      <p:ext uri="{BB962C8B-B14F-4D97-AF65-F5344CB8AC3E}">
        <p14:creationId xmlns:p14="http://schemas.microsoft.com/office/powerpoint/2010/main" val="416702954"/>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访问控制基本概念</a:t>
            </a:r>
            <a:r>
              <a:rPr lang="en-US" altLang="zh-CN" dirty="0"/>
              <a:t>-</a:t>
            </a:r>
            <a:r>
              <a:rPr lang="zh-CN" altLang="en-US" dirty="0"/>
              <a:t>访问控制模型</a:t>
            </a:r>
          </a:p>
        </p:txBody>
      </p:sp>
      <p:sp>
        <p:nvSpPr>
          <p:cNvPr id="3" name="内容占位符 2"/>
          <p:cNvSpPr>
            <a:spLocks noGrp="1"/>
          </p:cNvSpPr>
          <p:nvPr>
            <p:ph idx="1"/>
          </p:nvPr>
        </p:nvSpPr>
        <p:spPr/>
        <p:txBody>
          <a:bodyPr/>
          <a:lstStyle/>
          <a:p>
            <a:r>
              <a:rPr lang="zh-CN" altLang="en-US" dirty="0"/>
              <a:t>什么是访问控制模型</a:t>
            </a:r>
          </a:p>
          <a:p>
            <a:pPr lvl="1"/>
            <a:r>
              <a:rPr lang="zh-CN" altLang="en-US" dirty="0"/>
              <a:t>对一系列访问控制规则集合的描述，可以是非形式化的，也可以是形式化的。</a:t>
            </a:r>
          </a:p>
          <a:p>
            <a:r>
              <a:rPr lang="zh-CN" altLang="en-US" dirty="0"/>
              <a:t>组成</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55</a:t>
            </a:fld>
            <a:endParaRPr lang="en-US" altLang="zh-CN"/>
          </a:p>
        </p:txBody>
      </p:sp>
      <p:grpSp>
        <p:nvGrpSpPr>
          <p:cNvPr id="5" name="Group 4"/>
          <p:cNvGrpSpPr>
            <a:grpSpLocks/>
          </p:cNvGrpSpPr>
          <p:nvPr/>
        </p:nvGrpSpPr>
        <p:grpSpPr bwMode="auto">
          <a:xfrm>
            <a:off x="1008063" y="3249613"/>
            <a:ext cx="7172326" cy="2583559"/>
            <a:chOff x="0" y="0"/>
            <a:chExt cx="7172326" cy="2582920"/>
          </a:xfrm>
        </p:grpSpPr>
        <p:sp>
          <p:nvSpPr>
            <p:cNvPr id="6" name="Rectangle 5"/>
            <p:cNvSpPr>
              <a:spLocks noChangeArrowheads="1"/>
            </p:cNvSpPr>
            <p:nvPr/>
          </p:nvSpPr>
          <p:spPr bwMode="auto">
            <a:xfrm>
              <a:off x="0" y="460375"/>
              <a:ext cx="1524000" cy="367664"/>
            </a:xfrm>
            <a:prstGeom prst="rect">
              <a:avLst/>
            </a:prstGeom>
            <a:noFill/>
            <a:ln w="9525" cap="flat"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a:r>
                <a:rPr lang="zh-CN" altLang="en-US" b="1">
                  <a:solidFill>
                    <a:srgbClr val="2D6A93"/>
                  </a:solidFill>
                  <a:sym typeface="黑体" panose="02010609060101010101" pitchFamily="49" charset="-122"/>
                </a:rPr>
                <a:t>主    体</a:t>
              </a:r>
            </a:p>
          </p:txBody>
        </p:sp>
        <p:sp>
          <p:nvSpPr>
            <p:cNvPr id="7" name="Rectangle 6"/>
            <p:cNvSpPr>
              <a:spLocks noChangeArrowheads="1"/>
            </p:cNvSpPr>
            <p:nvPr/>
          </p:nvSpPr>
          <p:spPr bwMode="auto">
            <a:xfrm>
              <a:off x="5648326" y="498475"/>
              <a:ext cx="1524000" cy="367664"/>
            </a:xfrm>
            <a:prstGeom prst="rect">
              <a:avLst/>
            </a:prstGeom>
            <a:noFill/>
            <a:ln w="9525" cap="flat"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a:r>
                <a:rPr lang="zh-CN" altLang="en-US" b="1">
                  <a:solidFill>
                    <a:srgbClr val="2D6A93"/>
                  </a:solidFill>
                  <a:sym typeface="黑体" panose="02010609060101010101" pitchFamily="49" charset="-122"/>
                </a:rPr>
                <a:t>客    体</a:t>
              </a:r>
            </a:p>
          </p:txBody>
        </p:sp>
        <p:sp>
          <p:nvSpPr>
            <p:cNvPr id="8" name="Rectangle 7"/>
            <p:cNvSpPr>
              <a:spLocks noChangeArrowheads="1"/>
            </p:cNvSpPr>
            <p:nvPr/>
          </p:nvSpPr>
          <p:spPr bwMode="auto">
            <a:xfrm>
              <a:off x="2819401" y="307975"/>
              <a:ext cx="1524000" cy="646171"/>
            </a:xfrm>
            <a:prstGeom prst="rect">
              <a:avLst/>
            </a:prstGeom>
            <a:noFill/>
            <a:ln w="9525" cap="flat"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a:r>
                <a:rPr lang="zh-CN" altLang="en-US" b="1" dirty="0">
                  <a:solidFill>
                    <a:srgbClr val="2D6A93"/>
                  </a:solidFill>
                  <a:sym typeface="黑体" panose="02010609060101010101" pitchFamily="49" charset="-122"/>
                </a:rPr>
                <a:t>访问控制</a:t>
              </a:r>
              <a:endParaRPr lang="en-US" b="1" dirty="0">
                <a:solidFill>
                  <a:srgbClr val="2D6A93"/>
                </a:solidFill>
                <a:sym typeface="黑体" panose="02010609060101010101" pitchFamily="49" charset="-122"/>
              </a:endParaRPr>
            </a:p>
            <a:p>
              <a:pPr algn="ctr"/>
              <a:r>
                <a:rPr lang="zh-CN" altLang="en-US" b="1" dirty="0">
                  <a:solidFill>
                    <a:srgbClr val="2D6A93"/>
                  </a:solidFill>
                  <a:sym typeface="黑体" panose="02010609060101010101" pitchFamily="49" charset="-122"/>
                </a:rPr>
                <a:t>实施</a:t>
              </a:r>
            </a:p>
          </p:txBody>
        </p:sp>
        <p:sp>
          <p:nvSpPr>
            <p:cNvPr id="9" name="Rectangle 8"/>
            <p:cNvSpPr>
              <a:spLocks noChangeArrowheads="1"/>
            </p:cNvSpPr>
            <p:nvPr/>
          </p:nvSpPr>
          <p:spPr bwMode="auto">
            <a:xfrm>
              <a:off x="2819401" y="1936749"/>
              <a:ext cx="1524000" cy="646171"/>
            </a:xfrm>
            <a:prstGeom prst="rect">
              <a:avLst/>
            </a:prstGeom>
            <a:noFill/>
            <a:ln w="9525" cap="flat"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a:r>
                <a:rPr lang="zh-CN" altLang="en-US" b="1">
                  <a:solidFill>
                    <a:srgbClr val="2D6A93"/>
                  </a:solidFill>
                  <a:sym typeface="黑体" panose="02010609060101010101" pitchFamily="49" charset="-122"/>
                </a:rPr>
                <a:t>访问控制</a:t>
              </a:r>
              <a:endParaRPr lang="en-US" b="1">
                <a:solidFill>
                  <a:srgbClr val="2D6A93"/>
                </a:solidFill>
                <a:sym typeface="黑体" panose="02010609060101010101" pitchFamily="49" charset="-122"/>
              </a:endParaRPr>
            </a:p>
            <a:p>
              <a:pPr algn="ctr"/>
              <a:r>
                <a:rPr lang="zh-CN" altLang="en-US" b="1">
                  <a:solidFill>
                    <a:srgbClr val="2D6A93"/>
                  </a:solidFill>
                  <a:sym typeface="黑体" panose="02010609060101010101" pitchFamily="49" charset="-122"/>
                </a:rPr>
                <a:t>决策</a:t>
              </a:r>
            </a:p>
          </p:txBody>
        </p:sp>
        <p:cxnSp>
          <p:nvCxnSpPr>
            <p:cNvPr id="10" name="直线连接线"/>
            <p:cNvCxnSpPr>
              <a:cxnSpLocks noChangeShapeType="1"/>
              <a:stCxn id="6" idx="3"/>
              <a:endCxn id="8" idx="1"/>
            </p:cNvCxnSpPr>
            <p:nvPr/>
          </p:nvCxnSpPr>
          <p:spPr bwMode="auto">
            <a:xfrm flipV="1">
              <a:off x="1524000" y="631061"/>
              <a:ext cx="1295401" cy="13147"/>
            </a:xfrm>
            <a:prstGeom prst="straightConnector1">
              <a:avLst/>
            </a:prstGeom>
            <a:noFill/>
            <a:ln w="9525" cap="flat" cmpd="sng">
              <a:solidFill>
                <a:srgbClr val="000000"/>
              </a:solidFill>
              <a:round/>
              <a:headEnd/>
              <a:tailEnd type="arrow" w="med" len="med"/>
            </a:ln>
            <a:extLst>
              <a:ext uri="{909E8E84-426E-40DD-AFC4-6F175D3DCCD1}">
                <a14:hiddenFill xmlns:a14="http://schemas.microsoft.com/office/drawing/2010/main">
                  <a:noFill/>
                </a14:hiddenFill>
              </a:ext>
            </a:extLst>
          </p:spPr>
        </p:cxnSp>
        <p:sp>
          <p:nvSpPr>
            <p:cNvPr id="11" name="直线连接线"/>
            <p:cNvSpPr>
              <a:spLocks noChangeShapeType="1"/>
            </p:cNvSpPr>
            <p:nvPr/>
          </p:nvSpPr>
          <p:spPr bwMode="auto">
            <a:xfrm flipH="1">
              <a:off x="3445769" y="1007858"/>
              <a:ext cx="1587" cy="914963"/>
            </a:xfrm>
            <a:prstGeom prst="straightConnector1">
              <a:avLst/>
            </a:prstGeom>
            <a:noFill/>
            <a:ln w="9525" cap="flat" cmpd="sng">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2" name="直线连接线"/>
            <p:cNvSpPr>
              <a:spLocks noChangeShapeType="1"/>
            </p:cNvSpPr>
            <p:nvPr/>
          </p:nvSpPr>
          <p:spPr bwMode="auto">
            <a:xfrm>
              <a:off x="4343401" y="689606"/>
              <a:ext cx="1295400" cy="1587"/>
            </a:xfrm>
            <a:prstGeom prst="straightConnector1">
              <a:avLst/>
            </a:prstGeom>
            <a:noFill/>
            <a:ln w="9525" cap="flat" cmpd="sng">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3" name="直线连接线"/>
            <p:cNvSpPr>
              <a:spLocks noChangeShapeType="1"/>
            </p:cNvSpPr>
            <p:nvPr/>
          </p:nvSpPr>
          <p:spPr bwMode="auto">
            <a:xfrm flipV="1">
              <a:off x="3697797" y="1007858"/>
              <a:ext cx="1588" cy="914168"/>
            </a:xfrm>
            <a:prstGeom prst="straightConnector1">
              <a:avLst/>
            </a:prstGeom>
            <a:noFill/>
            <a:ln w="9525" cap="flat" cmpd="sng">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4" name="Rectangle 13"/>
            <p:cNvSpPr>
              <a:spLocks noChangeArrowheads="1"/>
            </p:cNvSpPr>
            <p:nvPr/>
          </p:nvSpPr>
          <p:spPr bwMode="auto">
            <a:xfrm>
              <a:off x="1681162" y="0"/>
              <a:ext cx="1011815" cy="584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r>
                <a:rPr lang="zh-CN" altLang="en-US" sz="1600" b="1" dirty="0">
                  <a:solidFill>
                    <a:srgbClr val="2D6A93"/>
                  </a:solidFill>
                  <a:sym typeface="黑体" panose="02010609060101010101" pitchFamily="49" charset="-122"/>
                </a:rPr>
                <a:t>提交访问</a:t>
              </a:r>
              <a:endParaRPr lang="en-US" sz="1600" b="1" dirty="0">
                <a:solidFill>
                  <a:srgbClr val="2D6A93"/>
                </a:solidFill>
                <a:sym typeface="黑体" panose="02010609060101010101" pitchFamily="49" charset="-122"/>
              </a:endParaRPr>
            </a:p>
            <a:p>
              <a:r>
                <a:rPr lang="en-US" sz="1600" b="1" dirty="0">
                  <a:solidFill>
                    <a:srgbClr val="2D6A93"/>
                  </a:solidFill>
                  <a:sym typeface="黑体" panose="02010609060101010101" pitchFamily="49" charset="-122"/>
                </a:rPr>
                <a:t>    </a:t>
              </a:r>
              <a:r>
                <a:rPr lang="zh-CN" altLang="en-US" sz="1600" b="1" dirty="0">
                  <a:solidFill>
                    <a:srgbClr val="2D6A93"/>
                  </a:solidFill>
                  <a:sym typeface="黑体" panose="02010609060101010101" pitchFamily="49" charset="-122"/>
                </a:rPr>
                <a:t>请求</a:t>
              </a:r>
            </a:p>
          </p:txBody>
        </p:sp>
        <p:sp>
          <p:nvSpPr>
            <p:cNvPr id="15" name="Rectangle 14"/>
            <p:cNvSpPr>
              <a:spLocks noChangeArrowheads="1"/>
            </p:cNvSpPr>
            <p:nvPr/>
          </p:nvSpPr>
          <p:spPr bwMode="auto">
            <a:xfrm>
              <a:off x="2293937" y="1260475"/>
              <a:ext cx="1011815" cy="338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r>
                <a:rPr lang="zh-CN" altLang="en-US" sz="1600" b="1">
                  <a:solidFill>
                    <a:srgbClr val="2D6A93"/>
                  </a:solidFill>
                  <a:sym typeface="黑体" panose="02010609060101010101" pitchFamily="49" charset="-122"/>
                </a:rPr>
                <a:t>请求决策</a:t>
              </a:r>
            </a:p>
          </p:txBody>
        </p:sp>
        <p:sp>
          <p:nvSpPr>
            <p:cNvPr id="16" name="Rectangle 15"/>
            <p:cNvSpPr>
              <a:spLocks noChangeArrowheads="1"/>
            </p:cNvSpPr>
            <p:nvPr/>
          </p:nvSpPr>
          <p:spPr bwMode="auto">
            <a:xfrm>
              <a:off x="3949701" y="1260475"/>
              <a:ext cx="829073" cy="338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r>
                <a:rPr lang="zh-CN" altLang="en-US" sz="1600" b="1" dirty="0">
                  <a:solidFill>
                    <a:srgbClr val="2D6A93"/>
                  </a:solidFill>
                  <a:sym typeface="黑体" panose="02010609060101010101" pitchFamily="49" charset="-122"/>
                </a:rPr>
                <a:t>决    策</a:t>
              </a:r>
            </a:p>
          </p:txBody>
        </p:sp>
        <p:sp>
          <p:nvSpPr>
            <p:cNvPr id="17" name="Rectangle 16"/>
            <p:cNvSpPr>
              <a:spLocks noChangeArrowheads="1"/>
            </p:cNvSpPr>
            <p:nvPr/>
          </p:nvSpPr>
          <p:spPr bwMode="auto">
            <a:xfrm>
              <a:off x="4419601" y="33336"/>
              <a:ext cx="1011815" cy="584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r>
                <a:rPr lang="zh-CN" altLang="en-US" sz="1600" b="1" dirty="0">
                  <a:solidFill>
                    <a:srgbClr val="2D6A93"/>
                  </a:solidFill>
                  <a:sym typeface="黑体" panose="02010609060101010101" pitchFamily="49" charset="-122"/>
                </a:rPr>
                <a:t>提出访问</a:t>
              </a:r>
              <a:endParaRPr lang="en-US" sz="1600" b="1" dirty="0">
                <a:solidFill>
                  <a:srgbClr val="2D6A93"/>
                </a:solidFill>
                <a:sym typeface="黑体" panose="02010609060101010101" pitchFamily="49" charset="-122"/>
              </a:endParaRPr>
            </a:p>
            <a:p>
              <a:r>
                <a:rPr lang="en-US" sz="1600" b="1" dirty="0">
                  <a:solidFill>
                    <a:srgbClr val="2D6A93"/>
                  </a:solidFill>
                  <a:sym typeface="黑体" panose="02010609060101010101" pitchFamily="49" charset="-122"/>
                </a:rPr>
                <a:t>    </a:t>
              </a:r>
              <a:r>
                <a:rPr lang="zh-CN" altLang="en-US" sz="1600" b="1" dirty="0">
                  <a:solidFill>
                    <a:srgbClr val="2D6A93"/>
                  </a:solidFill>
                  <a:sym typeface="黑体" panose="02010609060101010101" pitchFamily="49" charset="-122"/>
                </a:rPr>
                <a:t>请求</a:t>
              </a:r>
            </a:p>
          </p:txBody>
        </p:sp>
      </p:grpSp>
    </p:spTree>
    <p:extLst>
      <p:ext uri="{BB962C8B-B14F-4D97-AF65-F5344CB8AC3E}">
        <p14:creationId xmlns:p14="http://schemas.microsoft.com/office/powerpoint/2010/main" val="759219339"/>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访问控制模型的分类</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56</a:t>
            </a:fld>
            <a:endParaRPr lang="en-US" altLang="zh-CN"/>
          </a:p>
        </p:txBody>
      </p:sp>
      <p:sp>
        <p:nvSpPr>
          <p:cNvPr id="5" name="Rectangle 4"/>
          <p:cNvSpPr>
            <a:spLocks noChangeArrowheads="1"/>
          </p:cNvSpPr>
          <p:nvPr/>
        </p:nvSpPr>
        <p:spPr bwMode="auto">
          <a:xfrm>
            <a:off x="179388" y="3498850"/>
            <a:ext cx="1169987" cy="646331"/>
          </a:xfrm>
          <a:prstGeom prst="rect">
            <a:avLst/>
          </a:prstGeom>
          <a:solidFill>
            <a:srgbClr val="99CC00"/>
          </a:solidFill>
          <a:ln w="9525" cap="flat" cmpd="sng">
            <a:solidFill>
              <a:srgbClr val="000000"/>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a:r>
              <a:rPr lang="zh-CN" altLang="en-US" b="1">
                <a:solidFill>
                  <a:srgbClr val="2D6A93"/>
                </a:solidFill>
                <a:latin typeface="黑体" panose="02010609060101010101" pitchFamily="49" charset="-122"/>
                <a:ea typeface="黑体" panose="02010609060101010101" pitchFamily="49" charset="-122"/>
                <a:sym typeface="黑体" panose="02010609060101010101" pitchFamily="49" charset="-122"/>
              </a:rPr>
              <a:t>访问控制模型</a:t>
            </a:r>
          </a:p>
        </p:txBody>
      </p:sp>
      <p:sp>
        <p:nvSpPr>
          <p:cNvPr id="6" name="Rectangle 5"/>
          <p:cNvSpPr>
            <a:spLocks noChangeArrowheads="1"/>
          </p:cNvSpPr>
          <p:nvPr/>
        </p:nvSpPr>
        <p:spPr bwMode="auto">
          <a:xfrm>
            <a:off x="1642545" y="3706813"/>
            <a:ext cx="2044149" cy="646331"/>
          </a:xfrm>
          <a:prstGeom prst="rect">
            <a:avLst/>
          </a:prstGeom>
          <a:solidFill>
            <a:srgbClr val="CCFFFF"/>
          </a:solidFill>
          <a:ln w="9525" cap="flat" cmpd="sng">
            <a:solidFill>
              <a:srgbClr val="000000"/>
            </a:solidFill>
            <a:miter lim="800000"/>
            <a:headEnd/>
            <a:tailEnd/>
          </a:ln>
        </p:spPr>
        <p:txBody>
          <a:bodyPr wrap="none">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eaLnBrk="1"/>
            <a:r>
              <a:rPr lang="zh-CN" altLang="en-US" b="1">
                <a:solidFill>
                  <a:srgbClr val="2D6A94"/>
                </a:solidFill>
                <a:latin typeface="黑体" panose="02010609060101010101" pitchFamily="49" charset="-122"/>
                <a:ea typeface="黑体" panose="02010609060101010101" pitchFamily="49" charset="-122"/>
                <a:sym typeface="黑体" panose="02010609060101010101" pitchFamily="49" charset="-122"/>
              </a:rPr>
              <a:t>强制访问控制模型</a:t>
            </a:r>
            <a:endParaRPr lang="en-US" b="1">
              <a:solidFill>
                <a:srgbClr val="2D6A94"/>
              </a:solidFill>
              <a:latin typeface="黑体" panose="02010609060101010101" pitchFamily="49" charset="-122"/>
              <a:ea typeface="黑体" panose="02010609060101010101" pitchFamily="49" charset="-122"/>
              <a:sym typeface="黑体" panose="02010609060101010101" pitchFamily="49" charset="-122"/>
            </a:endParaRPr>
          </a:p>
          <a:p>
            <a:pPr algn="ctr" eaLnBrk="1"/>
            <a:r>
              <a:rPr lang="zh-CN" altLang="en-US" b="1">
                <a:solidFill>
                  <a:srgbClr val="2D6A94"/>
                </a:solidFill>
                <a:latin typeface="黑体" panose="02010609060101010101" pitchFamily="49" charset="-122"/>
                <a:ea typeface="黑体" panose="02010609060101010101" pitchFamily="49" charset="-122"/>
                <a:sym typeface="黑体" panose="02010609060101010101" pitchFamily="49" charset="-122"/>
              </a:rPr>
              <a:t>（</a:t>
            </a:r>
            <a:r>
              <a:rPr lang="en-US" b="1">
                <a:solidFill>
                  <a:srgbClr val="2D6A94"/>
                </a:solidFill>
                <a:latin typeface="黑体" panose="02010609060101010101" pitchFamily="49" charset="-122"/>
                <a:ea typeface="黑体" panose="02010609060101010101" pitchFamily="49" charset="-122"/>
                <a:sym typeface="黑体" panose="02010609060101010101" pitchFamily="49" charset="-122"/>
              </a:rPr>
              <a:t>MAC</a:t>
            </a:r>
            <a:r>
              <a:rPr lang="zh-CN" altLang="en-US" b="1">
                <a:solidFill>
                  <a:srgbClr val="2D6A94"/>
                </a:solidFill>
                <a:latin typeface="黑体" panose="02010609060101010101" pitchFamily="49" charset="-122"/>
                <a:ea typeface="黑体" panose="02010609060101010101" pitchFamily="49" charset="-122"/>
                <a:sym typeface="黑体" panose="02010609060101010101" pitchFamily="49" charset="-122"/>
              </a:rPr>
              <a:t>）</a:t>
            </a:r>
          </a:p>
        </p:txBody>
      </p:sp>
      <p:sp>
        <p:nvSpPr>
          <p:cNvPr id="7" name="Rectangle 6"/>
          <p:cNvSpPr>
            <a:spLocks noChangeArrowheads="1"/>
          </p:cNvSpPr>
          <p:nvPr/>
        </p:nvSpPr>
        <p:spPr bwMode="auto">
          <a:xfrm>
            <a:off x="1636195" y="1762125"/>
            <a:ext cx="2044149" cy="646331"/>
          </a:xfrm>
          <a:prstGeom prst="rect">
            <a:avLst/>
          </a:prstGeom>
          <a:solidFill>
            <a:srgbClr val="FFCC99"/>
          </a:solidFill>
          <a:ln w="9525" cap="flat" cmpd="sng">
            <a:solidFill>
              <a:srgbClr val="000000"/>
            </a:solidFill>
            <a:miter lim="800000"/>
            <a:headEnd/>
            <a:tailEnd/>
          </a:ln>
        </p:spPr>
        <p:txBody>
          <a:bodyPr wrap="none">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eaLnBrk="1"/>
            <a:r>
              <a:rPr lang="zh-CN" altLang="en-US" b="1">
                <a:solidFill>
                  <a:srgbClr val="2D6A94"/>
                </a:solidFill>
                <a:latin typeface="黑体" panose="02010609060101010101" pitchFamily="49" charset="-122"/>
                <a:ea typeface="黑体" panose="02010609060101010101" pitchFamily="49" charset="-122"/>
                <a:sym typeface="黑体" panose="02010609060101010101" pitchFamily="49" charset="-122"/>
              </a:rPr>
              <a:t>自主访问控制模型</a:t>
            </a:r>
            <a:endParaRPr lang="en-US" b="1">
              <a:solidFill>
                <a:srgbClr val="2D6A94"/>
              </a:solidFill>
              <a:latin typeface="黑体" panose="02010609060101010101" pitchFamily="49" charset="-122"/>
              <a:ea typeface="黑体" panose="02010609060101010101" pitchFamily="49" charset="-122"/>
              <a:sym typeface="黑体" panose="02010609060101010101" pitchFamily="49" charset="-122"/>
            </a:endParaRPr>
          </a:p>
          <a:p>
            <a:pPr algn="ctr" eaLnBrk="1"/>
            <a:r>
              <a:rPr lang="zh-CN" altLang="en-US" b="1">
                <a:solidFill>
                  <a:srgbClr val="2D6A94"/>
                </a:solidFill>
                <a:latin typeface="黑体" panose="02010609060101010101" pitchFamily="49" charset="-122"/>
                <a:ea typeface="黑体" panose="02010609060101010101" pitchFamily="49" charset="-122"/>
                <a:sym typeface="黑体" panose="02010609060101010101" pitchFamily="49" charset="-122"/>
              </a:rPr>
              <a:t>（</a:t>
            </a:r>
            <a:r>
              <a:rPr lang="en-US" b="1">
                <a:solidFill>
                  <a:srgbClr val="2D6A94"/>
                </a:solidFill>
                <a:latin typeface="黑体" panose="02010609060101010101" pitchFamily="49" charset="-122"/>
                <a:ea typeface="黑体" panose="02010609060101010101" pitchFamily="49" charset="-122"/>
                <a:sym typeface="黑体" panose="02010609060101010101" pitchFamily="49" charset="-122"/>
              </a:rPr>
              <a:t>DAC</a:t>
            </a:r>
            <a:r>
              <a:rPr lang="zh-CN" altLang="en-US" b="1">
                <a:solidFill>
                  <a:srgbClr val="2D6A94"/>
                </a:solidFill>
                <a:latin typeface="黑体" panose="02010609060101010101" pitchFamily="49" charset="-122"/>
                <a:ea typeface="黑体" panose="02010609060101010101" pitchFamily="49" charset="-122"/>
                <a:sym typeface="黑体" panose="02010609060101010101" pitchFamily="49" charset="-122"/>
              </a:rPr>
              <a:t>）</a:t>
            </a:r>
          </a:p>
        </p:txBody>
      </p:sp>
      <p:sp>
        <p:nvSpPr>
          <p:cNvPr id="8" name="Rectangle 7"/>
          <p:cNvSpPr>
            <a:spLocks noChangeArrowheads="1"/>
          </p:cNvSpPr>
          <p:nvPr/>
        </p:nvSpPr>
        <p:spPr bwMode="auto">
          <a:xfrm>
            <a:off x="4075113" y="1774825"/>
            <a:ext cx="1155700" cy="646331"/>
          </a:xfrm>
          <a:prstGeom prst="rect">
            <a:avLst/>
          </a:prstGeom>
          <a:solidFill>
            <a:srgbClr val="FFCC99"/>
          </a:solidFill>
          <a:ln w="9525" cap="flat" cmpd="sng">
            <a:solidFill>
              <a:srgbClr val="000000"/>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a:r>
              <a:rPr lang="zh-CN" altLang="en-US" b="1">
                <a:solidFill>
                  <a:srgbClr val="2D6A93"/>
                </a:solidFill>
                <a:latin typeface="黑体" panose="02010609060101010101" pitchFamily="49" charset="-122"/>
                <a:ea typeface="黑体" panose="02010609060101010101" pitchFamily="49" charset="-122"/>
                <a:sym typeface="黑体" panose="02010609060101010101" pitchFamily="49" charset="-122"/>
              </a:rPr>
              <a:t>访问矩阵模型</a:t>
            </a:r>
          </a:p>
        </p:txBody>
      </p:sp>
      <p:sp>
        <p:nvSpPr>
          <p:cNvPr id="9" name="Rectangle 8"/>
          <p:cNvSpPr>
            <a:spLocks noChangeArrowheads="1"/>
          </p:cNvSpPr>
          <p:nvPr/>
        </p:nvSpPr>
        <p:spPr bwMode="auto">
          <a:xfrm>
            <a:off x="5884863" y="1357313"/>
            <a:ext cx="2143125" cy="646331"/>
          </a:xfrm>
          <a:prstGeom prst="rect">
            <a:avLst/>
          </a:prstGeom>
          <a:solidFill>
            <a:srgbClr val="FFCC99"/>
          </a:solidFill>
          <a:ln w="9525" cap="flat" cmpd="sng">
            <a:solidFill>
              <a:srgbClr val="000000"/>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eaLnBrk="1"/>
            <a:r>
              <a:rPr lang="zh-CN" altLang="en-US" b="1" dirty="0">
                <a:solidFill>
                  <a:srgbClr val="2D6A94"/>
                </a:solidFill>
                <a:latin typeface="黑体" panose="02010609060101010101" pitchFamily="49" charset="-122"/>
                <a:ea typeface="黑体" panose="02010609060101010101" pitchFamily="49" charset="-122"/>
                <a:sym typeface="黑体" panose="02010609060101010101" pitchFamily="49" charset="-122"/>
              </a:rPr>
              <a:t>访问控制列表</a:t>
            </a:r>
            <a:endParaRPr lang="en-US" b="1" dirty="0">
              <a:solidFill>
                <a:srgbClr val="2D6A94"/>
              </a:solidFill>
              <a:latin typeface="黑体" panose="02010609060101010101" pitchFamily="49" charset="-122"/>
              <a:ea typeface="黑体" panose="02010609060101010101" pitchFamily="49" charset="-122"/>
              <a:sym typeface="黑体" panose="02010609060101010101" pitchFamily="49" charset="-122"/>
            </a:endParaRPr>
          </a:p>
          <a:p>
            <a:pPr algn="ctr" eaLnBrk="1"/>
            <a:r>
              <a:rPr lang="zh-CN" altLang="en-US" b="1" dirty="0">
                <a:solidFill>
                  <a:srgbClr val="2D6A94"/>
                </a:solidFill>
                <a:latin typeface="黑体" panose="02010609060101010101" pitchFamily="49" charset="-122"/>
                <a:ea typeface="黑体" panose="02010609060101010101" pitchFamily="49" charset="-122"/>
                <a:sym typeface="黑体" panose="02010609060101010101" pitchFamily="49" charset="-122"/>
              </a:rPr>
              <a:t>（</a:t>
            </a:r>
            <a:r>
              <a:rPr lang="en-US" b="1" dirty="0">
                <a:solidFill>
                  <a:srgbClr val="2D6A94"/>
                </a:solidFill>
                <a:latin typeface="黑体" panose="02010609060101010101" pitchFamily="49" charset="-122"/>
                <a:ea typeface="黑体" panose="02010609060101010101" pitchFamily="49" charset="-122"/>
                <a:sym typeface="黑体" panose="02010609060101010101" pitchFamily="49" charset="-122"/>
              </a:rPr>
              <a:t>ACL</a:t>
            </a:r>
            <a:r>
              <a:rPr lang="zh-CN" altLang="en-US" b="1" dirty="0">
                <a:solidFill>
                  <a:srgbClr val="2D6A94"/>
                </a:solidFill>
                <a:latin typeface="黑体" panose="02010609060101010101" pitchFamily="49" charset="-122"/>
                <a:ea typeface="黑体" panose="02010609060101010101" pitchFamily="49" charset="-122"/>
                <a:sym typeface="黑体" panose="02010609060101010101" pitchFamily="49" charset="-122"/>
              </a:rPr>
              <a:t>）</a:t>
            </a:r>
          </a:p>
        </p:txBody>
      </p:sp>
      <p:sp>
        <p:nvSpPr>
          <p:cNvPr id="10" name="Rectangle 9"/>
          <p:cNvSpPr>
            <a:spLocks noChangeArrowheads="1"/>
          </p:cNvSpPr>
          <p:nvPr/>
        </p:nvSpPr>
        <p:spPr bwMode="auto">
          <a:xfrm>
            <a:off x="5886450" y="2200275"/>
            <a:ext cx="2184400" cy="646331"/>
          </a:xfrm>
          <a:prstGeom prst="rect">
            <a:avLst/>
          </a:prstGeom>
          <a:solidFill>
            <a:srgbClr val="FFCC99"/>
          </a:solidFill>
          <a:ln w="9525" cap="flat" cmpd="sng">
            <a:solidFill>
              <a:srgbClr val="000000"/>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eaLnBrk="1"/>
            <a:r>
              <a:rPr lang="zh-CN" altLang="en-US" b="1" dirty="0">
                <a:solidFill>
                  <a:srgbClr val="2D6A94"/>
                </a:solidFill>
                <a:latin typeface="黑体" panose="02010609060101010101" pitchFamily="49" charset="-122"/>
                <a:ea typeface="黑体" panose="02010609060101010101" pitchFamily="49" charset="-122"/>
                <a:sym typeface="黑体" panose="02010609060101010101" pitchFamily="49" charset="-122"/>
              </a:rPr>
              <a:t>权能列表</a:t>
            </a:r>
            <a:endParaRPr lang="en-US" b="1" dirty="0">
              <a:solidFill>
                <a:srgbClr val="2D6A94"/>
              </a:solidFill>
              <a:latin typeface="黑体" panose="02010609060101010101" pitchFamily="49" charset="-122"/>
              <a:ea typeface="黑体" panose="02010609060101010101" pitchFamily="49" charset="-122"/>
              <a:sym typeface="黑体" panose="02010609060101010101" pitchFamily="49" charset="-122"/>
            </a:endParaRPr>
          </a:p>
          <a:p>
            <a:pPr algn="ctr" eaLnBrk="1"/>
            <a:r>
              <a:rPr lang="zh-CN" altLang="en-US" b="1" dirty="0">
                <a:solidFill>
                  <a:srgbClr val="2D6A94"/>
                </a:solidFill>
                <a:latin typeface="黑体" panose="02010609060101010101" pitchFamily="49" charset="-122"/>
                <a:ea typeface="黑体" panose="02010609060101010101" pitchFamily="49" charset="-122"/>
                <a:sym typeface="黑体" panose="02010609060101010101" pitchFamily="49" charset="-122"/>
              </a:rPr>
              <a:t>（</a:t>
            </a:r>
            <a:r>
              <a:rPr lang="en-US" b="1" dirty="0">
                <a:solidFill>
                  <a:srgbClr val="2D6A94"/>
                </a:solidFill>
                <a:latin typeface="黑体" panose="02010609060101010101" pitchFamily="49" charset="-122"/>
                <a:ea typeface="黑体" panose="02010609060101010101" pitchFamily="49" charset="-122"/>
                <a:sym typeface="黑体" panose="02010609060101010101" pitchFamily="49" charset="-122"/>
              </a:rPr>
              <a:t>Capacity List</a:t>
            </a:r>
            <a:r>
              <a:rPr lang="zh-CN" altLang="en-US" b="1" dirty="0">
                <a:solidFill>
                  <a:srgbClr val="2D6A94"/>
                </a:solidFill>
                <a:latin typeface="黑体" panose="02010609060101010101" pitchFamily="49" charset="-122"/>
                <a:ea typeface="黑体" panose="02010609060101010101" pitchFamily="49" charset="-122"/>
                <a:sym typeface="黑体" panose="02010609060101010101" pitchFamily="49" charset="-122"/>
              </a:rPr>
              <a:t>）</a:t>
            </a:r>
          </a:p>
        </p:txBody>
      </p:sp>
      <p:sp>
        <p:nvSpPr>
          <p:cNvPr id="11" name="Line 10"/>
          <p:cNvSpPr>
            <a:spLocks noChangeShapeType="1"/>
          </p:cNvSpPr>
          <p:nvPr/>
        </p:nvSpPr>
        <p:spPr bwMode="auto">
          <a:xfrm>
            <a:off x="5238750" y="2114550"/>
            <a:ext cx="468313" cy="0"/>
          </a:xfrm>
          <a:prstGeom prst="line">
            <a:avLst/>
          </a:prstGeom>
          <a:noFill/>
          <a:ln w="9525" cap="flat" cmpd="sng">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1"/>
          <p:cNvSpPr>
            <a:spLocks noChangeShapeType="1"/>
          </p:cNvSpPr>
          <p:nvPr/>
        </p:nvSpPr>
        <p:spPr bwMode="auto">
          <a:xfrm flipV="1">
            <a:off x="5716588" y="1668463"/>
            <a:ext cx="0" cy="863600"/>
          </a:xfrm>
          <a:prstGeom prst="line">
            <a:avLst/>
          </a:prstGeom>
          <a:noFill/>
          <a:ln w="9525" cap="flat" cmpd="sng">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2"/>
          <p:cNvSpPr>
            <a:spLocks noChangeShapeType="1"/>
          </p:cNvSpPr>
          <p:nvPr/>
        </p:nvSpPr>
        <p:spPr bwMode="auto">
          <a:xfrm flipH="1">
            <a:off x="5716588" y="2533650"/>
            <a:ext cx="157162" cy="0"/>
          </a:xfrm>
          <a:prstGeom prst="line">
            <a:avLst/>
          </a:prstGeom>
          <a:noFill/>
          <a:ln w="9525" cap="flat" cmpd="sng">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3"/>
          <p:cNvSpPr>
            <a:spLocks noChangeShapeType="1"/>
          </p:cNvSpPr>
          <p:nvPr/>
        </p:nvSpPr>
        <p:spPr bwMode="auto">
          <a:xfrm flipH="1">
            <a:off x="5716588" y="1668463"/>
            <a:ext cx="157162" cy="1587"/>
          </a:xfrm>
          <a:prstGeom prst="line">
            <a:avLst/>
          </a:prstGeom>
          <a:noFill/>
          <a:ln w="9525" cap="flat" cmpd="sng">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4"/>
          <p:cNvSpPr>
            <a:spLocks noChangeShapeType="1"/>
          </p:cNvSpPr>
          <p:nvPr/>
        </p:nvSpPr>
        <p:spPr bwMode="auto">
          <a:xfrm flipH="1">
            <a:off x="3676650" y="2085975"/>
            <a:ext cx="390525" cy="0"/>
          </a:xfrm>
          <a:prstGeom prst="line">
            <a:avLst/>
          </a:prstGeom>
          <a:noFill/>
          <a:ln w="9525" cap="flat" cmpd="sng">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5"/>
          <p:cNvSpPr>
            <a:spLocks noChangeShapeType="1"/>
          </p:cNvSpPr>
          <p:nvPr/>
        </p:nvSpPr>
        <p:spPr bwMode="auto">
          <a:xfrm>
            <a:off x="3925888" y="3284538"/>
            <a:ext cx="469900" cy="0"/>
          </a:xfrm>
          <a:prstGeom prst="line">
            <a:avLst/>
          </a:prstGeom>
          <a:noFill/>
          <a:ln w="9525" cap="flat" cmpd="sng">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6"/>
          <p:cNvSpPr>
            <a:spLocks noChangeShapeType="1"/>
          </p:cNvSpPr>
          <p:nvPr/>
        </p:nvSpPr>
        <p:spPr bwMode="auto">
          <a:xfrm>
            <a:off x="3925888" y="4886325"/>
            <a:ext cx="469900" cy="0"/>
          </a:xfrm>
          <a:prstGeom prst="line">
            <a:avLst/>
          </a:prstGeom>
          <a:noFill/>
          <a:ln w="9525" cap="flat" cmpd="sng">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7"/>
          <p:cNvSpPr>
            <a:spLocks noChangeShapeType="1"/>
          </p:cNvSpPr>
          <p:nvPr/>
        </p:nvSpPr>
        <p:spPr bwMode="auto">
          <a:xfrm>
            <a:off x="3690938" y="4022725"/>
            <a:ext cx="234950" cy="0"/>
          </a:xfrm>
          <a:prstGeom prst="line">
            <a:avLst/>
          </a:prstGeom>
          <a:noFill/>
          <a:ln w="9525" cap="flat" cmpd="sng">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8"/>
          <p:cNvSpPr>
            <a:spLocks noChangeShapeType="1"/>
          </p:cNvSpPr>
          <p:nvPr/>
        </p:nvSpPr>
        <p:spPr bwMode="auto">
          <a:xfrm>
            <a:off x="3924300" y="3284538"/>
            <a:ext cx="1588" cy="1584325"/>
          </a:xfrm>
          <a:prstGeom prst="line">
            <a:avLst/>
          </a:prstGeom>
          <a:noFill/>
          <a:ln w="9525" cap="flat" cmpd="sng">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Rectangle 19"/>
          <p:cNvSpPr>
            <a:spLocks noChangeArrowheads="1"/>
          </p:cNvSpPr>
          <p:nvPr/>
        </p:nvSpPr>
        <p:spPr bwMode="auto">
          <a:xfrm>
            <a:off x="5934075" y="3124200"/>
            <a:ext cx="2379663" cy="368300"/>
          </a:xfrm>
          <a:prstGeom prst="rect">
            <a:avLst/>
          </a:prstGeom>
          <a:solidFill>
            <a:srgbClr val="CCFFFF"/>
          </a:solidFill>
          <a:ln w="9525" cap="flat" cmpd="sng">
            <a:solidFill>
              <a:srgbClr val="000000"/>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eaLnBrk="1"/>
            <a:r>
              <a:rPr lang="en-US" b="1">
                <a:solidFill>
                  <a:srgbClr val="2D6A94"/>
                </a:solidFill>
                <a:latin typeface="黑体" panose="02010609060101010101" pitchFamily="49" charset="-122"/>
                <a:ea typeface="黑体" panose="02010609060101010101" pitchFamily="49" charset="-122"/>
                <a:sym typeface="黑体" panose="02010609060101010101" pitchFamily="49" charset="-122"/>
              </a:rPr>
              <a:t>Bell-Lapudula </a:t>
            </a:r>
            <a:r>
              <a:rPr lang="zh-CN" altLang="en-US" b="1">
                <a:solidFill>
                  <a:srgbClr val="2D6A94"/>
                </a:solidFill>
                <a:latin typeface="黑体" panose="02010609060101010101" pitchFamily="49" charset="-122"/>
                <a:ea typeface="黑体" panose="02010609060101010101" pitchFamily="49" charset="-122"/>
                <a:sym typeface="黑体" panose="02010609060101010101" pitchFamily="49" charset="-122"/>
              </a:rPr>
              <a:t>模型</a:t>
            </a:r>
          </a:p>
        </p:txBody>
      </p:sp>
      <p:sp>
        <p:nvSpPr>
          <p:cNvPr id="21" name="Rectangle 20"/>
          <p:cNvSpPr>
            <a:spLocks noChangeArrowheads="1"/>
          </p:cNvSpPr>
          <p:nvPr/>
        </p:nvSpPr>
        <p:spPr bwMode="auto">
          <a:xfrm>
            <a:off x="5934075" y="3630613"/>
            <a:ext cx="2379663" cy="368300"/>
          </a:xfrm>
          <a:prstGeom prst="rect">
            <a:avLst/>
          </a:prstGeom>
          <a:solidFill>
            <a:srgbClr val="99CCFF"/>
          </a:solidFill>
          <a:ln w="9525" cap="flat" cmpd="sng">
            <a:solidFill>
              <a:srgbClr val="000000"/>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eaLnBrk="1"/>
            <a:r>
              <a:rPr lang="en-US" b="1">
                <a:solidFill>
                  <a:srgbClr val="2D6A94"/>
                </a:solidFill>
                <a:latin typeface="黑体" panose="02010609060101010101" pitchFamily="49" charset="-122"/>
                <a:ea typeface="黑体" panose="02010609060101010101" pitchFamily="49" charset="-122"/>
                <a:sym typeface="黑体" panose="02010609060101010101" pitchFamily="49" charset="-122"/>
              </a:rPr>
              <a:t>Biba </a:t>
            </a:r>
            <a:r>
              <a:rPr lang="zh-CN" altLang="en-US" b="1">
                <a:solidFill>
                  <a:srgbClr val="2D6A94"/>
                </a:solidFill>
                <a:latin typeface="黑体" panose="02010609060101010101" pitchFamily="49" charset="-122"/>
                <a:ea typeface="黑体" panose="02010609060101010101" pitchFamily="49" charset="-122"/>
                <a:sym typeface="黑体" panose="02010609060101010101" pitchFamily="49" charset="-122"/>
              </a:rPr>
              <a:t>模型</a:t>
            </a:r>
          </a:p>
        </p:txBody>
      </p:sp>
      <p:sp>
        <p:nvSpPr>
          <p:cNvPr id="22" name="Rectangle 21"/>
          <p:cNvSpPr>
            <a:spLocks noChangeArrowheads="1"/>
          </p:cNvSpPr>
          <p:nvPr/>
        </p:nvSpPr>
        <p:spPr bwMode="auto">
          <a:xfrm>
            <a:off x="5924550" y="4149725"/>
            <a:ext cx="2379663" cy="368300"/>
          </a:xfrm>
          <a:prstGeom prst="rect">
            <a:avLst/>
          </a:prstGeom>
          <a:solidFill>
            <a:srgbClr val="99CCFF"/>
          </a:solidFill>
          <a:ln w="9525" cap="flat" cmpd="sng">
            <a:solidFill>
              <a:srgbClr val="000000"/>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eaLnBrk="1"/>
            <a:r>
              <a:rPr lang="en-US" b="1">
                <a:solidFill>
                  <a:srgbClr val="2D6A94"/>
                </a:solidFill>
                <a:latin typeface="黑体" panose="02010609060101010101" pitchFamily="49" charset="-122"/>
                <a:ea typeface="黑体" panose="02010609060101010101" pitchFamily="49" charset="-122"/>
                <a:sym typeface="黑体" panose="02010609060101010101" pitchFamily="49" charset="-122"/>
              </a:rPr>
              <a:t>Clark-Wilson </a:t>
            </a:r>
            <a:r>
              <a:rPr lang="zh-CN" altLang="en-US" b="1">
                <a:solidFill>
                  <a:srgbClr val="2D6A94"/>
                </a:solidFill>
                <a:latin typeface="黑体" panose="02010609060101010101" pitchFamily="49" charset="-122"/>
                <a:ea typeface="黑体" panose="02010609060101010101" pitchFamily="49" charset="-122"/>
                <a:sym typeface="黑体" panose="02010609060101010101" pitchFamily="49" charset="-122"/>
              </a:rPr>
              <a:t>模型</a:t>
            </a:r>
          </a:p>
        </p:txBody>
      </p:sp>
      <p:sp>
        <p:nvSpPr>
          <p:cNvPr id="23" name="Rectangle 22"/>
          <p:cNvSpPr>
            <a:spLocks noChangeArrowheads="1"/>
          </p:cNvSpPr>
          <p:nvPr/>
        </p:nvSpPr>
        <p:spPr bwMode="auto">
          <a:xfrm>
            <a:off x="5924550" y="4765675"/>
            <a:ext cx="2378075" cy="368300"/>
          </a:xfrm>
          <a:prstGeom prst="rect">
            <a:avLst/>
          </a:prstGeom>
          <a:solidFill>
            <a:srgbClr val="CCFFFF"/>
          </a:solidFill>
          <a:ln w="9525" cap="flat" cmpd="sng">
            <a:solidFill>
              <a:srgbClr val="000000"/>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eaLnBrk="1"/>
            <a:r>
              <a:rPr lang="en-US" b="1">
                <a:solidFill>
                  <a:srgbClr val="2D6A94"/>
                </a:solidFill>
                <a:latin typeface="黑体" panose="02010609060101010101" pitchFamily="49" charset="-122"/>
                <a:ea typeface="黑体" panose="02010609060101010101" pitchFamily="49" charset="-122"/>
                <a:sym typeface="黑体" panose="02010609060101010101" pitchFamily="49" charset="-122"/>
              </a:rPr>
              <a:t>Chinese Wall </a:t>
            </a:r>
            <a:r>
              <a:rPr lang="zh-CN" altLang="en-US" b="1">
                <a:solidFill>
                  <a:srgbClr val="2D6A94"/>
                </a:solidFill>
                <a:latin typeface="黑体" panose="02010609060101010101" pitchFamily="49" charset="-122"/>
                <a:ea typeface="黑体" panose="02010609060101010101" pitchFamily="49" charset="-122"/>
                <a:sym typeface="黑体" panose="02010609060101010101" pitchFamily="49" charset="-122"/>
              </a:rPr>
              <a:t>模型</a:t>
            </a:r>
          </a:p>
        </p:txBody>
      </p:sp>
      <p:sp>
        <p:nvSpPr>
          <p:cNvPr id="24" name="AutoShape 23"/>
          <p:cNvSpPr>
            <a:spLocks/>
          </p:cNvSpPr>
          <p:nvPr/>
        </p:nvSpPr>
        <p:spPr bwMode="auto">
          <a:xfrm>
            <a:off x="1403350" y="2100263"/>
            <a:ext cx="228600" cy="3560762"/>
          </a:xfrm>
          <a:prstGeom prst="leftBrace">
            <a:avLst>
              <a:gd name="adj1" fmla="val 129731"/>
              <a:gd name="adj2" fmla="val 50000"/>
            </a:avLst>
          </a:prstGeom>
          <a:noFill/>
          <a:ln w="9525" cap="flat"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 name="Rectangle 24"/>
          <p:cNvSpPr>
            <a:spLocks noChangeArrowheads="1"/>
          </p:cNvSpPr>
          <p:nvPr/>
        </p:nvSpPr>
        <p:spPr bwMode="auto">
          <a:xfrm>
            <a:off x="4410075" y="2921000"/>
            <a:ext cx="881973" cy="646331"/>
          </a:xfrm>
          <a:prstGeom prst="rect">
            <a:avLst/>
          </a:prstGeom>
          <a:solidFill>
            <a:srgbClr val="CCFFFF"/>
          </a:solidFill>
          <a:ln w="9525" cap="flat" cmpd="sng">
            <a:solidFill>
              <a:srgbClr val="000000"/>
            </a:solidFill>
            <a:miter lim="800000"/>
            <a:headEnd/>
            <a:tailEnd/>
          </a:ln>
        </p:spPr>
        <p:txBody>
          <a:bodyPr wrap="none">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r>
              <a:rPr lang="zh-CN" altLang="en-US" b="1">
                <a:solidFill>
                  <a:srgbClr val="2D6A93"/>
                </a:solidFill>
                <a:latin typeface="黑体" panose="02010609060101010101" pitchFamily="49" charset="-122"/>
                <a:ea typeface="黑体" panose="02010609060101010101" pitchFamily="49" charset="-122"/>
                <a:sym typeface="黑体" panose="02010609060101010101" pitchFamily="49" charset="-122"/>
              </a:rPr>
              <a:t>保密性</a:t>
            </a:r>
            <a:endParaRPr lang="en-US" b="1">
              <a:solidFill>
                <a:srgbClr val="2D6A93"/>
              </a:solidFill>
              <a:latin typeface="黑体" panose="02010609060101010101" pitchFamily="49" charset="-122"/>
              <a:ea typeface="黑体" panose="02010609060101010101" pitchFamily="49" charset="-122"/>
              <a:sym typeface="黑体" panose="02010609060101010101" pitchFamily="49" charset="-122"/>
            </a:endParaRPr>
          </a:p>
          <a:p>
            <a:r>
              <a:rPr lang="en-US" b="1">
                <a:solidFill>
                  <a:srgbClr val="2D6A93"/>
                </a:solidFill>
                <a:latin typeface="黑体" panose="02010609060101010101" pitchFamily="49" charset="-122"/>
                <a:ea typeface="黑体" panose="02010609060101010101" pitchFamily="49" charset="-122"/>
                <a:sym typeface="黑体" panose="02010609060101010101" pitchFamily="49" charset="-122"/>
              </a:rPr>
              <a:t> 模型</a:t>
            </a:r>
            <a:endParaRPr lang="zh-CN" altLang="en-US" b="1">
              <a:solidFill>
                <a:srgbClr val="2D6A93"/>
              </a:solidFill>
              <a:latin typeface="黑体" panose="02010609060101010101" pitchFamily="49" charset="-122"/>
              <a:ea typeface="黑体" panose="02010609060101010101" pitchFamily="49" charset="-122"/>
              <a:sym typeface="黑体" panose="02010609060101010101" pitchFamily="49" charset="-122"/>
            </a:endParaRPr>
          </a:p>
        </p:txBody>
      </p:sp>
      <p:sp>
        <p:nvSpPr>
          <p:cNvPr id="26" name="Rectangle 25"/>
          <p:cNvSpPr>
            <a:spLocks noChangeArrowheads="1"/>
          </p:cNvSpPr>
          <p:nvPr/>
        </p:nvSpPr>
        <p:spPr bwMode="auto">
          <a:xfrm>
            <a:off x="4410075" y="3802063"/>
            <a:ext cx="881973" cy="646331"/>
          </a:xfrm>
          <a:prstGeom prst="rect">
            <a:avLst/>
          </a:prstGeom>
          <a:solidFill>
            <a:srgbClr val="99CCFF"/>
          </a:solidFill>
          <a:ln w="9525" cap="flat" cmpd="sng">
            <a:solidFill>
              <a:srgbClr val="000000"/>
            </a:solidFill>
            <a:miter lim="800000"/>
            <a:headEnd/>
            <a:tailEnd/>
          </a:ln>
        </p:spPr>
        <p:txBody>
          <a:bodyPr wrap="none">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r>
              <a:rPr lang="zh-CN" altLang="en-US" b="1" dirty="0">
                <a:solidFill>
                  <a:srgbClr val="2D6A93"/>
                </a:solidFill>
                <a:latin typeface="黑体" panose="02010609060101010101" pitchFamily="49" charset="-122"/>
                <a:ea typeface="黑体" panose="02010609060101010101" pitchFamily="49" charset="-122"/>
                <a:sym typeface="黑体" panose="02010609060101010101" pitchFamily="49" charset="-122"/>
              </a:rPr>
              <a:t>完整性</a:t>
            </a:r>
            <a:endParaRPr lang="en-US" b="1" dirty="0">
              <a:solidFill>
                <a:srgbClr val="2D6A93"/>
              </a:solidFill>
              <a:latin typeface="黑体" panose="02010609060101010101" pitchFamily="49" charset="-122"/>
              <a:ea typeface="黑体" panose="02010609060101010101" pitchFamily="49" charset="-122"/>
              <a:sym typeface="黑体" panose="02010609060101010101" pitchFamily="49" charset="-122"/>
            </a:endParaRPr>
          </a:p>
          <a:p>
            <a:r>
              <a:rPr lang="en-US" b="1" dirty="0">
                <a:solidFill>
                  <a:srgbClr val="2D6A93"/>
                </a:solidFill>
                <a:latin typeface="黑体" panose="02010609060101010101" pitchFamily="49" charset="-122"/>
                <a:ea typeface="黑体" panose="02010609060101010101" pitchFamily="49" charset="-122"/>
                <a:sym typeface="黑体" panose="02010609060101010101" pitchFamily="49" charset="-122"/>
              </a:rPr>
              <a:t> </a:t>
            </a:r>
            <a:r>
              <a:rPr lang="zh-CN" altLang="en-US" b="1" dirty="0">
                <a:solidFill>
                  <a:srgbClr val="2D6A93"/>
                </a:solidFill>
                <a:latin typeface="黑体" panose="02010609060101010101" pitchFamily="49" charset="-122"/>
                <a:ea typeface="黑体" panose="02010609060101010101" pitchFamily="49" charset="-122"/>
                <a:sym typeface="黑体" panose="02010609060101010101" pitchFamily="49" charset="-122"/>
              </a:rPr>
              <a:t>模型</a:t>
            </a:r>
          </a:p>
        </p:txBody>
      </p:sp>
      <p:sp>
        <p:nvSpPr>
          <p:cNvPr id="27" name="Rectangle 26"/>
          <p:cNvSpPr>
            <a:spLocks noChangeArrowheads="1"/>
          </p:cNvSpPr>
          <p:nvPr/>
        </p:nvSpPr>
        <p:spPr bwMode="auto">
          <a:xfrm>
            <a:off x="1641884" y="5299075"/>
            <a:ext cx="2509020" cy="646331"/>
          </a:xfrm>
          <a:prstGeom prst="rect">
            <a:avLst/>
          </a:prstGeom>
          <a:solidFill>
            <a:srgbClr val="FFCC00"/>
          </a:solidFill>
          <a:ln w="9525" cap="flat" cmpd="sng">
            <a:solidFill>
              <a:srgbClr val="000000"/>
            </a:solidFill>
            <a:miter lim="800000"/>
            <a:headEnd/>
            <a:tailEnd/>
          </a:ln>
        </p:spPr>
        <p:txBody>
          <a:bodyPr wrap="none">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eaLnBrk="1"/>
            <a:r>
              <a:rPr lang="zh-CN" altLang="en-US" b="1">
                <a:solidFill>
                  <a:srgbClr val="2D6A94"/>
                </a:solidFill>
                <a:latin typeface="黑体" panose="02010609060101010101" pitchFamily="49" charset="-122"/>
                <a:ea typeface="黑体" panose="02010609060101010101" pitchFamily="49" charset="-122"/>
                <a:sym typeface="黑体" panose="02010609060101010101" pitchFamily="49" charset="-122"/>
              </a:rPr>
              <a:t>基于角色访问控制模型</a:t>
            </a:r>
            <a:endParaRPr lang="en-US" b="1">
              <a:solidFill>
                <a:srgbClr val="2D6A94"/>
              </a:solidFill>
              <a:latin typeface="黑体" panose="02010609060101010101" pitchFamily="49" charset="-122"/>
              <a:ea typeface="黑体" panose="02010609060101010101" pitchFamily="49" charset="-122"/>
              <a:sym typeface="黑体" panose="02010609060101010101" pitchFamily="49" charset="-122"/>
            </a:endParaRPr>
          </a:p>
          <a:p>
            <a:pPr algn="ctr" eaLnBrk="1"/>
            <a:r>
              <a:rPr lang="zh-CN" altLang="en-US" b="1">
                <a:solidFill>
                  <a:srgbClr val="2D6A94"/>
                </a:solidFill>
                <a:latin typeface="黑体" panose="02010609060101010101" pitchFamily="49" charset="-122"/>
                <a:ea typeface="黑体" panose="02010609060101010101" pitchFamily="49" charset="-122"/>
                <a:sym typeface="黑体" panose="02010609060101010101" pitchFamily="49" charset="-122"/>
              </a:rPr>
              <a:t>（</a:t>
            </a:r>
            <a:r>
              <a:rPr lang="en-US" b="1">
                <a:solidFill>
                  <a:srgbClr val="2D6A94"/>
                </a:solidFill>
                <a:latin typeface="黑体" panose="02010609060101010101" pitchFamily="49" charset="-122"/>
                <a:ea typeface="黑体" panose="02010609060101010101" pitchFamily="49" charset="-122"/>
                <a:sym typeface="黑体" panose="02010609060101010101" pitchFamily="49" charset="-122"/>
              </a:rPr>
              <a:t>RBAC</a:t>
            </a:r>
            <a:r>
              <a:rPr lang="zh-CN" altLang="en-US" b="1">
                <a:solidFill>
                  <a:srgbClr val="2D6A94"/>
                </a:solidFill>
                <a:latin typeface="黑体" panose="02010609060101010101" pitchFamily="49" charset="-122"/>
                <a:ea typeface="黑体" panose="02010609060101010101" pitchFamily="49" charset="-122"/>
                <a:sym typeface="黑体" panose="02010609060101010101" pitchFamily="49" charset="-122"/>
              </a:rPr>
              <a:t>）</a:t>
            </a:r>
          </a:p>
        </p:txBody>
      </p:sp>
      <p:sp>
        <p:nvSpPr>
          <p:cNvPr id="28" name="Line 27"/>
          <p:cNvSpPr>
            <a:spLocks noChangeShapeType="1"/>
          </p:cNvSpPr>
          <p:nvPr/>
        </p:nvSpPr>
        <p:spPr bwMode="auto">
          <a:xfrm>
            <a:off x="5305425" y="3284538"/>
            <a:ext cx="612775" cy="0"/>
          </a:xfrm>
          <a:prstGeom prst="line">
            <a:avLst/>
          </a:prstGeom>
          <a:noFill/>
          <a:ln w="9525" cap="flat" cmpd="sng">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28"/>
          <p:cNvSpPr>
            <a:spLocks noChangeShapeType="1"/>
          </p:cNvSpPr>
          <p:nvPr/>
        </p:nvSpPr>
        <p:spPr bwMode="auto">
          <a:xfrm>
            <a:off x="5286375" y="4087813"/>
            <a:ext cx="468313" cy="1587"/>
          </a:xfrm>
          <a:prstGeom prst="line">
            <a:avLst/>
          </a:prstGeom>
          <a:noFill/>
          <a:ln w="9525" cap="flat" cmpd="sng">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29"/>
          <p:cNvSpPr>
            <a:spLocks noChangeShapeType="1"/>
          </p:cNvSpPr>
          <p:nvPr/>
        </p:nvSpPr>
        <p:spPr bwMode="auto">
          <a:xfrm flipV="1">
            <a:off x="5764213" y="3775075"/>
            <a:ext cx="1587" cy="647700"/>
          </a:xfrm>
          <a:prstGeom prst="line">
            <a:avLst/>
          </a:prstGeom>
          <a:noFill/>
          <a:ln w="9525" cap="flat" cmpd="sng">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30"/>
          <p:cNvSpPr>
            <a:spLocks noChangeShapeType="1"/>
          </p:cNvSpPr>
          <p:nvPr/>
        </p:nvSpPr>
        <p:spPr bwMode="auto">
          <a:xfrm flipH="1">
            <a:off x="5762625" y="4437063"/>
            <a:ext cx="157163" cy="1587"/>
          </a:xfrm>
          <a:prstGeom prst="line">
            <a:avLst/>
          </a:prstGeom>
          <a:noFill/>
          <a:ln w="9525" cap="flat" cmpd="sng">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31"/>
          <p:cNvSpPr>
            <a:spLocks noChangeShapeType="1"/>
          </p:cNvSpPr>
          <p:nvPr/>
        </p:nvSpPr>
        <p:spPr bwMode="auto">
          <a:xfrm flipH="1">
            <a:off x="5764213" y="3775075"/>
            <a:ext cx="157162" cy="0"/>
          </a:xfrm>
          <a:prstGeom prst="line">
            <a:avLst/>
          </a:prstGeom>
          <a:noFill/>
          <a:ln w="9525" cap="flat" cmpd="sng">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Rectangle 32"/>
          <p:cNvSpPr>
            <a:spLocks noChangeArrowheads="1"/>
          </p:cNvSpPr>
          <p:nvPr/>
        </p:nvSpPr>
        <p:spPr bwMode="auto">
          <a:xfrm>
            <a:off x="4410075" y="4622800"/>
            <a:ext cx="881973" cy="646331"/>
          </a:xfrm>
          <a:prstGeom prst="rect">
            <a:avLst/>
          </a:prstGeom>
          <a:solidFill>
            <a:srgbClr val="CCFFFF"/>
          </a:solidFill>
          <a:ln w="9525" cap="flat" cmpd="sng">
            <a:solidFill>
              <a:srgbClr val="000000"/>
            </a:solidFill>
            <a:miter lim="800000"/>
            <a:headEnd/>
            <a:tailEnd/>
          </a:ln>
        </p:spPr>
        <p:txBody>
          <a:bodyPr wrap="none">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r>
              <a:rPr lang="zh-CN" altLang="en-US" b="1">
                <a:solidFill>
                  <a:srgbClr val="2D6A93"/>
                </a:solidFill>
                <a:latin typeface="黑体" panose="02010609060101010101" pitchFamily="49" charset="-122"/>
                <a:ea typeface="黑体" panose="02010609060101010101" pitchFamily="49" charset="-122"/>
                <a:sym typeface="黑体" panose="02010609060101010101" pitchFamily="49" charset="-122"/>
              </a:rPr>
              <a:t>混合策</a:t>
            </a:r>
            <a:endParaRPr lang="en-US" b="1">
              <a:solidFill>
                <a:srgbClr val="2D6A93"/>
              </a:solidFill>
              <a:latin typeface="黑体" panose="02010609060101010101" pitchFamily="49" charset="-122"/>
              <a:ea typeface="黑体" panose="02010609060101010101" pitchFamily="49" charset="-122"/>
              <a:sym typeface="黑体" panose="02010609060101010101" pitchFamily="49" charset="-122"/>
            </a:endParaRPr>
          </a:p>
          <a:p>
            <a:r>
              <a:rPr lang="zh-CN" altLang="en-US" b="1">
                <a:solidFill>
                  <a:srgbClr val="2D6A93"/>
                </a:solidFill>
                <a:latin typeface="黑体" panose="02010609060101010101" pitchFamily="49" charset="-122"/>
                <a:ea typeface="黑体" panose="02010609060101010101" pitchFamily="49" charset="-122"/>
                <a:sym typeface="黑体" panose="02010609060101010101" pitchFamily="49" charset="-122"/>
              </a:rPr>
              <a:t>略模型</a:t>
            </a:r>
          </a:p>
        </p:txBody>
      </p:sp>
      <p:sp>
        <p:nvSpPr>
          <p:cNvPr id="34" name="Line 33"/>
          <p:cNvSpPr>
            <a:spLocks noChangeShapeType="1"/>
          </p:cNvSpPr>
          <p:nvPr/>
        </p:nvSpPr>
        <p:spPr bwMode="auto">
          <a:xfrm>
            <a:off x="5305425" y="4916488"/>
            <a:ext cx="612775" cy="1587"/>
          </a:xfrm>
          <a:prstGeom prst="line">
            <a:avLst/>
          </a:prstGeom>
          <a:noFill/>
          <a:ln w="9525" cap="flat" cmpd="sng">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8989956"/>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自主访问控制模型</a:t>
            </a:r>
          </a:p>
        </p:txBody>
      </p:sp>
      <p:sp>
        <p:nvSpPr>
          <p:cNvPr id="3" name="内容占位符 2"/>
          <p:cNvSpPr>
            <a:spLocks noGrp="1"/>
          </p:cNvSpPr>
          <p:nvPr>
            <p:ph idx="1"/>
          </p:nvPr>
        </p:nvSpPr>
        <p:spPr/>
        <p:txBody>
          <a:bodyPr/>
          <a:lstStyle/>
          <a:p>
            <a:r>
              <a:rPr lang="zh-CN" altLang="en-US" dirty="0">
                <a:sym typeface="Times New Roman" panose="02020603050405020304" pitchFamily="18" charset="0"/>
              </a:rPr>
              <a:t>什么是自主访问控制模型（DAC）</a:t>
            </a:r>
          </a:p>
          <a:p>
            <a:pPr lvl="1"/>
            <a:r>
              <a:rPr lang="zh-CN" altLang="en-US" sz="2800" dirty="0">
                <a:sym typeface="Times New Roman" panose="02020603050405020304" pitchFamily="18" charset="0"/>
              </a:rPr>
              <a:t>客体的属主（创建者）决定该客体的访问权限</a:t>
            </a:r>
          </a:p>
          <a:p>
            <a:pPr lvl="1"/>
            <a:r>
              <a:rPr lang="zh-CN" altLang="en-US" sz="2800" dirty="0">
                <a:sym typeface="Times New Roman" panose="02020603050405020304" pitchFamily="18" charset="0"/>
              </a:rPr>
              <a:t>灵活，具有较好的易用性和可扩展性</a:t>
            </a:r>
            <a:endParaRPr lang="zh-CN" altLang="en-US" sz="2800" b="1" i="1" dirty="0">
              <a:sym typeface="Times New Roman" panose="02020603050405020304" pitchFamily="18" charset="0"/>
            </a:endParaRPr>
          </a:p>
          <a:p>
            <a:pPr lvl="1"/>
            <a:r>
              <a:rPr lang="zh-CN" altLang="en-US" sz="2800" dirty="0">
                <a:sym typeface="Times New Roman" panose="02020603050405020304" pitchFamily="18" charset="0"/>
              </a:rPr>
              <a:t>安全性不高</a:t>
            </a:r>
            <a:endParaRPr lang="zh-CN" altLang="en-US" sz="2800" b="1" i="1" dirty="0">
              <a:sym typeface="Times New Roman" panose="02020603050405020304" pitchFamily="18" charset="0"/>
            </a:endParaRPr>
          </a:p>
          <a:p>
            <a:r>
              <a:rPr lang="zh-CN" altLang="en-US" dirty="0"/>
              <a:t>实现机制</a:t>
            </a:r>
          </a:p>
          <a:p>
            <a:pPr lvl="1"/>
            <a:r>
              <a:rPr lang="zh-CN" altLang="en-US" sz="2800" dirty="0"/>
              <a:t>访问控制表/矩阵</a:t>
            </a:r>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57</a:t>
            </a:fld>
            <a:endParaRPr lang="en-US" altLang="zh-CN"/>
          </a:p>
        </p:txBody>
      </p:sp>
      <p:grpSp>
        <p:nvGrpSpPr>
          <p:cNvPr id="5" name="Group 5"/>
          <p:cNvGrpSpPr>
            <a:grpSpLocks/>
          </p:cNvGrpSpPr>
          <p:nvPr/>
        </p:nvGrpSpPr>
        <p:grpSpPr bwMode="auto">
          <a:xfrm>
            <a:off x="1784350" y="4487863"/>
            <a:ext cx="5832475" cy="1873250"/>
            <a:chOff x="0" y="0"/>
            <a:chExt cx="5832475" cy="1873250"/>
          </a:xfrm>
        </p:grpSpPr>
        <p:sp>
          <p:nvSpPr>
            <p:cNvPr id="6" name="Rectangle 6"/>
            <p:cNvSpPr>
              <a:spLocks noChangeArrowheads="1"/>
            </p:cNvSpPr>
            <p:nvPr/>
          </p:nvSpPr>
          <p:spPr bwMode="auto">
            <a:xfrm>
              <a:off x="1237191" y="0"/>
              <a:ext cx="1531761" cy="455655"/>
            </a:xfrm>
            <a:prstGeom prst="rect">
              <a:avLst/>
            </a:prstGeom>
            <a:solidFill>
              <a:srgbClr val="E3E3F1"/>
            </a:solidFill>
            <a:ln w="9525" cap="flat" cmpd="sng">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a:r>
                <a:rPr lang="zh-CN" altLang="en-US" sz="1600" b="1" i="1">
                  <a:solidFill>
                    <a:srgbClr val="000066"/>
                  </a:solidFill>
                  <a:latin typeface="Times New Roman" panose="02020603050405020304" pitchFamily="18" charset="0"/>
                  <a:sym typeface="黑体" panose="02010609060101010101" pitchFamily="49" charset="-122"/>
                </a:rPr>
                <a:t>目标</a:t>
              </a:r>
              <a:r>
                <a:rPr lang="en-US" sz="1600" b="1" i="1">
                  <a:solidFill>
                    <a:srgbClr val="000066"/>
                  </a:solidFill>
                  <a:latin typeface="Times New Roman" panose="02020603050405020304" pitchFamily="18" charset="0"/>
                  <a:sym typeface="黑体" panose="02010609060101010101" pitchFamily="49" charset="-122"/>
                </a:rPr>
                <a:t>x</a:t>
              </a:r>
              <a:endParaRPr lang="zh-CN" altLang="en-US" sz="1600" b="1" i="1">
                <a:solidFill>
                  <a:srgbClr val="000066"/>
                </a:solidFill>
                <a:latin typeface="Times New Roman" panose="02020603050405020304" pitchFamily="18" charset="0"/>
                <a:sym typeface="黑体" panose="02010609060101010101" pitchFamily="49" charset="-122"/>
              </a:endParaRPr>
            </a:p>
          </p:txBody>
        </p:sp>
        <p:sp>
          <p:nvSpPr>
            <p:cNvPr id="7" name="Rectangle 7"/>
            <p:cNvSpPr>
              <a:spLocks noChangeArrowheads="1"/>
            </p:cNvSpPr>
            <p:nvPr/>
          </p:nvSpPr>
          <p:spPr bwMode="auto">
            <a:xfrm>
              <a:off x="1237191" y="455655"/>
              <a:ext cx="1531761" cy="354398"/>
            </a:xfrm>
            <a:prstGeom prst="rect">
              <a:avLst/>
            </a:prstGeom>
            <a:solidFill>
              <a:srgbClr val="E3E3F1"/>
            </a:solidFill>
            <a:ln w="9525" cap="flat" cmpd="sng">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a:r>
                <a:rPr lang="en-US" sz="1600" b="1" i="1" dirty="0">
                  <a:solidFill>
                    <a:srgbClr val="000066"/>
                  </a:solidFill>
                  <a:latin typeface="Times New Roman" panose="02020603050405020304" pitchFamily="18" charset="0"/>
                  <a:sym typeface="黑体" panose="02010609060101010101" pitchFamily="49" charset="-122"/>
                </a:rPr>
                <a:t>R</a:t>
              </a:r>
              <a:r>
                <a:rPr lang="zh-CN" altLang="en-US" sz="1600" b="1" i="1" dirty="0">
                  <a:solidFill>
                    <a:srgbClr val="000066"/>
                  </a:solidFill>
                  <a:latin typeface="Times New Roman" panose="02020603050405020304" pitchFamily="18" charset="0"/>
                  <a:sym typeface="黑体" panose="02010609060101010101" pitchFamily="49" charset="-122"/>
                </a:rPr>
                <a:t>、</a:t>
              </a:r>
              <a:r>
                <a:rPr lang="en-US" sz="1600" b="1" i="1" dirty="0">
                  <a:solidFill>
                    <a:srgbClr val="000066"/>
                  </a:solidFill>
                  <a:latin typeface="Times New Roman" panose="02020603050405020304" pitchFamily="18" charset="0"/>
                  <a:sym typeface="黑体" panose="02010609060101010101" pitchFamily="49" charset="-122"/>
                </a:rPr>
                <a:t>W</a:t>
              </a:r>
              <a:r>
                <a:rPr lang="zh-CN" altLang="en-US" sz="1600" b="1" i="1" dirty="0">
                  <a:solidFill>
                    <a:srgbClr val="000066"/>
                  </a:solidFill>
                  <a:latin typeface="Times New Roman" panose="02020603050405020304" pitchFamily="18" charset="0"/>
                  <a:sym typeface="黑体" panose="02010609060101010101" pitchFamily="49" charset="-122"/>
                </a:rPr>
                <a:t>、</a:t>
              </a:r>
              <a:r>
                <a:rPr lang="en-US" sz="1600" b="1" i="1" dirty="0">
                  <a:solidFill>
                    <a:srgbClr val="000066"/>
                  </a:solidFill>
                  <a:latin typeface="Times New Roman" panose="02020603050405020304" pitchFamily="18" charset="0"/>
                  <a:sym typeface="黑体" panose="02010609060101010101" pitchFamily="49" charset="-122"/>
                </a:rPr>
                <a:t>Own</a:t>
              </a:r>
              <a:endParaRPr lang="zh-CN" altLang="en-US" sz="1600" b="1" i="1" dirty="0">
                <a:solidFill>
                  <a:srgbClr val="000066"/>
                </a:solidFill>
                <a:latin typeface="Times New Roman" panose="02020603050405020304" pitchFamily="18" charset="0"/>
                <a:sym typeface="黑体" panose="02010609060101010101" pitchFamily="49" charset="-122"/>
              </a:endParaRPr>
            </a:p>
          </p:txBody>
        </p:sp>
        <p:sp>
          <p:nvSpPr>
            <p:cNvPr id="8" name="Rectangle 8"/>
            <p:cNvSpPr>
              <a:spLocks noChangeArrowheads="1"/>
            </p:cNvSpPr>
            <p:nvPr/>
          </p:nvSpPr>
          <p:spPr bwMode="auto">
            <a:xfrm>
              <a:off x="2768953" y="455655"/>
              <a:ext cx="1531761" cy="354398"/>
            </a:xfrm>
            <a:prstGeom prst="rect">
              <a:avLst/>
            </a:prstGeom>
            <a:solidFill>
              <a:srgbClr val="E3E3F1"/>
            </a:solidFill>
            <a:ln w="9525" cap="flat" cmpd="sng">
              <a:solidFill>
                <a:srgbClr val="000000"/>
              </a:solidFill>
              <a:miter lim="800000"/>
              <a:headEnd/>
              <a:tailEnd/>
            </a:ln>
          </p:spPr>
          <p:txBody>
            <a:bodyPr/>
            <a:lstStyle/>
            <a:p>
              <a:endParaRPr lang="zh-CN" altLang="en-US"/>
            </a:p>
          </p:txBody>
        </p:sp>
        <p:sp>
          <p:nvSpPr>
            <p:cNvPr id="9" name="Rectangle 9"/>
            <p:cNvSpPr>
              <a:spLocks noChangeArrowheads="1"/>
            </p:cNvSpPr>
            <p:nvPr/>
          </p:nvSpPr>
          <p:spPr bwMode="auto">
            <a:xfrm>
              <a:off x="4300714" y="455655"/>
              <a:ext cx="1531761" cy="354398"/>
            </a:xfrm>
            <a:prstGeom prst="rect">
              <a:avLst/>
            </a:prstGeom>
            <a:solidFill>
              <a:srgbClr val="E3E3F1"/>
            </a:solidFill>
            <a:ln w="9525" cap="flat" cmpd="sng">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a:r>
                <a:rPr lang="en-US" sz="1600" b="1" i="1">
                  <a:solidFill>
                    <a:srgbClr val="000066"/>
                  </a:solidFill>
                  <a:latin typeface="Times New Roman" panose="02020603050405020304" pitchFamily="18" charset="0"/>
                  <a:sym typeface="黑体" panose="02010609060101010101" pitchFamily="49" charset="-122"/>
                </a:rPr>
                <a:t>R</a:t>
              </a:r>
              <a:r>
                <a:rPr lang="zh-CN" altLang="en-US" sz="1600" b="1" i="1">
                  <a:solidFill>
                    <a:srgbClr val="000066"/>
                  </a:solidFill>
                  <a:latin typeface="Times New Roman" panose="02020603050405020304" pitchFamily="18" charset="0"/>
                  <a:sym typeface="黑体" panose="02010609060101010101" pitchFamily="49" charset="-122"/>
                </a:rPr>
                <a:t>、</a:t>
              </a:r>
              <a:r>
                <a:rPr lang="en-US" sz="1600" b="1" i="1">
                  <a:solidFill>
                    <a:srgbClr val="000066"/>
                  </a:solidFill>
                  <a:latin typeface="Times New Roman" panose="02020603050405020304" pitchFamily="18" charset="0"/>
                  <a:sym typeface="黑体" panose="02010609060101010101" pitchFamily="49" charset="-122"/>
                </a:rPr>
                <a:t>W</a:t>
              </a:r>
              <a:r>
                <a:rPr lang="zh-CN" altLang="en-US" sz="1600" b="1" i="1">
                  <a:solidFill>
                    <a:srgbClr val="000066"/>
                  </a:solidFill>
                  <a:latin typeface="Times New Roman" panose="02020603050405020304" pitchFamily="18" charset="0"/>
                  <a:sym typeface="黑体" panose="02010609060101010101" pitchFamily="49" charset="-122"/>
                </a:rPr>
                <a:t>、</a:t>
              </a:r>
              <a:r>
                <a:rPr lang="en-US" sz="1600" b="1" i="1">
                  <a:solidFill>
                    <a:srgbClr val="000066"/>
                  </a:solidFill>
                  <a:latin typeface="Times New Roman" panose="02020603050405020304" pitchFamily="18" charset="0"/>
                  <a:sym typeface="黑体" panose="02010609060101010101" pitchFamily="49" charset="-122"/>
                </a:rPr>
                <a:t>Own</a:t>
              </a:r>
              <a:endParaRPr lang="zh-CN" altLang="en-US" sz="1600" b="1" i="1">
                <a:solidFill>
                  <a:srgbClr val="000066"/>
                </a:solidFill>
                <a:latin typeface="Times New Roman" panose="02020603050405020304" pitchFamily="18" charset="0"/>
                <a:sym typeface="黑体" panose="02010609060101010101" pitchFamily="49" charset="-122"/>
              </a:endParaRPr>
            </a:p>
          </p:txBody>
        </p:sp>
        <p:sp>
          <p:nvSpPr>
            <p:cNvPr id="10" name="Rectangle 10"/>
            <p:cNvSpPr>
              <a:spLocks noChangeArrowheads="1"/>
            </p:cNvSpPr>
            <p:nvPr/>
          </p:nvSpPr>
          <p:spPr bwMode="auto">
            <a:xfrm>
              <a:off x="2768953" y="0"/>
              <a:ext cx="1531761" cy="455655"/>
            </a:xfrm>
            <a:prstGeom prst="rect">
              <a:avLst/>
            </a:prstGeom>
            <a:solidFill>
              <a:srgbClr val="E3E3F1"/>
            </a:solidFill>
            <a:ln w="9525" cap="flat" cmpd="sng">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a:r>
                <a:rPr lang="zh-CN" altLang="en-US" sz="1600" b="1" i="1">
                  <a:solidFill>
                    <a:srgbClr val="000066"/>
                  </a:solidFill>
                  <a:latin typeface="Times New Roman" panose="02020603050405020304" pitchFamily="18" charset="0"/>
                  <a:sym typeface="黑体" panose="02010609060101010101" pitchFamily="49" charset="-122"/>
                </a:rPr>
                <a:t>目标</a:t>
              </a:r>
              <a:r>
                <a:rPr lang="en-US" sz="1600" b="1" i="1">
                  <a:solidFill>
                    <a:srgbClr val="000066"/>
                  </a:solidFill>
                  <a:latin typeface="Times New Roman" panose="02020603050405020304" pitchFamily="18" charset="0"/>
                  <a:sym typeface="黑体" panose="02010609060101010101" pitchFamily="49" charset="-122"/>
                </a:rPr>
                <a:t>y</a:t>
              </a:r>
              <a:endParaRPr lang="zh-CN" altLang="en-US" sz="1600" b="1" i="1">
                <a:solidFill>
                  <a:srgbClr val="000066"/>
                </a:solidFill>
                <a:latin typeface="Times New Roman" panose="02020603050405020304" pitchFamily="18" charset="0"/>
                <a:sym typeface="黑体" panose="02010609060101010101" pitchFamily="49" charset="-122"/>
              </a:endParaRPr>
            </a:p>
          </p:txBody>
        </p:sp>
        <p:sp>
          <p:nvSpPr>
            <p:cNvPr id="11" name="Rectangle 11"/>
            <p:cNvSpPr>
              <a:spLocks noChangeArrowheads="1"/>
            </p:cNvSpPr>
            <p:nvPr/>
          </p:nvSpPr>
          <p:spPr bwMode="auto">
            <a:xfrm>
              <a:off x="4300714" y="0"/>
              <a:ext cx="1531761" cy="455655"/>
            </a:xfrm>
            <a:prstGeom prst="rect">
              <a:avLst/>
            </a:prstGeom>
            <a:solidFill>
              <a:srgbClr val="E3E3F1"/>
            </a:solidFill>
            <a:ln w="9525" cap="flat" cmpd="sng">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a:r>
                <a:rPr lang="zh-CN" altLang="en-US" sz="1600" b="1" i="1">
                  <a:solidFill>
                    <a:srgbClr val="000066"/>
                  </a:solidFill>
                  <a:latin typeface="Times New Roman" panose="02020603050405020304" pitchFamily="18" charset="0"/>
                  <a:sym typeface="黑体" panose="02010609060101010101" pitchFamily="49" charset="-122"/>
                </a:rPr>
                <a:t>目标</a:t>
              </a:r>
              <a:r>
                <a:rPr lang="en-US" sz="1600" b="1" i="1">
                  <a:solidFill>
                    <a:srgbClr val="000066"/>
                  </a:solidFill>
                  <a:latin typeface="Times New Roman" panose="02020603050405020304" pitchFamily="18" charset="0"/>
                  <a:sym typeface="黑体" panose="02010609060101010101" pitchFamily="49" charset="-122"/>
                </a:rPr>
                <a:t>z</a:t>
              </a:r>
              <a:endParaRPr lang="zh-CN" altLang="en-US" sz="1600" b="1" i="1">
                <a:solidFill>
                  <a:srgbClr val="000066"/>
                </a:solidFill>
                <a:latin typeface="Times New Roman" panose="02020603050405020304" pitchFamily="18" charset="0"/>
                <a:sym typeface="黑体" panose="02010609060101010101" pitchFamily="49" charset="-122"/>
              </a:endParaRPr>
            </a:p>
          </p:txBody>
        </p:sp>
        <p:sp>
          <p:nvSpPr>
            <p:cNvPr id="12" name="Rectangle 12"/>
            <p:cNvSpPr>
              <a:spLocks noChangeArrowheads="1"/>
            </p:cNvSpPr>
            <p:nvPr/>
          </p:nvSpPr>
          <p:spPr bwMode="auto">
            <a:xfrm>
              <a:off x="0" y="455655"/>
              <a:ext cx="1237191" cy="354398"/>
            </a:xfrm>
            <a:prstGeom prst="rect">
              <a:avLst/>
            </a:prstGeom>
            <a:solidFill>
              <a:srgbClr val="E3E3F1"/>
            </a:solidFill>
            <a:ln w="9525" cap="flat" cmpd="sng">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a:r>
                <a:rPr lang="zh-CN" altLang="en-US" sz="1600" b="1" i="1">
                  <a:solidFill>
                    <a:srgbClr val="000066"/>
                  </a:solidFill>
                  <a:latin typeface="Times New Roman" panose="02020603050405020304" pitchFamily="18" charset="0"/>
                  <a:sym typeface="黑体" panose="02010609060101010101" pitchFamily="49" charset="-122"/>
                </a:rPr>
                <a:t>用户</a:t>
              </a:r>
              <a:r>
                <a:rPr lang="en-US" sz="1600" b="1" i="1">
                  <a:solidFill>
                    <a:srgbClr val="000066"/>
                  </a:solidFill>
                  <a:latin typeface="Times New Roman" panose="02020603050405020304" pitchFamily="18" charset="0"/>
                  <a:sym typeface="黑体" panose="02010609060101010101" pitchFamily="49" charset="-122"/>
                </a:rPr>
                <a:t>a</a:t>
              </a:r>
              <a:endParaRPr lang="zh-CN" altLang="en-US" sz="1600" b="1" i="1">
                <a:solidFill>
                  <a:srgbClr val="000066"/>
                </a:solidFill>
                <a:latin typeface="Times New Roman" panose="02020603050405020304" pitchFamily="18" charset="0"/>
                <a:sym typeface="黑体" panose="02010609060101010101" pitchFamily="49" charset="-122"/>
              </a:endParaRPr>
            </a:p>
          </p:txBody>
        </p:sp>
        <p:sp>
          <p:nvSpPr>
            <p:cNvPr id="13" name="Rectangle 13"/>
            <p:cNvSpPr>
              <a:spLocks noChangeArrowheads="1"/>
            </p:cNvSpPr>
            <p:nvPr/>
          </p:nvSpPr>
          <p:spPr bwMode="auto">
            <a:xfrm>
              <a:off x="0" y="810054"/>
              <a:ext cx="1237191" cy="354398"/>
            </a:xfrm>
            <a:prstGeom prst="rect">
              <a:avLst/>
            </a:prstGeom>
            <a:solidFill>
              <a:srgbClr val="E3E3F1"/>
            </a:solidFill>
            <a:ln w="9525" cap="flat" cmpd="sng">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a:r>
                <a:rPr lang="zh-CN" altLang="en-US" sz="1600" b="1" i="1">
                  <a:solidFill>
                    <a:srgbClr val="000066"/>
                  </a:solidFill>
                  <a:latin typeface="Times New Roman" panose="02020603050405020304" pitchFamily="18" charset="0"/>
                  <a:sym typeface="黑体" panose="02010609060101010101" pitchFamily="49" charset="-122"/>
                </a:rPr>
                <a:t>用户</a:t>
              </a:r>
              <a:r>
                <a:rPr lang="en-US" sz="1600" b="1" i="1">
                  <a:solidFill>
                    <a:srgbClr val="000066"/>
                  </a:solidFill>
                  <a:latin typeface="Times New Roman" panose="02020603050405020304" pitchFamily="18" charset="0"/>
                  <a:sym typeface="黑体" panose="02010609060101010101" pitchFamily="49" charset="-122"/>
                </a:rPr>
                <a:t>b</a:t>
              </a:r>
              <a:endParaRPr lang="zh-CN" altLang="en-US" sz="1600" b="1" i="1">
                <a:solidFill>
                  <a:srgbClr val="000066"/>
                </a:solidFill>
                <a:latin typeface="Times New Roman" panose="02020603050405020304" pitchFamily="18" charset="0"/>
                <a:sym typeface="黑体" panose="02010609060101010101" pitchFamily="49" charset="-122"/>
              </a:endParaRPr>
            </a:p>
          </p:txBody>
        </p:sp>
        <p:sp>
          <p:nvSpPr>
            <p:cNvPr id="14" name="Rectangle 14"/>
            <p:cNvSpPr>
              <a:spLocks noChangeArrowheads="1"/>
            </p:cNvSpPr>
            <p:nvPr/>
          </p:nvSpPr>
          <p:spPr bwMode="auto">
            <a:xfrm>
              <a:off x="0" y="1164452"/>
              <a:ext cx="1237191" cy="354398"/>
            </a:xfrm>
            <a:prstGeom prst="rect">
              <a:avLst/>
            </a:prstGeom>
            <a:solidFill>
              <a:srgbClr val="E3E3F1"/>
            </a:solidFill>
            <a:ln w="9525" cap="flat" cmpd="sng">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a:r>
                <a:rPr lang="zh-CN" altLang="en-US" sz="1600" b="1" i="1">
                  <a:solidFill>
                    <a:srgbClr val="000066"/>
                  </a:solidFill>
                  <a:latin typeface="Times New Roman" panose="02020603050405020304" pitchFamily="18" charset="0"/>
                  <a:sym typeface="黑体" panose="02010609060101010101" pitchFamily="49" charset="-122"/>
                </a:rPr>
                <a:t>用户</a:t>
              </a:r>
              <a:r>
                <a:rPr lang="en-US" sz="1600" b="1" i="1">
                  <a:solidFill>
                    <a:srgbClr val="000066"/>
                  </a:solidFill>
                  <a:latin typeface="Times New Roman" panose="02020603050405020304" pitchFamily="18" charset="0"/>
                  <a:sym typeface="黑体" panose="02010609060101010101" pitchFamily="49" charset="-122"/>
                </a:rPr>
                <a:t>c</a:t>
              </a:r>
              <a:endParaRPr lang="zh-CN" altLang="en-US" sz="1600" b="1" i="1">
                <a:solidFill>
                  <a:srgbClr val="000066"/>
                </a:solidFill>
                <a:latin typeface="Times New Roman" panose="02020603050405020304" pitchFamily="18" charset="0"/>
                <a:sym typeface="黑体" panose="02010609060101010101" pitchFamily="49" charset="-122"/>
              </a:endParaRPr>
            </a:p>
          </p:txBody>
        </p:sp>
        <p:sp>
          <p:nvSpPr>
            <p:cNvPr id="15" name="Rectangle 15"/>
            <p:cNvSpPr>
              <a:spLocks noChangeArrowheads="1"/>
            </p:cNvSpPr>
            <p:nvPr/>
          </p:nvSpPr>
          <p:spPr bwMode="auto">
            <a:xfrm>
              <a:off x="0" y="1518851"/>
              <a:ext cx="1237191" cy="354399"/>
            </a:xfrm>
            <a:prstGeom prst="rect">
              <a:avLst/>
            </a:prstGeom>
            <a:solidFill>
              <a:srgbClr val="E3E3F1"/>
            </a:solidFill>
            <a:ln w="9525" cap="flat" cmpd="sng">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a:r>
                <a:rPr lang="zh-CN" altLang="en-US" sz="1600" b="1" i="1">
                  <a:solidFill>
                    <a:srgbClr val="000066"/>
                  </a:solidFill>
                  <a:latin typeface="Times New Roman" panose="02020603050405020304" pitchFamily="18" charset="0"/>
                  <a:sym typeface="黑体" panose="02010609060101010101" pitchFamily="49" charset="-122"/>
                </a:rPr>
                <a:t>用户</a:t>
              </a:r>
              <a:r>
                <a:rPr lang="en-US" sz="1600" b="1" i="1">
                  <a:solidFill>
                    <a:srgbClr val="000066"/>
                  </a:solidFill>
                  <a:latin typeface="Times New Roman" panose="02020603050405020304" pitchFamily="18" charset="0"/>
                  <a:sym typeface="黑体" panose="02010609060101010101" pitchFamily="49" charset="-122"/>
                </a:rPr>
                <a:t>d</a:t>
              </a:r>
              <a:endParaRPr lang="zh-CN" altLang="en-US" sz="1600" b="1" i="1">
                <a:solidFill>
                  <a:srgbClr val="000066"/>
                </a:solidFill>
                <a:latin typeface="Times New Roman" panose="02020603050405020304" pitchFamily="18" charset="0"/>
                <a:sym typeface="黑体" panose="02010609060101010101" pitchFamily="49" charset="-122"/>
              </a:endParaRPr>
            </a:p>
          </p:txBody>
        </p:sp>
        <p:sp>
          <p:nvSpPr>
            <p:cNvPr id="16" name="Rectangle 16"/>
            <p:cNvSpPr>
              <a:spLocks noChangeArrowheads="1"/>
            </p:cNvSpPr>
            <p:nvPr/>
          </p:nvSpPr>
          <p:spPr bwMode="auto">
            <a:xfrm>
              <a:off x="1237191" y="810054"/>
              <a:ext cx="1531761" cy="354398"/>
            </a:xfrm>
            <a:prstGeom prst="rect">
              <a:avLst/>
            </a:prstGeom>
            <a:solidFill>
              <a:srgbClr val="E3E3F1"/>
            </a:solidFill>
            <a:ln w="9525" cap="flat" cmpd="sng">
              <a:solidFill>
                <a:srgbClr val="000000"/>
              </a:solidFill>
              <a:miter lim="800000"/>
              <a:headEnd/>
              <a:tailEnd/>
            </a:ln>
          </p:spPr>
          <p:txBody>
            <a:bodyPr/>
            <a:lstStyle/>
            <a:p>
              <a:endParaRPr lang="zh-CN" altLang="en-US"/>
            </a:p>
          </p:txBody>
        </p:sp>
        <p:sp>
          <p:nvSpPr>
            <p:cNvPr id="17" name="Rectangle 17"/>
            <p:cNvSpPr>
              <a:spLocks noChangeArrowheads="1"/>
            </p:cNvSpPr>
            <p:nvPr/>
          </p:nvSpPr>
          <p:spPr bwMode="auto">
            <a:xfrm>
              <a:off x="1237191" y="1164452"/>
              <a:ext cx="1531761" cy="354398"/>
            </a:xfrm>
            <a:prstGeom prst="rect">
              <a:avLst/>
            </a:prstGeom>
            <a:solidFill>
              <a:srgbClr val="E3E3F1"/>
            </a:solidFill>
            <a:ln w="9525" cap="flat" cmpd="sng">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a:r>
                <a:rPr lang="en-US" sz="1600" b="1" i="1">
                  <a:solidFill>
                    <a:srgbClr val="000066"/>
                  </a:solidFill>
                  <a:latin typeface="Times New Roman" panose="02020603050405020304" pitchFamily="18" charset="0"/>
                  <a:sym typeface="黑体" panose="02010609060101010101" pitchFamily="49" charset="-122"/>
                </a:rPr>
                <a:t>R</a:t>
              </a:r>
              <a:endParaRPr lang="zh-CN" altLang="en-US" sz="1600" b="1" i="1">
                <a:solidFill>
                  <a:srgbClr val="000066"/>
                </a:solidFill>
                <a:latin typeface="Times New Roman" panose="02020603050405020304" pitchFamily="18" charset="0"/>
                <a:sym typeface="黑体" panose="02010609060101010101" pitchFamily="49" charset="-122"/>
              </a:endParaRPr>
            </a:p>
          </p:txBody>
        </p:sp>
        <p:sp>
          <p:nvSpPr>
            <p:cNvPr id="18" name="Rectangle 18"/>
            <p:cNvSpPr>
              <a:spLocks noChangeArrowheads="1"/>
            </p:cNvSpPr>
            <p:nvPr/>
          </p:nvSpPr>
          <p:spPr bwMode="auto">
            <a:xfrm>
              <a:off x="1237191" y="1518851"/>
              <a:ext cx="1531761" cy="354399"/>
            </a:xfrm>
            <a:prstGeom prst="rect">
              <a:avLst/>
            </a:prstGeom>
            <a:solidFill>
              <a:srgbClr val="E3E3F1"/>
            </a:solidFill>
            <a:ln w="9525" cap="flat" cmpd="sng">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a:r>
                <a:rPr lang="en-US" sz="1600" b="1" i="1">
                  <a:solidFill>
                    <a:srgbClr val="000066"/>
                  </a:solidFill>
                  <a:latin typeface="Times New Roman" panose="02020603050405020304" pitchFamily="18" charset="0"/>
                  <a:sym typeface="黑体" panose="02010609060101010101" pitchFamily="49" charset="-122"/>
                </a:rPr>
                <a:t>R</a:t>
              </a:r>
              <a:endParaRPr lang="zh-CN" altLang="en-US" sz="1600" b="1" i="1">
                <a:solidFill>
                  <a:srgbClr val="000066"/>
                </a:solidFill>
                <a:latin typeface="Times New Roman" panose="02020603050405020304" pitchFamily="18" charset="0"/>
                <a:sym typeface="黑体" panose="02010609060101010101" pitchFamily="49" charset="-122"/>
              </a:endParaRPr>
            </a:p>
          </p:txBody>
        </p:sp>
        <p:sp>
          <p:nvSpPr>
            <p:cNvPr id="19" name="Rectangle 19"/>
            <p:cNvSpPr>
              <a:spLocks noChangeArrowheads="1"/>
            </p:cNvSpPr>
            <p:nvPr/>
          </p:nvSpPr>
          <p:spPr bwMode="auto">
            <a:xfrm>
              <a:off x="2768953" y="810054"/>
              <a:ext cx="1531761" cy="354398"/>
            </a:xfrm>
            <a:prstGeom prst="rect">
              <a:avLst/>
            </a:prstGeom>
            <a:solidFill>
              <a:srgbClr val="E3E3F1"/>
            </a:solidFill>
            <a:ln w="9525" cap="flat" cmpd="sng">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a:r>
                <a:rPr lang="en-US" sz="1600" b="1" i="1">
                  <a:solidFill>
                    <a:srgbClr val="000066"/>
                  </a:solidFill>
                  <a:latin typeface="Times New Roman" panose="02020603050405020304" pitchFamily="18" charset="0"/>
                  <a:sym typeface="黑体" panose="02010609060101010101" pitchFamily="49" charset="-122"/>
                </a:rPr>
                <a:t>R</a:t>
              </a:r>
              <a:r>
                <a:rPr lang="zh-CN" altLang="en-US" sz="1600" b="1" i="1">
                  <a:solidFill>
                    <a:srgbClr val="000066"/>
                  </a:solidFill>
                  <a:latin typeface="Times New Roman" panose="02020603050405020304" pitchFamily="18" charset="0"/>
                  <a:sym typeface="黑体" panose="02010609060101010101" pitchFamily="49" charset="-122"/>
                </a:rPr>
                <a:t>、</a:t>
              </a:r>
              <a:r>
                <a:rPr lang="en-US" sz="1600" b="1" i="1">
                  <a:solidFill>
                    <a:srgbClr val="000066"/>
                  </a:solidFill>
                  <a:latin typeface="Times New Roman" panose="02020603050405020304" pitchFamily="18" charset="0"/>
                  <a:sym typeface="黑体" panose="02010609060101010101" pitchFamily="49" charset="-122"/>
                </a:rPr>
                <a:t>W</a:t>
              </a:r>
              <a:r>
                <a:rPr lang="zh-CN" altLang="en-US" sz="1600" b="1" i="1">
                  <a:solidFill>
                    <a:srgbClr val="000066"/>
                  </a:solidFill>
                  <a:latin typeface="Times New Roman" panose="02020603050405020304" pitchFamily="18" charset="0"/>
                  <a:sym typeface="黑体" panose="02010609060101010101" pitchFamily="49" charset="-122"/>
                </a:rPr>
                <a:t>、</a:t>
              </a:r>
              <a:r>
                <a:rPr lang="en-US" sz="1600" b="1" i="1">
                  <a:solidFill>
                    <a:srgbClr val="000066"/>
                  </a:solidFill>
                  <a:latin typeface="Times New Roman" panose="02020603050405020304" pitchFamily="18" charset="0"/>
                  <a:sym typeface="黑体" panose="02010609060101010101" pitchFamily="49" charset="-122"/>
                </a:rPr>
                <a:t>Own</a:t>
              </a:r>
              <a:endParaRPr lang="zh-CN" altLang="en-US" sz="1600" b="1" i="1">
                <a:solidFill>
                  <a:srgbClr val="000066"/>
                </a:solidFill>
                <a:latin typeface="Times New Roman" panose="02020603050405020304" pitchFamily="18" charset="0"/>
                <a:sym typeface="黑体" panose="02010609060101010101" pitchFamily="49" charset="-122"/>
              </a:endParaRPr>
            </a:p>
          </p:txBody>
        </p:sp>
        <p:sp>
          <p:nvSpPr>
            <p:cNvPr id="20" name="Rectangle 20"/>
            <p:cNvSpPr>
              <a:spLocks noChangeArrowheads="1"/>
            </p:cNvSpPr>
            <p:nvPr/>
          </p:nvSpPr>
          <p:spPr bwMode="auto">
            <a:xfrm>
              <a:off x="2768953" y="1164452"/>
              <a:ext cx="1531761" cy="354398"/>
            </a:xfrm>
            <a:prstGeom prst="rect">
              <a:avLst/>
            </a:prstGeom>
            <a:solidFill>
              <a:srgbClr val="E3E3F1"/>
            </a:solidFill>
            <a:ln w="9525" cap="flat" cmpd="sng">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a:r>
                <a:rPr lang="en-US" sz="1600" b="1" i="1">
                  <a:solidFill>
                    <a:srgbClr val="000066"/>
                  </a:solidFill>
                  <a:latin typeface="Times New Roman" panose="02020603050405020304" pitchFamily="18" charset="0"/>
                  <a:sym typeface="黑体" panose="02010609060101010101" pitchFamily="49" charset="-122"/>
                </a:rPr>
                <a:t>R</a:t>
              </a:r>
              <a:r>
                <a:rPr lang="zh-CN" altLang="en-US" sz="1600" b="1" i="1">
                  <a:solidFill>
                    <a:srgbClr val="000066"/>
                  </a:solidFill>
                  <a:latin typeface="Times New Roman" panose="02020603050405020304" pitchFamily="18" charset="0"/>
                  <a:sym typeface="黑体" panose="02010609060101010101" pitchFamily="49" charset="-122"/>
                </a:rPr>
                <a:t>、</a:t>
              </a:r>
              <a:r>
                <a:rPr lang="en-US" sz="1600" b="1" i="1">
                  <a:solidFill>
                    <a:srgbClr val="000066"/>
                  </a:solidFill>
                  <a:latin typeface="Times New Roman" panose="02020603050405020304" pitchFamily="18" charset="0"/>
                  <a:sym typeface="黑体" panose="02010609060101010101" pitchFamily="49" charset="-122"/>
                </a:rPr>
                <a:t>W</a:t>
              </a:r>
              <a:endParaRPr lang="zh-CN" altLang="en-US" sz="1600" b="1" i="1">
                <a:solidFill>
                  <a:srgbClr val="000066"/>
                </a:solidFill>
                <a:latin typeface="Times New Roman" panose="02020603050405020304" pitchFamily="18" charset="0"/>
                <a:sym typeface="黑体" panose="02010609060101010101" pitchFamily="49" charset="-122"/>
              </a:endParaRPr>
            </a:p>
          </p:txBody>
        </p:sp>
        <p:sp>
          <p:nvSpPr>
            <p:cNvPr id="21" name="Rectangle 21"/>
            <p:cNvSpPr>
              <a:spLocks noChangeArrowheads="1"/>
            </p:cNvSpPr>
            <p:nvPr/>
          </p:nvSpPr>
          <p:spPr bwMode="auto">
            <a:xfrm>
              <a:off x="2768953" y="1518851"/>
              <a:ext cx="1531761" cy="354399"/>
            </a:xfrm>
            <a:prstGeom prst="rect">
              <a:avLst/>
            </a:prstGeom>
            <a:solidFill>
              <a:srgbClr val="E3E3F1"/>
            </a:solidFill>
            <a:ln w="9525" cap="flat" cmpd="sng">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a:r>
                <a:rPr lang="en-US" sz="1600" b="1" i="1">
                  <a:solidFill>
                    <a:srgbClr val="000066"/>
                  </a:solidFill>
                  <a:latin typeface="Times New Roman" panose="02020603050405020304" pitchFamily="18" charset="0"/>
                  <a:sym typeface="黑体" panose="02010609060101010101" pitchFamily="49" charset="-122"/>
                </a:rPr>
                <a:t>R</a:t>
              </a:r>
              <a:r>
                <a:rPr lang="zh-CN" altLang="en-US" sz="1600" b="1" i="1">
                  <a:solidFill>
                    <a:srgbClr val="000066"/>
                  </a:solidFill>
                  <a:latin typeface="Times New Roman" panose="02020603050405020304" pitchFamily="18" charset="0"/>
                  <a:sym typeface="黑体" panose="02010609060101010101" pitchFamily="49" charset="-122"/>
                </a:rPr>
                <a:t>、</a:t>
              </a:r>
              <a:r>
                <a:rPr lang="en-US" sz="1600" b="1" i="1">
                  <a:solidFill>
                    <a:srgbClr val="000066"/>
                  </a:solidFill>
                  <a:latin typeface="Times New Roman" panose="02020603050405020304" pitchFamily="18" charset="0"/>
                  <a:sym typeface="黑体" panose="02010609060101010101" pitchFamily="49" charset="-122"/>
                </a:rPr>
                <a:t>W</a:t>
              </a:r>
              <a:endParaRPr lang="zh-CN" altLang="en-US" sz="1600" b="1" i="1">
                <a:solidFill>
                  <a:srgbClr val="000066"/>
                </a:solidFill>
                <a:latin typeface="Times New Roman" panose="02020603050405020304" pitchFamily="18" charset="0"/>
                <a:sym typeface="黑体" panose="02010609060101010101" pitchFamily="49" charset="-122"/>
              </a:endParaRPr>
            </a:p>
          </p:txBody>
        </p:sp>
        <p:sp>
          <p:nvSpPr>
            <p:cNvPr id="22" name="Rectangle 22"/>
            <p:cNvSpPr>
              <a:spLocks noChangeArrowheads="1"/>
            </p:cNvSpPr>
            <p:nvPr/>
          </p:nvSpPr>
          <p:spPr bwMode="auto">
            <a:xfrm>
              <a:off x="4300714" y="1518851"/>
              <a:ext cx="1531761" cy="354399"/>
            </a:xfrm>
            <a:prstGeom prst="rect">
              <a:avLst/>
            </a:prstGeom>
            <a:solidFill>
              <a:srgbClr val="E3E3F1"/>
            </a:solidFill>
            <a:ln w="9525" cap="flat" cmpd="sng">
              <a:solidFill>
                <a:srgbClr val="000000"/>
              </a:solidFill>
              <a:miter lim="800000"/>
              <a:headEnd/>
              <a:tailEnd/>
            </a:ln>
          </p:spPr>
          <p:txBody>
            <a:bodyPr/>
            <a:lstStyle/>
            <a:p>
              <a:endParaRPr lang="zh-CN" altLang="en-US"/>
            </a:p>
          </p:txBody>
        </p:sp>
        <p:sp>
          <p:nvSpPr>
            <p:cNvPr id="23" name="Rectangle 23"/>
            <p:cNvSpPr>
              <a:spLocks noChangeArrowheads="1"/>
            </p:cNvSpPr>
            <p:nvPr/>
          </p:nvSpPr>
          <p:spPr bwMode="auto">
            <a:xfrm>
              <a:off x="4300714" y="1164452"/>
              <a:ext cx="1531761" cy="354398"/>
            </a:xfrm>
            <a:prstGeom prst="rect">
              <a:avLst/>
            </a:prstGeom>
            <a:solidFill>
              <a:srgbClr val="E3E3F1"/>
            </a:solidFill>
            <a:ln w="9525" cap="flat" cmpd="sng">
              <a:solidFill>
                <a:srgbClr val="000000"/>
              </a:solidFill>
              <a:miter lim="800000"/>
              <a:headEnd/>
              <a:tailEnd/>
            </a:ln>
          </p:spPr>
          <p:txBody>
            <a:bodyPr/>
            <a:lstStyle/>
            <a:p>
              <a:endParaRPr lang="zh-CN" altLang="en-US"/>
            </a:p>
          </p:txBody>
        </p:sp>
        <p:sp>
          <p:nvSpPr>
            <p:cNvPr id="24" name="Rectangle 24"/>
            <p:cNvSpPr>
              <a:spLocks noChangeArrowheads="1"/>
            </p:cNvSpPr>
            <p:nvPr/>
          </p:nvSpPr>
          <p:spPr bwMode="auto">
            <a:xfrm>
              <a:off x="4300714" y="810054"/>
              <a:ext cx="1531761" cy="354398"/>
            </a:xfrm>
            <a:prstGeom prst="rect">
              <a:avLst/>
            </a:prstGeom>
            <a:solidFill>
              <a:srgbClr val="E3E3F1"/>
            </a:solidFill>
            <a:ln w="9525" cap="flat" cmpd="sng">
              <a:solidFill>
                <a:srgbClr val="000000"/>
              </a:solidFill>
              <a:miter lim="800000"/>
              <a:headEnd/>
              <a:tailEnd/>
            </a:ln>
          </p:spPr>
          <p:txBody>
            <a:bodyPr/>
            <a:lstStyle/>
            <a:p>
              <a:endParaRPr lang="zh-CN" altLang="en-US"/>
            </a:p>
          </p:txBody>
        </p:sp>
        <p:sp>
          <p:nvSpPr>
            <p:cNvPr id="25" name="右三角"/>
            <p:cNvSpPr>
              <a:spLocks noChangeArrowheads="1"/>
            </p:cNvSpPr>
            <p:nvPr/>
          </p:nvSpPr>
          <p:spPr bwMode="auto">
            <a:xfrm>
              <a:off x="0" y="0"/>
              <a:ext cx="1237191" cy="455655"/>
            </a:xfrm>
            <a:prstGeom prst="rtTriangle">
              <a:avLst/>
            </a:prstGeom>
            <a:solidFill>
              <a:srgbClr val="E3E3F1"/>
            </a:solidFill>
            <a:ln w="9525" cap="flat" cmpd="sng">
              <a:solidFill>
                <a:srgbClr val="000000"/>
              </a:solidFill>
              <a:miter lim="800000"/>
              <a:headEnd/>
              <a:tailEnd/>
            </a:ln>
          </p:spPr>
          <p:txBody>
            <a:bodyPr/>
            <a:lstStyle/>
            <a:p>
              <a:endParaRPr lang="zh-CN" altLang="en-US"/>
            </a:p>
          </p:txBody>
        </p:sp>
        <p:sp>
          <p:nvSpPr>
            <p:cNvPr id="26" name="Rectangle 26"/>
            <p:cNvSpPr>
              <a:spLocks noChangeArrowheads="1"/>
            </p:cNvSpPr>
            <p:nvPr/>
          </p:nvSpPr>
          <p:spPr bwMode="auto">
            <a:xfrm>
              <a:off x="0" y="0"/>
              <a:ext cx="1237191" cy="455655"/>
            </a:xfrm>
            <a:prstGeom prst="rect">
              <a:avLst/>
            </a:prstGeom>
            <a:solidFill>
              <a:srgbClr val="E3E3F1"/>
            </a:solidFill>
            <a:ln w="9525" cap="flat" cmpd="sng">
              <a:solidFill>
                <a:srgbClr val="00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a:r>
                <a:rPr lang="en-US" sz="1600" b="1" i="1">
                  <a:solidFill>
                    <a:srgbClr val="000066"/>
                  </a:solidFill>
                  <a:latin typeface="Times New Roman" panose="02020603050405020304" pitchFamily="18" charset="0"/>
                  <a:sym typeface="黑体" panose="02010609060101010101" pitchFamily="49" charset="-122"/>
                </a:rPr>
                <a:t>   </a:t>
              </a:r>
              <a:r>
                <a:rPr lang="zh-CN" altLang="en-US" sz="1600" b="1" i="1">
                  <a:solidFill>
                    <a:srgbClr val="000066"/>
                  </a:solidFill>
                  <a:latin typeface="Times New Roman" panose="02020603050405020304" pitchFamily="18" charset="0"/>
                  <a:sym typeface="黑体" panose="02010609060101010101" pitchFamily="49" charset="-122"/>
                </a:rPr>
                <a:t>目标</a:t>
              </a:r>
              <a:endParaRPr lang="en-US" sz="1600" b="1" i="1">
                <a:solidFill>
                  <a:srgbClr val="000066"/>
                </a:solidFill>
                <a:latin typeface="Times New Roman" panose="02020603050405020304" pitchFamily="18" charset="0"/>
                <a:sym typeface="黑体" panose="02010609060101010101" pitchFamily="49" charset="-122"/>
              </a:endParaRPr>
            </a:p>
            <a:p>
              <a:pPr algn="ctr"/>
              <a:r>
                <a:rPr lang="zh-CN" altLang="en-US" sz="1600" b="1" i="1">
                  <a:solidFill>
                    <a:srgbClr val="000066"/>
                  </a:solidFill>
                  <a:latin typeface="Times New Roman" panose="02020603050405020304" pitchFamily="18" charset="0"/>
                  <a:sym typeface="黑体" panose="02010609060101010101" pitchFamily="49" charset="-122"/>
                </a:rPr>
                <a:t>用户</a:t>
              </a:r>
              <a:r>
                <a:rPr lang="en-US" sz="1600" b="1" i="1">
                  <a:solidFill>
                    <a:srgbClr val="000066"/>
                  </a:solidFill>
                  <a:latin typeface="Times New Roman" panose="02020603050405020304" pitchFamily="18" charset="0"/>
                  <a:sym typeface="黑体" panose="02010609060101010101" pitchFamily="49" charset="-122"/>
                </a:rPr>
                <a:t>      </a:t>
              </a:r>
              <a:endParaRPr lang="zh-CN" altLang="en-US" sz="1600" b="1" i="1">
                <a:solidFill>
                  <a:srgbClr val="000066"/>
                </a:solidFill>
                <a:latin typeface="Times New Roman" panose="02020603050405020304" pitchFamily="18" charset="0"/>
                <a:sym typeface="黑体" panose="02010609060101010101" pitchFamily="49" charset="-122"/>
              </a:endParaRPr>
            </a:p>
          </p:txBody>
        </p:sp>
        <p:sp>
          <p:nvSpPr>
            <p:cNvPr id="27" name="Line 27"/>
            <p:cNvSpPr>
              <a:spLocks noChangeShapeType="1"/>
            </p:cNvSpPr>
            <p:nvPr/>
          </p:nvSpPr>
          <p:spPr bwMode="auto">
            <a:xfrm>
              <a:off x="0" y="0"/>
              <a:ext cx="1237191" cy="455655"/>
            </a:xfrm>
            <a:prstGeom prst="line">
              <a:avLst/>
            </a:prstGeom>
            <a:noFill/>
            <a:ln w="9525" cap="flat" cmpd="sng">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33523760"/>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自主访问控制模型实现方式</a:t>
            </a:r>
          </a:p>
        </p:txBody>
      </p:sp>
      <p:sp>
        <p:nvSpPr>
          <p:cNvPr id="3" name="内容占位符 2"/>
          <p:cNvSpPr>
            <a:spLocks noGrp="1"/>
          </p:cNvSpPr>
          <p:nvPr>
            <p:ph idx="1"/>
          </p:nvPr>
        </p:nvSpPr>
        <p:spPr>
          <a:xfrm>
            <a:off x="533400" y="1295400"/>
            <a:ext cx="3961808" cy="5105400"/>
          </a:xfrm>
        </p:spPr>
        <p:txBody>
          <a:bodyPr/>
          <a:lstStyle/>
          <a:p>
            <a:r>
              <a:rPr lang="zh-CN" altLang="en-US" sz="3000" dirty="0"/>
              <a:t>访问控制表</a:t>
            </a:r>
          </a:p>
          <a:p>
            <a:pPr lvl="1"/>
            <a:r>
              <a:rPr lang="zh-CN" altLang="en-US" sz="2700" dirty="0"/>
              <a:t>权限与客体关联</a:t>
            </a:r>
          </a:p>
          <a:p>
            <a:pPr lvl="1"/>
            <a:r>
              <a:rPr lang="zh-CN" altLang="en-US" sz="2700" dirty="0"/>
              <a:t>在客体上附加一个主体明细表的方法来表示访问控制矩阵的</a:t>
            </a:r>
          </a:p>
          <a:p>
            <a:r>
              <a:rPr lang="zh-CN" altLang="en-US" sz="3000" dirty="0"/>
              <a:t>访问能力表</a:t>
            </a:r>
          </a:p>
          <a:p>
            <a:pPr lvl="1"/>
            <a:r>
              <a:rPr lang="zh-CN" altLang="en-US" dirty="0"/>
              <a:t>权限与主体关联</a:t>
            </a:r>
          </a:p>
          <a:p>
            <a:pPr lvl="1"/>
            <a:r>
              <a:rPr lang="zh-CN" altLang="en-US" dirty="0"/>
              <a:t>为每个用户维护一个表，表示主体可以访问的客体及权限</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58</a:t>
            </a:fld>
            <a:endParaRPr lang="en-US" altLang="zh-CN"/>
          </a:p>
        </p:txBody>
      </p:sp>
      <p:grpSp>
        <p:nvGrpSpPr>
          <p:cNvPr id="5" name="组合 3"/>
          <p:cNvGrpSpPr>
            <a:grpSpLocks/>
          </p:cNvGrpSpPr>
          <p:nvPr/>
        </p:nvGrpSpPr>
        <p:grpSpPr bwMode="auto">
          <a:xfrm>
            <a:off x="4570413" y="1400175"/>
            <a:ext cx="4154487" cy="2019300"/>
            <a:chOff x="0" y="0"/>
            <a:chExt cx="7080" cy="3180"/>
          </a:xfrm>
        </p:grpSpPr>
        <p:sp>
          <p:nvSpPr>
            <p:cNvPr id="6" name="Rectangle 5"/>
            <p:cNvSpPr>
              <a:spLocks noChangeArrowheads="1"/>
            </p:cNvSpPr>
            <p:nvPr/>
          </p:nvSpPr>
          <p:spPr bwMode="auto">
            <a:xfrm>
              <a:off x="0" y="0"/>
              <a:ext cx="1560" cy="576"/>
            </a:xfrm>
            <a:prstGeom prst="rect">
              <a:avLst/>
            </a:prstGeom>
            <a:noFill/>
            <a:ln w="9525" cap="flat" cmpd="sng">
              <a:solidFill>
                <a:srgbClr val="C0C0C0"/>
              </a:solidFill>
              <a:bevel/>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a:r>
                <a:rPr lang="zh-CN" altLang="en-US" b="1" i="1">
                  <a:solidFill>
                    <a:srgbClr val="2D6A93"/>
                  </a:solidFill>
                  <a:sym typeface="黑体" panose="02010609060101010101" pitchFamily="49" charset="-122"/>
                </a:rPr>
                <a:t>客体</a:t>
              </a:r>
              <a:r>
                <a:rPr lang="en-US" b="1" i="1">
                  <a:solidFill>
                    <a:srgbClr val="2D6A93"/>
                  </a:solidFill>
                  <a:sym typeface="黑体" panose="02010609060101010101" pitchFamily="49" charset="-122"/>
                </a:rPr>
                <a:t>y</a:t>
              </a:r>
              <a:endParaRPr lang="zh-CN" altLang="en-US" b="1" i="1">
                <a:solidFill>
                  <a:srgbClr val="2D6A93"/>
                </a:solidFill>
                <a:sym typeface="黑体" panose="02010609060101010101" pitchFamily="49" charset="-122"/>
              </a:endParaRPr>
            </a:p>
          </p:txBody>
        </p:sp>
        <p:sp>
          <p:nvSpPr>
            <p:cNvPr id="7" name="Rectangle 6"/>
            <p:cNvSpPr>
              <a:spLocks noChangeArrowheads="1"/>
            </p:cNvSpPr>
            <p:nvPr/>
          </p:nvSpPr>
          <p:spPr bwMode="auto">
            <a:xfrm>
              <a:off x="2760" y="315"/>
              <a:ext cx="1560" cy="576"/>
            </a:xfrm>
            <a:prstGeom prst="rect">
              <a:avLst/>
            </a:prstGeom>
            <a:noFill/>
            <a:ln w="9525" cap="flat" cmpd="sng">
              <a:solidFill>
                <a:srgbClr val="C0C0C0"/>
              </a:solidFill>
              <a:bevel/>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a:r>
                <a:rPr lang="zh-CN" altLang="en-US" b="1" i="1" dirty="0">
                  <a:solidFill>
                    <a:srgbClr val="2D6A93"/>
                  </a:solidFill>
                  <a:sym typeface="黑体" panose="02010609060101010101" pitchFamily="49" charset="-122"/>
                </a:rPr>
                <a:t>主体</a:t>
              </a:r>
              <a:r>
                <a:rPr lang="en-US" b="1" i="1" dirty="0">
                  <a:solidFill>
                    <a:srgbClr val="2D6A93"/>
                  </a:solidFill>
                  <a:sym typeface="黑体" panose="02010609060101010101" pitchFamily="49" charset="-122"/>
                </a:rPr>
                <a:t>b</a:t>
              </a:r>
              <a:endParaRPr lang="zh-CN" altLang="en-US" b="1" i="1" dirty="0">
                <a:solidFill>
                  <a:srgbClr val="2D6A93"/>
                </a:solidFill>
                <a:sym typeface="黑体" panose="02010609060101010101" pitchFamily="49" charset="-122"/>
              </a:endParaRPr>
            </a:p>
          </p:txBody>
        </p:sp>
        <p:sp>
          <p:nvSpPr>
            <p:cNvPr id="8" name="Rectangle 7"/>
            <p:cNvSpPr>
              <a:spLocks noChangeArrowheads="1"/>
            </p:cNvSpPr>
            <p:nvPr/>
          </p:nvSpPr>
          <p:spPr bwMode="auto">
            <a:xfrm>
              <a:off x="5520" y="315"/>
              <a:ext cx="1560" cy="576"/>
            </a:xfrm>
            <a:prstGeom prst="rect">
              <a:avLst/>
            </a:prstGeom>
            <a:noFill/>
            <a:ln w="9525" cap="flat" cmpd="sng">
              <a:solidFill>
                <a:srgbClr val="C0C0C0"/>
              </a:solidFill>
              <a:bevel/>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a:r>
                <a:rPr lang="zh-CN" altLang="en-US" b="1" i="1">
                  <a:solidFill>
                    <a:srgbClr val="2D6A93"/>
                  </a:solidFill>
                  <a:sym typeface="黑体" panose="02010609060101010101" pitchFamily="49" charset="-122"/>
                </a:rPr>
                <a:t>主体</a:t>
              </a:r>
              <a:r>
                <a:rPr lang="en-US" b="1" i="1">
                  <a:solidFill>
                    <a:srgbClr val="2D6A93"/>
                  </a:solidFill>
                  <a:sym typeface="黑体" panose="02010609060101010101" pitchFamily="49" charset="-122"/>
                </a:rPr>
                <a:t>d</a:t>
              </a:r>
              <a:endParaRPr lang="zh-CN" altLang="en-US" b="1" i="1">
                <a:solidFill>
                  <a:srgbClr val="2D6A93"/>
                </a:solidFill>
                <a:sym typeface="黑体" panose="02010609060101010101" pitchFamily="49" charset="-122"/>
              </a:endParaRPr>
            </a:p>
          </p:txBody>
        </p:sp>
        <p:sp>
          <p:nvSpPr>
            <p:cNvPr id="9" name="Rectangle 8"/>
            <p:cNvSpPr>
              <a:spLocks noChangeArrowheads="1"/>
            </p:cNvSpPr>
            <p:nvPr/>
          </p:nvSpPr>
          <p:spPr bwMode="auto">
            <a:xfrm>
              <a:off x="2760" y="945"/>
              <a:ext cx="1560" cy="1440"/>
            </a:xfrm>
            <a:prstGeom prst="rect">
              <a:avLst/>
            </a:prstGeom>
            <a:noFill/>
            <a:ln w="9525" cap="flat" cmpd="sng">
              <a:solidFill>
                <a:srgbClr val="C0C0C0"/>
              </a:solidFill>
              <a:bevel/>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eaLnBrk="1"/>
              <a:r>
                <a:rPr lang="en-US" b="1" i="1">
                  <a:solidFill>
                    <a:srgbClr val="2D6A94"/>
                  </a:solidFill>
                  <a:sym typeface="黑体" panose="02010609060101010101" pitchFamily="49" charset="-122"/>
                </a:rPr>
                <a:t>R</a:t>
              </a:r>
            </a:p>
            <a:p>
              <a:pPr algn="ctr" eaLnBrk="1"/>
              <a:r>
                <a:rPr lang="en-US" b="1" i="1">
                  <a:solidFill>
                    <a:srgbClr val="2D6A94"/>
                  </a:solidFill>
                  <a:sym typeface="黑体" panose="02010609060101010101" pitchFamily="49" charset="-122"/>
                </a:rPr>
                <a:t>W</a:t>
              </a:r>
            </a:p>
            <a:p>
              <a:pPr algn="ctr" eaLnBrk="1"/>
              <a:r>
                <a:rPr lang="en-US" b="1" i="1">
                  <a:solidFill>
                    <a:srgbClr val="2D6A94"/>
                  </a:solidFill>
                  <a:sym typeface="黑体" panose="02010609060101010101" pitchFamily="49" charset="-122"/>
                </a:rPr>
                <a:t>Own</a:t>
              </a:r>
              <a:endParaRPr lang="zh-CN" altLang="en-US" b="1" i="1">
                <a:solidFill>
                  <a:srgbClr val="2D6A94"/>
                </a:solidFill>
                <a:sym typeface="黑体" panose="02010609060101010101" pitchFamily="49" charset="-122"/>
              </a:endParaRPr>
            </a:p>
          </p:txBody>
        </p:sp>
        <p:sp>
          <p:nvSpPr>
            <p:cNvPr id="10" name="Rectangle 9"/>
            <p:cNvSpPr>
              <a:spLocks noChangeArrowheads="1"/>
            </p:cNvSpPr>
            <p:nvPr/>
          </p:nvSpPr>
          <p:spPr bwMode="auto">
            <a:xfrm>
              <a:off x="2760" y="2550"/>
              <a:ext cx="1560" cy="630"/>
            </a:xfrm>
            <a:prstGeom prst="rect">
              <a:avLst/>
            </a:prstGeom>
            <a:noFill/>
            <a:ln w="9525" cap="flat" cmpd="sng">
              <a:solidFill>
                <a:srgbClr val="C0C0C0"/>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 name="Rectangle 10"/>
            <p:cNvSpPr>
              <a:spLocks noChangeArrowheads="1"/>
            </p:cNvSpPr>
            <p:nvPr/>
          </p:nvSpPr>
          <p:spPr bwMode="auto">
            <a:xfrm>
              <a:off x="5520" y="945"/>
              <a:ext cx="1560" cy="1440"/>
            </a:xfrm>
            <a:prstGeom prst="rect">
              <a:avLst/>
            </a:prstGeom>
            <a:noFill/>
            <a:ln w="9525" cap="flat" cmpd="sng">
              <a:solidFill>
                <a:srgbClr val="C0C0C0"/>
              </a:solidFill>
              <a:bevel/>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eaLnBrk="1"/>
              <a:r>
                <a:rPr lang="en-US" b="1" i="1">
                  <a:solidFill>
                    <a:srgbClr val="2D6A94"/>
                  </a:solidFill>
                  <a:sym typeface="黑体" panose="02010609060101010101" pitchFamily="49" charset="-122"/>
                </a:rPr>
                <a:t>R</a:t>
              </a:r>
            </a:p>
            <a:p>
              <a:pPr algn="ctr" eaLnBrk="1"/>
              <a:r>
                <a:rPr lang="en-US" b="1" i="1">
                  <a:solidFill>
                    <a:srgbClr val="2D6A94"/>
                  </a:solidFill>
                  <a:sym typeface="黑体" panose="02010609060101010101" pitchFamily="49" charset="-122"/>
                </a:rPr>
                <a:t>W</a:t>
              </a:r>
            </a:p>
            <a:p>
              <a:pPr algn="ctr" eaLnBrk="1"/>
              <a:endParaRPr lang="zh-CN" altLang="en-US" b="1" i="1">
                <a:solidFill>
                  <a:srgbClr val="2D6A94"/>
                </a:solidFill>
                <a:sym typeface="黑体" panose="02010609060101010101" pitchFamily="49" charset="-122"/>
              </a:endParaRPr>
            </a:p>
          </p:txBody>
        </p:sp>
        <p:sp>
          <p:nvSpPr>
            <p:cNvPr id="12" name="Rectangle 11"/>
            <p:cNvSpPr>
              <a:spLocks noChangeArrowheads="1"/>
            </p:cNvSpPr>
            <p:nvPr/>
          </p:nvSpPr>
          <p:spPr bwMode="auto">
            <a:xfrm>
              <a:off x="5520" y="2550"/>
              <a:ext cx="1560" cy="630"/>
            </a:xfrm>
            <a:prstGeom prst="rect">
              <a:avLst/>
            </a:prstGeom>
            <a:noFill/>
            <a:ln w="9525" cap="flat" cmpd="sng">
              <a:solidFill>
                <a:srgbClr val="C0C0C0"/>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 name="直线连接线"/>
            <p:cNvSpPr>
              <a:spLocks noChangeShapeType="1"/>
            </p:cNvSpPr>
            <p:nvPr/>
          </p:nvSpPr>
          <p:spPr bwMode="auto">
            <a:xfrm>
              <a:off x="1560" y="630"/>
              <a:ext cx="1200" cy="2"/>
            </a:xfrm>
            <a:prstGeom prst="straightConnector1">
              <a:avLst/>
            </a:prstGeom>
            <a:noFill/>
            <a:ln w="9525" cap="flat" cmpd="sng">
              <a:solidFill>
                <a:srgbClr val="C0C0C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13"/>
            <p:cNvSpPr>
              <a:spLocks noChangeShapeType="1"/>
            </p:cNvSpPr>
            <p:nvPr/>
          </p:nvSpPr>
          <p:spPr bwMode="auto">
            <a:xfrm>
              <a:off x="3600" y="2880"/>
              <a:ext cx="960" cy="1"/>
            </a:xfrm>
            <a:prstGeom prst="line">
              <a:avLst/>
            </a:prstGeom>
            <a:noFill/>
            <a:ln w="9525" cap="flat" cmpd="sng">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直线连接线"/>
            <p:cNvSpPr>
              <a:spLocks noChangeShapeType="1"/>
            </p:cNvSpPr>
            <p:nvPr/>
          </p:nvSpPr>
          <p:spPr bwMode="auto">
            <a:xfrm flipV="1">
              <a:off x="4560" y="603"/>
              <a:ext cx="960" cy="2250"/>
            </a:xfrm>
            <a:prstGeom prst="straightConnector1">
              <a:avLst/>
            </a:prstGeom>
            <a:noFill/>
            <a:ln w="9525" cap="flat" cmpd="sng">
              <a:solidFill>
                <a:srgbClr val="C0C0C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6" name="组合 4"/>
          <p:cNvGrpSpPr>
            <a:grpSpLocks/>
          </p:cNvGrpSpPr>
          <p:nvPr/>
        </p:nvGrpSpPr>
        <p:grpSpPr bwMode="auto">
          <a:xfrm>
            <a:off x="4398963" y="3763963"/>
            <a:ext cx="4495800" cy="2019300"/>
            <a:chOff x="0" y="0"/>
            <a:chExt cx="7080" cy="3180"/>
          </a:xfrm>
        </p:grpSpPr>
        <p:sp>
          <p:nvSpPr>
            <p:cNvPr id="17" name="Rectangle 16"/>
            <p:cNvSpPr>
              <a:spLocks noChangeArrowheads="1"/>
            </p:cNvSpPr>
            <p:nvPr/>
          </p:nvSpPr>
          <p:spPr bwMode="auto">
            <a:xfrm>
              <a:off x="0" y="0"/>
              <a:ext cx="1560" cy="579"/>
            </a:xfrm>
            <a:prstGeom prst="rect">
              <a:avLst/>
            </a:prstGeom>
            <a:noFill/>
            <a:ln w="9525" cap="flat" cmpd="sng">
              <a:solidFill>
                <a:srgbClr val="C0C0C0"/>
              </a:solidFill>
              <a:bevel/>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a:r>
                <a:rPr lang="zh-CN" altLang="en-US" b="1" i="1">
                  <a:solidFill>
                    <a:srgbClr val="2D6A93"/>
                  </a:solidFill>
                  <a:sym typeface="黑体" panose="02010609060101010101" pitchFamily="49" charset="-122"/>
                </a:rPr>
                <a:t>主体</a:t>
              </a:r>
              <a:r>
                <a:rPr lang="en-US" b="1" i="1">
                  <a:solidFill>
                    <a:srgbClr val="2D6A93"/>
                  </a:solidFill>
                  <a:sym typeface="黑体" panose="02010609060101010101" pitchFamily="49" charset="-122"/>
                </a:rPr>
                <a:t>b</a:t>
              </a:r>
              <a:endParaRPr lang="zh-CN" altLang="en-US" b="1" i="1">
                <a:solidFill>
                  <a:srgbClr val="2D6A93"/>
                </a:solidFill>
                <a:sym typeface="黑体" panose="02010609060101010101" pitchFamily="49" charset="-122"/>
              </a:endParaRPr>
            </a:p>
          </p:txBody>
        </p:sp>
        <p:sp>
          <p:nvSpPr>
            <p:cNvPr id="18" name="Rectangle 17"/>
            <p:cNvSpPr>
              <a:spLocks noChangeArrowheads="1"/>
            </p:cNvSpPr>
            <p:nvPr/>
          </p:nvSpPr>
          <p:spPr bwMode="auto">
            <a:xfrm>
              <a:off x="2760" y="315"/>
              <a:ext cx="1560" cy="579"/>
            </a:xfrm>
            <a:prstGeom prst="rect">
              <a:avLst/>
            </a:prstGeom>
            <a:noFill/>
            <a:ln w="9525" cap="flat" cmpd="sng">
              <a:solidFill>
                <a:srgbClr val="C0C0C0"/>
              </a:solidFill>
              <a:bevel/>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a:r>
                <a:rPr lang="zh-CN" altLang="en-US" b="1" i="1">
                  <a:solidFill>
                    <a:srgbClr val="2D6A93"/>
                  </a:solidFill>
                  <a:sym typeface="黑体" panose="02010609060101010101" pitchFamily="49" charset="-122"/>
                </a:rPr>
                <a:t>客体</a:t>
              </a:r>
              <a:r>
                <a:rPr lang="en-US" b="1" i="1">
                  <a:solidFill>
                    <a:srgbClr val="2D6A93"/>
                  </a:solidFill>
                  <a:sym typeface="黑体" panose="02010609060101010101" pitchFamily="49" charset="-122"/>
                </a:rPr>
                <a:t>x</a:t>
              </a:r>
              <a:endParaRPr lang="zh-CN" altLang="en-US" b="1" i="1">
                <a:solidFill>
                  <a:srgbClr val="2D6A93"/>
                </a:solidFill>
                <a:sym typeface="黑体" panose="02010609060101010101" pitchFamily="49" charset="-122"/>
              </a:endParaRPr>
            </a:p>
          </p:txBody>
        </p:sp>
        <p:sp>
          <p:nvSpPr>
            <p:cNvPr id="19" name="Rectangle 18"/>
            <p:cNvSpPr>
              <a:spLocks noChangeArrowheads="1"/>
            </p:cNvSpPr>
            <p:nvPr/>
          </p:nvSpPr>
          <p:spPr bwMode="auto">
            <a:xfrm>
              <a:off x="5520" y="315"/>
              <a:ext cx="1560" cy="579"/>
            </a:xfrm>
            <a:prstGeom prst="rect">
              <a:avLst/>
            </a:prstGeom>
            <a:noFill/>
            <a:ln w="9525" cap="flat" cmpd="sng">
              <a:solidFill>
                <a:srgbClr val="C0C0C0"/>
              </a:solidFill>
              <a:bevel/>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a:r>
                <a:rPr lang="zh-CN" altLang="en-US" b="1" i="1">
                  <a:solidFill>
                    <a:srgbClr val="2D6A93"/>
                  </a:solidFill>
                  <a:sym typeface="黑体" panose="02010609060101010101" pitchFamily="49" charset="-122"/>
                </a:rPr>
                <a:t>客体</a:t>
              </a:r>
              <a:r>
                <a:rPr lang="en-US" b="1" i="1">
                  <a:solidFill>
                    <a:srgbClr val="2D6A93"/>
                  </a:solidFill>
                  <a:sym typeface="黑体" panose="02010609060101010101" pitchFamily="49" charset="-122"/>
                </a:rPr>
                <a:t>y</a:t>
              </a:r>
              <a:endParaRPr lang="zh-CN" altLang="en-US" b="1" i="1">
                <a:solidFill>
                  <a:srgbClr val="2D6A93"/>
                </a:solidFill>
                <a:sym typeface="黑体" panose="02010609060101010101" pitchFamily="49" charset="-122"/>
              </a:endParaRPr>
            </a:p>
          </p:txBody>
        </p:sp>
        <p:sp>
          <p:nvSpPr>
            <p:cNvPr id="20" name="Rectangle 19"/>
            <p:cNvSpPr>
              <a:spLocks noChangeArrowheads="1"/>
            </p:cNvSpPr>
            <p:nvPr/>
          </p:nvSpPr>
          <p:spPr bwMode="auto">
            <a:xfrm>
              <a:off x="2760" y="945"/>
              <a:ext cx="1560" cy="1419"/>
            </a:xfrm>
            <a:prstGeom prst="rect">
              <a:avLst/>
            </a:prstGeom>
            <a:noFill/>
            <a:ln w="9525" cap="flat" cmpd="sng">
              <a:solidFill>
                <a:srgbClr val="C0C0C0"/>
              </a:solidFill>
              <a:bevel/>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eaLnBrk="1"/>
              <a:r>
                <a:rPr lang="en-US" b="1" i="1">
                  <a:solidFill>
                    <a:srgbClr val="2D6A94"/>
                  </a:solidFill>
                  <a:sym typeface="黑体" panose="02010609060101010101" pitchFamily="49" charset="-122"/>
                </a:rPr>
                <a:t>R</a:t>
              </a:r>
            </a:p>
            <a:p>
              <a:pPr algn="ctr" eaLnBrk="1"/>
              <a:endParaRPr lang="zh-CN" altLang="en-US" b="1" i="1">
                <a:solidFill>
                  <a:srgbClr val="2D6A94"/>
                </a:solidFill>
                <a:sym typeface="黑体" panose="02010609060101010101" pitchFamily="49" charset="-122"/>
              </a:endParaRPr>
            </a:p>
            <a:p>
              <a:pPr algn="ctr" eaLnBrk="1"/>
              <a:endParaRPr lang="zh-CN" altLang="en-US" b="1" i="1">
                <a:solidFill>
                  <a:srgbClr val="2D6A94"/>
                </a:solidFill>
                <a:sym typeface="黑体" panose="02010609060101010101" pitchFamily="49" charset="-122"/>
              </a:endParaRPr>
            </a:p>
          </p:txBody>
        </p:sp>
        <p:sp>
          <p:nvSpPr>
            <p:cNvPr id="21" name="Rectangle 20"/>
            <p:cNvSpPr>
              <a:spLocks noChangeArrowheads="1"/>
            </p:cNvSpPr>
            <p:nvPr/>
          </p:nvSpPr>
          <p:spPr bwMode="auto">
            <a:xfrm>
              <a:off x="2760" y="2550"/>
              <a:ext cx="1560" cy="630"/>
            </a:xfrm>
            <a:prstGeom prst="rect">
              <a:avLst/>
            </a:prstGeom>
            <a:noFill/>
            <a:ln w="9525" cap="flat" cmpd="sng">
              <a:solidFill>
                <a:srgbClr val="C0C0C0"/>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 name="Rectangle 21"/>
            <p:cNvSpPr>
              <a:spLocks noChangeArrowheads="1"/>
            </p:cNvSpPr>
            <p:nvPr/>
          </p:nvSpPr>
          <p:spPr bwMode="auto">
            <a:xfrm>
              <a:off x="5520" y="945"/>
              <a:ext cx="1560" cy="1419"/>
            </a:xfrm>
            <a:prstGeom prst="rect">
              <a:avLst/>
            </a:prstGeom>
            <a:noFill/>
            <a:ln w="9525" cap="flat" cmpd="sng">
              <a:solidFill>
                <a:srgbClr val="C0C0C0"/>
              </a:solidFill>
              <a:bevel/>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eaLnBrk="1"/>
              <a:r>
                <a:rPr lang="en-US" b="1" i="1">
                  <a:solidFill>
                    <a:srgbClr val="2D6A94"/>
                  </a:solidFill>
                  <a:sym typeface="黑体" panose="02010609060101010101" pitchFamily="49" charset="-122"/>
                </a:rPr>
                <a:t>R</a:t>
              </a:r>
            </a:p>
            <a:p>
              <a:pPr algn="ctr" eaLnBrk="1"/>
              <a:r>
                <a:rPr lang="en-US" b="1" i="1">
                  <a:solidFill>
                    <a:srgbClr val="2D6A94"/>
                  </a:solidFill>
                  <a:sym typeface="黑体" panose="02010609060101010101" pitchFamily="49" charset="-122"/>
                </a:rPr>
                <a:t>W</a:t>
              </a:r>
            </a:p>
            <a:p>
              <a:pPr algn="ctr" eaLnBrk="1"/>
              <a:r>
                <a:rPr lang="en-US" b="1" i="1">
                  <a:solidFill>
                    <a:srgbClr val="2D6A94"/>
                  </a:solidFill>
                  <a:sym typeface="黑体" panose="02010609060101010101" pitchFamily="49" charset="-122"/>
                </a:rPr>
                <a:t>Own</a:t>
              </a:r>
              <a:endParaRPr lang="zh-CN" altLang="en-US" b="1" i="1">
                <a:solidFill>
                  <a:srgbClr val="2D6A94"/>
                </a:solidFill>
                <a:sym typeface="黑体" panose="02010609060101010101" pitchFamily="49" charset="-122"/>
              </a:endParaRPr>
            </a:p>
          </p:txBody>
        </p:sp>
        <p:sp>
          <p:nvSpPr>
            <p:cNvPr id="23" name="Rectangle 22"/>
            <p:cNvSpPr>
              <a:spLocks noChangeArrowheads="1"/>
            </p:cNvSpPr>
            <p:nvPr/>
          </p:nvSpPr>
          <p:spPr bwMode="auto">
            <a:xfrm>
              <a:off x="5520" y="2550"/>
              <a:ext cx="1560" cy="630"/>
            </a:xfrm>
            <a:prstGeom prst="rect">
              <a:avLst/>
            </a:prstGeom>
            <a:noFill/>
            <a:ln w="9525" cap="flat" cmpd="sng">
              <a:solidFill>
                <a:srgbClr val="C0C0C0"/>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 name="直线连接线"/>
            <p:cNvSpPr>
              <a:spLocks noChangeShapeType="1"/>
            </p:cNvSpPr>
            <p:nvPr/>
          </p:nvSpPr>
          <p:spPr bwMode="auto">
            <a:xfrm>
              <a:off x="1560" y="630"/>
              <a:ext cx="1200" cy="2"/>
            </a:xfrm>
            <a:prstGeom prst="straightConnector1">
              <a:avLst/>
            </a:prstGeom>
            <a:noFill/>
            <a:ln w="9525" cap="flat" cmpd="sng">
              <a:solidFill>
                <a:srgbClr val="C0C0C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5" name="Line 24"/>
            <p:cNvSpPr>
              <a:spLocks noChangeShapeType="1"/>
            </p:cNvSpPr>
            <p:nvPr/>
          </p:nvSpPr>
          <p:spPr bwMode="auto">
            <a:xfrm>
              <a:off x="3600" y="2880"/>
              <a:ext cx="960" cy="1"/>
            </a:xfrm>
            <a:prstGeom prst="line">
              <a:avLst/>
            </a:prstGeom>
            <a:noFill/>
            <a:ln w="9525" cap="flat" cmpd="sng">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直线连接线"/>
            <p:cNvSpPr>
              <a:spLocks noChangeShapeType="1"/>
            </p:cNvSpPr>
            <p:nvPr/>
          </p:nvSpPr>
          <p:spPr bwMode="auto">
            <a:xfrm flipV="1">
              <a:off x="4560" y="630"/>
              <a:ext cx="960" cy="2250"/>
            </a:xfrm>
            <a:prstGeom prst="straightConnector1">
              <a:avLst/>
            </a:prstGeom>
            <a:noFill/>
            <a:ln w="9525" cap="flat" cmpd="sng">
              <a:solidFill>
                <a:srgbClr val="C0C0C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705434731"/>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ym typeface="Times New Roman" panose="02020603050405020304" pitchFamily="18" charset="0"/>
              </a:rPr>
              <a:t>自主访问控制的特点 </a:t>
            </a:r>
            <a:endParaRPr lang="zh-CN" altLang="en-US" dirty="0"/>
          </a:p>
        </p:txBody>
      </p:sp>
      <p:sp>
        <p:nvSpPr>
          <p:cNvPr id="3" name="内容占位符 2"/>
          <p:cNvSpPr>
            <a:spLocks noGrp="1"/>
          </p:cNvSpPr>
          <p:nvPr>
            <p:ph idx="1"/>
          </p:nvPr>
        </p:nvSpPr>
        <p:spPr/>
        <p:txBody>
          <a:bodyPr/>
          <a:lstStyle/>
          <a:p>
            <a:r>
              <a:rPr lang="zh-CN" altLang="en-US" dirty="0"/>
              <a:t>优点：</a:t>
            </a:r>
          </a:p>
          <a:p>
            <a:pPr lvl="1"/>
            <a:r>
              <a:rPr lang="zh-CN" altLang="en-US" dirty="0"/>
              <a:t>根据主体的身份和访问权限进行决策</a:t>
            </a:r>
          </a:p>
          <a:p>
            <a:pPr lvl="1"/>
            <a:r>
              <a:rPr lang="zh-CN" altLang="en-US" dirty="0"/>
              <a:t>具有某种访问能力的主体能够自主地将访问权的某个子集授予其它主体</a:t>
            </a:r>
          </a:p>
          <a:p>
            <a:pPr lvl="1"/>
            <a:r>
              <a:rPr lang="zh-CN" altLang="en-US" dirty="0"/>
              <a:t>灵活性高，被大量采用</a:t>
            </a:r>
          </a:p>
          <a:p>
            <a:r>
              <a:rPr lang="zh-CN" altLang="en-US" dirty="0"/>
              <a:t>缺点：</a:t>
            </a:r>
          </a:p>
          <a:p>
            <a:pPr lvl="1"/>
            <a:r>
              <a:rPr lang="zh-CN" altLang="en-US" dirty="0"/>
              <a:t>安全性不高</a:t>
            </a:r>
          </a:p>
          <a:p>
            <a:pPr lvl="1"/>
            <a:r>
              <a:rPr lang="zh-CN" altLang="en-US" dirty="0"/>
              <a:t>信息在传递过程中其访问权限关系会被改变</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59</a:t>
            </a:fld>
            <a:endParaRPr lang="en-US" altLang="zh-CN"/>
          </a:p>
        </p:txBody>
      </p:sp>
    </p:spTree>
    <p:extLst>
      <p:ext uri="{BB962C8B-B14F-4D97-AF65-F5344CB8AC3E}">
        <p14:creationId xmlns:p14="http://schemas.microsoft.com/office/powerpoint/2010/main" val="369454628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古典密码学</a:t>
            </a:r>
          </a:p>
        </p:txBody>
      </p:sp>
      <p:graphicFrame>
        <p:nvGraphicFramePr>
          <p:cNvPr id="5" name="表格 4"/>
          <p:cNvGraphicFramePr>
            <a:graphicFrameLocks noGrp="1"/>
          </p:cNvGraphicFramePr>
          <p:nvPr>
            <p:extLst/>
          </p:nvPr>
        </p:nvGraphicFramePr>
        <p:xfrm>
          <a:off x="5472100" y="1844824"/>
          <a:ext cx="3420380" cy="1044115"/>
        </p:xfrm>
        <a:graphic>
          <a:graphicData uri="http://schemas.openxmlformats.org/drawingml/2006/table">
            <a:tbl>
              <a:tblPr firstRow="1" bandRow="1">
                <a:tableStyleId>{08FB837D-C827-4EFA-A057-4D05807E0F7C}</a:tableStyleId>
              </a:tblPr>
              <a:tblGrid>
                <a:gridCol w="1710190">
                  <a:extLst>
                    <a:ext uri="{9D8B030D-6E8A-4147-A177-3AD203B41FA5}">
                      <a16:colId xmlns:a16="http://schemas.microsoft.com/office/drawing/2014/main" val="20000"/>
                    </a:ext>
                  </a:extLst>
                </a:gridCol>
                <a:gridCol w="1710190">
                  <a:extLst>
                    <a:ext uri="{9D8B030D-6E8A-4147-A177-3AD203B41FA5}">
                      <a16:colId xmlns:a16="http://schemas.microsoft.com/office/drawing/2014/main" val="20001"/>
                    </a:ext>
                  </a:extLst>
                </a:gridCol>
              </a:tblGrid>
              <a:tr h="550606">
                <a:tc>
                  <a:txBody>
                    <a:bodyPr/>
                    <a:lstStyle/>
                    <a:p>
                      <a:pPr algn="ctr"/>
                      <a:r>
                        <a:rPr lang="zh-CN" altLang="en-US" sz="2400" dirty="0"/>
                        <a:t>明文</a:t>
                      </a:r>
                      <a:endParaRPr lang="zh-CN" altLang="en-US" sz="2400" b="0" dirty="0"/>
                    </a:p>
                  </a:txBody>
                  <a:tcPr/>
                </a:tc>
                <a:tc>
                  <a:txBody>
                    <a:bodyPr/>
                    <a:lstStyle/>
                    <a:p>
                      <a:pPr algn="ctr"/>
                      <a:r>
                        <a:rPr lang="zh-CN" altLang="en-US" sz="2400" dirty="0"/>
                        <a:t>密文</a:t>
                      </a:r>
                      <a:endParaRPr lang="zh-CN" altLang="en-US" sz="2400" b="0" dirty="0"/>
                    </a:p>
                  </a:txBody>
                  <a:tcPr/>
                </a:tc>
                <a:extLst>
                  <a:ext uri="{0D108BD9-81ED-4DB2-BD59-A6C34878D82A}">
                    <a16:rowId xmlns:a16="http://schemas.microsoft.com/office/drawing/2014/main" val="10000"/>
                  </a:ext>
                </a:extLst>
              </a:tr>
              <a:tr h="49350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t>ATTACK NOW</a:t>
                      </a:r>
                      <a:endParaRPr lang="en-US" altLang="zh-CN" sz="2400" b="0" dirty="0"/>
                    </a:p>
                  </a:txBody>
                  <a:tcPr/>
                </a:tc>
                <a:tc>
                  <a:txBody>
                    <a:bodyPr/>
                    <a:lstStyle/>
                    <a:p>
                      <a:pPr algn="ctr"/>
                      <a:r>
                        <a:rPr lang="en-US" altLang="zh-CN" sz="2400" kern="1200" dirty="0">
                          <a:effectLst/>
                        </a:rPr>
                        <a:t>DWWDFN QRZ</a:t>
                      </a:r>
                      <a:endParaRPr lang="zh-CN" altLang="en-US" sz="2400" b="0" dirty="0"/>
                    </a:p>
                  </a:txBody>
                  <a:tcPr/>
                </a:tc>
                <a:extLst>
                  <a:ext uri="{0D108BD9-81ED-4DB2-BD59-A6C34878D82A}">
                    <a16:rowId xmlns:a16="http://schemas.microsoft.com/office/drawing/2014/main" val="10001"/>
                  </a:ext>
                </a:extLst>
              </a:tr>
            </a:tbl>
          </a:graphicData>
        </a:graphic>
      </p:graphicFrame>
      <p:sp>
        <p:nvSpPr>
          <p:cNvPr id="6" name="内容占位符 5"/>
          <p:cNvSpPr>
            <a:spLocks noGrp="1"/>
          </p:cNvSpPr>
          <p:nvPr>
            <p:ph idx="1"/>
          </p:nvPr>
        </p:nvSpPr>
        <p:spPr>
          <a:xfrm>
            <a:off x="533400" y="1295400"/>
            <a:ext cx="4830688" cy="5105400"/>
          </a:xfrm>
        </p:spPr>
        <p:txBody>
          <a:bodyPr/>
          <a:lstStyle/>
          <a:p>
            <a:r>
              <a:rPr lang="zh-CN" altLang="en-US" dirty="0"/>
              <a:t>例如</a:t>
            </a:r>
            <a:r>
              <a:rPr lang="en-US" altLang="zh-CN" dirty="0"/>
              <a:t>:</a:t>
            </a:r>
            <a:r>
              <a:rPr lang="zh-CN" altLang="en-US" dirty="0"/>
              <a:t>凯撒密码</a:t>
            </a:r>
            <a:endParaRPr lang="en-US" altLang="zh-CN" dirty="0"/>
          </a:p>
          <a:p>
            <a:endParaRPr lang="en-US" altLang="zh-CN" dirty="0">
              <a:effectLst/>
            </a:endParaRPr>
          </a:p>
          <a:p>
            <a:endParaRPr lang="en-US" altLang="zh-CN" dirty="0"/>
          </a:p>
          <a:p>
            <a:r>
              <a:rPr lang="zh-CN" altLang="en-US" dirty="0">
                <a:effectLst/>
              </a:rPr>
              <a:t>例如：</a:t>
            </a:r>
            <a:r>
              <a:rPr lang="en-US" altLang="zh-CN" dirty="0">
                <a:latin typeface="Times New Roman" pitchFamily="18" charset="0"/>
                <a:cs typeface="Times New Roman" pitchFamily="18" charset="0"/>
              </a:rPr>
              <a:t>ENIGMA</a:t>
            </a:r>
            <a:endParaRPr lang="en-US" altLang="zh-CN" dirty="0"/>
          </a:p>
          <a:p>
            <a:pPr lvl="1"/>
            <a:r>
              <a:rPr lang="en-US" altLang="zh-CN" dirty="0">
                <a:latin typeface="Times New Roman" pitchFamily="18" charset="0"/>
                <a:cs typeface="Times New Roman" pitchFamily="18" charset="0"/>
              </a:rPr>
              <a:t>ENIGMA</a:t>
            </a:r>
            <a:r>
              <a:rPr lang="zh-CN" altLang="en-US" dirty="0">
                <a:latin typeface="Times New Roman" pitchFamily="18" charset="0"/>
                <a:cs typeface="Times New Roman" pitchFamily="18" charset="0"/>
              </a:rPr>
              <a:t>是由</a:t>
            </a:r>
            <a:r>
              <a:rPr lang="en-US" altLang="zh-CN" dirty="0">
                <a:latin typeface="Times New Roman" pitchFamily="18" charset="0"/>
                <a:cs typeface="Times New Roman" pitchFamily="18" charset="0"/>
              </a:rPr>
              <a:t>Arthur </a:t>
            </a:r>
            <a:r>
              <a:rPr lang="en-US" altLang="zh-CN" dirty="0" err="1">
                <a:latin typeface="Times New Roman" pitchFamily="18" charset="0"/>
                <a:cs typeface="Times New Roman" pitchFamily="18" charset="0"/>
              </a:rPr>
              <a:t>Scherbius</a:t>
            </a:r>
            <a:r>
              <a:rPr lang="zh-CN" altLang="en-US" dirty="0">
                <a:latin typeface="Times New Roman" pitchFamily="18" charset="0"/>
                <a:cs typeface="Times New Roman" pitchFamily="18" charset="0"/>
              </a:rPr>
              <a:t>于</a:t>
            </a:r>
            <a:r>
              <a:rPr lang="en-US" altLang="zh-CN" dirty="0">
                <a:latin typeface="Times New Roman" pitchFamily="18" charset="0"/>
                <a:cs typeface="Times New Roman" pitchFamily="18" charset="0"/>
              </a:rPr>
              <a:t>1919</a:t>
            </a:r>
            <a:r>
              <a:rPr lang="zh-CN" altLang="en-US" dirty="0">
                <a:latin typeface="Times New Roman" pitchFamily="18" charset="0"/>
                <a:cs typeface="Times New Roman" pitchFamily="18" charset="0"/>
              </a:rPr>
              <a:t>年发明了密码转轮机，使用机电代替手工。在二次世界大战期间</a:t>
            </a:r>
            <a:r>
              <a:rPr lang="en-US" altLang="zh-CN" dirty="0">
                <a:latin typeface="Times New Roman" pitchFamily="18" charset="0"/>
                <a:cs typeface="Times New Roman" pitchFamily="18" charset="0"/>
              </a:rPr>
              <a:t>, Enigma</a:t>
            </a:r>
            <a:r>
              <a:rPr lang="zh-CN" altLang="en-US" dirty="0">
                <a:latin typeface="Times New Roman" pitchFamily="18" charset="0"/>
                <a:cs typeface="Times New Roman" pitchFamily="18" charset="0"/>
              </a:rPr>
              <a:t>曾作为德国陆、海、空三军最高级密码机</a:t>
            </a:r>
            <a:endParaRPr lang="en-US" altLang="zh-CN" dirty="0">
              <a:latin typeface="Times New Roman" pitchFamily="18" charset="0"/>
              <a:cs typeface="Times New Roman" pitchFamily="18" charset="0"/>
            </a:endParaRPr>
          </a:p>
        </p:txBody>
      </p:sp>
      <p:pic>
        <p:nvPicPr>
          <p:cNvPr id="3" name="图片 2"/>
          <p:cNvPicPr>
            <a:picLocks noChangeAspect="1"/>
          </p:cNvPicPr>
          <p:nvPr/>
        </p:nvPicPr>
        <p:blipFill>
          <a:blip r:embed="rId2"/>
          <a:stretch>
            <a:fillRect/>
          </a:stretch>
        </p:blipFill>
        <p:spPr>
          <a:xfrm>
            <a:off x="179512" y="1988840"/>
            <a:ext cx="4640481" cy="790575"/>
          </a:xfrm>
          <a:prstGeom prst="rect">
            <a:avLst/>
          </a:prstGeom>
        </p:spPr>
      </p:pic>
      <p:sp>
        <p:nvSpPr>
          <p:cNvPr id="4" name="右箭头 3"/>
          <p:cNvSpPr/>
          <p:nvPr/>
        </p:nvSpPr>
        <p:spPr>
          <a:xfrm>
            <a:off x="4932040" y="2168860"/>
            <a:ext cx="360040" cy="3960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4" descr="enigmagr"/>
          <p:cNvPicPr>
            <a:picLocks noChangeAspect="1" noChangeArrowheads="1"/>
          </p:cNvPicPr>
          <p:nvPr/>
        </p:nvPicPr>
        <p:blipFill>
          <a:blip r:embed="rId3" cstate="print"/>
          <a:srcRect/>
          <a:stretch>
            <a:fillRect/>
          </a:stretch>
        </p:blipFill>
        <p:spPr bwMode="auto">
          <a:xfrm>
            <a:off x="5695485" y="3141288"/>
            <a:ext cx="3029415" cy="3265259"/>
          </a:xfrm>
          <a:prstGeom prst="rect">
            <a:avLst/>
          </a:prstGeom>
          <a:noFill/>
          <a:ln w="9525">
            <a:noFill/>
            <a:miter lim="800000"/>
            <a:headEnd/>
            <a:tailEnd/>
          </a:ln>
        </p:spPr>
      </p:pic>
    </p:spTree>
    <p:extLst>
      <p:ext uri="{BB962C8B-B14F-4D97-AF65-F5344CB8AC3E}">
        <p14:creationId xmlns:p14="http://schemas.microsoft.com/office/powerpoint/2010/main" val="1737358430"/>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ym typeface="Times New Roman" panose="02020603050405020304" pitchFamily="18" charset="0"/>
              </a:rPr>
              <a:t>知识</a:t>
            </a:r>
            <a:r>
              <a:rPr lang="zh-CN" altLang="en-US" dirty="0">
                <a:sym typeface="Times New Roman" panose="02020603050405020304" pitchFamily="18" charset="0"/>
              </a:rPr>
              <a:t>子</a:t>
            </a:r>
            <a:r>
              <a:rPr lang="zh-CN" altLang="zh-CN" dirty="0">
                <a:sym typeface="Times New Roman" panose="02020603050405020304" pitchFamily="18" charset="0"/>
              </a:rPr>
              <a:t>域：访问控制</a:t>
            </a:r>
            <a:endParaRPr lang="zh-CN" altLang="en-US" dirty="0"/>
          </a:p>
        </p:txBody>
      </p:sp>
      <p:sp>
        <p:nvSpPr>
          <p:cNvPr id="3" name="内容占位符 2"/>
          <p:cNvSpPr>
            <a:spLocks noGrp="1"/>
          </p:cNvSpPr>
          <p:nvPr>
            <p:ph idx="1"/>
          </p:nvPr>
        </p:nvSpPr>
        <p:spPr>
          <a:xfrm>
            <a:off x="533400" y="1295400"/>
            <a:ext cx="8610600" cy="5105400"/>
          </a:xfrm>
        </p:spPr>
        <p:txBody>
          <a:bodyPr/>
          <a:lstStyle/>
          <a:p>
            <a:r>
              <a:rPr lang="zh-CN" altLang="en-US" dirty="0"/>
              <a:t>强制访问控制模型</a:t>
            </a:r>
          </a:p>
          <a:p>
            <a:pPr lvl="1"/>
            <a:r>
              <a:rPr lang="zh-CN" altLang="en-US" dirty="0"/>
              <a:t>理解强制访问控制模型的概念及特点；</a:t>
            </a:r>
          </a:p>
          <a:p>
            <a:pPr lvl="1"/>
            <a:r>
              <a:rPr lang="zh-CN" altLang="en-US" dirty="0"/>
              <a:t>了解</a:t>
            </a:r>
            <a:r>
              <a:rPr lang="en-US" altLang="zh-CN" dirty="0"/>
              <a:t>Bell-</a:t>
            </a:r>
            <a:r>
              <a:rPr lang="en-US" altLang="zh-CN" dirty="0" err="1"/>
              <a:t>LaPadula</a:t>
            </a:r>
            <a:r>
              <a:rPr lang="zh-CN" altLang="en-US" dirty="0"/>
              <a:t>模型的作用及特点；</a:t>
            </a:r>
          </a:p>
          <a:p>
            <a:pPr lvl="1"/>
            <a:r>
              <a:rPr lang="zh-CN" altLang="en-US" dirty="0"/>
              <a:t>了解</a:t>
            </a:r>
            <a:r>
              <a:rPr lang="en-US" altLang="zh-CN" dirty="0" err="1"/>
              <a:t>Biba</a:t>
            </a:r>
            <a:r>
              <a:rPr lang="zh-CN" altLang="en-US" dirty="0"/>
              <a:t>模型的作用及特点；</a:t>
            </a:r>
          </a:p>
          <a:p>
            <a:pPr lvl="1"/>
            <a:r>
              <a:rPr lang="zh-CN" altLang="en-US" dirty="0"/>
              <a:t>了解</a:t>
            </a:r>
            <a:r>
              <a:rPr lang="en-US" altLang="zh-CN" dirty="0"/>
              <a:t>Clark-Wilson</a:t>
            </a:r>
            <a:r>
              <a:rPr lang="zh-CN" altLang="en-US" dirty="0"/>
              <a:t>的作用及特点；</a:t>
            </a:r>
          </a:p>
          <a:p>
            <a:pPr lvl="1"/>
            <a:r>
              <a:rPr lang="zh-CN" altLang="en-US" dirty="0"/>
              <a:t>了解</a:t>
            </a:r>
            <a:r>
              <a:rPr lang="en-US" altLang="zh-CN" dirty="0"/>
              <a:t>Chinese Wall</a:t>
            </a:r>
            <a:r>
              <a:rPr lang="zh-CN" altLang="en-US" dirty="0"/>
              <a:t>模型的作用及特点。</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60</a:t>
            </a:fld>
            <a:endParaRPr lang="en-US" altLang="zh-CN"/>
          </a:p>
        </p:txBody>
      </p:sp>
    </p:spTree>
    <p:extLst>
      <p:ext uri="{BB962C8B-B14F-4D97-AF65-F5344CB8AC3E}">
        <p14:creationId xmlns:p14="http://schemas.microsoft.com/office/powerpoint/2010/main" val="1099397447"/>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ym typeface="Times New Roman" panose="02020603050405020304" pitchFamily="18" charset="0"/>
              </a:rPr>
              <a:t>强制访问控制模型</a:t>
            </a:r>
            <a:endParaRPr lang="zh-CN" altLang="en-US" dirty="0"/>
          </a:p>
        </p:txBody>
      </p:sp>
      <p:sp>
        <p:nvSpPr>
          <p:cNvPr id="3" name="内容占位符 2"/>
          <p:cNvSpPr>
            <a:spLocks noGrp="1"/>
          </p:cNvSpPr>
          <p:nvPr>
            <p:ph idx="1"/>
          </p:nvPr>
        </p:nvSpPr>
        <p:spPr/>
        <p:txBody>
          <a:bodyPr/>
          <a:lstStyle/>
          <a:p>
            <a:r>
              <a:rPr lang="zh-CN" altLang="en-US" dirty="0"/>
              <a:t>什么是强制访问控制(MAC）</a:t>
            </a:r>
          </a:p>
          <a:p>
            <a:pPr lvl="1"/>
            <a:r>
              <a:rPr lang="zh-CN" altLang="en-US" dirty="0"/>
              <a:t>主体和客体都有一个固定的安全属性，系统用该安全属性来决定一个主体是否可以访问某个客体</a:t>
            </a:r>
          </a:p>
          <a:p>
            <a:r>
              <a:rPr lang="zh-CN" altLang="en-US" dirty="0"/>
              <a:t>特点</a:t>
            </a:r>
          </a:p>
          <a:p>
            <a:pPr lvl="1"/>
            <a:r>
              <a:rPr lang="zh-CN" altLang="en-US" dirty="0"/>
              <a:t>安全属性是强制的，任何主体都无法变更</a:t>
            </a:r>
          </a:p>
          <a:p>
            <a:pPr lvl="1"/>
            <a:r>
              <a:rPr lang="zh-CN" altLang="en-US" dirty="0"/>
              <a:t>安全性较高，应用于军事等安全要求较高的系统</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61</a:t>
            </a:fld>
            <a:endParaRPr lang="en-US" altLang="zh-CN"/>
          </a:p>
        </p:txBody>
      </p:sp>
    </p:spTree>
    <p:extLst>
      <p:ext uri="{BB962C8B-B14F-4D97-AF65-F5344CB8AC3E}">
        <p14:creationId xmlns:p14="http://schemas.microsoft.com/office/powerpoint/2010/main" val="491399923"/>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强制访问控制模型</a:t>
            </a:r>
            <a:r>
              <a:rPr lang="en-US" altLang="zh-CN" dirty="0"/>
              <a:t>-BLP</a:t>
            </a:r>
            <a:endParaRPr lang="zh-CN" altLang="en-US" dirty="0"/>
          </a:p>
        </p:txBody>
      </p:sp>
      <p:sp>
        <p:nvSpPr>
          <p:cNvPr id="3" name="内容占位符 2"/>
          <p:cNvSpPr>
            <a:spLocks noGrp="1"/>
          </p:cNvSpPr>
          <p:nvPr>
            <p:ph idx="1"/>
          </p:nvPr>
        </p:nvSpPr>
        <p:spPr/>
        <p:txBody>
          <a:bodyPr/>
          <a:lstStyle/>
          <a:p>
            <a:r>
              <a:rPr lang="zh-CN" altLang="en-US" dirty="0"/>
              <a:t>BLP模型概念</a:t>
            </a:r>
          </a:p>
          <a:p>
            <a:pPr lvl="1"/>
            <a:r>
              <a:rPr lang="zh-CN" altLang="en-US" dirty="0"/>
              <a:t>由D. Elliott Bell和Leonard J. LaPadula于1973年提出的一种模拟军事安全策略的计算机访问控制模型，简称为BLP模型</a:t>
            </a:r>
          </a:p>
          <a:p>
            <a:pPr lvl="1"/>
            <a:r>
              <a:rPr lang="zh-CN" altLang="en-US" dirty="0"/>
              <a:t>第一个严格形式化的安全模型</a:t>
            </a:r>
          </a:p>
          <a:p>
            <a:pPr lvl="1"/>
            <a:r>
              <a:rPr lang="zh-CN" altLang="en-US" dirty="0"/>
              <a:t>多级访问控制模型，用于保证系统信息的机密性</a:t>
            </a:r>
          </a:p>
          <a:p>
            <a:r>
              <a:rPr lang="zh-CN" altLang="en-US" dirty="0"/>
              <a:t>BLP模型访问控制策略</a:t>
            </a:r>
          </a:p>
          <a:p>
            <a:pPr lvl="1"/>
            <a:r>
              <a:rPr lang="zh-CN" altLang="en-US" dirty="0"/>
              <a:t>包括自主安全策略与强制安全策略</a:t>
            </a:r>
          </a:p>
          <a:p>
            <a:pPr lvl="1"/>
            <a:r>
              <a:rPr lang="zh-CN" altLang="en-US" dirty="0"/>
              <a:t>强制安全策略为每一个主体和客体都分配了安全级，根据安全级进行访问控制</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62</a:t>
            </a:fld>
            <a:endParaRPr lang="en-US" altLang="zh-CN"/>
          </a:p>
        </p:txBody>
      </p:sp>
    </p:spTree>
    <p:extLst>
      <p:ext uri="{BB962C8B-B14F-4D97-AF65-F5344CB8AC3E}">
        <p14:creationId xmlns:p14="http://schemas.microsoft.com/office/powerpoint/2010/main" val="2388778074"/>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BLP</a:t>
            </a:r>
            <a:r>
              <a:rPr lang="zh-CN" altLang="en-US" dirty="0"/>
              <a:t>模型的构成</a:t>
            </a:r>
          </a:p>
        </p:txBody>
      </p:sp>
      <p:sp>
        <p:nvSpPr>
          <p:cNvPr id="3" name="内容占位符 2"/>
          <p:cNvSpPr>
            <a:spLocks noGrp="1"/>
          </p:cNvSpPr>
          <p:nvPr>
            <p:ph idx="1"/>
          </p:nvPr>
        </p:nvSpPr>
        <p:spPr/>
        <p:txBody>
          <a:bodyPr/>
          <a:lstStyle/>
          <a:p>
            <a:r>
              <a:rPr lang="zh-CN" altLang="en-US" dirty="0"/>
              <a:t>安全级</a:t>
            </a:r>
          </a:p>
          <a:p>
            <a:pPr lvl="1"/>
            <a:r>
              <a:rPr lang="zh-CN" altLang="en-US" dirty="0"/>
              <a:t>密级：绝密、机密、秘密、公开</a:t>
            </a:r>
          </a:p>
          <a:p>
            <a:pPr lvl="1"/>
            <a:r>
              <a:rPr lang="zh-CN" altLang="en-US" dirty="0"/>
              <a:t>范畴：军事，外交，商务.....</a:t>
            </a:r>
          </a:p>
          <a:p>
            <a:r>
              <a:rPr lang="zh-CN" altLang="en-US" dirty="0"/>
              <a:t>安全级之间支配关系（密级高于或等于、范畴包含）</a:t>
            </a:r>
          </a:p>
          <a:p>
            <a:pPr lvl="1"/>
            <a:r>
              <a:rPr lang="zh-CN" altLang="en-US" dirty="0"/>
              <a:t>例如L=&lt;机密，{外交，商务}&gt;，L’=&lt;秘密，{商务}&gt;，则L支配L’</a:t>
            </a:r>
          </a:p>
          <a:p>
            <a:r>
              <a:rPr lang="zh-CN" altLang="en-US" dirty="0"/>
              <a:t>安全策略</a:t>
            </a:r>
            <a:endParaRPr lang="en-US" altLang="zh-CN" dirty="0"/>
          </a:p>
          <a:p>
            <a:pPr lvl="1"/>
            <a:r>
              <a:rPr lang="zh-CN" altLang="en-US" dirty="0"/>
              <a:t>简单安全规则（</a:t>
            </a:r>
            <a:r>
              <a:rPr lang="zh-CN" altLang="en-US" dirty="0">
                <a:solidFill>
                  <a:srgbClr val="FF0000"/>
                </a:solidFill>
              </a:rPr>
              <a:t>向下读</a:t>
            </a:r>
            <a:r>
              <a:rPr lang="zh-CN" altLang="en-US" dirty="0"/>
              <a:t>）</a:t>
            </a:r>
          </a:p>
          <a:p>
            <a:pPr lvl="1"/>
            <a:r>
              <a:rPr lang="zh-CN" altLang="en-US" dirty="0"/>
              <a:t>*-规则（</a:t>
            </a:r>
            <a:r>
              <a:rPr lang="zh-CN" altLang="en-US" sz="2800" dirty="0">
                <a:solidFill>
                  <a:srgbClr val="FF0000"/>
                </a:solidFill>
              </a:rPr>
              <a:t>向上写</a:t>
            </a:r>
            <a:r>
              <a:rPr lang="zh-CN" altLang="en-US" dirty="0"/>
              <a:t>）</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63</a:t>
            </a:fld>
            <a:endParaRPr lang="en-US" altLang="zh-CN"/>
          </a:p>
        </p:txBody>
      </p:sp>
    </p:spTree>
    <p:extLst>
      <p:ext uri="{BB962C8B-B14F-4D97-AF65-F5344CB8AC3E}">
        <p14:creationId xmlns:p14="http://schemas.microsoft.com/office/powerpoint/2010/main" val="2995255649"/>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强制访问控制模型</a:t>
            </a:r>
            <a:r>
              <a:rPr lang="en-US" altLang="zh-CN" dirty="0"/>
              <a:t>-</a:t>
            </a:r>
            <a:r>
              <a:rPr lang="en-US" altLang="zh-CN" dirty="0" err="1"/>
              <a:t>Biba</a:t>
            </a:r>
            <a:endParaRPr lang="zh-CN" altLang="en-US" dirty="0"/>
          </a:p>
        </p:txBody>
      </p:sp>
      <p:sp>
        <p:nvSpPr>
          <p:cNvPr id="3" name="内容占位符 2"/>
          <p:cNvSpPr>
            <a:spLocks noGrp="1"/>
          </p:cNvSpPr>
          <p:nvPr>
            <p:ph idx="1"/>
          </p:nvPr>
        </p:nvSpPr>
        <p:spPr/>
        <p:txBody>
          <a:bodyPr/>
          <a:lstStyle/>
          <a:p>
            <a:r>
              <a:rPr lang="zh-CN" altLang="en-US" dirty="0"/>
              <a:t>Biba模型概念</a:t>
            </a:r>
          </a:p>
          <a:p>
            <a:pPr lvl="1"/>
            <a:r>
              <a:rPr lang="zh-CN" altLang="en-US" dirty="0"/>
              <a:t>1977年由</a:t>
            </a:r>
            <a:r>
              <a:rPr lang="zh-CN" altLang="en-US" dirty="0">
                <a:sym typeface="Times New Roman" panose="02020603050405020304" pitchFamily="18" charset="0"/>
              </a:rPr>
              <a:t>Biba提出，与BLP模型数学上对偶的完整性保护模型</a:t>
            </a:r>
          </a:p>
          <a:p>
            <a:pPr lvl="1"/>
            <a:r>
              <a:rPr lang="zh-CN" altLang="en-US" dirty="0">
                <a:sym typeface="Times New Roman" panose="02020603050405020304" pitchFamily="18" charset="0"/>
              </a:rPr>
              <a:t>多级访问控制模型，保护数据完整性</a:t>
            </a:r>
          </a:p>
          <a:p>
            <a:r>
              <a:rPr lang="zh-CN" altLang="en-US" dirty="0">
                <a:sym typeface="Times New Roman" panose="02020603050405020304" pitchFamily="18" charset="0"/>
              </a:rPr>
              <a:t>Biba模型的访问控制策略</a:t>
            </a:r>
          </a:p>
          <a:p>
            <a:pPr lvl="1"/>
            <a:r>
              <a:rPr lang="zh-CN" altLang="en-US" sz="2800" dirty="0"/>
              <a:t>强制安全策略为每一个主体和客体都分配了完整级，根据完整级进行访问控制</a:t>
            </a:r>
          </a:p>
          <a:p>
            <a:endParaRPr lang="zh-CN" altLang="en-US" dirty="0">
              <a:sym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64</a:t>
            </a:fld>
            <a:endParaRPr lang="en-US" altLang="zh-CN"/>
          </a:p>
        </p:txBody>
      </p:sp>
    </p:spTree>
    <p:extLst>
      <p:ext uri="{BB962C8B-B14F-4D97-AF65-F5344CB8AC3E}">
        <p14:creationId xmlns:p14="http://schemas.microsoft.com/office/powerpoint/2010/main" val="968783993"/>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ym typeface="Times New Roman" panose="02020603050405020304" pitchFamily="18" charset="0"/>
              </a:rPr>
              <a:t>Biba</a:t>
            </a:r>
            <a:r>
              <a:rPr lang="zh-CN" altLang="en-US" dirty="0">
                <a:sym typeface="Times New Roman" panose="02020603050405020304" pitchFamily="18" charset="0"/>
              </a:rPr>
              <a:t>模型的构成</a:t>
            </a:r>
            <a:endParaRPr lang="zh-CN" altLang="en-US" dirty="0"/>
          </a:p>
        </p:txBody>
      </p:sp>
      <p:sp>
        <p:nvSpPr>
          <p:cNvPr id="3" name="内容占位符 2"/>
          <p:cNvSpPr>
            <a:spLocks noGrp="1"/>
          </p:cNvSpPr>
          <p:nvPr>
            <p:ph idx="1"/>
          </p:nvPr>
        </p:nvSpPr>
        <p:spPr/>
        <p:txBody>
          <a:bodyPr/>
          <a:lstStyle/>
          <a:p>
            <a:r>
              <a:rPr lang="zh-CN" altLang="en-US" dirty="0">
                <a:sym typeface="Times New Roman" panose="02020603050405020304" pitchFamily="18" charset="0"/>
              </a:rPr>
              <a:t>完整级：安全级和范畴</a:t>
            </a:r>
          </a:p>
          <a:p>
            <a:pPr lvl="1"/>
            <a:r>
              <a:rPr lang="zh-CN" altLang="en-US" sz="2800" dirty="0">
                <a:sym typeface="Times New Roman" panose="02020603050405020304" pitchFamily="18" charset="0"/>
              </a:rPr>
              <a:t>安全级：极为重要，非常重要，重要，......</a:t>
            </a:r>
            <a:endParaRPr lang="zh-CN" altLang="en-US" sz="2800" b="1" i="1" dirty="0">
              <a:sym typeface="Times New Roman" panose="02020603050405020304" pitchFamily="18" charset="0"/>
            </a:endParaRPr>
          </a:p>
          <a:p>
            <a:pPr lvl="1"/>
            <a:r>
              <a:rPr lang="zh-CN" altLang="en-US" sz="2800" dirty="0">
                <a:sym typeface="Times New Roman" panose="02020603050405020304" pitchFamily="18" charset="0"/>
              </a:rPr>
              <a:t>范畴：</a:t>
            </a:r>
            <a:r>
              <a:rPr lang="zh-CN" altLang="en-US" sz="2800" dirty="0"/>
              <a:t>军事，外交，商务.....</a:t>
            </a:r>
          </a:p>
          <a:p>
            <a:r>
              <a:rPr lang="zh-CN" altLang="en-US" dirty="0">
                <a:sym typeface="Times New Roman" panose="02020603050405020304" pitchFamily="18" charset="0"/>
              </a:rPr>
              <a:t>完整级存在支配关系</a:t>
            </a:r>
          </a:p>
          <a:p>
            <a:pPr lvl="1"/>
            <a:r>
              <a:rPr lang="zh-CN" altLang="en-US" sz="2800" dirty="0">
                <a:sym typeface="Times New Roman" panose="02020603050405020304" pitchFamily="18" charset="0"/>
              </a:rPr>
              <a:t>与BLP类似，安全级高于或等于，范畴包含</a:t>
            </a:r>
          </a:p>
          <a:p>
            <a:r>
              <a:rPr lang="zh-CN" altLang="en-US" dirty="0"/>
              <a:t>安全策略</a:t>
            </a:r>
            <a:endParaRPr lang="en-US" altLang="zh-CN" dirty="0"/>
          </a:p>
          <a:p>
            <a:pPr lvl="1"/>
            <a:r>
              <a:rPr lang="zh-CN" altLang="en-US" dirty="0">
                <a:solidFill>
                  <a:srgbClr val="FF0000"/>
                </a:solidFill>
              </a:rPr>
              <a:t>向上读</a:t>
            </a:r>
            <a:r>
              <a:rPr lang="zh-CN" altLang="en-US" dirty="0"/>
              <a:t>：主体可以读客体，当且仅当客体的完整级别支配主体的完整级</a:t>
            </a:r>
          </a:p>
          <a:p>
            <a:pPr lvl="1"/>
            <a:r>
              <a:rPr lang="zh-CN" altLang="en-US" dirty="0">
                <a:solidFill>
                  <a:srgbClr val="FF0000"/>
                </a:solidFill>
              </a:rPr>
              <a:t>向下写</a:t>
            </a:r>
            <a:r>
              <a:rPr lang="zh-CN" altLang="en-US" dirty="0"/>
              <a:t>：主体可以写客体，当且仅当主体的完整级别支配客体的完整级</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65</a:t>
            </a:fld>
            <a:endParaRPr lang="en-US" altLang="zh-CN"/>
          </a:p>
        </p:txBody>
      </p:sp>
    </p:spTree>
    <p:extLst>
      <p:ext uri="{BB962C8B-B14F-4D97-AF65-F5344CB8AC3E}">
        <p14:creationId xmlns:p14="http://schemas.microsoft.com/office/powerpoint/2010/main" val="2526285383"/>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强制访问控制模型</a:t>
            </a:r>
            <a:r>
              <a:rPr lang="en-US" altLang="zh-CN" dirty="0"/>
              <a:t>-Clark-Wilson</a:t>
            </a:r>
            <a:endParaRPr lang="zh-CN" altLang="en-US" dirty="0"/>
          </a:p>
        </p:txBody>
      </p:sp>
      <p:sp>
        <p:nvSpPr>
          <p:cNvPr id="3" name="内容占位符 2"/>
          <p:cNvSpPr>
            <a:spLocks noGrp="1"/>
          </p:cNvSpPr>
          <p:nvPr>
            <p:ph idx="1"/>
          </p:nvPr>
        </p:nvSpPr>
        <p:spPr/>
        <p:txBody>
          <a:bodyPr/>
          <a:lstStyle/>
          <a:p>
            <a:r>
              <a:rPr lang="zh-CN" altLang="en-US" dirty="0"/>
              <a:t>Clark-Wilson模型概念</a:t>
            </a:r>
          </a:p>
          <a:p>
            <a:pPr lvl="1"/>
            <a:r>
              <a:rPr lang="zh-CN" altLang="en-US" dirty="0"/>
              <a:t>由计算机科学家David D. Clark和会计师David R. Wilson发表于1987年</a:t>
            </a:r>
          </a:p>
          <a:p>
            <a:pPr lvl="1"/>
            <a:r>
              <a:rPr lang="zh-CN" altLang="en-US" dirty="0"/>
              <a:t>确保商业数据完整性的访问控制模型，侧重于满足商业应用的安全需求</a:t>
            </a:r>
          </a:p>
          <a:p>
            <a:r>
              <a:rPr lang="zh-CN" altLang="en-US" dirty="0"/>
              <a:t> Clark-Wilson模型的访问控制策略</a:t>
            </a:r>
          </a:p>
          <a:p>
            <a:pPr lvl="1"/>
            <a:r>
              <a:rPr lang="zh-CN" altLang="en-US" dirty="0"/>
              <a:t>每次操作前和操作后，数据都必须满足这个一致性条件</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66</a:t>
            </a:fld>
            <a:endParaRPr lang="en-US" altLang="zh-CN"/>
          </a:p>
        </p:txBody>
      </p:sp>
      <p:pic>
        <p:nvPicPr>
          <p:cNvPr id="5" name="Picture 3" descr="access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5062227"/>
            <a:ext cx="7407275" cy="1443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pic>
    </p:spTree>
    <p:extLst>
      <p:ext uri="{BB962C8B-B14F-4D97-AF65-F5344CB8AC3E}">
        <p14:creationId xmlns:p14="http://schemas.microsoft.com/office/powerpoint/2010/main" val="3874540175"/>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Chinese Wall</a:t>
            </a:r>
            <a:r>
              <a:rPr lang="zh-CN" altLang="en-US" dirty="0"/>
              <a:t>模型示例</a:t>
            </a:r>
          </a:p>
        </p:txBody>
      </p:sp>
      <p:sp>
        <p:nvSpPr>
          <p:cNvPr id="3" name="内容占位符 2"/>
          <p:cNvSpPr>
            <a:spLocks noGrp="1"/>
          </p:cNvSpPr>
          <p:nvPr>
            <p:ph idx="1"/>
          </p:nvPr>
        </p:nvSpPr>
        <p:spPr/>
        <p:txBody>
          <a:bodyPr/>
          <a:lstStyle/>
          <a:p>
            <a:r>
              <a:rPr lang="zh-CN" altLang="en-US" dirty="0"/>
              <a:t>若干有竞争关系数据集构成了利益冲突类</a:t>
            </a:r>
          </a:p>
          <a:p>
            <a:pPr lvl="1"/>
            <a:r>
              <a:rPr lang="zh-CN" altLang="en-US" dirty="0"/>
              <a:t>银行COI类（银行a、银行b、银行c）</a:t>
            </a:r>
          </a:p>
          <a:p>
            <a:pPr lvl="1"/>
            <a:r>
              <a:rPr lang="zh-CN" altLang="en-US" dirty="0"/>
              <a:t>石油公司COI类（公司W、公司x、公司u、公司v)</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67</a:t>
            </a:fld>
            <a:endParaRPr lang="en-US" altLang="zh-CN"/>
          </a:p>
        </p:txBody>
      </p:sp>
      <p:pic>
        <p:nvPicPr>
          <p:cNvPr id="2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1862" y="2888940"/>
            <a:ext cx="6329139" cy="3364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pic>
    </p:spTree>
    <p:extLst>
      <p:ext uri="{BB962C8B-B14F-4D97-AF65-F5344CB8AC3E}">
        <p14:creationId xmlns:p14="http://schemas.microsoft.com/office/powerpoint/2010/main" val="2901588185"/>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ym typeface="Times New Roman" panose="02020603050405020304" pitchFamily="18" charset="0"/>
              </a:rPr>
              <a:t>知识</a:t>
            </a:r>
            <a:r>
              <a:rPr lang="zh-CN" altLang="en-US" dirty="0">
                <a:sym typeface="Times New Roman" panose="02020603050405020304" pitchFamily="18" charset="0"/>
              </a:rPr>
              <a:t>子</a:t>
            </a:r>
            <a:r>
              <a:rPr lang="zh-CN" altLang="zh-CN" dirty="0">
                <a:sym typeface="Times New Roman" panose="02020603050405020304" pitchFamily="18" charset="0"/>
              </a:rPr>
              <a:t>域：访问控制</a:t>
            </a:r>
            <a:endParaRPr lang="zh-CN" altLang="en-US" dirty="0"/>
          </a:p>
        </p:txBody>
      </p:sp>
      <p:sp>
        <p:nvSpPr>
          <p:cNvPr id="3" name="内容占位符 2"/>
          <p:cNvSpPr>
            <a:spLocks noGrp="1"/>
          </p:cNvSpPr>
          <p:nvPr>
            <p:ph idx="1"/>
          </p:nvPr>
        </p:nvSpPr>
        <p:spPr>
          <a:xfrm>
            <a:off x="533400" y="1295400"/>
            <a:ext cx="8610600" cy="5105400"/>
          </a:xfrm>
        </p:spPr>
        <p:txBody>
          <a:bodyPr/>
          <a:lstStyle/>
          <a:p>
            <a:r>
              <a:rPr lang="zh-CN" altLang="en-US" dirty="0"/>
              <a:t>基于角色的访问控制模型</a:t>
            </a:r>
          </a:p>
          <a:p>
            <a:pPr lvl="1"/>
            <a:r>
              <a:rPr lang="zh-CN" altLang="en-US" dirty="0"/>
              <a:t>了解基于角色的访问控制模型基本概念及特点；</a:t>
            </a:r>
          </a:p>
          <a:p>
            <a:pPr lvl="1"/>
            <a:r>
              <a:rPr lang="zh-CN" altLang="en-US" dirty="0"/>
              <a:t>了解</a:t>
            </a:r>
            <a:r>
              <a:rPr lang="en-US" altLang="zh-CN" dirty="0"/>
              <a:t>RBAC</a:t>
            </a:r>
            <a:r>
              <a:rPr lang="zh-CN" altLang="en-US" dirty="0"/>
              <a:t>模型的构成及访问控制规则。</a:t>
            </a:r>
          </a:p>
          <a:p>
            <a:r>
              <a:rPr lang="zh-CN" altLang="en-US" dirty="0"/>
              <a:t>特权管理基础设施</a:t>
            </a:r>
          </a:p>
          <a:p>
            <a:pPr lvl="1"/>
            <a:r>
              <a:rPr lang="zh-CN" altLang="en-US" dirty="0"/>
              <a:t>理解</a:t>
            </a:r>
            <a:r>
              <a:rPr lang="en-US" altLang="zh-CN" dirty="0"/>
              <a:t>PMI</a:t>
            </a:r>
            <a:r>
              <a:rPr lang="zh-CN" altLang="en-US" dirty="0"/>
              <a:t>的主要功能、体系架构及应用。</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68</a:t>
            </a:fld>
            <a:endParaRPr lang="en-US" altLang="zh-CN"/>
          </a:p>
        </p:txBody>
      </p:sp>
    </p:spTree>
    <p:extLst>
      <p:ext uri="{BB962C8B-B14F-4D97-AF65-F5344CB8AC3E}">
        <p14:creationId xmlns:p14="http://schemas.microsoft.com/office/powerpoint/2010/main" val="3904670155"/>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基于角色的访问控制</a:t>
            </a:r>
            <a:endParaRPr lang="zh-CN" altLang="en-US" dirty="0"/>
          </a:p>
        </p:txBody>
      </p:sp>
      <p:sp>
        <p:nvSpPr>
          <p:cNvPr id="3" name="内容占位符 2"/>
          <p:cNvSpPr>
            <a:spLocks noGrp="1"/>
          </p:cNvSpPr>
          <p:nvPr>
            <p:ph idx="1"/>
          </p:nvPr>
        </p:nvSpPr>
        <p:spPr/>
        <p:txBody>
          <a:bodyPr/>
          <a:lstStyle/>
          <a:p>
            <a:r>
              <a:rPr lang="zh-CN" altLang="en-US" dirty="0"/>
              <a:t>基于角色的访问控制（RBAC）模型</a:t>
            </a:r>
          </a:p>
          <a:p>
            <a:pPr lvl="1"/>
            <a:r>
              <a:rPr lang="zh-CN" altLang="en-US" dirty="0"/>
              <a:t>系统内置多个角色，将权限与角色进行关联</a:t>
            </a:r>
          </a:p>
          <a:p>
            <a:pPr lvl="1"/>
            <a:r>
              <a:rPr lang="zh-CN" altLang="en-US" dirty="0"/>
              <a:t>用户必须成为某个角色才能获得权限</a:t>
            </a:r>
          </a:p>
          <a:p>
            <a:r>
              <a:rPr lang="zh-CN" altLang="en-US" dirty="0"/>
              <a:t>基于角色访问控制模型访问控制策略</a:t>
            </a:r>
          </a:p>
          <a:p>
            <a:pPr lvl="1"/>
            <a:r>
              <a:rPr lang="zh-CN" altLang="en-US" dirty="0"/>
              <a:t>根据用户所担任的角色来决定用户在系统中的访问权限</a:t>
            </a:r>
          </a:p>
          <a:p>
            <a:pPr lvl="1"/>
            <a:r>
              <a:rPr lang="zh-CN" altLang="en-US" dirty="0"/>
              <a:t>用户必须成为某个角色，且还必须激活这一角色，才能对一个对象进行访问或执行某种操作</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69</a:t>
            </a:fld>
            <a:endParaRPr lang="en-US" altLang="zh-CN"/>
          </a:p>
        </p:txBody>
      </p:sp>
      <p:grpSp>
        <p:nvGrpSpPr>
          <p:cNvPr id="5" name="组合 4"/>
          <p:cNvGrpSpPr/>
          <p:nvPr/>
        </p:nvGrpSpPr>
        <p:grpSpPr>
          <a:xfrm>
            <a:off x="1371600" y="4962430"/>
            <a:ext cx="6705600" cy="1438370"/>
            <a:chOff x="1371600" y="4962430"/>
            <a:chExt cx="6705600" cy="1438370"/>
          </a:xfrm>
        </p:grpSpPr>
        <p:sp>
          <p:nvSpPr>
            <p:cNvPr id="6" name="Oval 4"/>
            <p:cNvSpPr>
              <a:spLocks noChangeArrowheads="1"/>
            </p:cNvSpPr>
            <p:nvPr/>
          </p:nvSpPr>
          <p:spPr bwMode="auto">
            <a:xfrm>
              <a:off x="1371600" y="5562600"/>
              <a:ext cx="1447800" cy="609600"/>
            </a:xfrm>
            <a:prstGeom prst="ellipse">
              <a:avLst/>
            </a:prstGeom>
            <a:solidFill>
              <a:schemeClr val="bg1"/>
            </a:solidFill>
            <a:ln w="9525" cap="flat" cmpd="sng">
              <a:solidFill>
                <a:srgbClr val="C0C0C0"/>
              </a:solidFill>
              <a:bevel/>
              <a:headEnd/>
              <a:tailEnd/>
            </a:ln>
          </p:spPr>
          <p:txBody>
            <a:bodyPr wrap="none" anchor="ct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a:r>
                <a:rPr lang="zh-CN" altLang="en-US" sz="2000" b="1" i="1">
                  <a:solidFill>
                    <a:srgbClr val="2D6A93"/>
                  </a:solidFill>
                  <a:sym typeface="黑体" panose="02010609060101010101" pitchFamily="49" charset="-122"/>
                </a:rPr>
                <a:t>安全管理员</a:t>
              </a:r>
              <a:endParaRPr lang="zh-CN" altLang="en-US" b="1" i="1">
                <a:solidFill>
                  <a:srgbClr val="2D6A93"/>
                </a:solidFill>
                <a:sym typeface="黑体" panose="02010609060101010101" pitchFamily="49" charset="-122"/>
              </a:endParaRPr>
            </a:p>
          </p:txBody>
        </p:sp>
        <p:sp>
          <p:nvSpPr>
            <p:cNvPr id="7" name="Oval 5"/>
            <p:cNvSpPr>
              <a:spLocks noChangeArrowheads="1"/>
            </p:cNvSpPr>
            <p:nvPr/>
          </p:nvSpPr>
          <p:spPr bwMode="auto">
            <a:xfrm>
              <a:off x="3581400" y="5638800"/>
              <a:ext cx="762000" cy="609600"/>
            </a:xfrm>
            <a:prstGeom prst="ellipse">
              <a:avLst/>
            </a:prstGeom>
            <a:solidFill>
              <a:schemeClr val="bg1"/>
            </a:solidFill>
            <a:ln w="9525" cap="flat" cmpd="sng">
              <a:solidFill>
                <a:srgbClr val="C0C0C0"/>
              </a:solidFill>
              <a:bevel/>
              <a:headEnd/>
              <a:tailEnd/>
            </a:ln>
          </p:spPr>
          <p:txBody>
            <a:bodyPr wrap="none" anchor="ct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a:r>
                <a:rPr lang="zh-CN" altLang="en-US" sz="2000" b="1" i="1">
                  <a:solidFill>
                    <a:srgbClr val="2D6A93"/>
                  </a:solidFill>
                  <a:sym typeface="黑体" panose="02010609060101010101" pitchFamily="49" charset="-122"/>
                </a:rPr>
                <a:t>用户</a:t>
              </a:r>
              <a:endParaRPr lang="zh-CN" altLang="en-US" b="1" i="1">
                <a:solidFill>
                  <a:srgbClr val="2D6A93"/>
                </a:solidFill>
                <a:sym typeface="黑体" panose="02010609060101010101" pitchFamily="49" charset="-122"/>
              </a:endParaRPr>
            </a:p>
          </p:txBody>
        </p:sp>
        <p:sp>
          <p:nvSpPr>
            <p:cNvPr id="8" name="Oval 6"/>
            <p:cNvSpPr>
              <a:spLocks noChangeArrowheads="1"/>
            </p:cNvSpPr>
            <p:nvPr/>
          </p:nvSpPr>
          <p:spPr bwMode="auto">
            <a:xfrm>
              <a:off x="5029200" y="5334000"/>
              <a:ext cx="990600" cy="1066800"/>
            </a:xfrm>
            <a:prstGeom prst="ellipse">
              <a:avLst/>
            </a:prstGeom>
            <a:solidFill>
              <a:schemeClr val="bg1"/>
            </a:solidFill>
            <a:ln w="9525" cap="flat" cmpd="sng">
              <a:solidFill>
                <a:srgbClr val="C0C0C0"/>
              </a:solidFill>
              <a:bevel/>
              <a:headEnd/>
              <a:tailEnd/>
            </a:ln>
          </p:spPr>
          <p:txBody>
            <a:bodyPr wrap="none" anchor="ct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a:r>
                <a:rPr lang="zh-CN" altLang="en-US" sz="2000" b="1" i="1">
                  <a:solidFill>
                    <a:srgbClr val="2D6A93"/>
                  </a:solidFill>
                  <a:sym typeface="黑体" panose="02010609060101010101" pitchFamily="49" charset="-122"/>
                </a:rPr>
                <a:t>角色</a:t>
              </a:r>
              <a:r>
                <a:rPr lang="en-US" sz="2000" b="1" i="1">
                  <a:solidFill>
                    <a:srgbClr val="2D6A93"/>
                  </a:solidFill>
                  <a:sym typeface="黑体" panose="02010609060101010101" pitchFamily="49" charset="-122"/>
                </a:rPr>
                <a:t>/</a:t>
              </a:r>
            </a:p>
            <a:p>
              <a:pPr algn="ctr"/>
              <a:r>
                <a:rPr lang="zh-CN" altLang="en-US" sz="2000" b="1" i="1">
                  <a:solidFill>
                    <a:srgbClr val="2D6A93"/>
                  </a:solidFill>
                  <a:sym typeface="黑体" panose="02010609060101010101" pitchFamily="49" charset="-122"/>
                </a:rPr>
                <a:t>权限</a:t>
              </a:r>
              <a:endParaRPr lang="zh-CN" altLang="en-US" b="1" i="1">
                <a:solidFill>
                  <a:srgbClr val="2D6A93"/>
                </a:solidFill>
                <a:sym typeface="黑体" panose="02010609060101010101" pitchFamily="49" charset="-122"/>
              </a:endParaRPr>
            </a:p>
          </p:txBody>
        </p:sp>
        <p:sp>
          <p:nvSpPr>
            <p:cNvPr id="9" name="AutoShape 7"/>
            <p:cNvSpPr>
              <a:spLocks noChangeArrowheads="1"/>
            </p:cNvSpPr>
            <p:nvPr/>
          </p:nvSpPr>
          <p:spPr bwMode="auto">
            <a:xfrm>
              <a:off x="2819400" y="5791200"/>
              <a:ext cx="762000" cy="228600"/>
            </a:xfrm>
            <a:prstGeom prst="rightArrow">
              <a:avLst>
                <a:gd name="adj1" fmla="val 50000"/>
                <a:gd name="adj2" fmla="val 91651"/>
              </a:avLst>
            </a:prstGeom>
            <a:noFill/>
            <a:ln w="9525" cap="flat" cmpd="sng">
              <a:solidFill>
                <a:srgbClr val="2D6A9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AutoShape 8"/>
            <p:cNvSpPr>
              <a:spLocks noChangeArrowheads="1"/>
            </p:cNvSpPr>
            <p:nvPr/>
          </p:nvSpPr>
          <p:spPr bwMode="auto">
            <a:xfrm>
              <a:off x="4343400" y="5791200"/>
              <a:ext cx="685800" cy="228600"/>
            </a:xfrm>
            <a:prstGeom prst="rightArrow">
              <a:avLst>
                <a:gd name="adj1" fmla="val 50000"/>
                <a:gd name="adj2" fmla="val 75000"/>
              </a:avLst>
            </a:prstGeom>
            <a:noFill/>
            <a:ln w="9525" cap="flat" cmpd="sng">
              <a:solidFill>
                <a:srgbClr val="2D6A9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 name="Rectangle 9"/>
            <p:cNvSpPr>
              <a:spLocks noChangeArrowheads="1"/>
            </p:cNvSpPr>
            <p:nvPr/>
          </p:nvSpPr>
          <p:spPr bwMode="auto">
            <a:xfrm>
              <a:off x="2667000" y="5943600"/>
              <a:ext cx="8382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spcBef>
                  <a:spcPct val="50000"/>
                </a:spcBef>
              </a:pPr>
              <a:r>
                <a:rPr lang="zh-CN" altLang="en-US" sz="2000" b="1" i="1">
                  <a:solidFill>
                    <a:srgbClr val="2D6A93"/>
                  </a:solidFill>
                  <a:sym typeface="黑体" panose="02010609060101010101" pitchFamily="49" charset="-122"/>
                </a:rPr>
                <a:t>指定</a:t>
              </a:r>
              <a:endParaRPr lang="zh-CN" altLang="en-US" b="1" i="1">
                <a:solidFill>
                  <a:srgbClr val="2D6A93"/>
                </a:solidFill>
                <a:sym typeface="黑体" panose="02010609060101010101" pitchFamily="49" charset="-122"/>
              </a:endParaRPr>
            </a:p>
          </p:txBody>
        </p:sp>
        <p:sp>
          <p:nvSpPr>
            <p:cNvPr id="12" name="Rectangle 10"/>
            <p:cNvSpPr>
              <a:spLocks noChangeArrowheads="1"/>
            </p:cNvSpPr>
            <p:nvPr/>
          </p:nvSpPr>
          <p:spPr bwMode="auto">
            <a:xfrm>
              <a:off x="6781800" y="5715000"/>
              <a:ext cx="1295400" cy="457200"/>
            </a:xfrm>
            <a:prstGeom prst="rect">
              <a:avLst/>
            </a:prstGeom>
            <a:solidFill>
              <a:schemeClr val="bg1"/>
            </a:solidFill>
            <a:ln w="9525" cap="flat" cmpd="sng">
              <a:solidFill>
                <a:srgbClr val="C0C0C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a:r>
                <a:rPr lang="zh-CN" altLang="en-US" sz="2000" b="1" i="1">
                  <a:solidFill>
                    <a:srgbClr val="2D6A93"/>
                  </a:solidFill>
                  <a:sym typeface="黑体" panose="02010609060101010101" pitchFamily="49" charset="-122"/>
                </a:rPr>
                <a:t>访问或操作</a:t>
              </a:r>
              <a:endParaRPr lang="zh-CN" altLang="en-US" b="1" i="1">
                <a:solidFill>
                  <a:srgbClr val="2D6A93"/>
                </a:solidFill>
                <a:sym typeface="黑体" panose="02010609060101010101" pitchFamily="49" charset="-122"/>
              </a:endParaRPr>
            </a:p>
          </p:txBody>
        </p:sp>
        <p:sp>
          <p:nvSpPr>
            <p:cNvPr id="13" name="AutoShape 11"/>
            <p:cNvSpPr>
              <a:spLocks noChangeArrowheads="1"/>
            </p:cNvSpPr>
            <p:nvPr/>
          </p:nvSpPr>
          <p:spPr bwMode="auto">
            <a:xfrm>
              <a:off x="6019800" y="5791200"/>
              <a:ext cx="762000" cy="228600"/>
            </a:xfrm>
            <a:prstGeom prst="rightArrow">
              <a:avLst>
                <a:gd name="adj1" fmla="val 50000"/>
                <a:gd name="adj2" fmla="val 83302"/>
              </a:avLst>
            </a:prstGeom>
            <a:noFill/>
            <a:ln w="9525" cap="flat" cmpd="sng">
              <a:solidFill>
                <a:srgbClr val="2D6A9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Rectangle 13"/>
            <p:cNvSpPr>
              <a:spLocks noChangeArrowheads="1"/>
            </p:cNvSpPr>
            <p:nvPr/>
          </p:nvSpPr>
          <p:spPr bwMode="auto">
            <a:xfrm>
              <a:off x="3962400" y="5089525"/>
              <a:ext cx="9144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spcBef>
                  <a:spcPct val="50000"/>
                </a:spcBef>
              </a:pPr>
              <a:r>
                <a:rPr lang="zh-CN" altLang="en-US" sz="2000" b="1" i="1">
                  <a:solidFill>
                    <a:srgbClr val="2D6A93"/>
                  </a:solidFill>
                  <a:sym typeface="黑体" panose="02010609060101010101" pitchFamily="49" charset="-122"/>
                </a:rPr>
                <a:t>激活</a:t>
              </a:r>
            </a:p>
          </p:txBody>
        </p:sp>
        <p:sp>
          <p:nvSpPr>
            <p:cNvPr id="15" name="曲线"/>
            <p:cNvSpPr>
              <a:spLocks/>
            </p:cNvSpPr>
            <p:nvPr/>
          </p:nvSpPr>
          <p:spPr bwMode="auto">
            <a:xfrm>
              <a:off x="4659194" y="4962430"/>
              <a:ext cx="685800" cy="533400"/>
            </a:xfrm>
            <a:custGeom>
              <a:avLst/>
              <a:gdLst>
                <a:gd name="T0" fmla="*/ 16200 w 21600"/>
                <a:gd name="T1" fmla="*/ 10800 h 21600"/>
                <a:gd name="T2" fmla="*/ 10800 w 21600"/>
                <a:gd name="T3" fmla="*/ 5400 h 21600"/>
                <a:gd name="T4" fmla="*/ 5399 w 21600"/>
                <a:gd name="T5" fmla="*/ 10800 h 21600"/>
                <a:gd name="T6" fmla="*/ 0 w 21600"/>
                <a:gd name="T7" fmla="*/ 10800 h 21600"/>
                <a:gd name="T8" fmla="*/ 10800 w 21600"/>
                <a:gd name="T9" fmla="*/ 0 h 21600"/>
                <a:gd name="T10" fmla="*/ 21600 w 21600"/>
                <a:gd name="T11" fmla="*/ 10798 h 21600"/>
                <a:gd name="T12" fmla="*/ 21600 w 21600"/>
                <a:gd name="T13" fmla="*/ 10800 h 21600"/>
                <a:gd name="T14" fmla="*/ 24299 w 21600"/>
                <a:gd name="T15" fmla="*/ 10800 h 21600"/>
                <a:gd name="T16" fmla="*/ 18900 w 21600"/>
                <a:gd name="T17" fmla="*/ 16199 h 21600"/>
                <a:gd name="T18" fmla="*/ 13499 w 21600"/>
                <a:gd name="T19" fmla="*/ 10800 h 21600"/>
                <a:gd name="T20" fmla="*/ 16200 w 21600"/>
                <a:gd name="T21" fmla="*/ 10800 h 21600"/>
                <a:gd name="T22" fmla="*/ 0 w 21600"/>
                <a:gd name="T23" fmla="*/ 0 h 21600"/>
                <a:gd name="T24" fmla="*/ 21600 w 21600"/>
                <a:gd name="T25"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1600" h="21600">
                  <a:moveTo>
                    <a:pt x="16200" y="10800"/>
                  </a:moveTo>
                  <a:cubicBezTo>
                    <a:pt x="16200" y="7816"/>
                    <a:pt x="13782" y="5400"/>
                    <a:pt x="10800" y="5400"/>
                  </a:cubicBezTo>
                  <a:cubicBezTo>
                    <a:pt x="7817" y="5400"/>
                    <a:pt x="5399" y="7816"/>
                    <a:pt x="5399" y="10800"/>
                  </a:cubicBezTo>
                  <a:lnTo>
                    <a:pt x="0" y="10800"/>
                  </a:lnTo>
                  <a:cubicBezTo>
                    <a:pt x="0" y="4835"/>
                    <a:pt x="4834" y="0"/>
                    <a:pt x="10800" y="0"/>
                  </a:cubicBezTo>
                  <a:cubicBezTo>
                    <a:pt x="16764" y="0"/>
                    <a:pt x="21598" y="4835"/>
                    <a:pt x="21600" y="10798"/>
                  </a:cubicBezTo>
                  <a:lnTo>
                    <a:pt x="21600" y="10800"/>
                  </a:lnTo>
                  <a:lnTo>
                    <a:pt x="24299" y="10800"/>
                  </a:lnTo>
                  <a:lnTo>
                    <a:pt x="18900" y="16199"/>
                  </a:lnTo>
                  <a:lnTo>
                    <a:pt x="13499" y="10800"/>
                  </a:lnTo>
                  <a:lnTo>
                    <a:pt x="16200" y="10800"/>
                  </a:lnTo>
                  <a:close/>
                </a:path>
              </a:pathLst>
            </a:custGeom>
            <a:noFill/>
            <a:ln w="9525" cap="flat" cmpd="sng">
              <a:solidFill>
                <a:srgbClr val="2D6A9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val="261293516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近代密码学</a:t>
            </a:r>
          </a:p>
        </p:txBody>
      </p:sp>
      <p:sp>
        <p:nvSpPr>
          <p:cNvPr id="3" name="内容占位符 2"/>
          <p:cNvSpPr>
            <a:spLocks noGrp="1"/>
          </p:cNvSpPr>
          <p:nvPr>
            <p:ph idx="1"/>
          </p:nvPr>
        </p:nvSpPr>
        <p:spPr/>
        <p:txBody>
          <a:bodyPr/>
          <a:lstStyle/>
          <a:p>
            <a:r>
              <a:rPr lang="en-US" altLang="zh-CN" dirty="0">
                <a:sym typeface="+mn-ea"/>
              </a:rPr>
              <a:t>1949</a:t>
            </a:r>
            <a:r>
              <a:rPr lang="zh-CN" altLang="en-US" dirty="0">
                <a:sym typeface="+mn-ea"/>
              </a:rPr>
              <a:t>年，</a:t>
            </a:r>
            <a:r>
              <a:rPr lang="en-US" altLang="zh-CN" dirty="0">
                <a:sym typeface="+mn-ea"/>
              </a:rPr>
              <a:t>Shannon</a:t>
            </a:r>
            <a:r>
              <a:rPr lang="zh-CN" altLang="en-US" dirty="0">
                <a:sym typeface="+mn-ea"/>
              </a:rPr>
              <a:t>（香农）发表论文“</a:t>
            </a:r>
            <a:r>
              <a:rPr lang="en-US" altLang="zh-CN" dirty="0">
                <a:sym typeface="+mn-ea"/>
              </a:rPr>
              <a:t>The Communication Theory of Secret Systems”</a:t>
            </a:r>
            <a:r>
              <a:rPr lang="zh-CN" altLang="en-US" dirty="0">
                <a:sym typeface="+mn-ea"/>
              </a:rPr>
              <a:t>，</a:t>
            </a:r>
            <a:r>
              <a:rPr lang="zh-CN" altLang="zh-CN" dirty="0"/>
              <a:t>将信息论引入了密码，从而把已有数千年历史的密码学推向了科学的轨道，奠定了密码学的理论基础。</a:t>
            </a:r>
            <a:endParaRPr lang="en-US" altLang="zh-CN" dirty="0">
              <a:sym typeface="+mn-ea"/>
            </a:endParaRPr>
          </a:p>
        </p:txBody>
      </p:sp>
      <p:sp>
        <p:nvSpPr>
          <p:cNvPr id="4" name="灯片编号占位符 3"/>
          <p:cNvSpPr>
            <a:spLocks noGrp="1"/>
          </p:cNvSpPr>
          <p:nvPr>
            <p:ph type="sldNum" sz="quarter" idx="10"/>
          </p:nvPr>
        </p:nvSpPr>
        <p:spPr/>
        <p:txBody>
          <a:bodyPr/>
          <a:lstStyle/>
          <a:p>
            <a:pPr>
              <a:defRPr/>
            </a:pPr>
            <a:fld id="{EDD636E1-B39A-43D8-869C-4EE6EF7EBAB3}" type="slidenum">
              <a:rPr lang="zh-CN" altLang="en-US" smtClean="0"/>
              <a:pPr>
                <a:defRPr/>
              </a:pPr>
              <a:t>7</a:t>
            </a:fld>
            <a:endParaRPr lang="en-US" altLang="zh-CN"/>
          </a:p>
        </p:txBody>
      </p:sp>
      <p:sp>
        <p:nvSpPr>
          <p:cNvPr id="5" name="AutoShape 72"/>
          <p:cNvSpPr>
            <a:spLocks noChangeArrowheads="1"/>
          </p:cNvSpPr>
          <p:nvPr/>
        </p:nvSpPr>
        <p:spPr bwMode="auto">
          <a:xfrm>
            <a:off x="1403648" y="5085184"/>
            <a:ext cx="6238763" cy="553671"/>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lIns="91394" tIns="45698" rIns="91394" bIns="45698"/>
          <a:lstStyle/>
          <a:p>
            <a:pPr defTabSz="446088" eaLnBrk="0" hangingPunct="0"/>
            <a:r>
              <a:rPr lang="zh-CN" altLang="en-US" sz="3200" b="1" dirty="0">
                <a:solidFill>
                  <a:srgbClr val="0000CC"/>
                </a:solidFill>
              </a:rPr>
              <a:t>密码学从此开始成为一门科学</a:t>
            </a:r>
            <a:endParaRPr lang="en-US" altLang="zh-CN" sz="3200" b="1" dirty="0">
              <a:solidFill>
                <a:srgbClr val="0000CC"/>
              </a:solidFill>
            </a:endParaRPr>
          </a:p>
        </p:txBody>
      </p:sp>
      <p:grpSp>
        <p:nvGrpSpPr>
          <p:cNvPr id="6" name="Group 73"/>
          <p:cNvGrpSpPr>
            <a:grpSpLocks/>
          </p:cNvGrpSpPr>
          <p:nvPr/>
        </p:nvGrpSpPr>
        <p:grpSpPr bwMode="auto">
          <a:xfrm>
            <a:off x="7654215" y="5341992"/>
            <a:ext cx="1166878" cy="593725"/>
            <a:chOff x="2061" y="1529"/>
            <a:chExt cx="1384" cy="917"/>
          </a:xfrm>
        </p:grpSpPr>
        <p:sp>
          <p:nvSpPr>
            <p:cNvPr id="7" name="Freeform 74"/>
            <p:cNvSpPr>
              <a:spLocks/>
            </p:cNvSpPr>
            <p:nvPr/>
          </p:nvSpPr>
          <p:spPr bwMode="auto">
            <a:xfrm>
              <a:off x="2619" y="1966"/>
              <a:ext cx="825" cy="480"/>
            </a:xfrm>
            <a:custGeom>
              <a:avLst/>
              <a:gdLst/>
              <a:ahLst/>
              <a:cxnLst>
                <a:cxn ang="0">
                  <a:pos x="295" y="397"/>
                </a:cxn>
                <a:cxn ang="0">
                  <a:pos x="241" y="350"/>
                </a:cxn>
                <a:cxn ang="0">
                  <a:pos x="161" y="271"/>
                </a:cxn>
                <a:cxn ang="0">
                  <a:pos x="41" y="146"/>
                </a:cxn>
                <a:cxn ang="0">
                  <a:pos x="15" y="122"/>
                </a:cxn>
                <a:cxn ang="0">
                  <a:pos x="2" y="107"/>
                </a:cxn>
                <a:cxn ang="0">
                  <a:pos x="0" y="95"/>
                </a:cxn>
                <a:cxn ang="0">
                  <a:pos x="8" y="70"/>
                </a:cxn>
                <a:cxn ang="0">
                  <a:pos x="21" y="48"/>
                </a:cxn>
                <a:cxn ang="0">
                  <a:pos x="57" y="35"/>
                </a:cxn>
                <a:cxn ang="0">
                  <a:pos x="107" y="24"/>
                </a:cxn>
                <a:cxn ang="0">
                  <a:pos x="198" y="11"/>
                </a:cxn>
                <a:cxn ang="0">
                  <a:pos x="250" y="2"/>
                </a:cxn>
                <a:cxn ang="0">
                  <a:pos x="278" y="0"/>
                </a:cxn>
                <a:cxn ang="0">
                  <a:pos x="290" y="0"/>
                </a:cxn>
                <a:cxn ang="0">
                  <a:pos x="303" y="2"/>
                </a:cxn>
                <a:cxn ang="0">
                  <a:pos x="425" y="57"/>
                </a:cxn>
                <a:cxn ang="0">
                  <a:pos x="508" y="110"/>
                </a:cxn>
                <a:cxn ang="0">
                  <a:pos x="542" y="139"/>
                </a:cxn>
                <a:cxn ang="0">
                  <a:pos x="576" y="169"/>
                </a:cxn>
                <a:cxn ang="0">
                  <a:pos x="653" y="209"/>
                </a:cxn>
                <a:cxn ang="0">
                  <a:pos x="683" y="213"/>
                </a:cxn>
                <a:cxn ang="0">
                  <a:pos x="697" y="213"/>
                </a:cxn>
                <a:cxn ang="0">
                  <a:pos x="706" y="213"/>
                </a:cxn>
                <a:cxn ang="0">
                  <a:pos x="715" y="212"/>
                </a:cxn>
                <a:cxn ang="0">
                  <a:pos x="744" y="213"/>
                </a:cxn>
                <a:cxn ang="0">
                  <a:pos x="780" y="210"/>
                </a:cxn>
                <a:cxn ang="0">
                  <a:pos x="821" y="206"/>
                </a:cxn>
                <a:cxn ang="0">
                  <a:pos x="824" y="206"/>
                </a:cxn>
                <a:cxn ang="0">
                  <a:pos x="824" y="479"/>
                </a:cxn>
                <a:cxn ang="0">
                  <a:pos x="824" y="476"/>
                </a:cxn>
                <a:cxn ang="0">
                  <a:pos x="617" y="451"/>
                </a:cxn>
                <a:cxn ang="0">
                  <a:pos x="602" y="450"/>
                </a:cxn>
                <a:cxn ang="0">
                  <a:pos x="595" y="451"/>
                </a:cxn>
                <a:cxn ang="0">
                  <a:pos x="586" y="452"/>
                </a:cxn>
                <a:cxn ang="0">
                  <a:pos x="548" y="460"/>
                </a:cxn>
                <a:cxn ang="0">
                  <a:pos x="502" y="468"/>
                </a:cxn>
                <a:cxn ang="0">
                  <a:pos x="489" y="468"/>
                </a:cxn>
                <a:cxn ang="0">
                  <a:pos x="480" y="468"/>
                </a:cxn>
                <a:cxn ang="0">
                  <a:pos x="471" y="467"/>
                </a:cxn>
                <a:cxn ang="0">
                  <a:pos x="425" y="454"/>
                </a:cxn>
                <a:cxn ang="0">
                  <a:pos x="358" y="431"/>
                </a:cxn>
                <a:cxn ang="0">
                  <a:pos x="294" y="401"/>
                </a:cxn>
                <a:cxn ang="0">
                  <a:pos x="295" y="397"/>
                </a:cxn>
              </a:cxnLst>
              <a:rect l="0" t="0" r="r" b="b"/>
              <a:pathLst>
                <a:path w="825" h="480">
                  <a:moveTo>
                    <a:pt x="295" y="397"/>
                  </a:moveTo>
                  <a:lnTo>
                    <a:pt x="241" y="350"/>
                  </a:lnTo>
                  <a:lnTo>
                    <a:pt x="161" y="271"/>
                  </a:lnTo>
                  <a:lnTo>
                    <a:pt x="41" y="146"/>
                  </a:lnTo>
                  <a:lnTo>
                    <a:pt x="15" y="122"/>
                  </a:lnTo>
                  <a:lnTo>
                    <a:pt x="2" y="107"/>
                  </a:lnTo>
                  <a:lnTo>
                    <a:pt x="0" y="95"/>
                  </a:lnTo>
                  <a:lnTo>
                    <a:pt x="8" y="70"/>
                  </a:lnTo>
                  <a:lnTo>
                    <a:pt x="21" y="48"/>
                  </a:lnTo>
                  <a:lnTo>
                    <a:pt x="57" y="35"/>
                  </a:lnTo>
                  <a:lnTo>
                    <a:pt x="107" y="24"/>
                  </a:lnTo>
                  <a:lnTo>
                    <a:pt x="198" y="11"/>
                  </a:lnTo>
                  <a:lnTo>
                    <a:pt x="250" y="2"/>
                  </a:lnTo>
                  <a:lnTo>
                    <a:pt x="278" y="0"/>
                  </a:lnTo>
                  <a:lnTo>
                    <a:pt x="290" y="0"/>
                  </a:lnTo>
                  <a:lnTo>
                    <a:pt x="303" y="2"/>
                  </a:lnTo>
                  <a:lnTo>
                    <a:pt x="425" y="57"/>
                  </a:lnTo>
                  <a:lnTo>
                    <a:pt x="508" y="110"/>
                  </a:lnTo>
                  <a:lnTo>
                    <a:pt x="542" y="139"/>
                  </a:lnTo>
                  <a:lnTo>
                    <a:pt x="576" y="169"/>
                  </a:lnTo>
                  <a:lnTo>
                    <a:pt x="653" y="209"/>
                  </a:lnTo>
                  <a:lnTo>
                    <a:pt x="683" y="213"/>
                  </a:lnTo>
                  <a:lnTo>
                    <a:pt x="697" y="213"/>
                  </a:lnTo>
                  <a:lnTo>
                    <a:pt x="706" y="213"/>
                  </a:lnTo>
                  <a:lnTo>
                    <a:pt x="715" y="212"/>
                  </a:lnTo>
                  <a:lnTo>
                    <a:pt x="744" y="213"/>
                  </a:lnTo>
                  <a:lnTo>
                    <a:pt x="780" y="210"/>
                  </a:lnTo>
                  <a:lnTo>
                    <a:pt x="821" y="206"/>
                  </a:lnTo>
                  <a:lnTo>
                    <a:pt x="824" y="206"/>
                  </a:lnTo>
                  <a:lnTo>
                    <a:pt x="824" y="479"/>
                  </a:lnTo>
                  <a:lnTo>
                    <a:pt x="824" y="476"/>
                  </a:lnTo>
                  <a:lnTo>
                    <a:pt x="617" y="451"/>
                  </a:lnTo>
                  <a:lnTo>
                    <a:pt x="602" y="450"/>
                  </a:lnTo>
                  <a:lnTo>
                    <a:pt x="595" y="451"/>
                  </a:lnTo>
                  <a:lnTo>
                    <a:pt x="586" y="452"/>
                  </a:lnTo>
                  <a:lnTo>
                    <a:pt x="548" y="460"/>
                  </a:lnTo>
                  <a:lnTo>
                    <a:pt x="502" y="468"/>
                  </a:lnTo>
                  <a:lnTo>
                    <a:pt x="489" y="468"/>
                  </a:lnTo>
                  <a:lnTo>
                    <a:pt x="480" y="468"/>
                  </a:lnTo>
                  <a:lnTo>
                    <a:pt x="471" y="467"/>
                  </a:lnTo>
                  <a:lnTo>
                    <a:pt x="425" y="454"/>
                  </a:lnTo>
                  <a:lnTo>
                    <a:pt x="358" y="431"/>
                  </a:lnTo>
                  <a:lnTo>
                    <a:pt x="294" y="401"/>
                  </a:lnTo>
                  <a:lnTo>
                    <a:pt x="295" y="397"/>
                  </a:lnTo>
                </a:path>
              </a:pathLst>
            </a:custGeom>
            <a:solidFill>
              <a:srgbClr val="E26200"/>
            </a:solidFill>
            <a:ln w="12700" cap="rnd" cmpd="sng">
              <a:noFill/>
              <a:prstDash val="solid"/>
              <a:round/>
              <a:headEnd type="none" w="med" len="med"/>
              <a:tailEnd type="none" w="med" len="med"/>
            </a:ln>
            <a:effectLst/>
          </p:spPr>
          <p:txBody>
            <a:bodyPr/>
            <a:lstStyle/>
            <a:p>
              <a:endParaRPr lang="zh-CN" altLang="en-US" sz="3200"/>
            </a:p>
          </p:txBody>
        </p:sp>
        <p:sp>
          <p:nvSpPr>
            <p:cNvPr id="8" name="Freeform 75"/>
            <p:cNvSpPr>
              <a:spLocks/>
            </p:cNvSpPr>
            <p:nvPr/>
          </p:nvSpPr>
          <p:spPr bwMode="auto">
            <a:xfrm>
              <a:off x="2751" y="1978"/>
              <a:ext cx="192" cy="37"/>
            </a:xfrm>
            <a:custGeom>
              <a:avLst/>
              <a:gdLst/>
              <a:ahLst/>
              <a:cxnLst>
                <a:cxn ang="0">
                  <a:pos x="173" y="19"/>
                </a:cxn>
                <a:cxn ang="0">
                  <a:pos x="191" y="19"/>
                </a:cxn>
                <a:cxn ang="0">
                  <a:pos x="143" y="0"/>
                </a:cxn>
                <a:cxn ang="0">
                  <a:pos x="135" y="0"/>
                </a:cxn>
                <a:cxn ang="0">
                  <a:pos x="125" y="0"/>
                </a:cxn>
                <a:cxn ang="0">
                  <a:pos x="102" y="3"/>
                </a:cxn>
                <a:cxn ang="0">
                  <a:pos x="61" y="9"/>
                </a:cxn>
                <a:cxn ang="0">
                  <a:pos x="27" y="11"/>
                </a:cxn>
                <a:cxn ang="0">
                  <a:pos x="0" y="19"/>
                </a:cxn>
                <a:cxn ang="0">
                  <a:pos x="18" y="30"/>
                </a:cxn>
                <a:cxn ang="0">
                  <a:pos x="60" y="36"/>
                </a:cxn>
                <a:cxn ang="0">
                  <a:pos x="84" y="36"/>
                </a:cxn>
                <a:cxn ang="0">
                  <a:pos x="104" y="35"/>
                </a:cxn>
                <a:cxn ang="0">
                  <a:pos x="172" y="23"/>
                </a:cxn>
                <a:cxn ang="0">
                  <a:pos x="173" y="19"/>
                </a:cxn>
              </a:cxnLst>
              <a:rect l="0" t="0" r="r" b="b"/>
              <a:pathLst>
                <a:path w="192" h="37">
                  <a:moveTo>
                    <a:pt x="173" y="19"/>
                  </a:moveTo>
                  <a:lnTo>
                    <a:pt x="191" y="19"/>
                  </a:lnTo>
                  <a:lnTo>
                    <a:pt x="143" y="0"/>
                  </a:lnTo>
                  <a:lnTo>
                    <a:pt x="135" y="0"/>
                  </a:lnTo>
                  <a:lnTo>
                    <a:pt x="125" y="0"/>
                  </a:lnTo>
                  <a:lnTo>
                    <a:pt x="102" y="3"/>
                  </a:lnTo>
                  <a:lnTo>
                    <a:pt x="61" y="9"/>
                  </a:lnTo>
                  <a:lnTo>
                    <a:pt x="27" y="11"/>
                  </a:lnTo>
                  <a:lnTo>
                    <a:pt x="0" y="19"/>
                  </a:lnTo>
                  <a:lnTo>
                    <a:pt x="18" y="30"/>
                  </a:lnTo>
                  <a:lnTo>
                    <a:pt x="60" y="36"/>
                  </a:lnTo>
                  <a:lnTo>
                    <a:pt x="84" y="36"/>
                  </a:lnTo>
                  <a:lnTo>
                    <a:pt x="104" y="35"/>
                  </a:lnTo>
                  <a:lnTo>
                    <a:pt x="172" y="23"/>
                  </a:lnTo>
                  <a:lnTo>
                    <a:pt x="173" y="19"/>
                  </a:lnTo>
                </a:path>
              </a:pathLst>
            </a:custGeom>
            <a:solidFill>
              <a:srgbClr val="FF8141"/>
            </a:solidFill>
            <a:ln w="12700" cap="rnd" cmpd="sng">
              <a:noFill/>
              <a:prstDash val="solid"/>
              <a:round/>
              <a:headEnd type="none" w="med" len="med"/>
              <a:tailEnd type="none" w="med" len="med"/>
            </a:ln>
            <a:effectLst/>
          </p:spPr>
          <p:txBody>
            <a:bodyPr/>
            <a:lstStyle/>
            <a:p>
              <a:endParaRPr lang="zh-CN" altLang="en-US" sz="3200"/>
            </a:p>
          </p:txBody>
        </p:sp>
        <p:sp>
          <p:nvSpPr>
            <p:cNvPr id="9" name="Freeform 76"/>
            <p:cNvSpPr>
              <a:spLocks/>
            </p:cNvSpPr>
            <p:nvPr/>
          </p:nvSpPr>
          <p:spPr bwMode="auto">
            <a:xfrm>
              <a:off x="2690" y="1998"/>
              <a:ext cx="414" cy="340"/>
            </a:xfrm>
            <a:custGeom>
              <a:avLst/>
              <a:gdLst/>
              <a:ahLst/>
              <a:cxnLst>
                <a:cxn ang="0">
                  <a:pos x="413" y="247"/>
                </a:cxn>
                <a:cxn ang="0">
                  <a:pos x="409" y="265"/>
                </a:cxn>
                <a:cxn ang="0">
                  <a:pos x="397" y="291"/>
                </a:cxn>
                <a:cxn ang="0">
                  <a:pos x="381" y="314"/>
                </a:cxn>
                <a:cxn ang="0">
                  <a:pos x="366" y="324"/>
                </a:cxn>
                <a:cxn ang="0">
                  <a:pos x="350" y="324"/>
                </a:cxn>
                <a:cxn ang="0">
                  <a:pos x="333" y="326"/>
                </a:cxn>
                <a:cxn ang="0">
                  <a:pos x="318" y="333"/>
                </a:cxn>
                <a:cxn ang="0">
                  <a:pos x="302" y="339"/>
                </a:cxn>
                <a:cxn ang="0">
                  <a:pos x="288" y="331"/>
                </a:cxn>
                <a:cxn ang="0">
                  <a:pos x="273" y="316"/>
                </a:cxn>
                <a:cxn ang="0">
                  <a:pos x="244" y="287"/>
                </a:cxn>
                <a:cxn ang="0">
                  <a:pos x="157" y="234"/>
                </a:cxn>
                <a:cxn ang="0">
                  <a:pos x="109" y="205"/>
                </a:cxn>
                <a:cxn ang="0">
                  <a:pos x="72" y="175"/>
                </a:cxn>
                <a:cxn ang="0">
                  <a:pos x="23" y="107"/>
                </a:cxn>
                <a:cxn ang="0">
                  <a:pos x="4" y="67"/>
                </a:cxn>
                <a:cxn ang="0">
                  <a:pos x="0" y="49"/>
                </a:cxn>
                <a:cxn ang="0">
                  <a:pos x="0" y="41"/>
                </a:cxn>
                <a:cxn ang="0">
                  <a:pos x="2" y="32"/>
                </a:cxn>
                <a:cxn ang="0">
                  <a:pos x="17" y="20"/>
                </a:cxn>
                <a:cxn ang="0">
                  <a:pos x="37" y="14"/>
                </a:cxn>
                <a:cxn ang="0">
                  <a:pos x="113" y="4"/>
                </a:cxn>
                <a:cxn ang="0">
                  <a:pos x="142" y="6"/>
                </a:cxn>
                <a:cxn ang="0">
                  <a:pos x="173" y="8"/>
                </a:cxn>
                <a:cxn ang="0">
                  <a:pos x="218" y="0"/>
                </a:cxn>
                <a:cxn ang="0">
                  <a:pos x="225" y="0"/>
                </a:cxn>
                <a:cxn ang="0">
                  <a:pos x="234" y="0"/>
                </a:cxn>
                <a:cxn ang="0">
                  <a:pos x="251" y="4"/>
                </a:cxn>
                <a:cxn ang="0">
                  <a:pos x="282" y="20"/>
                </a:cxn>
                <a:cxn ang="0">
                  <a:pos x="307" y="42"/>
                </a:cxn>
                <a:cxn ang="0">
                  <a:pos x="330" y="71"/>
                </a:cxn>
                <a:cxn ang="0">
                  <a:pos x="370" y="141"/>
                </a:cxn>
                <a:cxn ang="0">
                  <a:pos x="413" y="247"/>
                </a:cxn>
              </a:cxnLst>
              <a:rect l="0" t="0" r="r" b="b"/>
              <a:pathLst>
                <a:path w="414" h="340">
                  <a:moveTo>
                    <a:pt x="413" y="247"/>
                  </a:moveTo>
                  <a:lnTo>
                    <a:pt x="409" y="265"/>
                  </a:lnTo>
                  <a:lnTo>
                    <a:pt x="397" y="291"/>
                  </a:lnTo>
                  <a:lnTo>
                    <a:pt x="381" y="314"/>
                  </a:lnTo>
                  <a:lnTo>
                    <a:pt x="366" y="324"/>
                  </a:lnTo>
                  <a:lnTo>
                    <a:pt x="350" y="324"/>
                  </a:lnTo>
                  <a:lnTo>
                    <a:pt x="333" y="326"/>
                  </a:lnTo>
                  <a:lnTo>
                    <a:pt x="318" y="333"/>
                  </a:lnTo>
                  <a:lnTo>
                    <a:pt x="302" y="339"/>
                  </a:lnTo>
                  <a:lnTo>
                    <a:pt x="288" y="331"/>
                  </a:lnTo>
                  <a:lnTo>
                    <a:pt x="273" y="316"/>
                  </a:lnTo>
                  <a:lnTo>
                    <a:pt x="244" y="287"/>
                  </a:lnTo>
                  <a:lnTo>
                    <a:pt x="157" y="234"/>
                  </a:lnTo>
                  <a:lnTo>
                    <a:pt x="109" y="205"/>
                  </a:lnTo>
                  <a:lnTo>
                    <a:pt x="72" y="175"/>
                  </a:lnTo>
                  <a:lnTo>
                    <a:pt x="23" y="107"/>
                  </a:lnTo>
                  <a:lnTo>
                    <a:pt x="4" y="67"/>
                  </a:lnTo>
                  <a:lnTo>
                    <a:pt x="0" y="49"/>
                  </a:lnTo>
                  <a:lnTo>
                    <a:pt x="0" y="41"/>
                  </a:lnTo>
                  <a:lnTo>
                    <a:pt x="2" y="32"/>
                  </a:lnTo>
                  <a:lnTo>
                    <a:pt x="17" y="20"/>
                  </a:lnTo>
                  <a:lnTo>
                    <a:pt x="37" y="14"/>
                  </a:lnTo>
                  <a:lnTo>
                    <a:pt x="113" y="4"/>
                  </a:lnTo>
                  <a:lnTo>
                    <a:pt x="142" y="6"/>
                  </a:lnTo>
                  <a:lnTo>
                    <a:pt x="173" y="8"/>
                  </a:lnTo>
                  <a:lnTo>
                    <a:pt x="218" y="0"/>
                  </a:lnTo>
                  <a:lnTo>
                    <a:pt x="225" y="0"/>
                  </a:lnTo>
                  <a:lnTo>
                    <a:pt x="234" y="0"/>
                  </a:lnTo>
                  <a:lnTo>
                    <a:pt x="251" y="4"/>
                  </a:lnTo>
                  <a:lnTo>
                    <a:pt x="282" y="20"/>
                  </a:lnTo>
                  <a:lnTo>
                    <a:pt x="307" y="42"/>
                  </a:lnTo>
                  <a:lnTo>
                    <a:pt x="330" y="71"/>
                  </a:lnTo>
                  <a:lnTo>
                    <a:pt x="370" y="141"/>
                  </a:lnTo>
                  <a:lnTo>
                    <a:pt x="413" y="247"/>
                  </a:lnTo>
                </a:path>
              </a:pathLst>
            </a:custGeom>
            <a:solidFill>
              <a:srgbClr val="622100"/>
            </a:solidFill>
            <a:ln w="12700" cap="rnd" cmpd="sng">
              <a:noFill/>
              <a:prstDash val="solid"/>
              <a:round/>
              <a:headEnd type="none" w="med" len="med"/>
              <a:tailEnd type="none" w="med" len="med"/>
            </a:ln>
            <a:effectLst/>
          </p:spPr>
          <p:txBody>
            <a:bodyPr/>
            <a:lstStyle/>
            <a:p>
              <a:endParaRPr lang="zh-CN" altLang="en-US" sz="3200"/>
            </a:p>
          </p:txBody>
        </p:sp>
        <p:sp>
          <p:nvSpPr>
            <p:cNvPr id="10" name="Freeform 77"/>
            <p:cNvSpPr>
              <a:spLocks/>
            </p:cNvSpPr>
            <p:nvPr/>
          </p:nvSpPr>
          <p:spPr bwMode="auto">
            <a:xfrm>
              <a:off x="2763" y="2279"/>
              <a:ext cx="234" cy="115"/>
            </a:xfrm>
            <a:custGeom>
              <a:avLst/>
              <a:gdLst/>
              <a:ahLst/>
              <a:cxnLst>
                <a:cxn ang="0">
                  <a:pos x="12" y="33"/>
                </a:cxn>
                <a:cxn ang="0">
                  <a:pos x="0" y="51"/>
                </a:cxn>
                <a:cxn ang="0">
                  <a:pos x="9" y="84"/>
                </a:cxn>
                <a:cxn ang="0">
                  <a:pos x="43" y="101"/>
                </a:cxn>
                <a:cxn ang="0">
                  <a:pos x="69" y="110"/>
                </a:cxn>
                <a:cxn ang="0">
                  <a:pos x="81" y="113"/>
                </a:cxn>
                <a:cxn ang="0">
                  <a:pos x="91" y="114"/>
                </a:cxn>
                <a:cxn ang="0">
                  <a:pos x="140" y="97"/>
                </a:cxn>
                <a:cxn ang="0">
                  <a:pos x="187" y="72"/>
                </a:cxn>
                <a:cxn ang="0">
                  <a:pos x="214" y="58"/>
                </a:cxn>
                <a:cxn ang="0">
                  <a:pos x="226" y="48"/>
                </a:cxn>
                <a:cxn ang="0">
                  <a:pos x="233" y="37"/>
                </a:cxn>
                <a:cxn ang="0">
                  <a:pos x="233" y="30"/>
                </a:cxn>
                <a:cxn ang="0">
                  <a:pos x="231" y="24"/>
                </a:cxn>
                <a:cxn ang="0">
                  <a:pos x="217" y="10"/>
                </a:cxn>
                <a:cxn ang="0">
                  <a:pos x="199" y="1"/>
                </a:cxn>
                <a:cxn ang="0">
                  <a:pos x="189" y="0"/>
                </a:cxn>
                <a:cxn ang="0">
                  <a:pos x="177" y="1"/>
                </a:cxn>
                <a:cxn ang="0">
                  <a:pos x="160" y="1"/>
                </a:cxn>
                <a:cxn ang="0">
                  <a:pos x="139" y="3"/>
                </a:cxn>
                <a:cxn ang="0">
                  <a:pos x="92" y="8"/>
                </a:cxn>
                <a:cxn ang="0">
                  <a:pos x="47" y="18"/>
                </a:cxn>
                <a:cxn ang="0">
                  <a:pos x="12" y="33"/>
                </a:cxn>
              </a:cxnLst>
              <a:rect l="0" t="0" r="r" b="b"/>
              <a:pathLst>
                <a:path w="234" h="115">
                  <a:moveTo>
                    <a:pt x="12" y="33"/>
                  </a:moveTo>
                  <a:lnTo>
                    <a:pt x="0" y="51"/>
                  </a:lnTo>
                  <a:lnTo>
                    <a:pt x="9" y="84"/>
                  </a:lnTo>
                  <a:lnTo>
                    <a:pt x="43" y="101"/>
                  </a:lnTo>
                  <a:lnTo>
                    <a:pt x="69" y="110"/>
                  </a:lnTo>
                  <a:lnTo>
                    <a:pt x="81" y="113"/>
                  </a:lnTo>
                  <a:lnTo>
                    <a:pt x="91" y="114"/>
                  </a:lnTo>
                  <a:lnTo>
                    <a:pt x="140" y="97"/>
                  </a:lnTo>
                  <a:lnTo>
                    <a:pt x="187" y="72"/>
                  </a:lnTo>
                  <a:lnTo>
                    <a:pt x="214" y="58"/>
                  </a:lnTo>
                  <a:lnTo>
                    <a:pt x="226" y="48"/>
                  </a:lnTo>
                  <a:lnTo>
                    <a:pt x="233" y="37"/>
                  </a:lnTo>
                  <a:lnTo>
                    <a:pt x="233" y="30"/>
                  </a:lnTo>
                  <a:lnTo>
                    <a:pt x="231" y="24"/>
                  </a:lnTo>
                  <a:lnTo>
                    <a:pt x="217" y="10"/>
                  </a:lnTo>
                  <a:lnTo>
                    <a:pt x="199" y="1"/>
                  </a:lnTo>
                  <a:lnTo>
                    <a:pt x="189" y="0"/>
                  </a:lnTo>
                  <a:lnTo>
                    <a:pt x="177" y="1"/>
                  </a:lnTo>
                  <a:lnTo>
                    <a:pt x="160" y="1"/>
                  </a:lnTo>
                  <a:lnTo>
                    <a:pt x="139" y="3"/>
                  </a:lnTo>
                  <a:lnTo>
                    <a:pt x="92" y="8"/>
                  </a:lnTo>
                  <a:lnTo>
                    <a:pt x="47" y="18"/>
                  </a:lnTo>
                  <a:lnTo>
                    <a:pt x="12" y="33"/>
                  </a:lnTo>
                </a:path>
              </a:pathLst>
            </a:custGeom>
            <a:solidFill>
              <a:srgbClr val="FF8141"/>
            </a:solidFill>
            <a:ln w="12700" cap="rnd" cmpd="sng">
              <a:solidFill>
                <a:srgbClr val="400000"/>
              </a:solidFill>
              <a:prstDash val="solid"/>
              <a:round/>
              <a:headEnd type="none" w="med" len="med"/>
              <a:tailEnd type="none" w="med" len="med"/>
            </a:ln>
            <a:effectLst/>
          </p:spPr>
          <p:txBody>
            <a:bodyPr/>
            <a:lstStyle/>
            <a:p>
              <a:endParaRPr lang="zh-CN" altLang="en-US" sz="3200"/>
            </a:p>
          </p:txBody>
        </p:sp>
        <p:sp>
          <p:nvSpPr>
            <p:cNvPr id="11" name="Freeform 78"/>
            <p:cNvSpPr>
              <a:spLocks/>
            </p:cNvSpPr>
            <p:nvPr/>
          </p:nvSpPr>
          <p:spPr bwMode="auto">
            <a:xfrm>
              <a:off x="2695" y="2203"/>
              <a:ext cx="272" cy="118"/>
            </a:xfrm>
            <a:custGeom>
              <a:avLst/>
              <a:gdLst/>
              <a:ahLst/>
              <a:cxnLst>
                <a:cxn ang="0">
                  <a:pos x="11" y="11"/>
                </a:cxn>
                <a:cxn ang="0">
                  <a:pos x="0" y="46"/>
                </a:cxn>
                <a:cxn ang="0">
                  <a:pos x="8" y="80"/>
                </a:cxn>
                <a:cxn ang="0">
                  <a:pos x="55" y="101"/>
                </a:cxn>
                <a:cxn ang="0">
                  <a:pos x="90" y="111"/>
                </a:cxn>
                <a:cxn ang="0">
                  <a:pos x="104" y="116"/>
                </a:cxn>
                <a:cxn ang="0">
                  <a:pos x="116" y="117"/>
                </a:cxn>
                <a:cxn ang="0">
                  <a:pos x="164" y="107"/>
                </a:cxn>
                <a:cxn ang="0">
                  <a:pos x="212" y="90"/>
                </a:cxn>
                <a:cxn ang="0">
                  <a:pos x="245" y="78"/>
                </a:cxn>
                <a:cxn ang="0">
                  <a:pos x="262" y="72"/>
                </a:cxn>
                <a:cxn ang="0">
                  <a:pos x="271" y="61"/>
                </a:cxn>
                <a:cxn ang="0">
                  <a:pos x="267" y="52"/>
                </a:cxn>
                <a:cxn ang="0">
                  <a:pos x="255" y="38"/>
                </a:cxn>
                <a:cxn ang="0">
                  <a:pos x="229" y="20"/>
                </a:cxn>
                <a:cxn ang="0">
                  <a:pos x="212" y="13"/>
                </a:cxn>
                <a:cxn ang="0">
                  <a:pos x="203" y="11"/>
                </a:cxn>
                <a:cxn ang="0">
                  <a:pos x="193" y="11"/>
                </a:cxn>
                <a:cxn ang="0">
                  <a:pos x="99" y="1"/>
                </a:cxn>
                <a:cxn ang="0">
                  <a:pos x="73" y="0"/>
                </a:cxn>
                <a:cxn ang="0">
                  <a:pos x="61" y="0"/>
                </a:cxn>
                <a:cxn ang="0">
                  <a:pos x="49" y="0"/>
                </a:cxn>
                <a:cxn ang="0">
                  <a:pos x="11" y="11"/>
                </a:cxn>
              </a:cxnLst>
              <a:rect l="0" t="0" r="r" b="b"/>
              <a:pathLst>
                <a:path w="272" h="118">
                  <a:moveTo>
                    <a:pt x="11" y="11"/>
                  </a:moveTo>
                  <a:lnTo>
                    <a:pt x="0" y="46"/>
                  </a:lnTo>
                  <a:lnTo>
                    <a:pt x="8" y="80"/>
                  </a:lnTo>
                  <a:lnTo>
                    <a:pt x="55" y="101"/>
                  </a:lnTo>
                  <a:lnTo>
                    <a:pt x="90" y="111"/>
                  </a:lnTo>
                  <a:lnTo>
                    <a:pt x="104" y="116"/>
                  </a:lnTo>
                  <a:lnTo>
                    <a:pt x="116" y="117"/>
                  </a:lnTo>
                  <a:lnTo>
                    <a:pt x="164" y="107"/>
                  </a:lnTo>
                  <a:lnTo>
                    <a:pt x="212" y="90"/>
                  </a:lnTo>
                  <a:lnTo>
                    <a:pt x="245" y="78"/>
                  </a:lnTo>
                  <a:lnTo>
                    <a:pt x="262" y="72"/>
                  </a:lnTo>
                  <a:lnTo>
                    <a:pt x="271" y="61"/>
                  </a:lnTo>
                  <a:lnTo>
                    <a:pt x="267" y="52"/>
                  </a:lnTo>
                  <a:lnTo>
                    <a:pt x="255" y="38"/>
                  </a:lnTo>
                  <a:lnTo>
                    <a:pt x="229" y="20"/>
                  </a:lnTo>
                  <a:lnTo>
                    <a:pt x="212" y="13"/>
                  </a:lnTo>
                  <a:lnTo>
                    <a:pt x="203" y="11"/>
                  </a:lnTo>
                  <a:lnTo>
                    <a:pt x="193" y="11"/>
                  </a:lnTo>
                  <a:lnTo>
                    <a:pt x="99" y="1"/>
                  </a:lnTo>
                  <a:lnTo>
                    <a:pt x="73" y="0"/>
                  </a:lnTo>
                  <a:lnTo>
                    <a:pt x="61" y="0"/>
                  </a:lnTo>
                  <a:lnTo>
                    <a:pt x="49" y="0"/>
                  </a:lnTo>
                  <a:lnTo>
                    <a:pt x="11" y="11"/>
                  </a:lnTo>
                </a:path>
              </a:pathLst>
            </a:custGeom>
            <a:solidFill>
              <a:srgbClr val="FF8141"/>
            </a:solidFill>
            <a:ln w="12700" cap="rnd" cmpd="sng">
              <a:solidFill>
                <a:srgbClr val="400000"/>
              </a:solidFill>
              <a:prstDash val="solid"/>
              <a:round/>
              <a:headEnd type="none" w="med" len="med"/>
              <a:tailEnd type="none" w="med" len="med"/>
            </a:ln>
            <a:effectLst/>
          </p:spPr>
          <p:txBody>
            <a:bodyPr/>
            <a:lstStyle/>
            <a:p>
              <a:endParaRPr lang="zh-CN" altLang="en-US" sz="3200"/>
            </a:p>
          </p:txBody>
        </p:sp>
        <p:sp>
          <p:nvSpPr>
            <p:cNvPr id="12" name="Freeform 79"/>
            <p:cNvSpPr>
              <a:spLocks/>
            </p:cNvSpPr>
            <p:nvPr/>
          </p:nvSpPr>
          <p:spPr bwMode="auto">
            <a:xfrm>
              <a:off x="2650" y="2117"/>
              <a:ext cx="278" cy="136"/>
            </a:xfrm>
            <a:custGeom>
              <a:avLst/>
              <a:gdLst/>
              <a:ahLst/>
              <a:cxnLst>
                <a:cxn ang="0">
                  <a:pos x="16" y="1"/>
                </a:cxn>
                <a:cxn ang="0">
                  <a:pos x="0" y="21"/>
                </a:cxn>
                <a:cxn ang="0">
                  <a:pos x="4" y="53"/>
                </a:cxn>
                <a:cxn ang="0">
                  <a:pos x="49" y="96"/>
                </a:cxn>
                <a:cxn ang="0">
                  <a:pos x="84" y="122"/>
                </a:cxn>
                <a:cxn ang="0">
                  <a:pos x="111" y="135"/>
                </a:cxn>
                <a:cxn ang="0">
                  <a:pos x="122" y="135"/>
                </a:cxn>
                <a:cxn ang="0">
                  <a:pos x="134" y="135"/>
                </a:cxn>
                <a:cxn ang="0">
                  <a:pos x="162" y="128"/>
                </a:cxn>
                <a:cxn ang="0">
                  <a:pos x="213" y="113"/>
                </a:cxn>
                <a:cxn ang="0">
                  <a:pos x="248" y="102"/>
                </a:cxn>
                <a:cxn ang="0">
                  <a:pos x="277" y="84"/>
                </a:cxn>
                <a:cxn ang="0">
                  <a:pos x="274" y="75"/>
                </a:cxn>
                <a:cxn ang="0">
                  <a:pos x="265" y="63"/>
                </a:cxn>
                <a:cxn ang="0">
                  <a:pos x="243" y="44"/>
                </a:cxn>
                <a:cxn ang="0">
                  <a:pos x="222" y="36"/>
                </a:cxn>
                <a:cxn ang="0">
                  <a:pos x="196" y="32"/>
                </a:cxn>
                <a:cxn ang="0">
                  <a:pos x="184" y="32"/>
                </a:cxn>
                <a:cxn ang="0">
                  <a:pos x="171" y="33"/>
                </a:cxn>
                <a:cxn ang="0">
                  <a:pos x="148" y="39"/>
                </a:cxn>
                <a:cxn ang="0">
                  <a:pos x="131" y="37"/>
                </a:cxn>
                <a:cxn ang="0">
                  <a:pos x="73" y="14"/>
                </a:cxn>
                <a:cxn ang="0">
                  <a:pos x="43" y="2"/>
                </a:cxn>
                <a:cxn ang="0">
                  <a:pos x="29" y="0"/>
                </a:cxn>
                <a:cxn ang="0">
                  <a:pos x="16" y="1"/>
                </a:cxn>
              </a:cxnLst>
              <a:rect l="0" t="0" r="r" b="b"/>
              <a:pathLst>
                <a:path w="278" h="136">
                  <a:moveTo>
                    <a:pt x="16" y="1"/>
                  </a:moveTo>
                  <a:lnTo>
                    <a:pt x="0" y="21"/>
                  </a:lnTo>
                  <a:lnTo>
                    <a:pt x="4" y="53"/>
                  </a:lnTo>
                  <a:lnTo>
                    <a:pt x="49" y="96"/>
                  </a:lnTo>
                  <a:lnTo>
                    <a:pt x="84" y="122"/>
                  </a:lnTo>
                  <a:lnTo>
                    <a:pt x="111" y="135"/>
                  </a:lnTo>
                  <a:lnTo>
                    <a:pt x="122" y="135"/>
                  </a:lnTo>
                  <a:lnTo>
                    <a:pt x="134" y="135"/>
                  </a:lnTo>
                  <a:lnTo>
                    <a:pt x="162" y="128"/>
                  </a:lnTo>
                  <a:lnTo>
                    <a:pt x="213" y="113"/>
                  </a:lnTo>
                  <a:lnTo>
                    <a:pt x="248" y="102"/>
                  </a:lnTo>
                  <a:lnTo>
                    <a:pt x="277" y="84"/>
                  </a:lnTo>
                  <a:lnTo>
                    <a:pt x="274" y="75"/>
                  </a:lnTo>
                  <a:lnTo>
                    <a:pt x="265" y="63"/>
                  </a:lnTo>
                  <a:lnTo>
                    <a:pt x="243" y="44"/>
                  </a:lnTo>
                  <a:lnTo>
                    <a:pt x="222" y="36"/>
                  </a:lnTo>
                  <a:lnTo>
                    <a:pt x="196" y="32"/>
                  </a:lnTo>
                  <a:lnTo>
                    <a:pt x="184" y="32"/>
                  </a:lnTo>
                  <a:lnTo>
                    <a:pt x="171" y="33"/>
                  </a:lnTo>
                  <a:lnTo>
                    <a:pt x="148" y="39"/>
                  </a:lnTo>
                  <a:lnTo>
                    <a:pt x="131" y="37"/>
                  </a:lnTo>
                  <a:lnTo>
                    <a:pt x="73" y="14"/>
                  </a:lnTo>
                  <a:lnTo>
                    <a:pt x="43" y="2"/>
                  </a:lnTo>
                  <a:lnTo>
                    <a:pt x="29" y="0"/>
                  </a:lnTo>
                  <a:lnTo>
                    <a:pt x="16" y="1"/>
                  </a:lnTo>
                </a:path>
              </a:pathLst>
            </a:custGeom>
            <a:solidFill>
              <a:srgbClr val="FF8141"/>
            </a:solidFill>
            <a:ln w="12700" cap="rnd" cmpd="sng">
              <a:solidFill>
                <a:srgbClr val="400000"/>
              </a:solidFill>
              <a:prstDash val="solid"/>
              <a:round/>
              <a:headEnd type="none" w="med" len="med"/>
              <a:tailEnd type="none" w="med" len="med"/>
            </a:ln>
            <a:effectLst/>
          </p:spPr>
          <p:txBody>
            <a:bodyPr/>
            <a:lstStyle/>
            <a:p>
              <a:endParaRPr lang="zh-CN" altLang="en-US" sz="3200"/>
            </a:p>
          </p:txBody>
        </p:sp>
        <p:sp>
          <p:nvSpPr>
            <p:cNvPr id="13" name="Freeform 80"/>
            <p:cNvSpPr>
              <a:spLocks/>
            </p:cNvSpPr>
            <p:nvPr/>
          </p:nvSpPr>
          <p:spPr bwMode="auto">
            <a:xfrm>
              <a:off x="2623" y="2010"/>
              <a:ext cx="169" cy="167"/>
            </a:xfrm>
            <a:custGeom>
              <a:avLst/>
              <a:gdLst/>
              <a:ahLst/>
              <a:cxnLst>
                <a:cxn ang="0">
                  <a:pos x="144" y="81"/>
                </a:cxn>
                <a:cxn ang="0">
                  <a:pos x="156" y="96"/>
                </a:cxn>
                <a:cxn ang="0">
                  <a:pos x="168" y="118"/>
                </a:cxn>
                <a:cxn ang="0">
                  <a:pos x="166" y="131"/>
                </a:cxn>
                <a:cxn ang="0">
                  <a:pos x="160" y="143"/>
                </a:cxn>
                <a:cxn ang="0">
                  <a:pos x="148" y="156"/>
                </a:cxn>
                <a:cxn ang="0">
                  <a:pos x="139" y="166"/>
                </a:cxn>
                <a:cxn ang="0">
                  <a:pos x="88" y="144"/>
                </a:cxn>
                <a:cxn ang="0">
                  <a:pos x="41" y="104"/>
                </a:cxn>
                <a:cxn ang="0">
                  <a:pos x="15" y="81"/>
                </a:cxn>
                <a:cxn ang="0">
                  <a:pos x="2" y="66"/>
                </a:cxn>
                <a:cxn ang="0">
                  <a:pos x="0" y="54"/>
                </a:cxn>
                <a:cxn ang="0">
                  <a:pos x="7" y="26"/>
                </a:cxn>
                <a:cxn ang="0">
                  <a:pos x="20" y="0"/>
                </a:cxn>
                <a:cxn ang="0">
                  <a:pos x="26" y="0"/>
                </a:cxn>
                <a:cxn ang="0">
                  <a:pos x="34" y="0"/>
                </a:cxn>
                <a:cxn ang="0">
                  <a:pos x="50" y="5"/>
                </a:cxn>
                <a:cxn ang="0">
                  <a:pos x="85" y="27"/>
                </a:cxn>
                <a:cxn ang="0">
                  <a:pos x="144" y="81"/>
                </a:cxn>
              </a:cxnLst>
              <a:rect l="0" t="0" r="r" b="b"/>
              <a:pathLst>
                <a:path w="169" h="167">
                  <a:moveTo>
                    <a:pt x="144" y="81"/>
                  </a:moveTo>
                  <a:lnTo>
                    <a:pt x="156" y="96"/>
                  </a:lnTo>
                  <a:lnTo>
                    <a:pt x="168" y="118"/>
                  </a:lnTo>
                  <a:lnTo>
                    <a:pt x="166" y="131"/>
                  </a:lnTo>
                  <a:lnTo>
                    <a:pt x="160" y="143"/>
                  </a:lnTo>
                  <a:lnTo>
                    <a:pt x="148" y="156"/>
                  </a:lnTo>
                  <a:lnTo>
                    <a:pt x="139" y="166"/>
                  </a:lnTo>
                  <a:lnTo>
                    <a:pt x="88" y="144"/>
                  </a:lnTo>
                  <a:lnTo>
                    <a:pt x="41" y="104"/>
                  </a:lnTo>
                  <a:lnTo>
                    <a:pt x="15" y="81"/>
                  </a:lnTo>
                  <a:lnTo>
                    <a:pt x="2" y="66"/>
                  </a:lnTo>
                  <a:lnTo>
                    <a:pt x="0" y="54"/>
                  </a:lnTo>
                  <a:lnTo>
                    <a:pt x="7" y="26"/>
                  </a:lnTo>
                  <a:lnTo>
                    <a:pt x="20" y="0"/>
                  </a:lnTo>
                  <a:lnTo>
                    <a:pt x="26" y="0"/>
                  </a:lnTo>
                  <a:lnTo>
                    <a:pt x="34" y="0"/>
                  </a:lnTo>
                  <a:lnTo>
                    <a:pt x="50" y="5"/>
                  </a:lnTo>
                  <a:lnTo>
                    <a:pt x="85" y="27"/>
                  </a:lnTo>
                  <a:lnTo>
                    <a:pt x="144" y="81"/>
                  </a:lnTo>
                </a:path>
              </a:pathLst>
            </a:custGeom>
            <a:solidFill>
              <a:srgbClr val="FF8141"/>
            </a:solidFill>
            <a:ln w="12700" cap="rnd" cmpd="sng">
              <a:solidFill>
                <a:srgbClr val="400000"/>
              </a:solidFill>
              <a:prstDash val="solid"/>
              <a:round/>
              <a:headEnd type="none" w="med" len="med"/>
              <a:tailEnd type="none" w="med" len="med"/>
            </a:ln>
            <a:effectLst/>
          </p:spPr>
          <p:txBody>
            <a:bodyPr/>
            <a:lstStyle/>
            <a:p>
              <a:endParaRPr lang="zh-CN" altLang="en-US" sz="3200"/>
            </a:p>
          </p:txBody>
        </p:sp>
        <p:sp>
          <p:nvSpPr>
            <p:cNvPr id="14" name="Freeform 81"/>
            <p:cNvSpPr>
              <a:spLocks/>
            </p:cNvSpPr>
            <p:nvPr/>
          </p:nvSpPr>
          <p:spPr bwMode="auto">
            <a:xfrm>
              <a:off x="2065" y="1536"/>
              <a:ext cx="646" cy="516"/>
            </a:xfrm>
            <a:custGeom>
              <a:avLst/>
              <a:gdLst/>
              <a:ahLst/>
              <a:cxnLst>
                <a:cxn ang="0">
                  <a:pos x="618" y="449"/>
                </a:cxn>
                <a:cxn ang="0">
                  <a:pos x="12" y="0"/>
                </a:cxn>
                <a:cxn ang="0">
                  <a:pos x="0" y="2"/>
                </a:cxn>
                <a:cxn ang="0">
                  <a:pos x="3" y="15"/>
                </a:cxn>
                <a:cxn ang="0">
                  <a:pos x="641" y="515"/>
                </a:cxn>
                <a:cxn ang="0">
                  <a:pos x="645" y="477"/>
                </a:cxn>
                <a:cxn ang="0">
                  <a:pos x="618" y="449"/>
                </a:cxn>
              </a:cxnLst>
              <a:rect l="0" t="0" r="r" b="b"/>
              <a:pathLst>
                <a:path w="646" h="516">
                  <a:moveTo>
                    <a:pt x="618" y="449"/>
                  </a:moveTo>
                  <a:lnTo>
                    <a:pt x="12" y="0"/>
                  </a:lnTo>
                  <a:lnTo>
                    <a:pt x="0" y="2"/>
                  </a:lnTo>
                  <a:lnTo>
                    <a:pt x="3" y="15"/>
                  </a:lnTo>
                  <a:lnTo>
                    <a:pt x="641" y="515"/>
                  </a:lnTo>
                  <a:lnTo>
                    <a:pt x="645" y="477"/>
                  </a:lnTo>
                  <a:lnTo>
                    <a:pt x="618" y="449"/>
                  </a:lnTo>
                </a:path>
              </a:pathLst>
            </a:custGeom>
            <a:solidFill>
              <a:srgbClr val="C0C0C0"/>
            </a:solidFill>
            <a:ln w="12700" cap="rnd" cmpd="sng">
              <a:solidFill>
                <a:srgbClr val="5F5F5F"/>
              </a:solidFill>
              <a:prstDash val="solid"/>
              <a:round/>
              <a:headEnd type="none" w="med" len="med"/>
              <a:tailEnd type="none" w="med" len="med"/>
            </a:ln>
            <a:effectLst/>
          </p:spPr>
          <p:txBody>
            <a:bodyPr/>
            <a:lstStyle/>
            <a:p>
              <a:endParaRPr lang="zh-CN" altLang="en-US" sz="3200"/>
            </a:p>
          </p:txBody>
        </p:sp>
        <p:sp>
          <p:nvSpPr>
            <p:cNvPr id="15" name="Freeform 82"/>
            <p:cNvSpPr>
              <a:spLocks/>
            </p:cNvSpPr>
            <p:nvPr/>
          </p:nvSpPr>
          <p:spPr bwMode="auto">
            <a:xfrm>
              <a:off x="2673" y="1986"/>
              <a:ext cx="417" cy="336"/>
            </a:xfrm>
            <a:custGeom>
              <a:avLst/>
              <a:gdLst/>
              <a:ahLst/>
              <a:cxnLst>
                <a:cxn ang="0">
                  <a:pos x="2" y="0"/>
                </a:cxn>
                <a:cxn ang="0">
                  <a:pos x="0" y="2"/>
                </a:cxn>
                <a:cxn ang="0">
                  <a:pos x="0" y="14"/>
                </a:cxn>
                <a:cxn ang="0">
                  <a:pos x="1" y="33"/>
                </a:cxn>
                <a:cxn ang="0">
                  <a:pos x="8" y="52"/>
                </a:cxn>
                <a:cxn ang="0">
                  <a:pos x="18" y="67"/>
                </a:cxn>
                <a:cxn ang="0">
                  <a:pos x="37" y="84"/>
                </a:cxn>
                <a:cxn ang="0">
                  <a:pos x="83" y="108"/>
                </a:cxn>
                <a:cxn ang="0">
                  <a:pos x="90" y="109"/>
                </a:cxn>
                <a:cxn ang="0">
                  <a:pos x="96" y="109"/>
                </a:cxn>
                <a:cxn ang="0">
                  <a:pos x="108" y="117"/>
                </a:cxn>
                <a:cxn ang="0">
                  <a:pos x="123" y="123"/>
                </a:cxn>
                <a:cxn ang="0">
                  <a:pos x="146" y="128"/>
                </a:cxn>
                <a:cxn ang="0">
                  <a:pos x="188" y="132"/>
                </a:cxn>
                <a:cxn ang="0">
                  <a:pos x="195" y="133"/>
                </a:cxn>
                <a:cxn ang="0">
                  <a:pos x="195" y="138"/>
                </a:cxn>
                <a:cxn ang="0">
                  <a:pos x="194" y="144"/>
                </a:cxn>
                <a:cxn ang="0">
                  <a:pos x="199" y="152"/>
                </a:cxn>
                <a:cxn ang="0">
                  <a:pos x="236" y="185"/>
                </a:cxn>
                <a:cxn ang="0">
                  <a:pos x="267" y="226"/>
                </a:cxn>
                <a:cxn ang="0">
                  <a:pos x="289" y="264"/>
                </a:cxn>
                <a:cxn ang="0">
                  <a:pos x="316" y="297"/>
                </a:cxn>
                <a:cxn ang="0">
                  <a:pos x="360" y="321"/>
                </a:cxn>
                <a:cxn ang="0">
                  <a:pos x="410" y="335"/>
                </a:cxn>
                <a:cxn ang="0">
                  <a:pos x="416" y="329"/>
                </a:cxn>
                <a:cxn ang="0">
                  <a:pos x="411" y="307"/>
                </a:cxn>
                <a:cxn ang="0">
                  <a:pos x="393" y="273"/>
                </a:cxn>
                <a:cxn ang="0">
                  <a:pos x="357" y="227"/>
                </a:cxn>
                <a:cxn ang="0">
                  <a:pos x="302" y="175"/>
                </a:cxn>
                <a:cxn ang="0">
                  <a:pos x="227" y="117"/>
                </a:cxn>
                <a:cxn ang="0">
                  <a:pos x="128" y="59"/>
                </a:cxn>
                <a:cxn ang="0">
                  <a:pos x="2" y="0"/>
                </a:cxn>
              </a:cxnLst>
              <a:rect l="0" t="0" r="r" b="b"/>
              <a:pathLst>
                <a:path w="417" h="336">
                  <a:moveTo>
                    <a:pt x="2" y="0"/>
                  </a:moveTo>
                  <a:lnTo>
                    <a:pt x="0" y="2"/>
                  </a:lnTo>
                  <a:lnTo>
                    <a:pt x="0" y="14"/>
                  </a:lnTo>
                  <a:lnTo>
                    <a:pt x="1" y="33"/>
                  </a:lnTo>
                  <a:lnTo>
                    <a:pt x="8" y="52"/>
                  </a:lnTo>
                  <a:lnTo>
                    <a:pt x="18" y="67"/>
                  </a:lnTo>
                  <a:lnTo>
                    <a:pt x="37" y="84"/>
                  </a:lnTo>
                  <a:lnTo>
                    <a:pt x="83" y="108"/>
                  </a:lnTo>
                  <a:lnTo>
                    <a:pt x="90" y="109"/>
                  </a:lnTo>
                  <a:lnTo>
                    <a:pt x="96" y="109"/>
                  </a:lnTo>
                  <a:lnTo>
                    <a:pt x="108" y="117"/>
                  </a:lnTo>
                  <a:lnTo>
                    <a:pt x="123" y="123"/>
                  </a:lnTo>
                  <a:lnTo>
                    <a:pt x="146" y="128"/>
                  </a:lnTo>
                  <a:lnTo>
                    <a:pt x="188" y="132"/>
                  </a:lnTo>
                  <a:lnTo>
                    <a:pt x="195" y="133"/>
                  </a:lnTo>
                  <a:lnTo>
                    <a:pt x="195" y="138"/>
                  </a:lnTo>
                  <a:lnTo>
                    <a:pt x="194" y="144"/>
                  </a:lnTo>
                  <a:lnTo>
                    <a:pt x="199" y="152"/>
                  </a:lnTo>
                  <a:lnTo>
                    <a:pt x="236" y="185"/>
                  </a:lnTo>
                  <a:lnTo>
                    <a:pt x="267" y="226"/>
                  </a:lnTo>
                  <a:lnTo>
                    <a:pt x="289" y="264"/>
                  </a:lnTo>
                  <a:lnTo>
                    <a:pt x="316" y="297"/>
                  </a:lnTo>
                  <a:lnTo>
                    <a:pt x="360" y="321"/>
                  </a:lnTo>
                  <a:lnTo>
                    <a:pt x="410" y="335"/>
                  </a:lnTo>
                  <a:lnTo>
                    <a:pt x="416" y="329"/>
                  </a:lnTo>
                  <a:lnTo>
                    <a:pt x="411" y="307"/>
                  </a:lnTo>
                  <a:lnTo>
                    <a:pt x="393" y="273"/>
                  </a:lnTo>
                  <a:lnTo>
                    <a:pt x="357" y="227"/>
                  </a:lnTo>
                  <a:lnTo>
                    <a:pt x="302" y="175"/>
                  </a:lnTo>
                  <a:lnTo>
                    <a:pt x="227" y="117"/>
                  </a:lnTo>
                  <a:lnTo>
                    <a:pt x="128" y="59"/>
                  </a:lnTo>
                  <a:lnTo>
                    <a:pt x="2" y="0"/>
                  </a:lnTo>
                </a:path>
              </a:pathLst>
            </a:custGeom>
            <a:solidFill>
              <a:srgbClr val="A13F00"/>
            </a:solidFill>
            <a:ln w="12700" cap="rnd" cmpd="sng">
              <a:noFill/>
              <a:prstDash val="solid"/>
              <a:round/>
              <a:headEnd type="none" w="med" len="med"/>
              <a:tailEnd type="none" w="med" len="med"/>
            </a:ln>
            <a:effectLst/>
          </p:spPr>
          <p:txBody>
            <a:bodyPr/>
            <a:lstStyle/>
            <a:p>
              <a:endParaRPr lang="zh-CN" altLang="en-US" sz="3200"/>
            </a:p>
          </p:txBody>
        </p:sp>
        <p:sp>
          <p:nvSpPr>
            <p:cNvPr id="16" name="Freeform 83"/>
            <p:cNvSpPr>
              <a:spLocks/>
            </p:cNvSpPr>
            <p:nvPr/>
          </p:nvSpPr>
          <p:spPr bwMode="auto">
            <a:xfrm>
              <a:off x="2679" y="1986"/>
              <a:ext cx="508" cy="338"/>
            </a:xfrm>
            <a:custGeom>
              <a:avLst/>
              <a:gdLst/>
              <a:ahLst/>
              <a:cxnLst>
                <a:cxn ang="0">
                  <a:pos x="322" y="33"/>
                </a:cxn>
                <a:cxn ang="0">
                  <a:pos x="257" y="22"/>
                </a:cxn>
                <a:cxn ang="0">
                  <a:pos x="237" y="20"/>
                </a:cxn>
                <a:cxn ang="0">
                  <a:pos x="227" y="20"/>
                </a:cxn>
                <a:cxn ang="0">
                  <a:pos x="216" y="22"/>
                </a:cxn>
                <a:cxn ang="0">
                  <a:pos x="193" y="26"/>
                </a:cxn>
                <a:cxn ang="0">
                  <a:pos x="184" y="27"/>
                </a:cxn>
                <a:cxn ang="0">
                  <a:pos x="174" y="28"/>
                </a:cxn>
                <a:cxn ang="0">
                  <a:pos x="70" y="15"/>
                </a:cxn>
                <a:cxn ang="0">
                  <a:pos x="4" y="0"/>
                </a:cxn>
                <a:cxn ang="0">
                  <a:pos x="1" y="2"/>
                </a:cxn>
                <a:cxn ang="0">
                  <a:pos x="1" y="14"/>
                </a:cxn>
                <a:cxn ang="0">
                  <a:pos x="0" y="30"/>
                </a:cxn>
                <a:cxn ang="0">
                  <a:pos x="2" y="47"/>
                </a:cxn>
                <a:cxn ang="0">
                  <a:pos x="14" y="62"/>
                </a:cxn>
                <a:cxn ang="0">
                  <a:pos x="38" y="79"/>
                </a:cxn>
                <a:cxn ang="0">
                  <a:pos x="93" y="103"/>
                </a:cxn>
                <a:cxn ang="0">
                  <a:pos x="170" y="122"/>
                </a:cxn>
                <a:cxn ang="0">
                  <a:pos x="185" y="118"/>
                </a:cxn>
                <a:cxn ang="0">
                  <a:pos x="200" y="112"/>
                </a:cxn>
                <a:cxn ang="0">
                  <a:pos x="205" y="126"/>
                </a:cxn>
                <a:cxn ang="0">
                  <a:pos x="209" y="143"/>
                </a:cxn>
                <a:cxn ang="0">
                  <a:pos x="248" y="181"/>
                </a:cxn>
                <a:cxn ang="0">
                  <a:pos x="281" y="228"/>
                </a:cxn>
                <a:cxn ang="0">
                  <a:pos x="298" y="261"/>
                </a:cxn>
                <a:cxn ang="0">
                  <a:pos x="322" y="289"/>
                </a:cxn>
                <a:cxn ang="0">
                  <a:pos x="371" y="317"/>
                </a:cxn>
                <a:cxn ang="0">
                  <a:pos x="424" y="335"/>
                </a:cxn>
                <a:cxn ang="0">
                  <a:pos x="449" y="337"/>
                </a:cxn>
                <a:cxn ang="0">
                  <a:pos x="474" y="333"/>
                </a:cxn>
                <a:cxn ang="0">
                  <a:pos x="501" y="325"/>
                </a:cxn>
                <a:cxn ang="0">
                  <a:pos x="505" y="311"/>
                </a:cxn>
                <a:cxn ang="0">
                  <a:pos x="506" y="304"/>
                </a:cxn>
                <a:cxn ang="0">
                  <a:pos x="507" y="295"/>
                </a:cxn>
                <a:cxn ang="0">
                  <a:pos x="498" y="258"/>
                </a:cxn>
                <a:cxn ang="0">
                  <a:pos x="479" y="216"/>
                </a:cxn>
                <a:cxn ang="0">
                  <a:pos x="451" y="172"/>
                </a:cxn>
                <a:cxn ang="0">
                  <a:pos x="385" y="90"/>
                </a:cxn>
                <a:cxn ang="0">
                  <a:pos x="322" y="33"/>
                </a:cxn>
              </a:cxnLst>
              <a:rect l="0" t="0" r="r" b="b"/>
              <a:pathLst>
                <a:path w="508" h="338">
                  <a:moveTo>
                    <a:pt x="322" y="33"/>
                  </a:moveTo>
                  <a:lnTo>
                    <a:pt x="257" y="22"/>
                  </a:lnTo>
                  <a:lnTo>
                    <a:pt x="237" y="20"/>
                  </a:lnTo>
                  <a:lnTo>
                    <a:pt x="227" y="20"/>
                  </a:lnTo>
                  <a:lnTo>
                    <a:pt x="216" y="22"/>
                  </a:lnTo>
                  <a:lnTo>
                    <a:pt x="193" y="26"/>
                  </a:lnTo>
                  <a:lnTo>
                    <a:pt x="184" y="27"/>
                  </a:lnTo>
                  <a:lnTo>
                    <a:pt x="174" y="28"/>
                  </a:lnTo>
                  <a:lnTo>
                    <a:pt x="70" y="15"/>
                  </a:lnTo>
                  <a:lnTo>
                    <a:pt x="4" y="0"/>
                  </a:lnTo>
                  <a:lnTo>
                    <a:pt x="1" y="2"/>
                  </a:lnTo>
                  <a:lnTo>
                    <a:pt x="1" y="14"/>
                  </a:lnTo>
                  <a:lnTo>
                    <a:pt x="0" y="30"/>
                  </a:lnTo>
                  <a:lnTo>
                    <a:pt x="2" y="47"/>
                  </a:lnTo>
                  <a:lnTo>
                    <a:pt x="14" y="62"/>
                  </a:lnTo>
                  <a:lnTo>
                    <a:pt x="38" y="79"/>
                  </a:lnTo>
                  <a:lnTo>
                    <a:pt x="93" y="103"/>
                  </a:lnTo>
                  <a:lnTo>
                    <a:pt x="170" y="122"/>
                  </a:lnTo>
                  <a:lnTo>
                    <a:pt x="185" y="118"/>
                  </a:lnTo>
                  <a:lnTo>
                    <a:pt x="200" y="112"/>
                  </a:lnTo>
                  <a:lnTo>
                    <a:pt x="205" y="126"/>
                  </a:lnTo>
                  <a:lnTo>
                    <a:pt x="209" y="143"/>
                  </a:lnTo>
                  <a:lnTo>
                    <a:pt x="248" y="181"/>
                  </a:lnTo>
                  <a:lnTo>
                    <a:pt x="281" y="228"/>
                  </a:lnTo>
                  <a:lnTo>
                    <a:pt x="298" y="261"/>
                  </a:lnTo>
                  <a:lnTo>
                    <a:pt x="322" y="289"/>
                  </a:lnTo>
                  <a:lnTo>
                    <a:pt x="371" y="317"/>
                  </a:lnTo>
                  <a:lnTo>
                    <a:pt x="424" y="335"/>
                  </a:lnTo>
                  <a:lnTo>
                    <a:pt x="449" y="337"/>
                  </a:lnTo>
                  <a:lnTo>
                    <a:pt x="474" y="333"/>
                  </a:lnTo>
                  <a:lnTo>
                    <a:pt x="501" y="325"/>
                  </a:lnTo>
                  <a:lnTo>
                    <a:pt x="505" y="311"/>
                  </a:lnTo>
                  <a:lnTo>
                    <a:pt x="506" y="304"/>
                  </a:lnTo>
                  <a:lnTo>
                    <a:pt x="507" y="295"/>
                  </a:lnTo>
                  <a:lnTo>
                    <a:pt x="498" y="258"/>
                  </a:lnTo>
                  <a:lnTo>
                    <a:pt x="479" y="216"/>
                  </a:lnTo>
                  <a:lnTo>
                    <a:pt x="451" y="172"/>
                  </a:lnTo>
                  <a:lnTo>
                    <a:pt x="385" y="90"/>
                  </a:lnTo>
                  <a:lnTo>
                    <a:pt x="322" y="33"/>
                  </a:lnTo>
                </a:path>
              </a:pathLst>
            </a:custGeom>
            <a:solidFill>
              <a:srgbClr val="E26200"/>
            </a:solidFill>
            <a:ln w="12700" cap="rnd" cmpd="sng">
              <a:noFill/>
              <a:prstDash val="solid"/>
              <a:round/>
              <a:headEnd type="none" w="med" len="med"/>
              <a:tailEnd type="none" w="med" len="med"/>
            </a:ln>
            <a:effectLst/>
          </p:spPr>
          <p:txBody>
            <a:bodyPr/>
            <a:lstStyle/>
            <a:p>
              <a:endParaRPr lang="zh-CN" altLang="en-US" sz="3200"/>
            </a:p>
          </p:txBody>
        </p:sp>
        <p:sp>
          <p:nvSpPr>
            <p:cNvPr id="17" name="Freeform 84"/>
            <p:cNvSpPr>
              <a:spLocks/>
            </p:cNvSpPr>
            <p:nvPr/>
          </p:nvSpPr>
          <p:spPr bwMode="auto">
            <a:xfrm>
              <a:off x="2694" y="2008"/>
              <a:ext cx="574" cy="291"/>
            </a:xfrm>
            <a:custGeom>
              <a:avLst/>
              <a:gdLst/>
              <a:ahLst/>
              <a:cxnLst>
                <a:cxn ang="0">
                  <a:pos x="460" y="131"/>
                </a:cxn>
                <a:cxn ang="0">
                  <a:pos x="498" y="159"/>
                </a:cxn>
                <a:cxn ang="0">
                  <a:pos x="511" y="168"/>
                </a:cxn>
                <a:cxn ang="0">
                  <a:pos x="537" y="178"/>
                </a:cxn>
                <a:cxn ang="0">
                  <a:pos x="561" y="187"/>
                </a:cxn>
                <a:cxn ang="0">
                  <a:pos x="573" y="199"/>
                </a:cxn>
                <a:cxn ang="0">
                  <a:pos x="561" y="215"/>
                </a:cxn>
                <a:cxn ang="0">
                  <a:pos x="532" y="243"/>
                </a:cxn>
                <a:cxn ang="0">
                  <a:pos x="486" y="285"/>
                </a:cxn>
                <a:cxn ang="0">
                  <a:pos x="467" y="290"/>
                </a:cxn>
                <a:cxn ang="0">
                  <a:pos x="439" y="286"/>
                </a:cxn>
                <a:cxn ang="0">
                  <a:pos x="388" y="271"/>
                </a:cxn>
                <a:cxn ang="0">
                  <a:pos x="349" y="258"/>
                </a:cxn>
                <a:cxn ang="0">
                  <a:pos x="316" y="236"/>
                </a:cxn>
                <a:cxn ang="0">
                  <a:pos x="298" y="207"/>
                </a:cxn>
                <a:cxn ang="0">
                  <a:pos x="278" y="179"/>
                </a:cxn>
                <a:cxn ang="0">
                  <a:pos x="232" y="132"/>
                </a:cxn>
                <a:cxn ang="0">
                  <a:pos x="210" y="93"/>
                </a:cxn>
                <a:cxn ang="0">
                  <a:pos x="208" y="75"/>
                </a:cxn>
                <a:cxn ang="0">
                  <a:pos x="207" y="65"/>
                </a:cxn>
                <a:cxn ang="0">
                  <a:pos x="204" y="60"/>
                </a:cxn>
                <a:cxn ang="0">
                  <a:pos x="187" y="70"/>
                </a:cxn>
                <a:cxn ang="0">
                  <a:pos x="171" y="82"/>
                </a:cxn>
                <a:cxn ang="0">
                  <a:pos x="163" y="84"/>
                </a:cxn>
                <a:cxn ang="0">
                  <a:pos x="154" y="82"/>
                </a:cxn>
                <a:cxn ang="0">
                  <a:pos x="136" y="78"/>
                </a:cxn>
                <a:cxn ang="0">
                  <a:pos x="78" y="65"/>
                </a:cxn>
                <a:cxn ang="0">
                  <a:pos x="17" y="36"/>
                </a:cxn>
                <a:cxn ang="0">
                  <a:pos x="5" y="22"/>
                </a:cxn>
                <a:cxn ang="0">
                  <a:pos x="0" y="5"/>
                </a:cxn>
                <a:cxn ang="0">
                  <a:pos x="19" y="0"/>
                </a:cxn>
                <a:cxn ang="0">
                  <a:pos x="32" y="2"/>
                </a:cxn>
                <a:cxn ang="0">
                  <a:pos x="49" y="9"/>
                </a:cxn>
                <a:cxn ang="0">
                  <a:pos x="79" y="23"/>
                </a:cxn>
                <a:cxn ang="0">
                  <a:pos x="136" y="33"/>
                </a:cxn>
                <a:cxn ang="0">
                  <a:pos x="150" y="32"/>
                </a:cxn>
                <a:cxn ang="0">
                  <a:pos x="167" y="28"/>
                </a:cxn>
                <a:cxn ang="0">
                  <a:pos x="207" y="14"/>
                </a:cxn>
                <a:cxn ang="0">
                  <a:pos x="245" y="4"/>
                </a:cxn>
                <a:cxn ang="0">
                  <a:pos x="262" y="1"/>
                </a:cxn>
                <a:cxn ang="0">
                  <a:pos x="269" y="1"/>
                </a:cxn>
                <a:cxn ang="0">
                  <a:pos x="277" y="2"/>
                </a:cxn>
                <a:cxn ang="0">
                  <a:pos x="319" y="20"/>
                </a:cxn>
                <a:cxn ang="0">
                  <a:pos x="369" y="49"/>
                </a:cxn>
                <a:cxn ang="0">
                  <a:pos x="428" y="88"/>
                </a:cxn>
                <a:cxn ang="0">
                  <a:pos x="460" y="131"/>
                </a:cxn>
              </a:cxnLst>
              <a:rect l="0" t="0" r="r" b="b"/>
              <a:pathLst>
                <a:path w="574" h="291">
                  <a:moveTo>
                    <a:pt x="460" y="131"/>
                  </a:moveTo>
                  <a:lnTo>
                    <a:pt x="498" y="159"/>
                  </a:lnTo>
                  <a:lnTo>
                    <a:pt x="511" y="168"/>
                  </a:lnTo>
                  <a:lnTo>
                    <a:pt x="537" y="178"/>
                  </a:lnTo>
                  <a:lnTo>
                    <a:pt x="561" y="187"/>
                  </a:lnTo>
                  <a:lnTo>
                    <a:pt x="573" y="199"/>
                  </a:lnTo>
                  <a:lnTo>
                    <a:pt x="561" y="215"/>
                  </a:lnTo>
                  <a:lnTo>
                    <a:pt x="532" y="243"/>
                  </a:lnTo>
                  <a:lnTo>
                    <a:pt x="486" y="285"/>
                  </a:lnTo>
                  <a:lnTo>
                    <a:pt x="467" y="290"/>
                  </a:lnTo>
                  <a:lnTo>
                    <a:pt x="439" y="286"/>
                  </a:lnTo>
                  <a:lnTo>
                    <a:pt x="388" y="271"/>
                  </a:lnTo>
                  <a:lnTo>
                    <a:pt x="349" y="258"/>
                  </a:lnTo>
                  <a:lnTo>
                    <a:pt x="316" y="236"/>
                  </a:lnTo>
                  <a:lnTo>
                    <a:pt x="298" y="207"/>
                  </a:lnTo>
                  <a:lnTo>
                    <a:pt x="278" y="179"/>
                  </a:lnTo>
                  <a:lnTo>
                    <a:pt x="232" y="132"/>
                  </a:lnTo>
                  <a:lnTo>
                    <a:pt x="210" y="93"/>
                  </a:lnTo>
                  <a:lnTo>
                    <a:pt x="208" y="75"/>
                  </a:lnTo>
                  <a:lnTo>
                    <a:pt x="207" y="65"/>
                  </a:lnTo>
                  <a:lnTo>
                    <a:pt x="204" y="60"/>
                  </a:lnTo>
                  <a:lnTo>
                    <a:pt x="187" y="70"/>
                  </a:lnTo>
                  <a:lnTo>
                    <a:pt x="171" y="82"/>
                  </a:lnTo>
                  <a:lnTo>
                    <a:pt x="163" y="84"/>
                  </a:lnTo>
                  <a:lnTo>
                    <a:pt x="154" y="82"/>
                  </a:lnTo>
                  <a:lnTo>
                    <a:pt x="136" y="78"/>
                  </a:lnTo>
                  <a:lnTo>
                    <a:pt x="78" y="65"/>
                  </a:lnTo>
                  <a:lnTo>
                    <a:pt x="17" y="36"/>
                  </a:lnTo>
                  <a:lnTo>
                    <a:pt x="5" y="22"/>
                  </a:lnTo>
                  <a:lnTo>
                    <a:pt x="0" y="5"/>
                  </a:lnTo>
                  <a:lnTo>
                    <a:pt x="19" y="0"/>
                  </a:lnTo>
                  <a:lnTo>
                    <a:pt x="32" y="2"/>
                  </a:lnTo>
                  <a:lnTo>
                    <a:pt x="49" y="9"/>
                  </a:lnTo>
                  <a:lnTo>
                    <a:pt x="79" y="23"/>
                  </a:lnTo>
                  <a:lnTo>
                    <a:pt x="136" y="33"/>
                  </a:lnTo>
                  <a:lnTo>
                    <a:pt x="150" y="32"/>
                  </a:lnTo>
                  <a:lnTo>
                    <a:pt x="167" y="28"/>
                  </a:lnTo>
                  <a:lnTo>
                    <a:pt x="207" y="14"/>
                  </a:lnTo>
                  <a:lnTo>
                    <a:pt x="245" y="4"/>
                  </a:lnTo>
                  <a:lnTo>
                    <a:pt x="262" y="1"/>
                  </a:lnTo>
                  <a:lnTo>
                    <a:pt x="269" y="1"/>
                  </a:lnTo>
                  <a:lnTo>
                    <a:pt x="277" y="2"/>
                  </a:lnTo>
                  <a:lnTo>
                    <a:pt x="319" y="20"/>
                  </a:lnTo>
                  <a:lnTo>
                    <a:pt x="369" y="49"/>
                  </a:lnTo>
                  <a:lnTo>
                    <a:pt x="428" y="88"/>
                  </a:lnTo>
                  <a:lnTo>
                    <a:pt x="460" y="131"/>
                  </a:lnTo>
                </a:path>
              </a:pathLst>
            </a:custGeom>
            <a:solidFill>
              <a:srgbClr val="FF8141"/>
            </a:solidFill>
            <a:ln w="12700" cap="rnd" cmpd="sng">
              <a:noFill/>
              <a:prstDash val="solid"/>
              <a:round/>
              <a:headEnd type="none" w="med" len="med"/>
              <a:tailEnd type="none" w="med" len="med"/>
            </a:ln>
            <a:effectLst/>
          </p:spPr>
          <p:txBody>
            <a:bodyPr/>
            <a:lstStyle/>
            <a:p>
              <a:endParaRPr lang="zh-CN" altLang="en-US" sz="3200"/>
            </a:p>
          </p:txBody>
        </p:sp>
        <p:sp>
          <p:nvSpPr>
            <p:cNvPr id="18" name="Freeform 85"/>
            <p:cNvSpPr>
              <a:spLocks/>
            </p:cNvSpPr>
            <p:nvPr/>
          </p:nvSpPr>
          <p:spPr bwMode="auto">
            <a:xfrm>
              <a:off x="2749" y="2010"/>
              <a:ext cx="397" cy="216"/>
            </a:xfrm>
            <a:custGeom>
              <a:avLst/>
              <a:gdLst/>
              <a:ahLst/>
              <a:cxnLst>
                <a:cxn ang="0">
                  <a:pos x="155" y="1"/>
                </a:cxn>
                <a:cxn ang="0">
                  <a:pos x="114" y="9"/>
                </a:cxn>
                <a:cxn ang="0">
                  <a:pos x="98" y="9"/>
                </a:cxn>
                <a:cxn ang="0">
                  <a:pos x="90" y="9"/>
                </a:cxn>
                <a:cxn ang="0">
                  <a:pos x="82" y="10"/>
                </a:cxn>
                <a:cxn ang="0">
                  <a:pos x="66" y="10"/>
                </a:cxn>
                <a:cxn ang="0">
                  <a:pos x="58" y="10"/>
                </a:cxn>
                <a:cxn ang="0">
                  <a:pos x="49" y="9"/>
                </a:cxn>
                <a:cxn ang="0">
                  <a:pos x="28" y="5"/>
                </a:cxn>
                <a:cxn ang="0">
                  <a:pos x="18" y="4"/>
                </a:cxn>
                <a:cxn ang="0">
                  <a:pos x="6" y="3"/>
                </a:cxn>
                <a:cxn ang="0">
                  <a:pos x="0" y="8"/>
                </a:cxn>
                <a:cxn ang="0">
                  <a:pos x="0" y="20"/>
                </a:cxn>
                <a:cxn ang="0">
                  <a:pos x="10" y="37"/>
                </a:cxn>
                <a:cxn ang="0">
                  <a:pos x="31" y="49"/>
                </a:cxn>
                <a:cxn ang="0">
                  <a:pos x="107" y="58"/>
                </a:cxn>
                <a:cxn ang="0">
                  <a:pos x="117" y="55"/>
                </a:cxn>
                <a:cxn ang="0">
                  <a:pos x="132" y="46"/>
                </a:cxn>
                <a:cxn ang="0">
                  <a:pos x="157" y="34"/>
                </a:cxn>
                <a:cxn ang="0">
                  <a:pos x="166" y="46"/>
                </a:cxn>
                <a:cxn ang="0">
                  <a:pos x="170" y="62"/>
                </a:cxn>
                <a:cxn ang="0">
                  <a:pos x="184" y="92"/>
                </a:cxn>
                <a:cxn ang="0">
                  <a:pos x="260" y="176"/>
                </a:cxn>
                <a:cxn ang="0">
                  <a:pos x="296" y="200"/>
                </a:cxn>
                <a:cxn ang="0">
                  <a:pos x="336" y="215"/>
                </a:cxn>
                <a:cxn ang="0">
                  <a:pos x="349" y="214"/>
                </a:cxn>
                <a:cxn ang="0">
                  <a:pos x="366" y="210"/>
                </a:cxn>
                <a:cxn ang="0">
                  <a:pos x="392" y="196"/>
                </a:cxn>
                <a:cxn ang="0">
                  <a:pos x="396" y="185"/>
                </a:cxn>
                <a:cxn ang="0">
                  <a:pos x="396" y="177"/>
                </a:cxn>
                <a:cxn ang="0">
                  <a:pos x="395" y="169"/>
                </a:cxn>
                <a:cxn ang="0">
                  <a:pos x="384" y="142"/>
                </a:cxn>
                <a:cxn ang="0">
                  <a:pos x="372" y="117"/>
                </a:cxn>
                <a:cxn ang="0">
                  <a:pos x="355" y="93"/>
                </a:cxn>
                <a:cxn ang="0">
                  <a:pos x="267" y="39"/>
                </a:cxn>
                <a:cxn ang="0">
                  <a:pos x="219" y="14"/>
                </a:cxn>
                <a:cxn ang="0">
                  <a:pos x="178" y="0"/>
                </a:cxn>
                <a:cxn ang="0">
                  <a:pos x="155" y="1"/>
                </a:cxn>
              </a:cxnLst>
              <a:rect l="0" t="0" r="r" b="b"/>
              <a:pathLst>
                <a:path w="397" h="216">
                  <a:moveTo>
                    <a:pt x="155" y="1"/>
                  </a:moveTo>
                  <a:lnTo>
                    <a:pt x="114" y="9"/>
                  </a:lnTo>
                  <a:lnTo>
                    <a:pt x="98" y="9"/>
                  </a:lnTo>
                  <a:lnTo>
                    <a:pt x="90" y="9"/>
                  </a:lnTo>
                  <a:lnTo>
                    <a:pt x="82" y="10"/>
                  </a:lnTo>
                  <a:lnTo>
                    <a:pt x="66" y="10"/>
                  </a:lnTo>
                  <a:lnTo>
                    <a:pt x="58" y="10"/>
                  </a:lnTo>
                  <a:lnTo>
                    <a:pt x="49" y="9"/>
                  </a:lnTo>
                  <a:lnTo>
                    <a:pt x="28" y="5"/>
                  </a:lnTo>
                  <a:lnTo>
                    <a:pt x="18" y="4"/>
                  </a:lnTo>
                  <a:lnTo>
                    <a:pt x="6" y="3"/>
                  </a:lnTo>
                  <a:lnTo>
                    <a:pt x="0" y="8"/>
                  </a:lnTo>
                  <a:lnTo>
                    <a:pt x="0" y="20"/>
                  </a:lnTo>
                  <a:lnTo>
                    <a:pt x="10" y="37"/>
                  </a:lnTo>
                  <a:lnTo>
                    <a:pt x="31" y="49"/>
                  </a:lnTo>
                  <a:lnTo>
                    <a:pt x="107" y="58"/>
                  </a:lnTo>
                  <a:lnTo>
                    <a:pt x="117" y="55"/>
                  </a:lnTo>
                  <a:lnTo>
                    <a:pt x="132" y="46"/>
                  </a:lnTo>
                  <a:lnTo>
                    <a:pt x="157" y="34"/>
                  </a:lnTo>
                  <a:lnTo>
                    <a:pt x="166" y="46"/>
                  </a:lnTo>
                  <a:lnTo>
                    <a:pt x="170" y="62"/>
                  </a:lnTo>
                  <a:lnTo>
                    <a:pt x="184" y="92"/>
                  </a:lnTo>
                  <a:lnTo>
                    <a:pt x="260" y="176"/>
                  </a:lnTo>
                  <a:lnTo>
                    <a:pt x="296" y="200"/>
                  </a:lnTo>
                  <a:lnTo>
                    <a:pt x="336" y="215"/>
                  </a:lnTo>
                  <a:lnTo>
                    <a:pt x="349" y="214"/>
                  </a:lnTo>
                  <a:lnTo>
                    <a:pt x="366" y="210"/>
                  </a:lnTo>
                  <a:lnTo>
                    <a:pt x="392" y="196"/>
                  </a:lnTo>
                  <a:lnTo>
                    <a:pt x="396" y="185"/>
                  </a:lnTo>
                  <a:lnTo>
                    <a:pt x="396" y="177"/>
                  </a:lnTo>
                  <a:lnTo>
                    <a:pt x="395" y="169"/>
                  </a:lnTo>
                  <a:lnTo>
                    <a:pt x="384" y="142"/>
                  </a:lnTo>
                  <a:lnTo>
                    <a:pt x="372" y="117"/>
                  </a:lnTo>
                  <a:lnTo>
                    <a:pt x="355" y="93"/>
                  </a:lnTo>
                  <a:lnTo>
                    <a:pt x="267" y="39"/>
                  </a:lnTo>
                  <a:lnTo>
                    <a:pt x="219" y="14"/>
                  </a:lnTo>
                  <a:lnTo>
                    <a:pt x="178" y="0"/>
                  </a:lnTo>
                  <a:lnTo>
                    <a:pt x="155" y="1"/>
                  </a:lnTo>
                </a:path>
              </a:pathLst>
            </a:custGeom>
            <a:solidFill>
              <a:srgbClr val="FF9F71"/>
            </a:solidFill>
            <a:ln w="12700" cap="rnd" cmpd="sng">
              <a:noFill/>
              <a:prstDash val="solid"/>
              <a:round/>
              <a:headEnd type="none" w="med" len="med"/>
              <a:tailEnd type="none" w="med" len="med"/>
            </a:ln>
            <a:effectLst/>
          </p:spPr>
          <p:txBody>
            <a:bodyPr/>
            <a:lstStyle/>
            <a:p>
              <a:endParaRPr lang="zh-CN" altLang="en-US" sz="3200"/>
            </a:p>
          </p:txBody>
        </p:sp>
        <p:sp>
          <p:nvSpPr>
            <p:cNvPr id="19" name="Freeform 86"/>
            <p:cNvSpPr>
              <a:spLocks/>
            </p:cNvSpPr>
            <p:nvPr/>
          </p:nvSpPr>
          <p:spPr bwMode="auto">
            <a:xfrm>
              <a:off x="2678" y="1981"/>
              <a:ext cx="80" cy="44"/>
            </a:xfrm>
            <a:custGeom>
              <a:avLst/>
              <a:gdLst/>
              <a:ahLst/>
              <a:cxnLst>
                <a:cxn ang="0">
                  <a:pos x="61" y="16"/>
                </a:cxn>
                <a:cxn ang="0">
                  <a:pos x="43" y="8"/>
                </a:cxn>
                <a:cxn ang="0">
                  <a:pos x="30" y="3"/>
                </a:cxn>
                <a:cxn ang="0">
                  <a:pos x="16" y="0"/>
                </a:cxn>
                <a:cxn ang="0">
                  <a:pos x="0" y="6"/>
                </a:cxn>
                <a:cxn ang="0">
                  <a:pos x="11" y="27"/>
                </a:cxn>
                <a:cxn ang="0">
                  <a:pos x="40" y="43"/>
                </a:cxn>
                <a:cxn ang="0">
                  <a:pos x="46" y="43"/>
                </a:cxn>
                <a:cxn ang="0">
                  <a:pos x="57" y="43"/>
                </a:cxn>
                <a:cxn ang="0">
                  <a:pos x="73" y="38"/>
                </a:cxn>
                <a:cxn ang="0">
                  <a:pos x="79" y="25"/>
                </a:cxn>
                <a:cxn ang="0">
                  <a:pos x="60" y="18"/>
                </a:cxn>
                <a:cxn ang="0">
                  <a:pos x="61" y="16"/>
                </a:cxn>
              </a:cxnLst>
              <a:rect l="0" t="0" r="r" b="b"/>
              <a:pathLst>
                <a:path w="80" h="44">
                  <a:moveTo>
                    <a:pt x="61" y="16"/>
                  </a:moveTo>
                  <a:lnTo>
                    <a:pt x="43" y="8"/>
                  </a:lnTo>
                  <a:lnTo>
                    <a:pt x="30" y="3"/>
                  </a:lnTo>
                  <a:lnTo>
                    <a:pt x="16" y="0"/>
                  </a:lnTo>
                  <a:lnTo>
                    <a:pt x="0" y="6"/>
                  </a:lnTo>
                  <a:lnTo>
                    <a:pt x="11" y="27"/>
                  </a:lnTo>
                  <a:lnTo>
                    <a:pt x="40" y="43"/>
                  </a:lnTo>
                  <a:lnTo>
                    <a:pt x="46" y="43"/>
                  </a:lnTo>
                  <a:lnTo>
                    <a:pt x="57" y="43"/>
                  </a:lnTo>
                  <a:lnTo>
                    <a:pt x="73" y="38"/>
                  </a:lnTo>
                  <a:lnTo>
                    <a:pt x="79" y="25"/>
                  </a:lnTo>
                  <a:lnTo>
                    <a:pt x="60" y="18"/>
                  </a:lnTo>
                  <a:lnTo>
                    <a:pt x="61" y="16"/>
                  </a:lnTo>
                </a:path>
              </a:pathLst>
            </a:custGeom>
            <a:solidFill>
              <a:srgbClr val="FFE1DC"/>
            </a:solidFill>
            <a:ln w="12700" cap="rnd" cmpd="sng">
              <a:noFill/>
              <a:prstDash val="solid"/>
              <a:round/>
              <a:headEnd type="none" w="med" len="med"/>
              <a:tailEnd type="none" w="med" len="med"/>
            </a:ln>
            <a:effectLst/>
          </p:spPr>
          <p:txBody>
            <a:bodyPr/>
            <a:lstStyle/>
            <a:p>
              <a:endParaRPr lang="zh-CN" altLang="en-US" sz="3200"/>
            </a:p>
          </p:txBody>
        </p:sp>
        <p:sp>
          <p:nvSpPr>
            <p:cNvPr id="20" name="Freeform 87"/>
            <p:cNvSpPr>
              <a:spLocks/>
            </p:cNvSpPr>
            <p:nvPr/>
          </p:nvSpPr>
          <p:spPr bwMode="auto">
            <a:xfrm>
              <a:off x="3196" y="2199"/>
              <a:ext cx="249" cy="105"/>
            </a:xfrm>
            <a:custGeom>
              <a:avLst/>
              <a:gdLst/>
              <a:ahLst/>
              <a:cxnLst>
                <a:cxn ang="0">
                  <a:pos x="204" y="2"/>
                </a:cxn>
                <a:cxn ang="0">
                  <a:pos x="97" y="8"/>
                </a:cxn>
                <a:cxn ang="0">
                  <a:pos x="78" y="8"/>
                </a:cxn>
                <a:cxn ang="0">
                  <a:pos x="50" y="5"/>
                </a:cxn>
                <a:cxn ang="0">
                  <a:pos x="24" y="2"/>
                </a:cxn>
                <a:cxn ang="0">
                  <a:pos x="14" y="2"/>
                </a:cxn>
                <a:cxn ang="0">
                  <a:pos x="8" y="5"/>
                </a:cxn>
                <a:cxn ang="0">
                  <a:pos x="0" y="50"/>
                </a:cxn>
                <a:cxn ang="0">
                  <a:pos x="0" y="79"/>
                </a:cxn>
                <a:cxn ang="0">
                  <a:pos x="8" y="95"/>
                </a:cxn>
                <a:cxn ang="0">
                  <a:pos x="40" y="104"/>
                </a:cxn>
                <a:cxn ang="0">
                  <a:pos x="64" y="103"/>
                </a:cxn>
                <a:cxn ang="0">
                  <a:pos x="90" y="100"/>
                </a:cxn>
                <a:cxn ang="0">
                  <a:pos x="141" y="92"/>
                </a:cxn>
                <a:cxn ang="0">
                  <a:pos x="164" y="89"/>
                </a:cxn>
                <a:cxn ang="0">
                  <a:pos x="173" y="89"/>
                </a:cxn>
                <a:cxn ang="0">
                  <a:pos x="182" y="88"/>
                </a:cxn>
                <a:cxn ang="0">
                  <a:pos x="246" y="92"/>
                </a:cxn>
                <a:cxn ang="0">
                  <a:pos x="248" y="0"/>
                </a:cxn>
                <a:cxn ang="0">
                  <a:pos x="236" y="0"/>
                </a:cxn>
                <a:cxn ang="0">
                  <a:pos x="229" y="0"/>
                </a:cxn>
                <a:cxn ang="0">
                  <a:pos x="221" y="0"/>
                </a:cxn>
                <a:cxn ang="0">
                  <a:pos x="204" y="2"/>
                </a:cxn>
              </a:cxnLst>
              <a:rect l="0" t="0" r="r" b="b"/>
              <a:pathLst>
                <a:path w="249" h="105">
                  <a:moveTo>
                    <a:pt x="204" y="2"/>
                  </a:moveTo>
                  <a:lnTo>
                    <a:pt x="97" y="8"/>
                  </a:lnTo>
                  <a:lnTo>
                    <a:pt x="78" y="8"/>
                  </a:lnTo>
                  <a:lnTo>
                    <a:pt x="50" y="5"/>
                  </a:lnTo>
                  <a:lnTo>
                    <a:pt x="24" y="2"/>
                  </a:lnTo>
                  <a:lnTo>
                    <a:pt x="14" y="2"/>
                  </a:lnTo>
                  <a:lnTo>
                    <a:pt x="8" y="5"/>
                  </a:lnTo>
                  <a:lnTo>
                    <a:pt x="0" y="50"/>
                  </a:lnTo>
                  <a:lnTo>
                    <a:pt x="0" y="79"/>
                  </a:lnTo>
                  <a:lnTo>
                    <a:pt x="8" y="95"/>
                  </a:lnTo>
                  <a:lnTo>
                    <a:pt x="40" y="104"/>
                  </a:lnTo>
                  <a:lnTo>
                    <a:pt x="64" y="103"/>
                  </a:lnTo>
                  <a:lnTo>
                    <a:pt x="90" y="100"/>
                  </a:lnTo>
                  <a:lnTo>
                    <a:pt x="141" y="92"/>
                  </a:lnTo>
                  <a:lnTo>
                    <a:pt x="164" y="89"/>
                  </a:lnTo>
                  <a:lnTo>
                    <a:pt x="173" y="89"/>
                  </a:lnTo>
                  <a:lnTo>
                    <a:pt x="182" y="88"/>
                  </a:lnTo>
                  <a:lnTo>
                    <a:pt x="246" y="92"/>
                  </a:lnTo>
                  <a:lnTo>
                    <a:pt x="248" y="0"/>
                  </a:lnTo>
                  <a:lnTo>
                    <a:pt x="236" y="0"/>
                  </a:lnTo>
                  <a:lnTo>
                    <a:pt x="229" y="0"/>
                  </a:lnTo>
                  <a:lnTo>
                    <a:pt x="221" y="0"/>
                  </a:lnTo>
                  <a:lnTo>
                    <a:pt x="204" y="2"/>
                  </a:lnTo>
                </a:path>
              </a:pathLst>
            </a:custGeom>
            <a:solidFill>
              <a:srgbClr val="FF8141"/>
            </a:solidFill>
            <a:ln w="12700" cap="rnd" cmpd="sng">
              <a:noFill/>
              <a:prstDash val="solid"/>
              <a:round/>
              <a:headEnd type="none" w="med" len="med"/>
              <a:tailEnd type="none" w="med" len="med"/>
            </a:ln>
            <a:effectLst/>
          </p:spPr>
          <p:txBody>
            <a:bodyPr/>
            <a:lstStyle/>
            <a:p>
              <a:endParaRPr lang="zh-CN" altLang="en-US" sz="3200"/>
            </a:p>
          </p:txBody>
        </p:sp>
        <p:sp>
          <p:nvSpPr>
            <p:cNvPr id="21" name="Freeform 88"/>
            <p:cNvSpPr>
              <a:spLocks/>
            </p:cNvSpPr>
            <p:nvPr/>
          </p:nvSpPr>
          <p:spPr bwMode="auto">
            <a:xfrm>
              <a:off x="2646" y="2036"/>
              <a:ext cx="123" cy="110"/>
            </a:xfrm>
            <a:custGeom>
              <a:avLst/>
              <a:gdLst/>
              <a:ahLst/>
              <a:cxnLst>
                <a:cxn ang="0">
                  <a:pos x="109" y="65"/>
                </a:cxn>
                <a:cxn ang="0">
                  <a:pos x="122" y="90"/>
                </a:cxn>
                <a:cxn ang="0">
                  <a:pos x="112" y="109"/>
                </a:cxn>
                <a:cxn ang="0">
                  <a:pos x="101" y="106"/>
                </a:cxn>
                <a:cxn ang="0">
                  <a:pos x="86" y="96"/>
                </a:cxn>
                <a:cxn ang="0">
                  <a:pos x="60" y="76"/>
                </a:cxn>
                <a:cxn ang="0">
                  <a:pos x="5" y="33"/>
                </a:cxn>
                <a:cxn ang="0">
                  <a:pos x="0" y="17"/>
                </a:cxn>
                <a:cxn ang="0">
                  <a:pos x="0" y="8"/>
                </a:cxn>
                <a:cxn ang="0">
                  <a:pos x="0" y="0"/>
                </a:cxn>
                <a:cxn ang="0">
                  <a:pos x="9" y="0"/>
                </a:cxn>
                <a:cxn ang="0">
                  <a:pos x="24" y="6"/>
                </a:cxn>
                <a:cxn ang="0">
                  <a:pos x="36" y="17"/>
                </a:cxn>
                <a:cxn ang="0">
                  <a:pos x="48" y="32"/>
                </a:cxn>
                <a:cxn ang="0">
                  <a:pos x="90" y="58"/>
                </a:cxn>
                <a:cxn ang="0">
                  <a:pos x="107" y="65"/>
                </a:cxn>
                <a:cxn ang="0">
                  <a:pos x="109" y="65"/>
                </a:cxn>
              </a:cxnLst>
              <a:rect l="0" t="0" r="r" b="b"/>
              <a:pathLst>
                <a:path w="123" h="110">
                  <a:moveTo>
                    <a:pt x="109" y="65"/>
                  </a:moveTo>
                  <a:lnTo>
                    <a:pt x="122" y="90"/>
                  </a:lnTo>
                  <a:lnTo>
                    <a:pt x="112" y="109"/>
                  </a:lnTo>
                  <a:lnTo>
                    <a:pt x="101" y="106"/>
                  </a:lnTo>
                  <a:lnTo>
                    <a:pt x="86" y="96"/>
                  </a:lnTo>
                  <a:lnTo>
                    <a:pt x="60" y="76"/>
                  </a:lnTo>
                  <a:lnTo>
                    <a:pt x="5" y="33"/>
                  </a:lnTo>
                  <a:lnTo>
                    <a:pt x="0" y="17"/>
                  </a:lnTo>
                  <a:lnTo>
                    <a:pt x="0" y="8"/>
                  </a:lnTo>
                  <a:lnTo>
                    <a:pt x="0" y="0"/>
                  </a:lnTo>
                  <a:lnTo>
                    <a:pt x="9" y="0"/>
                  </a:lnTo>
                  <a:lnTo>
                    <a:pt x="24" y="6"/>
                  </a:lnTo>
                  <a:lnTo>
                    <a:pt x="36" y="17"/>
                  </a:lnTo>
                  <a:lnTo>
                    <a:pt x="48" y="32"/>
                  </a:lnTo>
                  <a:lnTo>
                    <a:pt x="90" y="58"/>
                  </a:lnTo>
                  <a:lnTo>
                    <a:pt x="107" y="65"/>
                  </a:lnTo>
                  <a:lnTo>
                    <a:pt x="109" y="65"/>
                  </a:lnTo>
                </a:path>
              </a:pathLst>
            </a:custGeom>
            <a:solidFill>
              <a:srgbClr val="FF9F71"/>
            </a:solidFill>
            <a:ln w="12700" cap="rnd" cmpd="sng">
              <a:noFill/>
              <a:prstDash val="solid"/>
              <a:round/>
              <a:headEnd type="none" w="med" len="med"/>
              <a:tailEnd type="none" w="med" len="med"/>
            </a:ln>
            <a:effectLst/>
          </p:spPr>
          <p:txBody>
            <a:bodyPr/>
            <a:lstStyle/>
            <a:p>
              <a:endParaRPr lang="zh-CN" altLang="en-US" sz="3200"/>
            </a:p>
          </p:txBody>
        </p:sp>
        <p:sp>
          <p:nvSpPr>
            <p:cNvPr id="22" name="Freeform 89"/>
            <p:cNvSpPr>
              <a:spLocks/>
            </p:cNvSpPr>
            <p:nvPr/>
          </p:nvSpPr>
          <p:spPr bwMode="auto">
            <a:xfrm>
              <a:off x="2723" y="2127"/>
              <a:ext cx="50" cy="39"/>
            </a:xfrm>
            <a:custGeom>
              <a:avLst/>
              <a:gdLst/>
              <a:ahLst/>
              <a:cxnLst>
                <a:cxn ang="0">
                  <a:pos x="45" y="38"/>
                </a:cxn>
                <a:cxn ang="0">
                  <a:pos x="49" y="14"/>
                </a:cxn>
                <a:cxn ang="0">
                  <a:pos x="26" y="0"/>
                </a:cxn>
                <a:cxn ang="0">
                  <a:pos x="4" y="8"/>
                </a:cxn>
                <a:cxn ang="0">
                  <a:pos x="0" y="22"/>
                </a:cxn>
                <a:cxn ang="0">
                  <a:pos x="27" y="32"/>
                </a:cxn>
                <a:cxn ang="0">
                  <a:pos x="45" y="38"/>
                </a:cxn>
              </a:cxnLst>
              <a:rect l="0" t="0" r="r" b="b"/>
              <a:pathLst>
                <a:path w="50" h="39">
                  <a:moveTo>
                    <a:pt x="45" y="38"/>
                  </a:moveTo>
                  <a:lnTo>
                    <a:pt x="49" y="14"/>
                  </a:lnTo>
                  <a:lnTo>
                    <a:pt x="26" y="0"/>
                  </a:lnTo>
                  <a:lnTo>
                    <a:pt x="4" y="8"/>
                  </a:lnTo>
                  <a:lnTo>
                    <a:pt x="0" y="22"/>
                  </a:lnTo>
                  <a:lnTo>
                    <a:pt x="27" y="32"/>
                  </a:lnTo>
                  <a:lnTo>
                    <a:pt x="45" y="38"/>
                  </a:lnTo>
                </a:path>
              </a:pathLst>
            </a:custGeom>
            <a:solidFill>
              <a:srgbClr val="FFC0B6"/>
            </a:solidFill>
            <a:ln w="12700" cap="rnd" cmpd="sng">
              <a:noFill/>
              <a:prstDash val="solid"/>
              <a:round/>
              <a:headEnd type="none" w="med" len="med"/>
              <a:tailEnd type="none" w="med" len="med"/>
            </a:ln>
            <a:effectLst/>
          </p:spPr>
          <p:txBody>
            <a:bodyPr/>
            <a:lstStyle/>
            <a:p>
              <a:endParaRPr lang="zh-CN" altLang="en-US" sz="3200"/>
            </a:p>
          </p:txBody>
        </p:sp>
        <p:sp>
          <p:nvSpPr>
            <p:cNvPr id="23" name="Freeform 90"/>
            <p:cNvSpPr>
              <a:spLocks/>
            </p:cNvSpPr>
            <p:nvPr/>
          </p:nvSpPr>
          <p:spPr bwMode="auto">
            <a:xfrm>
              <a:off x="2662" y="2144"/>
              <a:ext cx="232" cy="91"/>
            </a:xfrm>
            <a:custGeom>
              <a:avLst/>
              <a:gdLst/>
              <a:ahLst/>
              <a:cxnLst>
                <a:cxn ang="0">
                  <a:pos x="227" y="41"/>
                </a:cxn>
                <a:cxn ang="0">
                  <a:pos x="221" y="22"/>
                </a:cxn>
                <a:cxn ang="0">
                  <a:pos x="195" y="18"/>
                </a:cxn>
                <a:cxn ang="0">
                  <a:pos x="181" y="18"/>
                </a:cxn>
                <a:cxn ang="0">
                  <a:pos x="169" y="18"/>
                </a:cxn>
                <a:cxn ang="0">
                  <a:pos x="115" y="38"/>
                </a:cxn>
                <a:cxn ang="0">
                  <a:pos x="94" y="39"/>
                </a:cxn>
                <a:cxn ang="0">
                  <a:pos x="73" y="35"/>
                </a:cxn>
                <a:cxn ang="0">
                  <a:pos x="40" y="14"/>
                </a:cxn>
                <a:cxn ang="0">
                  <a:pos x="20" y="3"/>
                </a:cxn>
                <a:cxn ang="0">
                  <a:pos x="5" y="0"/>
                </a:cxn>
                <a:cxn ang="0">
                  <a:pos x="0" y="8"/>
                </a:cxn>
                <a:cxn ang="0">
                  <a:pos x="0" y="15"/>
                </a:cxn>
                <a:cxn ang="0">
                  <a:pos x="1" y="22"/>
                </a:cxn>
                <a:cxn ang="0">
                  <a:pos x="18" y="40"/>
                </a:cxn>
                <a:cxn ang="0">
                  <a:pos x="41" y="55"/>
                </a:cxn>
                <a:cxn ang="0">
                  <a:pos x="70" y="76"/>
                </a:cxn>
                <a:cxn ang="0">
                  <a:pos x="88" y="87"/>
                </a:cxn>
                <a:cxn ang="0">
                  <a:pos x="102" y="90"/>
                </a:cxn>
                <a:cxn ang="0">
                  <a:pos x="106" y="85"/>
                </a:cxn>
                <a:cxn ang="0">
                  <a:pos x="108" y="77"/>
                </a:cxn>
                <a:cxn ang="0">
                  <a:pos x="114" y="62"/>
                </a:cxn>
                <a:cxn ang="0">
                  <a:pos x="168" y="49"/>
                </a:cxn>
                <a:cxn ang="0">
                  <a:pos x="231" y="43"/>
                </a:cxn>
                <a:cxn ang="0">
                  <a:pos x="227" y="41"/>
                </a:cxn>
              </a:cxnLst>
              <a:rect l="0" t="0" r="r" b="b"/>
              <a:pathLst>
                <a:path w="232" h="91">
                  <a:moveTo>
                    <a:pt x="227" y="41"/>
                  </a:moveTo>
                  <a:lnTo>
                    <a:pt x="221" y="22"/>
                  </a:lnTo>
                  <a:lnTo>
                    <a:pt x="195" y="18"/>
                  </a:lnTo>
                  <a:lnTo>
                    <a:pt x="181" y="18"/>
                  </a:lnTo>
                  <a:lnTo>
                    <a:pt x="169" y="18"/>
                  </a:lnTo>
                  <a:lnTo>
                    <a:pt x="115" y="38"/>
                  </a:lnTo>
                  <a:lnTo>
                    <a:pt x="94" y="39"/>
                  </a:lnTo>
                  <a:lnTo>
                    <a:pt x="73" y="35"/>
                  </a:lnTo>
                  <a:lnTo>
                    <a:pt x="40" y="14"/>
                  </a:lnTo>
                  <a:lnTo>
                    <a:pt x="20" y="3"/>
                  </a:lnTo>
                  <a:lnTo>
                    <a:pt x="5" y="0"/>
                  </a:lnTo>
                  <a:lnTo>
                    <a:pt x="0" y="8"/>
                  </a:lnTo>
                  <a:lnTo>
                    <a:pt x="0" y="15"/>
                  </a:lnTo>
                  <a:lnTo>
                    <a:pt x="1" y="22"/>
                  </a:lnTo>
                  <a:lnTo>
                    <a:pt x="18" y="40"/>
                  </a:lnTo>
                  <a:lnTo>
                    <a:pt x="41" y="55"/>
                  </a:lnTo>
                  <a:lnTo>
                    <a:pt x="70" y="76"/>
                  </a:lnTo>
                  <a:lnTo>
                    <a:pt x="88" y="87"/>
                  </a:lnTo>
                  <a:lnTo>
                    <a:pt x="102" y="90"/>
                  </a:lnTo>
                  <a:lnTo>
                    <a:pt x="106" y="85"/>
                  </a:lnTo>
                  <a:lnTo>
                    <a:pt x="108" y="77"/>
                  </a:lnTo>
                  <a:lnTo>
                    <a:pt x="114" y="62"/>
                  </a:lnTo>
                  <a:lnTo>
                    <a:pt x="168" y="49"/>
                  </a:lnTo>
                  <a:lnTo>
                    <a:pt x="231" y="43"/>
                  </a:lnTo>
                  <a:lnTo>
                    <a:pt x="227" y="41"/>
                  </a:lnTo>
                </a:path>
              </a:pathLst>
            </a:custGeom>
            <a:solidFill>
              <a:srgbClr val="FF9F71"/>
            </a:solidFill>
            <a:ln w="12700" cap="rnd" cmpd="sng">
              <a:noFill/>
              <a:prstDash val="solid"/>
              <a:round/>
              <a:headEnd type="none" w="med" len="med"/>
              <a:tailEnd type="none" w="med" len="med"/>
            </a:ln>
            <a:effectLst/>
          </p:spPr>
          <p:txBody>
            <a:bodyPr/>
            <a:lstStyle/>
            <a:p>
              <a:endParaRPr lang="zh-CN" altLang="en-US" sz="3200"/>
            </a:p>
          </p:txBody>
        </p:sp>
        <p:sp>
          <p:nvSpPr>
            <p:cNvPr id="24" name="Freeform 91"/>
            <p:cNvSpPr>
              <a:spLocks/>
            </p:cNvSpPr>
            <p:nvPr/>
          </p:nvSpPr>
          <p:spPr bwMode="auto">
            <a:xfrm>
              <a:off x="2707" y="2231"/>
              <a:ext cx="227" cy="74"/>
            </a:xfrm>
            <a:custGeom>
              <a:avLst/>
              <a:gdLst/>
              <a:ahLst/>
              <a:cxnLst>
                <a:cxn ang="0">
                  <a:pos x="226" y="10"/>
                </a:cxn>
                <a:cxn ang="0">
                  <a:pos x="211" y="1"/>
                </a:cxn>
                <a:cxn ang="0">
                  <a:pos x="206" y="0"/>
                </a:cxn>
                <a:cxn ang="0">
                  <a:pos x="199" y="0"/>
                </a:cxn>
                <a:cxn ang="0">
                  <a:pos x="182" y="4"/>
                </a:cxn>
                <a:cxn ang="0">
                  <a:pos x="152" y="14"/>
                </a:cxn>
                <a:cxn ang="0">
                  <a:pos x="140" y="15"/>
                </a:cxn>
                <a:cxn ang="0">
                  <a:pos x="124" y="20"/>
                </a:cxn>
                <a:cxn ang="0">
                  <a:pos x="96" y="29"/>
                </a:cxn>
                <a:cxn ang="0">
                  <a:pos x="78" y="36"/>
                </a:cxn>
                <a:cxn ang="0">
                  <a:pos x="69" y="39"/>
                </a:cxn>
                <a:cxn ang="0">
                  <a:pos x="60" y="39"/>
                </a:cxn>
                <a:cxn ang="0">
                  <a:pos x="32" y="21"/>
                </a:cxn>
                <a:cxn ang="0">
                  <a:pos x="18" y="11"/>
                </a:cxn>
                <a:cxn ang="0">
                  <a:pos x="4" y="8"/>
                </a:cxn>
                <a:cxn ang="0">
                  <a:pos x="0" y="17"/>
                </a:cxn>
                <a:cxn ang="0">
                  <a:pos x="1" y="31"/>
                </a:cxn>
                <a:cxn ang="0">
                  <a:pos x="5" y="37"/>
                </a:cxn>
                <a:cxn ang="0">
                  <a:pos x="14" y="43"/>
                </a:cxn>
                <a:cxn ang="0">
                  <a:pos x="35" y="52"/>
                </a:cxn>
                <a:cxn ang="0">
                  <a:pos x="65" y="67"/>
                </a:cxn>
                <a:cxn ang="0">
                  <a:pos x="82" y="72"/>
                </a:cxn>
                <a:cxn ang="0">
                  <a:pos x="90" y="73"/>
                </a:cxn>
                <a:cxn ang="0">
                  <a:pos x="98" y="73"/>
                </a:cxn>
                <a:cxn ang="0">
                  <a:pos x="101" y="69"/>
                </a:cxn>
                <a:cxn ang="0">
                  <a:pos x="101" y="60"/>
                </a:cxn>
                <a:cxn ang="0">
                  <a:pos x="100" y="52"/>
                </a:cxn>
                <a:cxn ang="0">
                  <a:pos x="104" y="46"/>
                </a:cxn>
                <a:cxn ang="0">
                  <a:pos x="149" y="40"/>
                </a:cxn>
                <a:cxn ang="0">
                  <a:pos x="193" y="25"/>
                </a:cxn>
                <a:cxn ang="0">
                  <a:pos x="226" y="10"/>
                </a:cxn>
              </a:cxnLst>
              <a:rect l="0" t="0" r="r" b="b"/>
              <a:pathLst>
                <a:path w="227" h="74">
                  <a:moveTo>
                    <a:pt x="226" y="10"/>
                  </a:moveTo>
                  <a:lnTo>
                    <a:pt x="211" y="1"/>
                  </a:lnTo>
                  <a:lnTo>
                    <a:pt x="206" y="0"/>
                  </a:lnTo>
                  <a:lnTo>
                    <a:pt x="199" y="0"/>
                  </a:lnTo>
                  <a:lnTo>
                    <a:pt x="182" y="4"/>
                  </a:lnTo>
                  <a:lnTo>
                    <a:pt x="152" y="14"/>
                  </a:lnTo>
                  <a:lnTo>
                    <a:pt x="140" y="15"/>
                  </a:lnTo>
                  <a:lnTo>
                    <a:pt x="124" y="20"/>
                  </a:lnTo>
                  <a:lnTo>
                    <a:pt x="96" y="29"/>
                  </a:lnTo>
                  <a:lnTo>
                    <a:pt x="78" y="36"/>
                  </a:lnTo>
                  <a:lnTo>
                    <a:pt x="69" y="39"/>
                  </a:lnTo>
                  <a:lnTo>
                    <a:pt x="60" y="39"/>
                  </a:lnTo>
                  <a:lnTo>
                    <a:pt x="32" y="21"/>
                  </a:lnTo>
                  <a:lnTo>
                    <a:pt x="18" y="11"/>
                  </a:lnTo>
                  <a:lnTo>
                    <a:pt x="4" y="8"/>
                  </a:lnTo>
                  <a:lnTo>
                    <a:pt x="0" y="17"/>
                  </a:lnTo>
                  <a:lnTo>
                    <a:pt x="1" y="31"/>
                  </a:lnTo>
                  <a:lnTo>
                    <a:pt x="5" y="37"/>
                  </a:lnTo>
                  <a:lnTo>
                    <a:pt x="14" y="43"/>
                  </a:lnTo>
                  <a:lnTo>
                    <a:pt x="35" y="52"/>
                  </a:lnTo>
                  <a:lnTo>
                    <a:pt x="65" y="67"/>
                  </a:lnTo>
                  <a:lnTo>
                    <a:pt x="82" y="72"/>
                  </a:lnTo>
                  <a:lnTo>
                    <a:pt x="90" y="73"/>
                  </a:lnTo>
                  <a:lnTo>
                    <a:pt x="98" y="73"/>
                  </a:lnTo>
                  <a:lnTo>
                    <a:pt x="101" y="69"/>
                  </a:lnTo>
                  <a:lnTo>
                    <a:pt x="101" y="60"/>
                  </a:lnTo>
                  <a:lnTo>
                    <a:pt x="100" y="52"/>
                  </a:lnTo>
                  <a:lnTo>
                    <a:pt x="104" y="46"/>
                  </a:lnTo>
                  <a:lnTo>
                    <a:pt x="149" y="40"/>
                  </a:lnTo>
                  <a:lnTo>
                    <a:pt x="193" y="25"/>
                  </a:lnTo>
                  <a:lnTo>
                    <a:pt x="226" y="10"/>
                  </a:lnTo>
                </a:path>
              </a:pathLst>
            </a:custGeom>
            <a:solidFill>
              <a:srgbClr val="FF9F71"/>
            </a:solidFill>
            <a:ln w="12700" cap="rnd" cmpd="sng">
              <a:noFill/>
              <a:prstDash val="solid"/>
              <a:round/>
              <a:headEnd type="none" w="med" len="med"/>
              <a:tailEnd type="none" w="med" len="med"/>
            </a:ln>
            <a:effectLst/>
          </p:spPr>
          <p:txBody>
            <a:bodyPr/>
            <a:lstStyle/>
            <a:p>
              <a:endParaRPr lang="zh-CN" altLang="en-US" sz="3200"/>
            </a:p>
          </p:txBody>
        </p:sp>
        <p:sp>
          <p:nvSpPr>
            <p:cNvPr id="25" name="Freeform 92"/>
            <p:cNvSpPr>
              <a:spLocks/>
            </p:cNvSpPr>
            <p:nvPr/>
          </p:nvSpPr>
          <p:spPr bwMode="auto">
            <a:xfrm>
              <a:off x="2778" y="2294"/>
              <a:ext cx="193" cy="78"/>
            </a:xfrm>
            <a:custGeom>
              <a:avLst/>
              <a:gdLst/>
              <a:ahLst/>
              <a:cxnLst>
                <a:cxn ang="0">
                  <a:pos x="192" y="9"/>
                </a:cxn>
                <a:cxn ang="0">
                  <a:pos x="167" y="1"/>
                </a:cxn>
                <a:cxn ang="0">
                  <a:pos x="160" y="0"/>
                </a:cxn>
                <a:cxn ang="0">
                  <a:pos x="149" y="1"/>
                </a:cxn>
                <a:cxn ang="0">
                  <a:pos x="131" y="9"/>
                </a:cxn>
                <a:cxn ang="0">
                  <a:pos x="80" y="29"/>
                </a:cxn>
                <a:cxn ang="0">
                  <a:pos x="68" y="38"/>
                </a:cxn>
                <a:cxn ang="0">
                  <a:pos x="64" y="42"/>
                </a:cxn>
                <a:cxn ang="0">
                  <a:pos x="57" y="43"/>
                </a:cxn>
                <a:cxn ang="0">
                  <a:pos x="30" y="34"/>
                </a:cxn>
                <a:cxn ang="0">
                  <a:pos x="17" y="31"/>
                </a:cxn>
                <a:cxn ang="0">
                  <a:pos x="10" y="30"/>
                </a:cxn>
                <a:cxn ang="0">
                  <a:pos x="2" y="30"/>
                </a:cxn>
                <a:cxn ang="0">
                  <a:pos x="0" y="36"/>
                </a:cxn>
                <a:cxn ang="0">
                  <a:pos x="2" y="48"/>
                </a:cxn>
                <a:cxn ang="0">
                  <a:pos x="12" y="59"/>
                </a:cxn>
                <a:cxn ang="0">
                  <a:pos x="29" y="67"/>
                </a:cxn>
                <a:cxn ang="0">
                  <a:pos x="46" y="76"/>
                </a:cxn>
                <a:cxn ang="0">
                  <a:pos x="55" y="77"/>
                </a:cxn>
                <a:cxn ang="0">
                  <a:pos x="66" y="75"/>
                </a:cxn>
                <a:cxn ang="0">
                  <a:pos x="71" y="72"/>
                </a:cxn>
                <a:cxn ang="0">
                  <a:pos x="71" y="67"/>
                </a:cxn>
                <a:cxn ang="0">
                  <a:pos x="71" y="62"/>
                </a:cxn>
                <a:cxn ang="0">
                  <a:pos x="75" y="56"/>
                </a:cxn>
                <a:cxn ang="0">
                  <a:pos x="136" y="33"/>
                </a:cxn>
                <a:cxn ang="0">
                  <a:pos x="170" y="22"/>
                </a:cxn>
                <a:cxn ang="0">
                  <a:pos x="192" y="9"/>
                </a:cxn>
              </a:cxnLst>
              <a:rect l="0" t="0" r="r" b="b"/>
              <a:pathLst>
                <a:path w="193" h="78">
                  <a:moveTo>
                    <a:pt x="192" y="9"/>
                  </a:moveTo>
                  <a:lnTo>
                    <a:pt x="167" y="1"/>
                  </a:lnTo>
                  <a:lnTo>
                    <a:pt x="160" y="0"/>
                  </a:lnTo>
                  <a:lnTo>
                    <a:pt x="149" y="1"/>
                  </a:lnTo>
                  <a:lnTo>
                    <a:pt x="131" y="9"/>
                  </a:lnTo>
                  <a:lnTo>
                    <a:pt x="80" y="29"/>
                  </a:lnTo>
                  <a:lnTo>
                    <a:pt x="68" y="38"/>
                  </a:lnTo>
                  <a:lnTo>
                    <a:pt x="64" y="42"/>
                  </a:lnTo>
                  <a:lnTo>
                    <a:pt x="57" y="43"/>
                  </a:lnTo>
                  <a:lnTo>
                    <a:pt x="30" y="34"/>
                  </a:lnTo>
                  <a:lnTo>
                    <a:pt x="17" y="31"/>
                  </a:lnTo>
                  <a:lnTo>
                    <a:pt x="10" y="30"/>
                  </a:lnTo>
                  <a:lnTo>
                    <a:pt x="2" y="30"/>
                  </a:lnTo>
                  <a:lnTo>
                    <a:pt x="0" y="36"/>
                  </a:lnTo>
                  <a:lnTo>
                    <a:pt x="2" y="48"/>
                  </a:lnTo>
                  <a:lnTo>
                    <a:pt x="12" y="59"/>
                  </a:lnTo>
                  <a:lnTo>
                    <a:pt x="29" y="67"/>
                  </a:lnTo>
                  <a:lnTo>
                    <a:pt x="46" y="76"/>
                  </a:lnTo>
                  <a:lnTo>
                    <a:pt x="55" y="77"/>
                  </a:lnTo>
                  <a:lnTo>
                    <a:pt x="66" y="75"/>
                  </a:lnTo>
                  <a:lnTo>
                    <a:pt x="71" y="72"/>
                  </a:lnTo>
                  <a:lnTo>
                    <a:pt x="71" y="67"/>
                  </a:lnTo>
                  <a:lnTo>
                    <a:pt x="71" y="62"/>
                  </a:lnTo>
                  <a:lnTo>
                    <a:pt x="75" y="56"/>
                  </a:lnTo>
                  <a:lnTo>
                    <a:pt x="136" y="33"/>
                  </a:lnTo>
                  <a:lnTo>
                    <a:pt x="170" y="22"/>
                  </a:lnTo>
                  <a:lnTo>
                    <a:pt x="192" y="9"/>
                  </a:lnTo>
                </a:path>
              </a:pathLst>
            </a:custGeom>
            <a:solidFill>
              <a:srgbClr val="FF9F71"/>
            </a:solidFill>
            <a:ln w="12700" cap="rnd" cmpd="sng">
              <a:noFill/>
              <a:prstDash val="solid"/>
              <a:round/>
              <a:headEnd type="none" w="med" len="med"/>
              <a:tailEnd type="none" w="med" len="med"/>
            </a:ln>
            <a:effectLst/>
          </p:spPr>
          <p:txBody>
            <a:bodyPr/>
            <a:lstStyle/>
            <a:p>
              <a:endParaRPr lang="zh-CN" altLang="en-US" sz="3200"/>
            </a:p>
          </p:txBody>
        </p:sp>
        <p:sp>
          <p:nvSpPr>
            <p:cNvPr id="26" name="Freeform 93"/>
            <p:cNvSpPr>
              <a:spLocks/>
            </p:cNvSpPr>
            <p:nvPr/>
          </p:nvSpPr>
          <p:spPr bwMode="auto">
            <a:xfrm>
              <a:off x="3257" y="2221"/>
              <a:ext cx="187" cy="36"/>
            </a:xfrm>
            <a:custGeom>
              <a:avLst/>
              <a:gdLst/>
              <a:ahLst/>
              <a:cxnLst>
                <a:cxn ang="0">
                  <a:pos x="148" y="0"/>
                </a:cxn>
                <a:cxn ang="0">
                  <a:pos x="110" y="0"/>
                </a:cxn>
                <a:cxn ang="0">
                  <a:pos x="80" y="0"/>
                </a:cxn>
                <a:cxn ang="0">
                  <a:pos x="66" y="0"/>
                </a:cxn>
                <a:cxn ang="0">
                  <a:pos x="55" y="0"/>
                </a:cxn>
                <a:cxn ang="0">
                  <a:pos x="6" y="7"/>
                </a:cxn>
                <a:cxn ang="0">
                  <a:pos x="0" y="17"/>
                </a:cxn>
                <a:cxn ang="0">
                  <a:pos x="0" y="25"/>
                </a:cxn>
                <a:cxn ang="0">
                  <a:pos x="5" y="30"/>
                </a:cxn>
                <a:cxn ang="0">
                  <a:pos x="29" y="34"/>
                </a:cxn>
                <a:cxn ang="0">
                  <a:pos x="45" y="34"/>
                </a:cxn>
                <a:cxn ang="0">
                  <a:pos x="54" y="34"/>
                </a:cxn>
                <a:cxn ang="0">
                  <a:pos x="64" y="35"/>
                </a:cxn>
                <a:cxn ang="0">
                  <a:pos x="102" y="34"/>
                </a:cxn>
                <a:cxn ang="0">
                  <a:pos x="119" y="33"/>
                </a:cxn>
                <a:cxn ang="0">
                  <a:pos x="133" y="32"/>
                </a:cxn>
                <a:cxn ang="0">
                  <a:pos x="147" y="32"/>
                </a:cxn>
                <a:cxn ang="0">
                  <a:pos x="156" y="32"/>
                </a:cxn>
                <a:cxn ang="0">
                  <a:pos x="165" y="33"/>
                </a:cxn>
                <a:cxn ang="0">
                  <a:pos x="186" y="34"/>
                </a:cxn>
                <a:cxn ang="0">
                  <a:pos x="186" y="20"/>
                </a:cxn>
                <a:cxn ang="0">
                  <a:pos x="186" y="10"/>
                </a:cxn>
                <a:cxn ang="0">
                  <a:pos x="186" y="0"/>
                </a:cxn>
                <a:cxn ang="0">
                  <a:pos x="150" y="0"/>
                </a:cxn>
                <a:cxn ang="0">
                  <a:pos x="148" y="0"/>
                </a:cxn>
              </a:cxnLst>
              <a:rect l="0" t="0" r="r" b="b"/>
              <a:pathLst>
                <a:path w="187" h="36">
                  <a:moveTo>
                    <a:pt x="148" y="0"/>
                  </a:moveTo>
                  <a:lnTo>
                    <a:pt x="110" y="0"/>
                  </a:lnTo>
                  <a:lnTo>
                    <a:pt x="80" y="0"/>
                  </a:lnTo>
                  <a:lnTo>
                    <a:pt x="66" y="0"/>
                  </a:lnTo>
                  <a:lnTo>
                    <a:pt x="55" y="0"/>
                  </a:lnTo>
                  <a:lnTo>
                    <a:pt x="6" y="7"/>
                  </a:lnTo>
                  <a:lnTo>
                    <a:pt x="0" y="17"/>
                  </a:lnTo>
                  <a:lnTo>
                    <a:pt x="0" y="25"/>
                  </a:lnTo>
                  <a:lnTo>
                    <a:pt x="5" y="30"/>
                  </a:lnTo>
                  <a:lnTo>
                    <a:pt x="29" y="34"/>
                  </a:lnTo>
                  <a:lnTo>
                    <a:pt x="45" y="34"/>
                  </a:lnTo>
                  <a:lnTo>
                    <a:pt x="54" y="34"/>
                  </a:lnTo>
                  <a:lnTo>
                    <a:pt x="64" y="35"/>
                  </a:lnTo>
                  <a:lnTo>
                    <a:pt x="102" y="34"/>
                  </a:lnTo>
                  <a:lnTo>
                    <a:pt x="119" y="33"/>
                  </a:lnTo>
                  <a:lnTo>
                    <a:pt x="133" y="32"/>
                  </a:lnTo>
                  <a:lnTo>
                    <a:pt x="147" y="32"/>
                  </a:lnTo>
                  <a:lnTo>
                    <a:pt x="156" y="32"/>
                  </a:lnTo>
                  <a:lnTo>
                    <a:pt x="165" y="33"/>
                  </a:lnTo>
                  <a:lnTo>
                    <a:pt x="186" y="34"/>
                  </a:lnTo>
                  <a:lnTo>
                    <a:pt x="186" y="20"/>
                  </a:lnTo>
                  <a:lnTo>
                    <a:pt x="186" y="10"/>
                  </a:lnTo>
                  <a:lnTo>
                    <a:pt x="186" y="0"/>
                  </a:lnTo>
                  <a:lnTo>
                    <a:pt x="150" y="0"/>
                  </a:lnTo>
                  <a:lnTo>
                    <a:pt x="148" y="0"/>
                  </a:lnTo>
                </a:path>
              </a:pathLst>
            </a:custGeom>
            <a:solidFill>
              <a:srgbClr val="FF9F71"/>
            </a:solidFill>
            <a:ln w="12700" cap="rnd" cmpd="sng">
              <a:noFill/>
              <a:prstDash val="solid"/>
              <a:round/>
              <a:headEnd type="none" w="med" len="med"/>
              <a:tailEnd type="none" w="med" len="med"/>
            </a:ln>
            <a:effectLst/>
          </p:spPr>
          <p:txBody>
            <a:bodyPr/>
            <a:lstStyle/>
            <a:p>
              <a:endParaRPr lang="zh-CN" altLang="en-US" sz="3200"/>
            </a:p>
          </p:txBody>
        </p:sp>
        <p:sp>
          <p:nvSpPr>
            <p:cNvPr id="27" name="Freeform 94"/>
            <p:cNvSpPr>
              <a:spLocks/>
            </p:cNvSpPr>
            <p:nvPr/>
          </p:nvSpPr>
          <p:spPr bwMode="auto">
            <a:xfrm>
              <a:off x="2864" y="2178"/>
              <a:ext cx="59" cy="41"/>
            </a:xfrm>
            <a:custGeom>
              <a:avLst/>
              <a:gdLst/>
              <a:ahLst/>
              <a:cxnLst>
                <a:cxn ang="0">
                  <a:pos x="2" y="40"/>
                </a:cxn>
                <a:cxn ang="0">
                  <a:pos x="0" y="18"/>
                </a:cxn>
                <a:cxn ang="0">
                  <a:pos x="9" y="6"/>
                </a:cxn>
                <a:cxn ang="0">
                  <a:pos x="24" y="0"/>
                </a:cxn>
                <a:cxn ang="0">
                  <a:pos x="40" y="3"/>
                </a:cxn>
                <a:cxn ang="0">
                  <a:pos x="55" y="11"/>
                </a:cxn>
                <a:cxn ang="0">
                  <a:pos x="58" y="21"/>
                </a:cxn>
                <a:cxn ang="0">
                  <a:pos x="36" y="31"/>
                </a:cxn>
                <a:cxn ang="0">
                  <a:pos x="2" y="40"/>
                </a:cxn>
              </a:cxnLst>
              <a:rect l="0" t="0" r="r" b="b"/>
              <a:pathLst>
                <a:path w="59" h="41">
                  <a:moveTo>
                    <a:pt x="2" y="40"/>
                  </a:moveTo>
                  <a:lnTo>
                    <a:pt x="0" y="18"/>
                  </a:lnTo>
                  <a:lnTo>
                    <a:pt x="9" y="6"/>
                  </a:lnTo>
                  <a:lnTo>
                    <a:pt x="24" y="0"/>
                  </a:lnTo>
                  <a:lnTo>
                    <a:pt x="40" y="3"/>
                  </a:lnTo>
                  <a:lnTo>
                    <a:pt x="55" y="11"/>
                  </a:lnTo>
                  <a:lnTo>
                    <a:pt x="58" y="21"/>
                  </a:lnTo>
                  <a:lnTo>
                    <a:pt x="36" y="31"/>
                  </a:lnTo>
                  <a:lnTo>
                    <a:pt x="2" y="40"/>
                  </a:lnTo>
                </a:path>
              </a:pathLst>
            </a:custGeom>
            <a:solidFill>
              <a:srgbClr val="FFC0B6"/>
            </a:solidFill>
            <a:ln w="12700" cap="rnd" cmpd="sng">
              <a:noFill/>
              <a:prstDash val="solid"/>
              <a:round/>
              <a:headEnd type="none" w="med" len="med"/>
              <a:tailEnd type="none" w="med" len="med"/>
            </a:ln>
            <a:effectLst/>
          </p:spPr>
          <p:txBody>
            <a:bodyPr/>
            <a:lstStyle/>
            <a:p>
              <a:endParaRPr lang="zh-CN" altLang="en-US" sz="3200"/>
            </a:p>
          </p:txBody>
        </p:sp>
        <p:sp>
          <p:nvSpPr>
            <p:cNvPr id="28" name="Freeform 95"/>
            <p:cNvSpPr>
              <a:spLocks/>
            </p:cNvSpPr>
            <p:nvPr/>
          </p:nvSpPr>
          <p:spPr bwMode="auto">
            <a:xfrm>
              <a:off x="2910" y="2240"/>
              <a:ext cx="52" cy="37"/>
            </a:xfrm>
            <a:custGeom>
              <a:avLst/>
              <a:gdLst/>
              <a:ahLst/>
              <a:cxnLst>
                <a:cxn ang="0">
                  <a:pos x="0" y="31"/>
                </a:cxn>
                <a:cxn ang="0">
                  <a:pos x="0" y="17"/>
                </a:cxn>
                <a:cxn ang="0">
                  <a:pos x="8" y="6"/>
                </a:cxn>
                <a:cxn ang="0">
                  <a:pos x="21" y="0"/>
                </a:cxn>
                <a:cxn ang="0">
                  <a:pos x="35" y="3"/>
                </a:cxn>
                <a:cxn ang="0">
                  <a:pos x="48" y="11"/>
                </a:cxn>
                <a:cxn ang="0">
                  <a:pos x="51" y="20"/>
                </a:cxn>
                <a:cxn ang="0">
                  <a:pos x="31" y="29"/>
                </a:cxn>
                <a:cxn ang="0">
                  <a:pos x="17" y="33"/>
                </a:cxn>
                <a:cxn ang="0">
                  <a:pos x="11" y="36"/>
                </a:cxn>
                <a:cxn ang="0">
                  <a:pos x="0" y="31"/>
                </a:cxn>
              </a:cxnLst>
              <a:rect l="0" t="0" r="r" b="b"/>
              <a:pathLst>
                <a:path w="52" h="37">
                  <a:moveTo>
                    <a:pt x="0" y="31"/>
                  </a:moveTo>
                  <a:lnTo>
                    <a:pt x="0" y="17"/>
                  </a:lnTo>
                  <a:lnTo>
                    <a:pt x="8" y="6"/>
                  </a:lnTo>
                  <a:lnTo>
                    <a:pt x="21" y="0"/>
                  </a:lnTo>
                  <a:lnTo>
                    <a:pt x="35" y="3"/>
                  </a:lnTo>
                  <a:lnTo>
                    <a:pt x="48" y="11"/>
                  </a:lnTo>
                  <a:lnTo>
                    <a:pt x="51" y="20"/>
                  </a:lnTo>
                  <a:lnTo>
                    <a:pt x="31" y="29"/>
                  </a:lnTo>
                  <a:lnTo>
                    <a:pt x="17" y="33"/>
                  </a:lnTo>
                  <a:lnTo>
                    <a:pt x="11" y="36"/>
                  </a:lnTo>
                  <a:lnTo>
                    <a:pt x="0" y="31"/>
                  </a:lnTo>
                </a:path>
              </a:pathLst>
            </a:custGeom>
            <a:solidFill>
              <a:srgbClr val="FFC0B6"/>
            </a:solidFill>
            <a:ln w="12700" cap="rnd" cmpd="sng">
              <a:noFill/>
              <a:prstDash val="solid"/>
              <a:round/>
              <a:headEnd type="none" w="med" len="med"/>
              <a:tailEnd type="none" w="med" len="med"/>
            </a:ln>
            <a:effectLst/>
          </p:spPr>
          <p:txBody>
            <a:bodyPr/>
            <a:lstStyle/>
            <a:p>
              <a:endParaRPr lang="zh-CN" altLang="en-US" sz="3200"/>
            </a:p>
          </p:txBody>
        </p:sp>
        <p:sp>
          <p:nvSpPr>
            <p:cNvPr id="29" name="Freeform 96"/>
            <p:cNvSpPr>
              <a:spLocks/>
            </p:cNvSpPr>
            <p:nvPr/>
          </p:nvSpPr>
          <p:spPr bwMode="auto">
            <a:xfrm>
              <a:off x="2951" y="2297"/>
              <a:ext cx="43" cy="39"/>
            </a:xfrm>
            <a:custGeom>
              <a:avLst/>
              <a:gdLst/>
              <a:ahLst/>
              <a:cxnLst>
                <a:cxn ang="0">
                  <a:pos x="9" y="38"/>
                </a:cxn>
                <a:cxn ang="0">
                  <a:pos x="0" y="30"/>
                </a:cxn>
                <a:cxn ang="0">
                  <a:pos x="0" y="14"/>
                </a:cxn>
                <a:cxn ang="0">
                  <a:pos x="5" y="0"/>
                </a:cxn>
                <a:cxn ang="0">
                  <a:pos x="20" y="0"/>
                </a:cxn>
                <a:cxn ang="0">
                  <a:pos x="35" y="3"/>
                </a:cxn>
                <a:cxn ang="0">
                  <a:pos x="42" y="12"/>
                </a:cxn>
                <a:cxn ang="0">
                  <a:pos x="28" y="26"/>
                </a:cxn>
                <a:cxn ang="0">
                  <a:pos x="16" y="34"/>
                </a:cxn>
                <a:cxn ang="0">
                  <a:pos x="9" y="38"/>
                </a:cxn>
              </a:cxnLst>
              <a:rect l="0" t="0" r="r" b="b"/>
              <a:pathLst>
                <a:path w="43" h="39">
                  <a:moveTo>
                    <a:pt x="9" y="38"/>
                  </a:moveTo>
                  <a:lnTo>
                    <a:pt x="0" y="30"/>
                  </a:lnTo>
                  <a:lnTo>
                    <a:pt x="0" y="14"/>
                  </a:lnTo>
                  <a:lnTo>
                    <a:pt x="5" y="0"/>
                  </a:lnTo>
                  <a:lnTo>
                    <a:pt x="20" y="0"/>
                  </a:lnTo>
                  <a:lnTo>
                    <a:pt x="35" y="3"/>
                  </a:lnTo>
                  <a:lnTo>
                    <a:pt x="42" y="12"/>
                  </a:lnTo>
                  <a:lnTo>
                    <a:pt x="28" y="26"/>
                  </a:lnTo>
                  <a:lnTo>
                    <a:pt x="16" y="34"/>
                  </a:lnTo>
                  <a:lnTo>
                    <a:pt x="9" y="38"/>
                  </a:lnTo>
                </a:path>
              </a:pathLst>
            </a:custGeom>
            <a:solidFill>
              <a:srgbClr val="FFC0B6"/>
            </a:solidFill>
            <a:ln w="12700" cap="rnd" cmpd="sng">
              <a:noFill/>
              <a:prstDash val="solid"/>
              <a:round/>
              <a:headEnd type="none" w="med" len="med"/>
              <a:tailEnd type="none" w="med" len="med"/>
            </a:ln>
            <a:effectLst/>
          </p:spPr>
          <p:txBody>
            <a:bodyPr/>
            <a:lstStyle/>
            <a:p>
              <a:endParaRPr lang="zh-CN" altLang="en-US" sz="3200"/>
            </a:p>
          </p:txBody>
        </p:sp>
        <p:sp>
          <p:nvSpPr>
            <p:cNvPr id="30" name="Line 97"/>
            <p:cNvSpPr>
              <a:spLocks noChangeShapeType="1"/>
            </p:cNvSpPr>
            <p:nvPr/>
          </p:nvSpPr>
          <p:spPr bwMode="auto">
            <a:xfrm flipH="1" flipV="1">
              <a:off x="2067" y="1529"/>
              <a:ext cx="614" cy="471"/>
            </a:xfrm>
            <a:prstGeom prst="line">
              <a:avLst/>
            </a:prstGeom>
            <a:noFill/>
            <a:ln w="12700">
              <a:solidFill>
                <a:srgbClr val="FFFFFF"/>
              </a:solidFill>
              <a:round/>
              <a:headEnd/>
              <a:tailEnd/>
            </a:ln>
            <a:effectLst/>
          </p:spPr>
          <p:txBody>
            <a:bodyPr wrap="none" anchor="ctr"/>
            <a:lstStyle/>
            <a:p>
              <a:endParaRPr lang="zh-CN" altLang="en-US" sz="3200"/>
            </a:p>
          </p:txBody>
        </p:sp>
        <p:sp>
          <p:nvSpPr>
            <p:cNvPr id="31" name="Line 98"/>
            <p:cNvSpPr>
              <a:spLocks noChangeShapeType="1"/>
            </p:cNvSpPr>
            <p:nvPr/>
          </p:nvSpPr>
          <p:spPr bwMode="auto">
            <a:xfrm flipH="1" flipV="1">
              <a:off x="2061" y="1535"/>
              <a:ext cx="628" cy="493"/>
            </a:xfrm>
            <a:prstGeom prst="line">
              <a:avLst/>
            </a:prstGeom>
            <a:noFill/>
            <a:ln w="12700">
              <a:solidFill>
                <a:srgbClr val="4F4F4F"/>
              </a:solidFill>
              <a:round/>
              <a:headEnd/>
              <a:tailEnd/>
            </a:ln>
            <a:effectLst/>
          </p:spPr>
          <p:txBody>
            <a:bodyPr wrap="none" anchor="ctr"/>
            <a:lstStyle/>
            <a:p>
              <a:endParaRPr lang="zh-CN" altLang="en-US" sz="3200"/>
            </a:p>
          </p:txBody>
        </p:sp>
        <p:sp>
          <p:nvSpPr>
            <p:cNvPr id="32" name="Freeform 99"/>
            <p:cNvSpPr>
              <a:spLocks/>
            </p:cNvSpPr>
            <p:nvPr/>
          </p:nvSpPr>
          <p:spPr bwMode="auto">
            <a:xfrm>
              <a:off x="2918" y="2350"/>
              <a:ext cx="526" cy="83"/>
            </a:xfrm>
            <a:custGeom>
              <a:avLst/>
              <a:gdLst/>
              <a:ahLst/>
              <a:cxnLst>
                <a:cxn ang="0">
                  <a:pos x="525" y="26"/>
                </a:cxn>
                <a:cxn ang="0">
                  <a:pos x="525" y="81"/>
                </a:cxn>
                <a:cxn ang="0">
                  <a:pos x="367" y="56"/>
                </a:cxn>
                <a:cxn ang="0">
                  <a:pos x="334" y="53"/>
                </a:cxn>
                <a:cxn ang="0">
                  <a:pos x="316" y="53"/>
                </a:cxn>
                <a:cxn ang="0">
                  <a:pos x="309" y="53"/>
                </a:cxn>
                <a:cxn ang="0">
                  <a:pos x="300" y="53"/>
                </a:cxn>
                <a:cxn ang="0">
                  <a:pos x="239" y="76"/>
                </a:cxn>
                <a:cxn ang="0">
                  <a:pos x="214" y="80"/>
                </a:cxn>
                <a:cxn ang="0">
                  <a:pos x="200" y="82"/>
                </a:cxn>
                <a:cxn ang="0">
                  <a:pos x="188" y="82"/>
                </a:cxn>
                <a:cxn ang="0">
                  <a:pos x="95" y="59"/>
                </a:cxn>
                <a:cxn ang="0">
                  <a:pos x="28" y="36"/>
                </a:cxn>
                <a:cxn ang="0">
                  <a:pos x="0" y="20"/>
                </a:cxn>
                <a:cxn ang="0">
                  <a:pos x="39" y="0"/>
                </a:cxn>
                <a:cxn ang="0">
                  <a:pos x="47" y="17"/>
                </a:cxn>
                <a:cxn ang="0">
                  <a:pos x="61" y="31"/>
                </a:cxn>
                <a:cxn ang="0">
                  <a:pos x="120" y="50"/>
                </a:cxn>
                <a:cxn ang="0">
                  <a:pos x="156" y="57"/>
                </a:cxn>
                <a:cxn ang="0">
                  <a:pos x="171" y="59"/>
                </a:cxn>
                <a:cxn ang="0">
                  <a:pos x="183" y="59"/>
                </a:cxn>
                <a:cxn ang="0">
                  <a:pos x="248" y="43"/>
                </a:cxn>
                <a:cxn ang="0">
                  <a:pos x="261" y="36"/>
                </a:cxn>
                <a:cxn ang="0">
                  <a:pos x="271" y="23"/>
                </a:cxn>
                <a:cxn ang="0">
                  <a:pos x="280" y="12"/>
                </a:cxn>
                <a:cxn ang="0">
                  <a:pos x="286" y="9"/>
                </a:cxn>
                <a:cxn ang="0">
                  <a:pos x="294" y="8"/>
                </a:cxn>
                <a:cxn ang="0">
                  <a:pos x="378" y="26"/>
                </a:cxn>
                <a:cxn ang="0">
                  <a:pos x="419" y="28"/>
                </a:cxn>
                <a:cxn ang="0">
                  <a:pos x="461" y="22"/>
                </a:cxn>
                <a:cxn ang="0">
                  <a:pos x="477" y="19"/>
                </a:cxn>
                <a:cxn ang="0">
                  <a:pos x="488" y="19"/>
                </a:cxn>
                <a:cxn ang="0">
                  <a:pos x="499" y="21"/>
                </a:cxn>
                <a:cxn ang="0">
                  <a:pos x="525" y="26"/>
                </a:cxn>
              </a:cxnLst>
              <a:rect l="0" t="0" r="r" b="b"/>
              <a:pathLst>
                <a:path w="526" h="83">
                  <a:moveTo>
                    <a:pt x="525" y="26"/>
                  </a:moveTo>
                  <a:lnTo>
                    <a:pt x="525" y="81"/>
                  </a:lnTo>
                  <a:lnTo>
                    <a:pt x="367" y="56"/>
                  </a:lnTo>
                  <a:lnTo>
                    <a:pt x="334" y="53"/>
                  </a:lnTo>
                  <a:lnTo>
                    <a:pt x="316" y="53"/>
                  </a:lnTo>
                  <a:lnTo>
                    <a:pt x="309" y="53"/>
                  </a:lnTo>
                  <a:lnTo>
                    <a:pt x="300" y="53"/>
                  </a:lnTo>
                  <a:lnTo>
                    <a:pt x="239" y="76"/>
                  </a:lnTo>
                  <a:lnTo>
                    <a:pt x="214" y="80"/>
                  </a:lnTo>
                  <a:lnTo>
                    <a:pt x="200" y="82"/>
                  </a:lnTo>
                  <a:lnTo>
                    <a:pt x="188" y="82"/>
                  </a:lnTo>
                  <a:lnTo>
                    <a:pt x="95" y="59"/>
                  </a:lnTo>
                  <a:lnTo>
                    <a:pt x="28" y="36"/>
                  </a:lnTo>
                  <a:lnTo>
                    <a:pt x="0" y="20"/>
                  </a:lnTo>
                  <a:lnTo>
                    <a:pt x="39" y="0"/>
                  </a:lnTo>
                  <a:lnTo>
                    <a:pt x="47" y="17"/>
                  </a:lnTo>
                  <a:lnTo>
                    <a:pt x="61" y="31"/>
                  </a:lnTo>
                  <a:lnTo>
                    <a:pt x="120" y="50"/>
                  </a:lnTo>
                  <a:lnTo>
                    <a:pt x="156" y="57"/>
                  </a:lnTo>
                  <a:lnTo>
                    <a:pt x="171" y="59"/>
                  </a:lnTo>
                  <a:lnTo>
                    <a:pt x="183" y="59"/>
                  </a:lnTo>
                  <a:lnTo>
                    <a:pt x="248" y="43"/>
                  </a:lnTo>
                  <a:lnTo>
                    <a:pt x="261" y="36"/>
                  </a:lnTo>
                  <a:lnTo>
                    <a:pt x="271" y="23"/>
                  </a:lnTo>
                  <a:lnTo>
                    <a:pt x="280" y="12"/>
                  </a:lnTo>
                  <a:lnTo>
                    <a:pt x="286" y="9"/>
                  </a:lnTo>
                  <a:lnTo>
                    <a:pt x="294" y="8"/>
                  </a:lnTo>
                  <a:lnTo>
                    <a:pt x="378" y="26"/>
                  </a:lnTo>
                  <a:lnTo>
                    <a:pt x="419" y="28"/>
                  </a:lnTo>
                  <a:lnTo>
                    <a:pt x="461" y="22"/>
                  </a:lnTo>
                  <a:lnTo>
                    <a:pt x="477" y="19"/>
                  </a:lnTo>
                  <a:lnTo>
                    <a:pt x="488" y="19"/>
                  </a:lnTo>
                  <a:lnTo>
                    <a:pt x="499" y="21"/>
                  </a:lnTo>
                  <a:lnTo>
                    <a:pt x="525" y="26"/>
                  </a:lnTo>
                </a:path>
              </a:pathLst>
            </a:custGeom>
            <a:solidFill>
              <a:srgbClr val="A13F00"/>
            </a:solidFill>
            <a:ln w="12700" cap="rnd" cmpd="sng">
              <a:noFill/>
              <a:prstDash val="solid"/>
              <a:round/>
              <a:headEnd type="none" w="med" len="med"/>
              <a:tailEnd type="none" w="med" len="med"/>
            </a:ln>
            <a:effectLst/>
          </p:spPr>
          <p:txBody>
            <a:bodyPr/>
            <a:lstStyle/>
            <a:p>
              <a:endParaRPr lang="zh-CN" altLang="en-US" sz="3200"/>
            </a:p>
          </p:txBody>
        </p:sp>
        <p:sp>
          <p:nvSpPr>
            <p:cNvPr id="33" name="Freeform 100"/>
            <p:cNvSpPr>
              <a:spLocks/>
            </p:cNvSpPr>
            <p:nvPr/>
          </p:nvSpPr>
          <p:spPr bwMode="auto">
            <a:xfrm>
              <a:off x="2716" y="2213"/>
              <a:ext cx="160" cy="40"/>
            </a:xfrm>
            <a:custGeom>
              <a:avLst/>
              <a:gdLst/>
              <a:ahLst/>
              <a:cxnLst>
                <a:cxn ang="0">
                  <a:pos x="159" y="12"/>
                </a:cxn>
                <a:cxn ang="0">
                  <a:pos x="152" y="6"/>
                </a:cxn>
                <a:cxn ang="0">
                  <a:pos x="134" y="0"/>
                </a:cxn>
                <a:cxn ang="0">
                  <a:pos x="124" y="0"/>
                </a:cxn>
                <a:cxn ang="0">
                  <a:pos x="114" y="3"/>
                </a:cxn>
                <a:cxn ang="0">
                  <a:pos x="63" y="10"/>
                </a:cxn>
                <a:cxn ang="0">
                  <a:pos x="56" y="27"/>
                </a:cxn>
                <a:cxn ang="0">
                  <a:pos x="37" y="23"/>
                </a:cxn>
                <a:cxn ang="0">
                  <a:pos x="17" y="15"/>
                </a:cxn>
                <a:cxn ang="0">
                  <a:pos x="0" y="9"/>
                </a:cxn>
                <a:cxn ang="0">
                  <a:pos x="39" y="37"/>
                </a:cxn>
                <a:cxn ang="0">
                  <a:pos x="56" y="39"/>
                </a:cxn>
                <a:cxn ang="0">
                  <a:pos x="76" y="37"/>
                </a:cxn>
                <a:cxn ang="0">
                  <a:pos x="159" y="12"/>
                </a:cxn>
              </a:cxnLst>
              <a:rect l="0" t="0" r="r" b="b"/>
              <a:pathLst>
                <a:path w="160" h="40">
                  <a:moveTo>
                    <a:pt x="159" y="12"/>
                  </a:moveTo>
                  <a:lnTo>
                    <a:pt x="152" y="6"/>
                  </a:lnTo>
                  <a:lnTo>
                    <a:pt x="134" y="0"/>
                  </a:lnTo>
                  <a:lnTo>
                    <a:pt x="124" y="0"/>
                  </a:lnTo>
                  <a:lnTo>
                    <a:pt x="114" y="3"/>
                  </a:lnTo>
                  <a:lnTo>
                    <a:pt x="63" y="10"/>
                  </a:lnTo>
                  <a:lnTo>
                    <a:pt x="56" y="27"/>
                  </a:lnTo>
                  <a:lnTo>
                    <a:pt x="37" y="23"/>
                  </a:lnTo>
                  <a:lnTo>
                    <a:pt x="17" y="15"/>
                  </a:lnTo>
                  <a:lnTo>
                    <a:pt x="0" y="9"/>
                  </a:lnTo>
                  <a:lnTo>
                    <a:pt x="39" y="37"/>
                  </a:lnTo>
                  <a:lnTo>
                    <a:pt x="56" y="39"/>
                  </a:lnTo>
                  <a:lnTo>
                    <a:pt x="76" y="37"/>
                  </a:lnTo>
                  <a:lnTo>
                    <a:pt x="159" y="12"/>
                  </a:lnTo>
                </a:path>
              </a:pathLst>
            </a:custGeom>
            <a:solidFill>
              <a:srgbClr val="BF4100"/>
            </a:solidFill>
            <a:ln w="12700" cap="rnd" cmpd="sng">
              <a:noFill/>
              <a:prstDash val="solid"/>
              <a:round/>
              <a:headEnd type="none" w="med" len="med"/>
              <a:tailEnd type="none" w="med" len="med"/>
            </a:ln>
            <a:effectLst/>
          </p:spPr>
          <p:txBody>
            <a:bodyPr/>
            <a:lstStyle/>
            <a:p>
              <a:endParaRPr lang="zh-CN" altLang="en-US" sz="3200"/>
            </a:p>
          </p:txBody>
        </p:sp>
        <p:sp>
          <p:nvSpPr>
            <p:cNvPr id="34" name="Freeform 101"/>
            <p:cNvSpPr>
              <a:spLocks/>
            </p:cNvSpPr>
            <p:nvPr/>
          </p:nvSpPr>
          <p:spPr bwMode="auto">
            <a:xfrm>
              <a:off x="2752" y="2282"/>
              <a:ext cx="172" cy="39"/>
            </a:xfrm>
            <a:custGeom>
              <a:avLst/>
              <a:gdLst/>
              <a:ahLst/>
              <a:cxnLst>
                <a:cxn ang="0">
                  <a:pos x="171" y="4"/>
                </a:cxn>
                <a:cxn ang="0">
                  <a:pos x="159" y="0"/>
                </a:cxn>
                <a:cxn ang="0">
                  <a:pos x="135" y="1"/>
                </a:cxn>
                <a:cxn ang="0">
                  <a:pos x="128" y="6"/>
                </a:cxn>
                <a:cxn ang="0">
                  <a:pos x="119" y="12"/>
                </a:cxn>
                <a:cxn ang="0">
                  <a:pos x="99" y="12"/>
                </a:cxn>
                <a:cxn ang="0">
                  <a:pos x="85" y="12"/>
                </a:cxn>
                <a:cxn ang="0">
                  <a:pos x="75" y="13"/>
                </a:cxn>
                <a:cxn ang="0">
                  <a:pos x="57" y="25"/>
                </a:cxn>
                <a:cxn ang="0">
                  <a:pos x="48" y="25"/>
                </a:cxn>
                <a:cxn ang="0">
                  <a:pos x="35" y="25"/>
                </a:cxn>
                <a:cxn ang="0">
                  <a:pos x="12" y="19"/>
                </a:cxn>
                <a:cxn ang="0">
                  <a:pos x="4" y="19"/>
                </a:cxn>
                <a:cxn ang="0">
                  <a:pos x="0" y="21"/>
                </a:cxn>
                <a:cxn ang="0">
                  <a:pos x="44" y="36"/>
                </a:cxn>
                <a:cxn ang="0">
                  <a:pos x="61" y="38"/>
                </a:cxn>
                <a:cxn ang="0">
                  <a:pos x="82" y="34"/>
                </a:cxn>
                <a:cxn ang="0">
                  <a:pos x="171" y="4"/>
                </a:cxn>
              </a:cxnLst>
              <a:rect l="0" t="0" r="r" b="b"/>
              <a:pathLst>
                <a:path w="172" h="39">
                  <a:moveTo>
                    <a:pt x="171" y="4"/>
                  </a:moveTo>
                  <a:lnTo>
                    <a:pt x="159" y="0"/>
                  </a:lnTo>
                  <a:lnTo>
                    <a:pt x="135" y="1"/>
                  </a:lnTo>
                  <a:lnTo>
                    <a:pt x="128" y="6"/>
                  </a:lnTo>
                  <a:lnTo>
                    <a:pt x="119" y="12"/>
                  </a:lnTo>
                  <a:lnTo>
                    <a:pt x="99" y="12"/>
                  </a:lnTo>
                  <a:lnTo>
                    <a:pt x="85" y="12"/>
                  </a:lnTo>
                  <a:lnTo>
                    <a:pt x="75" y="13"/>
                  </a:lnTo>
                  <a:lnTo>
                    <a:pt x="57" y="25"/>
                  </a:lnTo>
                  <a:lnTo>
                    <a:pt x="48" y="25"/>
                  </a:lnTo>
                  <a:lnTo>
                    <a:pt x="35" y="25"/>
                  </a:lnTo>
                  <a:lnTo>
                    <a:pt x="12" y="19"/>
                  </a:lnTo>
                  <a:lnTo>
                    <a:pt x="4" y="19"/>
                  </a:lnTo>
                  <a:lnTo>
                    <a:pt x="0" y="21"/>
                  </a:lnTo>
                  <a:lnTo>
                    <a:pt x="44" y="36"/>
                  </a:lnTo>
                  <a:lnTo>
                    <a:pt x="61" y="38"/>
                  </a:lnTo>
                  <a:lnTo>
                    <a:pt x="82" y="34"/>
                  </a:lnTo>
                  <a:lnTo>
                    <a:pt x="171" y="4"/>
                  </a:lnTo>
                </a:path>
              </a:pathLst>
            </a:custGeom>
            <a:solidFill>
              <a:srgbClr val="BF4100"/>
            </a:solidFill>
            <a:ln w="12700" cap="rnd" cmpd="sng">
              <a:noFill/>
              <a:prstDash val="solid"/>
              <a:round/>
              <a:headEnd type="none" w="med" len="med"/>
              <a:tailEnd type="none" w="med" len="med"/>
            </a:ln>
            <a:effectLst/>
          </p:spPr>
          <p:txBody>
            <a:bodyPr/>
            <a:lstStyle/>
            <a:p>
              <a:endParaRPr lang="zh-CN" altLang="en-US" sz="3200"/>
            </a:p>
          </p:txBody>
        </p:sp>
        <p:sp>
          <p:nvSpPr>
            <p:cNvPr id="35" name="Freeform 102"/>
            <p:cNvSpPr>
              <a:spLocks/>
            </p:cNvSpPr>
            <p:nvPr/>
          </p:nvSpPr>
          <p:spPr bwMode="auto">
            <a:xfrm>
              <a:off x="2817" y="2338"/>
              <a:ext cx="157" cy="54"/>
            </a:xfrm>
            <a:custGeom>
              <a:avLst/>
              <a:gdLst/>
              <a:ahLst/>
              <a:cxnLst>
                <a:cxn ang="0">
                  <a:pos x="156" y="0"/>
                </a:cxn>
                <a:cxn ang="0">
                  <a:pos x="136" y="3"/>
                </a:cxn>
                <a:cxn ang="0">
                  <a:pos x="111" y="7"/>
                </a:cxn>
                <a:cxn ang="0">
                  <a:pos x="94" y="17"/>
                </a:cxn>
                <a:cxn ang="0">
                  <a:pos x="77" y="29"/>
                </a:cxn>
                <a:cxn ang="0">
                  <a:pos x="61" y="27"/>
                </a:cxn>
                <a:cxn ang="0">
                  <a:pos x="51" y="26"/>
                </a:cxn>
                <a:cxn ang="0">
                  <a:pos x="41" y="28"/>
                </a:cxn>
                <a:cxn ang="0">
                  <a:pos x="40" y="34"/>
                </a:cxn>
                <a:cxn ang="0">
                  <a:pos x="38" y="40"/>
                </a:cxn>
                <a:cxn ang="0">
                  <a:pos x="35" y="45"/>
                </a:cxn>
                <a:cxn ang="0">
                  <a:pos x="32" y="46"/>
                </a:cxn>
                <a:cxn ang="0">
                  <a:pos x="0" y="43"/>
                </a:cxn>
                <a:cxn ang="0">
                  <a:pos x="22" y="53"/>
                </a:cxn>
                <a:cxn ang="0">
                  <a:pos x="31" y="53"/>
                </a:cxn>
                <a:cxn ang="0">
                  <a:pos x="41" y="53"/>
                </a:cxn>
                <a:cxn ang="0">
                  <a:pos x="61" y="48"/>
                </a:cxn>
                <a:cxn ang="0">
                  <a:pos x="136" y="11"/>
                </a:cxn>
                <a:cxn ang="0">
                  <a:pos x="156" y="0"/>
                </a:cxn>
              </a:cxnLst>
              <a:rect l="0" t="0" r="r" b="b"/>
              <a:pathLst>
                <a:path w="157" h="54">
                  <a:moveTo>
                    <a:pt x="156" y="0"/>
                  </a:moveTo>
                  <a:lnTo>
                    <a:pt x="136" y="3"/>
                  </a:lnTo>
                  <a:lnTo>
                    <a:pt x="111" y="7"/>
                  </a:lnTo>
                  <a:lnTo>
                    <a:pt x="94" y="17"/>
                  </a:lnTo>
                  <a:lnTo>
                    <a:pt x="77" y="29"/>
                  </a:lnTo>
                  <a:lnTo>
                    <a:pt x="61" y="27"/>
                  </a:lnTo>
                  <a:lnTo>
                    <a:pt x="51" y="26"/>
                  </a:lnTo>
                  <a:lnTo>
                    <a:pt x="41" y="28"/>
                  </a:lnTo>
                  <a:lnTo>
                    <a:pt x="40" y="34"/>
                  </a:lnTo>
                  <a:lnTo>
                    <a:pt x="38" y="40"/>
                  </a:lnTo>
                  <a:lnTo>
                    <a:pt x="35" y="45"/>
                  </a:lnTo>
                  <a:lnTo>
                    <a:pt x="32" y="46"/>
                  </a:lnTo>
                  <a:lnTo>
                    <a:pt x="0" y="43"/>
                  </a:lnTo>
                  <a:lnTo>
                    <a:pt x="22" y="53"/>
                  </a:lnTo>
                  <a:lnTo>
                    <a:pt x="31" y="53"/>
                  </a:lnTo>
                  <a:lnTo>
                    <a:pt x="41" y="53"/>
                  </a:lnTo>
                  <a:lnTo>
                    <a:pt x="61" y="48"/>
                  </a:lnTo>
                  <a:lnTo>
                    <a:pt x="136" y="11"/>
                  </a:lnTo>
                  <a:lnTo>
                    <a:pt x="156" y="0"/>
                  </a:lnTo>
                </a:path>
              </a:pathLst>
            </a:custGeom>
            <a:solidFill>
              <a:srgbClr val="BF4100"/>
            </a:solidFill>
            <a:ln w="12700" cap="rnd" cmpd="sng">
              <a:noFill/>
              <a:prstDash val="solid"/>
              <a:round/>
              <a:headEnd type="none" w="med" len="med"/>
              <a:tailEnd type="none" w="med" len="med"/>
            </a:ln>
            <a:effectLst/>
          </p:spPr>
          <p:txBody>
            <a:bodyPr/>
            <a:lstStyle/>
            <a:p>
              <a:endParaRPr lang="zh-CN" altLang="en-US" sz="3200"/>
            </a:p>
          </p:txBody>
        </p:sp>
        <p:sp>
          <p:nvSpPr>
            <p:cNvPr id="36" name="Freeform 103"/>
            <p:cNvSpPr>
              <a:spLocks/>
            </p:cNvSpPr>
            <p:nvPr/>
          </p:nvSpPr>
          <p:spPr bwMode="auto">
            <a:xfrm>
              <a:off x="2921" y="2367"/>
              <a:ext cx="522" cy="78"/>
            </a:xfrm>
            <a:custGeom>
              <a:avLst/>
              <a:gdLst/>
              <a:ahLst/>
              <a:cxnLst>
                <a:cxn ang="0">
                  <a:pos x="521" y="77"/>
                </a:cxn>
                <a:cxn ang="0">
                  <a:pos x="300" y="48"/>
                </a:cxn>
                <a:cxn ang="0">
                  <a:pos x="264" y="56"/>
                </a:cxn>
                <a:cxn ang="0">
                  <a:pos x="201" y="68"/>
                </a:cxn>
                <a:cxn ang="0">
                  <a:pos x="167" y="65"/>
                </a:cxn>
                <a:cxn ang="0">
                  <a:pos x="94" y="44"/>
                </a:cxn>
                <a:cxn ang="0">
                  <a:pos x="15" y="14"/>
                </a:cxn>
                <a:cxn ang="0">
                  <a:pos x="0" y="0"/>
                </a:cxn>
              </a:cxnLst>
              <a:rect l="0" t="0" r="r" b="b"/>
              <a:pathLst>
                <a:path w="522" h="78">
                  <a:moveTo>
                    <a:pt x="521" y="77"/>
                  </a:moveTo>
                  <a:lnTo>
                    <a:pt x="300" y="48"/>
                  </a:lnTo>
                  <a:lnTo>
                    <a:pt x="264" y="56"/>
                  </a:lnTo>
                  <a:lnTo>
                    <a:pt x="201" y="68"/>
                  </a:lnTo>
                  <a:lnTo>
                    <a:pt x="167" y="65"/>
                  </a:lnTo>
                  <a:lnTo>
                    <a:pt x="94" y="44"/>
                  </a:lnTo>
                  <a:lnTo>
                    <a:pt x="15" y="14"/>
                  </a:lnTo>
                  <a:lnTo>
                    <a:pt x="0" y="0"/>
                  </a:lnTo>
                </a:path>
              </a:pathLst>
            </a:custGeom>
            <a:noFill/>
            <a:ln w="12700" cap="rnd" cmpd="sng">
              <a:solidFill>
                <a:srgbClr val="400000"/>
              </a:solidFill>
              <a:prstDash val="solid"/>
              <a:round/>
              <a:headEnd type="none" w="med" len="med"/>
              <a:tailEnd type="none" w="med" len="med"/>
            </a:ln>
            <a:effectLst/>
          </p:spPr>
          <p:txBody>
            <a:bodyPr/>
            <a:lstStyle/>
            <a:p>
              <a:endParaRPr lang="zh-CN" altLang="en-US" sz="3200"/>
            </a:p>
          </p:txBody>
        </p:sp>
        <p:sp>
          <p:nvSpPr>
            <p:cNvPr id="37" name="Freeform 104"/>
            <p:cNvSpPr>
              <a:spLocks/>
            </p:cNvSpPr>
            <p:nvPr/>
          </p:nvSpPr>
          <p:spPr bwMode="auto">
            <a:xfrm>
              <a:off x="2722" y="1969"/>
              <a:ext cx="721" cy="212"/>
            </a:xfrm>
            <a:custGeom>
              <a:avLst/>
              <a:gdLst/>
              <a:ahLst/>
              <a:cxnLst>
                <a:cxn ang="0">
                  <a:pos x="720" y="205"/>
                </a:cxn>
                <a:cxn ang="0">
                  <a:pos x="608" y="211"/>
                </a:cxn>
                <a:cxn ang="0">
                  <a:pos x="596" y="211"/>
                </a:cxn>
                <a:cxn ang="0">
                  <a:pos x="588" y="211"/>
                </a:cxn>
                <a:cxn ang="0">
                  <a:pos x="580" y="211"/>
                </a:cxn>
                <a:cxn ang="0">
                  <a:pos x="564" y="211"/>
                </a:cxn>
                <a:cxn ang="0">
                  <a:pos x="552" y="209"/>
                </a:cxn>
                <a:cxn ang="0">
                  <a:pos x="508" y="189"/>
                </a:cxn>
                <a:cxn ang="0">
                  <a:pos x="467" y="163"/>
                </a:cxn>
                <a:cxn ang="0">
                  <a:pos x="415" y="116"/>
                </a:cxn>
                <a:cxn ang="0">
                  <a:pos x="321" y="58"/>
                </a:cxn>
                <a:cxn ang="0">
                  <a:pos x="260" y="25"/>
                </a:cxn>
                <a:cxn ang="0">
                  <a:pos x="194" y="0"/>
                </a:cxn>
                <a:cxn ang="0">
                  <a:pos x="186" y="0"/>
                </a:cxn>
                <a:cxn ang="0">
                  <a:pos x="175" y="0"/>
                </a:cxn>
                <a:cxn ang="0">
                  <a:pos x="153" y="1"/>
                </a:cxn>
                <a:cxn ang="0">
                  <a:pos x="75" y="14"/>
                </a:cxn>
                <a:cxn ang="0">
                  <a:pos x="0" y="20"/>
                </a:cxn>
              </a:cxnLst>
              <a:rect l="0" t="0" r="r" b="b"/>
              <a:pathLst>
                <a:path w="721" h="212">
                  <a:moveTo>
                    <a:pt x="720" y="205"/>
                  </a:moveTo>
                  <a:lnTo>
                    <a:pt x="608" y="211"/>
                  </a:lnTo>
                  <a:lnTo>
                    <a:pt x="596" y="211"/>
                  </a:lnTo>
                  <a:lnTo>
                    <a:pt x="588" y="211"/>
                  </a:lnTo>
                  <a:lnTo>
                    <a:pt x="580" y="211"/>
                  </a:lnTo>
                  <a:lnTo>
                    <a:pt x="564" y="211"/>
                  </a:lnTo>
                  <a:lnTo>
                    <a:pt x="552" y="209"/>
                  </a:lnTo>
                  <a:lnTo>
                    <a:pt x="508" y="189"/>
                  </a:lnTo>
                  <a:lnTo>
                    <a:pt x="467" y="163"/>
                  </a:lnTo>
                  <a:lnTo>
                    <a:pt x="415" y="116"/>
                  </a:lnTo>
                  <a:lnTo>
                    <a:pt x="321" y="58"/>
                  </a:lnTo>
                  <a:lnTo>
                    <a:pt x="260" y="25"/>
                  </a:lnTo>
                  <a:lnTo>
                    <a:pt x="194" y="0"/>
                  </a:lnTo>
                  <a:lnTo>
                    <a:pt x="186" y="0"/>
                  </a:lnTo>
                  <a:lnTo>
                    <a:pt x="175" y="0"/>
                  </a:lnTo>
                  <a:lnTo>
                    <a:pt x="153" y="1"/>
                  </a:lnTo>
                  <a:lnTo>
                    <a:pt x="75" y="14"/>
                  </a:lnTo>
                  <a:lnTo>
                    <a:pt x="0" y="20"/>
                  </a:lnTo>
                </a:path>
              </a:pathLst>
            </a:custGeom>
            <a:noFill/>
            <a:ln w="12700" cap="rnd" cmpd="sng">
              <a:solidFill>
                <a:srgbClr val="400000"/>
              </a:solidFill>
              <a:prstDash val="solid"/>
              <a:round/>
              <a:headEnd type="none" w="med" len="med"/>
              <a:tailEnd type="none" w="med" len="med"/>
            </a:ln>
            <a:effectLst/>
          </p:spPr>
          <p:txBody>
            <a:bodyPr/>
            <a:lstStyle/>
            <a:p>
              <a:endParaRPr lang="zh-CN" altLang="en-US" sz="3200"/>
            </a:p>
          </p:txBody>
        </p:sp>
        <p:sp>
          <p:nvSpPr>
            <p:cNvPr id="38" name="Freeform 105"/>
            <p:cNvSpPr>
              <a:spLocks/>
            </p:cNvSpPr>
            <p:nvPr/>
          </p:nvSpPr>
          <p:spPr bwMode="auto">
            <a:xfrm>
              <a:off x="3012" y="2330"/>
              <a:ext cx="134" cy="48"/>
            </a:xfrm>
            <a:custGeom>
              <a:avLst/>
              <a:gdLst/>
              <a:ahLst/>
              <a:cxnLst>
                <a:cxn ang="0">
                  <a:pos x="129" y="14"/>
                </a:cxn>
                <a:cxn ang="0">
                  <a:pos x="122" y="4"/>
                </a:cxn>
                <a:cxn ang="0">
                  <a:pos x="95" y="0"/>
                </a:cxn>
                <a:cxn ang="0">
                  <a:pos x="81" y="0"/>
                </a:cxn>
                <a:cxn ang="0">
                  <a:pos x="74" y="0"/>
                </a:cxn>
                <a:cxn ang="0">
                  <a:pos x="67" y="0"/>
                </a:cxn>
                <a:cxn ang="0">
                  <a:pos x="61" y="0"/>
                </a:cxn>
                <a:cxn ang="0">
                  <a:pos x="51" y="0"/>
                </a:cxn>
                <a:cxn ang="0">
                  <a:pos x="33" y="4"/>
                </a:cxn>
                <a:cxn ang="0">
                  <a:pos x="14" y="11"/>
                </a:cxn>
                <a:cxn ang="0">
                  <a:pos x="0" y="25"/>
                </a:cxn>
                <a:cxn ang="0">
                  <a:pos x="8" y="42"/>
                </a:cxn>
                <a:cxn ang="0">
                  <a:pos x="25" y="46"/>
                </a:cxn>
                <a:cxn ang="0">
                  <a:pos x="35" y="47"/>
                </a:cxn>
                <a:cxn ang="0">
                  <a:pos x="45" y="46"/>
                </a:cxn>
                <a:cxn ang="0">
                  <a:pos x="73" y="33"/>
                </a:cxn>
                <a:cxn ang="0">
                  <a:pos x="79" y="27"/>
                </a:cxn>
                <a:cxn ang="0">
                  <a:pos x="92" y="42"/>
                </a:cxn>
                <a:cxn ang="0">
                  <a:pos x="106" y="33"/>
                </a:cxn>
                <a:cxn ang="0">
                  <a:pos x="106" y="25"/>
                </a:cxn>
                <a:cxn ang="0">
                  <a:pos x="116" y="29"/>
                </a:cxn>
                <a:cxn ang="0">
                  <a:pos x="133" y="27"/>
                </a:cxn>
                <a:cxn ang="0">
                  <a:pos x="131" y="11"/>
                </a:cxn>
                <a:cxn ang="0">
                  <a:pos x="129" y="14"/>
                </a:cxn>
              </a:cxnLst>
              <a:rect l="0" t="0" r="r" b="b"/>
              <a:pathLst>
                <a:path w="134" h="48">
                  <a:moveTo>
                    <a:pt x="129" y="14"/>
                  </a:moveTo>
                  <a:lnTo>
                    <a:pt x="122" y="4"/>
                  </a:lnTo>
                  <a:lnTo>
                    <a:pt x="95" y="0"/>
                  </a:lnTo>
                  <a:lnTo>
                    <a:pt x="81" y="0"/>
                  </a:lnTo>
                  <a:lnTo>
                    <a:pt x="74" y="0"/>
                  </a:lnTo>
                  <a:lnTo>
                    <a:pt x="67" y="0"/>
                  </a:lnTo>
                  <a:lnTo>
                    <a:pt x="61" y="0"/>
                  </a:lnTo>
                  <a:lnTo>
                    <a:pt x="51" y="0"/>
                  </a:lnTo>
                  <a:lnTo>
                    <a:pt x="33" y="4"/>
                  </a:lnTo>
                  <a:lnTo>
                    <a:pt x="14" y="11"/>
                  </a:lnTo>
                  <a:lnTo>
                    <a:pt x="0" y="25"/>
                  </a:lnTo>
                  <a:lnTo>
                    <a:pt x="8" y="42"/>
                  </a:lnTo>
                  <a:lnTo>
                    <a:pt x="25" y="46"/>
                  </a:lnTo>
                  <a:lnTo>
                    <a:pt x="35" y="47"/>
                  </a:lnTo>
                  <a:lnTo>
                    <a:pt x="45" y="46"/>
                  </a:lnTo>
                  <a:lnTo>
                    <a:pt x="73" y="33"/>
                  </a:lnTo>
                  <a:lnTo>
                    <a:pt x="79" y="27"/>
                  </a:lnTo>
                  <a:lnTo>
                    <a:pt x="92" y="42"/>
                  </a:lnTo>
                  <a:lnTo>
                    <a:pt x="106" y="33"/>
                  </a:lnTo>
                  <a:lnTo>
                    <a:pt x="106" y="25"/>
                  </a:lnTo>
                  <a:lnTo>
                    <a:pt x="116" y="29"/>
                  </a:lnTo>
                  <a:lnTo>
                    <a:pt x="133" y="27"/>
                  </a:lnTo>
                  <a:lnTo>
                    <a:pt x="131" y="11"/>
                  </a:lnTo>
                  <a:lnTo>
                    <a:pt x="129" y="14"/>
                  </a:lnTo>
                </a:path>
              </a:pathLst>
            </a:custGeom>
            <a:solidFill>
              <a:srgbClr val="FF8141"/>
            </a:solidFill>
            <a:ln w="12700" cap="rnd" cmpd="sng">
              <a:noFill/>
              <a:prstDash val="solid"/>
              <a:round/>
              <a:headEnd type="none" w="med" len="med"/>
              <a:tailEnd type="none" w="med" len="med"/>
            </a:ln>
            <a:effectLst/>
          </p:spPr>
          <p:txBody>
            <a:bodyPr/>
            <a:lstStyle/>
            <a:p>
              <a:endParaRPr lang="zh-CN" altLang="en-US" sz="3200"/>
            </a:p>
          </p:txBody>
        </p:sp>
      </p:grpSp>
    </p:spTree>
    <p:extLst>
      <p:ext uri="{BB962C8B-B14F-4D97-AF65-F5344CB8AC3E}">
        <p14:creationId xmlns:p14="http://schemas.microsoft.com/office/powerpoint/2010/main" val="9203609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RBAC</a:t>
            </a:r>
            <a:r>
              <a:rPr lang="zh-CN" altLang="en-US" dirty="0"/>
              <a:t>模型构成</a:t>
            </a:r>
          </a:p>
        </p:txBody>
      </p:sp>
      <p:sp>
        <p:nvSpPr>
          <p:cNvPr id="3" name="内容占位符 2"/>
          <p:cNvSpPr>
            <a:spLocks noGrp="1"/>
          </p:cNvSpPr>
          <p:nvPr>
            <p:ph idx="1"/>
          </p:nvPr>
        </p:nvSpPr>
        <p:spPr/>
        <p:txBody>
          <a:bodyPr/>
          <a:lstStyle/>
          <a:p>
            <a:r>
              <a:rPr lang="zh-CN" altLang="en-US" dirty="0"/>
              <a:t>RBAC模型四种类型</a:t>
            </a:r>
          </a:p>
          <a:p>
            <a:pPr lvl="1"/>
            <a:r>
              <a:rPr lang="zh-CN" altLang="en-US" dirty="0"/>
              <a:t>RBAC0，基本模型，规定了所有RBAC的基本内容，四种要素，用户(U)、角色(R)、会话(S)和权限(P)</a:t>
            </a:r>
          </a:p>
          <a:p>
            <a:pPr lvl="1"/>
            <a:r>
              <a:rPr lang="zh-CN" altLang="en-US" dirty="0"/>
              <a:t>RBAC1：包含RBAC0，加入安全等级及角色继承关系</a:t>
            </a:r>
          </a:p>
          <a:p>
            <a:pPr lvl="1"/>
            <a:r>
              <a:rPr lang="zh-CN" altLang="en-US" dirty="0"/>
              <a:t>RBAC2：包含RBAC0，加入约束条件，例如财务和会计不能为同一人</a:t>
            </a:r>
          </a:p>
          <a:p>
            <a:pPr lvl="1"/>
            <a:r>
              <a:rPr lang="zh-CN" altLang="en-US" dirty="0"/>
              <a:t>RBAC3：结合了RBAC1、RBAC2</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70</a:t>
            </a:fld>
            <a:endParaRPr lang="en-US" altLang="zh-CN"/>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9850" y="4503266"/>
            <a:ext cx="4038600"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pic>
    </p:spTree>
    <p:extLst>
      <p:ext uri="{BB962C8B-B14F-4D97-AF65-F5344CB8AC3E}">
        <p14:creationId xmlns:p14="http://schemas.microsoft.com/office/powerpoint/2010/main" val="3596042149"/>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特权管理基础设施</a:t>
            </a:r>
          </a:p>
        </p:txBody>
      </p:sp>
      <p:sp>
        <p:nvSpPr>
          <p:cNvPr id="3" name="内容占位符 2"/>
          <p:cNvSpPr>
            <a:spLocks noGrp="1"/>
          </p:cNvSpPr>
          <p:nvPr>
            <p:ph idx="1"/>
          </p:nvPr>
        </p:nvSpPr>
        <p:spPr/>
        <p:txBody>
          <a:bodyPr/>
          <a:lstStyle/>
          <a:p>
            <a:r>
              <a:rPr lang="en-US" altLang="zh-CN" dirty="0"/>
              <a:t>PMI</a:t>
            </a:r>
            <a:r>
              <a:rPr lang="zh-CN" altLang="en-US" dirty="0"/>
              <a:t>是什么</a:t>
            </a:r>
            <a:endParaRPr lang="en-US" altLang="zh-CN" dirty="0"/>
          </a:p>
          <a:p>
            <a:pPr lvl="1"/>
            <a:r>
              <a:rPr lang="zh-CN" altLang="zh-CN" dirty="0"/>
              <a:t>与应用相关的授权服务管理</a:t>
            </a:r>
            <a:endParaRPr lang="en-US" altLang="zh-CN" dirty="0"/>
          </a:p>
          <a:p>
            <a:pPr lvl="1"/>
            <a:r>
              <a:rPr lang="zh-CN" altLang="zh-CN" dirty="0"/>
              <a:t>建立在</a:t>
            </a:r>
            <a:r>
              <a:rPr lang="en-US" altLang="zh-CN" dirty="0"/>
              <a:t>PKI</a:t>
            </a:r>
            <a:r>
              <a:rPr lang="zh-CN" altLang="zh-CN" dirty="0"/>
              <a:t>提供的可信的身份认证服务的基础</a:t>
            </a:r>
            <a:endParaRPr lang="en-US" altLang="zh-CN" dirty="0"/>
          </a:p>
          <a:p>
            <a:pPr lvl="1"/>
            <a:r>
              <a:rPr lang="zh-CN" altLang="zh-CN" dirty="0"/>
              <a:t>采用基于属性证书的授权模式</a:t>
            </a:r>
            <a:endParaRPr lang="en-US" altLang="zh-CN" dirty="0"/>
          </a:p>
          <a:p>
            <a:r>
              <a:rPr lang="en-US" altLang="zh-CN" dirty="0"/>
              <a:t>PMI</a:t>
            </a:r>
            <a:r>
              <a:rPr lang="zh-CN" altLang="en-US" dirty="0"/>
              <a:t>的主要功能</a:t>
            </a:r>
            <a:endParaRPr lang="en-US" altLang="zh-CN" dirty="0"/>
          </a:p>
          <a:p>
            <a:pPr lvl="1"/>
            <a:r>
              <a:rPr lang="zh-CN" altLang="zh-CN" dirty="0"/>
              <a:t>对权限管理进行了系统的定义和描述</a:t>
            </a:r>
          </a:p>
          <a:p>
            <a:pPr lvl="1"/>
            <a:r>
              <a:rPr lang="zh-CN" altLang="zh-CN" dirty="0"/>
              <a:t>系统地建立起对</a:t>
            </a:r>
            <a:r>
              <a:rPr lang="zh-CN" altLang="en-US" dirty="0"/>
              <a:t>用户身份到应用授权的映射</a:t>
            </a:r>
            <a:endParaRPr lang="en-US" altLang="zh-CN" dirty="0"/>
          </a:p>
          <a:p>
            <a:pPr lvl="1"/>
            <a:r>
              <a:rPr lang="zh-CN" altLang="zh-CN" dirty="0"/>
              <a:t>支持访问控制等应用</a:t>
            </a:r>
            <a:endParaRPr lang="en-US" altLang="zh-CN" dirty="0"/>
          </a:p>
        </p:txBody>
      </p:sp>
      <p:sp>
        <p:nvSpPr>
          <p:cNvPr id="4" name="灯片编号占位符 3"/>
          <p:cNvSpPr>
            <a:spLocks noGrp="1"/>
          </p:cNvSpPr>
          <p:nvPr>
            <p:ph type="sldNum" sz="quarter" idx="10"/>
          </p:nvPr>
        </p:nvSpPr>
        <p:spPr/>
        <p:txBody>
          <a:bodyPr/>
          <a:lstStyle/>
          <a:p>
            <a:pPr>
              <a:defRPr/>
            </a:pPr>
            <a:fld id="{655A080B-5019-4254-B519-7842F631F6FA}" type="slidenum">
              <a:rPr lang="zh-CN" altLang="en-US" smtClean="0"/>
              <a:pPr>
                <a:defRPr/>
              </a:pPr>
              <a:t>71</a:t>
            </a:fld>
            <a:endParaRPr lang="en-US" altLang="zh-CN"/>
          </a:p>
        </p:txBody>
      </p:sp>
    </p:spTree>
    <p:extLst>
      <p:ext uri="{BB962C8B-B14F-4D97-AF65-F5344CB8AC3E}">
        <p14:creationId xmlns:p14="http://schemas.microsoft.com/office/powerpoint/2010/main" val="1426990050"/>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PMI</a:t>
            </a:r>
            <a:r>
              <a:rPr lang="zh-CN" altLang="en-US" dirty="0"/>
              <a:t>的体系架构</a:t>
            </a:r>
          </a:p>
        </p:txBody>
      </p:sp>
      <p:sp>
        <p:nvSpPr>
          <p:cNvPr id="4" name="灯片编号占位符 3"/>
          <p:cNvSpPr>
            <a:spLocks noGrp="1"/>
          </p:cNvSpPr>
          <p:nvPr>
            <p:ph type="sldNum" sz="quarter" idx="10"/>
          </p:nvPr>
        </p:nvSpPr>
        <p:spPr/>
        <p:txBody>
          <a:bodyPr/>
          <a:lstStyle/>
          <a:p>
            <a:pPr>
              <a:defRPr/>
            </a:pPr>
            <a:fld id="{655A080B-5019-4254-B519-7842F631F6FA}" type="slidenum">
              <a:rPr lang="zh-CN" altLang="en-US" smtClean="0"/>
              <a:pPr>
                <a:defRPr/>
              </a:pPr>
              <a:t>72</a:t>
            </a:fld>
            <a:endParaRPr lang="en-US" altLang="zh-CN"/>
          </a:p>
        </p:txBody>
      </p:sp>
      <p:sp>
        <p:nvSpPr>
          <p:cNvPr id="5" name="内容占位符 4"/>
          <p:cNvSpPr>
            <a:spLocks noGrp="1"/>
          </p:cNvSpPr>
          <p:nvPr>
            <p:ph idx="1"/>
          </p:nvPr>
        </p:nvSpPr>
        <p:spPr/>
        <p:txBody>
          <a:bodyPr/>
          <a:lstStyle/>
          <a:p>
            <a:r>
              <a:rPr lang="en-US" altLang="zh-CN" dirty="0"/>
              <a:t>PMI</a:t>
            </a:r>
            <a:r>
              <a:rPr lang="zh-CN" altLang="zh-CN" dirty="0"/>
              <a:t>是属性证书、属性权威、属性证书库等部件的集合体，用来实现权限和属性证书的产生、管理、存储、分发和撤销等功能</a:t>
            </a:r>
            <a:endParaRPr lang="en-US" altLang="zh-CN" dirty="0"/>
          </a:p>
          <a:p>
            <a:pPr lvl="1"/>
            <a:r>
              <a:rPr lang="en-US" altLang="zh-CN" dirty="0"/>
              <a:t>SOA:</a:t>
            </a:r>
            <a:r>
              <a:rPr lang="zh-CN" altLang="en-US" dirty="0"/>
              <a:t>信任源点</a:t>
            </a:r>
            <a:endParaRPr lang="en-US" altLang="zh-CN" dirty="0"/>
          </a:p>
          <a:p>
            <a:pPr lvl="1"/>
            <a:r>
              <a:rPr lang="en-US" altLang="zh-CN" dirty="0"/>
              <a:t>AA:</a:t>
            </a:r>
            <a:r>
              <a:rPr lang="zh-CN" altLang="en-US" dirty="0"/>
              <a:t>签发属性证书</a:t>
            </a:r>
            <a:endParaRPr lang="en-US" altLang="zh-CN" dirty="0"/>
          </a:p>
          <a:p>
            <a:pPr lvl="1"/>
            <a:r>
              <a:rPr lang="en-US" altLang="zh-CN" dirty="0"/>
              <a:t>ARA:</a:t>
            </a:r>
            <a:r>
              <a:rPr lang="zh-CN" altLang="en-US" dirty="0"/>
              <a:t>证书签发请求</a:t>
            </a:r>
            <a:endParaRPr lang="en-US" altLang="zh-CN" dirty="0"/>
          </a:p>
          <a:p>
            <a:pPr lvl="1"/>
            <a:r>
              <a:rPr lang="en-US" altLang="zh-CN" dirty="0"/>
              <a:t>LDAP:</a:t>
            </a:r>
            <a:r>
              <a:rPr lang="zh-CN" altLang="en-US" dirty="0"/>
              <a:t>属性证书发布查询</a:t>
            </a:r>
          </a:p>
          <a:p>
            <a:r>
              <a:rPr lang="zh-CN" altLang="zh-CN" dirty="0"/>
              <a:t>属性证书</a:t>
            </a:r>
            <a:endParaRPr lang="en-US" altLang="zh-CN" dirty="0"/>
          </a:p>
          <a:p>
            <a:pPr lvl="1"/>
            <a:r>
              <a:rPr lang="zh-CN" altLang="en-US" sz="2800" dirty="0"/>
              <a:t>以证书形式给出用户和</a:t>
            </a:r>
            <a:r>
              <a:rPr lang="zh-CN" altLang="zh-CN" sz="2800" dirty="0"/>
              <a:t>权限</a:t>
            </a:r>
            <a:r>
              <a:rPr lang="zh-CN" altLang="en-US" sz="2800" dirty="0"/>
              <a:t>的关系</a:t>
            </a:r>
            <a:endParaRPr lang="en-US" altLang="zh-CN" sz="2800" dirty="0"/>
          </a:p>
          <a:p>
            <a:pPr lvl="1"/>
            <a:endParaRPr lang="zh-CN" altLang="en-US" dirty="0"/>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8024" y="2492896"/>
            <a:ext cx="4425950"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0912549"/>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PKI</a:t>
            </a:r>
            <a:r>
              <a:rPr lang="zh-CN" altLang="en-US" dirty="0"/>
              <a:t>和</a:t>
            </a:r>
            <a:r>
              <a:rPr lang="en-US" altLang="zh-CN" dirty="0"/>
              <a:t>PMI</a:t>
            </a:r>
            <a:r>
              <a:rPr lang="zh-CN" altLang="en-US" dirty="0"/>
              <a:t>对比</a:t>
            </a:r>
          </a:p>
        </p:txBody>
      </p:sp>
      <p:sp>
        <p:nvSpPr>
          <p:cNvPr id="3" name="内容占位符 2"/>
          <p:cNvSpPr>
            <a:spLocks noGrp="1"/>
          </p:cNvSpPr>
          <p:nvPr>
            <p:ph idx="1"/>
          </p:nvPr>
        </p:nvSpPr>
        <p:spPr/>
        <p:txBody>
          <a:bodyPr/>
          <a:lstStyle/>
          <a:p>
            <a:r>
              <a:rPr lang="en-US" altLang="zh-CN" dirty="0"/>
              <a:t>PKI</a:t>
            </a:r>
          </a:p>
          <a:p>
            <a:pPr lvl="1"/>
            <a:r>
              <a:rPr lang="zh-CN" altLang="zh-CN" dirty="0"/>
              <a:t>“你是谁”</a:t>
            </a:r>
            <a:endParaRPr lang="en-US" altLang="zh-CN" dirty="0"/>
          </a:p>
          <a:p>
            <a:pPr lvl="1"/>
            <a:r>
              <a:rPr lang="zh-CN" altLang="en-US" dirty="0"/>
              <a:t>身份与公钥绑定</a:t>
            </a:r>
            <a:endParaRPr lang="en-US" altLang="zh-CN" dirty="0"/>
          </a:p>
          <a:p>
            <a:pPr lvl="1"/>
            <a:r>
              <a:rPr lang="zh-CN" altLang="zh-CN" dirty="0"/>
              <a:t>身份鉴别</a:t>
            </a:r>
            <a:r>
              <a:rPr lang="zh-CN" altLang="en-US" dirty="0"/>
              <a:t>（护照）</a:t>
            </a:r>
            <a:endParaRPr lang="en-US" altLang="zh-CN" dirty="0"/>
          </a:p>
          <a:p>
            <a:pPr lvl="1"/>
            <a:r>
              <a:rPr lang="en-US" altLang="zh-CN" dirty="0"/>
              <a:t>RCA-CA-RA</a:t>
            </a:r>
            <a:r>
              <a:rPr lang="zh-CN" altLang="en-US" dirty="0"/>
              <a:t>，</a:t>
            </a:r>
            <a:r>
              <a:rPr lang="en-US" altLang="zh-CN" dirty="0"/>
              <a:t>LDAP</a:t>
            </a:r>
            <a:r>
              <a:rPr lang="zh-CN" altLang="en-US" dirty="0"/>
              <a:t>，</a:t>
            </a:r>
            <a:r>
              <a:rPr lang="en-US" altLang="zh-CN" dirty="0"/>
              <a:t>CRL</a:t>
            </a:r>
          </a:p>
          <a:p>
            <a:r>
              <a:rPr lang="en-US" altLang="zh-CN" dirty="0"/>
              <a:t>PMI</a:t>
            </a:r>
          </a:p>
          <a:p>
            <a:pPr lvl="1"/>
            <a:r>
              <a:rPr lang="zh-CN" altLang="zh-CN" dirty="0"/>
              <a:t>“你能做什么”</a:t>
            </a:r>
            <a:endParaRPr lang="en-US" altLang="zh-CN" dirty="0"/>
          </a:p>
          <a:p>
            <a:pPr lvl="1"/>
            <a:r>
              <a:rPr lang="zh-CN" altLang="en-US" dirty="0"/>
              <a:t>身份（角色）与角色（属性、权限）绑定</a:t>
            </a:r>
            <a:endParaRPr lang="en-US" altLang="zh-CN" dirty="0"/>
          </a:p>
          <a:p>
            <a:pPr lvl="1"/>
            <a:r>
              <a:rPr lang="zh-CN" altLang="en-US" dirty="0"/>
              <a:t>授权管理（签证）</a:t>
            </a:r>
            <a:endParaRPr lang="en-US" altLang="zh-CN" dirty="0"/>
          </a:p>
          <a:p>
            <a:pPr lvl="1"/>
            <a:r>
              <a:rPr lang="en-US" altLang="zh-CN" dirty="0"/>
              <a:t>SOA-AA-ARA</a:t>
            </a:r>
            <a:r>
              <a:rPr lang="zh-CN" altLang="en-US" dirty="0"/>
              <a:t>，</a:t>
            </a:r>
            <a:r>
              <a:rPr lang="en-US" altLang="zh-CN" dirty="0"/>
              <a:t>LDAP</a:t>
            </a:r>
            <a:r>
              <a:rPr lang="zh-CN" altLang="en-US" dirty="0"/>
              <a:t>，</a:t>
            </a:r>
            <a:r>
              <a:rPr lang="en-US" altLang="zh-CN" dirty="0"/>
              <a:t>ACRL</a:t>
            </a:r>
          </a:p>
        </p:txBody>
      </p:sp>
      <p:sp>
        <p:nvSpPr>
          <p:cNvPr id="4" name="灯片编号占位符 3"/>
          <p:cNvSpPr>
            <a:spLocks noGrp="1"/>
          </p:cNvSpPr>
          <p:nvPr>
            <p:ph type="sldNum" sz="quarter" idx="10"/>
          </p:nvPr>
        </p:nvSpPr>
        <p:spPr/>
        <p:txBody>
          <a:bodyPr/>
          <a:lstStyle/>
          <a:p>
            <a:pPr>
              <a:defRPr/>
            </a:pPr>
            <a:fld id="{655A080B-5019-4254-B519-7842F631F6FA}" type="slidenum">
              <a:rPr lang="zh-CN" altLang="en-US" smtClean="0"/>
              <a:pPr>
                <a:defRPr/>
              </a:pPr>
              <a:t>73</a:t>
            </a:fld>
            <a:endParaRPr lang="en-US" altLang="zh-CN"/>
          </a:p>
        </p:txBody>
      </p:sp>
    </p:spTree>
    <p:extLst>
      <p:ext uri="{BB962C8B-B14F-4D97-AF65-F5344CB8AC3E}">
        <p14:creationId xmlns:p14="http://schemas.microsoft.com/office/powerpoint/2010/main" val="4110281348"/>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p:txBody>
          <a:bodyPr/>
          <a:lstStyle/>
          <a:p>
            <a:r>
              <a:rPr lang="zh-CN" altLang="en-US" dirty="0"/>
              <a:t>密码学</a:t>
            </a:r>
            <a:endParaRPr lang="en-US" altLang="zh-CN" dirty="0"/>
          </a:p>
          <a:p>
            <a:pPr lvl="1"/>
            <a:r>
              <a:rPr lang="zh-CN" altLang="en-US" dirty="0"/>
              <a:t>密码学基本概念及对信息安全的作用、对称密码算法与非对称密码算法、哈希、消息鉴别、数字签名及</a:t>
            </a:r>
            <a:r>
              <a:rPr lang="en-US" altLang="zh-CN" dirty="0"/>
              <a:t>PKI</a:t>
            </a:r>
          </a:p>
          <a:p>
            <a:r>
              <a:rPr lang="zh-CN" altLang="en-US" dirty="0"/>
              <a:t>身份鉴别</a:t>
            </a:r>
          </a:p>
          <a:p>
            <a:pPr lvl="1"/>
            <a:r>
              <a:rPr lang="zh-CN" altLang="en-US" dirty="0"/>
              <a:t>鉴别的三种方式：所知、所有、特征</a:t>
            </a:r>
            <a:endParaRPr lang="en-US" altLang="zh-CN" dirty="0"/>
          </a:p>
          <a:p>
            <a:pPr lvl="1"/>
            <a:r>
              <a:rPr lang="en-US" altLang="zh-CN" dirty="0"/>
              <a:t>Kerberos</a:t>
            </a:r>
            <a:r>
              <a:rPr lang="zh-CN" altLang="en-US" dirty="0"/>
              <a:t>体系</a:t>
            </a:r>
            <a:endParaRPr lang="en-US" altLang="zh-CN" dirty="0"/>
          </a:p>
          <a:p>
            <a:r>
              <a:rPr lang="zh-CN" altLang="en-US" dirty="0"/>
              <a:t>访问控制模型</a:t>
            </a:r>
          </a:p>
          <a:p>
            <a:pPr lvl="1"/>
            <a:r>
              <a:rPr lang="en-US" altLang="zh-CN" dirty="0"/>
              <a:t>DAC</a:t>
            </a:r>
          </a:p>
          <a:p>
            <a:pPr lvl="1"/>
            <a:r>
              <a:rPr lang="en-US" altLang="zh-CN" dirty="0"/>
              <a:t>MAC(</a:t>
            </a:r>
            <a:r>
              <a:rPr lang="zh-CN" altLang="en-US" dirty="0"/>
              <a:t>BLP、Biba、Clark-Wilson、Chinese-wall</a:t>
            </a:r>
            <a:r>
              <a:rPr lang="en-US" altLang="zh-CN" dirty="0"/>
              <a:t>)</a:t>
            </a:r>
            <a:r>
              <a:rPr lang="zh-CN" altLang="en-US" dirty="0"/>
              <a:t> </a:t>
            </a:r>
            <a:r>
              <a:rPr lang="en-US" altLang="zh-CN" dirty="0"/>
              <a:t>RBAC</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74</a:t>
            </a:fld>
            <a:endParaRPr lang="en-US" altLang="zh-CN"/>
          </a:p>
        </p:txBody>
      </p:sp>
    </p:spTree>
    <p:extLst>
      <p:ext uri="{BB962C8B-B14F-4D97-AF65-F5344CB8AC3E}">
        <p14:creationId xmlns:p14="http://schemas.microsoft.com/office/powerpoint/2010/main" val="2382590998"/>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邀请您参与讲师考评</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75</a:t>
            </a:fld>
            <a:endParaRPr lang="en-US" altLang="zh-CN"/>
          </a:p>
        </p:txBody>
      </p:sp>
      <p:pic>
        <p:nvPicPr>
          <p:cNvPr id="8" name="内容占位符 7">
            <a:extLst>
              <a:ext uri="{FF2B5EF4-FFF2-40B4-BE49-F238E27FC236}">
                <a16:creationId xmlns:a16="http://schemas.microsoft.com/office/drawing/2014/main" id="{D767BDC4-D15D-45E6-B8D7-02053F1EA1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6450" y="1295400"/>
            <a:ext cx="5105400" cy="5105400"/>
          </a:xfrm>
        </p:spPr>
      </p:pic>
    </p:spTree>
    <p:extLst>
      <p:ext uri="{BB962C8B-B14F-4D97-AF65-F5344CB8AC3E}">
        <p14:creationId xmlns:p14="http://schemas.microsoft.com/office/powerpoint/2010/main" val="978643002"/>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ctrTitle"/>
          </p:nvPr>
        </p:nvSpPr>
        <p:spPr>
          <a:xfrm>
            <a:off x="1066800" y="2732088"/>
            <a:ext cx="6889750" cy="685800"/>
          </a:xfrm>
        </p:spPr>
        <p:txBody>
          <a:bodyPr/>
          <a:lstStyle/>
          <a:p>
            <a:pPr eaLnBrk="1" hangingPunct="1"/>
            <a:r>
              <a:rPr lang="zh-CN" altLang="en-US" sz="3200"/>
              <a:t>谢谢，请提问题！</a:t>
            </a:r>
          </a:p>
        </p:txBody>
      </p:sp>
      <p:sp>
        <p:nvSpPr>
          <p:cNvPr id="101379" name="副标题 4"/>
          <p:cNvSpPr>
            <a:spLocks noGrp="1"/>
          </p:cNvSpPr>
          <p:nvPr>
            <p:ph type="subTitle" idx="1"/>
          </p:nvPr>
        </p:nvSpPr>
        <p:spPr>
          <a:xfrm>
            <a:off x="2195513" y="4581525"/>
            <a:ext cx="5638800" cy="381000"/>
          </a:xfrm>
        </p:spPr>
        <p:txBody>
          <a:bodyPr/>
          <a:lstStyle/>
          <a:p>
            <a:pPr eaLnBrk="1" hangingPunct="1"/>
            <a:endParaRPr lang="zh-CN" altLang="en-US"/>
          </a:p>
        </p:txBody>
      </p:sp>
    </p:spTree>
    <p:extLst>
      <p:ext uri="{BB962C8B-B14F-4D97-AF65-F5344CB8AC3E}">
        <p14:creationId xmlns:p14="http://schemas.microsoft.com/office/powerpoint/2010/main" val="281894685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现代密码学</a:t>
            </a:r>
          </a:p>
        </p:txBody>
      </p:sp>
      <p:sp>
        <p:nvSpPr>
          <p:cNvPr id="3" name="内容占位符 2"/>
          <p:cNvSpPr>
            <a:spLocks noGrp="1"/>
          </p:cNvSpPr>
          <p:nvPr>
            <p:ph idx="1"/>
          </p:nvPr>
        </p:nvSpPr>
        <p:spPr/>
        <p:txBody>
          <a:bodyPr/>
          <a:lstStyle/>
          <a:p>
            <a:r>
              <a:rPr lang="zh-CN" altLang="en-US" dirty="0"/>
              <a:t>解决了密钥分发、管理问题，并提供更多服务</a:t>
            </a:r>
            <a:endParaRPr lang="en-US" altLang="zh-CN" dirty="0"/>
          </a:p>
          <a:p>
            <a:pPr lvl="1"/>
            <a:r>
              <a:rPr lang="en-US" altLang="zh-CN" dirty="0"/>
              <a:t>1976</a:t>
            </a:r>
            <a:r>
              <a:rPr lang="zh-CN" altLang="en-US" dirty="0"/>
              <a:t>年，</a:t>
            </a:r>
            <a:r>
              <a:rPr lang="en-US" altLang="zh-CN" dirty="0" err="1"/>
              <a:t>Diffie</a:t>
            </a:r>
            <a:r>
              <a:rPr lang="en-US" altLang="zh-CN" dirty="0"/>
              <a:t> &amp; Hellman</a:t>
            </a:r>
            <a:r>
              <a:rPr lang="zh-CN" altLang="en-US" dirty="0"/>
              <a:t>的“</a:t>
            </a:r>
            <a:r>
              <a:rPr lang="en-US" altLang="zh-CN" dirty="0"/>
              <a:t>New Directions in Cryptography”</a:t>
            </a:r>
            <a:r>
              <a:rPr lang="zh-CN" altLang="en-US" dirty="0"/>
              <a:t>提出了非对称密钥密码</a:t>
            </a:r>
          </a:p>
          <a:p>
            <a:endParaRPr lang="zh-CN" altLang="en-US" dirty="0"/>
          </a:p>
        </p:txBody>
      </p:sp>
      <p:sp>
        <p:nvSpPr>
          <p:cNvPr id="4" name="灯片编号占位符 3"/>
          <p:cNvSpPr>
            <a:spLocks noGrp="1"/>
          </p:cNvSpPr>
          <p:nvPr>
            <p:ph type="sldNum" sz="quarter" idx="10"/>
          </p:nvPr>
        </p:nvSpPr>
        <p:spPr/>
        <p:txBody>
          <a:bodyPr/>
          <a:lstStyle/>
          <a:p>
            <a:pPr>
              <a:defRPr/>
            </a:pPr>
            <a:fld id="{EDD636E1-B39A-43D8-869C-4EE6EF7EBAB3}" type="slidenum">
              <a:rPr lang="zh-CN" altLang="en-US" smtClean="0"/>
              <a:pPr>
                <a:defRPr/>
              </a:pPr>
              <a:t>8</a:t>
            </a:fld>
            <a:endParaRPr lang="en-US" altLang="zh-CN"/>
          </a:p>
        </p:txBody>
      </p:sp>
      <p:sp>
        <p:nvSpPr>
          <p:cNvPr id="77" name="AutoShape 72"/>
          <p:cNvSpPr>
            <a:spLocks noChangeArrowheads="1"/>
          </p:cNvSpPr>
          <p:nvPr/>
        </p:nvSpPr>
        <p:spPr bwMode="auto">
          <a:xfrm>
            <a:off x="4744488" y="3535788"/>
            <a:ext cx="3747164" cy="2359360"/>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lIns="91394" tIns="45698" rIns="91394" bIns="45698"/>
          <a:lstStyle/>
          <a:p>
            <a:pPr defTabSz="446088" eaLnBrk="0" hangingPunct="0"/>
            <a:r>
              <a:rPr lang="zh-CN" altLang="en-US" sz="3200" b="1" dirty="0">
                <a:solidFill>
                  <a:srgbClr val="0000CC"/>
                </a:solidFill>
              </a:rPr>
              <a:t>密码学真正广泛在商业中应用</a:t>
            </a:r>
            <a:endParaRPr lang="en-US" altLang="zh-CN" sz="3200" b="1" dirty="0">
              <a:solidFill>
                <a:srgbClr val="0000CC"/>
              </a:solidFill>
            </a:endParaRPr>
          </a:p>
        </p:txBody>
      </p:sp>
      <p:grpSp>
        <p:nvGrpSpPr>
          <p:cNvPr id="78" name="Group 73"/>
          <p:cNvGrpSpPr>
            <a:grpSpLocks/>
          </p:cNvGrpSpPr>
          <p:nvPr/>
        </p:nvGrpSpPr>
        <p:grpSpPr bwMode="auto">
          <a:xfrm>
            <a:off x="7009685" y="5901969"/>
            <a:ext cx="1166878" cy="593725"/>
            <a:chOff x="2061" y="1529"/>
            <a:chExt cx="1384" cy="917"/>
          </a:xfrm>
        </p:grpSpPr>
        <p:sp>
          <p:nvSpPr>
            <p:cNvPr id="79" name="Freeform 74"/>
            <p:cNvSpPr>
              <a:spLocks/>
            </p:cNvSpPr>
            <p:nvPr/>
          </p:nvSpPr>
          <p:spPr bwMode="auto">
            <a:xfrm>
              <a:off x="2619" y="1966"/>
              <a:ext cx="825" cy="480"/>
            </a:xfrm>
            <a:custGeom>
              <a:avLst/>
              <a:gdLst/>
              <a:ahLst/>
              <a:cxnLst>
                <a:cxn ang="0">
                  <a:pos x="295" y="397"/>
                </a:cxn>
                <a:cxn ang="0">
                  <a:pos x="241" y="350"/>
                </a:cxn>
                <a:cxn ang="0">
                  <a:pos x="161" y="271"/>
                </a:cxn>
                <a:cxn ang="0">
                  <a:pos x="41" y="146"/>
                </a:cxn>
                <a:cxn ang="0">
                  <a:pos x="15" y="122"/>
                </a:cxn>
                <a:cxn ang="0">
                  <a:pos x="2" y="107"/>
                </a:cxn>
                <a:cxn ang="0">
                  <a:pos x="0" y="95"/>
                </a:cxn>
                <a:cxn ang="0">
                  <a:pos x="8" y="70"/>
                </a:cxn>
                <a:cxn ang="0">
                  <a:pos x="21" y="48"/>
                </a:cxn>
                <a:cxn ang="0">
                  <a:pos x="57" y="35"/>
                </a:cxn>
                <a:cxn ang="0">
                  <a:pos x="107" y="24"/>
                </a:cxn>
                <a:cxn ang="0">
                  <a:pos x="198" y="11"/>
                </a:cxn>
                <a:cxn ang="0">
                  <a:pos x="250" y="2"/>
                </a:cxn>
                <a:cxn ang="0">
                  <a:pos x="278" y="0"/>
                </a:cxn>
                <a:cxn ang="0">
                  <a:pos x="290" y="0"/>
                </a:cxn>
                <a:cxn ang="0">
                  <a:pos x="303" y="2"/>
                </a:cxn>
                <a:cxn ang="0">
                  <a:pos x="425" y="57"/>
                </a:cxn>
                <a:cxn ang="0">
                  <a:pos x="508" y="110"/>
                </a:cxn>
                <a:cxn ang="0">
                  <a:pos x="542" y="139"/>
                </a:cxn>
                <a:cxn ang="0">
                  <a:pos x="576" y="169"/>
                </a:cxn>
                <a:cxn ang="0">
                  <a:pos x="653" y="209"/>
                </a:cxn>
                <a:cxn ang="0">
                  <a:pos x="683" y="213"/>
                </a:cxn>
                <a:cxn ang="0">
                  <a:pos x="697" y="213"/>
                </a:cxn>
                <a:cxn ang="0">
                  <a:pos x="706" y="213"/>
                </a:cxn>
                <a:cxn ang="0">
                  <a:pos x="715" y="212"/>
                </a:cxn>
                <a:cxn ang="0">
                  <a:pos x="744" y="213"/>
                </a:cxn>
                <a:cxn ang="0">
                  <a:pos x="780" y="210"/>
                </a:cxn>
                <a:cxn ang="0">
                  <a:pos x="821" y="206"/>
                </a:cxn>
                <a:cxn ang="0">
                  <a:pos x="824" y="206"/>
                </a:cxn>
                <a:cxn ang="0">
                  <a:pos x="824" y="479"/>
                </a:cxn>
                <a:cxn ang="0">
                  <a:pos x="824" y="476"/>
                </a:cxn>
                <a:cxn ang="0">
                  <a:pos x="617" y="451"/>
                </a:cxn>
                <a:cxn ang="0">
                  <a:pos x="602" y="450"/>
                </a:cxn>
                <a:cxn ang="0">
                  <a:pos x="595" y="451"/>
                </a:cxn>
                <a:cxn ang="0">
                  <a:pos x="586" y="452"/>
                </a:cxn>
                <a:cxn ang="0">
                  <a:pos x="548" y="460"/>
                </a:cxn>
                <a:cxn ang="0">
                  <a:pos x="502" y="468"/>
                </a:cxn>
                <a:cxn ang="0">
                  <a:pos x="489" y="468"/>
                </a:cxn>
                <a:cxn ang="0">
                  <a:pos x="480" y="468"/>
                </a:cxn>
                <a:cxn ang="0">
                  <a:pos x="471" y="467"/>
                </a:cxn>
                <a:cxn ang="0">
                  <a:pos x="425" y="454"/>
                </a:cxn>
                <a:cxn ang="0">
                  <a:pos x="358" y="431"/>
                </a:cxn>
                <a:cxn ang="0">
                  <a:pos x="294" y="401"/>
                </a:cxn>
                <a:cxn ang="0">
                  <a:pos x="295" y="397"/>
                </a:cxn>
              </a:cxnLst>
              <a:rect l="0" t="0" r="r" b="b"/>
              <a:pathLst>
                <a:path w="825" h="480">
                  <a:moveTo>
                    <a:pt x="295" y="397"/>
                  </a:moveTo>
                  <a:lnTo>
                    <a:pt x="241" y="350"/>
                  </a:lnTo>
                  <a:lnTo>
                    <a:pt x="161" y="271"/>
                  </a:lnTo>
                  <a:lnTo>
                    <a:pt x="41" y="146"/>
                  </a:lnTo>
                  <a:lnTo>
                    <a:pt x="15" y="122"/>
                  </a:lnTo>
                  <a:lnTo>
                    <a:pt x="2" y="107"/>
                  </a:lnTo>
                  <a:lnTo>
                    <a:pt x="0" y="95"/>
                  </a:lnTo>
                  <a:lnTo>
                    <a:pt x="8" y="70"/>
                  </a:lnTo>
                  <a:lnTo>
                    <a:pt x="21" y="48"/>
                  </a:lnTo>
                  <a:lnTo>
                    <a:pt x="57" y="35"/>
                  </a:lnTo>
                  <a:lnTo>
                    <a:pt x="107" y="24"/>
                  </a:lnTo>
                  <a:lnTo>
                    <a:pt x="198" y="11"/>
                  </a:lnTo>
                  <a:lnTo>
                    <a:pt x="250" y="2"/>
                  </a:lnTo>
                  <a:lnTo>
                    <a:pt x="278" y="0"/>
                  </a:lnTo>
                  <a:lnTo>
                    <a:pt x="290" y="0"/>
                  </a:lnTo>
                  <a:lnTo>
                    <a:pt x="303" y="2"/>
                  </a:lnTo>
                  <a:lnTo>
                    <a:pt x="425" y="57"/>
                  </a:lnTo>
                  <a:lnTo>
                    <a:pt x="508" y="110"/>
                  </a:lnTo>
                  <a:lnTo>
                    <a:pt x="542" y="139"/>
                  </a:lnTo>
                  <a:lnTo>
                    <a:pt x="576" y="169"/>
                  </a:lnTo>
                  <a:lnTo>
                    <a:pt x="653" y="209"/>
                  </a:lnTo>
                  <a:lnTo>
                    <a:pt x="683" y="213"/>
                  </a:lnTo>
                  <a:lnTo>
                    <a:pt x="697" y="213"/>
                  </a:lnTo>
                  <a:lnTo>
                    <a:pt x="706" y="213"/>
                  </a:lnTo>
                  <a:lnTo>
                    <a:pt x="715" y="212"/>
                  </a:lnTo>
                  <a:lnTo>
                    <a:pt x="744" y="213"/>
                  </a:lnTo>
                  <a:lnTo>
                    <a:pt x="780" y="210"/>
                  </a:lnTo>
                  <a:lnTo>
                    <a:pt x="821" y="206"/>
                  </a:lnTo>
                  <a:lnTo>
                    <a:pt x="824" y="206"/>
                  </a:lnTo>
                  <a:lnTo>
                    <a:pt x="824" y="479"/>
                  </a:lnTo>
                  <a:lnTo>
                    <a:pt x="824" y="476"/>
                  </a:lnTo>
                  <a:lnTo>
                    <a:pt x="617" y="451"/>
                  </a:lnTo>
                  <a:lnTo>
                    <a:pt x="602" y="450"/>
                  </a:lnTo>
                  <a:lnTo>
                    <a:pt x="595" y="451"/>
                  </a:lnTo>
                  <a:lnTo>
                    <a:pt x="586" y="452"/>
                  </a:lnTo>
                  <a:lnTo>
                    <a:pt x="548" y="460"/>
                  </a:lnTo>
                  <a:lnTo>
                    <a:pt x="502" y="468"/>
                  </a:lnTo>
                  <a:lnTo>
                    <a:pt x="489" y="468"/>
                  </a:lnTo>
                  <a:lnTo>
                    <a:pt x="480" y="468"/>
                  </a:lnTo>
                  <a:lnTo>
                    <a:pt x="471" y="467"/>
                  </a:lnTo>
                  <a:lnTo>
                    <a:pt x="425" y="454"/>
                  </a:lnTo>
                  <a:lnTo>
                    <a:pt x="358" y="431"/>
                  </a:lnTo>
                  <a:lnTo>
                    <a:pt x="294" y="401"/>
                  </a:lnTo>
                  <a:lnTo>
                    <a:pt x="295" y="397"/>
                  </a:lnTo>
                </a:path>
              </a:pathLst>
            </a:custGeom>
            <a:solidFill>
              <a:srgbClr val="E26200"/>
            </a:solidFill>
            <a:ln w="12700" cap="rnd" cmpd="sng">
              <a:noFill/>
              <a:prstDash val="solid"/>
              <a:round/>
              <a:headEnd type="none" w="med" len="med"/>
              <a:tailEnd type="none" w="med" len="med"/>
            </a:ln>
            <a:effectLst/>
          </p:spPr>
          <p:txBody>
            <a:bodyPr/>
            <a:lstStyle/>
            <a:p>
              <a:endParaRPr lang="zh-CN" altLang="en-US" sz="3200"/>
            </a:p>
          </p:txBody>
        </p:sp>
        <p:sp>
          <p:nvSpPr>
            <p:cNvPr id="80" name="Freeform 75"/>
            <p:cNvSpPr>
              <a:spLocks/>
            </p:cNvSpPr>
            <p:nvPr/>
          </p:nvSpPr>
          <p:spPr bwMode="auto">
            <a:xfrm>
              <a:off x="2751" y="1978"/>
              <a:ext cx="192" cy="37"/>
            </a:xfrm>
            <a:custGeom>
              <a:avLst/>
              <a:gdLst/>
              <a:ahLst/>
              <a:cxnLst>
                <a:cxn ang="0">
                  <a:pos x="173" y="19"/>
                </a:cxn>
                <a:cxn ang="0">
                  <a:pos x="191" y="19"/>
                </a:cxn>
                <a:cxn ang="0">
                  <a:pos x="143" y="0"/>
                </a:cxn>
                <a:cxn ang="0">
                  <a:pos x="135" y="0"/>
                </a:cxn>
                <a:cxn ang="0">
                  <a:pos x="125" y="0"/>
                </a:cxn>
                <a:cxn ang="0">
                  <a:pos x="102" y="3"/>
                </a:cxn>
                <a:cxn ang="0">
                  <a:pos x="61" y="9"/>
                </a:cxn>
                <a:cxn ang="0">
                  <a:pos x="27" y="11"/>
                </a:cxn>
                <a:cxn ang="0">
                  <a:pos x="0" y="19"/>
                </a:cxn>
                <a:cxn ang="0">
                  <a:pos x="18" y="30"/>
                </a:cxn>
                <a:cxn ang="0">
                  <a:pos x="60" y="36"/>
                </a:cxn>
                <a:cxn ang="0">
                  <a:pos x="84" y="36"/>
                </a:cxn>
                <a:cxn ang="0">
                  <a:pos x="104" y="35"/>
                </a:cxn>
                <a:cxn ang="0">
                  <a:pos x="172" y="23"/>
                </a:cxn>
                <a:cxn ang="0">
                  <a:pos x="173" y="19"/>
                </a:cxn>
              </a:cxnLst>
              <a:rect l="0" t="0" r="r" b="b"/>
              <a:pathLst>
                <a:path w="192" h="37">
                  <a:moveTo>
                    <a:pt x="173" y="19"/>
                  </a:moveTo>
                  <a:lnTo>
                    <a:pt x="191" y="19"/>
                  </a:lnTo>
                  <a:lnTo>
                    <a:pt x="143" y="0"/>
                  </a:lnTo>
                  <a:lnTo>
                    <a:pt x="135" y="0"/>
                  </a:lnTo>
                  <a:lnTo>
                    <a:pt x="125" y="0"/>
                  </a:lnTo>
                  <a:lnTo>
                    <a:pt x="102" y="3"/>
                  </a:lnTo>
                  <a:lnTo>
                    <a:pt x="61" y="9"/>
                  </a:lnTo>
                  <a:lnTo>
                    <a:pt x="27" y="11"/>
                  </a:lnTo>
                  <a:lnTo>
                    <a:pt x="0" y="19"/>
                  </a:lnTo>
                  <a:lnTo>
                    <a:pt x="18" y="30"/>
                  </a:lnTo>
                  <a:lnTo>
                    <a:pt x="60" y="36"/>
                  </a:lnTo>
                  <a:lnTo>
                    <a:pt x="84" y="36"/>
                  </a:lnTo>
                  <a:lnTo>
                    <a:pt x="104" y="35"/>
                  </a:lnTo>
                  <a:lnTo>
                    <a:pt x="172" y="23"/>
                  </a:lnTo>
                  <a:lnTo>
                    <a:pt x="173" y="19"/>
                  </a:lnTo>
                </a:path>
              </a:pathLst>
            </a:custGeom>
            <a:solidFill>
              <a:srgbClr val="FF8141"/>
            </a:solidFill>
            <a:ln w="12700" cap="rnd" cmpd="sng">
              <a:noFill/>
              <a:prstDash val="solid"/>
              <a:round/>
              <a:headEnd type="none" w="med" len="med"/>
              <a:tailEnd type="none" w="med" len="med"/>
            </a:ln>
            <a:effectLst/>
          </p:spPr>
          <p:txBody>
            <a:bodyPr/>
            <a:lstStyle/>
            <a:p>
              <a:endParaRPr lang="zh-CN" altLang="en-US" sz="3200"/>
            </a:p>
          </p:txBody>
        </p:sp>
        <p:sp>
          <p:nvSpPr>
            <p:cNvPr id="81" name="Freeform 76"/>
            <p:cNvSpPr>
              <a:spLocks/>
            </p:cNvSpPr>
            <p:nvPr/>
          </p:nvSpPr>
          <p:spPr bwMode="auto">
            <a:xfrm>
              <a:off x="2690" y="1998"/>
              <a:ext cx="414" cy="340"/>
            </a:xfrm>
            <a:custGeom>
              <a:avLst/>
              <a:gdLst/>
              <a:ahLst/>
              <a:cxnLst>
                <a:cxn ang="0">
                  <a:pos x="413" y="247"/>
                </a:cxn>
                <a:cxn ang="0">
                  <a:pos x="409" y="265"/>
                </a:cxn>
                <a:cxn ang="0">
                  <a:pos x="397" y="291"/>
                </a:cxn>
                <a:cxn ang="0">
                  <a:pos x="381" y="314"/>
                </a:cxn>
                <a:cxn ang="0">
                  <a:pos x="366" y="324"/>
                </a:cxn>
                <a:cxn ang="0">
                  <a:pos x="350" y="324"/>
                </a:cxn>
                <a:cxn ang="0">
                  <a:pos x="333" y="326"/>
                </a:cxn>
                <a:cxn ang="0">
                  <a:pos x="318" y="333"/>
                </a:cxn>
                <a:cxn ang="0">
                  <a:pos x="302" y="339"/>
                </a:cxn>
                <a:cxn ang="0">
                  <a:pos x="288" y="331"/>
                </a:cxn>
                <a:cxn ang="0">
                  <a:pos x="273" y="316"/>
                </a:cxn>
                <a:cxn ang="0">
                  <a:pos x="244" y="287"/>
                </a:cxn>
                <a:cxn ang="0">
                  <a:pos x="157" y="234"/>
                </a:cxn>
                <a:cxn ang="0">
                  <a:pos x="109" y="205"/>
                </a:cxn>
                <a:cxn ang="0">
                  <a:pos x="72" y="175"/>
                </a:cxn>
                <a:cxn ang="0">
                  <a:pos x="23" y="107"/>
                </a:cxn>
                <a:cxn ang="0">
                  <a:pos x="4" y="67"/>
                </a:cxn>
                <a:cxn ang="0">
                  <a:pos x="0" y="49"/>
                </a:cxn>
                <a:cxn ang="0">
                  <a:pos x="0" y="41"/>
                </a:cxn>
                <a:cxn ang="0">
                  <a:pos x="2" y="32"/>
                </a:cxn>
                <a:cxn ang="0">
                  <a:pos x="17" y="20"/>
                </a:cxn>
                <a:cxn ang="0">
                  <a:pos x="37" y="14"/>
                </a:cxn>
                <a:cxn ang="0">
                  <a:pos x="113" y="4"/>
                </a:cxn>
                <a:cxn ang="0">
                  <a:pos x="142" y="6"/>
                </a:cxn>
                <a:cxn ang="0">
                  <a:pos x="173" y="8"/>
                </a:cxn>
                <a:cxn ang="0">
                  <a:pos x="218" y="0"/>
                </a:cxn>
                <a:cxn ang="0">
                  <a:pos x="225" y="0"/>
                </a:cxn>
                <a:cxn ang="0">
                  <a:pos x="234" y="0"/>
                </a:cxn>
                <a:cxn ang="0">
                  <a:pos x="251" y="4"/>
                </a:cxn>
                <a:cxn ang="0">
                  <a:pos x="282" y="20"/>
                </a:cxn>
                <a:cxn ang="0">
                  <a:pos x="307" y="42"/>
                </a:cxn>
                <a:cxn ang="0">
                  <a:pos x="330" y="71"/>
                </a:cxn>
                <a:cxn ang="0">
                  <a:pos x="370" y="141"/>
                </a:cxn>
                <a:cxn ang="0">
                  <a:pos x="413" y="247"/>
                </a:cxn>
              </a:cxnLst>
              <a:rect l="0" t="0" r="r" b="b"/>
              <a:pathLst>
                <a:path w="414" h="340">
                  <a:moveTo>
                    <a:pt x="413" y="247"/>
                  </a:moveTo>
                  <a:lnTo>
                    <a:pt x="409" y="265"/>
                  </a:lnTo>
                  <a:lnTo>
                    <a:pt x="397" y="291"/>
                  </a:lnTo>
                  <a:lnTo>
                    <a:pt x="381" y="314"/>
                  </a:lnTo>
                  <a:lnTo>
                    <a:pt x="366" y="324"/>
                  </a:lnTo>
                  <a:lnTo>
                    <a:pt x="350" y="324"/>
                  </a:lnTo>
                  <a:lnTo>
                    <a:pt x="333" y="326"/>
                  </a:lnTo>
                  <a:lnTo>
                    <a:pt x="318" y="333"/>
                  </a:lnTo>
                  <a:lnTo>
                    <a:pt x="302" y="339"/>
                  </a:lnTo>
                  <a:lnTo>
                    <a:pt x="288" y="331"/>
                  </a:lnTo>
                  <a:lnTo>
                    <a:pt x="273" y="316"/>
                  </a:lnTo>
                  <a:lnTo>
                    <a:pt x="244" y="287"/>
                  </a:lnTo>
                  <a:lnTo>
                    <a:pt x="157" y="234"/>
                  </a:lnTo>
                  <a:lnTo>
                    <a:pt x="109" y="205"/>
                  </a:lnTo>
                  <a:lnTo>
                    <a:pt x="72" y="175"/>
                  </a:lnTo>
                  <a:lnTo>
                    <a:pt x="23" y="107"/>
                  </a:lnTo>
                  <a:lnTo>
                    <a:pt x="4" y="67"/>
                  </a:lnTo>
                  <a:lnTo>
                    <a:pt x="0" y="49"/>
                  </a:lnTo>
                  <a:lnTo>
                    <a:pt x="0" y="41"/>
                  </a:lnTo>
                  <a:lnTo>
                    <a:pt x="2" y="32"/>
                  </a:lnTo>
                  <a:lnTo>
                    <a:pt x="17" y="20"/>
                  </a:lnTo>
                  <a:lnTo>
                    <a:pt x="37" y="14"/>
                  </a:lnTo>
                  <a:lnTo>
                    <a:pt x="113" y="4"/>
                  </a:lnTo>
                  <a:lnTo>
                    <a:pt x="142" y="6"/>
                  </a:lnTo>
                  <a:lnTo>
                    <a:pt x="173" y="8"/>
                  </a:lnTo>
                  <a:lnTo>
                    <a:pt x="218" y="0"/>
                  </a:lnTo>
                  <a:lnTo>
                    <a:pt x="225" y="0"/>
                  </a:lnTo>
                  <a:lnTo>
                    <a:pt x="234" y="0"/>
                  </a:lnTo>
                  <a:lnTo>
                    <a:pt x="251" y="4"/>
                  </a:lnTo>
                  <a:lnTo>
                    <a:pt x="282" y="20"/>
                  </a:lnTo>
                  <a:lnTo>
                    <a:pt x="307" y="42"/>
                  </a:lnTo>
                  <a:lnTo>
                    <a:pt x="330" y="71"/>
                  </a:lnTo>
                  <a:lnTo>
                    <a:pt x="370" y="141"/>
                  </a:lnTo>
                  <a:lnTo>
                    <a:pt x="413" y="247"/>
                  </a:lnTo>
                </a:path>
              </a:pathLst>
            </a:custGeom>
            <a:solidFill>
              <a:srgbClr val="622100"/>
            </a:solidFill>
            <a:ln w="12700" cap="rnd" cmpd="sng">
              <a:noFill/>
              <a:prstDash val="solid"/>
              <a:round/>
              <a:headEnd type="none" w="med" len="med"/>
              <a:tailEnd type="none" w="med" len="med"/>
            </a:ln>
            <a:effectLst/>
          </p:spPr>
          <p:txBody>
            <a:bodyPr/>
            <a:lstStyle/>
            <a:p>
              <a:endParaRPr lang="zh-CN" altLang="en-US" sz="3200"/>
            </a:p>
          </p:txBody>
        </p:sp>
        <p:sp>
          <p:nvSpPr>
            <p:cNvPr id="82" name="Freeform 77"/>
            <p:cNvSpPr>
              <a:spLocks/>
            </p:cNvSpPr>
            <p:nvPr/>
          </p:nvSpPr>
          <p:spPr bwMode="auto">
            <a:xfrm>
              <a:off x="2763" y="2279"/>
              <a:ext cx="234" cy="115"/>
            </a:xfrm>
            <a:custGeom>
              <a:avLst/>
              <a:gdLst/>
              <a:ahLst/>
              <a:cxnLst>
                <a:cxn ang="0">
                  <a:pos x="12" y="33"/>
                </a:cxn>
                <a:cxn ang="0">
                  <a:pos x="0" y="51"/>
                </a:cxn>
                <a:cxn ang="0">
                  <a:pos x="9" y="84"/>
                </a:cxn>
                <a:cxn ang="0">
                  <a:pos x="43" y="101"/>
                </a:cxn>
                <a:cxn ang="0">
                  <a:pos x="69" y="110"/>
                </a:cxn>
                <a:cxn ang="0">
                  <a:pos x="81" y="113"/>
                </a:cxn>
                <a:cxn ang="0">
                  <a:pos x="91" y="114"/>
                </a:cxn>
                <a:cxn ang="0">
                  <a:pos x="140" y="97"/>
                </a:cxn>
                <a:cxn ang="0">
                  <a:pos x="187" y="72"/>
                </a:cxn>
                <a:cxn ang="0">
                  <a:pos x="214" y="58"/>
                </a:cxn>
                <a:cxn ang="0">
                  <a:pos x="226" y="48"/>
                </a:cxn>
                <a:cxn ang="0">
                  <a:pos x="233" y="37"/>
                </a:cxn>
                <a:cxn ang="0">
                  <a:pos x="233" y="30"/>
                </a:cxn>
                <a:cxn ang="0">
                  <a:pos x="231" y="24"/>
                </a:cxn>
                <a:cxn ang="0">
                  <a:pos x="217" y="10"/>
                </a:cxn>
                <a:cxn ang="0">
                  <a:pos x="199" y="1"/>
                </a:cxn>
                <a:cxn ang="0">
                  <a:pos x="189" y="0"/>
                </a:cxn>
                <a:cxn ang="0">
                  <a:pos x="177" y="1"/>
                </a:cxn>
                <a:cxn ang="0">
                  <a:pos x="160" y="1"/>
                </a:cxn>
                <a:cxn ang="0">
                  <a:pos x="139" y="3"/>
                </a:cxn>
                <a:cxn ang="0">
                  <a:pos x="92" y="8"/>
                </a:cxn>
                <a:cxn ang="0">
                  <a:pos x="47" y="18"/>
                </a:cxn>
                <a:cxn ang="0">
                  <a:pos x="12" y="33"/>
                </a:cxn>
              </a:cxnLst>
              <a:rect l="0" t="0" r="r" b="b"/>
              <a:pathLst>
                <a:path w="234" h="115">
                  <a:moveTo>
                    <a:pt x="12" y="33"/>
                  </a:moveTo>
                  <a:lnTo>
                    <a:pt x="0" y="51"/>
                  </a:lnTo>
                  <a:lnTo>
                    <a:pt x="9" y="84"/>
                  </a:lnTo>
                  <a:lnTo>
                    <a:pt x="43" y="101"/>
                  </a:lnTo>
                  <a:lnTo>
                    <a:pt x="69" y="110"/>
                  </a:lnTo>
                  <a:lnTo>
                    <a:pt x="81" y="113"/>
                  </a:lnTo>
                  <a:lnTo>
                    <a:pt x="91" y="114"/>
                  </a:lnTo>
                  <a:lnTo>
                    <a:pt x="140" y="97"/>
                  </a:lnTo>
                  <a:lnTo>
                    <a:pt x="187" y="72"/>
                  </a:lnTo>
                  <a:lnTo>
                    <a:pt x="214" y="58"/>
                  </a:lnTo>
                  <a:lnTo>
                    <a:pt x="226" y="48"/>
                  </a:lnTo>
                  <a:lnTo>
                    <a:pt x="233" y="37"/>
                  </a:lnTo>
                  <a:lnTo>
                    <a:pt x="233" y="30"/>
                  </a:lnTo>
                  <a:lnTo>
                    <a:pt x="231" y="24"/>
                  </a:lnTo>
                  <a:lnTo>
                    <a:pt x="217" y="10"/>
                  </a:lnTo>
                  <a:lnTo>
                    <a:pt x="199" y="1"/>
                  </a:lnTo>
                  <a:lnTo>
                    <a:pt x="189" y="0"/>
                  </a:lnTo>
                  <a:lnTo>
                    <a:pt x="177" y="1"/>
                  </a:lnTo>
                  <a:lnTo>
                    <a:pt x="160" y="1"/>
                  </a:lnTo>
                  <a:lnTo>
                    <a:pt x="139" y="3"/>
                  </a:lnTo>
                  <a:lnTo>
                    <a:pt x="92" y="8"/>
                  </a:lnTo>
                  <a:lnTo>
                    <a:pt x="47" y="18"/>
                  </a:lnTo>
                  <a:lnTo>
                    <a:pt x="12" y="33"/>
                  </a:lnTo>
                </a:path>
              </a:pathLst>
            </a:custGeom>
            <a:solidFill>
              <a:srgbClr val="FF8141"/>
            </a:solidFill>
            <a:ln w="12700" cap="rnd" cmpd="sng">
              <a:solidFill>
                <a:srgbClr val="400000"/>
              </a:solidFill>
              <a:prstDash val="solid"/>
              <a:round/>
              <a:headEnd type="none" w="med" len="med"/>
              <a:tailEnd type="none" w="med" len="med"/>
            </a:ln>
            <a:effectLst/>
          </p:spPr>
          <p:txBody>
            <a:bodyPr/>
            <a:lstStyle/>
            <a:p>
              <a:endParaRPr lang="zh-CN" altLang="en-US" sz="3200"/>
            </a:p>
          </p:txBody>
        </p:sp>
        <p:sp>
          <p:nvSpPr>
            <p:cNvPr id="83" name="Freeform 78"/>
            <p:cNvSpPr>
              <a:spLocks/>
            </p:cNvSpPr>
            <p:nvPr/>
          </p:nvSpPr>
          <p:spPr bwMode="auto">
            <a:xfrm>
              <a:off x="2695" y="2203"/>
              <a:ext cx="272" cy="118"/>
            </a:xfrm>
            <a:custGeom>
              <a:avLst/>
              <a:gdLst/>
              <a:ahLst/>
              <a:cxnLst>
                <a:cxn ang="0">
                  <a:pos x="11" y="11"/>
                </a:cxn>
                <a:cxn ang="0">
                  <a:pos x="0" y="46"/>
                </a:cxn>
                <a:cxn ang="0">
                  <a:pos x="8" y="80"/>
                </a:cxn>
                <a:cxn ang="0">
                  <a:pos x="55" y="101"/>
                </a:cxn>
                <a:cxn ang="0">
                  <a:pos x="90" y="111"/>
                </a:cxn>
                <a:cxn ang="0">
                  <a:pos x="104" y="116"/>
                </a:cxn>
                <a:cxn ang="0">
                  <a:pos x="116" y="117"/>
                </a:cxn>
                <a:cxn ang="0">
                  <a:pos x="164" y="107"/>
                </a:cxn>
                <a:cxn ang="0">
                  <a:pos x="212" y="90"/>
                </a:cxn>
                <a:cxn ang="0">
                  <a:pos x="245" y="78"/>
                </a:cxn>
                <a:cxn ang="0">
                  <a:pos x="262" y="72"/>
                </a:cxn>
                <a:cxn ang="0">
                  <a:pos x="271" y="61"/>
                </a:cxn>
                <a:cxn ang="0">
                  <a:pos x="267" y="52"/>
                </a:cxn>
                <a:cxn ang="0">
                  <a:pos x="255" y="38"/>
                </a:cxn>
                <a:cxn ang="0">
                  <a:pos x="229" y="20"/>
                </a:cxn>
                <a:cxn ang="0">
                  <a:pos x="212" y="13"/>
                </a:cxn>
                <a:cxn ang="0">
                  <a:pos x="203" y="11"/>
                </a:cxn>
                <a:cxn ang="0">
                  <a:pos x="193" y="11"/>
                </a:cxn>
                <a:cxn ang="0">
                  <a:pos x="99" y="1"/>
                </a:cxn>
                <a:cxn ang="0">
                  <a:pos x="73" y="0"/>
                </a:cxn>
                <a:cxn ang="0">
                  <a:pos x="61" y="0"/>
                </a:cxn>
                <a:cxn ang="0">
                  <a:pos x="49" y="0"/>
                </a:cxn>
                <a:cxn ang="0">
                  <a:pos x="11" y="11"/>
                </a:cxn>
              </a:cxnLst>
              <a:rect l="0" t="0" r="r" b="b"/>
              <a:pathLst>
                <a:path w="272" h="118">
                  <a:moveTo>
                    <a:pt x="11" y="11"/>
                  </a:moveTo>
                  <a:lnTo>
                    <a:pt x="0" y="46"/>
                  </a:lnTo>
                  <a:lnTo>
                    <a:pt x="8" y="80"/>
                  </a:lnTo>
                  <a:lnTo>
                    <a:pt x="55" y="101"/>
                  </a:lnTo>
                  <a:lnTo>
                    <a:pt x="90" y="111"/>
                  </a:lnTo>
                  <a:lnTo>
                    <a:pt x="104" y="116"/>
                  </a:lnTo>
                  <a:lnTo>
                    <a:pt x="116" y="117"/>
                  </a:lnTo>
                  <a:lnTo>
                    <a:pt x="164" y="107"/>
                  </a:lnTo>
                  <a:lnTo>
                    <a:pt x="212" y="90"/>
                  </a:lnTo>
                  <a:lnTo>
                    <a:pt x="245" y="78"/>
                  </a:lnTo>
                  <a:lnTo>
                    <a:pt x="262" y="72"/>
                  </a:lnTo>
                  <a:lnTo>
                    <a:pt x="271" y="61"/>
                  </a:lnTo>
                  <a:lnTo>
                    <a:pt x="267" y="52"/>
                  </a:lnTo>
                  <a:lnTo>
                    <a:pt x="255" y="38"/>
                  </a:lnTo>
                  <a:lnTo>
                    <a:pt x="229" y="20"/>
                  </a:lnTo>
                  <a:lnTo>
                    <a:pt x="212" y="13"/>
                  </a:lnTo>
                  <a:lnTo>
                    <a:pt x="203" y="11"/>
                  </a:lnTo>
                  <a:lnTo>
                    <a:pt x="193" y="11"/>
                  </a:lnTo>
                  <a:lnTo>
                    <a:pt x="99" y="1"/>
                  </a:lnTo>
                  <a:lnTo>
                    <a:pt x="73" y="0"/>
                  </a:lnTo>
                  <a:lnTo>
                    <a:pt x="61" y="0"/>
                  </a:lnTo>
                  <a:lnTo>
                    <a:pt x="49" y="0"/>
                  </a:lnTo>
                  <a:lnTo>
                    <a:pt x="11" y="11"/>
                  </a:lnTo>
                </a:path>
              </a:pathLst>
            </a:custGeom>
            <a:solidFill>
              <a:srgbClr val="FF8141"/>
            </a:solidFill>
            <a:ln w="12700" cap="rnd" cmpd="sng">
              <a:solidFill>
                <a:srgbClr val="400000"/>
              </a:solidFill>
              <a:prstDash val="solid"/>
              <a:round/>
              <a:headEnd type="none" w="med" len="med"/>
              <a:tailEnd type="none" w="med" len="med"/>
            </a:ln>
            <a:effectLst/>
          </p:spPr>
          <p:txBody>
            <a:bodyPr/>
            <a:lstStyle/>
            <a:p>
              <a:endParaRPr lang="zh-CN" altLang="en-US" sz="3200"/>
            </a:p>
          </p:txBody>
        </p:sp>
        <p:sp>
          <p:nvSpPr>
            <p:cNvPr id="84" name="Freeform 79"/>
            <p:cNvSpPr>
              <a:spLocks/>
            </p:cNvSpPr>
            <p:nvPr/>
          </p:nvSpPr>
          <p:spPr bwMode="auto">
            <a:xfrm>
              <a:off x="2650" y="2117"/>
              <a:ext cx="278" cy="136"/>
            </a:xfrm>
            <a:custGeom>
              <a:avLst/>
              <a:gdLst/>
              <a:ahLst/>
              <a:cxnLst>
                <a:cxn ang="0">
                  <a:pos x="16" y="1"/>
                </a:cxn>
                <a:cxn ang="0">
                  <a:pos x="0" y="21"/>
                </a:cxn>
                <a:cxn ang="0">
                  <a:pos x="4" y="53"/>
                </a:cxn>
                <a:cxn ang="0">
                  <a:pos x="49" y="96"/>
                </a:cxn>
                <a:cxn ang="0">
                  <a:pos x="84" y="122"/>
                </a:cxn>
                <a:cxn ang="0">
                  <a:pos x="111" y="135"/>
                </a:cxn>
                <a:cxn ang="0">
                  <a:pos x="122" y="135"/>
                </a:cxn>
                <a:cxn ang="0">
                  <a:pos x="134" y="135"/>
                </a:cxn>
                <a:cxn ang="0">
                  <a:pos x="162" y="128"/>
                </a:cxn>
                <a:cxn ang="0">
                  <a:pos x="213" y="113"/>
                </a:cxn>
                <a:cxn ang="0">
                  <a:pos x="248" y="102"/>
                </a:cxn>
                <a:cxn ang="0">
                  <a:pos x="277" y="84"/>
                </a:cxn>
                <a:cxn ang="0">
                  <a:pos x="274" y="75"/>
                </a:cxn>
                <a:cxn ang="0">
                  <a:pos x="265" y="63"/>
                </a:cxn>
                <a:cxn ang="0">
                  <a:pos x="243" y="44"/>
                </a:cxn>
                <a:cxn ang="0">
                  <a:pos x="222" y="36"/>
                </a:cxn>
                <a:cxn ang="0">
                  <a:pos x="196" y="32"/>
                </a:cxn>
                <a:cxn ang="0">
                  <a:pos x="184" y="32"/>
                </a:cxn>
                <a:cxn ang="0">
                  <a:pos x="171" y="33"/>
                </a:cxn>
                <a:cxn ang="0">
                  <a:pos x="148" y="39"/>
                </a:cxn>
                <a:cxn ang="0">
                  <a:pos x="131" y="37"/>
                </a:cxn>
                <a:cxn ang="0">
                  <a:pos x="73" y="14"/>
                </a:cxn>
                <a:cxn ang="0">
                  <a:pos x="43" y="2"/>
                </a:cxn>
                <a:cxn ang="0">
                  <a:pos x="29" y="0"/>
                </a:cxn>
                <a:cxn ang="0">
                  <a:pos x="16" y="1"/>
                </a:cxn>
              </a:cxnLst>
              <a:rect l="0" t="0" r="r" b="b"/>
              <a:pathLst>
                <a:path w="278" h="136">
                  <a:moveTo>
                    <a:pt x="16" y="1"/>
                  </a:moveTo>
                  <a:lnTo>
                    <a:pt x="0" y="21"/>
                  </a:lnTo>
                  <a:lnTo>
                    <a:pt x="4" y="53"/>
                  </a:lnTo>
                  <a:lnTo>
                    <a:pt x="49" y="96"/>
                  </a:lnTo>
                  <a:lnTo>
                    <a:pt x="84" y="122"/>
                  </a:lnTo>
                  <a:lnTo>
                    <a:pt x="111" y="135"/>
                  </a:lnTo>
                  <a:lnTo>
                    <a:pt x="122" y="135"/>
                  </a:lnTo>
                  <a:lnTo>
                    <a:pt x="134" y="135"/>
                  </a:lnTo>
                  <a:lnTo>
                    <a:pt x="162" y="128"/>
                  </a:lnTo>
                  <a:lnTo>
                    <a:pt x="213" y="113"/>
                  </a:lnTo>
                  <a:lnTo>
                    <a:pt x="248" y="102"/>
                  </a:lnTo>
                  <a:lnTo>
                    <a:pt x="277" y="84"/>
                  </a:lnTo>
                  <a:lnTo>
                    <a:pt x="274" y="75"/>
                  </a:lnTo>
                  <a:lnTo>
                    <a:pt x="265" y="63"/>
                  </a:lnTo>
                  <a:lnTo>
                    <a:pt x="243" y="44"/>
                  </a:lnTo>
                  <a:lnTo>
                    <a:pt x="222" y="36"/>
                  </a:lnTo>
                  <a:lnTo>
                    <a:pt x="196" y="32"/>
                  </a:lnTo>
                  <a:lnTo>
                    <a:pt x="184" y="32"/>
                  </a:lnTo>
                  <a:lnTo>
                    <a:pt x="171" y="33"/>
                  </a:lnTo>
                  <a:lnTo>
                    <a:pt x="148" y="39"/>
                  </a:lnTo>
                  <a:lnTo>
                    <a:pt x="131" y="37"/>
                  </a:lnTo>
                  <a:lnTo>
                    <a:pt x="73" y="14"/>
                  </a:lnTo>
                  <a:lnTo>
                    <a:pt x="43" y="2"/>
                  </a:lnTo>
                  <a:lnTo>
                    <a:pt x="29" y="0"/>
                  </a:lnTo>
                  <a:lnTo>
                    <a:pt x="16" y="1"/>
                  </a:lnTo>
                </a:path>
              </a:pathLst>
            </a:custGeom>
            <a:solidFill>
              <a:srgbClr val="FF8141"/>
            </a:solidFill>
            <a:ln w="12700" cap="rnd" cmpd="sng">
              <a:solidFill>
                <a:srgbClr val="400000"/>
              </a:solidFill>
              <a:prstDash val="solid"/>
              <a:round/>
              <a:headEnd type="none" w="med" len="med"/>
              <a:tailEnd type="none" w="med" len="med"/>
            </a:ln>
            <a:effectLst/>
          </p:spPr>
          <p:txBody>
            <a:bodyPr/>
            <a:lstStyle/>
            <a:p>
              <a:endParaRPr lang="zh-CN" altLang="en-US" sz="3200"/>
            </a:p>
          </p:txBody>
        </p:sp>
        <p:sp>
          <p:nvSpPr>
            <p:cNvPr id="85" name="Freeform 80"/>
            <p:cNvSpPr>
              <a:spLocks/>
            </p:cNvSpPr>
            <p:nvPr/>
          </p:nvSpPr>
          <p:spPr bwMode="auto">
            <a:xfrm>
              <a:off x="2623" y="2010"/>
              <a:ext cx="169" cy="167"/>
            </a:xfrm>
            <a:custGeom>
              <a:avLst/>
              <a:gdLst/>
              <a:ahLst/>
              <a:cxnLst>
                <a:cxn ang="0">
                  <a:pos x="144" y="81"/>
                </a:cxn>
                <a:cxn ang="0">
                  <a:pos x="156" y="96"/>
                </a:cxn>
                <a:cxn ang="0">
                  <a:pos x="168" y="118"/>
                </a:cxn>
                <a:cxn ang="0">
                  <a:pos x="166" y="131"/>
                </a:cxn>
                <a:cxn ang="0">
                  <a:pos x="160" y="143"/>
                </a:cxn>
                <a:cxn ang="0">
                  <a:pos x="148" y="156"/>
                </a:cxn>
                <a:cxn ang="0">
                  <a:pos x="139" y="166"/>
                </a:cxn>
                <a:cxn ang="0">
                  <a:pos x="88" y="144"/>
                </a:cxn>
                <a:cxn ang="0">
                  <a:pos x="41" y="104"/>
                </a:cxn>
                <a:cxn ang="0">
                  <a:pos x="15" y="81"/>
                </a:cxn>
                <a:cxn ang="0">
                  <a:pos x="2" y="66"/>
                </a:cxn>
                <a:cxn ang="0">
                  <a:pos x="0" y="54"/>
                </a:cxn>
                <a:cxn ang="0">
                  <a:pos x="7" y="26"/>
                </a:cxn>
                <a:cxn ang="0">
                  <a:pos x="20" y="0"/>
                </a:cxn>
                <a:cxn ang="0">
                  <a:pos x="26" y="0"/>
                </a:cxn>
                <a:cxn ang="0">
                  <a:pos x="34" y="0"/>
                </a:cxn>
                <a:cxn ang="0">
                  <a:pos x="50" y="5"/>
                </a:cxn>
                <a:cxn ang="0">
                  <a:pos x="85" y="27"/>
                </a:cxn>
                <a:cxn ang="0">
                  <a:pos x="144" y="81"/>
                </a:cxn>
              </a:cxnLst>
              <a:rect l="0" t="0" r="r" b="b"/>
              <a:pathLst>
                <a:path w="169" h="167">
                  <a:moveTo>
                    <a:pt x="144" y="81"/>
                  </a:moveTo>
                  <a:lnTo>
                    <a:pt x="156" y="96"/>
                  </a:lnTo>
                  <a:lnTo>
                    <a:pt x="168" y="118"/>
                  </a:lnTo>
                  <a:lnTo>
                    <a:pt x="166" y="131"/>
                  </a:lnTo>
                  <a:lnTo>
                    <a:pt x="160" y="143"/>
                  </a:lnTo>
                  <a:lnTo>
                    <a:pt x="148" y="156"/>
                  </a:lnTo>
                  <a:lnTo>
                    <a:pt x="139" y="166"/>
                  </a:lnTo>
                  <a:lnTo>
                    <a:pt x="88" y="144"/>
                  </a:lnTo>
                  <a:lnTo>
                    <a:pt x="41" y="104"/>
                  </a:lnTo>
                  <a:lnTo>
                    <a:pt x="15" y="81"/>
                  </a:lnTo>
                  <a:lnTo>
                    <a:pt x="2" y="66"/>
                  </a:lnTo>
                  <a:lnTo>
                    <a:pt x="0" y="54"/>
                  </a:lnTo>
                  <a:lnTo>
                    <a:pt x="7" y="26"/>
                  </a:lnTo>
                  <a:lnTo>
                    <a:pt x="20" y="0"/>
                  </a:lnTo>
                  <a:lnTo>
                    <a:pt x="26" y="0"/>
                  </a:lnTo>
                  <a:lnTo>
                    <a:pt x="34" y="0"/>
                  </a:lnTo>
                  <a:lnTo>
                    <a:pt x="50" y="5"/>
                  </a:lnTo>
                  <a:lnTo>
                    <a:pt x="85" y="27"/>
                  </a:lnTo>
                  <a:lnTo>
                    <a:pt x="144" y="81"/>
                  </a:lnTo>
                </a:path>
              </a:pathLst>
            </a:custGeom>
            <a:solidFill>
              <a:srgbClr val="FF8141"/>
            </a:solidFill>
            <a:ln w="12700" cap="rnd" cmpd="sng">
              <a:solidFill>
                <a:srgbClr val="400000"/>
              </a:solidFill>
              <a:prstDash val="solid"/>
              <a:round/>
              <a:headEnd type="none" w="med" len="med"/>
              <a:tailEnd type="none" w="med" len="med"/>
            </a:ln>
            <a:effectLst/>
          </p:spPr>
          <p:txBody>
            <a:bodyPr/>
            <a:lstStyle/>
            <a:p>
              <a:endParaRPr lang="zh-CN" altLang="en-US" sz="3200"/>
            </a:p>
          </p:txBody>
        </p:sp>
        <p:sp>
          <p:nvSpPr>
            <p:cNvPr id="86" name="Freeform 81"/>
            <p:cNvSpPr>
              <a:spLocks/>
            </p:cNvSpPr>
            <p:nvPr/>
          </p:nvSpPr>
          <p:spPr bwMode="auto">
            <a:xfrm>
              <a:off x="2065" y="1536"/>
              <a:ext cx="646" cy="516"/>
            </a:xfrm>
            <a:custGeom>
              <a:avLst/>
              <a:gdLst/>
              <a:ahLst/>
              <a:cxnLst>
                <a:cxn ang="0">
                  <a:pos x="618" y="449"/>
                </a:cxn>
                <a:cxn ang="0">
                  <a:pos x="12" y="0"/>
                </a:cxn>
                <a:cxn ang="0">
                  <a:pos x="0" y="2"/>
                </a:cxn>
                <a:cxn ang="0">
                  <a:pos x="3" y="15"/>
                </a:cxn>
                <a:cxn ang="0">
                  <a:pos x="641" y="515"/>
                </a:cxn>
                <a:cxn ang="0">
                  <a:pos x="645" y="477"/>
                </a:cxn>
                <a:cxn ang="0">
                  <a:pos x="618" y="449"/>
                </a:cxn>
              </a:cxnLst>
              <a:rect l="0" t="0" r="r" b="b"/>
              <a:pathLst>
                <a:path w="646" h="516">
                  <a:moveTo>
                    <a:pt x="618" y="449"/>
                  </a:moveTo>
                  <a:lnTo>
                    <a:pt x="12" y="0"/>
                  </a:lnTo>
                  <a:lnTo>
                    <a:pt x="0" y="2"/>
                  </a:lnTo>
                  <a:lnTo>
                    <a:pt x="3" y="15"/>
                  </a:lnTo>
                  <a:lnTo>
                    <a:pt x="641" y="515"/>
                  </a:lnTo>
                  <a:lnTo>
                    <a:pt x="645" y="477"/>
                  </a:lnTo>
                  <a:lnTo>
                    <a:pt x="618" y="449"/>
                  </a:lnTo>
                </a:path>
              </a:pathLst>
            </a:custGeom>
            <a:solidFill>
              <a:srgbClr val="C0C0C0"/>
            </a:solidFill>
            <a:ln w="12700" cap="rnd" cmpd="sng">
              <a:solidFill>
                <a:srgbClr val="5F5F5F"/>
              </a:solidFill>
              <a:prstDash val="solid"/>
              <a:round/>
              <a:headEnd type="none" w="med" len="med"/>
              <a:tailEnd type="none" w="med" len="med"/>
            </a:ln>
            <a:effectLst/>
          </p:spPr>
          <p:txBody>
            <a:bodyPr/>
            <a:lstStyle/>
            <a:p>
              <a:endParaRPr lang="zh-CN" altLang="en-US" sz="3200"/>
            </a:p>
          </p:txBody>
        </p:sp>
        <p:sp>
          <p:nvSpPr>
            <p:cNvPr id="87" name="Freeform 82"/>
            <p:cNvSpPr>
              <a:spLocks/>
            </p:cNvSpPr>
            <p:nvPr/>
          </p:nvSpPr>
          <p:spPr bwMode="auto">
            <a:xfrm>
              <a:off x="2673" y="1986"/>
              <a:ext cx="417" cy="336"/>
            </a:xfrm>
            <a:custGeom>
              <a:avLst/>
              <a:gdLst/>
              <a:ahLst/>
              <a:cxnLst>
                <a:cxn ang="0">
                  <a:pos x="2" y="0"/>
                </a:cxn>
                <a:cxn ang="0">
                  <a:pos x="0" y="2"/>
                </a:cxn>
                <a:cxn ang="0">
                  <a:pos x="0" y="14"/>
                </a:cxn>
                <a:cxn ang="0">
                  <a:pos x="1" y="33"/>
                </a:cxn>
                <a:cxn ang="0">
                  <a:pos x="8" y="52"/>
                </a:cxn>
                <a:cxn ang="0">
                  <a:pos x="18" y="67"/>
                </a:cxn>
                <a:cxn ang="0">
                  <a:pos x="37" y="84"/>
                </a:cxn>
                <a:cxn ang="0">
                  <a:pos x="83" y="108"/>
                </a:cxn>
                <a:cxn ang="0">
                  <a:pos x="90" y="109"/>
                </a:cxn>
                <a:cxn ang="0">
                  <a:pos x="96" y="109"/>
                </a:cxn>
                <a:cxn ang="0">
                  <a:pos x="108" y="117"/>
                </a:cxn>
                <a:cxn ang="0">
                  <a:pos x="123" y="123"/>
                </a:cxn>
                <a:cxn ang="0">
                  <a:pos x="146" y="128"/>
                </a:cxn>
                <a:cxn ang="0">
                  <a:pos x="188" y="132"/>
                </a:cxn>
                <a:cxn ang="0">
                  <a:pos x="195" y="133"/>
                </a:cxn>
                <a:cxn ang="0">
                  <a:pos x="195" y="138"/>
                </a:cxn>
                <a:cxn ang="0">
                  <a:pos x="194" y="144"/>
                </a:cxn>
                <a:cxn ang="0">
                  <a:pos x="199" y="152"/>
                </a:cxn>
                <a:cxn ang="0">
                  <a:pos x="236" y="185"/>
                </a:cxn>
                <a:cxn ang="0">
                  <a:pos x="267" y="226"/>
                </a:cxn>
                <a:cxn ang="0">
                  <a:pos x="289" y="264"/>
                </a:cxn>
                <a:cxn ang="0">
                  <a:pos x="316" y="297"/>
                </a:cxn>
                <a:cxn ang="0">
                  <a:pos x="360" y="321"/>
                </a:cxn>
                <a:cxn ang="0">
                  <a:pos x="410" y="335"/>
                </a:cxn>
                <a:cxn ang="0">
                  <a:pos x="416" y="329"/>
                </a:cxn>
                <a:cxn ang="0">
                  <a:pos x="411" y="307"/>
                </a:cxn>
                <a:cxn ang="0">
                  <a:pos x="393" y="273"/>
                </a:cxn>
                <a:cxn ang="0">
                  <a:pos x="357" y="227"/>
                </a:cxn>
                <a:cxn ang="0">
                  <a:pos x="302" y="175"/>
                </a:cxn>
                <a:cxn ang="0">
                  <a:pos x="227" y="117"/>
                </a:cxn>
                <a:cxn ang="0">
                  <a:pos x="128" y="59"/>
                </a:cxn>
                <a:cxn ang="0">
                  <a:pos x="2" y="0"/>
                </a:cxn>
              </a:cxnLst>
              <a:rect l="0" t="0" r="r" b="b"/>
              <a:pathLst>
                <a:path w="417" h="336">
                  <a:moveTo>
                    <a:pt x="2" y="0"/>
                  </a:moveTo>
                  <a:lnTo>
                    <a:pt x="0" y="2"/>
                  </a:lnTo>
                  <a:lnTo>
                    <a:pt x="0" y="14"/>
                  </a:lnTo>
                  <a:lnTo>
                    <a:pt x="1" y="33"/>
                  </a:lnTo>
                  <a:lnTo>
                    <a:pt x="8" y="52"/>
                  </a:lnTo>
                  <a:lnTo>
                    <a:pt x="18" y="67"/>
                  </a:lnTo>
                  <a:lnTo>
                    <a:pt x="37" y="84"/>
                  </a:lnTo>
                  <a:lnTo>
                    <a:pt x="83" y="108"/>
                  </a:lnTo>
                  <a:lnTo>
                    <a:pt x="90" y="109"/>
                  </a:lnTo>
                  <a:lnTo>
                    <a:pt x="96" y="109"/>
                  </a:lnTo>
                  <a:lnTo>
                    <a:pt x="108" y="117"/>
                  </a:lnTo>
                  <a:lnTo>
                    <a:pt x="123" y="123"/>
                  </a:lnTo>
                  <a:lnTo>
                    <a:pt x="146" y="128"/>
                  </a:lnTo>
                  <a:lnTo>
                    <a:pt x="188" y="132"/>
                  </a:lnTo>
                  <a:lnTo>
                    <a:pt x="195" y="133"/>
                  </a:lnTo>
                  <a:lnTo>
                    <a:pt x="195" y="138"/>
                  </a:lnTo>
                  <a:lnTo>
                    <a:pt x="194" y="144"/>
                  </a:lnTo>
                  <a:lnTo>
                    <a:pt x="199" y="152"/>
                  </a:lnTo>
                  <a:lnTo>
                    <a:pt x="236" y="185"/>
                  </a:lnTo>
                  <a:lnTo>
                    <a:pt x="267" y="226"/>
                  </a:lnTo>
                  <a:lnTo>
                    <a:pt x="289" y="264"/>
                  </a:lnTo>
                  <a:lnTo>
                    <a:pt x="316" y="297"/>
                  </a:lnTo>
                  <a:lnTo>
                    <a:pt x="360" y="321"/>
                  </a:lnTo>
                  <a:lnTo>
                    <a:pt x="410" y="335"/>
                  </a:lnTo>
                  <a:lnTo>
                    <a:pt x="416" y="329"/>
                  </a:lnTo>
                  <a:lnTo>
                    <a:pt x="411" y="307"/>
                  </a:lnTo>
                  <a:lnTo>
                    <a:pt x="393" y="273"/>
                  </a:lnTo>
                  <a:lnTo>
                    <a:pt x="357" y="227"/>
                  </a:lnTo>
                  <a:lnTo>
                    <a:pt x="302" y="175"/>
                  </a:lnTo>
                  <a:lnTo>
                    <a:pt x="227" y="117"/>
                  </a:lnTo>
                  <a:lnTo>
                    <a:pt x="128" y="59"/>
                  </a:lnTo>
                  <a:lnTo>
                    <a:pt x="2" y="0"/>
                  </a:lnTo>
                </a:path>
              </a:pathLst>
            </a:custGeom>
            <a:solidFill>
              <a:srgbClr val="A13F00"/>
            </a:solidFill>
            <a:ln w="12700" cap="rnd" cmpd="sng">
              <a:noFill/>
              <a:prstDash val="solid"/>
              <a:round/>
              <a:headEnd type="none" w="med" len="med"/>
              <a:tailEnd type="none" w="med" len="med"/>
            </a:ln>
            <a:effectLst/>
          </p:spPr>
          <p:txBody>
            <a:bodyPr/>
            <a:lstStyle/>
            <a:p>
              <a:endParaRPr lang="zh-CN" altLang="en-US" sz="3200"/>
            </a:p>
          </p:txBody>
        </p:sp>
        <p:sp>
          <p:nvSpPr>
            <p:cNvPr id="88" name="Freeform 83"/>
            <p:cNvSpPr>
              <a:spLocks/>
            </p:cNvSpPr>
            <p:nvPr/>
          </p:nvSpPr>
          <p:spPr bwMode="auto">
            <a:xfrm>
              <a:off x="2679" y="1986"/>
              <a:ext cx="508" cy="338"/>
            </a:xfrm>
            <a:custGeom>
              <a:avLst/>
              <a:gdLst/>
              <a:ahLst/>
              <a:cxnLst>
                <a:cxn ang="0">
                  <a:pos x="322" y="33"/>
                </a:cxn>
                <a:cxn ang="0">
                  <a:pos x="257" y="22"/>
                </a:cxn>
                <a:cxn ang="0">
                  <a:pos x="237" y="20"/>
                </a:cxn>
                <a:cxn ang="0">
                  <a:pos x="227" y="20"/>
                </a:cxn>
                <a:cxn ang="0">
                  <a:pos x="216" y="22"/>
                </a:cxn>
                <a:cxn ang="0">
                  <a:pos x="193" y="26"/>
                </a:cxn>
                <a:cxn ang="0">
                  <a:pos x="184" y="27"/>
                </a:cxn>
                <a:cxn ang="0">
                  <a:pos x="174" y="28"/>
                </a:cxn>
                <a:cxn ang="0">
                  <a:pos x="70" y="15"/>
                </a:cxn>
                <a:cxn ang="0">
                  <a:pos x="4" y="0"/>
                </a:cxn>
                <a:cxn ang="0">
                  <a:pos x="1" y="2"/>
                </a:cxn>
                <a:cxn ang="0">
                  <a:pos x="1" y="14"/>
                </a:cxn>
                <a:cxn ang="0">
                  <a:pos x="0" y="30"/>
                </a:cxn>
                <a:cxn ang="0">
                  <a:pos x="2" y="47"/>
                </a:cxn>
                <a:cxn ang="0">
                  <a:pos x="14" y="62"/>
                </a:cxn>
                <a:cxn ang="0">
                  <a:pos x="38" y="79"/>
                </a:cxn>
                <a:cxn ang="0">
                  <a:pos x="93" y="103"/>
                </a:cxn>
                <a:cxn ang="0">
                  <a:pos x="170" y="122"/>
                </a:cxn>
                <a:cxn ang="0">
                  <a:pos x="185" y="118"/>
                </a:cxn>
                <a:cxn ang="0">
                  <a:pos x="200" y="112"/>
                </a:cxn>
                <a:cxn ang="0">
                  <a:pos x="205" y="126"/>
                </a:cxn>
                <a:cxn ang="0">
                  <a:pos x="209" y="143"/>
                </a:cxn>
                <a:cxn ang="0">
                  <a:pos x="248" y="181"/>
                </a:cxn>
                <a:cxn ang="0">
                  <a:pos x="281" y="228"/>
                </a:cxn>
                <a:cxn ang="0">
                  <a:pos x="298" y="261"/>
                </a:cxn>
                <a:cxn ang="0">
                  <a:pos x="322" y="289"/>
                </a:cxn>
                <a:cxn ang="0">
                  <a:pos x="371" y="317"/>
                </a:cxn>
                <a:cxn ang="0">
                  <a:pos x="424" y="335"/>
                </a:cxn>
                <a:cxn ang="0">
                  <a:pos x="449" y="337"/>
                </a:cxn>
                <a:cxn ang="0">
                  <a:pos x="474" y="333"/>
                </a:cxn>
                <a:cxn ang="0">
                  <a:pos x="501" y="325"/>
                </a:cxn>
                <a:cxn ang="0">
                  <a:pos x="505" y="311"/>
                </a:cxn>
                <a:cxn ang="0">
                  <a:pos x="506" y="304"/>
                </a:cxn>
                <a:cxn ang="0">
                  <a:pos x="507" y="295"/>
                </a:cxn>
                <a:cxn ang="0">
                  <a:pos x="498" y="258"/>
                </a:cxn>
                <a:cxn ang="0">
                  <a:pos x="479" y="216"/>
                </a:cxn>
                <a:cxn ang="0">
                  <a:pos x="451" y="172"/>
                </a:cxn>
                <a:cxn ang="0">
                  <a:pos x="385" y="90"/>
                </a:cxn>
                <a:cxn ang="0">
                  <a:pos x="322" y="33"/>
                </a:cxn>
              </a:cxnLst>
              <a:rect l="0" t="0" r="r" b="b"/>
              <a:pathLst>
                <a:path w="508" h="338">
                  <a:moveTo>
                    <a:pt x="322" y="33"/>
                  </a:moveTo>
                  <a:lnTo>
                    <a:pt x="257" y="22"/>
                  </a:lnTo>
                  <a:lnTo>
                    <a:pt x="237" y="20"/>
                  </a:lnTo>
                  <a:lnTo>
                    <a:pt x="227" y="20"/>
                  </a:lnTo>
                  <a:lnTo>
                    <a:pt x="216" y="22"/>
                  </a:lnTo>
                  <a:lnTo>
                    <a:pt x="193" y="26"/>
                  </a:lnTo>
                  <a:lnTo>
                    <a:pt x="184" y="27"/>
                  </a:lnTo>
                  <a:lnTo>
                    <a:pt x="174" y="28"/>
                  </a:lnTo>
                  <a:lnTo>
                    <a:pt x="70" y="15"/>
                  </a:lnTo>
                  <a:lnTo>
                    <a:pt x="4" y="0"/>
                  </a:lnTo>
                  <a:lnTo>
                    <a:pt x="1" y="2"/>
                  </a:lnTo>
                  <a:lnTo>
                    <a:pt x="1" y="14"/>
                  </a:lnTo>
                  <a:lnTo>
                    <a:pt x="0" y="30"/>
                  </a:lnTo>
                  <a:lnTo>
                    <a:pt x="2" y="47"/>
                  </a:lnTo>
                  <a:lnTo>
                    <a:pt x="14" y="62"/>
                  </a:lnTo>
                  <a:lnTo>
                    <a:pt x="38" y="79"/>
                  </a:lnTo>
                  <a:lnTo>
                    <a:pt x="93" y="103"/>
                  </a:lnTo>
                  <a:lnTo>
                    <a:pt x="170" y="122"/>
                  </a:lnTo>
                  <a:lnTo>
                    <a:pt x="185" y="118"/>
                  </a:lnTo>
                  <a:lnTo>
                    <a:pt x="200" y="112"/>
                  </a:lnTo>
                  <a:lnTo>
                    <a:pt x="205" y="126"/>
                  </a:lnTo>
                  <a:lnTo>
                    <a:pt x="209" y="143"/>
                  </a:lnTo>
                  <a:lnTo>
                    <a:pt x="248" y="181"/>
                  </a:lnTo>
                  <a:lnTo>
                    <a:pt x="281" y="228"/>
                  </a:lnTo>
                  <a:lnTo>
                    <a:pt x="298" y="261"/>
                  </a:lnTo>
                  <a:lnTo>
                    <a:pt x="322" y="289"/>
                  </a:lnTo>
                  <a:lnTo>
                    <a:pt x="371" y="317"/>
                  </a:lnTo>
                  <a:lnTo>
                    <a:pt x="424" y="335"/>
                  </a:lnTo>
                  <a:lnTo>
                    <a:pt x="449" y="337"/>
                  </a:lnTo>
                  <a:lnTo>
                    <a:pt x="474" y="333"/>
                  </a:lnTo>
                  <a:lnTo>
                    <a:pt x="501" y="325"/>
                  </a:lnTo>
                  <a:lnTo>
                    <a:pt x="505" y="311"/>
                  </a:lnTo>
                  <a:lnTo>
                    <a:pt x="506" y="304"/>
                  </a:lnTo>
                  <a:lnTo>
                    <a:pt x="507" y="295"/>
                  </a:lnTo>
                  <a:lnTo>
                    <a:pt x="498" y="258"/>
                  </a:lnTo>
                  <a:lnTo>
                    <a:pt x="479" y="216"/>
                  </a:lnTo>
                  <a:lnTo>
                    <a:pt x="451" y="172"/>
                  </a:lnTo>
                  <a:lnTo>
                    <a:pt x="385" y="90"/>
                  </a:lnTo>
                  <a:lnTo>
                    <a:pt x="322" y="33"/>
                  </a:lnTo>
                </a:path>
              </a:pathLst>
            </a:custGeom>
            <a:solidFill>
              <a:srgbClr val="E26200"/>
            </a:solidFill>
            <a:ln w="12700" cap="rnd" cmpd="sng">
              <a:noFill/>
              <a:prstDash val="solid"/>
              <a:round/>
              <a:headEnd type="none" w="med" len="med"/>
              <a:tailEnd type="none" w="med" len="med"/>
            </a:ln>
            <a:effectLst/>
          </p:spPr>
          <p:txBody>
            <a:bodyPr/>
            <a:lstStyle/>
            <a:p>
              <a:endParaRPr lang="zh-CN" altLang="en-US" sz="3200"/>
            </a:p>
          </p:txBody>
        </p:sp>
        <p:sp>
          <p:nvSpPr>
            <p:cNvPr id="89" name="Freeform 84"/>
            <p:cNvSpPr>
              <a:spLocks/>
            </p:cNvSpPr>
            <p:nvPr/>
          </p:nvSpPr>
          <p:spPr bwMode="auto">
            <a:xfrm>
              <a:off x="2694" y="2008"/>
              <a:ext cx="574" cy="291"/>
            </a:xfrm>
            <a:custGeom>
              <a:avLst/>
              <a:gdLst/>
              <a:ahLst/>
              <a:cxnLst>
                <a:cxn ang="0">
                  <a:pos x="460" y="131"/>
                </a:cxn>
                <a:cxn ang="0">
                  <a:pos x="498" y="159"/>
                </a:cxn>
                <a:cxn ang="0">
                  <a:pos x="511" y="168"/>
                </a:cxn>
                <a:cxn ang="0">
                  <a:pos x="537" y="178"/>
                </a:cxn>
                <a:cxn ang="0">
                  <a:pos x="561" y="187"/>
                </a:cxn>
                <a:cxn ang="0">
                  <a:pos x="573" y="199"/>
                </a:cxn>
                <a:cxn ang="0">
                  <a:pos x="561" y="215"/>
                </a:cxn>
                <a:cxn ang="0">
                  <a:pos x="532" y="243"/>
                </a:cxn>
                <a:cxn ang="0">
                  <a:pos x="486" y="285"/>
                </a:cxn>
                <a:cxn ang="0">
                  <a:pos x="467" y="290"/>
                </a:cxn>
                <a:cxn ang="0">
                  <a:pos x="439" y="286"/>
                </a:cxn>
                <a:cxn ang="0">
                  <a:pos x="388" y="271"/>
                </a:cxn>
                <a:cxn ang="0">
                  <a:pos x="349" y="258"/>
                </a:cxn>
                <a:cxn ang="0">
                  <a:pos x="316" y="236"/>
                </a:cxn>
                <a:cxn ang="0">
                  <a:pos x="298" y="207"/>
                </a:cxn>
                <a:cxn ang="0">
                  <a:pos x="278" y="179"/>
                </a:cxn>
                <a:cxn ang="0">
                  <a:pos x="232" y="132"/>
                </a:cxn>
                <a:cxn ang="0">
                  <a:pos x="210" y="93"/>
                </a:cxn>
                <a:cxn ang="0">
                  <a:pos x="208" y="75"/>
                </a:cxn>
                <a:cxn ang="0">
                  <a:pos x="207" y="65"/>
                </a:cxn>
                <a:cxn ang="0">
                  <a:pos x="204" y="60"/>
                </a:cxn>
                <a:cxn ang="0">
                  <a:pos x="187" y="70"/>
                </a:cxn>
                <a:cxn ang="0">
                  <a:pos x="171" y="82"/>
                </a:cxn>
                <a:cxn ang="0">
                  <a:pos x="163" y="84"/>
                </a:cxn>
                <a:cxn ang="0">
                  <a:pos x="154" y="82"/>
                </a:cxn>
                <a:cxn ang="0">
                  <a:pos x="136" y="78"/>
                </a:cxn>
                <a:cxn ang="0">
                  <a:pos x="78" y="65"/>
                </a:cxn>
                <a:cxn ang="0">
                  <a:pos x="17" y="36"/>
                </a:cxn>
                <a:cxn ang="0">
                  <a:pos x="5" y="22"/>
                </a:cxn>
                <a:cxn ang="0">
                  <a:pos x="0" y="5"/>
                </a:cxn>
                <a:cxn ang="0">
                  <a:pos x="19" y="0"/>
                </a:cxn>
                <a:cxn ang="0">
                  <a:pos x="32" y="2"/>
                </a:cxn>
                <a:cxn ang="0">
                  <a:pos x="49" y="9"/>
                </a:cxn>
                <a:cxn ang="0">
                  <a:pos x="79" y="23"/>
                </a:cxn>
                <a:cxn ang="0">
                  <a:pos x="136" y="33"/>
                </a:cxn>
                <a:cxn ang="0">
                  <a:pos x="150" y="32"/>
                </a:cxn>
                <a:cxn ang="0">
                  <a:pos x="167" y="28"/>
                </a:cxn>
                <a:cxn ang="0">
                  <a:pos x="207" y="14"/>
                </a:cxn>
                <a:cxn ang="0">
                  <a:pos x="245" y="4"/>
                </a:cxn>
                <a:cxn ang="0">
                  <a:pos x="262" y="1"/>
                </a:cxn>
                <a:cxn ang="0">
                  <a:pos x="269" y="1"/>
                </a:cxn>
                <a:cxn ang="0">
                  <a:pos x="277" y="2"/>
                </a:cxn>
                <a:cxn ang="0">
                  <a:pos x="319" y="20"/>
                </a:cxn>
                <a:cxn ang="0">
                  <a:pos x="369" y="49"/>
                </a:cxn>
                <a:cxn ang="0">
                  <a:pos x="428" y="88"/>
                </a:cxn>
                <a:cxn ang="0">
                  <a:pos x="460" y="131"/>
                </a:cxn>
              </a:cxnLst>
              <a:rect l="0" t="0" r="r" b="b"/>
              <a:pathLst>
                <a:path w="574" h="291">
                  <a:moveTo>
                    <a:pt x="460" y="131"/>
                  </a:moveTo>
                  <a:lnTo>
                    <a:pt x="498" y="159"/>
                  </a:lnTo>
                  <a:lnTo>
                    <a:pt x="511" y="168"/>
                  </a:lnTo>
                  <a:lnTo>
                    <a:pt x="537" y="178"/>
                  </a:lnTo>
                  <a:lnTo>
                    <a:pt x="561" y="187"/>
                  </a:lnTo>
                  <a:lnTo>
                    <a:pt x="573" y="199"/>
                  </a:lnTo>
                  <a:lnTo>
                    <a:pt x="561" y="215"/>
                  </a:lnTo>
                  <a:lnTo>
                    <a:pt x="532" y="243"/>
                  </a:lnTo>
                  <a:lnTo>
                    <a:pt x="486" y="285"/>
                  </a:lnTo>
                  <a:lnTo>
                    <a:pt x="467" y="290"/>
                  </a:lnTo>
                  <a:lnTo>
                    <a:pt x="439" y="286"/>
                  </a:lnTo>
                  <a:lnTo>
                    <a:pt x="388" y="271"/>
                  </a:lnTo>
                  <a:lnTo>
                    <a:pt x="349" y="258"/>
                  </a:lnTo>
                  <a:lnTo>
                    <a:pt x="316" y="236"/>
                  </a:lnTo>
                  <a:lnTo>
                    <a:pt x="298" y="207"/>
                  </a:lnTo>
                  <a:lnTo>
                    <a:pt x="278" y="179"/>
                  </a:lnTo>
                  <a:lnTo>
                    <a:pt x="232" y="132"/>
                  </a:lnTo>
                  <a:lnTo>
                    <a:pt x="210" y="93"/>
                  </a:lnTo>
                  <a:lnTo>
                    <a:pt x="208" y="75"/>
                  </a:lnTo>
                  <a:lnTo>
                    <a:pt x="207" y="65"/>
                  </a:lnTo>
                  <a:lnTo>
                    <a:pt x="204" y="60"/>
                  </a:lnTo>
                  <a:lnTo>
                    <a:pt x="187" y="70"/>
                  </a:lnTo>
                  <a:lnTo>
                    <a:pt x="171" y="82"/>
                  </a:lnTo>
                  <a:lnTo>
                    <a:pt x="163" y="84"/>
                  </a:lnTo>
                  <a:lnTo>
                    <a:pt x="154" y="82"/>
                  </a:lnTo>
                  <a:lnTo>
                    <a:pt x="136" y="78"/>
                  </a:lnTo>
                  <a:lnTo>
                    <a:pt x="78" y="65"/>
                  </a:lnTo>
                  <a:lnTo>
                    <a:pt x="17" y="36"/>
                  </a:lnTo>
                  <a:lnTo>
                    <a:pt x="5" y="22"/>
                  </a:lnTo>
                  <a:lnTo>
                    <a:pt x="0" y="5"/>
                  </a:lnTo>
                  <a:lnTo>
                    <a:pt x="19" y="0"/>
                  </a:lnTo>
                  <a:lnTo>
                    <a:pt x="32" y="2"/>
                  </a:lnTo>
                  <a:lnTo>
                    <a:pt x="49" y="9"/>
                  </a:lnTo>
                  <a:lnTo>
                    <a:pt x="79" y="23"/>
                  </a:lnTo>
                  <a:lnTo>
                    <a:pt x="136" y="33"/>
                  </a:lnTo>
                  <a:lnTo>
                    <a:pt x="150" y="32"/>
                  </a:lnTo>
                  <a:lnTo>
                    <a:pt x="167" y="28"/>
                  </a:lnTo>
                  <a:lnTo>
                    <a:pt x="207" y="14"/>
                  </a:lnTo>
                  <a:lnTo>
                    <a:pt x="245" y="4"/>
                  </a:lnTo>
                  <a:lnTo>
                    <a:pt x="262" y="1"/>
                  </a:lnTo>
                  <a:lnTo>
                    <a:pt x="269" y="1"/>
                  </a:lnTo>
                  <a:lnTo>
                    <a:pt x="277" y="2"/>
                  </a:lnTo>
                  <a:lnTo>
                    <a:pt x="319" y="20"/>
                  </a:lnTo>
                  <a:lnTo>
                    <a:pt x="369" y="49"/>
                  </a:lnTo>
                  <a:lnTo>
                    <a:pt x="428" y="88"/>
                  </a:lnTo>
                  <a:lnTo>
                    <a:pt x="460" y="131"/>
                  </a:lnTo>
                </a:path>
              </a:pathLst>
            </a:custGeom>
            <a:solidFill>
              <a:srgbClr val="FF8141"/>
            </a:solidFill>
            <a:ln w="12700" cap="rnd" cmpd="sng">
              <a:noFill/>
              <a:prstDash val="solid"/>
              <a:round/>
              <a:headEnd type="none" w="med" len="med"/>
              <a:tailEnd type="none" w="med" len="med"/>
            </a:ln>
            <a:effectLst/>
          </p:spPr>
          <p:txBody>
            <a:bodyPr/>
            <a:lstStyle/>
            <a:p>
              <a:endParaRPr lang="zh-CN" altLang="en-US" sz="3200"/>
            </a:p>
          </p:txBody>
        </p:sp>
        <p:sp>
          <p:nvSpPr>
            <p:cNvPr id="90" name="Freeform 85"/>
            <p:cNvSpPr>
              <a:spLocks/>
            </p:cNvSpPr>
            <p:nvPr/>
          </p:nvSpPr>
          <p:spPr bwMode="auto">
            <a:xfrm>
              <a:off x="2749" y="2010"/>
              <a:ext cx="397" cy="216"/>
            </a:xfrm>
            <a:custGeom>
              <a:avLst/>
              <a:gdLst/>
              <a:ahLst/>
              <a:cxnLst>
                <a:cxn ang="0">
                  <a:pos x="155" y="1"/>
                </a:cxn>
                <a:cxn ang="0">
                  <a:pos x="114" y="9"/>
                </a:cxn>
                <a:cxn ang="0">
                  <a:pos x="98" y="9"/>
                </a:cxn>
                <a:cxn ang="0">
                  <a:pos x="90" y="9"/>
                </a:cxn>
                <a:cxn ang="0">
                  <a:pos x="82" y="10"/>
                </a:cxn>
                <a:cxn ang="0">
                  <a:pos x="66" y="10"/>
                </a:cxn>
                <a:cxn ang="0">
                  <a:pos x="58" y="10"/>
                </a:cxn>
                <a:cxn ang="0">
                  <a:pos x="49" y="9"/>
                </a:cxn>
                <a:cxn ang="0">
                  <a:pos x="28" y="5"/>
                </a:cxn>
                <a:cxn ang="0">
                  <a:pos x="18" y="4"/>
                </a:cxn>
                <a:cxn ang="0">
                  <a:pos x="6" y="3"/>
                </a:cxn>
                <a:cxn ang="0">
                  <a:pos x="0" y="8"/>
                </a:cxn>
                <a:cxn ang="0">
                  <a:pos x="0" y="20"/>
                </a:cxn>
                <a:cxn ang="0">
                  <a:pos x="10" y="37"/>
                </a:cxn>
                <a:cxn ang="0">
                  <a:pos x="31" y="49"/>
                </a:cxn>
                <a:cxn ang="0">
                  <a:pos x="107" y="58"/>
                </a:cxn>
                <a:cxn ang="0">
                  <a:pos x="117" y="55"/>
                </a:cxn>
                <a:cxn ang="0">
                  <a:pos x="132" y="46"/>
                </a:cxn>
                <a:cxn ang="0">
                  <a:pos x="157" y="34"/>
                </a:cxn>
                <a:cxn ang="0">
                  <a:pos x="166" y="46"/>
                </a:cxn>
                <a:cxn ang="0">
                  <a:pos x="170" y="62"/>
                </a:cxn>
                <a:cxn ang="0">
                  <a:pos x="184" y="92"/>
                </a:cxn>
                <a:cxn ang="0">
                  <a:pos x="260" y="176"/>
                </a:cxn>
                <a:cxn ang="0">
                  <a:pos x="296" y="200"/>
                </a:cxn>
                <a:cxn ang="0">
                  <a:pos x="336" y="215"/>
                </a:cxn>
                <a:cxn ang="0">
                  <a:pos x="349" y="214"/>
                </a:cxn>
                <a:cxn ang="0">
                  <a:pos x="366" y="210"/>
                </a:cxn>
                <a:cxn ang="0">
                  <a:pos x="392" y="196"/>
                </a:cxn>
                <a:cxn ang="0">
                  <a:pos x="396" y="185"/>
                </a:cxn>
                <a:cxn ang="0">
                  <a:pos x="396" y="177"/>
                </a:cxn>
                <a:cxn ang="0">
                  <a:pos x="395" y="169"/>
                </a:cxn>
                <a:cxn ang="0">
                  <a:pos x="384" y="142"/>
                </a:cxn>
                <a:cxn ang="0">
                  <a:pos x="372" y="117"/>
                </a:cxn>
                <a:cxn ang="0">
                  <a:pos x="355" y="93"/>
                </a:cxn>
                <a:cxn ang="0">
                  <a:pos x="267" y="39"/>
                </a:cxn>
                <a:cxn ang="0">
                  <a:pos x="219" y="14"/>
                </a:cxn>
                <a:cxn ang="0">
                  <a:pos x="178" y="0"/>
                </a:cxn>
                <a:cxn ang="0">
                  <a:pos x="155" y="1"/>
                </a:cxn>
              </a:cxnLst>
              <a:rect l="0" t="0" r="r" b="b"/>
              <a:pathLst>
                <a:path w="397" h="216">
                  <a:moveTo>
                    <a:pt x="155" y="1"/>
                  </a:moveTo>
                  <a:lnTo>
                    <a:pt x="114" y="9"/>
                  </a:lnTo>
                  <a:lnTo>
                    <a:pt x="98" y="9"/>
                  </a:lnTo>
                  <a:lnTo>
                    <a:pt x="90" y="9"/>
                  </a:lnTo>
                  <a:lnTo>
                    <a:pt x="82" y="10"/>
                  </a:lnTo>
                  <a:lnTo>
                    <a:pt x="66" y="10"/>
                  </a:lnTo>
                  <a:lnTo>
                    <a:pt x="58" y="10"/>
                  </a:lnTo>
                  <a:lnTo>
                    <a:pt x="49" y="9"/>
                  </a:lnTo>
                  <a:lnTo>
                    <a:pt x="28" y="5"/>
                  </a:lnTo>
                  <a:lnTo>
                    <a:pt x="18" y="4"/>
                  </a:lnTo>
                  <a:lnTo>
                    <a:pt x="6" y="3"/>
                  </a:lnTo>
                  <a:lnTo>
                    <a:pt x="0" y="8"/>
                  </a:lnTo>
                  <a:lnTo>
                    <a:pt x="0" y="20"/>
                  </a:lnTo>
                  <a:lnTo>
                    <a:pt x="10" y="37"/>
                  </a:lnTo>
                  <a:lnTo>
                    <a:pt x="31" y="49"/>
                  </a:lnTo>
                  <a:lnTo>
                    <a:pt x="107" y="58"/>
                  </a:lnTo>
                  <a:lnTo>
                    <a:pt x="117" y="55"/>
                  </a:lnTo>
                  <a:lnTo>
                    <a:pt x="132" y="46"/>
                  </a:lnTo>
                  <a:lnTo>
                    <a:pt x="157" y="34"/>
                  </a:lnTo>
                  <a:lnTo>
                    <a:pt x="166" y="46"/>
                  </a:lnTo>
                  <a:lnTo>
                    <a:pt x="170" y="62"/>
                  </a:lnTo>
                  <a:lnTo>
                    <a:pt x="184" y="92"/>
                  </a:lnTo>
                  <a:lnTo>
                    <a:pt x="260" y="176"/>
                  </a:lnTo>
                  <a:lnTo>
                    <a:pt x="296" y="200"/>
                  </a:lnTo>
                  <a:lnTo>
                    <a:pt x="336" y="215"/>
                  </a:lnTo>
                  <a:lnTo>
                    <a:pt x="349" y="214"/>
                  </a:lnTo>
                  <a:lnTo>
                    <a:pt x="366" y="210"/>
                  </a:lnTo>
                  <a:lnTo>
                    <a:pt x="392" y="196"/>
                  </a:lnTo>
                  <a:lnTo>
                    <a:pt x="396" y="185"/>
                  </a:lnTo>
                  <a:lnTo>
                    <a:pt x="396" y="177"/>
                  </a:lnTo>
                  <a:lnTo>
                    <a:pt x="395" y="169"/>
                  </a:lnTo>
                  <a:lnTo>
                    <a:pt x="384" y="142"/>
                  </a:lnTo>
                  <a:lnTo>
                    <a:pt x="372" y="117"/>
                  </a:lnTo>
                  <a:lnTo>
                    <a:pt x="355" y="93"/>
                  </a:lnTo>
                  <a:lnTo>
                    <a:pt x="267" y="39"/>
                  </a:lnTo>
                  <a:lnTo>
                    <a:pt x="219" y="14"/>
                  </a:lnTo>
                  <a:lnTo>
                    <a:pt x="178" y="0"/>
                  </a:lnTo>
                  <a:lnTo>
                    <a:pt x="155" y="1"/>
                  </a:lnTo>
                </a:path>
              </a:pathLst>
            </a:custGeom>
            <a:solidFill>
              <a:srgbClr val="FF9F71"/>
            </a:solidFill>
            <a:ln w="12700" cap="rnd" cmpd="sng">
              <a:noFill/>
              <a:prstDash val="solid"/>
              <a:round/>
              <a:headEnd type="none" w="med" len="med"/>
              <a:tailEnd type="none" w="med" len="med"/>
            </a:ln>
            <a:effectLst/>
          </p:spPr>
          <p:txBody>
            <a:bodyPr/>
            <a:lstStyle/>
            <a:p>
              <a:endParaRPr lang="zh-CN" altLang="en-US" sz="3200"/>
            </a:p>
          </p:txBody>
        </p:sp>
        <p:sp>
          <p:nvSpPr>
            <p:cNvPr id="91" name="Freeform 86"/>
            <p:cNvSpPr>
              <a:spLocks/>
            </p:cNvSpPr>
            <p:nvPr/>
          </p:nvSpPr>
          <p:spPr bwMode="auto">
            <a:xfrm>
              <a:off x="2678" y="1981"/>
              <a:ext cx="80" cy="44"/>
            </a:xfrm>
            <a:custGeom>
              <a:avLst/>
              <a:gdLst/>
              <a:ahLst/>
              <a:cxnLst>
                <a:cxn ang="0">
                  <a:pos x="61" y="16"/>
                </a:cxn>
                <a:cxn ang="0">
                  <a:pos x="43" y="8"/>
                </a:cxn>
                <a:cxn ang="0">
                  <a:pos x="30" y="3"/>
                </a:cxn>
                <a:cxn ang="0">
                  <a:pos x="16" y="0"/>
                </a:cxn>
                <a:cxn ang="0">
                  <a:pos x="0" y="6"/>
                </a:cxn>
                <a:cxn ang="0">
                  <a:pos x="11" y="27"/>
                </a:cxn>
                <a:cxn ang="0">
                  <a:pos x="40" y="43"/>
                </a:cxn>
                <a:cxn ang="0">
                  <a:pos x="46" y="43"/>
                </a:cxn>
                <a:cxn ang="0">
                  <a:pos x="57" y="43"/>
                </a:cxn>
                <a:cxn ang="0">
                  <a:pos x="73" y="38"/>
                </a:cxn>
                <a:cxn ang="0">
                  <a:pos x="79" y="25"/>
                </a:cxn>
                <a:cxn ang="0">
                  <a:pos x="60" y="18"/>
                </a:cxn>
                <a:cxn ang="0">
                  <a:pos x="61" y="16"/>
                </a:cxn>
              </a:cxnLst>
              <a:rect l="0" t="0" r="r" b="b"/>
              <a:pathLst>
                <a:path w="80" h="44">
                  <a:moveTo>
                    <a:pt x="61" y="16"/>
                  </a:moveTo>
                  <a:lnTo>
                    <a:pt x="43" y="8"/>
                  </a:lnTo>
                  <a:lnTo>
                    <a:pt x="30" y="3"/>
                  </a:lnTo>
                  <a:lnTo>
                    <a:pt x="16" y="0"/>
                  </a:lnTo>
                  <a:lnTo>
                    <a:pt x="0" y="6"/>
                  </a:lnTo>
                  <a:lnTo>
                    <a:pt x="11" y="27"/>
                  </a:lnTo>
                  <a:lnTo>
                    <a:pt x="40" y="43"/>
                  </a:lnTo>
                  <a:lnTo>
                    <a:pt x="46" y="43"/>
                  </a:lnTo>
                  <a:lnTo>
                    <a:pt x="57" y="43"/>
                  </a:lnTo>
                  <a:lnTo>
                    <a:pt x="73" y="38"/>
                  </a:lnTo>
                  <a:lnTo>
                    <a:pt x="79" y="25"/>
                  </a:lnTo>
                  <a:lnTo>
                    <a:pt x="60" y="18"/>
                  </a:lnTo>
                  <a:lnTo>
                    <a:pt x="61" y="16"/>
                  </a:lnTo>
                </a:path>
              </a:pathLst>
            </a:custGeom>
            <a:solidFill>
              <a:srgbClr val="FFE1DC"/>
            </a:solidFill>
            <a:ln w="12700" cap="rnd" cmpd="sng">
              <a:noFill/>
              <a:prstDash val="solid"/>
              <a:round/>
              <a:headEnd type="none" w="med" len="med"/>
              <a:tailEnd type="none" w="med" len="med"/>
            </a:ln>
            <a:effectLst/>
          </p:spPr>
          <p:txBody>
            <a:bodyPr/>
            <a:lstStyle/>
            <a:p>
              <a:endParaRPr lang="zh-CN" altLang="en-US" sz="3200"/>
            </a:p>
          </p:txBody>
        </p:sp>
        <p:sp>
          <p:nvSpPr>
            <p:cNvPr id="92" name="Freeform 87"/>
            <p:cNvSpPr>
              <a:spLocks/>
            </p:cNvSpPr>
            <p:nvPr/>
          </p:nvSpPr>
          <p:spPr bwMode="auto">
            <a:xfrm>
              <a:off x="3196" y="2199"/>
              <a:ext cx="249" cy="105"/>
            </a:xfrm>
            <a:custGeom>
              <a:avLst/>
              <a:gdLst/>
              <a:ahLst/>
              <a:cxnLst>
                <a:cxn ang="0">
                  <a:pos x="204" y="2"/>
                </a:cxn>
                <a:cxn ang="0">
                  <a:pos x="97" y="8"/>
                </a:cxn>
                <a:cxn ang="0">
                  <a:pos x="78" y="8"/>
                </a:cxn>
                <a:cxn ang="0">
                  <a:pos x="50" y="5"/>
                </a:cxn>
                <a:cxn ang="0">
                  <a:pos x="24" y="2"/>
                </a:cxn>
                <a:cxn ang="0">
                  <a:pos x="14" y="2"/>
                </a:cxn>
                <a:cxn ang="0">
                  <a:pos x="8" y="5"/>
                </a:cxn>
                <a:cxn ang="0">
                  <a:pos x="0" y="50"/>
                </a:cxn>
                <a:cxn ang="0">
                  <a:pos x="0" y="79"/>
                </a:cxn>
                <a:cxn ang="0">
                  <a:pos x="8" y="95"/>
                </a:cxn>
                <a:cxn ang="0">
                  <a:pos x="40" y="104"/>
                </a:cxn>
                <a:cxn ang="0">
                  <a:pos x="64" y="103"/>
                </a:cxn>
                <a:cxn ang="0">
                  <a:pos x="90" y="100"/>
                </a:cxn>
                <a:cxn ang="0">
                  <a:pos x="141" y="92"/>
                </a:cxn>
                <a:cxn ang="0">
                  <a:pos x="164" y="89"/>
                </a:cxn>
                <a:cxn ang="0">
                  <a:pos x="173" y="89"/>
                </a:cxn>
                <a:cxn ang="0">
                  <a:pos x="182" y="88"/>
                </a:cxn>
                <a:cxn ang="0">
                  <a:pos x="246" y="92"/>
                </a:cxn>
                <a:cxn ang="0">
                  <a:pos x="248" y="0"/>
                </a:cxn>
                <a:cxn ang="0">
                  <a:pos x="236" y="0"/>
                </a:cxn>
                <a:cxn ang="0">
                  <a:pos x="229" y="0"/>
                </a:cxn>
                <a:cxn ang="0">
                  <a:pos x="221" y="0"/>
                </a:cxn>
                <a:cxn ang="0">
                  <a:pos x="204" y="2"/>
                </a:cxn>
              </a:cxnLst>
              <a:rect l="0" t="0" r="r" b="b"/>
              <a:pathLst>
                <a:path w="249" h="105">
                  <a:moveTo>
                    <a:pt x="204" y="2"/>
                  </a:moveTo>
                  <a:lnTo>
                    <a:pt x="97" y="8"/>
                  </a:lnTo>
                  <a:lnTo>
                    <a:pt x="78" y="8"/>
                  </a:lnTo>
                  <a:lnTo>
                    <a:pt x="50" y="5"/>
                  </a:lnTo>
                  <a:lnTo>
                    <a:pt x="24" y="2"/>
                  </a:lnTo>
                  <a:lnTo>
                    <a:pt x="14" y="2"/>
                  </a:lnTo>
                  <a:lnTo>
                    <a:pt x="8" y="5"/>
                  </a:lnTo>
                  <a:lnTo>
                    <a:pt x="0" y="50"/>
                  </a:lnTo>
                  <a:lnTo>
                    <a:pt x="0" y="79"/>
                  </a:lnTo>
                  <a:lnTo>
                    <a:pt x="8" y="95"/>
                  </a:lnTo>
                  <a:lnTo>
                    <a:pt x="40" y="104"/>
                  </a:lnTo>
                  <a:lnTo>
                    <a:pt x="64" y="103"/>
                  </a:lnTo>
                  <a:lnTo>
                    <a:pt x="90" y="100"/>
                  </a:lnTo>
                  <a:lnTo>
                    <a:pt x="141" y="92"/>
                  </a:lnTo>
                  <a:lnTo>
                    <a:pt x="164" y="89"/>
                  </a:lnTo>
                  <a:lnTo>
                    <a:pt x="173" y="89"/>
                  </a:lnTo>
                  <a:lnTo>
                    <a:pt x="182" y="88"/>
                  </a:lnTo>
                  <a:lnTo>
                    <a:pt x="246" y="92"/>
                  </a:lnTo>
                  <a:lnTo>
                    <a:pt x="248" y="0"/>
                  </a:lnTo>
                  <a:lnTo>
                    <a:pt x="236" y="0"/>
                  </a:lnTo>
                  <a:lnTo>
                    <a:pt x="229" y="0"/>
                  </a:lnTo>
                  <a:lnTo>
                    <a:pt x="221" y="0"/>
                  </a:lnTo>
                  <a:lnTo>
                    <a:pt x="204" y="2"/>
                  </a:lnTo>
                </a:path>
              </a:pathLst>
            </a:custGeom>
            <a:solidFill>
              <a:srgbClr val="FF8141"/>
            </a:solidFill>
            <a:ln w="12700" cap="rnd" cmpd="sng">
              <a:noFill/>
              <a:prstDash val="solid"/>
              <a:round/>
              <a:headEnd type="none" w="med" len="med"/>
              <a:tailEnd type="none" w="med" len="med"/>
            </a:ln>
            <a:effectLst/>
          </p:spPr>
          <p:txBody>
            <a:bodyPr/>
            <a:lstStyle/>
            <a:p>
              <a:endParaRPr lang="zh-CN" altLang="en-US" sz="3200"/>
            </a:p>
          </p:txBody>
        </p:sp>
        <p:sp>
          <p:nvSpPr>
            <p:cNvPr id="93" name="Freeform 88"/>
            <p:cNvSpPr>
              <a:spLocks/>
            </p:cNvSpPr>
            <p:nvPr/>
          </p:nvSpPr>
          <p:spPr bwMode="auto">
            <a:xfrm>
              <a:off x="2646" y="2036"/>
              <a:ext cx="123" cy="110"/>
            </a:xfrm>
            <a:custGeom>
              <a:avLst/>
              <a:gdLst/>
              <a:ahLst/>
              <a:cxnLst>
                <a:cxn ang="0">
                  <a:pos x="109" y="65"/>
                </a:cxn>
                <a:cxn ang="0">
                  <a:pos x="122" y="90"/>
                </a:cxn>
                <a:cxn ang="0">
                  <a:pos x="112" y="109"/>
                </a:cxn>
                <a:cxn ang="0">
                  <a:pos x="101" y="106"/>
                </a:cxn>
                <a:cxn ang="0">
                  <a:pos x="86" y="96"/>
                </a:cxn>
                <a:cxn ang="0">
                  <a:pos x="60" y="76"/>
                </a:cxn>
                <a:cxn ang="0">
                  <a:pos x="5" y="33"/>
                </a:cxn>
                <a:cxn ang="0">
                  <a:pos x="0" y="17"/>
                </a:cxn>
                <a:cxn ang="0">
                  <a:pos x="0" y="8"/>
                </a:cxn>
                <a:cxn ang="0">
                  <a:pos x="0" y="0"/>
                </a:cxn>
                <a:cxn ang="0">
                  <a:pos x="9" y="0"/>
                </a:cxn>
                <a:cxn ang="0">
                  <a:pos x="24" y="6"/>
                </a:cxn>
                <a:cxn ang="0">
                  <a:pos x="36" y="17"/>
                </a:cxn>
                <a:cxn ang="0">
                  <a:pos x="48" y="32"/>
                </a:cxn>
                <a:cxn ang="0">
                  <a:pos x="90" y="58"/>
                </a:cxn>
                <a:cxn ang="0">
                  <a:pos x="107" y="65"/>
                </a:cxn>
                <a:cxn ang="0">
                  <a:pos x="109" y="65"/>
                </a:cxn>
              </a:cxnLst>
              <a:rect l="0" t="0" r="r" b="b"/>
              <a:pathLst>
                <a:path w="123" h="110">
                  <a:moveTo>
                    <a:pt x="109" y="65"/>
                  </a:moveTo>
                  <a:lnTo>
                    <a:pt x="122" y="90"/>
                  </a:lnTo>
                  <a:lnTo>
                    <a:pt x="112" y="109"/>
                  </a:lnTo>
                  <a:lnTo>
                    <a:pt x="101" y="106"/>
                  </a:lnTo>
                  <a:lnTo>
                    <a:pt x="86" y="96"/>
                  </a:lnTo>
                  <a:lnTo>
                    <a:pt x="60" y="76"/>
                  </a:lnTo>
                  <a:lnTo>
                    <a:pt x="5" y="33"/>
                  </a:lnTo>
                  <a:lnTo>
                    <a:pt x="0" y="17"/>
                  </a:lnTo>
                  <a:lnTo>
                    <a:pt x="0" y="8"/>
                  </a:lnTo>
                  <a:lnTo>
                    <a:pt x="0" y="0"/>
                  </a:lnTo>
                  <a:lnTo>
                    <a:pt x="9" y="0"/>
                  </a:lnTo>
                  <a:lnTo>
                    <a:pt x="24" y="6"/>
                  </a:lnTo>
                  <a:lnTo>
                    <a:pt x="36" y="17"/>
                  </a:lnTo>
                  <a:lnTo>
                    <a:pt x="48" y="32"/>
                  </a:lnTo>
                  <a:lnTo>
                    <a:pt x="90" y="58"/>
                  </a:lnTo>
                  <a:lnTo>
                    <a:pt x="107" y="65"/>
                  </a:lnTo>
                  <a:lnTo>
                    <a:pt x="109" y="65"/>
                  </a:lnTo>
                </a:path>
              </a:pathLst>
            </a:custGeom>
            <a:solidFill>
              <a:srgbClr val="FF9F71"/>
            </a:solidFill>
            <a:ln w="12700" cap="rnd" cmpd="sng">
              <a:noFill/>
              <a:prstDash val="solid"/>
              <a:round/>
              <a:headEnd type="none" w="med" len="med"/>
              <a:tailEnd type="none" w="med" len="med"/>
            </a:ln>
            <a:effectLst/>
          </p:spPr>
          <p:txBody>
            <a:bodyPr/>
            <a:lstStyle/>
            <a:p>
              <a:endParaRPr lang="zh-CN" altLang="en-US" sz="3200"/>
            </a:p>
          </p:txBody>
        </p:sp>
        <p:sp>
          <p:nvSpPr>
            <p:cNvPr id="94" name="Freeform 89"/>
            <p:cNvSpPr>
              <a:spLocks/>
            </p:cNvSpPr>
            <p:nvPr/>
          </p:nvSpPr>
          <p:spPr bwMode="auto">
            <a:xfrm>
              <a:off x="2723" y="2127"/>
              <a:ext cx="50" cy="39"/>
            </a:xfrm>
            <a:custGeom>
              <a:avLst/>
              <a:gdLst/>
              <a:ahLst/>
              <a:cxnLst>
                <a:cxn ang="0">
                  <a:pos x="45" y="38"/>
                </a:cxn>
                <a:cxn ang="0">
                  <a:pos x="49" y="14"/>
                </a:cxn>
                <a:cxn ang="0">
                  <a:pos x="26" y="0"/>
                </a:cxn>
                <a:cxn ang="0">
                  <a:pos x="4" y="8"/>
                </a:cxn>
                <a:cxn ang="0">
                  <a:pos x="0" y="22"/>
                </a:cxn>
                <a:cxn ang="0">
                  <a:pos x="27" y="32"/>
                </a:cxn>
                <a:cxn ang="0">
                  <a:pos x="45" y="38"/>
                </a:cxn>
              </a:cxnLst>
              <a:rect l="0" t="0" r="r" b="b"/>
              <a:pathLst>
                <a:path w="50" h="39">
                  <a:moveTo>
                    <a:pt x="45" y="38"/>
                  </a:moveTo>
                  <a:lnTo>
                    <a:pt x="49" y="14"/>
                  </a:lnTo>
                  <a:lnTo>
                    <a:pt x="26" y="0"/>
                  </a:lnTo>
                  <a:lnTo>
                    <a:pt x="4" y="8"/>
                  </a:lnTo>
                  <a:lnTo>
                    <a:pt x="0" y="22"/>
                  </a:lnTo>
                  <a:lnTo>
                    <a:pt x="27" y="32"/>
                  </a:lnTo>
                  <a:lnTo>
                    <a:pt x="45" y="38"/>
                  </a:lnTo>
                </a:path>
              </a:pathLst>
            </a:custGeom>
            <a:solidFill>
              <a:srgbClr val="FFC0B6"/>
            </a:solidFill>
            <a:ln w="12700" cap="rnd" cmpd="sng">
              <a:noFill/>
              <a:prstDash val="solid"/>
              <a:round/>
              <a:headEnd type="none" w="med" len="med"/>
              <a:tailEnd type="none" w="med" len="med"/>
            </a:ln>
            <a:effectLst/>
          </p:spPr>
          <p:txBody>
            <a:bodyPr/>
            <a:lstStyle/>
            <a:p>
              <a:endParaRPr lang="zh-CN" altLang="en-US" sz="3200"/>
            </a:p>
          </p:txBody>
        </p:sp>
        <p:sp>
          <p:nvSpPr>
            <p:cNvPr id="95" name="Freeform 90"/>
            <p:cNvSpPr>
              <a:spLocks/>
            </p:cNvSpPr>
            <p:nvPr/>
          </p:nvSpPr>
          <p:spPr bwMode="auto">
            <a:xfrm>
              <a:off x="2662" y="2144"/>
              <a:ext cx="232" cy="91"/>
            </a:xfrm>
            <a:custGeom>
              <a:avLst/>
              <a:gdLst/>
              <a:ahLst/>
              <a:cxnLst>
                <a:cxn ang="0">
                  <a:pos x="227" y="41"/>
                </a:cxn>
                <a:cxn ang="0">
                  <a:pos x="221" y="22"/>
                </a:cxn>
                <a:cxn ang="0">
                  <a:pos x="195" y="18"/>
                </a:cxn>
                <a:cxn ang="0">
                  <a:pos x="181" y="18"/>
                </a:cxn>
                <a:cxn ang="0">
                  <a:pos x="169" y="18"/>
                </a:cxn>
                <a:cxn ang="0">
                  <a:pos x="115" y="38"/>
                </a:cxn>
                <a:cxn ang="0">
                  <a:pos x="94" y="39"/>
                </a:cxn>
                <a:cxn ang="0">
                  <a:pos x="73" y="35"/>
                </a:cxn>
                <a:cxn ang="0">
                  <a:pos x="40" y="14"/>
                </a:cxn>
                <a:cxn ang="0">
                  <a:pos x="20" y="3"/>
                </a:cxn>
                <a:cxn ang="0">
                  <a:pos x="5" y="0"/>
                </a:cxn>
                <a:cxn ang="0">
                  <a:pos x="0" y="8"/>
                </a:cxn>
                <a:cxn ang="0">
                  <a:pos x="0" y="15"/>
                </a:cxn>
                <a:cxn ang="0">
                  <a:pos x="1" y="22"/>
                </a:cxn>
                <a:cxn ang="0">
                  <a:pos x="18" y="40"/>
                </a:cxn>
                <a:cxn ang="0">
                  <a:pos x="41" y="55"/>
                </a:cxn>
                <a:cxn ang="0">
                  <a:pos x="70" y="76"/>
                </a:cxn>
                <a:cxn ang="0">
                  <a:pos x="88" y="87"/>
                </a:cxn>
                <a:cxn ang="0">
                  <a:pos x="102" y="90"/>
                </a:cxn>
                <a:cxn ang="0">
                  <a:pos x="106" y="85"/>
                </a:cxn>
                <a:cxn ang="0">
                  <a:pos x="108" y="77"/>
                </a:cxn>
                <a:cxn ang="0">
                  <a:pos x="114" y="62"/>
                </a:cxn>
                <a:cxn ang="0">
                  <a:pos x="168" y="49"/>
                </a:cxn>
                <a:cxn ang="0">
                  <a:pos x="231" y="43"/>
                </a:cxn>
                <a:cxn ang="0">
                  <a:pos x="227" y="41"/>
                </a:cxn>
              </a:cxnLst>
              <a:rect l="0" t="0" r="r" b="b"/>
              <a:pathLst>
                <a:path w="232" h="91">
                  <a:moveTo>
                    <a:pt x="227" y="41"/>
                  </a:moveTo>
                  <a:lnTo>
                    <a:pt x="221" y="22"/>
                  </a:lnTo>
                  <a:lnTo>
                    <a:pt x="195" y="18"/>
                  </a:lnTo>
                  <a:lnTo>
                    <a:pt x="181" y="18"/>
                  </a:lnTo>
                  <a:lnTo>
                    <a:pt x="169" y="18"/>
                  </a:lnTo>
                  <a:lnTo>
                    <a:pt x="115" y="38"/>
                  </a:lnTo>
                  <a:lnTo>
                    <a:pt x="94" y="39"/>
                  </a:lnTo>
                  <a:lnTo>
                    <a:pt x="73" y="35"/>
                  </a:lnTo>
                  <a:lnTo>
                    <a:pt x="40" y="14"/>
                  </a:lnTo>
                  <a:lnTo>
                    <a:pt x="20" y="3"/>
                  </a:lnTo>
                  <a:lnTo>
                    <a:pt x="5" y="0"/>
                  </a:lnTo>
                  <a:lnTo>
                    <a:pt x="0" y="8"/>
                  </a:lnTo>
                  <a:lnTo>
                    <a:pt x="0" y="15"/>
                  </a:lnTo>
                  <a:lnTo>
                    <a:pt x="1" y="22"/>
                  </a:lnTo>
                  <a:lnTo>
                    <a:pt x="18" y="40"/>
                  </a:lnTo>
                  <a:lnTo>
                    <a:pt x="41" y="55"/>
                  </a:lnTo>
                  <a:lnTo>
                    <a:pt x="70" y="76"/>
                  </a:lnTo>
                  <a:lnTo>
                    <a:pt x="88" y="87"/>
                  </a:lnTo>
                  <a:lnTo>
                    <a:pt x="102" y="90"/>
                  </a:lnTo>
                  <a:lnTo>
                    <a:pt x="106" y="85"/>
                  </a:lnTo>
                  <a:lnTo>
                    <a:pt x="108" y="77"/>
                  </a:lnTo>
                  <a:lnTo>
                    <a:pt x="114" y="62"/>
                  </a:lnTo>
                  <a:lnTo>
                    <a:pt x="168" y="49"/>
                  </a:lnTo>
                  <a:lnTo>
                    <a:pt x="231" y="43"/>
                  </a:lnTo>
                  <a:lnTo>
                    <a:pt x="227" y="41"/>
                  </a:lnTo>
                </a:path>
              </a:pathLst>
            </a:custGeom>
            <a:solidFill>
              <a:srgbClr val="FF9F71"/>
            </a:solidFill>
            <a:ln w="12700" cap="rnd" cmpd="sng">
              <a:noFill/>
              <a:prstDash val="solid"/>
              <a:round/>
              <a:headEnd type="none" w="med" len="med"/>
              <a:tailEnd type="none" w="med" len="med"/>
            </a:ln>
            <a:effectLst/>
          </p:spPr>
          <p:txBody>
            <a:bodyPr/>
            <a:lstStyle/>
            <a:p>
              <a:endParaRPr lang="zh-CN" altLang="en-US" sz="3200"/>
            </a:p>
          </p:txBody>
        </p:sp>
        <p:sp>
          <p:nvSpPr>
            <p:cNvPr id="96" name="Freeform 91"/>
            <p:cNvSpPr>
              <a:spLocks/>
            </p:cNvSpPr>
            <p:nvPr/>
          </p:nvSpPr>
          <p:spPr bwMode="auto">
            <a:xfrm>
              <a:off x="2707" y="2231"/>
              <a:ext cx="227" cy="74"/>
            </a:xfrm>
            <a:custGeom>
              <a:avLst/>
              <a:gdLst/>
              <a:ahLst/>
              <a:cxnLst>
                <a:cxn ang="0">
                  <a:pos x="226" y="10"/>
                </a:cxn>
                <a:cxn ang="0">
                  <a:pos x="211" y="1"/>
                </a:cxn>
                <a:cxn ang="0">
                  <a:pos x="206" y="0"/>
                </a:cxn>
                <a:cxn ang="0">
                  <a:pos x="199" y="0"/>
                </a:cxn>
                <a:cxn ang="0">
                  <a:pos x="182" y="4"/>
                </a:cxn>
                <a:cxn ang="0">
                  <a:pos x="152" y="14"/>
                </a:cxn>
                <a:cxn ang="0">
                  <a:pos x="140" y="15"/>
                </a:cxn>
                <a:cxn ang="0">
                  <a:pos x="124" y="20"/>
                </a:cxn>
                <a:cxn ang="0">
                  <a:pos x="96" y="29"/>
                </a:cxn>
                <a:cxn ang="0">
                  <a:pos x="78" y="36"/>
                </a:cxn>
                <a:cxn ang="0">
                  <a:pos x="69" y="39"/>
                </a:cxn>
                <a:cxn ang="0">
                  <a:pos x="60" y="39"/>
                </a:cxn>
                <a:cxn ang="0">
                  <a:pos x="32" y="21"/>
                </a:cxn>
                <a:cxn ang="0">
                  <a:pos x="18" y="11"/>
                </a:cxn>
                <a:cxn ang="0">
                  <a:pos x="4" y="8"/>
                </a:cxn>
                <a:cxn ang="0">
                  <a:pos x="0" y="17"/>
                </a:cxn>
                <a:cxn ang="0">
                  <a:pos x="1" y="31"/>
                </a:cxn>
                <a:cxn ang="0">
                  <a:pos x="5" y="37"/>
                </a:cxn>
                <a:cxn ang="0">
                  <a:pos x="14" y="43"/>
                </a:cxn>
                <a:cxn ang="0">
                  <a:pos x="35" y="52"/>
                </a:cxn>
                <a:cxn ang="0">
                  <a:pos x="65" y="67"/>
                </a:cxn>
                <a:cxn ang="0">
                  <a:pos x="82" y="72"/>
                </a:cxn>
                <a:cxn ang="0">
                  <a:pos x="90" y="73"/>
                </a:cxn>
                <a:cxn ang="0">
                  <a:pos x="98" y="73"/>
                </a:cxn>
                <a:cxn ang="0">
                  <a:pos x="101" y="69"/>
                </a:cxn>
                <a:cxn ang="0">
                  <a:pos x="101" y="60"/>
                </a:cxn>
                <a:cxn ang="0">
                  <a:pos x="100" y="52"/>
                </a:cxn>
                <a:cxn ang="0">
                  <a:pos x="104" y="46"/>
                </a:cxn>
                <a:cxn ang="0">
                  <a:pos x="149" y="40"/>
                </a:cxn>
                <a:cxn ang="0">
                  <a:pos x="193" y="25"/>
                </a:cxn>
                <a:cxn ang="0">
                  <a:pos x="226" y="10"/>
                </a:cxn>
              </a:cxnLst>
              <a:rect l="0" t="0" r="r" b="b"/>
              <a:pathLst>
                <a:path w="227" h="74">
                  <a:moveTo>
                    <a:pt x="226" y="10"/>
                  </a:moveTo>
                  <a:lnTo>
                    <a:pt x="211" y="1"/>
                  </a:lnTo>
                  <a:lnTo>
                    <a:pt x="206" y="0"/>
                  </a:lnTo>
                  <a:lnTo>
                    <a:pt x="199" y="0"/>
                  </a:lnTo>
                  <a:lnTo>
                    <a:pt x="182" y="4"/>
                  </a:lnTo>
                  <a:lnTo>
                    <a:pt x="152" y="14"/>
                  </a:lnTo>
                  <a:lnTo>
                    <a:pt x="140" y="15"/>
                  </a:lnTo>
                  <a:lnTo>
                    <a:pt x="124" y="20"/>
                  </a:lnTo>
                  <a:lnTo>
                    <a:pt x="96" y="29"/>
                  </a:lnTo>
                  <a:lnTo>
                    <a:pt x="78" y="36"/>
                  </a:lnTo>
                  <a:lnTo>
                    <a:pt x="69" y="39"/>
                  </a:lnTo>
                  <a:lnTo>
                    <a:pt x="60" y="39"/>
                  </a:lnTo>
                  <a:lnTo>
                    <a:pt x="32" y="21"/>
                  </a:lnTo>
                  <a:lnTo>
                    <a:pt x="18" y="11"/>
                  </a:lnTo>
                  <a:lnTo>
                    <a:pt x="4" y="8"/>
                  </a:lnTo>
                  <a:lnTo>
                    <a:pt x="0" y="17"/>
                  </a:lnTo>
                  <a:lnTo>
                    <a:pt x="1" y="31"/>
                  </a:lnTo>
                  <a:lnTo>
                    <a:pt x="5" y="37"/>
                  </a:lnTo>
                  <a:lnTo>
                    <a:pt x="14" y="43"/>
                  </a:lnTo>
                  <a:lnTo>
                    <a:pt x="35" y="52"/>
                  </a:lnTo>
                  <a:lnTo>
                    <a:pt x="65" y="67"/>
                  </a:lnTo>
                  <a:lnTo>
                    <a:pt x="82" y="72"/>
                  </a:lnTo>
                  <a:lnTo>
                    <a:pt x="90" y="73"/>
                  </a:lnTo>
                  <a:lnTo>
                    <a:pt x="98" y="73"/>
                  </a:lnTo>
                  <a:lnTo>
                    <a:pt x="101" y="69"/>
                  </a:lnTo>
                  <a:lnTo>
                    <a:pt x="101" y="60"/>
                  </a:lnTo>
                  <a:lnTo>
                    <a:pt x="100" y="52"/>
                  </a:lnTo>
                  <a:lnTo>
                    <a:pt x="104" y="46"/>
                  </a:lnTo>
                  <a:lnTo>
                    <a:pt x="149" y="40"/>
                  </a:lnTo>
                  <a:lnTo>
                    <a:pt x="193" y="25"/>
                  </a:lnTo>
                  <a:lnTo>
                    <a:pt x="226" y="10"/>
                  </a:lnTo>
                </a:path>
              </a:pathLst>
            </a:custGeom>
            <a:solidFill>
              <a:srgbClr val="FF9F71"/>
            </a:solidFill>
            <a:ln w="12700" cap="rnd" cmpd="sng">
              <a:noFill/>
              <a:prstDash val="solid"/>
              <a:round/>
              <a:headEnd type="none" w="med" len="med"/>
              <a:tailEnd type="none" w="med" len="med"/>
            </a:ln>
            <a:effectLst/>
          </p:spPr>
          <p:txBody>
            <a:bodyPr/>
            <a:lstStyle/>
            <a:p>
              <a:endParaRPr lang="zh-CN" altLang="en-US" sz="3200"/>
            </a:p>
          </p:txBody>
        </p:sp>
        <p:sp>
          <p:nvSpPr>
            <p:cNvPr id="97" name="Freeform 92"/>
            <p:cNvSpPr>
              <a:spLocks/>
            </p:cNvSpPr>
            <p:nvPr/>
          </p:nvSpPr>
          <p:spPr bwMode="auto">
            <a:xfrm>
              <a:off x="2778" y="2294"/>
              <a:ext cx="193" cy="78"/>
            </a:xfrm>
            <a:custGeom>
              <a:avLst/>
              <a:gdLst/>
              <a:ahLst/>
              <a:cxnLst>
                <a:cxn ang="0">
                  <a:pos x="192" y="9"/>
                </a:cxn>
                <a:cxn ang="0">
                  <a:pos x="167" y="1"/>
                </a:cxn>
                <a:cxn ang="0">
                  <a:pos x="160" y="0"/>
                </a:cxn>
                <a:cxn ang="0">
                  <a:pos x="149" y="1"/>
                </a:cxn>
                <a:cxn ang="0">
                  <a:pos x="131" y="9"/>
                </a:cxn>
                <a:cxn ang="0">
                  <a:pos x="80" y="29"/>
                </a:cxn>
                <a:cxn ang="0">
                  <a:pos x="68" y="38"/>
                </a:cxn>
                <a:cxn ang="0">
                  <a:pos x="64" y="42"/>
                </a:cxn>
                <a:cxn ang="0">
                  <a:pos x="57" y="43"/>
                </a:cxn>
                <a:cxn ang="0">
                  <a:pos x="30" y="34"/>
                </a:cxn>
                <a:cxn ang="0">
                  <a:pos x="17" y="31"/>
                </a:cxn>
                <a:cxn ang="0">
                  <a:pos x="10" y="30"/>
                </a:cxn>
                <a:cxn ang="0">
                  <a:pos x="2" y="30"/>
                </a:cxn>
                <a:cxn ang="0">
                  <a:pos x="0" y="36"/>
                </a:cxn>
                <a:cxn ang="0">
                  <a:pos x="2" y="48"/>
                </a:cxn>
                <a:cxn ang="0">
                  <a:pos x="12" y="59"/>
                </a:cxn>
                <a:cxn ang="0">
                  <a:pos x="29" y="67"/>
                </a:cxn>
                <a:cxn ang="0">
                  <a:pos x="46" y="76"/>
                </a:cxn>
                <a:cxn ang="0">
                  <a:pos x="55" y="77"/>
                </a:cxn>
                <a:cxn ang="0">
                  <a:pos x="66" y="75"/>
                </a:cxn>
                <a:cxn ang="0">
                  <a:pos x="71" y="72"/>
                </a:cxn>
                <a:cxn ang="0">
                  <a:pos x="71" y="67"/>
                </a:cxn>
                <a:cxn ang="0">
                  <a:pos x="71" y="62"/>
                </a:cxn>
                <a:cxn ang="0">
                  <a:pos x="75" y="56"/>
                </a:cxn>
                <a:cxn ang="0">
                  <a:pos x="136" y="33"/>
                </a:cxn>
                <a:cxn ang="0">
                  <a:pos x="170" y="22"/>
                </a:cxn>
                <a:cxn ang="0">
                  <a:pos x="192" y="9"/>
                </a:cxn>
              </a:cxnLst>
              <a:rect l="0" t="0" r="r" b="b"/>
              <a:pathLst>
                <a:path w="193" h="78">
                  <a:moveTo>
                    <a:pt x="192" y="9"/>
                  </a:moveTo>
                  <a:lnTo>
                    <a:pt x="167" y="1"/>
                  </a:lnTo>
                  <a:lnTo>
                    <a:pt x="160" y="0"/>
                  </a:lnTo>
                  <a:lnTo>
                    <a:pt x="149" y="1"/>
                  </a:lnTo>
                  <a:lnTo>
                    <a:pt x="131" y="9"/>
                  </a:lnTo>
                  <a:lnTo>
                    <a:pt x="80" y="29"/>
                  </a:lnTo>
                  <a:lnTo>
                    <a:pt x="68" y="38"/>
                  </a:lnTo>
                  <a:lnTo>
                    <a:pt x="64" y="42"/>
                  </a:lnTo>
                  <a:lnTo>
                    <a:pt x="57" y="43"/>
                  </a:lnTo>
                  <a:lnTo>
                    <a:pt x="30" y="34"/>
                  </a:lnTo>
                  <a:lnTo>
                    <a:pt x="17" y="31"/>
                  </a:lnTo>
                  <a:lnTo>
                    <a:pt x="10" y="30"/>
                  </a:lnTo>
                  <a:lnTo>
                    <a:pt x="2" y="30"/>
                  </a:lnTo>
                  <a:lnTo>
                    <a:pt x="0" y="36"/>
                  </a:lnTo>
                  <a:lnTo>
                    <a:pt x="2" y="48"/>
                  </a:lnTo>
                  <a:lnTo>
                    <a:pt x="12" y="59"/>
                  </a:lnTo>
                  <a:lnTo>
                    <a:pt x="29" y="67"/>
                  </a:lnTo>
                  <a:lnTo>
                    <a:pt x="46" y="76"/>
                  </a:lnTo>
                  <a:lnTo>
                    <a:pt x="55" y="77"/>
                  </a:lnTo>
                  <a:lnTo>
                    <a:pt x="66" y="75"/>
                  </a:lnTo>
                  <a:lnTo>
                    <a:pt x="71" y="72"/>
                  </a:lnTo>
                  <a:lnTo>
                    <a:pt x="71" y="67"/>
                  </a:lnTo>
                  <a:lnTo>
                    <a:pt x="71" y="62"/>
                  </a:lnTo>
                  <a:lnTo>
                    <a:pt x="75" y="56"/>
                  </a:lnTo>
                  <a:lnTo>
                    <a:pt x="136" y="33"/>
                  </a:lnTo>
                  <a:lnTo>
                    <a:pt x="170" y="22"/>
                  </a:lnTo>
                  <a:lnTo>
                    <a:pt x="192" y="9"/>
                  </a:lnTo>
                </a:path>
              </a:pathLst>
            </a:custGeom>
            <a:solidFill>
              <a:srgbClr val="FF9F71"/>
            </a:solidFill>
            <a:ln w="12700" cap="rnd" cmpd="sng">
              <a:noFill/>
              <a:prstDash val="solid"/>
              <a:round/>
              <a:headEnd type="none" w="med" len="med"/>
              <a:tailEnd type="none" w="med" len="med"/>
            </a:ln>
            <a:effectLst/>
          </p:spPr>
          <p:txBody>
            <a:bodyPr/>
            <a:lstStyle/>
            <a:p>
              <a:endParaRPr lang="zh-CN" altLang="en-US" sz="3200"/>
            </a:p>
          </p:txBody>
        </p:sp>
        <p:sp>
          <p:nvSpPr>
            <p:cNvPr id="98" name="Freeform 93"/>
            <p:cNvSpPr>
              <a:spLocks/>
            </p:cNvSpPr>
            <p:nvPr/>
          </p:nvSpPr>
          <p:spPr bwMode="auto">
            <a:xfrm>
              <a:off x="3257" y="2221"/>
              <a:ext cx="187" cy="36"/>
            </a:xfrm>
            <a:custGeom>
              <a:avLst/>
              <a:gdLst/>
              <a:ahLst/>
              <a:cxnLst>
                <a:cxn ang="0">
                  <a:pos x="148" y="0"/>
                </a:cxn>
                <a:cxn ang="0">
                  <a:pos x="110" y="0"/>
                </a:cxn>
                <a:cxn ang="0">
                  <a:pos x="80" y="0"/>
                </a:cxn>
                <a:cxn ang="0">
                  <a:pos x="66" y="0"/>
                </a:cxn>
                <a:cxn ang="0">
                  <a:pos x="55" y="0"/>
                </a:cxn>
                <a:cxn ang="0">
                  <a:pos x="6" y="7"/>
                </a:cxn>
                <a:cxn ang="0">
                  <a:pos x="0" y="17"/>
                </a:cxn>
                <a:cxn ang="0">
                  <a:pos x="0" y="25"/>
                </a:cxn>
                <a:cxn ang="0">
                  <a:pos x="5" y="30"/>
                </a:cxn>
                <a:cxn ang="0">
                  <a:pos x="29" y="34"/>
                </a:cxn>
                <a:cxn ang="0">
                  <a:pos x="45" y="34"/>
                </a:cxn>
                <a:cxn ang="0">
                  <a:pos x="54" y="34"/>
                </a:cxn>
                <a:cxn ang="0">
                  <a:pos x="64" y="35"/>
                </a:cxn>
                <a:cxn ang="0">
                  <a:pos x="102" y="34"/>
                </a:cxn>
                <a:cxn ang="0">
                  <a:pos x="119" y="33"/>
                </a:cxn>
                <a:cxn ang="0">
                  <a:pos x="133" y="32"/>
                </a:cxn>
                <a:cxn ang="0">
                  <a:pos x="147" y="32"/>
                </a:cxn>
                <a:cxn ang="0">
                  <a:pos x="156" y="32"/>
                </a:cxn>
                <a:cxn ang="0">
                  <a:pos x="165" y="33"/>
                </a:cxn>
                <a:cxn ang="0">
                  <a:pos x="186" y="34"/>
                </a:cxn>
                <a:cxn ang="0">
                  <a:pos x="186" y="20"/>
                </a:cxn>
                <a:cxn ang="0">
                  <a:pos x="186" y="10"/>
                </a:cxn>
                <a:cxn ang="0">
                  <a:pos x="186" y="0"/>
                </a:cxn>
                <a:cxn ang="0">
                  <a:pos x="150" y="0"/>
                </a:cxn>
                <a:cxn ang="0">
                  <a:pos x="148" y="0"/>
                </a:cxn>
              </a:cxnLst>
              <a:rect l="0" t="0" r="r" b="b"/>
              <a:pathLst>
                <a:path w="187" h="36">
                  <a:moveTo>
                    <a:pt x="148" y="0"/>
                  </a:moveTo>
                  <a:lnTo>
                    <a:pt x="110" y="0"/>
                  </a:lnTo>
                  <a:lnTo>
                    <a:pt x="80" y="0"/>
                  </a:lnTo>
                  <a:lnTo>
                    <a:pt x="66" y="0"/>
                  </a:lnTo>
                  <a:lnTo>
                    <a:pt x="55" y="0"/>
                  </a:lnTo>
                  <a:lnTo>
                    <a:pt x="6" y="7"/>
                  </a:lnTo>
                  <a:lnTo>
                    <a:pt x="0" y="17"/>
                  </a:lnTo>
                  <a:lnTo>
                    <a:pt x="0" y="25"/>
                  </a:lnTo>
                  <a:lnTo>
                    <a:pt x="5" y="30"/>
                  </a:lnTo>
                  <a:lnTo>
                    <a:pt x="29" y="34"/>
                  </a:lnTo>
                  <a:lnTo>
                    <a:pt x="45" y="34"/>
                  </a:lnTo>
                  <a:lnTo>
                    <a:pt x="54" y="34"/>
                  </a:lnTo>
                  <a:lnTo>
                    <a:pt x="64" y="35"/>
                  </a:lnTo>
                  <a:lnTo>
                    <a:pt x="102" y="34"/>
                  </a:lnTo>
                  <a:lnTo>
                    <a:pt x="119" y="33"/>
                  </a:lnTo>
                  <a:lnTo>
                    <a:pt x="133" y="32"/>
                  </a:lnTo>
                  <a:lnTo>
                    <a:pt x="147" y="32"/>
                  </a:lnTo>
                  <a:lnTo>
                    <a:pt x="156" y="32"/>
                  </a:lnTo>
                  <a:lnTo>
                    <a:pt x="165" y="33"/>
                  </a:lnTo>
                  <a:lnTo>
                    <a:pt x="186" y="34"/>
                  </a:lnTo>
                  <a:lnTo>
                    <a:pt x="186" y="20"/>
                  </a:lnTo>
                  <a:lnTo>
                    <a:pt x="186" y="10"/>
                  </a:lnTo>
                  <a:lnTo>
                    <a:pt x="186" y="0"/>
                  </a:lnTo>
                  <a:lnTo>
                    <a:pt x="150" y="0"/>
                  </a:lnTo>
                  <a:lnTo>
                    <a:pt x="148" y="0"/>
                  </a:lnTo>
                </a:path>
              </a:pathLst>
            </a:custGeom>
            <a:solidFill>
              <a:srgbClr val="FF9F71"/>
            </a:solidFill>
            <a:ln w="12700" cap="rnd" cmpd="sng">
              <a:noFill/>
              <a:prstDash val="solid"/>
              <a:round/>
              <a:headEnd type="none" w="med" len="med"/>
              <a:tailEnd type="none" w="med" len="med"/>
            </a:ln>
            <a:effectLst/>
          </p:spPr>
          <p:txBody>
            <a:bodyPr/>
            <a:lstStyle/>
            <a:p>
              <a:endParaRPr lang="zh-CN" altLang="en-US" sz="3200"/>
            </a:p>
          </p:txBody>
        </p:sp>
        <p:sp>
          <p:nvSpPr>
            <p:cNvPr id="99" name="Freeform 94"/>
            <p:cNvSpPr>
              <a:spLocks/>
            </p:cNvSpPr>
            <p:nvPr/>
          </p:nvSpPr>
          <p:spPr bwMode="auto">
            <a:xfrm>
              <a:off x="2864" y="2178"/>
              <a:ext cx="59" cy="41"/>
            </a:xfrm>
            <a:custGeom>
              <a:avLst/>
              <a:gdLst/>
              <a:ahLst/>
              <a:cxnLst>
                <a:cxn ang="0">
                  <a:pos x="2" y="40"/>
                </a:cxn>
                <a:cxn ang="0">
                  <a:pos x="0" y="18"/>
                </a:cxn>
                <a:cxn ang="0">
                  <a:pos x="9" y="6"/>
                </a:cxn>
                <a:cxn ang="0">
                  <a:pos x="24" y="0"/>
                </a:cxn>
                <a:cxn ang="0">
                  <a:pos x="40" y="3"/>
                </a:cxn>
                <a:cxn ang="0">
                  <a:pos x="55" y="11"/>
                </a:cxn>
                <a:cxn ang="0">
                  <a:pos x="58" y="21"/>
                </a:cxn>
                <a:cxn ang="0">
                  <a:pos x="36" y="31"/>
                </a:cxn>
                <a:cxn ang="0">
                  <a:pos x="2" y="40"/>
                </a:cxn>
              </a:cxnLst>
              <a:rect l="0" t="0" r="r" b="b"/>
              <a:pathLst>
                <a:path w="59" h="41">
                  <a:moveTo>
                    <a:pt x="2" y="40"/>
                  </a:moveTo>
                  <a:lnTo>
                    <a:pt x="0" y="18"/>
                  </a:lnTo>
                  <a:lnTo>
                    <a:pt x="9" y="6"/>
                  </a:lnTo>
                  <a:lnTo>
                    <a:pt x="24" y="0"/>
                  </a:lnTo>
                  <a:lnTo>
                    <a:pt x="40" y="3"/>
                  </a:lnTo>
                  <a:lnTo>
                    <a:pt x="55" y="11"/>
                  </a:lnTo>
                  <a:lnTo>
                    <a:pt x="58" y="21"/>
                  </a:lnTo>
                  <a:lnTo>
                    <a:pt x="36" y="31"/>
                  </a:lnTo>
                  <a:lnTo>
                    <a:pt x="2" y="40"/>
                  </a:lnTo>
                </a:path>
              </a:pathLst>
            </a:custGeom>
            <a:solidFill>
              <a:srgbClr val="FFC0B6"/>
            </a:solidFill>
            <a:ln w="12700" cap="rnd" cmpd="sng">
              <a:noFill/>
              <a:prstDash val="solid"/>
              <a:round/>
              <a:headEnd type="none" w="med" len="med"/>
              <a:tailEnd type="none" w="med" len="med"/>
            </a:ln>
            <a:effectLst/>
          </p:spPr>
          <p:txBody>
            <a:bodyPr/>
            <a:lstStyle/>
            <a:p>
              <a:endParaRPr lang="zh-CN" altLang="en-US" sz="3200"/>
            </a:p>
          </p:txBody>
        </p:sp>
        <p:sp>
          <p:nvSpPr>
            <p:cNvPr id="100" name="Freeform 95"/>
            <p:cNvSpPr>
              <a:spLocks/>
            </p:cNvSpPr>
            <p:nvPr/>
          </p:nvSpPr>
          <p:spPr bwMode="auto">
            <a:xfrm>
              <a:off x="2910" y="2240"/>
              <a:ext cx="52" cy="37"/>
            </a:xfrm>
            <a:custGeom>
              <a:avLst/>
              <a:gdLst/>
              <a:ahLst/>
              <a:cxnLst>
                <a:cxn ang="0">
                  <a:pos x="0" y="31"/>
                </a:cxn>
                <a:cxn ang="0">
                  <a:pos x="0" y="17"/>
                </a:cxn>
                <a:cxn ang="0">
                  <a:pos x="8" y="6"/>
                </a:cxn>
                <a:cxn ang="0">
                  <a:pos x="21" y="0"/>
                </a:cxn>
                <a:cxn ang="0">
                  <a:pos x="35" y="3"/>
                </a:cxn>
                <a:cxn ang="0">
                  <a:pos x="48" y="11"/>
                </a:cxn>
                <a:cxn ang="0">
                  <a:pos x="51" y="20"/>
                </a:cxn>
                <a:cxn ang="0">
                  <a:pos x="31" y="29"/>
                </a:cxn>
                <a:cxn ang="0">
                  <a:pos x="17" y="33"/>
                </a:cxn>
                <a:cxn ang="0">
                  <a:pos x="11" y="36"/>
                </a:cxn>
                <a:cxn ang="0">
                  <a:pos x="0" y="31"/>
                </a:cxn>
              </a:cxnLst>
              <a:rect l="0" t="0" r="r" b="b"/>
              <a:pathLst>
                <a:path w="52" h="37">
                  <a:moveTo>
                    <a:pt x="0" y="31"/>
                  </a:moveTo>
                  <a:lnTo>
                    <a:pt x="0" y="17"/>
                  </a:lnTo>
                  <a:lnTo>
                    <a:pt x="8" y="6"/>
                  </a:lnTo>
                  <a:lnTo>
                    <a:pt x="21" y="0"/>
                  </a:lnTo>
                  <a:lnTo>
                    <a:pt x="35" y="3"/>
                  </a:lnTo>
                  <a:lnTo>
                    <a:pt x="48" y="11"/>
                  </a:lnTo>
                  <a:lnTo>
                    <a:pt x="51" y="20"/>
                  </a:lnTo>
                  <a:lnTo>
                    <a:pt x="31" y="29"/>
                  </a:lnTo>
                  <a:lnTo>
                    <a:pt x="17" y="33"/>
                  </a:lnTo>
                  <a:lnTo>
                    <a:pt x="11" y="36"/>
                  </a:lnTo>
                  <a:lnTo>
                    <a:pt x="0" y="31"/>
                  </a:lnTo>
                </a:path>
              </a:pathLst>
            </a:custGeom>
            <a:solidFill>
              <a:srgbClr val="FFC0B6"/>
            </a:solidFill>
            <a:ln w="12700" cap="rnd" cmpd="sng">
              <a:noFill/>
              <a:prstDash val="solid"/>
              <a:round/>
              <a:headEnd type="none" w="med" len="med"/>
              <a:tailEnd type="none" w="med" len="med"/>
            </a:ln>
            <a:effectLst/>
          </p:spPr>
          <p:txBody>
            <a:bodyPr/>
            <a:lstStyle/>
            <a:p>
              <a:endParaRPr lang="zh-CN" altLang="en-US" sz="3200"/>
            </a:p>
          </p:txBody>
        </p:sp>
        <p:sp>
          <p:nvSpPr>
            <p:cNvPr id="101" name="Freeform 96"/>
            <p:cNvSpPr>
              <a:spLocks/>
            </p:cNvSpPr>
            <p:nvPr/>
          </p:nvSpPr>
          <p:spPr bwMode="auto">
            <a:xfrm>
              <a:off x="2951" y="2297"/>
              <a:ext cx="43" cy="39"/>
            </a:xfrm>
            <a:custGeom>
              <a:avLst/>
              <a:gdLst/>
              <a:ahLst/>
              <a:cxnLst>
                <a:cxn ang="0">
                  <a:pos x="9" y="38"/>
                </a:cxn>
                <a:cxn ang="0">
                  <a:pos x="0" y="30"/>
                </a:cxn>
                <a:cxn ang="0">
                  <a:pos x="0" y="14"/>
                </a:cxn>
                <a:cxn ang="0">
                  <a:pos x="5" y="0"/>
                </a:cxn>
                <a:cxn ang="0">
                  <a:pos x="20" y="0"/>
                </a:cxn>
                <a:cxn ang="0">
                  <a:pos x="35" y="3"/>
                </a:cxn>
                <a:cxn ang="0">
                  <a:pos x="42" y="12"/>
                </a:cxn>
                <a:cxn ang="0">
                  <a:pos x="28" y="26"/>
                </a:cxn>
                <a:cxn ang="0">
                  <a:pos x="16" y="34"/>
                </a:cxn>
                <a:cxn ang="0">
                  <a:pos x="9" y="38"/>
                </a:cxn>
              </a:cxnLst>
              <a:rect l="0" t="0" r="r" b="b"/>
              <a:pathLst>
                <a:path w="43" h="39">
                  <a:moveTo>
                    <a:pt x="9" y="38"/>
                  </a:moveTo>
                  <a:lnTo>
                    <a:pt x="0" y="30"/>
                  </a:lnTo>
                  <a:lnTo>
                    <a:pt x="0" y="14"/>
                  </a:lnTo>
                  <a:lnTo>
                    <a:pt x="5" y="0"/>
                  </a:lnTo>
                  <a:lnTo>
                    <a:pt x="20" y="0"/>
                  </a:lnTo>
                  <a:lnTo>
                    <a:pt x="35" y="3"/>
                  </a:lnTo>
                  <a:lnTo>
                    <a:pt x="42" y="12"/>
                  </a:lnTo>
                  <a:lnTo>
                    <a:pt x="28" y="26"/>
                  </a:lnTo>
                  <a:lnTo>
                    <a:pt x="16" y="34"/>
                  </a:lnTo>
                  <a:lnTo>
                    <a:pt x="9" y="38"/>
                  </a:lnTo>
                </a:path>
              </a:pathLst>
            </a:custGeom>
            <a:solidFill>
              <a:srgbClr val="FFC0B6"/>
            </a:solidFill>
            <a:ln w="12700" cap="rnd" cmpd="sng">
              <a:noFill/>
              <a:prstDash val="solid"/>
              <a:round/>
              <a:headEnd type="none" w="med" len="med"/>
              <a:tailEnd type="none" w="med" len="med"/>
            </a:ln>
            <a:effectLst/>
          </p:spPr>
          <p:txBody>
            <a:bodyPr/>
            <a:lstStyle/>
            <a:p>
              <a:endParaRPr lang="zh-CN" altLang="en-US" sz="3200"/>
            </a:p>
          </p:txBody>
        </p:sp>
        <p:sp>
          <p:nvSpPr>
            <p:cNvPr id="102" name="Line 97"/>
            <p:cNvSpPr>
              <a:spLocks noChangeShapeType="1"/>
            </p:cNvSpPr>
            <p:nvPr/>
          </p:nvSpPr>
          <p:spPr bwMode="auto">
            <a:xfrm flipH="1" flipV="1">
              <a:off x="2067" y="1529"/>
              <a:ext cx="614" cy="471"/>
            </a:xfrm>
            <a:prstGeom prst="line">
              <a:avLst/>
            </a:prstGeom>
            <a:noFill/>
            <a:ln w="12700">
              <a:solidFill>
                <a:srgbClr val="FFFFFF"/>
              </a:solidFill>
              <a:round/>
              <a:headEnd/>
              <a:tailEnd/>
            </a:ln>
            <a:effectLst/>
          </p:spPr>
          <p:txBody>
            <a:bodyPr wrap="none" anchor="ctr"/>
            <a:lstStyle/>
            <a:p>
              <a:endParaRPr lang="zh-CN" altLang="en-US" sz="3200"/>
            </a:p>
          </p:txBody>
        </p:sp>
        <p:sp>
          <p:nvSpPr>
            <p:cNvPr id="103" name="Line 98"/>
            <p:cNvSpPr>
              <a:spLocks noChangeShapeType="1"/>
            </p:cNvSpPr>
            <p:nvPr/>
          </p:nvSpPr>
          <p:spPr bwMode="auto">
            <a:xfrm flipH="1" flipV="1">
              <a:off x="2061" y="1535"/>
              <a:ext cx="628" cy="493"/>
            </a:xfrm>
            <a:prstGeom prst="line">
              <a:avLst/>
            </a:prstGeom>
            <a:noFill/>
            <a:ln w="12700">
              <a:solidFill>
                <a:srgbClr val="4F4F4F"/>
              </a:solidFill>
              <a:round/>
              <a:headEnd/>
              <a:tailEnd/>
            </a:ln>
            <a:effectLst/>
          </p:spPr>
          <p:txBody>
            <a:bodyPr wrap="none" anchor="ctr"/>
            <a:lstStyle/>
            <a:p>
              <a:endParaRPr lang="zh-CN" altLang="en-US" sz="3200"/>
            </a:p>
          </p:txBody>
        </p:sp>
        <p:sp>
          <p:nvSpPr>
            <p:cNvPr id="104" name="Freeform 99"/>
            <p:cNvSpPr>
              <a:spLocks/>
            </p:cNvSpPr>
            <p:nvPr/>
          </p:nvSpPr>
          <p:spPr bwMode="auto">
            <a:xfrm>
              <a:off x="2918" y="2350"/>
              <a:ext cx="526" cy="83"/>
            </a:xfrm>
            <a:custGeom>
              <a:avLst/>
              <a:gdLst/>
              <a:ahLst/>
              <a:cxnLst>
                <a:cxn ang="0">
                  <a:pos x="525" y="26"/>
                </a:cxn>
                <a:cxn ang="0">
                  <a:pos x="525" y="81"/>
                </a:cxn>
                <a:cxn ang="0">
                  <a:pos x="367" y="56"/>
                </a:cxn>
                <a:cxn ang="0">
                  <a:pos x="334" y="53"/>
                </a:cxn>
                <a:cxn ang="0">
                  <a:pos x="316" y="53"/>
                </a:cxn>
                <a:cxn ang="0">
                  <a:pos x="309" y="53"/>
                </a:cxn>
                <a:cxn ang="0">
                  <a:pos x="300" y="53"/>
                </a:cxn>
                <a:cxn ang="0">
                  <a:pos x="239" y="76"/>
                </a:cxn>
                <a:cxn ang="0">
                  <a:pos x="214" y="80"/>
                </a:cxn>
                <a:cxn ang="0">
                  <a:pos x="200" y="82"/>
                </a:cxn>
                <a:cxn ang="0">
                  <a:pos x="188" y="82"/>
                </a:cxn>
                <a:cxn ang="0">
                  <a:pos x="95" y="59"/>
                </a:cxn>
                <a:cxn ang="0">
                  <a:pos x="28" y="36"/>
                </a:cxn>
                <a:cxn ang="0">
                  <a:pos x="0" y="20"/>
                </a:cxn>
                <a:cxn ang="0">
                  <a:pos x="39" y="0"/>
                </a:cxn>
                <a:cxn ang="0">
                  <a:pos x="47" y="17"/>
                </a:cxn>
                <a:cxn ang="0">
                  <a:pos x="61" y="31"/>
                </a:cxn>
                <a:cxn ang="0">
                  <a:pos x="120" y="50"/>
                </a:cxn>
                <a:cxn ang="0">
                  <a:pos x="156" y="57"/>
                </a:cxn>
                <a:cxn ang="0">
                  <a:pos x="171" y="59"/>
                </a:cxn>
                <a:cxn ang="0">
                  <a:pos x="183" y="59"/>
                </a:cxn>
                <a:cxn ang="0">
                  <a:pos x="248" y="43"/>
                </a:cxn>
                <a:cxn ang="0">
                  <a:pos x="261" y="36"/>
                </a:cxn>
                <a:cxn ang="0">
                  <a:pos x="271" y="23"/>
                </a:cxn>
                <a:cxn ang="0">
                  <a:pos x="280" y="12"/>
                </a:cxn>
                <a:cxn ang="0">
                  <a:pos x="286" y="9"/>
                </a:cxn>
                <a:cxn ang="0">
                  <a:pos x="294" y="8"/>
                </a:cxn>
                <a:cxn ang="0">
                  <a:pos x="378" y="26"/>
                </a:cxn>
                <a:cxn ang="0">
                  <a:pos x="419" y="28"/>
                </a:cxn>
                <a:cxn ang="0">
                  <a:pos x="461" y="22"/>
                </a:cxn>
                <a:cxn ang="0">
                  <a:pos x="477" y="19"/>
                </a:cxn>
                <a:cxn ang="0">
                  <a:pos x="488" y="19"/>
                </a:cxn>
                <a:cxn ang="0">
                  <a:pos x="499" y="21"/>
                </a:cxn>
                <a:cxn ang="0">
                  <a:pos x="525" y="26"/>
                </a:cxn>
              </a:cxnLst>
              <a:rect l="0" t="0" r="r" b="b"/>
              <a:pathLst>
                <a:path w="526" h="83">
                  <a:moveTo>
                    <a:pt x="525" y="26"/>
                  </a:moveTo>
                  <a:lnTo>
                    <a:pt x="525" y="81"/>
                  </a:lnTo>
                  <a:lnTo>
                    <a:pt x="367" y="56"/>
                  </a:lnTo>
                  <a:lnTo>
                    <a:pt x="334" y="53"/>
                  </a:lnTo>
                  <a:lnTo>
                    <a:pt x="316" y="53"/>
                  </a:lnTo>
                  <a:lnTo>
                    <a:pt x="309" y="53"/>
                  </a:lnTo>
                  <a:lnTo>
                    <a:pt x="300" y="53"/>
                  </a:lnTo>
                  <a:lnTo>
                    <a:pt x="239" y="76"/>
                  </a:lnTo>
                  <a:lnTo>
                    <a:pt x="214" y="80"/>
                  </a:lnTo>
                  <a:lnTo>
                    <a:pt x="200" y="82"/>
                  </a:lnTo>
                  <a:lnTo>
                    <a:pt x="188" y="82"/>
                  </a:lnTo>
                  <a:lnTo>
                    <a:pt x="95" y="59"/>
                  </a:lnTo>
                  <a:lnTo>
                    <a:pt x="28" y="36"/>
                  </a:lnTo>
                  <a:lnTo>
                    <a:pt x="0" y="20"/>
                  </a:lnTo>
                  <a:lnTo>
                    <a:pt x="39" y="0"/>
                  </a:lnTo>
                  <a:lnTo>
                    <a:pt x="47" y="17"/>
                  </a:lnTo>
                  <a:lnTo>
                    <a:pt x="61" y="31"/>
                  </a:lnTo>
                  <a:lnTo>
                    <a:pt x="120" y="50"/>
                  </a:lnTo>
                  <a:lnTo>
                    <a:pt x="156" y="57"/>
                  </a:lnTo>
                  <a:lnTo>
                    <a:pt x="171" y="59"/>
                  </a:lnTo>
                  <a:lnTo>
                    <a:pt x="183" y="59"/>
                  </a:lnTo>
                  <a:lnTo>
                    <a:pt x="248" y="43"/>
                  </a:lnTo>
                  <a:lnTo>
                    <a:pt x="261" y="36"/>
                  </a:lnTo>
                  <a:lnTo>
                    <a:pt x="271" y="23"/>
                  </a:lnTo>
                  <a:lnTo>
                    <a:pt x="280" y="12"/>
                  </a:lnTo>
                  <a:lnTo>
                    <a:pt x="286" y="9"/>
                  </a:lnTo>
                  <a:lnTo>
                    <a:pt x="294" y="8"/>
                  </a:lnTo>
                  <a:lnTo>
                    <a:pt x="378" y="26"/>
                  </a:lnTo>
                  <a:lnTo>
                    <a:pt x="419" y="28"/>
                  </a:lnTo>
                  <a:lnTo>
                    <a:pt x="461" y="22"/>
                  </a:lnTo>
                  <a:lnTo>
                    <a:pt x="477" y="19"/>
                  </a:lnTo>
                  <a:lnTo>
                    <a:pt x="488" y="19"/>
                  </a:lnTo>
                  <a:lnTo>
                    <a:pt x="499" y="21"/>
                  </a:lnTo>
                  <a:lnTo>
                    <a:pt x="525" y="26"/>
                  </a:lnTo>
                </a:path>
              </a:pathLst>
            </a:custGeom>
            <a:solidFill>
              <a:srgbClr val="A13F00"/>
            </a:solidFill>
            <a:ln w="12700" cap="rnd" cmpd="sng">
              <a:noFill/>
              <a:prstDash val="solid"/>
              <a:round/>
              <a:headEnd type="none" w="med" len="med"/>
              <a:tailEnd type="none" w="med" len="med"/>
            </a:ln>
            <a:effectLst/>
          </p:spPr>
          <p:txBody>
            <a:bodyPr/>
            <a:lstStyle/>
            <a:p>
              <a:endParaRPr lang="zh-CN" altLang="en-US" sz="3200"/>
            </a:p>
          </p:txBody>
        </p:sp>
        <p:sp>
          <p:nvSpPr>
            <p:cNvPr id="105" name="Freeform 100"/>
            <p:cNvSpPr>
              <a:spLocks/>
            </p:cNvSpPr>
            <p:nvPr/>
          </p:nvSpPr>
          <p:spPr bwMode="auto">
            <a:xfrm>
              <a:off x="2716" y="2213"/>
              <a:ext cx="160" cy="40"/>
            </a:xfrm>
            <a:custGeom>
              <a:avLst/>
              <a:gdLst/>
              <a:ahLst/>
              <a:cxnLst>
                <a:cxn ang="0">
                  <a:pos x="159" y="12"/>
                </a:cxn>
                <a:cxn ang="0">
                  <a:pos x="152" y="6"/>
                </a:cxn>
                <a:cxn ang="0">
                  <a:pos x="134" y="0"/>
                </a:cxn>
                <a:cxn ang="0">
                  <a:pos x="124" y="0"/>
                </a:cxn>
                <a:cxn ang="0">
                  <a:pos x="114" y="3"/>
                </a:cxn>
                <a:cxn ang="0">
                  <a:pos x="63" y="10"/>
                </a:cxn>
                <a:cxn ang="0">
                  <a:pos x="56" y="27"/>
                </a:cxn>
                <a:cxn ang="0">
                  <a:pos x="37" y="23"/>
                </a:cxn>
                <a:cxn ang="0">
                  <a:pos x="17" y="15"/>
                </a:cxn>
                <a:cxn ang="0">
                  <a:pos x="0" y="9"/>
                </a:cxn>
                <a:cxn ang="0">
                  <a:pos x="39" y="37"/>
                </a:cxn>
                <a:cxn ang="0">
                  <a:pos x="56" y="39"/>
                </a:cxn>
                <a:cxn ang="0">
                  <a:pos x="76" y="37"/>
                </a:cxn>
                <a:cxn ang="0">
                  <a:pos x="159" y="12"/>
                </a:cxn>
              </a:cxnLst>
              <a:rect l="0" t="0" r="r" b="b"/>
              <a:pathLst>
                <a:path w="160" h="40">
                  <a:moveTo>
                    <a:pt x="159" y="12"/>
                  </a:moveTo>
                  <a:lnTo>
                    <a:pt x="152" y="6"/>
                  </a:lnTo>
                  <a:lnTo>
                    <a:pt x="134" y="0"/>
                  </a:lnTo>
                  <a:lnTo>
                    <a:pt x="124" y="0"/>
                  </a:lnTo>
                  <a:lnTo>
                    <a:pt x="114" y="3"/>
                  </a:lnTo>
                  <a:lnTo>
                    <a:pt x="63" y="10"/>
                  </a:lnTo>
                  <a:lnTo>
                    <a:pt x="56" y="27"/>
                  </a:lnTo>
                  <a:lnTo>
                    <a:pt x="37" y="23"/>
                  </a:lnTo>
                  <a:lnTo>
                    <a:pt x="17" y="15"/>
                  </a:lnTo>
                  <a:lnTo>
                    <a:pt x="0" y="9"/>
                  </a:lnTo>
                  <a:lnTo>
                    <a:pt x="39" y="37"/>
                  </a:lnTo>
                  <a:lnTo>
                    <a:pt x="56" y="39"/>
                  </a:lnTo>
                  <a:lnTo>
                    <a:pt x="76" y="37"/>
                  </a:lnTo>
                  <a:lnTo>
                    <a:pt x="159" y="12"/>
                  </a:lnTo>
                </a:path>
              </a:pathLst>
            </a:custGeom>
            <a:solidFill>
              <a:srgbClr val="BF4100"/>
            </a:solidFill>
            <a:ln w="12700" cap="rnd" cmpd="sng">
              <a:noFill/>
              <a:prstDash val="solid"/>
              <a:round/>
              <a:headEnd type="none" w="med" len="med"/>
              <a:tailEnd type="none" w="med" len="med"/>
            </a:ln>
            <a:effectLst/>
          </p:spPr>
          <p:txBody>
            <a:bodyPr/>
            <a:lstStyle/>
            <a:p>
              <a:endParaRPr lang="zh-CN" altLang="en-US" sz="3200"/>
            </a:p>
          </p:txBody>
        </p:sp>
        <p:sp>
          <p:nvSpPr>
            <p:cNvPr id="106" name="Freeform 101"/>
            <p:cNvSpPr>
              <a:spLocks/>
            </p:cNvSpPr>
            <p:nvPr/>
          </p:nvSpPr>
          <p:spPr bwMode="auto">
            <a:xfrm>
              <a:off x="2752" y="2282"/>
              <a:ext cx="172" cy="39"/>
            </a:xfrm>
            <a:custGeom>
              <a:avLst/>
              <a:gdLst/>
              <a:ahLst/>
              <a:cxnLst>
                <a:cxn ang="0">
                  <a:pos x="171" y="4"/>
                </a:cxn>
                <a:cxn ang="0">
                  <a:pos x="159" y="0"/>
                </a:cxn>
                <a:cxn ang="0">
                  <a:pos x="135" y="1"/>
                </a:cxn>
                <a:cxn ang="0">
                  <a:pos x="128" y="6"/>
                </a:cxn>
                <a:cxn ang="0">
                  <a:pos x="119" y="12"/>
                </a:cxn>
                <a:cxn ang="0">
                  <a:pos x="99" y="12"/>
                </a:cxn>
                <a:cxn ang="0">
                  <a:pos x="85" y="12"/>
                </a:cxn>
                <a:cxn ang="0">
                  <a:pos x="75" y="13"/>
                </a:cxn>
                <a:cxn ang="0">
                  <a:pos x="57" y="25"/>
                </a:cxn>
                <a:cxn ang="0">
                  <a:pos x="48" y="25"/>
                </a:cxn>
                <a:cxn ang="0">
                  <a:pos x="35" y="25"/>
                </a:cxn>
                <a:cxn ang="0">
                  <a:pos x="12" y="19"/>
                </a:cxn>
                <a:cxn ang="0">
                  <a:pos x="4" y="19"/>
                </a:cxn>
                <a:cxn ang="0">
                  <a:pos x="0" y="21"/>
                </a:cxn>
                <a:cxn ang="0">
                  <a:pos x="44" y="36"/>
                </a:cxn>
                <a:cxn ang="0">
                  <a:pos x="61" y="38"/>
                </a:cxn>
                <a:cxn ang="0">
                  <a:pos x="82" y="34"/>
                </a:cxn>
                <a:cxn ang="0">
                  <a:pos x="171" y="4"/>
                </a:cxn>
              </a:cxnLst>
              <a:rect l="0" t="0" r="r" b="b"/>
              <a:pathLst>
                <a:path w="172" h="39">
                  <a:moveTo>
                    <a:pt x="171" y="4"/>
                  </a:moveTo>
                  <a:lnTo>
                    <a:pt x="159" y="0"/>
                  </a:lnTo>
                  <a:lnTo>
                    <a:pt x="135" y="1"/>
                  </a:lnTo>
                  <a:lnTo>
                    <a:pt x="128" y="6"/>
                  </a:lnTo>
                  <a:lnTo>
                    <a:pt x="119" y="12"/>
                  </a:lnTo>
                  <a:lnTo>
                    <a:pt x="99" y="12"/>
                  </a:lnTo>
                  <a:lnTo>
                    <a:pt x="85" y="12"/>
                  </a:lnTo>
                  <a:lnTo>
                    <a:pt x="75" y="13"/>
                  </a:lnTo>
                  <a:lnTo>
                    <a:pt x="57" y="25"/>
                  </a:lnTo>
                  <a:lnTo>
                    <a:pt x="48" y="25"/>
                  </a:lnTo>
                  <a:lnTo>
                    <a:pt x="35" y="25"/>
                  </a:lnTo>
                  <a:lnTo>
                    <a:pt x="12" y="19"/>
                  </a:lnTo>
                  <a:lnTo>
                    <a:pt x="4" y="19"/>
                  </a:lnTo>
                  <a:lnTo>
                    <a:pt x="0" y="21"/>
                  </a:lnTo>
                  <a:lnTo>
                    <a:pt x="44" y="36"/>
                  </a:lnTo>
                  <a:lnTo>
                    <a:pt x="61" y="38"/>
                  </a:lnTo>
                  <a:lnTo>
                    <a:pt x="82" y="34"/>
                  </a:lnTo>
                  <a:lnTo>
                    <a:pt x="171" y="4"/>
                  </a:lnTo>
                </a:path>
              </a:pathLst>
            </a:custGeom>
            <a:solidFill>
              <a:srgbClr val="BF4100"/>
            </a:solidFill>
            <a:ln w="12700" cap="rnd" cmpd="sng">
              <a:noFill/>
              <a:prstDash val="solid"/>
              <a:round/>
              <a:headEnd type="none" w="med" len="med"/>
              <a:tailEnd type="none" w="med" len="med"/>
            </a:ln>
            <a:effectLst/>
          </p:spPr>
          <p:txBody>
            <a:bodyPr/>
            <a:lstStyle/>
            <a:p>
              <a:endParaRPr lang="zh-CN" altLang="en-US" sz="3200"/>
            </a:p>
          </p:txBody>
        </p:sp>
        <p:sp>
          <p:nvSpPr>
            <p:cNvPr id="107" name="Freeform 102"/>
            <p:cNvSpPr>
              <a:spLocks/>
            </p:cNvSpPr>
            <p:nvPr/>
          </p:nvSpPr>
          <p:spPr bwMode="auto">
            <a:xfrm>
              <a:off x="2817" y="2338"/>
              <a:ext cx="157" cy="54"/>
            </a:xfrm>
            <a:custGeom>
              <a:avLst/>
              <a:gdLst/>
              <a:ahLst/>
              <a:cxnLst>
                <a:cxn ang="0">
                  <a:pos x="156" y="0"/>
                </a:cxn>
                <a:cxn ang="0">
                  <a:pos x="136" y="3"/>
                </a:cxn>
                <a:cxn ang="0">
                  <a:pos x="111" y="7"/>
                </a:cxn>
                <a:cxn ang="0">
                  <a:pos x="94" y="17"/>
                </a:cxn>
                <a:cxn ang="0">
                  <a:pos x="77" y="29"/>
                </a:cxn>
                <a:cxn ang="0">
                  <a:pos x="61" y="27"/>
                </a:cxn>
                <a:cxn ang="0">
                  <a:pos x="51" y="26"/>
                </a:cxn>
                <a:cxn ang="0">
                  <a:pos x="41" y="28"/>
                </a:cxn>
                <a:cxn ang="0">
                  <a:pos x="40" y="34"/>
                </a:cxn>
                <a:cxn ang="0">
                  <a:pos x="38" y="40"/>
                </a:cxn>
                <a:cxn ang="0">
                  <a:pos x="35" y="45"/>
                </a:cxn>
                <a:cxn ang="0">
                  <a:pos x="32" y="46"/>
                </a:cxn>
                <a:cxn ang="0">
                  <a:pos x="0" y="43"/>
                </a:cxn>
                <a:cxn ang="0">
                  <a:pos x="22" y="53"/>
                </a:cxn>
                <a:cxn ang="0">
                  <a:pos x="31" y="53"/>
                </a:cxn>
                <a:cxn ang="0">
                  <a:pos x="41" y="53"/>
                </a:cxn>
                <a:cxn ang="0">
                  <a:pos x="61" y="48"/>
                </a:cxn>
                <a:cxn ang="0">
                  <a:pos x="136" y="11"/>
                </a:cxn>
                <a:cxn ang="0">
                  <a:pos x="156" y="0"/>
                </a:cxn>
              </a:cxnLst>
              <a:rect l="0" t="0" r="r" b="b"/>
              <a:pathLst>
                <a:path w="157" h="54">
                  <a:moveTo>
                    <a:pt x="156" y="0"/>
                  </a:moveTo>
                  <a:lnTo>
                    <a:pt x="136" y="3"/>
                  </a:lnTo>
                  <a:lnTo>
                    <a:pt x="111" y="7"/>
                  </a:lnTo>
                  <a:lnTo>
                    <a:pt x="94" y="17"/>
                  </a:lnTo>
                  <a:lnTo>
                    <a:pt x="77" y="29"/>
                  </a:lnTo>
                  <a:lnTo>
                    <a:pt x="61" y="27"/>
                  </a:lnTo>
                  <a:lnTo>
                    <a:pt x="51" y="26"/>
                  </a:lnTo>
                  <a:lnTo>
                    <a:pt x="41" y="28"/>
                  </a:lnTo>
                  <a:lnTo>
                    <a:pt x="40" y="34"/>
                  </a:lnTo>
                  <a:lnTo>
                    <a:pt x="38" y="40"/>
                  </a:lnTo>
                  <a:lnTo>
                    <a:pt x="35" y="45"/>
                  </a:lnTo>
                  <a:lnTo>
                    <a:pt x="32" y="46"/>
                  </a:lnTo>
                  <a:lnTo>
                    <a:pt x="0" y="43"/>
                  </a:lnTo>
                  <a:lnTo>
                    <a:pt x="22" y="53"/>
                  </a:lnTo>
                  <a:lnTo>
                    <a:pt x="31" y="53"/>
                  </a:lnTo>
                  <a:lnTo>
                    <a:pt x="41" y="53"/>
                  </a:lnTo>
                  <a:lnTo>
                    <a:pt x="61" y="48"/>
                  </a:lnTo>
                  <a:lnTo>
                    <a:pt x="136" y="11"/>
                  </a:lnTo>
                  <a:lnTo>
                    <a:pt x="156" y="0"/>
                  </a:lnTo>
                </a:path>
              </a:pathLst>
            </a:custGeom>
            <a:solidFill>
              <a:srgbClr val="BF4100"/>
            </a:solidFill>
            <a:ln w="12700" cap="rnd" cmpd="sng">
              <a:noFill/>
              <a:prstDash val="solid"/>
              <a:round/>
              <a:headEnd type="none" w="med" len="med"/>
              <a:tailEnd type="none" w="med" len="med"/>
            </a:ln>
            <a:effectLst/>
          </p:spPr>
          <p:txBody>
            <a:bodyPr/>
            <a:lstStyle/>
            <a:p>
              <a:endParaRPr lang="zh-CN" altLang="en-US" sz="3200"/>
            </a:p>
          </p:txBody>
        </p:sp>
        <p:sp>
          <p:nvSpPr>
            <p:cNvPr id="108" name="Freeform 103"/>
            <p:cNvSpPr>
              <a:spLocks/>
            </p:cNvSpPr>
            <p:nvPr/>
          </p:nvSpPr>
          <p:spPr bwMode="auto">
            <a:xfrm>
              <a:off x="2921" y="2367"/>
              <a:ext cx="522" cy="78"/>
            </a:xfrm>
            <a:custGeom>
              <a:avLst/>
              <a:gdLst/>
              <a:ahLst/>
              <a:cxnLst>
                <a:cxn ang="0">
                  <a:pos x="521" y="77"/>
                </a:cxn>
                <a:cxn ang="0">
                  <a:pos x="300" y="48"/>
                </a:cxn>
                <a:cxn ang="0">
                  <a:pos x="264" y="56"/>
                </a:cxn>
                <a:cxn ang="0">
                  <a:pos x="201" y="68"/>
                </a:cxn>
                <a:cxn ang="0">
                  <a:pos x="167" y="65"/>
                </a:cxn>
                <a:cxn ang="0">
                  <a:pos x="94" y="44"/>
                </a:cxn>
                <a:cxn ang="0">
                  <a:pos x="15" y="14"/>
                </a:cxn>
                <a:cxn ang="0">
                  <a:pos x="0" y="0"/>
                </a:cxn>
              </a:cxnLst>
              <a:rect l="0" t="0" r="r" b="b"/>
              <a:pathLst>
                <a:path w="522" h="78">
                  <a:moveTo>
                    <a:pt x="521" y="77"/>
                  </a:moveTo>
                  <a:lnTo>
                    <a:pt x="300" y="48"/>
                  </a:lnTo>
                  <a:lnTo>
                    <a:pt x="264" y="56"/>
                  </a:lnTo>
                  <a:lnTo>
                    <a:pt x="201" y="68"/>
                  </a:lnTo>
                  <a:lnTo>
                    <a:pt x="167" y="65"/>
                  </a:lnTo>
                  <a:lnTo>
                    <a:pt x="94" y="44"/>
                  </a:lnTo>
                  <a:lnTo>
                    <a:pt x="15" y="14"/>
                  </a:lnTo>
                  <a:lnTo>
                    <a:pt x="0" y="0"/>
                  </a:lnTo>
                </a:path>
              </a:pathLst>
            </a:custGeom>
            <a:noFill/>
            <a:ln w="12700" cap="rnd" cmpd="sng">
              <a:solidFill>
                <a:srgbClr val="400000"/>
              </a:solidFill>
              <a:prstDash val="solid"/>
              <a:round/>
              <a:headEnd type="none" w="med" len="med"/>
              <a:tailEnd type="none" w="med" len="med"/>
            </a:ln>
            <a:effectLst/>
          </p:spPr>
          <p:txBody>
            <a:bodyPr/>
            <a:lstStyle/>
            <a:p>
              <a:endParaRPr lang="zh-CN" altLang="en-US" sz="3200"/>
            </a:p>
          </p:txBody>
        </p:sp>
        <p:sp>
          <p:nvSpPr>
            <p:cNvPr id="109" name="Freeform 104"/>
            <p:cNvSpPr>
              <a:spLocks/>
            </p:cNvSpPr>
            <p:nvPr/>
          </p:nvSpPr>
          <p:spPr bwMode="auto">
            <a:xfrm>
              <a:off x="2722" y="1969"/>
              <a:ext cx="721" cy="212"/>
            </a:xfrm>
            <a:custGeom>
              <a:avLst/>
              <a:gdLst/>
              <a:ahLst/>
              <a:cxnLst>
                <a:cxn ang="0">
                  <a:pos x="720" y="205"/>
                </a:cxn>
                <a:cxn ang="0">
                  <a:pos x="608" y="211"/>
                </a:cxn>
                <a:cxn ang="0">
                  <a:pos x="596" y="211"/>
                </a:cxn>
                <a:cxn ang="0">
                  <a:pos x="588" y="211"/>
                </a:cxn>
                <a:cxn ang="0">
                  <a:pos x="580" y="211"/>
                </a:cxn>
                <a:cxn ang="0">
                  <a:pos x="564" y="211"/>
                </a:cxn>
                <a:cxn ang="0">
                  <a:pos x="552" y="209"/>
                </a:cxn>
                <a:cxn ang="0">
                  <a:pos x="508" y="189"/>
                </a:cxn>
                <a:cxn ang="0">
                  <a:pos x="467" y="163"/>
                </a:cxn>
                <a:cxn ang="0">
                  <a:pos x="415" y="116"/>
                </a:cxn>
                <a:cxn ang="0">
                  <a:pos x="321" y="58"/>
                </a:cxn>
                <a:cxn ang="0">
                  <a:pos x="260" y="25"/>
                </a:cxn>
                <a:cxn ang="0">
                  <a:pos x="194" y="0"/>
                </a:cxn>
                <a:cxn ang="0">
                  <a:pos x="186" y="0"/>
                </a:cxn>
                <a:cxn ang="0">
                  <a:pos x="175" y="0"/>
                </a:cxn>
                <a:cxn ang="0">
                  <a:pos x="153" y="1"/>
                </a:cxn>
                <a:cxn ang="0">
                  <a:pos x="75" y="14"/>
                </a:cxn>
                <a:cxn ang="0">
                  <a:pos x="0" y="20"/>
                </a:cxn>
              </a:cxnLst>
              <a:rect l="0" t="0" r="r" b="b"/>
              <a:pathLst>
                <a:path w="721" h="212">
                  <a:moveTo>
                    <a:pt x="720" y="205"/>
                  </a:moveTo>
                  <a:lnTo>
                    <a:pt x="608" y="211"/>
                  </a:lnTo>
                  <a:lnTo>
                    <a:pt x="596" y="211"/>
                  </a:lnTo>
                  <a:lnTo>
                    <a:pt x="588" y="211"/>
                  </a:lnTo>
                  <a:lnTo>
                    <a:pt x="580" y="211"/>
                  </a:lnTo>
                  <a:lnTo>
                    <a:pt x="564" y="211"/>
                  </a:lnTo>
                  <a:lnTo>
                    <a:pt x="552" y="209"/>
                  </a:lnTo>
                  <a:lnTo>
                    <a:pt x="508" y="189"/>
                  </a:lnTo>
                  <a:lnTo>
                    <a:pt x="467" y="163"/>
                  </a:lnTo>
                  <a:lnTo>
                    <a:pt x="415" y="116"/>
                  </a:lnTo>
                  <a:lnTo>
                    <a:pt x="321" y="58"/>
                  </a:lnTo>
                  <a:lnTo>
                    <a:pt x="260" y="25"/>
                  </a:lnTo>
                  <a:lnTo>
                    <a:pt x="194" y="0"/>
                  </a:lnTo>
                  <a:lnTo>
                    <a:pt x="186" y="0"/>
                  </a:lnTo>
                  <a:lnTo>
                    <a:pt x="175" y="0"/>
                  </a:lnTo>
                  <a:lnTo>
                    <a:pt x="153" y="1"/>
                  </a:lnTo>
                  <a:lnTo>
                    <a:pt x="75" y="14"/>
                  </a:lnTo>
                  <a:lnTo>
                    <a:pt x="0" y="20"/>
                  </a:lnTo>
                </a:path>
              </a:pathLst>
            </a:custGeom>
            <a:noFill/>
            <a:ln w="12700" cap="rnd" cmpd="sng">
              <a:solidFill>
                <a:srgbClr val="400000"/>
              </a:solidFill>
              <a:prstDash val="solid"/>
              <a:round/>
              <a:headEnd type="none" w="med" len="med"/>
              <a:tailEnd type="none" w="med" len="med"/>
            </a:ln>
            <a:effectLst/>
          </p:spPr>
          <p:txBody>
            <a:bodyPr/>
            <a:lstStyle/>
            <a:p>
              <a:endParaRPr lang="zh-CN" altLang="en-US" sz="3200"/>
            </a:p>
          </p:txBody>
        </p:sp>
        <p:sp>
          <p:nvSpPr>
            <p:cNvPr id="110" name="Freeform 105"/>
            <p:cNvSpPr>
              <a:spLocks/>
            </p:cNvSpPr>
            <p:nvPr/>
          </p:nvSpPr>
          <p:spPr bwMode="auto">
            <a:xfrm>
              <a:off x="3012" y="2330"/>
              <a:ext cx="134" cy="48"/>
            </a:xfrm>
            <a:custGeom>
              <a:avLst/>
              <a:gdLst/>
              <a:ahLst/>
              <a:cxnLst>
                <a:cxn ang="0">
                  <a:pos x="129" y="14"/>
                </a:cxn>
                <a:cxn ang="0">
                  <a:pos x="122" y="4"/>
                </a:cxn>
                <a:cxn ang="0">
                  <a:pos x="95" y="0"/>
                </a:cxn>
                <a:cxn ang="0">
                  <a:pos x="81" y="0"/>
                </a:cxn>
                <a:cxn ang="0">
                  <a:pos x="74" y="0"/>
                </a:cxn>
                <a:cxn ang="0">
                  <a:pos x="67" y="0"/>
                </a:cxn>
                <a:cxn ang="0">
                  <a:pos x="61" y="0"/>
                </a:cxn>
                <a:cxn ang="0">
                  <a:pos x="51" y="0"/>
                </a:cxn>
                <a:cxn ang="0">
                  <a:pos x="33" y="4"/>
                </a:cxn>
                <a:cxn ang="0">
                  <a:pos x="14" y="11"/>
                </a:cxn>
                <a:cxn ang="0">
                  <a:pos x="0" y="25"/>
                </a:cxn>
                <a:cxn ang="0">
                  <a:pos x="8" y="42"/>
                </a:cxn>
                <a:cxn ang="0">
                  <a:pos x="25" y="46"/>
                </a:cxn>
                <a:cxn ang="0">
                  <a:pos x="35" y="47"/>
                </a:cxn>
                <a:cxn ang="0">
                  <a:pos x="45" y="46"/>
                </a:cxn>
                <a:cxn ang="0">
                  <a:pos x="73" y="33"/>
                </a:cxn>
                <a:cxn ang="0">
                  <a:pos x="79" y="27"/>
                </a:cxn>
                <a:cxn ang="0">
                  <a:pos x="92" y="42"/>
                </a:cxn>
                <a:cxn ang="0">
                  <a:pos x="106" y="33"/>
                </a:cxn>
                <a:cxn ang="0">
                  <a:pos x="106" y="25"/>
                </a:cxn>
                <a:cxn ang="0">
                  <a:pos x="116" y="29"/>
                </a:cxn>
                <a:cxn ang="0">
                  <a:pos x="133" y="27"/>
                </a:cxn>
                <a:cxn ang="0">
                  <a:pos x="131" y="11"/>
                </a:cxn>
                <a:cxn ang="0">
                  <a:pos x="129" y="14"/>
                </a:cxn>
              </a:cxnLst>
              <a:rect l="0" t="0" r="r" b="b"/>
              <a:pathLst>
                <a:path w="134" h="48">
                  <a:moveTo>
                    <a:pt x="129" y="14"/>
                  </a:moveTo>
                  <a:lnTo>
                    <a:pt x="122" y="4"/>
                  </a:lnTo>
                  <a:lnTo>
                    <a:pt x="95" y="0"/>
                  </a:lnTo>
                  <a:lnTo>
                    <a:pt x="81" y="0"/>
                  </a:lnTo>
                  <a:lnTo>
                    <a:pt x="74" y="0"/>
                  </a:lnTo>
                  <a:lnTo>
                    <a:pt x="67" y="0"/>
                  </a:lnTo>
                  <a:lnTo>
                    <a:pt x="61" y="0"/>
                  </a:lnTo>
                  <a:lnTo>
                    <a:pt x="51" y="0"/>
                  </a:lnTo>
                  <a:lnTo>
                    <a:pt x="33" y="4"/>
                  </a:lnTo>
                  <a:lnTo>
                    <a:pt x="14" y="11"/>
                  </a:lnTo>
                  <a:lnTo>
                    <a:pt x="0" y="25"/>
                  </a:lnTo>
                  <a:lnTo>
                    <a:pt x="8" y="42"/>
                  </a:lnTo>
                  <a:lnTo>
                    <a:pt x="25" y="46"/>
                  </a:lnTo>
                  <a:lnTo>
                    <a:pt x="35" y="47"/>
                  </a:lnTo>
                  <a:lnTo>
                    <a:pt x="45" y="46"/>
                  </a:lnTo>
                  <a:lnTo>
                    <a:pt x="73" y="33"/>
                  </a:lnTo>
                  <a:lnTo>
                    <a:pt x="79" y="27"/>
                  </a:lnTo>
                  <a:lnTo>
                    <a:pt x="92" y="42"/>
                  </a:lnTo>
                  <a:lnTo>
                    <a:pt x="106" y="33"/>
                  </a:lnTo>
                  <a:lnTo>
                    <a:pt x="106" y="25"/>
                  </a:lnTo>
                  <a:lnTo>
                    <a:pt x="116" y="29"/>
                  </a:lnTo>
                  <a:lnTo>
                    <a:pt x="133" y="27"/>
                  </a:lnTo>
                  <a:lnTo>
                    <a:pt x="131" y="11"/>
                  </a:lnTo>
                  <a:lnTo>
                    <a:pt x="129" y="14"/>
                  </a:lnTo>
                </a:path>
              </a:pathLst>
            </a:custGeom>
            <a:solidFill>
              <a:srgbClr val="FF8141"/>
            </a:solidFill>
            <a:ln w="12700" cap="rnd" cmpd="sng">
              <a:noFill/>
              <a:prstDash val="solid"/>
              <a:round/>
              <a:headEnd type="none" w="med" len="med"/>
              <a:tailEnd type="none" w="med" len="med"/>
            </a:ln>
            <a:effectLst/>
          </p:spPr>
          <p:txBody>
            <a:bodyPr/>
            <a:lstStyle/>
            <a:p>
              <a:endParaRPr lang="zh-CN" altLang="en-US" sz="3200"/>
            </a:p>
          </p:txBody>
        </p:sp>
      </p:grpSp>
      <p:pic>
        <p:nvPicPr>
          <p:cNvPr id="111" name="Picture 4"/>
          <p:cNvPicPr>
            <a:picLocks noChangeArrowheads="1"/>
          </p:cNvPicPr>
          <p:nvPr/>
        </p:nvPicPr>
        <p:blipFill>
          <a:blip r:embed="rId2" cstate="print"/>
          <a:srcRect/>
          <a:stretch>
            <a:fillRect/>
          </a:stretch>
        </p:blipFill>
        <p:spPr bwMode="auto">
          <a:xfrm>
            <a:off x="900470" y="3576956"/>
            <a:ext cx="1511300" cy="1727200"/>
          </a:xfrm>
          <a:prstGeom prst="rect">
            <a:avLst/>
          </a:prstGeom>
          <a:noFill/>
          <a:ln w="9525">
            <a:noFill/>
            <a:miter lim="800000"/>
            <a:headEnd/>
            <a:tailEnd/>
          </a:ln>
        </p:spPr>
      </p:pic>
      <p:pic>
        <p:nvPicPr>
          <p:cNvPr id="112" name="Picture 5"/>
          <p:cNvPicPr>
            <a:picLocks noChangeArrowheads="1"/>
          </p:cNvPicPr>
          <p:nvPr/>
        </p:nvPicPr>
        <p:blipFill>
          <a:blip r:embed="rId3" cstate="print"/>
          <a:srcRect/>
          <a:stretch>
            <a:fillRect/>
          </a:stretch>
        </p:blipFill>
        <p:spPr bwMode="auto">
          <a:xfrm>
            <a:off x="2663788" y="3576372"/>
            <a:ext cx="1511300" cy="1727201"/>
          </a:xfrm>
          <a:prstGeom prst="rect">
            <a:avLst/>
          </a:prstGeom>
          <a:noFill/>
          <a:ln w="9525">
            <a:noFill/>
            <a:miter lim="800000"/>
            <a:headEnd/>
            <a:tailEnd/>
          </a:ln>
        </p:spPr>
      </p:pic>
      <p:sp>
        <p:nvSpPr>
          <p:cNvPr id="113" name="Rectangle 7"/>
          <p:cNvSpPr>
            <a:spLocks noChangeArrowheads="1"/>
          </p:cNvSpPr>
          <p:nvPr/>
        </p:nvSpPr>
        <p:spPr bwMode="auto">
          <a:xfrm>
            <a:off x="802045" y="5369219"/>
            <a:ext cx="1708150" cy="366712"/>
          </a:xfrm>
          <a:prstGeom prst="rect">
            <a:avLst/>
          </a:prstGeom>
          <a:noFill/>
          <a:ln w="38100">
            <a:noFill/>
            <a:miter lim="800000"/>
            <a:headEnd/>
            <a:tailEnd/>
          </a:ln>
        </p:spPr>
        <p:txBody>
          <a:bodyPr wrap="none">
            <a:spAutoFit/>
          </a:bodyPr>
          <a:lstStyle/>
          <a:p>
            <a:r>
              <a:rPr kumimoji="0" lang="en-US" altLang="zh-CN" sz="1800" dirty="0" err="1">
                <a:latin typeface="Arial" pitchFamily="34" charset="0"/>
              </a:rPr>
              <a:t>Whitfield_Diffie</a:t>
            </a:r>
            <a:endParaRPr kumimoji="0" lang="zh-CN" altLang="en-US" sz="1800" dirty="0">
              <a:latin typeface="Arial" pitchFamily="34" charset="0"/>
            </a:endParaRPr>
          </a:p>
        </p:txBody>
      </p:sp>
      <p:sp>
        <p:nvSpPr>
          <p:cNvPr id="114" name="Rectangle 6"/>
          <p:cNvSpPr>
            <a:spLocks noChangeArrowheads="1"/>
          </p:cNvSpPr>
          <p:nvPr/>
        </p:nvSpPr>
        <p:spPr bwMode="auto">
          <a:xfrm>
            <a:off x="2619139" y="5369219"/>
            <a:ext cx="1733550" cy="366712"/>
          </a:xfrm>
          <a:prstGeom prst="rect">
            <a:avLst/>
          </a:prstGeom>
          <a:noFill/>
          <a:ln w="38100">
            <a:noFill/>
            <a:miter lim="800000"/>
            <a:headEnd/>
            <a:tailEnd/>
          </a:ln>
        </p:spPr>
        <p:txBody>
          <a:bodyPr wrap="none">
            <a:spAutoFit/>
          </a:bodyPr>
          <a:lstStyle/>
          <a:p>
            <a:r>
              <a:rPr kumimoji="0" lang="en-US" altLang="zh-CN" sz="1800" dirty="0">
                <a:solidFill>
                  <a:schemeClr val="tx2"/>
                </a:solidFill>
                <a:latin typeface="Arial" pitchFamily="34" charset="0"/>
              </a:rPr>
              <a:t>Martin-Hellman</a:t>
            </a:r>
            <a:endParaRPr kumimoji="0" lang="zh-CN" altLang="en-US" sz="1800" dirty="0">
              <a:solidFill>
                <a:schemeClr val="tx2"/>
              </a:solidFill>
              <a:latin typeface="Arial" pitchFamily="34" charset="0"/>
            </a:endParaRPr>
          </a:p>
        </p:txBody>
      </p:sp>
    </p:spTree>
    <p:extLst>
      <p:ext uri="{BB962C8B-B14F-4D97-AF65-F5344CB8AC3E}">
        <p14:creationId xmlns:p14="http://schemas.microsoft.com/office/powerpoint/2010/main" val="30008146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blinds(horizontal)">
                                      <p:cBhvr>
                                        <p:cTn id="7" dur="500"/>
                                        <p:tgtEl>
                                          <p:spTgt spid="77"/>
                                        </p:tgtEl>
                                      </p:cBhvr>
                                    </p:animEffect>
                                  </p:childTnLst>
                                </p:cTn>
                              </p:par>
                              <p:par>
                                <p:cTn id="8" presetID="3" presetClass="entr" presetSubtype="10" fill="hold"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blinds(horizontal)">
                                      <p:cBhvr>
                                        <p:cTn id="1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基本保密通信模型</a:t>
            </a:r>
          </a:p>
        </p:txBody>
      </p:sp>
      <p:sp>
        <p:nvSpPr>
          <p:cNvPr id="3" name="内容占位符 2"/>
          <p:cNvSpPr>
            <a:spLocks noGrp="1"/>
          </p:cNvSpPr>
          <p:nvPr>
            <p:ph idx="1"/>
          </p:nvPr>
        </p:nvSpPr>
        <p:spPr/>
        <p:txBody>
          <a:bodyPr/>
          <a:lstStyle/>
          <a:p>
            <a:r>
              <a:rPr lang="zh-CN" altLang="en-US" dirty="0"/>
              <a:t>基本概念</a:t>
            </a:r>
            <a:endParaRPr lang="en-US" altLang="zh-CN" dirty="0"/>
          </a:p>
          <a:p>
            <a:pPr lvl="1"/>
            <a:r>
              <a:rPr lang="zh-CN" altLang="en-US" dirty="0"/>
              <a:t>明文、密文</a:t>
            </a:r>
            <a:endParaRPr lang="en-US" altLang="zh-CN" dirty="0"/>
          </a:p>
          <a:p>
            <a:pPr lvl="1"/>
            <a:r>
              <a:rPr lang="zh-CN" altLang="en-US" dirty="0"/>
              <a:t>加密、解密、加密密钥、解密密钥</a:t>
            </a:r>
            <a:endParaRPr lang="en-US" altLang="zh-CN" dirty="0"/>
          </a:p>
          <a:p>
            <a:pPr lvl="1"/>
            <a:r>
              <a:rPr lang="en-US" altLang="zh-CN" dirty="0"/>
              <a:t>……</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9</a:t>
            </a:fld>
            <a:endParaRPr lang="en-US" altLang="zh-CN"/>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nvPr>
        </p:nvGraphicFramePr>
        <p:xfrm>
          <a:off x="476250" y="3212976"/>
          <a:ext cx="8191499" cy="3189955"/>
        </p:xfrm>
        <a:graphic>
          <a:graphicData uri="http://schemas.openxmlformats.org/presentationml/2006/ole">
            <mc:AlternateContent xmlns:mc="http://schemas.openxmlformats.org/markup-compatibility/2006">
              <mc:Choice xmlns:v="urn:schemas-microsoft-com:vml" Requires="v">
                <p:oleObj spid="_x0000_s1038" r:id="rId3" imgW="7793410" imgH="4913071" progId="Visio.Drawing.11">
                  <p:embed/>
                </p:oleObj>
              </mc:Choice>
              <mc:Fallback>
                <p:oleObj r:id="rId3" imgW="7793410" imgH="4913071" progId="Visio.Drawing.11">
                  <p:embed/>
                  <p:pic>
                    <p:nvPicPr>
                      <p:cNvPr id="8" name="对象 7"/>
                      <p:cNvPicPr>
                        <a:picLocks noChangeAspect="1" noChangeArrowheads="1"/>
                      </p:cNvPicPr>
                      <p:nvPr/>
                    </p:nvPicPr>
                    <p:blipFill>
                      <a:blip r:embed="rId4">
                        <a:extLst>
                          <a:ext uri="{28A0092B-C50C-407E-A947-70E740481C1C}">
                            <a14:useLocalDpi xmlns:a14="http://schemas.microsoft.com/office/drawing/2010/main" val="0"/>
                          </a:ext>
                        </a:extLst>
                      </a:blip>
                      <a:srcRect l="7120" t="23846" r="23082" b="27000"/>
                      <a:stretch>
                        <a:fillRect/>
                      </a:stretch>
                    </p:blipFill>
                    <p:spPr bwMode="auto">
                      <a:xfrm>
                        <a:off x="476250" y="3212976"/>
                        <a:ext cx="8191499" cy="3189955"/>
                      </a:xfrm>
                      <a:prstGeom prst="rect">
                        <a:avLst/>
                      </a:prstGeom>
                      <a:noFill/>
                    </p:spPr>
                  </p:pic>
                </p:oleObj>
              </mc:Fallback>
            </mc:AlternateContent>
          </a:graphicData>
        </a:graphic>
      </p:graphicFrame>
    </p:spTree>
    <p:extLst>
      <p:ext uri="{BB962C8B-B14F-4D97-AF65-F5344CB8AC3E}">
        <p14:creationId xmlns:p14="http://schemas.microsoft.com/office/powerpoint/2010/main" val="402282597"/>
      </p:ext>
    </p:extLst>
  </p:cSld>
  <p:clrMapOvr>
    <a:masterClrMapping/>
  </p:clrMapOvr>
  <p:transition>
    <p:fade/>
  </p:transition>
</p:sld>
</file>

<file path=ppt/theme/theme1.xml><?xml version="1.0" encoding="utf-8"?>
<a:theme xmlns:a="http://schemas.openxmlformats.org/drawingml/2006/main" name="sx272TGp_report_light">
  <a:themeElements>
    <a:clrScheme name="sx272TGp_report_light 3">
      <a:dk1>
        <a:srgbClr val="000000"/>
      </a:dk1>
      <a:lt1>
        <a:srgbClr val="FFFFFF"/>
      </a:lt1>
      <a:dk2>
        <a:srgbClr val="003366"/>
      </a:dk2>
      <a:lt2>
        <a:srgbClr val="C0C0C0"/>
      </a:lt2>
      <a:accent1>
        <a:srgbClr val="A5A5A5"/>
      </a:accent1>
      <a:accent2>
        <a:srgbClr val="449CD8"/>
      </a:accent2>
      <a:accent3>
        <a:srgbClr val="FFFFFF"/>
      </a:accent3>
      <a:accent4>
        <a:srgbClr val="000000"/>
      </a:accent4>
      <a:accent5>
        <a:srgbClr val="CFCFCF"/>
      </a:accent5>
      <a:accent6>
        <a:srgbClr val="3D8DC4"/>
      </a:accent6>
      <a:hlink>
        <a:srgbClr val="19B3B3"/>
      </a:hlink>
      <a:folHlink>
        <a:srgbClr val="855ADA"/>
      </a:folHlink>
    </a:clrScheme>
    <a:fontScheme name="sx272TGp_report_light">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x272TGp_report_light 1">
        <a:dk1>
          <a:srgbClr val="000000"/>
        </a:dk1>
        <a:lt1>
          <a:srgbClr val="FFFFFF"/>
        </a:lt1>
        <a:dk2>
          <a:srgbClr val="003366"/>
        </a:dk2>
        <a:lt2>
          <a:srgbClr val="C0C0C0"/>
        </a:lt2>
        <a:accent1>
          <a:srgbClr val="4EA7EA"/>
        </a:accent1>
        <a:accent2>
          <a:srgbClr val="93C052"/>
        </a:accent2>
        <a:accent3>
          <a:srgbClr val="FFFFFF"/>
        </a:accent3>
        <a:accent4>
          <a:srgbClr val="000000"/>
        </a:accent4>
        <a:accent5>
          <a:srgbClr val="B2D0F3"/>
        </a:accent5>
        <a:accent6>
          <a:srgbClr val="85AE49"/>
        </a:accent6>
        <a:hlink>
          <a:srgbClr val="9999FF"/>
        </a:hlink>
        <a:folHlink>
          <a:srgbClr val="855ADA"/>
        </a:folHlink>
      </a:clrScheme>
      <a:clrMap bg1="lt1" tx1="dk1" bg2="lt2" tx2="dk2" accent1="accent1" accent2="accent2" accent3="accent3" accent4="accent4" accent5="accent5" accent6="accent6" hlink="hlink" folHlink="folHlink"/>
    </a:extraClrScheme>
    <a:extraClrScheme>
      <a:clrScheme name="sx272TGp_report_light 2">
        <a:dk1>
          <a:srgbClr val="000000"/>
        </a:dk1>
        <a:lt1>
          <a:srgbClr val="FFFFFF"/>
        </a:lt1>
        <a:dk2>
          <a:srgbClr val="003366"/>
        </a:dk2>
        <a:lt2>
          <a:srgbClr val="C0C0C0"/>
        </a:lt2>
        <a:accent1>
          <a:srgbClr val="DF6521"/>
        </a:accent1>
        <a:accent2>
          <a:srgbClr val="D7D03B"/>
        </a:accent2>
        <a:accent3>
          <a:srgbClr val="FFFFFF"/>
        </a:accent3>
        <a:accent4>
          <a:srgbClr val="000000"/>
        </a:accent4>
        <a:accent5>
          <a:srgbClr val="ECB8AB"/>
        </a:accent5>
        <a:accent6>
          <a:srgbClr val="C3BC35"/>
        </a:accent6>
        <a:hlink>
          <a:srgbClr val="188FB4"/>
        </a:hlink>
        <a:folHlink>
          <a:srgbClr val="A98FD9"/>
        </a:folHlink>
      </a:clrScheme>
      <a:clrMap bg1="lt1" tx1="dk1" bg2="lt2" tx2="dk2" accent1="accent1" accent2="accent2" accent3="accent3" accent4="accent4" accent5="accent5" accent6="accent6" hlink="hlink" folHlink="folHlink"/>
    </a:extraClrScheme>
    <a:extraClrScheme>
      <a:clrScheme name="sx272TGp_report_light 3">
        <a:dk1>
          <a:srgbClr val="000000"/>
        </a:dk1>
        <a:lt1>
          <a:srgbClr val="FFFFFF"/>
        </a:lt1>
        <a:dk2>
          <a:srgbClr val="003366"/>
        </a:dk2>
        <a:lt2>
          <a:srgbClr val="C0C0C0"/>
        </a:lt2>
        <a:accent1>
          <a:srgbClr val="A5A5A5"/>
        </a:accent1>
        <a:accent2>
          <a:srgbClr val="449CD8"/>
        </a:accent2>
        <a:accent3>
          <a:srgbClr val="FFFFFF"/>
        </a:accent3>
        <a:accent4>
          <a:srgbClr val="000000"/>
        </a:accent4>
        <a:accent5>
          <a:srgbClr val="CFCFCF"/>
        </a:accent5>
        <a:accent6>
          <a:srgbClr val="3D8DC4"/>
        </a:accent6>
        <a:hlink>
          <a:srgbClr val="19B3B3"/>
        </a:hlink>
        <a:folHlink>
          <a:srgbClr val="855AD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14759</TotalTime>
  <Words>4591</Words>
  <Application>Microsoft Office PowerPoint</Application>
  <PresentationFormat>全屏显示(4:3)</PresentationFormat>
  <Paragraphs>802</Paragraphs>
  <Slides>76</Slides>
  <Notes>6</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76</vt:i4>
      </vt:variant>
    </vt:vector>
  </HeadingPairs>
  <TitlesOfParts>
    <vt:vector size="87" baseType="lpstr">
      <vt:lpstr>Monotype Sorts</vt:lpstr>
      <vt:lpstr>黑体</vt:lpstr>
      <vt:lpstr>华文中宋</vt:lpstr>
      <vt:lpstr>宋体</vt:lpstr>
      <vt:lpstr>Arial</vt:lpstr>
      <vt:lpstr>Garamond</vt:lpstr>
      <vt:lpstr>Times New Roman</vt:lpstr>
      <vt:lpstr>Wingdings</vt:lpstr>
      <vt:lpstr>Wingdings 3</vt:lpstr>
      <vt:lpstr>sx272TGp_report_light</vt:lpstr>
      <vt:lpstr>Visio.Drawing.11</vt:lpstr>
      <vt:lpstr>信息安全支撑技术</vt:lpstr>
      <vt:lpstr>课程内容</vt:lpstr>
      <vt:lpstr>知识子域：密码学</vt:lpstr>
      <vt:lpstr>密码学发展</vt:lpstr>
      <vt:lpstr>古典密码</vt:lpstr>
      <vt:lpstr>古典密码学</vt:lpstr>
      <vt:lpstr>近代密码学</vt:lpstr>
      <vt:lpstr>现代密码学</vt:lpstr>
      <vt:lpstr>基本保密通信模型</vt:lpstr>
      <vt:lpstr>密码系统的安全性</vt:lpstr>
      <vt:lpstr>密码学技术在信息安全中的应用</vt:lpstr>
      <vt:lpstr>知识子域：密码学</vt:lpstr>
      <vt:lpstr>对称密码算法</vt:lpstr>
      <vt:lpstr>非对称密码算法</vt:lpstr>
      <vt:lpstr>知识子域：密码学</vt:lpstr>
      <vt:lpstr>知识子域：密码学</vt:lpstr>
      <vt:lpstr>哈希函数</vt:lpstr>
      <vt:lpstr>消息认证码</vt:lpstr>
      <vt:lpstr>数字签名</vt:lpstr>
      <vt:lpstr>公钥基础设施（PKI）</vt:lpstr>
      <vt:lpstr>CA：认证权威</vt:lpstr>
      <vt:lpstr>RA：注册权威</vt:lpstr>
      <vt:lpstr>证书库/CRL</vt:lpstr>
      <vt:lpstr>终端实体</vt:lpstr>
      <vt:lpstr>PKI体系工作流程</vt:lpstr>
      <vt:lpstr>PKI/CA技术的典型应用</vt:lpstr>
      <vt:lpstr>知识子域：身份鉴别</vt:lpstr>
      <vt:lpstr>标识与鉴别</vt:lpstr>
      <vt:lpstr>鉴别的基本概念</vt:lpstr>
      <vt:lpstr>基于实体所知的鉴别</vt:lpstr>
      <vt:lpstr>密码暴力破解安全防护</vt:lpstr>
      <vt:lpstr>木马窃取密码安全防护</vt:lpstr>
      <vt:lpstr>密码嗅探攻击安全防护</vt:lpstr>
      <vt:lpstr>密码嗅探攻击安全防护</vt:lpstr>
      <vt:lpstr>密码嗅探及重放攻击防护</vt:lpstr>
      <vt:lpstr>知识子域：身份鉴别</vt:lpstr>
      <vt:lpstr>基于实体所有的鉴别方法</vt:lpstr>
      <vt:lpstr>基于实体所有的鉴别方法</vt:lpstr>
      <vt:lpstr>基于实体特征的鉴别方法</vt:lpstr>
      <vt:lpstr>基于实体特征的鉴别-指纹、掌纹、静脉</vt:lpstr>
      <vt:lpstr>基于实体特征的鉴别-虹膜，视网膜</vt:lpstr>
      <vt:lpstr>基于实体特征的鉴别-语音、面部</vt:lpstr>
      <vt:lpstr>基于实体特征的鉴别</vt:lpstr>
      <vt:lpstr>知识子域：身份鉴别</vt:lpstr>
      <vt:lpstr>单点登录基本概念</vt:lpstr>
      <vt:lpstr>Kerberos协议</vt:lpstr>
      <vt:lpstr>Kerberos体系构成</vt:lpstr>
      <vt:lpstr>Kerberos认证过程-三次通信</vt:lpstr>
      <vt:lpstr>Kerberos工作过程-获得TGT</vt:lpstr>
      <vt:lpstr>Kerberos工作过程-获得SGT</vt:lpstr>
      <vt:lpstr>Kerberos工作过程-获得服务</vt:lpstr>
      <vt:lpstr>认证、授权和计费</vt:lpstr>
      <vt:lpstr>知识子域：访问控制</vt:lpstr>
      <vt:lpstr>访问控制基本概念</vt:lpstr>
      <vt:lpstr>访问控制基本概念-访问控制模型</vt:lpstr>
      <vt:lpstr>访问控制模型的分类</vt:lpstr>
      <vt:lpstr>自主访问控制模型</vt:lpstr>
      <vt:lpstr>自主访问控制模型实现方式</vt:lpstr>
      <vt:lpstr>自主访问控制的特点 </vt:lpstr>
      <vt:lpstr>知识子域：访问控制</vt:lpstr>
      <vt:lpstr>强制访问控制模型</vt:lpstr>
      <vt:lpstr>强制访问控制模型-BLP</vt:lpstr>
      <vt:lpstr>BLP模型的构成</vt:lpstr>
      <vt:lpstr>强制访问控制模型-Biba</vt:lpstr>
      <vt:lpstr>Biba模型的构成</vt:lpstr>
      <vt:lpstr>强制访问控制模型-Clark-Wilson</vt:lpstr>
      <vt:lpstr>Chinese Wall模型示例</vt:lpstr>
      <vt:lpstr>知识子域：访问控制</vt:lpstr>
      <vt:lpstr>基于角色的访问控制</vt:lpstr>
      <vt:lpstr>RBAC模型构成</vt:lpstr>
      <vt:lpstr>特权管理基础设施</vt:lpstr>
      <vt:lpstr>PMI的体系架构</vt:lpstr>
      <vt:lpstr>PKI和PMI对比</vt:lpstr>
      <vt:lpstr>总结</vt:lpstr>
      <vt:lpstr>邀请您参与讲师考评</vt:lpstr>
      <vt:lpstr>谢谢，请提问题！</vt:lpstr>
    </vt:vector>
  </TitlesOfParts>
  <Company>中国信息安全测评中心:cisp运营中心</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信息安全支撑技术</dc:title>
  <dc:creator>廖勇; 张水宁; 沈传宁</dc:creator>
  <cp:lastModifiedBy>shencn</cp:lastModifiedBy>
  <cp:revision>846</cp:revision>
  <dcterms:created xsi:type="dcterms:W3CDTF">2009-02-11T06:13:22Z</dcterms:created>
  <dcterms:modified xsi:type="dcterms:W3CDTF">2019-02-14T06:11:14Z</dcterms:modified>
  <cp:version>V4.1</cp:version>
</cp:coreProperties>
</file>