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977" r:id="rId2"/>
    <p:sldId id="1192" r:id="rId3"/>
    <p:sldId id="1191" r:id="rId4"/>
    <p:sldId id="1339" r:id="rId5"/>
    <p:sldId id="1193" r:id="rId6"/>
    <p:sldId id="1340" r:id="rId7"/>
    <p:sldId id="1341" r:id="rId8"/>
    <p:sldId id="1342" r:id="rId9"/>
    <p:sldId id="1351" r:id="rId10"/>
    <p:sldId id="1345" r:id="rId11"/>
    <p:sldId id="1346" r:id="rId12"/>
    <p:sldId id="1347" r:id="rId13"/>
    <p:sldId id="1348" r:id="rId14"/>
    <p:sldId id="1349" r:id="rId15"/>
    <p:sldId id="1350" r:id="rId16"/>
    <p:sldId id="1352" r:id="rId17"/>
    <p:sldId id="1358" r:id="rId18"/>
    <p:sldId id="1353" r:id="rId19"/>
    <p:sldId id="1355" r:id="rId20"/>
    <p:sldId id="1356" r:id="rId21"/>
    <p:sldId id="1357" r:id="rId22"/>
    <p:sldId id="1359" r:id="rId23"/>
    <p:sldId id="1360" r:id="rId24"/>
    <p:sldId id="1361" r:id="rId25"/>
    <p:sldId id="1362" r:id="rId26"/>
    <p:sldId id="1363" r:id="rId27"/>
    <p:sldId id="1364" r:id="rId28"/>
    <p:sldId id="1317" r:id="rId29"/>
    <p:sldId id="1320" r:id="rId30"/>
    <p:sldId id="1366" r:id="rId31"/>
    <p:sldId id="1321" r:id="rId32"/>
    <p:sldId id="1365" r:id="rId33"/>
    <p:sldId id="1235" r:id="rId34"/>
    <p:sldId id="1248" r:id="rId35"/>
    <p:sldId id="1254" r:id="rId36"/>
    <p:sldId id="1326" r:id="rId37"/>
    <p:sldId id="1266" r:id="rId38"/>
    <p:sldId id="1279" r:id="rId39"/>
    <p:sldId id="1282" r:id="rId40"/>
    <p:sldId id="1367" r:id="rId41"/>
    <p:sldId id="1285" r:id="rId42"/>
    <p:sldId id="1292" r:id="rId43"/>
    <p:sldId id="1327" r:id="rId44"/>
    <p:sldId id="1298" r:id="rId45"/>
    <p:sldId id="1338" r:id="rId46"/>
    <p:sldId id="1307" r:id="rId47"/>
    <p:sldId id="1313" r:id="rId48"/>
    <p:sldId id="1368" r:id="rId49"/>
    <p:sldId id="1369" r:id="rId50"/>
    <p:sldId id="1370" r:id="rId51"/>
    <p:sldId id="1371" r:id="rId52"/>
    <p:sldId id="1200" r:id="rId53"/>
    <p:sldId id="1372" r:id="rId54"/>
    <p:sldId id="1089" r:id="rId5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8000"/>
    <a:srgbClr val="FF9900"/>
    <a:srgbClr val="5F5F5F"/>
    <a:srgbClr val="FFCC00"/>
    <a:srgbClr val="6666FF"/>
    <a:srgbClr val="0033CC"/>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4211" autoAdjust="0"/>
  </p:normalViewPr>
  <p:slideViewPr>
    <p:cSldViewPr>
      <p:cViewPr varScale="1">
        <p:scale>
          <a:sx n="54" d="100"/>
          <a:sy n="54" d="100"/>
        </p:scale>
        <p:origin x="1608" y="44"/>
      </p:cViewPr>
      <p:guideLst>
        <p:guide orient="horz" pos="2160"/>
        <p:guide pos="2880"/>
      </p:guideLst>
    </p:cSldViewPr>
  </p:slideViewPr>
  <p:outlineViewPr>
    <p:cViewPr>
      <p:scale>
        <a:sx n="33" d="100"/>
        <a:sy n="33" d="100"/>
      </p:scale>
      <p:origin x="0" y="3210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790FD8-530F-479C-A510-A0659595561C}" type="doc">
      <dgm:prSet loTypeId="urn:microsoft.com/office/officeart/2005/8/layout/pyramid1" loCatId="pyramid" qsTypeId="urn:microsoft.com/office/officeart/2005/8/quickstyle/simple1" qsCatId="simple" csTypeId="urn:microsoft.com/office/officeart/2005/8/colors/accent1_2" csCatId="accent1" phldr="1"/>
      <dgm:spPr/>
    </dgm:pt>
    <dgm:pt modelId="{C6C2E95E-B866-4CCD-83E0-BA81C4ADAAAD}">
      <dgm:prSet phldrT="[文本]" custT="1"/>
      <dgm:spPr/>
      <dgm:t>
        <a:bodyPr/>
        <a:lstStyle/>
        <a:p>
          <a:pPr algn="ctr"/>
          <a:r>
            <a:rPr lang="zh-CN" altLang="en-US" sz="1000" dirty="0"/>
            <a:t>一级文件</a:t>
          </a:r>
          <a:endParaRPr lang="en-US" altLang="zh-CN" sz="1000" dirty="0"/>
        </a:p>
        <a:p>
          <a:pPr algn="ctr"/>
          <a:r>
            <a:rPr lang="zh-CN" altLang="en-US" sz="1000" dirty="0"/>
            <a:t>方针、政策</a:t>
          </a:r>
        </a:p>
      </dgm:t>
    </dgm:pt>
    <dgm:pt modelId="{3B9C7334-D4D7-4A72-9ECB-68ADE1CE039C}" type="parTrans" cxnId="{FABF7F7E-6A8D-4CF5-AC46-6297A96DE9FE}">
      <dgm:prSet/>
      <dgm:spPr/>
      <dgm:t>
        <a:bodyPr/>
        <a:lstStyle/>
        <a:p>
          <a:pPr algn="ctr"/>
          <a:endParaRPr lang="zh-CN" altLang="en-US" sz="1000"/>
        </a:p>
      </dgm:t>
    </dgm:pt>
    <dgm:pt modelId="{58B248B5-6E45-454C-9C3F-2A7030AEB810}" type="sibTrans" cxnId="{FABF7F7E-6A8D-4CF5-AC46-6297A96DE9FE}">
      <dgm:prSet/>
      <dgm:spPr/>
      <dgm:t>
        <a:bodyPr/>
        <a:lstStyle/>
        <a:p>
          <a:pPr algn="ctr"/>
          <a:endParaRPr lang="zh-CN" altLang="en-US" sz="1000"/>
        </a:p>
      </dgm:t>
    </dgm:pt>
    <dgm:pt modelId="{777E0FC5-A2BF-4C18-AECE-36C0EEF89BEF}">
      <dgm:prSet phldrT="[文本]" custT="1"/>
      <dgm:spPr/>
      <dgm:t>
        <a:bodyPr/>
        <a:lstStyle/>
        <a:p>
          <a:pPr algn="ctr"/>
          <a:r>
            <a:rPr lang="zh-CN" altLang="en-US" sz="1000" dirty="0"/>
            <a:t>三级文件</a:t>
          </a:r>
          <a:endParaRPr lang="en-US" altLang="zh-CN" sz="1000" dirty="0"/>
        </a:p>
        <a:p>
          <a:pPr algn="ctr"/>
          <a:r>
            <a:rPr lang="zh-CN" altLang="en-US" sz="1000" dirty="0"/>
            <a:t>使用手册、操作指南、作业指导书</a:t>
          </a:r>
        </a:p>
      </dgm:t>
    </dgm:pt>
    <dgm:pt modelId="{A342B4F7-A258-40C7-BD3B-1B6F90C1561C}" type="parTrans" cxnId="{7F744DF1-C352-4C9F-8D4B-B6567B01D695}">
      <dgm:prSet/>
      <dgm:spPr/>
      <dgm:t>
        <a:bodyPr/>
        <a:lstStyle/>
        <a:p>
          <a:pPr algn="ctr"/>
          <a:endParaRPr lang="zh-CN" altLang="en-US" sz="1000"/>
        </a:p>
      </dgm:t>
    </dgm:pt>
    <dgm:pt modelId="{60E3754A-7460-477A-B387-210C8EDEF13B}" type="sibTrans" cxnId="{7F744DF1-C352-4C9F-8D4B-B6567B01D695}">
      <dgm:prSet/>
      <dgm:spPr/>
      <dgm:t>
        <a:bodyPr/>
        <a:lstStyle/>
        <a:p>
          <a:pPr algn="ctr"/>
          <a:endParaRPr lang="zh-CN" altLang="en-US" sz="1000"/>
        </a:p>
      </dgm:t>
    </dgm:pt>
    <dgm:pt modelId="{B8C13B3B-8A86-4081-BB26-30F2C5E00BA0}">
      <dgm:prSet phldrT="[文本]" custT="1"/>
      <dgm:spPr/>
      <dgm:t>
        <a:bodyPr/>
        <a:lstStyle/>
        <a:p>
          <a:pPr algn="ctr"/>
          <a:r>
            <a:rPr lang="zh-CN" altLang="en-US" sz="1000" dirty="0"/>
            <a:t>四级文件</a:t>
          </a:r>
          <a:endParaRPr lang="en-US" altLang="zh-CN" sz="1000" dirty="0"/>
        </a:p>
        <a:p>
          <a:pPr algn="ctr"/>
          <a:r>
            <a:rPr lang="zh-CN" altLang="en-US" sz="1000" dirty="0"/>
            <a:t>日志、记录、检查表、模板、表单</a:t>
          </a:r>
        </a:p>
      </dgm:t>
    </dgm:pt>
    <dgm:pt modelId="{019C1074-741A-4842-A845-389577F53238}" type="parTrans" cxnId="{57B0FDEA-86F0-4E70-9ED1-AD5C002DE842}">
      <dgm:prSet/>
      <dgm:spPr/>
      <dgm:t>
        <a:bodyPr/>
        <a:lstStyle/>
        <a:p>
          <a:pPr algn="ctr"/>
          <a:endParaRPr lang="zh-CN" altLang="en-US" sz="1000"/>
        </a:p>
      </dgm:t>
    </dgm:pt>
    <dgm:pt modelId="{E6313179-26EE-47E5-9F83-CC052D70A13D}" type="sibTrans" cxnId="{57B0FDEA-86F0-4E70-9ED1-AD5C002DE842}">
      <dgm:prSet/>
      <dgm:spPr/>
      <dgm:t>
        <a:bodyPr/>
        <a:lstStyle/>
        <a:p>
          <a:pPr algn="ctr"/>
          <a:endParaRPr lang="zh-CN" altLang="en-US" sz="1000"/>
        </a:p>
      </dgm:t>
    </dgm:pt>
    <dgm:pt modelId="{0291609E-2FA2-4C48-BA18-5E0CF14442FF}">
      <dgm:prSet phldrT="[文本]" custT="1"/>
      <dgm:spPr/>
      <dgm:t>
        <a:bodyPr/>
        <a:lstStyle/>
        <a:p>
          <a:pPr algn="ctr"/>
          <a:r>
            <a:rPr lang="zh-CN" altLang="en-US" sz="1000" dirty="0"/>
            <a:t>二级文件</a:t>
          </a:r>
          <a:endParaRPr lang="en-US" altLang="zh-CN" sz="1000" dirty="0"/>
        </a:p>
        <a:p>
          <a:pPr algn="ctr"/>
          <a:r>
            <a:rPr lang="zh-CN" altLang="en-US" sz="1000" dirty="0"/>
            <a:t>制度、流程、规范</a:t>
          </a:r>
        </a:p>
      </dgm:t>
    </dgm:pt>
    <dgm:pt modelId="{7A841388-DC6E-43CE-9131-CF394CBE7D3C}" type="parTrans" cxnId="{05488436-D75C-4282-8477-76BFDE89761A}">
      <dgm:prSet/>
      <dgm:spPr/>
      <dgm:t>
        <a:bodyPr/>
        <a:lstStyle/>
        <a:p>
          <a:pPr algn="ctr"/>
          <a:endParaRPr lang="zh-CN" altLang="en-US" sz="1000"/>
        </a:p>
      </dgm:t>
    </dgm:pt>
    <dgm:pt modelId="{19FEA04C-D2CF-4005-A6AD-B4D33A161977}" type="sibTrans" cxnId="{05488436-D75C-4282-8477-76BFDE89761A}">
      <dgm:prSet/>
      <dgm:spPr/>
      <dgm:t>
        <a:bodyPr/>
        <a:lstStyle/>
        <a:p>
          <a:pPr algn="ctr"/>
          <a:endParaRPr lang="zh-CN" altLang="en-US" sz="1000"/>
        </a:p>
      </dgm:t>
    </dgm:pt>
    <dgm:pt modelId="{FA2BABB4-C2D9-411F-9B6B-AA3B2CBA7C1D}" type="pres">
      <dgm:prSet presAssocID="{A3790FD8-530F-479C-A510-A0659595561C}" presName="Name0" presStyleCnt="0">
        <dgm:presLayoutVars>
          <dgm:dir/>
          <dgm:animLvl val="lvl"/>
          <dgm:resizeHandles val="exact"/>
        </dgm:presLayoutVars>
      </dgm:prSet>
      <dgm:spPr/>
    </dgm:pt>
    <dgm:pt modelId="{9748EDD2-4A4D-4A2A-9D3E-EF0C1930DBC2}" type="pres">
      <dgm:prSet presAssocID="{C6C2E95E-B866-4CCD-83E0-BA81C4ADAAAD}" presName="Name8" presStyleCnt="0"/>
      <dgm:spPr/>
    </dgm:pt>
    <dgm:pt modelId="{6219331F-7313-4902-A661-51638BB571AB}" type="pres">
      <dgm:prSet presAssocID="{C6C2E95E-B866-4CCD-83E0-BA81C4ADAAAD}" presName="level" presStyleLbl="node1" presStyleIdx="0" presStyleCnt="4">
        <dgm:presLayoutVars>
          <dgm:chMax val="1"/>
          <dgm:bulletEnabled val="1"/>
        </dgm:presLayoutVars>
      </dgm:prSet>
      <dgm:spPr/>
    </dgm:pt>
    <dgm:pt modelId="{6CB7B524-9EC0-408F-806C-4920A85D3C93}" type="pres">
      <dgm:prSet presAssocID="{C6C2E95E-B866-4CCD-83E0-BA81C4ADAAAD}" presName="levelTx" presStyleLbl="revTx" presStyleIdx="0" presStyleCnt="0">
        <dgm:presLayoutVars>
          <dgm:chMax val="1"/>
          <dgm:bulletEnabled val="1"/>
        </dgm:presLayoutVars>
      </dgm:prSet>
      <dgm:spPr/>
    </dgm:pt>
    <dgm:pt modelId="{2970B350-44EF-46C5-9AAC-21D470321B79}" type="pres">
      <dgm:prSet presAssocID="{0291609E-2FA2-4C48-BA18-5E0CF14442FF}" presName="Name8" presStyleCnt="0"/>
      <dgm:spPr/>
    </dgm:pt>
    <dgm:pt modelId="{3C9583D1-069F-4890-A615-71906AC32E5B}" type="pres">
      <dgm:prSet presAssocID="{0291609E-2FA2-4C48-BA18-5E0CF14442FF}" presName="level" presStyleLbl="node1" presStyleIdx="1" presStyleCnt="4">
        <dgm:presLayoutVars>
          <dgm:chMax val="1"/>
          <dgm:bulletEnabled val="1"/>
        </dgm:presLayoutVars>
      </dgm:prSet>
      <dgm:spPr/>
    </dgm:pt>
    <dgm:pt modelId="{B75A91A8-EC44-4DA9-B808-5F44AABB7790}" type="pres">
      <dgm:prSet presAssocID="{0291609E-2FA2-4C48-BA18-5E0CF14442FF}" presName="levelTx" presStyleLbl="revTx" presStyleIdx="0" presStyleCnt="0">
        <dgm:presLayoutVars>
          <dgm:chMax val="1"/>
          <dgm:bulletEnabled val="1"/>
        </dgm:presLayoutVars>
      </dgm:prSet>
      <dgm:spPr/>
    </dgm:pt>
    <dgm:pt modelId="{FFC91C51-C0F8-4607-A89C-21F2370ED6D5}" type="pres">
      <dgm:prSet presAssocID="{777E0FC5-A2BF-4C18-AECE-36C0EEF89BEF}" presName="Name8" presStyleCnt="0"/>
      <dgm:spPr/>
    </dgm:pt>
    <dgm:pt modelId="{FECD886E-A1BD-42B5-A658-77E1E3DAAAE9}" type="pres">
      <dgm:prSet presAssocID="{777E0FC5-A2BF-4C18-AECE-36C0EEF89BEF}" presName="level" presStyleLbl="node1" presStyleIdx="2" presStyleCnt="4">
        <dgm:presLayoutVars>
          <dgm:chMax val="1"/>
          <dgm:bulletEnabled val="1"/>
        </dgm:presLayoutVars>
      </dgm:prSet>
      <dgm:spPr/>
    </dgm:pt>
    <dgm:pt modelId="{847FE08E-5063-4E9F-93FF-6FDB2128F490}" type="pres">
      <dgm:prSet presAssocID="{777E0FC5-A2BF-4C18-AECE-36C0EEF89BEF}" presName="levelTx" presStyleLbl="revTx" presStyleIdx="0" presStyleCnt="0">
        <dgm:presLayoutVars>
          <dgm:chMax val="1"/>
          <dgm:bulletEnabled val="1"/>
        </dgm:presLayoutVars>
      </dgm:prSet>
      <dgm:spPr/>
    </dgm:pt>
    <dgm:pt modelId="{1A182AD0-CC96-479D-91FF-947D63069C6F}" type="pres">
      <dgm:prSet presAssocID="{B8C13B3B-8A86-4081-BB26-30F2C5E00BA0}" presName="Name8" presStyleCnt="0"/>
      <dgm:spPr/>
    </dgm:pt>
    <dgm:pt modelId="{E21099EC-2096-42EA-93FC-DAD0C135E345}" type="pres">
      <dgm:prSet presAssocID="{B8C13B3B-8A86-4081-BB26-30F2C5E00BA0}" presName="level" presStyleLbl="node1" presStyleIdx="3" presStyleCnt="4">
        <dgm:presLayoutVars>
          <dgm:chMax val="1"/>
          <dgm:bulletEnabled val="1"/>
        </dgm:presLayoutVars>
      </dgm:prSet>
      <dgm:spPr/>
    </dgm:pt>
    <dgm:pt modelId="{5957F0F2-373E-4043-848D-93CCFB3F0727}" type="pres">
      <dgm:prSet presAssocID="{B8C13B3B-8A86-4081-BB26-30F2C5E00BA0}" presName="levelTx" presStyleLbl="revTx" presStyleIdx="0" presStyleCnt="0">
        <dgm:presLayoutVars>
          <dgm:chMax val="1"/>
          <dgm:bulletEnabled val="1"/>
        </dgm:presLayoutVars>
      </dgm:prSet>
      <dgm:spPr/>
    </dgm:pt>
  </dgm:ptLst>
  <dgm:cxnLst>
    <dgm:cxn modelId="{4808FD05-F1C2-43E0-89E7-03FB05191FEE}" type="presOf" srcId="{C6C2E95E-B866-4CCD-83E0-BA81C4ADAAAD}" destId="{6CB7B524-9EC0-408F-806C-4920A85D3C93}" srcOrd="1" destOrd="0" presId="urn:microsoft.com/office/officeart/2005/8/layout/pyramid1"/>
    <dgm:cxn modelId="{05488436-D75C-4282-8477-76BFDE89761A}" srcId="{A3790FD8-530F-479C-A510-A0659595561C}" destId="{0291609E-2FA2-4C48-BA18-5E0CF14442FF}" srcOrd="1" destOrd="0" parTransId="{7A841388-DC6E-43CE-9131-CF394CBE7D3C}" sibTransId="{19FEA04C-D2CF-4005-A6AD-B4D33A161977}"/>
    <dgm:cxn modelId="{DE4CF05B-4624-4066-89CB-C4FB81C8E58B}" type="presOf" srcId="{B8C13B3B-8A86-4081-BB26-30F2C5E00BA0}" destId="{E21099EC-2096-42EA-93FC-DAD0C135E345}" srcOrd="0" destOrd="0" presId="urn:microsoft.com/office/officeart/2005/8/layout/pyramid1"/>
    <dgm:cxn modelId="{FF5FB55D-7F3C-40F6-BCA3-9FADE68D5B87}" type="presOf" srcId="{C6C2E95E-B866-4CCD-83E0-BA81C4ADAAAD}" destId="{6219331F-7313-4902-A661-51638BB571AB}" srcOrd="0" destOrd="0" presId="urn:microsoft.com/office/officeart/2005/8/layout/pyramid1"/>
    <dgm:cxn modelId="{6494C475-1926-43EB-9EE6-F90F31367A32}" type="presOf" srcId="{0291609E-2FA2-4C48-BA18-5E0CF14442FF}" destId="{B75A91A8-EC44-4DA9-B808-5F44AABB7790}" srcOrd="1" destOrd="0" presId="urn:microsoft.com/office/officeart/2005/8/layout/pyramid1"/>
    <dgm:cxn modelId="{FABF7F7E-6A8D-4CF5-AC46-6297A96DE9FE}" srcId="{A3790FD8-530F-479C-A510-A0659595561C}" destId="{C6C2E95E-B866-4CCD-83E0-BA81C4ADAAAD}" srcOrd="0" destOrd="0" parTransId="{3B9C7334-D4D7-4A72-9ECB-68ADE1CE039C}" sibTransId="{58B248B5-6E45-454C-9C3F-2A7030AEB810}"/>
    <dgm:cxn modelId="{E7D55498-57A9-469A-96DD-1EC853C0C8F2}" type="presOf" srcId="{B8C13B3B-8A86-4081-BB26-30F2C5E00BA0}" destId="{5957F0F2-373E-4043-848D-93CCFB3F0727}" srcOrd="1" destOrd="0" presId="urn:microsoft.com/office/officeart/2005/8/layout/pyramid1"/>
    <dgm:cxn modelId="{6FBDE5C8-37B2-4E86-8CC6-1AD41B45F5DE}" type="presOf" srcId="{777E0FC5-A2BF-4C18-AECE-36C0EEF89BEF}" destId="{847FE08E-5063-4E9F-93FF-6FDB2128F490}" srcOrd="1" destOrd="0" presId="urn:microsoft.com/office/officeart/2005/8/layout/pyramid1"/>
    <dgm:cxn modelId="{67D111CA-97A1-4463-B96C-4E9ECF569215}" type="presOf" srcId="{A3790FD8-530F-479C-A510-A0659595561C}" destId="{FA2BABB4-C2D9-411F-9B6B-AA3B2CBA7C1D}" srcOrd="0" destOrd="0" presId="urn:microsoft.com/office/officeart/2005/8/layout/pyramid1"/>
    <dgm:cxn modelId="{57B0FDEA-86F0-4E70-9ED1-AD5C002DE842}" srcId="{A3790FD8-530F-479C-A510-A0659595561C}" destId="{B8C13B3B-8A86-4081-BB26-30F2C5E00BA0}" srcOrd="3" destOrd="0" parTransId="{019C1074-741A-4842-A845-389577F53238}" sibTransId="{E6313179-26EE-47E5-9F83-CC052D70A13D}"/>
    <dgm:cxn modelId="{7F744DF1-C352-4C9F-8D4B-B6567B01D695}" srcId="{A3790FD8-530F-479C-A510-A0659595561C}" destId="{777E0FC5-A2BF-4C18-AECE-36C0EEF89BEF}" srcOrd="2" destOrd="0" parTransId="{A342B4F7-A258-40C7-BD3B-1B6F90C1561C}" sibTransId="{60E3754A-7460-477A-B387-210C8EDEF13B}"/>
    <dgm:cxn modelId="{AF54ECF5-7A9D-4EC6-906C-9F5EA5729ED3}" type="presOf" srcId="{777E0FC5-A2BF-4C18-AECE-36C0EEF89BEF}" destId="{FECD886E-A1BD-42B5-A658-77E1E3DAAAE9}" srcOrd="0" destOrd="0" presId="urn:microsoft.com/office/officeart/2005/8/layout/pyramid1"/>
    <dgm:cxn modelId="{797DE7F6-3CE9-458D-B88F-0D28C5E132B5}" type="presOf" srcId="{0291609E-2FA2-4C48-BA18-5E0CF14442FF}" destId="{3C9583D1-069F-4890-A615-71906AC32E5B}" srcOrd="0" destOrd="0" presId="urn:microsoft.com/office/officeart/2005/8/layout/pyramid1"/>
    <dgm:cxn modelId="{51176D70-BC7C-4D6C-9B73-3212ED000BEA}" type="presParOf" srcId="{FA2BABB4-C2D9-411F-9B6B-AA3B2CBA7C1D}" destId="{9748EDD2-4A4D-4A2A-9D3E-EF0C1930DBC2}" srcOrd="0" destOrd="0" presId="urn:microsoft.com/office/officeart/2005/8/layout/pyramid1"/>
    <dgm:cxn modelId="{CBCE4309-E87F-4314-90C6-B843601EFA94}" type="presParOf" srcId="{9748EDD2-4A4D-4A2A-9D3E-EF0C1930DBC2}" destId="{6219331F-7313-4902-A661-51638BB571AB}" srcOrd="0" destOrd="0" presId="urn:microsoft.com/office/officeart/2005/8/layout/pyramid1"/>
    <dgm:cxn modelId="{B822E384-95DB-4FA1-9BB1-9410E98F60F0}" type="presParOf" srcId="{9748EDD2-4A4D-4A2A-9D3E-EF0C1930DBC2}" destId="{6CB7B524-9EC0-408F-806C-4920A85D3C93}" srcOrd="1" destOrd="0" presId="urn:microsoft.com/office/officeart/2005/8/layout/pyramid1"/>
    <dgm:cxn modelId="{24737351-C240-441B-A2B6-C2489433E71F}" type="presParOf" srcId="{FA2BABB4-C2D9-411F-9B6B-AA3B2CBA7C1D}" destId="{2970B350-44EF-46C5-9AAC-21D470321B79}" srcOrd="1" destOrd="0" presId="urn:microsoft.com/office/officeart/2005/8/layout/pyramid1"/>
    <dgm:cxn modelId="{83326894-71B7-4CB8-9567-B585179BECA5}" type="presParOf" srcId="{2970B350-44EF-46C5-9AAC-21D470321B79}" destId="{3C9583D1-069F-4890-A615-71906AC32E5B}" srcOrd="0" destOrd="0" presId="urn:microsoft.com/office/officeart/2005/8/layout/pyramid1"/>
    <dgm:cxn modelId="{EE334FAC-43D0-43F1-A57F-28F3FCFF3E55}" type="presParOf" srcId="{2970B350-44EF-46C5-9AAC-21D470321B79}" destId="{B75A91A8-EC44-4DA9-B808-5F44AABB7790}" srcOrd="1" destOrd="0" presId="urn:microsoft.com/office/officeart/2005/8/layout/pyramid1"/>
    <dgm:cxn modelId="{D5C2E925-A637-4332-B113-160E8CDD55B9}" type="presParOf" srcId="{FA2BABB4-C2D9-411F-9B6B-AA3B2CBA7C1D}" destId="{FFC91C51-C0F8-4607-A89C-21F2370ED6D5}" srcOrd="2" destOrd="0" presId="urn:microsoft.com/office/officeart/2005/8/layout/pyramid1"/>
    <dgm:cxn modelId="{6FCE8AF1-E9E8-4C32-8D3D-D9E84C1C96C8}" type="presParOf" srcId="{FFC91C51-C0F8-4607-A89C-21F2370ED6D5}" destId="{FECD886E-A1BD-42B5-A658-77E1E3DAAAE9}" srcOrd="0" destOrd="0" presId="urn:microsoft.com/office/officeart/2005/8/layout/pyramid1"/>
    <dgm:cxn modelId="{073DC5E4-1F4A-4195-984E-50E20629BD2B}" type="presParOf" srcId="{FFC91C51-C0F8-4607-A89C-21F2370ED6D5}" destId="{847FE08E-5063-4E9F-93FF-6FDB2128F490}" srcOrd="1" destOrd="0" presId="urn:microsoft.com/office/officeart/2005/8/layout/pyramid1"/>
    <dgm:cxn modelId="{83DA72D8-F41F-4A13-A80C-8BD54BF7567A}" type="presParOf" srcId="{FA2BABB4-C2D9-411F-9B6B-AA3B2CBA7C1D}" destId="{1A182AD0-CC96-479D-91FF-947D63069C6F}" srcOrd="3" destOrd="0" presId="urn:microsoft.com/office/officeart/2005/8/layout/pyramid1"/>
    <dgm:cxn modelId="{5CC72ED6-FE96-4053-AEB4-19CB0EE50DDF}" type="presParOf" srcId="{1A182AD0-CC96-479D-91FF-947D63069C6F}" destId="{E21099EC-2096-42EA-93FC-DAD0C135E345}" srcOrd="0" destOrd="0" presId="urn:microsoft.com/office/officeart/2005/8/layout/pyramid1"/>
    <dgm:cxn modelId="{5B66316F-5013-4A60-9953-4E9AB3965526}" type="presParOf" srcId="{1A182AD0-CC96-479D-91FF-947D63069C6F}" destId="{5957F0F2-373E-4043-848D-93CCFB3F0727}"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9331F-7313-4902-A661-51638BB571AB}">
      <dsp:nvSpPr>
        <dsp:cNvPr id="0" name=""/>
        <dsp:cNvSpPr/>
      </dsp:nvSpPr>
      <dsp:spPr>
        <a:xfrm>
          <a:off x="2129246" y="0"/>
          <a:ext cx="1419497" cy="1278142"/>
        </a:xfrm>
        <a:prstGeom prst="trapezoid">
          <a:avLst>
            <a:gd name="adj" fmla="val 555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一级文件</a:t>
          </a:r>
          <a:endParaRPr lang="en-US" altLang="zh-CN" sz="1000" kern="1200" dirty="0"/>
        </a:p>
        <a:p>
          <a:pPr marL="0" lvl="0" indent="0" algn="ctr" defTabSz="444500">
            <a:lnSpc>
              <a:spcPct val="90000"/>
            </a:lnSpc>
            <a:spcBef>
              <a:spcPct val="0"/>
            </a:spcBef>
            <a:spcAft>
              <a:spcPct val="35000"/>
            </a:spcAft>
            <a:buNone/>
          </a:pPr>
          <a:r>
            <a:rPr lang="zh-CN" altLang="en-US" sz="1000" kern="1200" dirty="0"/>
            <a:t>方针、政策</a:t>
          </a:r>
        </a:p>
      </dsp:txBody>
      <dsp:txXfrm>
        <a:off x="2129246" y="0"/>
        <a:ext cx="1419497" cy="1278142"/>
      </dsp:txXfrm>
    </dsp:sp>
    <dsp:sp modelId="{3C9583D1-069F-4890-A615-71906AC32E5B}">
      <dsp:nvSpPr>
        <dsp:cNvPr id="0" name=""/>
        <dsp:cNvSpPr/>
      </dsp:nvSpPr>
      <dsp:spPr>
        <a:xfrm>
          <a:off x="1419497" y="1278142"/>
          <a:ext cx="2838995" cy="1278142"/>
        </a:xfrm>
        <a:prstGeom prst="trapezoid">
          <a:avLst>
            <a:gd name="adj" fmla="val 555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二级文件</a:t>
          </a:r>
          <a:endParaRPr lang="en-US" altLang="zh-CN" sz="1000" kern="1200" dirty="0"/>
        </a:p>
        <a:p>
          <a:pPr marL="0" lvl="0" indent="0" algn="ctr" defTabSz="444500">
            <a:lnSpc>
              <a:spcPct val="90000"/>
            </a:lnSpc>
            <a:spcBef>
              <a:spcPct val="0"/>
            </a:spcBef>
            <a:spcAft>
              <a:spcPct val="35000"/>
            </a:spcAft>
            <a:buNone/>
          </a:pPr>
          <a:r>
            <a:rPr lang="zh-CN" altLang="en-US" sz="1000" kern="1200" dirty="0"/>
            <a:t>制度、流程、规范</a:t>
          </a:r>
        </a:p>
      </dsp:txBody>
      <dsp:txXfrm>
        <a:off x="1916321" y="1278142"/>
        <a:ext cx="1845347" cy="1278142"/>
      </dsp:txXfrm>
    </dsp:sp>
    <dsp:sp modelId="{FECD886E-A1BD-42B5-A658-77E1E3DAAAE9}">
      <dsp:nvSpPr>
        <dsp:cNvPr id="0" name=""/>
        <dsp:cNvSpPr/>
      </dsp:nvSpPr>
      <dsp:spPr>
        <a:xfrm>
          <a:off x="709748" y="2556284"/>
          <a:ext cx="4258493" cy="1278142"/>
        </a:xfrm>
        <a:prstGeom prst="trapezoid">
          <a:avLst>
            <a:gd name="adj" fmla="val 555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三级文件</a:t>
          </a:r>
          <a:endParaRPr lang="en-US" altLang="zh-CN" sz="1000" kern="1200" dirty="0"/>
        </a:p>
        <a:p>
          <a:pPr marL="0" lvl="0" indent="0" algn="ctr" defTabSz="444500">
            <a:lnSpc>
              <a:spcPct val="90000"/>
            </a:lnSpc>
            <a:spcBef>
              <a:spcPct val="0"/>
            </a:spcBef>
            <a:spcAft>
              <a:spcPct val="35000"/>
            </a:spcAft>
            <a:buNone/>
          </a:pPr>
          <a:r>
            <a:rPr lang="zh-CN" altLang="en-US" sz="1000" kern="1200" dirty="0"/>
            <a:t>使用手册、操作指南、作业指导书</a:t>
          </a:r>
        </a:p>
      </dsp:txBody>
      <dsp:txXfrm>
        <a:off x="1454985" y="2556284"/>
        <a:ext cx="2768020" cy="1278142"/>
      </dsp:txXfrm>
    </dsp:sp>
    <dsp:sp modelId="{E21099EC-2096-42EA-93FC-DAD0C135E345}">
      <dsp:nvSpPr>
        <dsp:cNvPr id="0" name=""/>
        <dsp:cNvSpPr/>
      </dsp:nvSpPr>
      <dsp:spPr>
        <a:xfrm>
          <a:off x="0" y="3834426"/>
          <a:ext cx="5677990" cy="1278142"/>
        </a:xfrm>
        <a:prstGeom prst="trapezoid">
          <a:avLst>
            <a:gd name="adj" fmla="val 555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四级文件</a:t>
          </a:r>
          <a:endParaRPr lang="en-US" altLang="zh-CN" sz="1000" kern="1200" dirty="0"/>
        </a:p>
        <a:p>
          <a:pPr marL="0" lvl="0" indent="0" algn="ctr" defTabSz="444500">
            <a:lnSpc>
              <a:spcPct val="90000"/>
            </a:lnSpc>
            <a:spcBef>
              <a:spcPct val="0"/>
            </a:spcBef>
            <a:spcAft>
              <a:spcPct val="35000"/>
            </a:spcAft>
            <a:buNone/>
          </a:pPr>
          <a:r>
            <a:rPr lang="zh-CN" altLang="en-US" sz="1000" kern="1200" dirty="0"/>
            <a:t>日志、记录、检查表、模板、表单</a:t>
          </a:r>
        </a:p>
      </dsp:txBody>
      <dsp:txXfrm>
        <a:off x="993648" y="3834426"/>
        <a:ext cx="3690694" cy="127814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zh-CN" altLang="en-US"/>
          </a:p>
        </p:txBody>
      </p:sp>
      <p:sp>
        <p:nvSpPr>
          <p:cNvPr id="1597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ltLang="zh-CN"/>
          </a:p>
        </p:txBody>
      </p:sp>
      <p:sp>
        <p:nvSpPr>
          <p:cNvPr id="2314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97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ltLang="zh-CN"/>
          </a:p>
        </p:txBody>
      </p:sp>
      <p:sp>
        <p:nvSpPr>
          <p:cNvPr id="1597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7A1ED033-5F5C-4572-AE4B-7CFF71C657D2}" type="slidenum">
              <a:rPr lang="zh-CN" altLang="en-US"/>
              <a:pPr>
                <a:defRPr/>
              </a:pPr>
              <a:t>‹#›</a:t>
            </a:fld>
            <a:endParaRPr lang="en-US" altLang="zh-CN"/>
          </a:p>
        </p:txBody>
      </p:sp>
    </p:spTree>
    <p:extLst>
      <p:ext uri="{BB962C8B-B14F-4D97-AF65-F5344CB8AC3E}">
        <p14:creationId xmlns:p14="http://schemas.microsoft.com/office/powerpoint/2010/main" val="752640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33</a:t>
            </a:fld>
            <a:endParaRPr lang="en-US" altLang="zh-CN"/>
          </a:p>
        </p:txBody>
      </p:sp>
    </p:spTree>
    <p:extLst>
      <p:ext uri="{BB962C8B-B14F-4D97-AF65-F5344CB8AC3E}">
        <p14:creationId xmlns:p14="http://schemas.microsoft.com/office/powerpoint/2010/main" val="2469551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15.1 </a:t>
            </a:r>
            <a:r>
              <a:rPr lang="zh-CN" altLang="en-US" b="0" dirty="0"/>
              <a:t>供应商关系中的信息安全</a:t>
            </a:r>
          </a:p>
          <a:p>
            <a:r>
              <a:rPr lang="zh-CN" altLang="en-US" b="0" dirty="0"/>
              <a:t>目标：确保供应商可访问的组织资产受到保护。</a:t>
            </a:r>
          </a:p>
          <a:p>
            <a:r>
              <a:rPr lang="en-US" altLang="zh-CN" b="0" dirty="0"/>
              <a:t>15.1.1</a:t>
            </a:r>
            <a:r>
              <a:rPr lang="zh-CN" altLang="en-US" b="0" dirty="0"/>
              <a:t>供应商关系的信息安全方针</a:t>
            </a:r>
          </a:p>
          <a:p>
            <a:r>
              <a:rPr lang="zh-CN" altLang="en-US" b="0" dirty="0"/>
              <a:t>控制措施</a:t>
            </a:r>
          </a:p>
          <a:p>
            <a:r>
              <a:rPr lang="zh-CN" altLang="en-US" b="0" dirty="0"/>
              <a:t>为减轻供应商进入组织的资产相关的风险，应与供应商应商定信息安全要求并形成文档。</a:t>
            </a:r>
          </a:p>
          <a:p>
            <a:r>
              <a:rPr lang="en-US" altLang="zh-CN" b="0" dirty="0"/>
              <a:t>15.1.2</a:t>
            </a:r>
            <a:r>
              <a:rPr lang="zh-CN" altLang="en-US" b="0" dirty="0"/>
              <a:t>供应商协议中表述安全</a:t>
            </a:r>
          </a:p>
          <a:p>
            <a:r>
              <a:rPr lang="zh-CN" altLang="en-US" b="0" dirty="0"/>
              <a:t>控制措施</a:t>
            </a:r>
          </a:p>
          <a:p>
            <a:r>
              <a:rPr lang="zh-CN" altLang="en-US" b="0" dirty="0"/>
              <a:t>对所有可能进入、存储、通信组织信息或提供</a:t>
            </a:r>
            <a:r>
              <a:rPr lang="en-US" altLang="zh-CN" b="0" dirty="0"/>
              <a:t>IT</a:t>
            </a:r>
            <a:r>
              <a:rPr lang="zh-CN" altLang="en-US" b="0" dirty="0"/>
              <a:t>基础设施组件的供应商建立相关的信息安全要求，并与供应商协商。</a:t>
            </a:r>
          </a:p>
          <a:p>
            <a:r>
              <a:rPr lang="en-US" altLang="zh-CN" b="0" dirty="0"/>
              <a:t>15.1.3</a:t>
            </a:r>
            <a:r>
              <a:rPr lang="zh-CN" altLang="en-US" b="0" dirty="0"/>
              <a:t>信息和通信技术的供应链</a:t>
            </a:r>
          </a:p>
          <a:p>
            <a:r>
              <a:rPr lang="zh-CN" altLang="en-US" b="0" dirty="0"/>
              <a:t>控制措施</a:t>
            </a:r>
          </a:p>
          <a:p>
            <a:r>
              <a:rPr lang="zh-CN" altLang="en-US" b="0" dirty="0"/>
              <a:t>供应商协议应包括解决与信息和通信技术、产品供应链相关信息安全风险的要求。</a:t>
            </a:r>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44</a:t>
            </a:fld>
            <a:endParaRPr lang="en-US" altLang="zh-CN"/>
          </a:p>
        </p:txBody>
      </p:sp>
    </p:spTree>
    <p:extLst>
      <p:ext uri="{BB962C8B-B14F-4D97-AF65-F5344CB8AC3E}">
        <p14:creationId xmlns:p14="http://schemas.microsoft.com/office/powerpoint/2010/main" val="290110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16 </a:t>
            </a:r>
            <a:r>
              <a:rPr lang="zh-CN" altLang="en-US" dirty="0"/>
              <a:t>信息安全事件管理</a:t>
            </a:r>
          </a:p>
          <a:p>
            <a:r>
              <a:rPr lang="en-US" altLang="zh-CN" dirty="0"/>
              <a:t>16.1 </a:t>
            </a:r>
            <a:r>
              <a:rPr lang="zh-CN" altLang="en-US" dirty="0"/>
              <a:t>信息安全事件的管理和改进</a:t>
            </a:r>
          </a:p>
          <a:p>
            <a:r>
              <a:rPr lang="zh-CN" altLang="en-US" dirty="0"/>
              <a:t>目标：确保采用一致和有效的方法对信息安全事件进行管理，包括通信安全事件和弱点。</a:t>
            </a:r>
            <a:endParaRPr lang="en-US" altLang="zh-CN" dirty="0"/>
          </a:p>
          <a:p>
            <a:r>
              <a:rPr lang="en-US" altLang="zh-CN" dirty="0"/>
              <a:t>16.1.1</a:t>
            </a:r>
            <a:r>
              <a:rPr lang="zh-CN" altLang="en-US" dirty="0"/>
              <a:t>职责和规程</a:t>
            </a:r>
          </a:p>
          <a:p>
            <a:r>
              <a:rPr lang="zh-CN" altLang="en-US" dirty="0"/>
              <a:t>控制措施</a:t>
            </a:r>
          </a:p>
          <a:p>
            <a:r>
              <a:rPr lang="zh-CN" altLang="en-US" dirty="0"/>
              <a:t>应建立管理职责和规程，以确保快速、有效和有序地响应信息安全事件。</a:t>
            </a:r>
          </a:p>
          <a:p>
            <a:r>
              <a:rPr lang="en-US" altLang="zh-CN" dirty="0"/>
              <a:t>16.1.2</a:t>
            </a:r>
            <a:r>
              <a:rPr lang="zh-CN" altLang="en-US" dirty="0"/>
              <a:t>信息安全事态报告</a:t>
            </a:r>
          </a:p>
          <a:p>
            <a:r>
              <a:rPr lang="zh-CN" altLang="en-US" dirty="0"/>
              <a:t>控制措施</a:t>
            </a:r>
          </a:p>
          <a:p>
            <a:r>
              <a:rPr lang="zh-CN" altLang="en-US" dirty="0"/>
              <a:t>应通过适当的管理渠道尽快的报告信息安全事态。</a:t>
            </a:r>
          </a:p>
          <a:p>
            <a:r>
              <a:rPr lang="en-US" altLang="zh-CN" dirty="0"/>
              <a:t>16.1.3</a:t>
            </a:r>
            <a:r>
              <a:rPr lang="zh-CN" altLang="en-US" dirty="0"/>
              <a:t>信息安全弱点报告</a:t>
            </a:r>
          </a:p>
          <a:p>
            <a:r>
              <a:rPr lang="zh-CN" altLang="en-US" dirty="0"/>
              <a:t>控制措施</a:t>
            </a:r>
          </a:p>
          <a:p>
            <a:r>
              <a:rPr lang="zh-CN" altLang="en-US" dirty="0"/>
              <a:t>应要求使用组织信息系统和服务的雇员和承包商注意并报告任何观察到或可疑的系统或服务中的信息安全弱点。</a:t>
            </a:r>
          </a:p>
          <a:p>
            <a:r>
              <a:rPr lang="en-US" altLang="zh-CN" dirty="0"/>
              <a:t>16.1.4</a:t>
            </a:r>
            <a:r>
              <a:rPr lang="zh-CN" altLang="en-US" dirty="0"/>
              <a:t>信息安全事态的评估和决策</a:t>
            </a:r>
          </a:p>
          <a:p>
            <a:r>
              <a:rPr lang="zh-CN" altLang="en-US" dirty="0"/>
              <a:t>控制措施</a:t>
            </a:r>
          </a:p>
          <a:p>
            <a:r>
              <a:rPr lang="zh-CN" altLang="en-US" dirty="0"/>
              <a:t>应评估信息安全事态并决定其是否属于信息安全事件。</a:t>
            </a:r>
          </a:p>
          <a:p>
            <a:r>
              <a:rPr lang="en-US" altLang="zh-CN" dirty="0"/>
              <a:t>16.1.5</a:t>
            </a:r>
            <a:r>
              <a:rPr lang="zh-CN" altLang="en-US" dirty="0"/>
              <a:t>信息安全事件的响应</a:t>
            </a:r>
          </a:p>
          <a:p>
            <a:r>
              <a:rPr lang="zh-CN" altLang="en-US" dirty="0"/>
              <a:t>控制措施</a:t>
            </a:r>
          </a:p>
          <a:p>
            <a:r>
              <a:rPr lang="zh-CN" altLang="en-US" dirty="0"/>
              <a:t>应按照既定规程响应信息安全事件。</a:t>
            </a:r>
          </a:p>
          <a:p>
            <a:r>
              <a:rPr lang="en-US" altLang="zh-CN" dirty="0"/>
              <a:t>16.1.6</a:t>
            </a:r>
            <a:r>
              <a:rPr lang="zh-CN" altLang="en-US" dirty="0"/>
              <a:t>从信息安全事件中学习</a:t>
            </a:r>
          </a:p>
          <a:p>
            <a:r>
              <a:rPr lang="zh-CN" altLang="en-US" dirty="0"/>
              <a:t>控制措施</a:t>
            </a:r>
          </a:p>
          <a:p>
            <a:r>
              <a:rPr lang="zh-CN" altLang="en-US" dirty="0"/>
              <a:t>应使用分析和解决信息安全事件中得到的经验来减少未来相似事件带来的影响。</a:t>
            </a:r>
          </a:p>
          <a:p>
            <a:r>
              <a:rPr lang="en-US" altLang="zh-CN" dirty="0"/>
              <a:t>16.1.7</a:t>
            </a:r>
            <a:r>
              <a:rPr lang="zh-CN" altLang="en-US" dirty="0"/>
              <a:t>证据的收集</a:t>
            </a:r>
          </a:p>
          <a:p>
            <a:r>
              <a:rPr lang="zh-CN" altLang="en-US" dirty="0"/>
              <a:t>控制措施</a:t>
            </a:r>
          </a:p>
          <a:p>
            <a:r>
              <a:rPr lang="zh-CN" altLang="en-US" dirty="0"/>
              <a:t>对于可以作为证据的信息，组织应定义和使用可以标识、收集、获取和保存该信息的规程。</a:t>
            </a:r>
          </a:p>
          <a:p>
            <a:endParaRPr lang="en-US" altLang="zh-CN"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45</a:t>
            </a:fld>
            <a:endParaRPr lang="en-US" altLang="zh-CN"/>
          </a:p>
        </p:txBody>
      </p:sp>
    </p:spTree>
    <p:extLst>
      <p:ext uri="{BB962C8B-B14F-4D97-AF65-F5344CB8AC3E}">
        <p14:creationId xmlns:p14="http://schemas.microsoft.com/office/powerpoint/2010/main" val="3834098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17.1 </a:t>
            </a:r>
            <a:r>
              <a:rPr lang="zh-CN" altLang="en-US" b="0" dirty="0"/>
              <a:t>信息安全的连续性</a:t>
            </a:r>
          </a:p>
          <a:p>
            <a:r>
              <a:rPr lang="zh-CN" altLang="en-US" b="0" dirty="0"/>
              <a:t>目标：应将信息安全连续性嵌入组织业务连续性管理之中。</a:t>
            </a:r>
          </a:p>
          <a:p>
            <a:r>
              <a:rPr lang="en-US" altLang="zh-CN" b="0" dirty="0"/>
              <a:t>17.1.1</a:t>
            </a:r>
            <a:r>
              <a:rPr lang="zh-CN" altLang="en-US" b="0" dirty="0"/>
              <a:t>信息安全连续性的计划</a:t>
            </a:r>
          </a:p>
          <a:p>
            <a:r>
              <a:rPr lang="zh-CN" altLang="en-US" b="0" dirty="0"/>
              <a:t>控制措施</a:t>
            </a:r>
          </a:p>
          <a:p>
            <a:r>
              <a:rPr lang="zh-CN" altLang="en-US" b="0" dirty="0"/>
              <a:t>组织应确定在不利情况如危机和灾难下信息安全和信息安全管理连续性方面的要求。</a:t>
            </a:r>
          </a:p>
          <a:p>
            <a:r>
              <a:rPr lang="en-US" altLang="zh-CN" b="0" dirty="0"/>
              <a:t>17.1.2</a:t>
            </a:r>
            <a:r>
              <a:rPr lang="zh-CN" altLang="en-US" b="0" dirty="0"/>
              <a:t>信息安全连续性的实施</a:t>
            </a:r>
          </a:p>
          <a:p>
            <a:r>
              <a:rPr lang="zh-CN" altLang="en-US" b="0" dirty="0"/>
              <a:t>控制措施</a:t>
            </a:r>
          </a:p>
          <a:p>
            <a:r>
              <a:rPr lang="zh-CN" altLang="en-US" b="0" dirty="0"/>
              <a:t>组织应建立、记录、实施并维持过程、规程和控制措施以确保在不利情况下信息安全连续性处于要求级别。</a:t>
            </a:r>
          </a:p>
          <a:p>
            <a:r>
              <a:rPr lang="en-US" altLang="zh-CN" b="0" dirty="0"/>
              <a:t>17.1.3</a:t>
            </a:r>
            <a:r>
              <a:rPr lang="zh-CN" altLang="en-US" b="0" dirty="0"/>
              <a:t>信息安全连续性的确认、审查和评估</a:t>
            </a:r>
          </a:p>
          <a:p>
            <a:r>
              <a:rPr lang="zh-CN" altLang="en-US" b="0" dirty="0"/>
              <a:t>控制措施</a:t>
            </a:r>
          </a:p>
          <a:p>
            <a:r>
              <a:rPr lang="zh-CN" altLang="en-US" b="0" dirty="0"/>
              <a:t>组织应定期审核已建立和实施的信息安全连续性控制措施以确保这些措施在不利情况下的有效性。</a:t>
            </a:r>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46</a:t>
            </a:fld>
            <a:endParaRPr lang="en-US" altLang="zh-CN"/>
          </a:p>
        </p:txBody>
      </p:sp>
    </p:spTree>
    <p:extLst>
      <p:ext uri="{BB962C8B-B14F-4D97-AF65-F5344CB8AC3E}">
        <p14:creationId xmlns:p14="http://schemas.microsoft.com/office/powerpoint/2010/main" val="1996129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18.1 </a:t>
            </a:r>
            <a:r>
              <a:rPr lang="zh-CN" altLang="en-US" dirty="0"/>
              <a:t>符合法律和合同规定</a:t>
            </a:r>
          </a:p>
          <a:p>
            <a:r>
              <a:rPr lang="zh-CN" altLang="en-US" dirty="0"/>
              <a:t>目标：避免违反任何法律、法令、法规或合同义务以及任何安全要求。</a:t>
            </a:r>
          </a:p>
          <a:p>
            <a:r>
              <a:rPr lang="en-US" altLang="zh-CN" dirty="0"/>
              <a:t>18.1.1</a:t>
            </a:r>
            <a:r>
              <a:rPr lang="zh-CN" altLang="en-US" dirty="0"/>
              <a:t>可用的法律和合同要求的识别</a:t>
            </a:r>
          </a:p>
          <a:p>
            <a:r>
              <a:rPr lang="zh-CN" altLang="en-US" dirty="0"/>
              <a:t>控制措施</a:t>
            </a:r>
          </a:p>
          <a:p>
            <a:r>
              <a:rPr lang="zh-CN" altLang="en-US" dirty="0"/>
              <a:t>对每一个信息系统和组织而言，所有相关的法令、法规和合同要求，以及为满足这些要求组织所采用的方法，应加以明确地定义、形成文件并保持更新。</a:t>
            </a:r>
          </a:p>
          <a:p>
            <a:r>
              <a:rPr lang="en-US" altLang="zh-CN" dirty="0"/>
              <a:t>18.1.2</a:t>
            </a:r>
            <a:r>
              <a:rPr lang="zh-CN" altLang="en-US" dirty="0"/>
              <a:t>知识产权</a:t>
            </a:r>
          </a:p>
          <a:p>
            <a:r>
              <a:rPr lang="zh-CN" altLang="en-US" dirty="0"/>
              <a:t>控制措施</a:t>
            </a:r>
          </a:p>
          <a:p>
            <a:r>
              <a:rPr lang="zh-CN" altLang="en-US" dirty="0"/>
              <a:t>应实施适当的规程，以确保在使用具有知识产权的材料和具有所有权的软件产品时，符合法律、法规和合同的要求。</a:t>
            </a:r>
          </a:p>
          <a:p>
            <a:r>
              <a:rPr lang="en-US" altLang="zh-CN" dirty="0"/>
              <a:t>18.1.3</a:t>
            </a:r>
            <a:r>
              <a:rPr lang="zh-CN" altLang="en-US" dirty="0"/>
              <a:t>记录的保护</a:t>
            </a:r>
          </a:p>
          <a:p>
            <a:r>
              <a:rPr lang="zh-CN" altLang="en-US" dirty="0"/>
              <a:t>控制措施</a:t>
            </a:r>
          </a:p>
          <a:p>
            <a:r>
              <a:rPr lang="zh-CN" altLang="en-US" dirty="0"/>
              <a:t>应防止重要的记录遗失、毁坏和伪造，以满足法令、法规、合同和业务的要求。</a:t>
            </a:r>
          </a:p>
          <a:p>
            <a:r>
              <a:rPr lang="en-US" altLang="zh-CN" dirty="0"/>
              <a:t>18.1.4</a:t>
            </a:r>
            <a:r>
              <a:rPr lang="zh-CN" altLang="en-US" dirty="0"/>
              <a:t>个人身份信息的隐私和保护</a:t>
            </a:r>
          </a:p>
          <a:p>
            <a:r>
              <a:rPr lang="zh-CN" altLang="en-US" dirty="0"/>
              <a:t>控制措施</a:t>
            </a:r>
          </a:p>
          <a:p>
            <a:r>
              <a:rPr lang="zh-CN" altLang="en-US" dirty="0"/>
              <a:t>应依照相关的法律、法规和合同条款的要求，确保个人身份信息的隐私和保护。</a:t>
            </a:r>
          </a:p>
          <a:p>
            <a:r>
              <a:rPr lang="en-US" altLang="zh-CN" dirty="0"/>
              <a:t>18.1.5</a:t>
            </a:r>
            <a:r>
              <a:rPr lang="zh-CN" altLang="en-US" dirty="0"/>
              <a:t>加密控制的监管</a:t>
            </a:r>
          </a:p>
          <a:p>
            <a:r>
              <a:rPr lang="zh-CN" altLang="en-US" dirty="0"/>
              <a:t>控制措施</a:t>
            </a:r>
          </a:p>
          <a:p>
            <a:r>
              <a:rPr lang="zh-CN" altLang="en-US" dirty="0"/>
              <a:t>加密控制措施的使用应遵从相关的协议、法律和法规。</a:t>
            </a:r>
          </a:p>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47</a:t>
            </a:fld>
            <a:endParaRPr lang="en-US" altLang="zh-CN"/>
          </a:p>
        </p:txBody>
      </p:sp>
    </p:spTree>
    <p:extLst>
      <p:ext uri="{BB962C8B-B14F-4D97-AF65-F5344CB8AC3E}">
        <p14:creationId xmlns:p14="http://schemas.microsoft.com/office/powerpoint/2010/main" val="3115061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9 </a:t>
            </a:r>
            <a:r>
              <a:rPr lang="zh-CN" altLang="en-US" dirty="0"/>
              <a:t>访问控制</a:t>
            </a:r>
          </a:p>
          <a:p>
            <a:r>
              <a:rPr lang="en-US" altLang="zh-CN" dirty="0"/>
              <a:t>9.1</a:t>
            </a:r>
            <a:r>
              <a:rPr lang="zh-CN" altLang="en-US" dirty="0"/>
              <a:t>访问控制的业务要求</a:t>
            </a:r>
          </a:p>
          <a:p>
            <a:r>
              <a:rPr lang="zh-CN" altLang="en-US" dirty="0"/>
              <a:t>目标：限制对信息和信息处理设施的访问。</a:t>
            </a:r>
          </a:p>
          <a:p>
            <a:r>
              <a:rPr lang="en-US" altLang="zh-CN" dirty="0"/>
              <a:t>9.1.1</a:t>
            </a:r>
            <a:r>
              <a:rPr lang="zh-CN" altLang="en-US" dirty="0"/>
              <a:t>访问控制方针</a:t>
            </a:r>
          </a:p>
          <a:p>
            <a:r>
              <a:rPr lang="zh-CN" altLang="en-US" dirty="0"/>
              <a:t>控制措施</a:t>
            </a:r>
          </a:p>
          <a:p>
            <a:r>
              <a:rPr lang="zh-CN" altLang="en-US" dirty="0"/>
              <a:t>应建立访问控制策略并形成文件，并基于业务和访问的安全要求进行评审。</a:t>
            </a:r>
          </a:p>
          <a:p>
            <a:r>
              <a:rPr lang="en-US" altLang="zh-CN" dirty="0"/>
              <a:t>9.1.2</a:t>
            </a:r>
            <a:r>
              <a:rPr lang="zh-CN" altLang="en-US" dirty="0"/>
              <a:t>网络和网络服务的访问</a:t>
            </a:r>
          </a:p>
          <a:p>
            <a:r>
              <a:rPr lang="zh-CN" altLang="en-US" dirty="0"/>
              <a:t>访问控制</a:t>
            </a:r>
          </a:p>
          <a:p>
            <a:r>
              <a:rPr lang="zh-CN" altLang="en-US" dirty="0"/>
              <a:t>用户应仅能访问已获专门授权使用的网络和网络服务。</a:t>
            </a:r>
          </a:p>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34</a:t>
            </a:fld>
            <a:endParaRPr lang="en-US" altLang="zh-CN"/>
          </a:p>
        </p:txBody>
      </p:sp>
    </p:spTree>
    <p:extLst>
      <p:ext uri="{BB962C8B-B14F-4D97-AF65-F5344CB8AC3E}">
        <p14:creationId xmlns:p14="http://schemas.microsoft.com/office/powerpoint/2010/main" val="1041192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9.3 </a:t>
            </a:r>
            <a:r>
              <a:rPr lang="zh-CN" altLang="en-US" dirty="0"/>
              <a:t>用户职责</a:t>
            </a:r>
          </a:p>
          <a:p>
            <a:r>
              <a:rPr lang="zh-CN" altLang="en-US" dirty="0"/>
              <a:t>目的：使用户负责维护其授权信息。</a:t>
            </a:r>
          </a:p>
          <a:p>
            <a:r>
              <a:rPr lang="en-US" altLang="zh-CN" dirty="0"/>
              <a:t>9.3.1</a:t>
            </a:r>
            <a:r>
              <a:rPr lang="zh-CN" altLang="en-US" dirty="0"/>
              <a:t>秘密验证信息的使用</a:t>
            </a:r>
          </a:p>
          <a:p>
            <a:r>
              <a:rPr lang="zh-CN" altLang="en-US" dirty="0"/>
              <a:t>控制措施</a:t>
            </a:r>
          </a:p>
          <a:p>
            <a:r>
              <a:rPr lang="zh-CN" altLang="en-US" dirty="0"/>
              <a:t>应要求用户遵循组织在使用秘密验证信息时的习惯。</a:t>
            </a:r>
          </a:p>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35</a:t>
            </a:fld>
            <a:endParaRPr lang="en-US" altLang="zh-CN"/>
          </a:p>
        </p:txBody>
      </p:sp>
    </p:spTree>
    <p:extLst>
      <p:ext uri="{BB962C8B-B14F-4D97-AF65-F5344CB8AC3E}">
        <p14:creationId xmlns:p14="http://schemas.microsoft.com/office/powerpoint/2010/main" val="415256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37</a:t>
            </a:fld>
            <a:endParaRPr lang="en-US" altLang="zh-CN"/>
          </a:p>
        </p:txBody>
      </p:sp>
    </p:spTree>
    <p:extLst>
      <p:ext uri="{BB962C8B-B14F-4D97-AF65-F5344CB8AC3E}">
        <p14:creationId xmlns:p14="http://schemas.microsoft.com/office/powerpoint/2010/main" val="548538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12.1 </a:t>
            </a:r>
            <a:r>
              <a:rPr lang="zh-CN" altLang="en-US" b="0" dirty="0"/>
              <a:t>操作规程和职责</a:t>
            </a:r>
          </a:p>
          <a:p>
            <a:r>
              <a:rPr lang="zh-CN" altLang="en-US" b="0" dirty="0"/>
              <a:t>目标：确保正确、安全的操作信息处理设施。</a:t>
            </a:r>
          </a:p>
          <a:p>
            <a:r>
              <a:rPr lang="en-US" altLang="zh-CN" b="0" dirty="0"/>
              <a:t>12.1.1</a:t>
            </a:r>
            <a:r>
              <a:rPr lang="zh-CN" altLang="en-US" b="0" dirty="0"/>
              <a:t>文件化的操作规程</a:t>
            </a:r>
          </a:p>
          <a:p>
            <a:r>
              <a:rPr lang="zh-CN" altLang="en-US" b="0" dirty="0"/>
              <a:t>控制措施</a:t>
            </a:r>
          </a:p>
          <a:p>
            <a:r>
              <a:rPr lang="zh-CN" altLang="en-US" b="0" dirty="0"/>
              <a:t>操作规程应形成文件、保持并对所需用户可用。</a:t>
            </a:r>
          </a:p>
          <a:p>
            <a:r>
              <a:rPr lang="en-US" altLang="zh-CN" b="0" dirty="0"/>
              <a:t>12.1.2</a:t>
            </a:r>
            <a:r>
              <a:rPr lang="zh-CN" altLang="en-US" b="0" dirty="0"/>
              <a:t>变更管理</a:t>
            </a:r>
          </a:p>
          <a:p>
            <a:r>
              <a:rPr lang="zh-CN" altLang="en-US" b="0" dirty="0"/>
              <a:t>控制措施</a:t>
            </a:r>
          </a:p>
          <a:p>
            <a:r>
              <a:rPr lang="zh-CN" altLang="en-US" b="0" dirty="0"/>
              <a:t>应控制对信息安全有影响的组织、业务流程、信息处理设施和系统变化。</a:t>
            </a:r>
          </a:p>
          <a:p>
            <a:r>
              <a:rPr lang="en-US" altLang="zh-CN" b="0" dirty="0"/>
              <a:t>12.1.3</a:t>
            </a:r>
            <a:r>
              <a:rPr lang="zh-CN" altLang="en-US" b="0" dirty="0"/>
              <a:t>容量管理</a:t>
            </a:r>
          </a:p>
          <a:p>
            <a:r>
              <a:rPr lang="zh-CN" altLang="en-US" b="0" dirty="0"/>
              <a:t>控制措施</a:t>
            </a:r>
          </a:p>
          <a:p>
            <a:r>
              <a:rPr lang="zh-CN" altLang="en-US" b="0" dirty="0"/>
              <a:t>应对资源的使用进行监控，调整和预测未来的容量需求，以确保所需的系统性能。</a:t>
            </a:r>
          </a:p>
          <a:p>
            <a:r>
              <a:rPr lang="en-US" altLang="zh-CN" b="0" dirty="0"/>
              <a:t>12.1.4</a:t>
            </a:r>
            <a:r>
              <a:rPr lang="zh-CN" altLang="en-US" b="0" dirty="0"/>
              <a:t>开发、测试和运行环境分离</a:t>
            </a:r>
          </a:p>
          <a:p>
            <a:r>
              <a:rPr lang="zh-CN" altLang="en-US" b="0" dirty="0"/>
              <a:t>控制措施</a:t>
            </a:r>
          </a:p>
          <a:p>
            <a:r>
              <a:rPr lang="zh-CN" altLang="en-US" b="0" dirty="0"/>
              <a:t>开发、测试和运行环境应分离，以减少未授权访问或改变运行系统的风险。</a:t>
            </a:r>
          </a:p>
          <a:p>
            <a:endParaRPr lang="zh-CN" altLang="en-US" b="0"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38</a:t>
            </a:fld>
            <a:endParaRPr lang="en-US" altLang="zh-CN"/>
          </a:p>
        </p:txBody>
      </p:sp>
    </p:spTree>
    <p:extLst>
      <p:ext uri="{BB962C8B-B14F-4D97-AF65-F5344CB8AC3E}">
        <p14:creationId xmlns:p14="http://schemas.microsoft.com/office/powerpoint/2010/main" val="3961441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12.4 </a:t>
            </a:r>
            <a:r>
              <a:rPr lang="zh-CN" altLang="en-US" b="0" dirty="0"/>
              <a:t>日志记录和监视</a:t>
            </a:r>
          </a:p>
          <a:p>
            <a:r>
              <a:rPr lang="zh-CN" altLang="en-US" b="0" dirty="0"/>
              <a:t>目的：记录事件并生成证据。</a:t>
            </a:r>
          </a:p>
          <a:p>
            <a:r>
              <a:rPr lang="en-US" altLang="zh-CN" b="0" dirty="0"/>
              <a:t>12.4.1</a:t>
            </a:r>
            <a:r>
              <a:rPr lang="zh-CN" altLang="en-US" b="0" dirty="0"/>
              <a:t>事件日志</a:t>
            </a:r>
          </a:p>
          <a:p>
            <a:r>
              <a:rPr lang="zh-CN" altLang="en-US" b="0" dirty="0"/>
              <a:t>控制措施</a:t>
            </a:r>
          </a:p>
          <a:p>
            <a:r>
              <a:rPr lang="zh-CN" altLang="en-US" b="0" dirty="0"/>
              <a:t>应产生、保持并定期评审记录记录用户活动、异常、错误和信息安全事态的事件日志。</a:t>
            </a:r>
          </a:p>
          <a:p>
            <a:r>
              <a:rPr lang="en-US" altLang="zh-CN" b="0" dirty="0"/>
              <a:t>12.4.2</a:t>
            </a:r>
            <a:r>
              <a:rPr lang="zh-CN" altLang="en-US" b="0" dirty="0"/>
              <a:t>日志信息的保护</a:t>
            </a:r>
          </a:p>
          <a:p>
            <a:r>
              <a:rPr lang="zh-CN" altLang="en-US" b="0" dirty="0"/>
              <a:t>控制措施</a:t>
            </a:r>
          </a:p>
          <a:p>
            <a:r>
              <a:rPr lang="zh-CN" altLang="en-US" b="0" dirty="0"/>
              <a:t>记录日志的设施和日志信息应加以保护，以防止篡改和未授权的访问。</a:t>
            </a:r>
          </a:p>
          <a:p>
            <a:r>
              <a:rPr lang="en-US" altLang="zh-CN" b="0" dirty="0"/>
              <a:t>12.4.3</a:t>
            </a:r>
            <a:r>
              <a:rPr lang="zh-CN" altLang="en-US" b="0" dirty="0"/>
              <a:t>管理员和操作员日志</a:t>
            </a:r>
          </a:p>
          <a:p>
            <a:r>
              <a:rPr lang="zh-CN" altLang="en-US" b="0" dirty="0"/>
              <a:t>控制措施</a:t>
            </a:r>
          </a:p>
          <a:p>
            <a:r>
              <a:rPr lang="zh-CN" altLang="en-US" b="0" dirty="0"/>
              <a:t>应记录系统管理员和系统操作员活动并定期审查。</a:t>
            </a:r>
          </a:p>
          <a:p>
            <a:r>
              <a:rPr lang="en-US" altLang="zh-CN" b="0" dirty="0"/>
              <a:t>12.4.4</a:t>
            </a:r>
            <a:r>
              <a:rPr lang="zh-CN" altLang="en-US" b="0" dirty="0"/>
              <a:t>时钟同步</a:t>
            </a:r>
          </a:p>
          <a:p>
            <a:r>
              <a:rPr lang="zh-CN" altLang="en-US" b="0" dirty="0"/>
              <a:t>控制措施</a:t>
            </a:r>
          </a:p>
          <a:p>
            <a:r>
              <a:rPr lang="zh-CN" altLang="en-US" b="0" dirty="0"/>
              <a:t>一个组织或安全域内的所有相关信息处理设施的时钟应与单一的参考源进行同步。</a:t>
            </a:r>
          </a:p>
          <a:p>
            <a:endParaRPr lang="zh-CN" altLang="en-US" b="0"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39</a:t>
            </a:fld>
            <a:endParaRPr lang="en-US" altLang="zh-CN"/>
          </a:p>
        </p:txBody>
      </p:sp>
    </p:spTree>
    <p:extLst>
      <p:ext uri="{BB962C8B-B14F-4D97-AF65-F5344CB8AC3E}">
        <p14:creationId xmlns:p14="http://schemas.microsoft.com/office/powerpoint/2010/main" val="386905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12.7 </a:t>
            </a:r>
            <a:r>
              <a:rPr lang="zh-CN" altLang="en-US" b="0" dirty="0"/>
              <a:t>信息系统审计的考虑</a:t>
            </a:r>
          </a:p>
          <a:p>
            <a:r>
              <a:rPr lang="zh-CN" altLang="en-US" b="0" dirty="0"/>
              <a:t>目标：极小化审计行为对业务系统带来的影响。</a:t>
            </a:r>
          </a:p>
          <a:p>
            <a:r>
              <a:rPr lang="en-US" altLang="zh-CN" b="0" dirty="0"/>
              <a:t>12.7.1</a:t>
            </a:r>
            <a:r>
              <a:rPr lang="zh-CN" altLang="en-US" b="0" dirty="0"/>
              <a:t>信息系统审计控制</a:t>
            </a:r>
          </a:p>
          <a:p>
            <a:r>
              <a:rPr lang="zh-CN" altLang="en-US" b="0" dirty="0"/>
              <a:t>控制措施</a:t>
            </a:r>
          </a:p>
          <a:p>
            <a:r>
              <a:rPr lang="zh-CN" altLang="en-US" b="0" dirty="0"/>
              <a:t>应精心计划涉及业务系统验证的审计要求和活动以极小化对业务流程的干扰。</a:t>
            </a:r>
          </a:p>
          <a:p>
            <a:endParaRPr lang="zh-CN" altLang="en-US" b="0"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41</a:t>
            </a:fld>
            <a:endParaRPr lang="en-US" altLang="zh-CN"/>
          </a:p>
        </p:txBody>
      </p:sp>
    </p:spTree>
    <p:extLst>
      <p:ext uri="{BB962C8B-B14F-4D97-AF65-F5344CB8AC3E}">
        <p14:creationId xmlns:p14="http://schemas.microsoft.com/office/powerpoint/2010/main" val="3145466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14.1</a:t>
            </a:r>
            <a:r>
              <a:rPr lang="zh-CN" altLang="en-US" dirty="0"/>
              <a:t>信息系统的安全要求</a:t>
            </a:r>
          </a:p>
          <a:p>
            <a:r>
              <a:rPr lang="zh-CN" altLang="en-US" dirty="0"/>
              <a:t>目标：确保信息安全是信息系统生命周期中的一个有机组成部分。这同样包含了在公共网络上提供服务的信息系统的要求。</a:t>
            </a:r>
          </a:p>
          <a:p>
            <a:r>
              <a:rPr lang="en-US" altLang="zh-CN" dirty="0"/>
              <a:t>14.1.1</a:t>
            </a:r>
            <a:r>
              <a:rPr lang="zh-CN" altLang="en-US" dirty="0"/>
              <a:t>安全要求分析和说明</a:t>
            </a:r>
          </a:p>
          <a:p>
            <a:r>
              <a:rPr lang="zh-CN" altLang="en-US" dirty="0"/>
              <a:t>控制措施</a:t>
            </a:r>
          </a:p>
          <a:p>
            <a:r>
              <a:rPr lang="zh-CN" altLang="en-US" dirty="0"/>
              <a:t>在新的信息系统或增强已有信息系统的业务要求陈述中，应规定对安全控制措施的要求。</a:t>
            </a:r>
          </a:p>
          <a:p>
            <a:r>
              <a:rPr lang="en-US" altLang="zh-CN" dirty="0"/>
              <a:t>14.1.2</a:t>
            </a:r>
            <a:r>
              <a:rPr lang="zh-CN" altLang="en-US" dirty="0"/>
              <a:t>公共网络上的安全应用服务</a:t>
            </a:r>
          </a:p>
          <a:p>
            <a:r>
              <a:rPr lang="zh-CN" altLang="en-US" dirty="0"/>
              <a:t>控制措施</a:t>
            </a:r>
          </a:p>
          <a:p>
            <a:r>
              <a:rPr lang="zh-CN" altLang="en-US" dirty="0"/>
              <a:t>应保护在公共网络上的应用服务以防止欺诈行为、合同纠纷以及未经授权的披露和修改。</a:t>
            </a:r>
          </a:p>
          <a:p>
            <a:r>
              <a:rPr lang="en-US" altLang="zh-CN" dirty="0"/>
              <a:t>14.1.3</a:t>
            </a:r>
            <a:r>
              <a:rPr lang="zh-CN" altLang="en-US" dirty="0"/>
              <a:t>应用服务交换的保护</a:t>
            </a:r>
          </a:p>
          <a:p>
            <a:r>
              <a:rPr lang="zh-CN" altLang="en-US" dirty="0"/>
              <a:t>控制措施</a:t>
            </a:r>
          </a:p>
          <a:p>
            <a:r>
              <a:rPr lang="zh-CN" altLang="en-US" dirty="0"/>
              <a:t>应保护涉及到应用服务交换的信息以防不完整的传输、路由错误、未经授权的改变、擅自披露、未经授权的复制或重播。</a:t>
            </a:r>
          </a:p>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42</a:t>
            </a:fld>
            <a:endParaRPr lang="en-US" altLang="zh-CN"/>
          </a:p>
        </p:txBody>
      </p:sp>
    </p:spTree>
    <p:extLst>
      <p:ext uri="{BB962C8B-B14F-4D97-AF65-F5344CB8AC3E}">
        <p14:creationId xmlns:p14="http://schemas.microsoft.com/office/powerpoint/2010/main" val="2847716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43</a:t>
            </a:fld>
            <a:endParaRPr lang="en-US" altLang="zh-CN"/>
          </a:p>
        </p:txBody>
      </p:sp>
    </p:spTree>
    <p:extLst>
      <p:ext uri="{BB962C8B-B14F-4D97-AF65-F5344CB8AC3E}">
        <p14:creationId xmlns:p14="http://schemas.microsoft.com/office/powerpoint/2010/main" val="1329892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accent2"/>
        </a:solidFill>
        <a:effectLst/>
      </p:bgPr>
    </p:bg>
    <p:spTree>
      <p:nvGrpSpPr>
        <p:cNvPr id="1" name=""/>
        <p:cNvGrpSpPr/>
        <p:nvPr/>
      </p:nvGrpSpPr>
      <p:grpSpPr>
        <a:xfrm>
          <a:off x="0" y="0"/>
          <a:ext cx="0" cy="0"/>
          <a:chOff x="0" y="0"/>
          <a:chExt cx="0" cy="0"/>
        </a:xfrm>
      </p:grpSpPr>
      <p:sp>
        <p:nvSpPr>
          <p:cNvPr id="4" name="Rectangle 102"/>
          <p:cNvSpPr>
            <a:spLocks noChangeArrowheads="1"/>
          </p:cNvSpPr>
          <p:nvPr/>
        </p:nvSpPr>
        <p:spPr bwMode="gray">
          <a:xfrm>
            <a:off x="0" y="0"/>
            <a:ext cx="9144000" cy="3068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5" name="AutoShape 103"/>
          <p:cNvSpPr>
            <a:spLocks noChangeArrowheads="1"/>
          </p:cNvSpPr>
          <p:nvPr/>
        </p:nvSpPr>
        <p:spPr bwMode="gray">
          <a:xfrm>
            <a:off x="2819400" y="3113088"/>
            <a:ext cx="5867400" cy="838200"/>
          </a:xfrm>
          <a:prstGeom prst="roundRect">
            <a:avLst>
              <a:gd name="adj" fmla="val 50000"/>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6" name="Rectangle 105"/>
          <p:cNvSpPr>
            <a:spLocks noChangeArrowheads="1"/>
          </p:cNvSpPr>
          <p:nvPr/>
        </p:nvSpPr>
        <p:spPr bwMode="gray">
          <a:xfrm>
            <a:off x="7696200" y="1741488"/>
            <a:ext cx="533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7" name="Rectangle 106"/>
          <p:cNvSpPr>
            <a:spLocks noChangeArrowheads="1"/>
          </p:cNvSpPr>
          <p:nvPr/>
        </p:nvSpPr>
        <p:spPr bwMode="gray">
          <a:xfrm>
            <a:off x="6934200" y="1131888"/>
            <a:ext cx="914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8" name="Rectangle 107"/>
          <p:cNvSpPr>
            <a:spLocks noChangeArrowheads="1"/>
          </p:cNvSpPr>
          <p:nvPr/>
        </p:nvSpPr>
        <p:spPr bwMode="gray">
          <a:xfrm>
            <a:off x="8077200" y="141288"/>
            <a:ext cx="914400" cy="1524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9" name="Rectangle 108"/>
          <p:cNvSpPr>
            <a:spLocks noChangeArrowheads="1"/>
          </p:cNvSpPr>
          <p:nvPr/>
        </p:nvSpPr>
        <p:spPr bwMode="gray">
          <a:xfrm>
            <a:off x="6553200" y="7508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 name="Rectangle 110"/>
          <p:cNvSpPr>
            <a:spLocks noChangeArrowheads="1"/>
          </p:cNvSpPr>
          <p:nvPr/>
        </p:nvSpPr>
        <p:spPr bwMode="gray">
          <a:xfrm>
            <a:off x="6324600" y="28844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 name="Rectangle 114"/>
          <p:cNvSpPr>
            <a:spLocks noChangeArrowheads="1"/>
          </p:cNvSpPr>
          <p:nvPr/>
        </p:nvSpPr>
        <p:spPr bwMode="gray">
          <a:xfrm>
            <a:off x="38100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2" name="Rectangle 120"/>
          <p:cNvSpPr>
            <a:spLocks noChangeArrowheads="1"/>
          </p:cNvSpPr>
          <p:nvPr/>
        </p:nvSpPr>
        <p:spPr bwMode="gray">
          <a:xfrm>
            <a:off x="42672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3" name="Rectangle 124"/>
          <p:cNvSpPr>
            <a:spLocks noChangeArrowheads="1"/>
          </p:cNvSpPr>
          <p:nvPr/>
        </p:nvSpPr>
        <p:spPr bwMode="gray">
          <a:xfrm>
            <a:off x="44958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4" name="Rectangle 126"/>
          <p:cNvSpPr>
            <a:spLocks noChangeArrowheads="1"/>
          </p:cNvSpPr>
          <p:nvPr/>
        </p:nvSpPr>
        <p:spPr bwMode="gray">
          <a:xfrm>
            <a:off x="47244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5" name="Group 211"/>
          <p:cNvGrpSpPr>
            <a:grpSpLocks/>
          </p:cNvGrpSpPr>
          <p:nvPr/>
        </p:nvGrpSpPr>
        <p:grpSpPr bwMode="auto">
          <a:xfrm>
            <a:off x="4724400" y="1741488"/>
            <a:ext cx="1295400" cy="838200"/>
            <a:chOff x="2976" y="1440"/>
            <a:chExt cx="816" cy="528"/>
          </a:xfrm>
        </p:grpSpPr>
        <p:sp>
          <p:nvSpPr>
            <p:cNvPr id="16" name="Rectangle 104"/>
            <p:cNvSpPr>
              <a:spLocks noChangeArrowheads="1"/>
            </p:cNvSpPr>
            <p:nvPr/>
          </p:nvSpPr>
          <p:spPr bwMode="gray">
            <a:xfrm>
              <a:off x="3120"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7" name="Rectangle 125"/>
            <p:cNvSpPr>
              <a:spLocks noChangeArrowheads="1"/>
            </p:cNvSpPr>
            <p:nvPr/>
          </p:nvSpPr>
          <p:spPr bwMode="gray">
            <a:xfrm>
              <a:off x="297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8" name="Rectangle 127"/>
            <p:cNvSpPr>
              <a:spLocks noChangeArrowheads="1"/>
            </p:cNvSpPr>
            <p:nvPr/>
          </p:nvSpPr>
          <p:spPr bwMode="gray">
            <a:xfrm>
              <a:off x="3120"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9" name="Rectangle 128"/>
            <p:cNvSpPr>
              <a:spLocks noChangeArrowheads="1"/>
            </p:cNvSpPr>
            <p:nvPr/>
          </p:nvSpPr>
          <p:spPr bwMode="gray">
            <a:xfrm>
              <a:off x="3120"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0" name="Rectangle 129"/>
            <p:cNvSpPr>
              <a:spLocks noChangeArrowheads="1"/>
            </p:cNvSpPr>
            <p:nvPr/>
          </p:nvSpPr>
          <p:spPr bwMode="gray">
            <a:xfrm>
              <a:off x="3120"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1" name="Rectangle 130"/>
            <p:cNvSpPr>
              <a:spLocks noChangeArrowheads="1"/>
            </p:cNvSpPr>
            <p:nvPr/>
          </p:nvSpPr>
          <p:spPr bwMode="gray">
            <a:xfrm>
              <a:off x="3264"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2" name="Rectangle 131"/>
            <p:cNvSpPr>
              <a:spLocks noChangeArrowheads="1"/>
            </p:cNvSpPr>
            <p:nvPr/>
          </p:nvSpPr>
          <p:spPr bwMode="gray">
            <a:xfrm>
              <a:off x="3264"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3" name="Rectangle 132"/>
            <p:cNvSpPr>
              <a:spLocks noChangeArrowheads="1"/>
            </p:cNvSpPr>
            <p:nvPr/>
          </p:nvSpPr>
          <p:spPr bwMode="gray">
            <a:xfrm>
              <a:off x="3408"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4" name="Rectangle 133"/>
            <p:cNvSpPr>
              <a:spLocks noChangeArrowheads="1"/>
            </p:cNvSpPr>
            <p:nvPr/>
          </p:nvSpPr>
          <p:spPr bwMode="gray">
            <a:xfrm>
              <a:off x="3408"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5" name="Rectangle 134"/>
            <p:cNvSpPr>
              <a:spLocks noChangeArrowheads="1"/>
            </p:cNvSpPr>
            <p:nvPr/>
          </p:nvSpPr>
          <p:spPr bwMode="gray">
            <a:xfrm>
              <a:off x="3408"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6" name="Rectangle 135"/>
            <p:cNvSpPr>
              <a:spLocks noChangeArrowheads="1"/>
            </p:cNvSpPr>
            <p:nvPr/>
          </p:nvSpPr>
          <p:spPr bwMode="gray">
            <a:xfrm>
              <a:off x="3408"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7" name="Rectangle 136"/>
            <p:cNvSpPr>
              <a:spLocks noChangeArrowheads="1"/>
            </p:cNvSpPr>
            <p:nvPr/>
          </p:nvSpPr>
          <p:spPr bwMode="gray">
            <a:xfrm>
              <a:off x="3552"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8" name="Rectangle 137"/>
            <p:cNvSpPr>
              <a:spLocks noChangeArrowheads="1"/>
            </p:cNvSpPr>
            <p:nvPr/>
          </p:nvSpPr>
          <p:spPr bwMode="gray">
            <a:xfrm>
              <a:off x="3552"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9" name="Rectangle 138"/>
            <p:cNvSpPr>
              <a:spLocks noChangeArrowheads="1"/>
            </p:cNvSpPr>
            <p:nvPr/>
          </p:nvSpPr>
          <p:spPr bwMode="gray">
            <a:xfrm>
              <a:off x="3696"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0" name="Rectangle 139"/>
            <p:cNvSpPr>
              <a:spLocks noChangeArrowheads="1"/>
            </p:cNvSpPr>
            <p:nvPr/>
          </p:nvSpPr>
          <p:spPr bwMode="gray">
            <a:xfrm>
              <a:off x="369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1" name="Rectangle 140"/>
            <p:cNvSpPr>
              <a:spLocks noChangeArrowheads="1"/>
            </p:cNvSpPr>
            <p:nvPr/>
          </p:nvSpPr>
          <p:spPr bwMode="gray">
            <a:xfrm>
              <a:off x="3696"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32" name="Group 212"/>
          <p:cNvGrpSpPr>
            <a:grpSpLocks/>
          </p:cNvGrpSpPr>
          <p:nvPr/>
        </p:nvGrpSpPr>
        <p:grpSpPr bwMode="auto">
          <a:xfrm>
            <a:off x="3352800" y="1970088"/>
            <a:ext cx="1295400" cy="609600"/>
            <a:chOff x="2112" y="1584"/>
            <a:chExt cx="816" cy="384"/>
          </a:xfrm>
        </p:grpSpPr>
        <p:sp>
          <p:nvSpPr>
            <p:cNvPr id="33" name="Rectangle 112"/>
            <p:cNvSpPr>
              <a:spLocks noChangeArrowheads="1"/>
            </p:cNvSpPr>
            <p:nvPr/>
          </p:nvSpPr>
          <p:spPr bwMode="gray">
            <a:xfrm>
              <a:off x="2400"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4" name="Rectangle 113"/>
            <p:cNvSpPr>
              <a:spLocks noChangeArrowheads="1"/>
            </p:cNvSpPr>
            <p:nvPr/>
          </p:nvSpPr>
          <p:spPr bwMode="gray">
            <a:xfrm>
              <a:off x="2400"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5" name="Rectangle 115"/>
            <p:cNvSpPr>
              <a:spLocks noChangeArrowheads="1"/>
            </p:cNvSpPr>
            <p:nvPr/>
          </p:nvSpPr>
          <p:spPr bwMode="gray">
            <a:xfrm>
              <a:off x="2544"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6" name="Rectangle 116"/>
            <p:cNvSpPr>
              <a:spLocks noChangeArrowheads="1"/>
            </p:cNvSpPr>
            <p:nvPr/>
          </p:nvSpPr>
          <p:spPr bwMode="gray">
            <a:xfrm>
              <a:off x="2544"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7" name="Rectangle 117"/>
            <p:cNvSpPr>
              <a:spLocks noChangeArrowheads="1"/>
            </p:cNvSpPr>
            <p:nvPr/>
          </p:nvSpPr>
          <p:spPr bwMode="gray">
            <a:xfrm>
              <a:off x="2544"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8" name="Rectangle 118"/>
            <p:cNvSpPr>
              <a:spLocks noChangeArrowheads="1"/>
            </p:cNvSpPr>
            <p:nvPr/>
          </p:nvSpPr>
          <p:spPr bwMode="gray">
            <a:xfrm>
              <a:off x="2688"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9" name="Rectangle 119"/>
            <p:cNvSpPr>
              <a:spLocks noChangeArrowheads="1"/>
            </p:cNvSpPr>
            <p:nvPr/>
          </p:nvSpPr>
          <p:spPr bwMode="gray">
            <a:xfrm>
              <a:off x="2688"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0" name="Rectangle 121"/>
            <p:cNvSpPr>
              <a:spLocks noChangeArrowheads="1"/>
            </p:cNvSpPr>
            <p:nvPr/>
          </p:nvSpPr>
          <p:spPr bwMode="gray">
            <a:xfrm>
              <a:off x="2832"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1" name="Rectangle 122"/>
            <p:cNvSpPr>
              <a:spLocks noChangeArrowheads="1"/>
            </p:cNvSpPr>
            <p:nvPr/>
          </p:nvSpPr>
          <p:spPr bwMode="gray">
            <a:xfrm>
              <a:off x="2832"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2" name="Rectangle 123"/>
            <p:cNvSpPr>
              <a:spLocks noChangeArrowheads="1"/>
            </p:cNvSpPr>
            <p:nvPr/>
          </p:nvSpPr>
          <p:spPr bwMode="gray">
            <a:xfrm>
              <a:off x="283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3" name="Rectangle 141"/>
            <p:cNvSpPr>
              <a:spLocks noChangeArrowheads="1"/>
            </p:cNvSpPr>
            <p:nvPr/>
          </p:nvSpPr>
          <p:spPr bwMode="gray">
            <a:xfrm>
              <a:off x="2256"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4" name="Rectangle 142"/>
            <p:cNvSpPr>
              <a:spLocks noChangeArrowheads="1"/>
            </p:cNvSpPr>
            <p:nvPr/>
          </p:nvSpPr>
          <p:spPr bwMode="gray">
            <a:xfrm>
              <a:off x="211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45" name="Group 143"/>
          <p:cNvGrpSpPr>
            <a:grpSpLocks/>
          </p:cNvGrpSpPr>
          <p:nvPr/>
        </p:nvGrpSpPr>
        <p:grpSpPr bwMode="auto">
          <a:xfrm>
            <a:off x="762000" y="3570288"/>
            <a:ext cx="1905000" cy="762000"/>
            <a:chOff x="2112" y="1632"/>
            <a:chExt cx="1680" cy="672"/>
          </a:xfrm>
        </p:grpSpPr>
        <p:sp>
          <p:nvSpPr>
            <p:cNvPr id="46" name="Rectangle 144"/>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7" name="Rectangle 145"/>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8" name="Rectangle 146"/>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9" name="Rectangle 147"/>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0" name="Rectangle 148"/>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1" name="Rectangle 149"/>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2" name="Rectangle 150"/>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3" name="Rectangle 151"/>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4" name="Rectangle 152"/>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5" name="Rectangle 153"/>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6" name="Rectangle 154"/>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7" name="Rectangle 155"/>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8" name="Rectangle 156"/>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9" name="Rectangle 157"/>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0" name="Rectangle 158"/>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1" name="Rectangle 159"/>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2" name="Rectangle 160"/>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3" name="Rectangle 161"/>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4" name="Rectangle 162"/>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5" name="Rectangle 163"/>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6" name="Rectangle 164"/>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7" name="Rectangle 165"/>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8" name="Rectangle 166"/>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9" name="Rectangle 167"/>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0" name="Rectangle 168"/>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1" name="Rectangle 169"/>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2" name="Rectangle 170"/>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3" name="Rectangle 171"/>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4" name="Rectangle 172"/>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5" name="Rectangle 173"/>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6" name="Rectangle 174"/>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77" name="Group 175"/>
          <p:cNvGrpSpPr>
            <a:grpSpLocks/>
          </p:cNvGrpSpPr>
          <p:nvPr/>
        </p:nvGrpSpPr>
        <p:grpSpPr bwMode="auto">
          <a:xfrm>
            <a:off x="5486400" y="827088"/>
            <a:ext cx="2667000" cy="1066800"/>
            <a:chOff x="2112" y="1632"/>
            <a:chExt cx="1680" cy="672"/>
          </a:xfrm>
        </p:grpSpPr>
        <p:sp>
          <p:nvSpPr>
            <p:cNvPr id="78" name="Rectangle 176"/>
            <p:cNvSpPr>
              <a:spLocks noChangeArrowheads="1"/>
            </p:cNvSpPr>
            <p:nvPr userDrawn="1"/>
          </p:nvSpPr>
          <p:spPr bwMode="gray">
            <a:xfrm>
              <a:off x="2400"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9" name="Rectangle 177"/>
            <p:cNvSpPr>
              <a:spLocks noChangeArrowheads="1"/>
            </p:cNvSpPr>
            <p:nvPr userDrawn="1"/>
          </p:nvSpPr>
          <p:spPr bwMode="gray">
            <a:xfrm>
              <a:off x="2400"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0" name="Rectangle 178"/>
            <p:cNvSpPr>
              <a:spLocks noChangeArrowheads="1"/>
            </p:cNvSpPr>
            <p:nvPr userDrawn="1"/>
          </p:nvSpPr>
          <p:spPr bwMode="gray">
            <a:xfrm>
              <a:off x="2400"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1" name="Rectangle 179"/>
            <p:cNvSpPr>
              <a:spLocks noChangeArrowheads="1"/>
            </p:cNvSpPr>
            <p:nvPr userDrawn="1"/>
          </p:nvSpPr>
          <p:spPr bwMode="gray">
            <a:xfrm>
              <a:off x="2544"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2" name="Rectangle 180"/>
            <p:cNvSpPr>
              <a:spLocks noChangeArrowheads="1"/>
            </p:cNvSpPr>
            <p:nvPr userDrawn="1"/>
          </p:nvSpPr>
          <p:spPr bwMode="gray">
            <a:xfrm>
              <a:off x="2544"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3" name="Rectangle 181"/>
            <p:cNvSpPr>
              <a:spLocks noChangeArrowheads="1"/>
            </p:cNvSpPr>
            <p:nvPr userDrawn="1"/>
          </p:nvSpPr>
          <p:spPr bwMode="gray">
            <a:xfrm>
              <a:off x="2544"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4" name="Rectangle 182"/>
            <p:cNvSpPr>
              <a:spLocks noChangeArrowheads="1"/>
            </p:cNvSpPr>
            <p:nvPr userDrawn="1"/>
          </p:nvSpPr>
          <p:spPr bwMode="gray">
            <a:xfrm>
              <a:off x="2688"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5" name="Rectangle 183"/>
            <p:cNvSpPr>
              <a:spLocks noChangeArrowheads="1"/>
            </p:cNvSpPr>
            <p:nvPr userDrawn="1"/>
          </p:nvSpPr>
          <p:spPr bwMode="gray">
            <a:xfrm>
              <a:off x="2688"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6" name="Rectangle 184"/>
            <p:cNvSpPr>
              <a:spLocks noChangeArrowheads="1"/>
            </p:cNvSpPr>
            <p:nvPr userDrawn="1"/>
          </p:nvSpPr>
          <p:spPr bwMode="gray">
            <a:xfrm>
              <a:off x="2688"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7" name="Rectangle 185"/>
            <p:cNvSpPr>
              <a:spLocks noChangeArrowheads="1"/>
            </p:cNvSpPr>
            <p:nvPr userDrawn="1"/>
          </p:nvSpPr>
          <p:spPr bwMode="gray">
            <a:xfrm>
              <a:off x="2832"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8" name="Rectangle 186"/>
            <p:cNvSpPr>
              <a:spLocks noChangeArrowheads="1"/>
            </p:cNvSpPr>
            <p:nvPr userDrawn="1"/>
          </p:nvSpPr>
          <p:spPr bwMode="gray">
            <a:xfrm>
              <a:off x="2832"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9" name="Rectangle 187"/>
            <p:cNvSpPr>
              <a:spLocks noChangeArrowheads="1"/>
            </p:cNvSpPr>
            <p:nvPr userDrawn="1"/>
          </p:nvSpPr>
          <p:spPr bwMode="gray">
            <a:xfrm>
              <a:off x="283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0" name="Rectangle 188"/>
            <p:cNvSpPr>
              <a:spLocks noChangeArrowheads="1"/>
            </p:cNvSpPr>
            <p:nvPr userDrawn="1"/>
          </p:nvSpPr>
          <p:spPr bwMode="gray">
            <a:xfrm>
              <a:off x="2832"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1" name="Rectangle 189"/>
            <p:cNvSpPr>
              <a:spLocks noChangeArrowheads="1"/>
            </p:cNvSpPr>
            <p:nvPr userDrawn="1"/>
          </p:nvSpPr>
          <p:spPr bwMode="gray">
            <a:xfrm>
              <a:off x="297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2" name="Rectangle 190"/>
            <p:cNvSpPr>
              <a:spLocks noChangeArrowheads="1"/>
            </p:cNvSpPr>
            <p:nvPr userDrawn="1"/>
          </p:nvSpPr>
          <p:spPr bwMode="gray">
            <a:xfrm>
              <a:off x="2976"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3" name="Rectangle 191"/>
            <p:cNvSpPr>
              <a:spLocks noChangeArrowheads="1"/>
            </p:cNvSpPr>
            <p:nvPr userDrawn="1"/>
          </p:nvSpPr>
          <p:spPr bwMode="gray">
            <a:xfrm>
              <a:off x="3120"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4" name="Rectangle 192"/>
            <p:cNvSpPr>
              <a:spLocks noChangeArrowheads="1"/>
            </p:cNvSpPr>
            <p:nvPr userDrawn="1"/>
          </p:nvSpPr>
          <p:spPr bwMode="gray">
            <a:xfrm>
              <a:off x="3120"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5" name="Rectangle 193"/>
            <p:cNvSpPr>
              <a:spLocks noChangeArrowheads="1"/>
            </p:cNvSpPr>
            <p:nvPr userDrawn="1"/>
          </p:nvSpPr>
          <p:spPr bwMode="gray">
            <a:xfrm>
              <a:off x="3120"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6" name="Rectangle 194"/>
            <p:cNvSpPr>
              <a:spLocks noChangeArrowheads="1"/>
            </p:cNvSpPr>
            <p:nvPr userDrawn="1"/>
          </p:nvSpPr>
          <p:spPr bwMode="gray">
            <a:xfrm>
              <a:off x="3264"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7" name="Rectangle 195"/>
            <p:cNvSpPr>
              <a:spLocks noChangeArrowheads="1"/>
            </p:cNvSpPr>
            <p:nvPr userDrawn="1"/>
          </p:nvSpPr>
          <p:spPr bwMode="gray">
            <a:xfrm>
              <a:off x="3264"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8" name="Rectangle 196"/>
            <p:cNvSpPr>
              <a:spLocks noChangeArrowheads="1"/>
            </p:cNvSpPr>
            <p:nvPr userDrawn="1"/>
          </p:nvSpPr>
          <p:spPr bwMode="gray">
            <a:xfrm>
              <a:off x="3408"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9" name="Rectangle 197"/>
            <p:cNvSpPr>
              <a:spLocks noChangeArrowheads="1"/>
            </p:cNvSpPr>
            <p:nvPr userDrawn="1"/>
          </p:nvSpPr>
          <p:spPr bwMode="gray">
            <a:xfrm>
              <a:off x="3408"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0" name="Rectangle 198"/>
            <p:cNvSpPr>
              <a:spLocks noChangeArrowheads="1"/>
            </p:cNvSpPr>
            <p:nvPr userDrawn="1"/>
          </p:nvSpPr>
          <p:spPr bwMode="gray">
            <a:xfrm>
              <a:off x="3408"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1" name="Rectangle 199"/>
            <p:cNvSpPr>
              <a:spLocks noChangeArrowheads="1"/>
            </p:cNvSpPr>
            <p:nvPr userDrawn="1"/>
          </p:nvSpPr>
          <p:spPr bwMode="gray">
            <a:xfrm>
              <a:off x="3408"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 name="Rectangle 200"/>
            <p:cNvSpPr>
              <a:spLocks noChangeArrowheads="1"/>
            </p:cNvSpPr>
            <p:nvPr userDrawn="1"/>
          </p:nvSpPr>
          <p:spPr bwMode="gray">
            <a:xfrm>
              <a:off x="3552"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 name="Rectangle 201"/>
            <p:cNvSpPr>
              <a:spLocks noChangeArrowheads="1"/>
            </p:cNvSpPr>
            <p:nvPr userDrawn="1"/>
          </p:nvSpPr>
          <p:spPr bwMode="gray">
            <a:xfrm>
              <a:off x="3552"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 name="Rectangle 202"/>
            <p:cNvSpPr>
              <a:spLocks noChangeArrowheads="1"/>
            </p:cNvSpPr>
            <p:nvPr userDrawn="1"/>
          </p:nvSpPr>
          <p:spPr bwMode="gray">
            <a:xfrm>
              <a:off x="3696"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 name="Rectangle 203"/>
            <p:cNvSpPr>
              <a:spLocks noChangeArrowheads="1"/>
            </p:cNvSpPr>
            <p:nvPr userDrawn="1"/>
          </p:nvSpPr>
          <p:spPr bwMode="gray">
            <a:xfrm>
              <a:off x="369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 name="Rectangle 204"/>
            <p:cNvSpPr>
              <a:spLocks noChangeArrowheads="1"/>
            </p:cNvSpPr>
            <p:nvPr userDrawn="1"/>
          </p:nvSpPr>
          <p:spPr bwMode="gray">
            <a:xfrm>
              <a:off x="3696"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7" name="Rectangle 205"/>
            <p:cNvSpPr>
              <a:spLocks noChangeArrowheads="1"/>
            </p:cNvSpPr>
            <p:nvPr userDrawn="1"/>
          </p:nvSpPr>
          <p:spPr bwMode="gray">
            <a:xfrm>
              <a:off x="2256"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8" name="Rectangle 206"/>
            <p:cNvSpPr>
              <a:spLocks noChangeArrowheads="1"/>
            </p:cNvSpPr>
            <p:nvPr userDrawn="1"/>
          </p:nvSpPr>
          <p:spPr bwMode="gray">
            <a:xfrm>
              <a:off x="211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9" name="AutoShape 207"/>
          <p:cNvSpPr>
            <a:spLocks noChangeArrowheads="1"/>
          </p:cNvSpPr>
          <p:nvPr/>
        </p:nvSpPr>
        <p:spPr bwMode="gray">
          <a:xfrm>
            <a:off x="533400" y="2655888"/>
            <a:ext cx="7696200" cy="83820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110" name="Rectangle 208"/>
          <p:cNvSpPr>
            <a:spLocks noChangeArrowheads="1"/>
          </p:cNvSpPr>
          <p:nvPr/>
        </p:nvSpPr>
        <p:spPr bwMode="gray">
          <a:xfrm>
            <a:off x="2057400" y="42560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1" name="Rectangle 209"/>
          <p:cNvSpPr>
            <a:spLocks noChangeArrowheads="1"/>
          </p:cNvSpPr>
          <p:nvPr/>
        </p:nvSpPr>
        <p:spPr bwMode="gray">
          <a:xfrm>
            <a:off x="1752600" y="4789488"/>
            <a:ext cx="228600" cy="2286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2" name="Rectangle 210"/>
          <p:cNvSpPr>
            <a:spLocks noChangeArrowheads="1"/>
          </p:cNvSpPr>
          <p:nvPr/>
        </p:nvSpPr>
        <p:spPr bwMode="gray">
          <a:xfrm>
            <a:off x="1524000" y="4941888"/>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3074" name="Rectangle 2"/>
          <p:cNvSpPr>
            <a:spLocks noGrp="1" noChangeArrowheads="1"/>
          </p:cNvSpPr>
          <p:nvPr>
            <p:ph type="ctrTitle"/>
          </p:nvPr>
        </p:nvSpPr>
        <p:spPr>
          <a:xfrm>
            <a:off x="1066800" y="2732088"/>
            <a:ext cx="6629400" cy="685800"/>
          </a:xfrm>
        </p:spPr>
        <p:txBody>
          <a:bodyPr/>
          <a:lstStyle>
            <a:lvl1pPr>
              <a:defRPr sz="3600">
                <a:solidFill>
                  <a:schemeClr val="tx2"/>
                </a:solidFill>
              </a:defRPr>
            </a:lvl1pPr>
          </a:lstStyle>
          <a:p>
            <a:r>
              <a:rPr lang="zh-CN" altLang="en-US"/>
              <a:t>单击此处编辑母版标题样式</a:t>
            </a:r>
          </a:p>
        </p:txBody>
      </p:sp>
      <p:sp>
        <p:nvSpPr>
          <p:cNvPr id="3075" name="Rectangle 3"/>
          <p:cNvSpPr>
            <a:spLocks noGrp="1" noChangeArrowheads="1"/>
          </p:cNvSpPr>
          <p:nvPr>
            <p:ph type="subTitle" idx="1"/>
          </p:nvPr>
        </p:nvSpPr>
        <p:spPr>
          <a:xfrm>
            <a:off x="2819400" y="3494088"/>
            <a:ext cx="5638800" cy="381000"/>
          </a:xfrm>
        </p:spPr>
        <p:txBody>
          <a:bodyPr/>
          <a:lstStyle>
            <a:lvl1pPr marL="0" indent="0" algn="ctr">
              <a:buFont typeface="Wingdings" pitchFamily="2" charset="2"/>
              <a:buNone/>
              <a:defRPr sz="2400">
                <a:solidFill>
                  <a:schemeClr val="bg1"/>
                </a:solidFill>
              </a:defRPr>
            </a:lvl1pPr>
          </a:lstStyle>
          <a:p>
            <a:r>
              <a:rPr lang="zh-CN" altLang="en-US"/>
              <a:t>单击此处编辑母版副标题样式</a:t>
            </a:r>
          </a:p>
        </p:txBody>
      </p:sp>
      <p:pic>
        <p:nvPicPr>
          <p:cNvPr id="114" name="图片 1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286" y="1436688"/>
            <a:ext cx="2933429" cy="1129492"/>
          </a:xfrm>
          <a:prstGeom prst="rect">
            <a:avLst/>
          </a:prstGeom>
        </p:spPr>
      </p:pic>
    </p:spTree>
    <p:extLst>
      <p:ext uri="{BB962C8B-B14F-4D97-AF65-F5344CB8AC3E}">
        <p14:creationId xmlns:p14="http://schemas.microsoft.com/office/powerpoint/2010/main" val="30930679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F5E0E65E-9137-4309-8D78-B392A1917D52}" type="slidenum">
              <a:rPr lang="zh-CN" altLang="en-US"/>
              <a:pPr>
                <a:defRPr/>
              </a:pPr>
              <a:t>‹#›</a:t>
            </a:fld>
            <a:endParaRPr lang="en-US" altLang="zh-CN"/>
          </a:p>
        </p:txBody>
      </p:sp>
    </p:spTree>
    <p:extLst>
      <p:ext uri="{BB962C8B-B14F-4D97-AF65-F5344CB8AC3E}">
        <p14:creationId xmlns:p14="http://schemas.microsoft.com/office/powerpoint/2010/main" val="18953132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118"/>
          <p:cNvSpPr>
            <a:spLocks noChangeArrowheads="1"/>
          </p:cNvSpPr>
          <p:nvPr/>
        </p:nvSpPr>
        <p:spPr bwMode="gray">
          <a:xfrm>
            <a:off x="8010525" y="0"/>
            <a:ext cx="1133475" cy="1044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7" name="Rectangle 119"/>
          <p:cNvSpPr>
            <a:spLocks noChangeArrowheads="1"/>
          </p:cNvSpPr>
          <p:nvPr/>
        </p:nvSpPr>
        <p:spPr bwMode="gray">
          <a:xfrm>
            <a:off x="0" y="0"/>
            <a:ext cx="8008938" cy="1044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028" name="Group 120"/>
          <p:cNvGrpSpPr>
            <a:grpSpLocks/>
          </p:cNvGrpSpPr>
          <p:nvPr/>
        </p:nvGrpSpPr>
        <p:grpSpPr bwMode="auto">
          <a:xfrm>
            <a:off x="6877050" y="152400"/>
            <a:ext cx="1905000" cy="762000"/>
            <a:chOff x="2112" y="1632"/>
            <a:chExt cx="1680" cy="672"/>
          </a:xfrm>
        </p:grpSpPr>
        <p:sp>
          <p:nvSpPr>
            <p:cNvPr id="1037" name="Rectangle 121"/>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8" name="Rectangle 122"/>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9" name="Rectangle 123"/>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0" name="Rectangle 124"/>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1" name="Rectangle 125"/>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2" name="Rectangle 126"/>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3" name="Rectangle 127"/>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4" name="Rectangle 128"/>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5" name="Rectangle 129"/>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6" name="Rectangle 130"/>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7" name="Rectangle 131"/>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8" name="Rectangle 132"/>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9" name="Rectangle 133"/>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0" name="Rectangle 134"/>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1" name="Rectangle 135"/>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2" name="Rectangle 136"/>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3" name="Rectangle 137"/>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4" name="Rectangle 138"/>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5" name="Rectangle 139"/>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6" name="Rectangle 140"/>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7" name="Rectangle 141"/>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8" name="Rectangle 142"/>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9" name="Rectangle 143"/>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0" name="Rectangle 144"/>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1" name="Rectangle 145"/>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2" name="Rectangle 146"/>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3" name="Rectangle 147"/>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4" name="Rectangle 148"/>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5" name="Rectangle 149"/>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6" name="Rectangle 150"/>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7" name="Rectangle 151"/>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29" name="Rectangle 152"/>
          <p:cNvSpPr>
            <a:spLocks noChangeArrowheads="1"/>
          </p:cNvSpPr>
          <p:nvPr/>
        </p:nvSpPr>
        <p:spPr bwMode="gray">
          <a:xfrm>
            <a:off x="6553200" y="76200"/>
            <a:ext cx="228600" cy="381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0" name="Rectangle 153"/>
          <p:cNvSpPr>
            <a:spLocks noChangeArrowheads="1"/>
          </p:cNvSpPr>
          <p:nvPr/>
        </p:nvSpPr>
        <p:spPr bwMode="gray">
          <a:xfrm>
            <a:off x="6705600" y="228600"/>
            <a:ext cx="228600" cy="152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1" name="Rectangle 154"/>
          <p:cNvSpPr>
            <a:spLocks noChangeArrowheads="1"/>
          </p:cNvSpPr>
          <p:nvPr/>
        </p:nvSpPr>
        <p:spPr bwMode="gray">
          <a:xfrm>
            <a:off x="6858000" y="304800"/>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2" name="Rectangle 3"/>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ea typeface="宋体" pitchFamily="2" charset="-122"/>
              </a:defRPr>
            </a:lvl1pPr>
          </a:lstStyle>
          <a:p>
            <a:pPr>
              <a:defRPr/>
            </a:pPr>
            <a:fld id="{DCFB4DC4-41B9-4E61-AD6F-4DDEA2B45915}" type="slidenum">
              <a:rPr lang="zh-CN" altLang="en-US"/>
              <a:pPr>
                <a:defRPr/>
              </a:pPr>
              <a:t>‹#›</a:t>
            </a:fld>
            <a:endParaRPr lang="en-US" altLang="zh-CN"/>
          </a:p>
        </p:txBody>
      </p:sp>
      <p:sp>
        <p:nvSpPr>
          <p:cNvPr id="1035" name="Rectangle 2"/>
          <p:cNvSpPr>
            <a:spLocks noGrp="1" noChangeArrowheads="1"/>
          </p:cNvSpPr>
          <p:nvPr>
            <p:ph type="title"/>
          </p:nvPr>
        </p:nvSpPr>
        <p:spPr bwMode="gray">
          <a:xfrm>
            <a:off x="533400" y="260350"/>
            <a:ext cx="70961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788" r:id="rId1"/>
    <p:sldLayoutId id="2147483786" r:id="rId2"/>
  </p:sldLayoutIdLst>
  <p:transition>
    <p:fade/>
  </p:transition>
  <p:hf hdr="0" ftr="0"/>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黑体" pitchFamily="2" charset="-122"/>
          <a:ea typeface="黑体" pitchFamily="2" charset="-122"/>
        </a:defRPr>
      </a:lvl2pPr>
      <a:lvl3pPr algn="l" rtl="0" eaLnBrk="0" fontAlgn="base" hangingPunct="0">
        <a:spcBef>
          <a:spcPct val="0"/>
        </a:spcBef>
        <a:spcAft>
          <a:spcPct val="0"/>
        </a:spcAft>
        <a:defRPr sz="3200" b="1">
          <a:solidFill>
            <a:srgbClr val="FFFFFF"/>
          </a:solidFill>
          <a:latin typeface="黑体" pitchFamily="2" charset="-122"/>
          <a:ea typeface="黑体" pitchFamily="2" charset="-122"/>
        </a:defRPr>
      </a:lvl3pPr>
      <a:lvl4pPr algn="l" rtl="0" eaLnBrk="0" fontAlgn="base" hangingPunct="0">
        <a:spcBef>
          <a:spcPct val="0"/>
        </a:spcBef>
        <a:spcAft>
          <a:spcPct val="0"/>
        </a:spcAft>
        <a:defRPr sz="3200" b="1">
          <a:solidFill>
            <a:srgbClr val="FFFFFF"/>
          </a:solidFill>
          <a:latin typeface="黑体" pitchFamily="2" charset="-122"/>
          <a:ea typeface="黑体" pitchFamily="2" charset="-122"/>
        </a:defRPr>
      </a:lvl4pPr>
      <a:lvl5pPr algn="l" rtl="0" eaLnBrk="0" fontAlgn="base" hangingPunct="0">
        <a:spcBef>
          <a:spcPct val="0"/>
        </a:spcBef>
        <a:spcAft>
          <a:spcPct val="0"/>
        </a:spcAft>
        <a:defRPr sz="3200" b="1">
          <a:solidFill>
            <a:srgbClr val="FFFFFF"/>
          </a:solidFill>
          <a:latin typeface="黑体" pitchFamily="2" charset="-122"/>
          <a:ea typeface="黑体" pitchFamily="2" charset="-122"/>
        </a:defRPr>
      </a:lvl5pPr>
      <a:lvl6pPr marL="457200" algn="l" rtl="0" fontAlgn="base">
        <a:spcBef>
          <a:spcPct val="0"/>
        </a:spcBef>
        <a:spcAft>
          <a:spcPct val="0"/>
        </a:spcAft>
        <a:defRPr sz="3200" b="1">
          <a:solidFill>
            <a:srgbClr val="FFFFFF"/>
          </a:solidFill>
          <a:latin typeface="黑体" pitchFamily="2" charset="-122"/>
          <a:ea typeface="黑体" pitchFamily="2" charset="-122"/>
        </a:defRPr>
      </a:lvl6pPr>
      <a:lvl7pPr marL="914400" algn="l" rtl="0" fontAlgn="base">
        <a:spcBef>
          <a:spcPct val="0"/>
        </a:spcBef>
        <a:spcAft>
          <a:spcPct val="0"/>
        </a:spcAft>
        <a:defRPr sz="3200" b="1">
          <a:solidFill>
            <a:srgbClr val="FFFFFF"/>
          </a:solidFill>
          <a:latin typeface="黑体" pitchFamily="2" charset="-122"/>
          <a:ea typeface="黑体" pitchFamily="2" charset="-122"/>
        </a:defRPr>
      </a:lvl7pPr>
      <a:lvl8pPr marL="1371600" algn="l" rtl="0" fontAlgn="base">
        <a:spcBef>
          <a:spcPct val="0"/>
        </a:spcBef>
        <a:spcAft>
          <a:spcPct val="0"/>
        </a:spcAft>
        <a:defRPr sz="3200" b="1">
          <a:solidFill>
            <a:srgbClr val="FFFFFF"/>
          </a:solidFill>
          <a:latin typeface="黑体" pitchFamily="2" charset="-122"/>
          <a:ea typeface="黑体" pitchFamily="2" charset="-122"/>
        </a:defRPr>
      </a:lvl8pPr>
      <a:lvl9pPr marL="1828800" algn="l" rtl="0" fontAlgn="base">
        <a:spcBef>
          <a:spcPct val="0"/>
        </a:spcBef>
        <a:spcAft>
          <a:spcPct val="0"/>
        </a:spcAft>
        <a:defRPr sz="3200" b="1">
          <a:solidFill>
            <a:srgbClr val="FFFF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066800" y="2732088"/>
            <a:ext cx="6889750" cy="685800"/>
          </a:xfrm>
        </p:spPr>
        <p:txBody>
          <a:bodyPr/>
          <a:lstStyle/>
          <a:p>
            <a:pPr algn="ctr" eaLnBrk="1" hangingPunct="1"/>
            <a:r>
              <a:rPr lang="zh-CN" altLang="en-US" sz="3200" dirty="0"/>
              <a:t>信息安全管理</a:t>
            </a:r>
            <a:endParaRPr lang="en-US" altLang="zh-CN" sz="3200" dirty="0"/>
          </a:p>
        </p:txBody>
      </p:sp>
      <p:sp>
        <p:nvSpPr>
          <p:cNvPr id="14340" name="副标题 4"/>
          <p:cNvSpPr>
            <a:spLocks noGrp="1"/>
          </p:cNvSpPr>
          <p:nvPr>
            <p:ph type="subTitle" idx="1"/>
          </p:nvPr>
        </p:nvSpPr>
        <p:spPr>
          <a:xfrm>
            <a:off x="2195513" y="5020084"/>
            <a:ext cx="5638800" cy="965200"/>
          </a:xfrm>
        </p:spPr>
        <p:txBody>
          <a:bodyPr/>
          <a:lstStyle/>
          <a:p>
            <a:pPr eaLnBrk="1" hangingPunct="1"/>
            <a:r>
              <a:rPr lang="zh-CN" altLang="en-US" dirty="0"/>
              <a:t>讲师名称   培训机构</a:t>
            </a:r>
            <a:endParaRPr lang="en-US" altLang="zh-CN" dirty="0"/>
          </a:p>
        </p:txBody>
      </p:sp>
      <p:sp>
        <p:nvSpPr>
          <p:cNvPr id="5" name="副标题 4"/>
          <p:cNvSpPr txBox="1">
            <a:spLocks/>
          </p:cNvSpPr>
          <p:nvPr/>
        </p:nvSpPr>
        <p:spPr bwMode="gray">
          <a:xfrm>
            <a:off x="2671763" y="3536950"/>
            <a:ext cx="61849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spcBef>
                <a:spcPts val="900"/>
              </a:spcBef>
              <a:defRPr/>
            </a:pPr>
            <a:r>
              <a:rPr lang="zh-CN" altLang="en-US" sz="1700" dirty="0">
                <a:latin typeface="+mn-ea"/>
              </a:rPr>
              <a:t>版本：</a:t>
            </a:r>
            <a:r>
              <a:rPr lang="en-US" altLang="zh-CN" sz="1700" dirty="0">
                <a:latin typeface="+mn-ea"/>
              </a:rPr>
              <a:t>4.2</a:t>
            </a:r>
          </a:p>
        </p:txBody>
      </p:sp>
    </p:spTree>
    <p:extLst>
      <p:ext uri="{BB962C8B-B14F-4D97-AF65-F5344CB8AC3E}">
        <p14:creationId xmlns:p14="http://schemas.microsoft.com/office/powerpoint/2010/main" val="30128604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背景建立</a:t>
            </a:r>
          </a:p>
        </p:txBody>
      </p:sp>
      <p:sp>
        <p:nvSpPr>
          <p:cNvPr id="3" name="内容占位符 2"/>
          <p:cNvSpPr>
            <a:spLocks noGrp="1"/>
          </p:cNvSpPr>
          <p:nvPr>
            <p:ph idx="1"/>
          </p:nvPr>
        </p:nvSpPr>
        <p:spPr/>
        <p:txBody>
          <a:bodyPr/>
          <a:lstStyle/>
          <a:p>
            <a:pPr>
              <a:spcBef>
                <a:spcPts val="1500"/>
              </a:spcBef>
              <a:defRPr/>
            </a:pPr>
            <a:r>
              <a:rPr lang="zh-CN" altLang="en-US" dirty="0"/>
              <a:t>背景建立是信息安全风险管理的第一步骤，确定风险管理的对象和范围，确立实施风险管理的准备，进行相关信息的调查和分析</a:t>
            </a:r>
            <a:endParaRPr lang="en-US" altLang="zh-CN" dirty="0"/>
          </a:p>
          <a:p>
            <a:pPr lvl="1" eaLnBrk="1" hangingPunct="1">
              <a:spcBef>
                <a:spcPts val="1500"/>
              </a:spcBef>
              <a:defRPr/>
            </a:pPr>
            <a:r>
              <a:rPr lang="zh-CN" altLang="zh-CN" sz="2400" dirty="0"/>
              <a:t>风险管理准备：确定对象、组建团队、制定计划、获得支持</a:t>
            </a:r>
            <a:endParaRPr lang="en-US" altLang="zh-CN" sz="2400" dirty="0"/>
          </a:p>
          <a:p>
            <a:pPr lvl="1" eaLnBrk="1" hangingPunct="1">
              <a:spcBef>
                <a:spcPts val="1500"/>
              </a:spcBef>
              <a:defRPr/>
            </a:pPr>
            <a:r>
              <a:rPr lang="zh-CN" altLang="zh-CN" sz="2400" dirty="0"/>
              <a:t>信息系统调查：信息系统的业务目标、技术和管理上的特点</a:t>
            </a:r>
            <a:endParaRPr lang="en-US" altLang="zh-CN" sz="2400" dirty="0"/>
          </a:p>
          <a:p>
            <a:pPr lvl="1" eaLnBrk="1" hangingPunct="1">
              <a:spcBef>
                <a:spcPts val="1500"/>
              </a:spcBef>
              <a:defRPr/>
            </a:pPr>
            <a:r>
              <a:rPr lang="zh-CN" altLang="zh-CN" sz="2400" dirty="0"/>
              <a:t>信息系统分析：信息系统的体系结构、关键要素</a:t>
            </a:r>
          </a:p>
          <a:p>
            <a:pPr lvl="1" eaLnBrk="1" hangingPunct="1">
              <a:spcBef>
                <a:spcPts val="1500"/>
              </a:spcBef>
              <a:defRPr/>
            </a:pPr>
            <a:r>
              <a:rPr lang="zh-CN" altLang="zh-CN" sz="2400" dirty="0"/>
              <a:t>信息安全分析：分析安全要求、分析安全环境</a:t>
            </a:r>
            <a:endParaRPr lang="zh-CN" altLang="en-US" sz="2400"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10</a:t>
            </a:fld>
            <a:endParaRPr lang="en-US" altLang="zh-CN"/>
          </a:p>
        </p:txBody>
      </p:sp>
    </p:spTree>
    <p:extLst>
      <p:ext uri="{BB962C8B-B14F-4D97-AF65-F5344CB8AC3E}">
        <p14:creationId xmlns:p14="http://schemas.microsoft.com/office/powerpoint/2010/main" val="33395670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风险评估</a:t>
            </a:r>
          </a:p>
        </p:txBody>
      </p:sp>
      <p:sp>
        <p:nvSpPr>
          <p:cNvPr id="3" name="内容占位符 2"/>
          <p:cNvSpPr>
            <a:spLocks noGrp="1"/>
          </p:cNvSpPr>
          <p:nvPr>
            <p:ph idx="1"/>
          </p:nvPr>
        </p:nvSpPr>
        <p:spPr/>
        <p:txBody>
          <a:bodyPr/>
          <a:lstStyle/>
          <a:p>
            <a:r>
              <a:rPr lang="zh-CN" altLang="en-US" dirty="0"/>
              <a:t>信息安全风险管理要依靠风险评估的结果来确定随后的风险处理和批准监督活动</a:t>
            </a:r>
          </a:p>
          <a:p>
            <a:pPr lvl="1"/>
            <a:r>
              <a:rPr lang="zh-CN" altLang="en-US" dirty="0"/>
              <a:t>风险评估准备：制定风险评估方案、选择评估方法</a:t>
            </a:r>
          </a:p>
          <a:p>
            <a:pPr lvl="1"/>
            <a:r>
              <a:rPr lang="zh-CN" altLang="en-US" dirty="0"/>
              <a:t>风险要素识别：发现系统存在的威胁、脆弱性和控制措施</a:t>
            </a:r>
          </a:p>
          <a:p>
            <a:pPr lvl="1"/>
            <a:r>
              <a:rPr lang="zh-CN" altLang="en-US" dirty="0"/>
              <a:t>风险分析：判断风险发生的可能性和影响的程度</a:t>
            </a:r>
          </a:p>
          <a:p>
            <a:pPr lvl="1"/>
            <a:r>
              <a:rPr lang="zh-CN" altLang="en-US" dirty="0"/>
              <a:t>风险结果判定：综合分析结果判定风险等级</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11</a:t>
            </a:fld>
            <a:endParaRPr lang="en-US" altLang="zh-CN"/>
          </a:p>
        </p:txBody>
      </p:sp>
    </p:spTree>
    <p:extLst>
      <p:ext uri="{BB962C8B-B14F-4D97-AF65-F5344CB8AC3E}">
        <p14:creationId xmlns:p14="http://schemas.microsoft.com/office/powerpoint/2010/main" val="23708676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风险处理</a:t>
            </a:r>
          </a:p>
        </p:txBody>
      </p:sp>
      <p:sp>
        <p:nvSpPr>
          <p:cNvPr id="3" name="内容占位符 2"/>
          <p:cNvSpPr>
            <a:spLocks noGrp="1"/>
          </p:cNvSpPr>
          <p:nvPr>
            <p:ph idx="1"/>
          </p:nvPr>
        </p:nvSpPr>
        <p:spPr/>
        <p:txBody>
          <a:bodyPr/>
          <a:lstStyle/>
          <a:p>
            <a:r>
              <a:rPr lang="zh-CN" altLang="en-US" dirty="0"/>
              <a:t>风险处理是为了将风险始终控制在可接受的范围内。</a:t>
            </a:r>
          </a:p>
          <a:p>
            <a:pPr lvl="1"/>
            <a:r>
              <a:rPr lang="zh-CN" altLang="en-US" dirty="0"/>
              <a:t>现存风险判断：判断信息系统中哪些风险可以接受，哪些不可以</a:t>
            </a:r>
          </a:p>
          <a:p>
            <a:pPr lvl="1"/>
            <a:r>
              <a:rPr lang="zh-CN" altLang="en-US" dirty="0"/>
              <a:t>处理目标确认：不可接受的风险需要控制到怎样的程度</a:t>
            </a:r>
          </a:p>
          <a:p>
            <a:pPr lvl="1"/>
            <a:r>
              <a:rPr lang="zh-CN" altLang="en-US" dirty="0"/>
              <a:t>处理措施选择：选择风险处理方式，确定风险控制措施</a:t>
            </a:r>
          </a:p>
          <a:p>
            <a:pPr lvl="1"/>
            <a:r>
              <a:rPr lang="zh-CN" altLang="en-US" dirty="0"/>
              <a:t>处理措施实施：制定具体安全方案，部署控制措施</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12</a:t>
            </a:fld>
            <a:endParaRPr lang="en-US" altLang="zh-CN"/>
          </a:p>
        </p:txBody>
      </p:sp>
    </p:spTree>
    <p:extLst>
      <p:ext uri="{BB962C8B-B14F-4D97-AF65-F5344CB8AC3E}">
        <p14:creationId xmlns:p14="http://schemas.microsoft.com/office/powerpoint/2010/main" val="30524387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批准监督</a:t>
            </a:r>
          </a:p>
        </p:txBody>
      </p:sp>
      <p:sp>
        <p:nvSpPr>
          <p:cNvPr id="3" name="内容占位符 2"/>
          <p:cNvSpPr>
            <a:spLocks noGrp="1"/>
          </p:cNvSpPr>
          <p:nvPr>
            <p:ph idx="1"/>
          </p:nvPr>
        </p:nvSpPr>
        <p:spPr/>
        <p:txBody>
          <a:bodyPr/>
          <a:lstStyle/>
          <a:p>
            <a:r>
              <a:rPr lang="zh-CN" altLang="en-US" dirty="0"/>
              <a:t>批准：是指机构的决策层依据风险评估和风险处理的结果是否满足信息系统的安全要求，做出是否认可风险管理活动的决定</a:t>
            </a:r>
          </a:p>
          <a:p>
            <a:endParaRPr lang="zh-CN" altLang="en-US" dirty="0"/>
          </a:p>
          <a:p>
            <a:r>
              <a:rPr lang="zh-CN" altLang="en-US" dirty="0"/>
              <a:t>监督：是指检查机构及其信息系统以及信息安全相关的环境有无变化，监督变化因素是否有可能引入新风险</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13</a:t>
            </a:fld>
            <a:endParaRPr lang="en-US" altLang="zh-CN"/>
          </a:p>
        </p:txBody>
      </p:sp>
    </p:spTree>
    <p:extLst>
      <p:ext uri="{BB962C8B-B14F-4D97-AF65-F5344CB8AC3E}">
        <p14:creationId xmlns:p14="http://schemas.microsoft.com/office/powerpoint/2010/main" val="37850486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监控审查</a:t>
            </a:r>
          </a:p>
        </p:txBody>
      </p:sp>
      <p:sp>
        <p:nvSpPr>
          <p:cNvPr id="3" name="内容占位符 2"/>
          <p:cNvSpPr>
            <a:spLocks noGrp="1"/>
          </p:cNvSpPr>
          <p:nvPr>
            <p:ph idx="1"/>
          </p:nvPr>
        </p:nvSpPr>
        <p:spPr/>
        <p:txBody>
          <a:bodyPr/>
          <a:lstStyle/>
          <a:p>
            <a:r>
              <a:rPr lang="zh-CN" altLang="en-US" dirty="0"/>
              <a:t>监控与审查可以及时发现已经出现或即将出现的变化、偏差和延误等问题，并采取适当的措施进行控制和纠正，从而减少因此造成的损失，保证信息安全风险管理主循环的有效性</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14</a:t>
            </a:fld>
            <a:endParaRPr lang="en-US" altLang="zh-CN"/>
          </a:p>
        </p:txBody>
      </p:sp>
      <p:sp>
        <p:nvSpPr>
          <p:cNvPr id="5" name="爆炸形 1 4"/>
          <p:cNvSpPr/>
          <p:nvPr/>
        </p:nvSpPr>
        <p:spPr>
          <a:xfrm>
            <a:off x="1007604" y="3176972"/>
            <a:ext cx="7596844" cy="291632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类似信息系统工程中的监理</a:t>
            </a:r>
          </a:p>
        </p:txBody>
      </p:sp>
    </p:spTree>
    <p:extLst>
      <p:ext uri="{BB962C8B-B14F-4D97-AF65-F5344CB8AC3E}">
        <p14:creationId xmlns:p14="http://schemas.microsoft.com/office/powerpoint/2010/main" val="23693943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沟通咨询</a:t>
            </a:r>
          </a:p>
        </p:txBody>
      </p:sp>
      <p:sp>
        <p:nvSpPr>
          <p:cNvPr id="3" name="内容占位符 2"/>
          <p:cNvSpPr>
            <a:spLocks noGrp="1"/>
          </p:cNvSpPr>
          <p:nvPr>
            <p:ph idx="1"/>
          </p:nvPr>
        </p:nvSpPr>
        <p:spPr/>
        <p:txBody>
          <a:bodyPr/>
          <a:lstStyle/>
          <a:p>
            <a:r>
              <a:rPr lang="zh-CN" altLang="en-US" dirty="0"/>
              <a:t>通过畅通的交流和充分的沟通，保持行动的协调和一致；通过有效的培训和方便的咨询，保证行动者具有足够的知识和技能，就是沟通咨询的意义所在</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15</a:t>
            </a:fld>
            <a:endParaRPr lang="en-US" altLang="zh-CN"/>
          </a:p>
        </p:txBody>
      </p:sp>
      <p:graphicFrame>
        <p:nvGraphicFramePr>
          <p:cNvPr id="5" name="Group 55"/>
          <p:cNvGraphicFramePr>
            <a:graphicFrameLocks noGrp="1"/>
          </p:cNvGraphicFramePr>
          <p:nvPr>
            <p:extLst/>
          </p:nvPr>
        </p:nvGraphicFramePr>
        <p:xfrm>
          <a:off x="758720" y="3176972"/>
          <a:ext cx="7740859" cy="3132348"/>
        </p:xfrm>
        <a:graphic>
          <a:graphicData uri="http://schemas.openxmlformats.org/drawingml/2006/table">
            <a:tbl>
              <a:tblPr/>
              <a:tblGrid>
                <a:gridCol w="7740859">
                  <a:extLst>
                    <a:ext uri="{9D8B030D-6E8A-4147-A177-3AD203B41FA5}">
                      <a16:colId xmlns:a16="http://schemas.microsoft.com/office/drawing/2014/main" val="20000"/>
                    </a:ext>
                  </a:extLst>
                </a:gridCol>
              </a:tblGrid>
              <a:tr h="65349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500" b="1" i="0" u="none" strike="noStrike" cap="none" normalizeH="0" baseline="0" dirty="0">
                          <a:ln>
                            <a:noFill/>
                          </a:ln>
                          <a:solidFill>
                            <a:schemeClr val="tx1"/>
                          </a:solidFill>
                          <a:effectLst/>
                          <a:latin typeface="Arial" charset="0"/>
                          <a:ea typeface="宋体" pitchFamily="2" charset="-122"/>
                        </a:rPr>
                        <a:t>沟通咨询</a:t>
                      </a:r>
                      <a:endParaRPr kumimoji="0" lang="en-US" altLang="zh-CN" sz="2500" b="1" i="0" u="none" strike="noStrike" cap="none" normalizeH="0" baseline="0" dirty="0">
                        <a:ln>
                          <a:noFill/>
                        </a:ln>
                        <a:solidFill>
                          <a:schemeClr val="tx1"/>
                        </a:solidFill>
                        <a:effectLst/>
                        <a:latin typeface="Arial" charset="0"/>
                        <a:ea typeface="宋体" pitchFamily="2" charset="-122"/>
                      </a:endParaRPr>
                    </a:p>
                  </a:txBody>
                  <a:tcPr marL="86019" marR="86019" marT="48386" marB="4838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1501847">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zh-CN" altLang="en-US" sz="2300" b="0" i="0" u="none" strike="noStrike" cap="none" normalizeH="0" baseline="0">
                          <a:ln>
                            <a:noFill/>
                          </a:ln>
                          <a:solidFill>
                            <a:schemeClr val="tx1"/>
                          </a:solidFill>
                          <a:effectLst/>
                          <a:latin typeface="Arial" charset="0"/>
                          <a:ea typeface="宋体" pitchFamily="2" charset="-122"/>
                        </a:rPr>
                        <a:t>  与</a:t>
                      </a:r>
                      <a:r>
                        <a:rPr kumimoji="0" lang="zh-CN" altLang="en-US" sz="2300" b="1" i="0" u="none" strike="noStrike" cap="none" normalizeH="0" baseline="0">
                          <a:ln>
                            <a:noFill/>
                          </a:ln>
                          <a:solidFill>
                            <a:schemeClr val="tx1"/>
                          </a:solidFill>
                          <a:effectLst/>
                          <a:latin typeface="Arial" charset="0"/>
                          <a:ea typeface="宋体" pitchFamily="2" charset="-122"/>
                        </a:rPr>
                        <a:t>领导</a:t>
                      </a:r>
                      <a:r>
                        <a:rPr kumimoji="0" lang="zh-CN" altLang="en-US" sz="2300" b="0" i="0" u="none" strike="noStrike" cap="none" normalizeH="0" baseline="0">
                          <a:ln>
                            <a:noFill/>
                          </a:ln>
                          <a:solidFill>
                            <a:schemeClr val="tx1"/>
                          </a:solidFill>
                          <a:effectLst/>
                          <a:latin typeface="Arial" charset="0"/>
                          <a:ea typeface="宋体" pitchFamily="2" charset="-122"/>
                        </a:rPr>
                        <a:t>沟通，以得到理解和批准</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zh-CN" altLang="en-US" sz="2300" b="1" i="0" u="none" strike="noStrike" cap="none" normalizeH="0" baseline="0">
                          <a:ln>
                            <a:noFill/>
                          </a:ln>
                          <a:solidFill>
                            <a:schemeClr val="tx1"/>
                          </a:solidFill>
                          <a:effectLst/>
                          <a:latin typeface="Arial" charset="0"/>
                          <a:ea typeface="宋体" pitchFamily="2" charset="-122"/>
                        </a:rPr>
                        <a:t>  单位内部各有关部门相互</a:t>
                      </a:r>
                      <a:r>
                        <a:rPr kumimoji="0" lang="zh-CN" altLang="en-US" sz="2300" b="0" i="0" u="none" strike="noStrike" cap="none" normalizeH="0" baseline="0">
                          <a:ln>
                            <a:noFill/>
                          </a:ln>
                          <a:solidFill>
                            <a:schemeClr val="tx1"/>
                          </a:solidFill>
                          <a:effectLst/>
                          <a:latin typeface="Arial" charset="0"/>
                          <a:ea typeface="宋体" pitchFamily="2" charset="-122"/>
                        </a:rPr>
                        <a:t>沟通，以得到理解和协作</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zh-CN" altLang="en-US" sz="2300" b="0" i="0" u="none" strike="noStrike" cap="none" normalizeH="0" baseline="0">
                          <a:ln>
                            <a:noFill/>
                          </a:ln>
                          <a:solidFill>
                            <a:schemeClr val="tx1"/>
                          </a:solidFill>
                          <a:effectLst/>
                          <a:latin typeface="Arial" charset="0"/>
                          <a:ea typeface="宋体" pitchFamily="2" charset="-122"/>
                        </a:rPr>
                        <a:t>  与</a:t>
                      </a:r>
                      <a:r>
                        <a:rPr kumimoji="0" lang="zh-CN" altLang="en-US" sz="2300" b="1" i="0" u="none" strike="noStrike" cap="none" normalizeH="0" baseline="0">
                          <a:ln>
                            <a:noFill/>
                          </a:ln>
                          <a:solidFill>
                            <a:schemeClr val="tx1"/>
                          </a:solidFill>
                          <a:effectLst/>
                          <a:latin typeface="Arial" charset="0"/>
                          <a:ea typeface="宋体" pitchFamily="2" charset="-122"/>
                        </a:rPr>
                        <a:t>支持单位和系统用户</a:t>
                      </a:r>
                      <a:r>
                        <a:rPr kumimoji="0" lang="zh-CN" altLang="en-US" sz="2300" b="0" i="0" u="none" strike="noStrike" cap="none" normalizeH="0" baseline="0">
                          <a:ln>
                            <a:noFill/>
                          </a:ln>
                          <a:solidFill>
                            <a:schemeClr val="tx1"/>
                          </a:solidFill>
                          <a:effectLst/>
                          <a:latin typeface="Arial" charset="0"/>
                          <a:ea typeface="宋体" pitchFamily="2" charset="-122"/>
                        </a:rPr>
                        <a:t>沟通，以得到了解和支持</a:t>
                      </a:r>
                    </a:p>
                  </a:txBody>
                  <a:tcPr marL="86019" marR="86019" marT="48386" marB="4838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977007">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altLang="zh-CN" sz="2300" b="0" i="0" u="none" strike="noStrike" cap="none" normalizeH="0" baseline="0" dirty="0">
                          <a:ln>
                            <a:noFill/>
                          </a:ln>
                          <a:solidFill>
                            <a:schemeClr val="tx1"/>
                          </a:solidFill>
                          <a:effectLst/>
                          <a:latin typeface="Arial" charset="0"/>
                          <a:ea typeface="宋体" pitchFamily="2" charset="-122"/>
                        </a:rPr>
                        <a:t>  </a:t>
                      </a:r>
                      <a:r>
                        <a:rPr kumimoji="0" lang="zh-CN" altLang="zh-CN" sz="2300" b="0" i="0" u="none" strike="noStrike" cap="none" normalizeH="0" baseline="0" dirty="0">
                          <a:ln>
                            <a:noFill/>
                          </a:ln>
                          <a:solidFill>
                            <a:schemeClr val="tx1"/>
                          </a:solidFill>
                          <a:effectLst/>
                          <a:latin typeface="Arial" charset="0"/>
                          <a:ea typeface="宋体" pitchFamily="2" charset="-122"/>
                        </a:rPr>
                        <a:t>为所有层面的相关人员提供咨询和培训等，以提高人员的安全意识、知识和技能</a:t>
                      </a:r>
                    </a:p>
                  </a:txBody>
                  <a:tcPr marL="86019" marR="86019" marT="48386" marB="4838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420479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知识子域：信息安全管理体系建设</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16</a:t>
            </a:fld>
            <a:endParaRPr lang="en-US" altLang="zh-CN"/>
          </a:p>
        </p:txBody>
      </p:sp>
      <p:sp>
        <p:nvSpPr>
          <p:cNvPr id="5" name="内容占位符 4"/>
          <p:cNvSpPr>
            <a:spLocks noGrp="1"/>
          </p:cNvSpPr>
          <p:nvPr>
            <p:ph idx="1"/>
          </p:nvPr>
        </p:nvSpPr>
        <p:spPr/>
        <p:txBody>
          <a:bodyPr/>
          <a:lstStyle/>
          <a:p>
            <a:r>
              <a:rPr lang="zh-CN" altLang="en-US" dirty="0"/>
              <a:t>信息安全管理体系成功因素</a:t>
            </a:r>
          </a:p>
          <a:p>
            <a:pPr lvl="1"/>
            <a:r>
              <a:rPr lang="zh-CN" altLang="zh-CN" dirty="0"/>
              <a:t>理解</a:t>
            </a:r>
            <a:r>
              <a:rPr lang="en-US" altLang="zh-CN" dirty="0"/>
              <a:t>GB/T 29246-2017</a:t>
            </a:r>
            <a:r>
              <a:rPr lang="zh-CN" altLang="zh-CN" dirty="0"/>
              <a:t>中描述的信息安全管理体系成功的主要因素。</a:t>
            </a:r>
          </a:p>
          <a:p>
            <a:r>
              <a:rPr lang="en-US" altLang="zh-CN" dirty="0"/>
              <a:t>PDCA</a:t>
            </a:r>
            <a:r>
              <a:rPr lang="zh-CN" altLang="en-US" dirty="0"/>
              <a:t>过程</a:t>
            </a:r>
          </a:p>
          <a:p>
            <a:pPr lvl="1"/>
            <a:r>
              <a:rPr lang="zh-CN" altLang="en-US" dirty="0"/>
              <a:t>理解</a:t>
            </a:r>
            <a:r>
              <a:rPr lang="en-US" altLang="zh-CN" dirty="0"/>
              <a:t>PDCA</a:t>
            </a:r>
            <a:r>
              <a:rPr lang="zh-CN" altLang="en-US" dirty="0"/>
              <a:t>过程模型的构成及作用；</a:t>
            </a:r>
          </a:p>
          <a:p>
            <a:pPr lvl="1"/>
            <a:r>
              <a:rPr lang="zh-CN" altLang="en-US" dirty="0"/>
              <a:t>了解</a:t>
            </a:r>
            <a:r>
              <a:rPr lang="en-US" altLang="zh-CN" dirty="0"/>
              <a:t>ISO/IEC 27001:2013</a:t>
            </a:r>
            <a:r>
              <a:rPr lang="zh-CN" altLang="en-US" dirty="0"/>
              <a:t>中定义的</a:t>
            </a:r>
            <a:r>
              <a:rPr lang="en-US" altLang="zh-CN" dirty="0"/>
              <a:t>PDCA</a:t>
            </a:r>
            <a:r>
              <a:rPr lang="zh-CN" altLang="en-US" dirty="0"/>
              <a:t>过程方法四个阶段工作。</a:t>
            </a:r>
          </a:p>
        </p:txBody>
      </p:sp>
    </p:spTree>
    <p:extLst>
      <p:ext uri="{BB962C8B-B14F-4D97-AF65-F5344CB8AC3E}">
        <p14:creationId xmlns:p14="http://schemas.microsoft.com/office/powerpoint/2010/main" val="37498130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框"/>
          <p:cNvSpPr>
            <a:spLocks noGrp="1" noChangeArrowheads="1"/>
          </p:cNvSpPr>
          <p:nvPr>
            <p:ph type="title"/>
          </p:nvPr>
        </p:nvSpPr>
        <p:spPr/>
        <p:txBody>
          <a:bodyPr/>
          <a:lstStyle/>
          <a:p>
            <a:pPr marL="0" indent="0"/>
            <a:r>
              <a:rPr lang="zh-CN" altLang="en-US" dirty="0">
                <a:sym typeface="Times New Roman" panose="02020603050405020304" pitchFamily="18" charset="0"/>
              </a:rPr>
              <a:t>信息安全管理体系建设</a:t>
            </a:r>
          </a:p>
        </p:txBody>
      </p:sp>
      <p:sp>
        <p:nvSpPr>
          <p:cNvPr id="49155" name="文本框"/>
          <p:cNvSpPr>
            <a:spLocks noGrp="1" noChangeArrowheads="1"/>
          </p:cNvSpPr>
          <p:nvPr>
            <p:ph idx="1"/>
          </p:nvPr>
        </p:nvSpPr>
        <p:spPr/>
        <p:txBody>
          <a:bodyPr/>
          <a:lstStyle/>
          <a:p>
            <a:r>
              <a:rPr lang="zh-CN" altLang="en-US" sz="2800" dirty="0">
                <a:sym typeface="Times New Roman" panose="02020603050405020304" pitchFamily="18" charset="0"/>
              </a:rPr>
              <a:t>信息安全管理体系</a:t>
            </a:r>
            <a:endParaRPr lang="en-US" altLang="zh-CN" sz="2800" dirty="0">
              <a:sym typeface="Times New Roman" panose="02020603050405020304" pitchFamily="18" charset="0"/>
            </a:endParaRPr>
          </a:p>
          <a:p>
            <a:pPr lvl="1"/>
            <a:r>
              <a:rPr lang="zh-CN" altLang="en-US" dirty="0"/>
              <a:t>组织在整体或特定范围内建立的信息安全方针和目标，以及完成这些目标所用的方法和体系。它是直接 管理活动的结果，表示为方针、原则、目标、方法、计划、活动、程序、过程和资源的集合</a:t>
            </a:r>
            <a:endParaRPr lang="en-US" dirty="0">
              <a:sym typeface="Times New Roman" panose="02020603050405020304" pitchFamily="18" charset="0"/>
            </a:endParaRPr>
          </a:p>
        </p:txBody>
      </p:sp>
      <p:sp>
        <p:nvSpPr>
          <p:cNvPr id="49156" name="文本框"/>
          <p:cNvSpPr>
            <a:spLocks noGrp="1" noChangeArrowheads="1"/>
          </p:cNvSpPr>
          <p:nvPr/>
        </p:nvSpPr>
        <p:spPr bwMode="auto">
          <a:xfrm>
            <a:off x="4191000" y="6505575"/>
            <a:ext cx="838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fld id="{8CF079B3-EE27-4AB2-A4FF-41DE661DA2FA}" type="slidenum">
              <a:rPr lang="en-US" altLang="zh-CN" sz="1000">
                <a:sym typeface="黑体" panose="02010609060101010101" pitchFamily="49" charset="-122"/>
              </a:rPr>
              <a:pPr algn="ctr" hangingPunct="1"/>
              <a:t>17</a:t>
            </a:fld>
            <a:endParaRPr lang="zh-CN" altLang="en-US" sz="1000">
              <a:sym typeface="黑体" panose="02010609060101010101" pitchFamily="49" charset="-122"/>
            </a:endParaRPr>
          </a:p>
        </p:txBody>
      </p:sp>
      <p:grpSp>
        <p:nvGrpSpPr>
          <p:cNvPr id="49157" name="Group 5"/>
          <p:cNvGrpSpPr>
            <a:grpSpLocks/>
          </p:cNvGrpSpPr>
          <p:nvPr/>
        </p:nvGrpSpPr>
        <p:grpSpPr bwMode="auto">
          <a:xfrm>
            <a:off x="900113" y="3357563"/>
            <a:ext cx="7975600" cy="3032125"/>
            <a:chOff x="0" y="0"/>
            <a:chExt cx="7975605" cy="3032125"/>
          </a:xfrm>
        </p:grpSpPr>
        <p:grpSp>
          <p:nvGrpSpPr>
            <p:cNvPr id="49174" name="Group 6"/>
            <p:cNvGrpSpPr>
              <a:grpSpLocks/>
            </p:cNvGrpSpPr>
            <p:nvPr/>
          </p:nvGrpSpPr>
          <p:grpSpPr bwMode="auto">
            <a:xfrm>
              <a:off x="2651323" y="473869"/>
              <a:ext cx="2599927" cy="2185988"/>
              <a:chOff x="0" y="0"/>
              <a:chExt cx="2599927" cy="2185988"/>
            </a:xfrm>
          </p:grpSpPr>
          <p:grpSp>
            <p:nvGrpSpPr>
              <p:cNvPr id="49180" name="Group 7"/>
              <p:cNvGrpSpPr>
                <a:grpSpLocks/>
              </p:cNvGrpSpPr>
              <p:nvPr/>
            </p:nvGrpSpPr>
            <p:grpSpPr bwMode="auto">
              <a:xfrm>
                <a:off x="770743" y="0"/>
                <a:ext cx="1058439" cy="727904"/>
                <a:chOff x="0" y="0"/>
                <a:chExt cx="1058439" cy="727904"/>
              </a:xfrm>
            </p:grpSpPr>
            <p:grpSp>
              <p:nvGrpSpPr>
                <p:cNvPr id="49217" name="Group 8"/>
                <p:cNvGrpSpPr>
                  <a:grpSpLocks/>
                </p:cNvGrpSpPr>
                <p:nvPr/>
              </p:nvGrpSpPr>
              <p:grpSpPr bwMode="auto">
                <a:xfrm>
                  <a:off x="0" y="0"/>
                  <a:ext cx="1058439" cy="727904"/>
                  <a:chOff x="0" y="0"/>
                  <a:chExt cx="1058439" cy="727904"/>
                </a:xfrm>
              </p:grpSpPr>
              <p:sp>
                <p:nvSpPr>
                  <p:cNvPr id="49219" name="AutoShape 9"/>
                  <p:cNvSpPr>
                    <a:spLocks noChangeArrowheads="1"/>
                  </p:cNvSpPr>
                  <p:nvPr/>
                </p:nvSpPr>
                <p:spPr bwMode="auto">
                  <a:xfrm>
                    <a:off x="8883" y="12392"/>
                    <a:ext cx="1049556" cy="715512"/>
                  </a:xfrm>
                  <a:prstGeom prst="hexagon">
                    <a:avLst>
                      <a:gd name="adj" fmla="val 36658"/>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20" name="AutoShape 10"/>
                  <p:cNvSpPr>
                    <a:spLocks noChangeArrowheads="1"/>
                  </p:cNvSpPr>
                  <p:nvPr/>
                </p:nvSpPr>
                <p:spPr bwMode="auto">
                  <a:xfrm>
                    <a:off x="0" y="0"/>
                    <a:ext cx="1049557" cy="715512"/>
                  </a:xfrm>
                  <a:prstGeom prst="hexagon">
                    <a:avLst>
                      <a:gd name="adj" fmla="val 36658"/>
                      <a:gd name="vf" fmla="val 115470"/>
                    </a:avLst>
                  </a:prstGeom>
                  <a:gradFill rotWithShape="1">
                    <a:gsLst>
                      <a:gs pos="0">
                        <a:srgbClr val="E6E6E6"/>
                      </a:gs>
                      <a:gs pos="7999">
                        <a:srgbClr val="7D8496"/>
                      </a:gs>
                      <a:gs pos="26999">
                        <a:srgbClr val="E6E6E6"/>
                      </a:gs>
                      <a:gs pos="34000">
                        <a:srgbClr val="7D8496"/>
                      </a:gs>
                      <a:gs pos="46999">
                        <a:srgbClr val="E6E6E6"/>
                      </a:gs>
                      <a:gs pos="50000">
                        <a:srgbClr val="FFFFFF"/>
                      </a:gs>
                      <a:gs pos="53999">
                        <a:srgbClr val="E6E6E6"/>
                      </a:gs>
                      <a:gs pos="65999">
                        <a:srgbClr val="7D8496"/>
                      </a:gs>
                      <a:gs pos="73999">
                        <a:srgbClr val="E6E6E6"/>
                      </a:gs>
                      <a:gs pos="92999">
                        <a:srgbClr val="7D8496"/>
                      </a:gs>
                      <a:gs pos="100000">
                        <a:srgbClr val="E6E6E6"/>
                      </a:gs>
                    </a:gsLst>
                    <a:lin ang="18900000" scaled="1"/>
                  </a:gradFill>
                  <a:ln w="9525">
                    <a:solidFill>
                      <a:srgbClr val="C0C0C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21" name="AutoShape 11"/>
                  <p:cNvSpPr>
                    <a:spLocks noChangeArrowheads="1"/>
                  </p:cNvSpPr>
                  <p:nvPr/>
                </p:nvSpPr>
                <p:spPr bwMode="auto">
                  <a:xfrm>
                    <a:off x="61498" y="43103"/>
                    <a:ext cx="922461" cy="629304"/>
                  </a:xfrm>
                  <a:prstGeom prst="hexagon">
                    <a:avLst>
                      <a:gd name="adj" fmla="val 36639"/>
                      <a:gd name="vf" fmla="val 115470"/>
                    </a:avLst>
                  </a:prstGeom>
                  <a:gradFill rotWithShape="1">
                    <a:gsLst>
                      <a:gs pos="0">
                        <a:srgbClr val="7262EC"/>
                      </a:gs>
                      <a:gs pos="100000">
                        <a:srgbClr val="2614AA"/>
                      </a:gs>
                    </a:gsLst>
                    <a:lin ang="18900000" scaled="1"/>
                  </a:gradFill>
                  <a:ln w="9525">
                    <a:solidFill>
                      <a:srgbClr val="FFFFFF"/>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grpSp>
            <p:sp>
              <p:nvSpPr>
                <p:cNvPr id="49218" name="Rectangle 12"/>
                <p:cNvSpPr>
                  <a:spLocks noChangeArrowheads="1"/>
                </p:cNvSpPr>
                <p:nvPr/>
              </p:nvSpPr>
              <p:spPr bwMode="auto">
                <a:xfrm>
                  <a:off x="153799" y="204176"/>
                  <a:ext cx="791688" cy="35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altLang="zh-CN" b="1">
                      <a:solidFill>
                        <a:srgbClr val="FFFFFF"/>
                      </a:solidFill>
                      <a:sym typeface="黑体" panose="02010609060101010101" pitchFamily="49" charset="-122"/>
                    </a:rPr>
                    <a:t>27001</a:t>
                  </a:r>
                  <a:endParaRPr lang="zh-CN" altLang="en-US" b="1">
                    <a:solidFill>
                      <a:srgbClr val="FFFFFF"/>
                    </a:solidFill>
                    <a:sym typeface="黑体" panose="02010609060101010101" pitchFamily="49" charset="-122"/>
                  </a:endParaRPr>
                </a:p>
              </p:txBody>
            </p:sp>
          </p:grpSp>
          <p:grpSp>
            <p:nvGrpSpPr>
              <p:cNvPr id="49181" name="Group 13"/>
              <p:cNvGrpSpPr>
                <a:grpSpLocks/>
              </p:cNvGrpSpPr>
              <p:nvPr/>
            </p:nvGrpSpPr>
            <p:grpSpPr bwMode="auto">
              <a:xfrm>
                <a:off x="0" y="362813"/>
                <a:ext cx="1059327" cy="727903"/>
                <a:chOff x="0" y="0"/>
                <a:chExt cx="1059327" cy="727903"/>
              </a:xfrm>
            </p:grpSpPr>
            <p:grpSp>
              <p:nvGrpSpPr>
                <p:cNvPr id="49212" name="Group 14"/>
                <p:cNvGrpSpPr>
                  <a:grpSpLocks/>
                </p:cNvGrpSpPr>
                <p:nvPr/>
              </p:nvGrpSpPr>
              <p:grpSpPr bwMode="auto">
                <a:xfrm>
                  <a:off x="0" y="0"/>
                  <a:ext cx="1059327" cy="727903"/>
                  <a:chOff x="0" y="0"/>
                  <a:chExt cx="1059327" cy="727903"/>
                </a:xfrm>
              </p:grpSpPr>
              <p:sp>
                <p:nvSpPr>
                  <p:cNvPr id="49214" name="AutoShape 15"/>
                  <p:cNvSpPr>
                    <a:spLocks noChangeArrowheads="1"/>
                  </p:cNvSpPr>
                  <p:nvPr/>
                </p:nvSpPr>
                <p:spPr bwMode="auto">
                  <a:xfrm>
                    <a:off x="8890" y="12392"/>
                    <a:ext cx="1050438" cy="715511"/>
                  </a:xfrm>
                  <a:prstGeom prst="hexagon">
                    <a:avLst>
                      <a:gd name="adj" fmla="val 36689"/>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15" name="AutoShape 16"/>
                  <p:cNvSpPr>
                    <a:spLocks noChangeArrowheads="1"/>
                  </p:cNvSpPr>
                  <p:nvPr/>
                </p:nvSpPr>
                <p:spPr bwMode="auto">
                  <a:xfrm>
                    <a:off x="0" y="0"/>
                    <a:ext cx="1050438" cy="715511"/>
                  </a:xfrm>
                  <a:prstGeom prst="hexagon">
                    <a:avLst>
                      <a:gd name="adj" fmla="val 36689"/>
                      <a:gd name="vf" fmla="val 115470"/>
                    </a:avLst>
                  </a:prstGeom>
                  <a:gradFill rotWithShape="1">
                    <a:gsLst>
                      <a:gs pos="0">
                        <a:srgbClr val="E6E6E6"/>
                      </a:gs>
                      <a:gs pos="7999">
                        <a:srgbClr val="7D8496"/>
                      </a:gs>
                      <a:gs pos="26999">
                        <a:srgbClr val="E6E6E6"/>
                      </a:gs>
                      <a:gs pos="34000">
                        <a:srgbClr val="7D8496"/>
                      </a:gs>
                      <a:gs pos="46999">
                        <a:srgbClr val="E6E6E6"/>
                      </a:gs>
                      <a:gs pos="50000">
                        <a:srgbClr val="FFFFFF"/>
                      </a:gs>
                      <a:gs pos="53999">
                        <a:srgbClr val="E6E6E6"/>
                      </a:gs>
                      <a:gs pos="65999">
                        <a:srgbClr val="7D8496"/>
                      </a:gs>
                      <a:gs pos="73999">
                        <a:srgbClr val="E6E6E6"/>
                      </a:gs>
                      <a:gs pos="92999">
                        <a:srgbClr val="7D8496"/>
                      </a:gs>
                      <a:gs pos="100000">
                        <a:srgbClr val="E6E6E6"/>
                      </a:gs>
                    </a:gsLst>
                    <a:lin ang="18900000" scaled="1"/>
                  </a:gradFill>
                  <a:ln w="9525">
                    <a:solidFill>
                      <a:srgbClr val="C0C0C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16" name="AutoShape 17"/>
                  <p:cNvSpPr>
                    <a:spLocks noChangeArrowheads="1"/>
                  </p:cNvSpPr>
                  <p:nvPr/>
                </p:nvSpPr>
                <p:spPr bwMode="auto">
                  <a:xfrm>
                    <a:off x="61549" y="43103"/>
                    <a:ext cx="923235" cy="629304"/>
                  </a:xfrm>
                  <a:prstGeom prst="hexagon">
                    <a:avLst>
                      <a:gd name="adj" fmla="val 36663"/>
                      <a:gd name="vf" fmla="val 115470"/>
                    </a:avLst>
                  </a:prstGeom>
                  <a:gradFill rotWithShape="1">
                    <a:gsLst>
                      <a:gs pos="0">
                        <a:srgbClr val="24B443"/>
                      </a:gs>
                      <a:gs pos="100000">
                        <a:srgbClr val="115D16"/>
                      </a:gs>
                    </a:gsLst>
                    <a:lin ang="18900000" scaled="1"/>
                  </a:gradFill>
                  <a:ln w="9525">
                    <a:solidFill>
                      <a:srgbClr val="FFFFFF"/>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grpSp>
            <p:sp>
              <p:nvSpPr>
                <p:cNvPr id="49213" name="Rectangle 18"/>
                <p:cNvSpPr>
                  <a:spLocks noChangeArrowheads="1"/>
                </p:cNvSpPr>
                <p:nvPr/>
              </p:nvSpPr>
              <p:spPr bwMode="auto">
                <a:xfrm>
                  <a:off x="134263" y="199623"/>
                  <a:ext cx="791688" cy="35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altLang="zh-CN" b="1">
                      <a:solidFill>
                        <a:srgbClr val="FFFFFF"/>
                      </a:solidFill>
                      <a:sym typeface="黑体" panose="02010609060101010101" pitchFamily="49" charset="-122"/>
                    </a:rPr>
                    <a:t>27002</a:t>
                  </a:r>
                  <a:endParaRPr lang="zh-CN" altLang="en-US" b="1">
                    <a:solidFill>
                      <a:srgbClr val="FFFFFF"/>
                    </a:solidFill>
                    <a:sym typeface="黑体" panose="02010609060101010101" pitchFamily="49" charset="-122"/>
                  </a:endParaRPr>
                </a:p>
              </p:txBody>
            </p:sp>
          </p:grpSp>
          <p:grpSp>
            <p:nvGrpSpPr>
              <p:cNvPr id="49182" name="Group 19"/>
              <p:cNvGrpSpPr>
                <a:grpSpLocks/>
              </p:cNvGrpSpPr>
              <p:nvPr/>
            </p:nvGrpSpPr>
            <p:grpSpPr bwMode="auto">
              <a:xfrm>
                <a:off x="770743" y="727903"/>
                <a:ext cx="1058439" cy="727904"/>
                <a:chOff x="0" y="0"/>
                <a:chExt cx="1058439" cy="727904"/>
              </a:xfrm>
            </p:grpSpPr>
            <p:grpSp>
              <p:nvGrpSpPr>
                <p:cNvPr id="49207" name="Group 20"/>
                <p:cNvGrpSpPr>
                  <a:grpSpLocks/>
                </p:cNvGrpSpPr>
                <p:nvPr/>
              </p:nvGrpSpPr>
              <p:grpSpPr bwMode="auto">
                <a:xfrm>
                  <a:off x="0" y="0"/>
                  <a:ext cx="1058439" cy="727904"/>
                  <a:chOff x="0" y="0"/>
                  <a:chExt cx="1058439" cy="727904"/>
                </a:xfrm>
              </p:grpSpPr>
              <p:sp>
                <p:nvSpPr>
                  <p:cNvPr id="49209" name="AutoShape 21"/>
                  <p:cNvSpPr>
                    <a:spLocks noChangeArrowheads="1"/>
                  </p:cNvSpPr>
                  <p:nvPr/>
                </p:nvSpPr>
                <p:spPr bwMode="auto">
                  <a:xfrm>
                    <a:off x="8883" y="12392"/>
                    <a:ext cx="1049556" cy="715512"/>
                  </a:xfrm>
                  <a:prstGeom prst="hexagon">
                    <a:avLst>
                      <a:gd name="adj" fmla="val 36658"/>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10" name="AutoShape 22"/>
                  <p:cNvSpPr>
                    <a:spLocks noChangeArrowheads="1"/>
                  </p:cNvSpPr>
                  <p:nvPr/>
                </p:nvSpPr>
                <p:spPr bwMode="auto">
                  <a:xfrm>
                    <a:off x="0" y="0"/>
                    <a:ext cx="1049557" cy="715512"/>
                  </a:xfrm>
                  <a:prstGeom prst="hexagon">
                    <a:avLst>
                      <a:gd name="adj" fmla="val 36658"/>
                      <a:gd name="vf" fmla="val 115470"/>
                    </a:avLst>
                  </a:prstGeom>
                  <a:gradFill rotWithShape="1">
                    <a:gsLst>
                      <a:gs pos="0">
                        <a:srgbClr val="E6E6E6"/>
                      </a:gs>
                      <a:gs pos="7999">
                        <a:srgbClr val="7D8496"/>
                      </a:gs>
                      <a:gs pos="26999">
                        <a:srgbClr val="E6E6E6"/>
                      </a:gs>
                      <a:gs pos="34000">
                        <a:srgbClr val="7D8496"/>
                      </a:gs>
                      <a:gs pos="46999">
                        <a:srgbClr val="E6E6E6"/>
                      </a:gs>
                      <a:gs pos="50000">
                        <a:srgbClr val="FFFFFF"/>
                      </a:gs>
                      <a:gs pos="53999">
                        <a:srgbClr val="E6E6E6"/>
                      </a:gs>
                      <a:gs pos="65999">
                        <a:srgbClr val="7D8496"/>
                      </a:gs>
                      <a:gs pos="73999">
                        <a:srgbClr val="E6E6E6"/>
                      </a:gs>
                      <a:gs pos="92999">
                        <a:srgbClr val="7D8496"/>
                      </a:gs>
                      <a:gs pos="100000">
                        <a:srgbClr val="E6E6E6"/>
                      </a:gs>
                    </a:gsLst>
                    <a:lin ang="18900000" scaled="1"/>
                  </a:gradFill>
                  <a:ln w="9525">
                    <a:solidFill>
                      <a:srgbClr val="C0C0C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11" name="AutoShape 23"/>
                  <p:cNvSpPr>
                    <a:spLocks noChangeArrowheads="1"/>
                  </p:cNvSpPr>
                  <p:nvPr/>
                </p:nvSpPr>
                <p:spPr bwMode="auto">
                  <a:xfrm>
                    <a:off x="61498" y="43103"/>
                    <a:ext cx="922461" cy="629305"/>
                  </a:xfrm>
                  <a:prstGeom prst="hexagon">
                    <a:avLst>
                      <a:gd name="adj" fmla="val 36639"/>
                      <a:gd name="vf" fmla="val 115470"/>
                    </a:avLst>
                  </a:prstGeom>
                  <a:gradFill rotWithShape="1">
                    <a:gsLst>
                      <a:gs pos="0">
                        <a:srgbClr val="CC7032"/>
                      </a:gs>
                      <a:gs pos="100000">
                        <a:srgbClr val="844820"/>
                      </a:gs>
                    </a:gsLst>
                    <a:lin ang="18900000" scaled="1"/>
                  </a:gradFill>
                  <a:ln w="9525">
                    <a:solidFill>
                      <a:srgbClr val="FFFFFF"/>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grpSp>
            <p:sp>
              <p:nvSpPr>
                <p:cNvPr id="49208" name="Rectangle 24"/>
                <p:cNvSpPr>
                  <a:spLocks noChangeArrowheads="1"/>
                </p:cNvSpPr>
                <p:nvPr/>
              </p:nvSpPr>
              <p:spPr bwMode="auto">
                <a:xfrm>
                  <a:off x="153799" y="207973"/>
                  <a:ext cx="791688" cy="35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altLang="zh-CN" b="1">
                      <a:solidFill>
                        <a:srgbClr val="FFFFFF"/>
                      </a:solidFill>
                      <a:sym typeface="黑体" panose="02010609060101010101" pitchFamily="49" charset="-122"/>
                    </a:rPr>
                    <a:t>27000</a:t>
                  </a:r>
                  <a:endParaRPr lang="zh-CN" altLang="en-US" b="1">
                    <a:solidFill>
                      <a:srgbClr val="FFFFFF"/>
                    </a:solidFill>
                    <a:sym typeface="黑体" panose="02010609060101010101" pitchFamily="49" charset="-122"/>
                  </a:endParaRPr>
                </a:p>
              </p:txBody>
            </p:sp>
          </p:grpSp>
          <p:grpSp>
            <p:nvGrpSpPr>
              <p:cNvPr id="49183" name="Group 25"/>
              <p:cNvGrpSpPr>
                <a:grpSpLocks/>
              </p:cNvGrpSpPr>
              <p:nvPr/>
            </p:nvGrpSpPr>
            <p:grpSpPr bwMode="auto">
              <a:xfrm>
                <a:off x="1540599" y="362813"/>
                <a:ext cx="1059327" cy="727903"/>
                <a:chOff x="0" y="0"/>
                <a:chExt cx="1059327" cy="727903"/>
              </a:xfrm>
            </p:grpSpPr>
            <p:grpSp>
              <p:nvGrpSpPr>
                <p:cNvPr id="49202" name="Group 26"/>
                <p:cNvGrpSpPr>
                  <a:grpSpLocks/>
                </p:cNvGrpSpPr>
                <p:nvPr/>
              </p:nvGrpSpPr>
              <p:grpSpPr bwMode="auto">
                <a:xfrm>
                  <a:off x="0" y="0"/>
                  <a:ext cx="1059327" cy="727903"/>
                  <a:chOff x="0" y="0"/>
                  <a:chExt cx="1059327" cy="727903"/>
                </a:xfrm>
              </p:grpSpPr>
              <p:sp>
                <p:nvSpPr>
                  <p:cNvPr id="49204" name="AutoShape 27"/>
                  <p:cNvSpPr>
                    <a:spLocks noChangeArrowheads="1"/>
                  </p:cNvSpPr>
                  <p:nvPr/>
                </p:nvSpPr>
                <p:spPr bwMode="auto">
                  <a:xfrm>
                    <a:off x="8890" y="12392"/>
                    <a:ext cx="1050438" cy="715511"/>
                  </a:xfrm>
                  <a:prstGeom prst="hexagon">
                    <a:avLst>
                      <a:gd name="adj" fmla="val 36689"/>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05" name="AutoShape 28"/>
                  <p:cNvSpPr>
                    <a:spLocks noChangeArrowheads="1"/>
                  </p:cNvSpPr>
                  <p:nvPr/>
                </p:nvSpPr>
                <p:spPr bwMode="auto">
                  <a:xfrm>
                    <a:off x="0" y="0"/>
                    <a:ext cx="1050438" cy="715511"/>
                  </a:xfrm>
                  <a:prstGeom prst="hexagon">
                    <a:avLst>
                      <a:gd name="adj" fmla="val 36689"/>
                      <a:gd name="vf" fmla="val 115470"/>
                    </a:avLst>
                  </a:prstGeom>
                  <a:gradFill rotWithShape="1">
                    <a:gsLst>
                      <a:gs pos="0">
                        <a:srgbClr val="E6E6E6"/>
                      </a:gs>
                      <a:gs pos="7999">
                        <a:srgbClr val="7D8496"/>
                      </a:gs>
                      <a:gs pos="26999">
                        <a:srgbClr val="E6E6E6"/>
                      </a:gs>
                      <a:gs pos="34000">
                        <a:srgbClr val="7D8496"/>
                      </a:gs>
                      <a:gs pos="46999">
                        <a:srgbClr val="E6E6E6"/>
                      </a:gs>
                      <a:gs pos="50000">
                        <a:srgbClr val="FFFFFF"/>
                      </a:gs>
                      <a:gs pos="53999">
                        <a:srgbClr val="E6E6E6"/>
                      </a:gs>
                      <a:gs pos="65999">
                        <a:srgbClr val="7D8496"/>
                      </a:gs>
                      <a:gs pos="73999">
                        <a:srgbClr val="E6E6E6"/>
                      </a:gs>
                      <a:gs pos="92999">
                        <a:srgbClr val="7D8496"/>
                      </a:gs>
                      <a:gs pos="100000">
                        <a:srgbClr val="E6E6E6"/>
                      </a:gs>
                    </a:gsLst>
                    <a:lin ang="18900000" scaled="1"/>
                  </a:gradFill>
                  <a:ln w="9525">
                    <a:solidFill>
                      <a:srgbClr val="C0C0C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06" name="AutoShape 29"/>
                  <p:cNvSpPr>
                    <a:spLocks noChangeArrowheads="1"/>
                  </p:cNvSpPr>
                  <p:nvPr/>
                </p:nvSpPr>
                <p:spPr bwMode="auto">
                  <a:xfrm>
                    <a:off x="61549" y="43103"/>
                    <a:ext cx="923236" cy="629304"/>
                  </a:xfrm>
                  <a:prstGeom prst="hexagon">
                    <a:avLst>
                      <a:gd name="adj" fmla="val 36663"/>
                      <a:gd name="vf" fmla="val 115470"/>
                    </a:avLst>
                  </a:prstGeom>
                  <a:gradFill rotWithShape="1">
                    <a:gsLst>
                      <a:gs pos="0">
                        <a:srgbClr val="3E565A"/>
                      </a:gs>
                      <a:gs pos="100000">
                        <a:srgbClr val="85B9C3"/>
                      </a:gs>
                    </a:gsLst>
                    <a:lin ang="18900000" scaled="1"/>
                  </a:gradFill>
                  <a:ln w="9525">
                    <a:solidFill>
                      <a:srgbClr val="FFFFFF"/>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grpSp>
            <p:sp>
              <p:nvSpPr>
                <p:cNvPr id="49203" name="Rectangle 30"/>
                <p:cNvSpPr>
                  <a:spLocks noChangeArrowheads="1"/>
                </p:cNvSpPr>
                <p:nvPr/>
              </p:nvSpPr>
              <p:spPr bwMode="auto">
                <a:xfrm>
                  <a:off x="109401" y="209491"/>
                  <a:ext cx="791687" cy="35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altLang="zh-CN" b="1">
                      <a:solidFill>
                        <a:srgbClr val="FFFFFF"/>
                      </a:solidFill>
                      <a:sym typeface="黑体" panose="02010609060101010101" pitchFamily="49" charset="-122"/>
                    </a:rPr>
                    <a:t>27006</a:t>
                  </a:r>
                  <a:endParaRPr lang="zh-CN" altLang="en-US" b="1">
                    <a:solidFill>
                      <a:srgbClr val="FFFFFF"/>
                    </a:solidFill>
                    <a:sym typeface="黑体" panose="02010609060101010101" pitchFamily="49" charset="-122"/>
                  </a:endParaRPr>
                </a:p>
              </p:txBody>
            </p:sp>
          </p:grpSp>
          <p:grpSp>
            <p:nvGrpSpPr>
              <p:cNvPr id="49184" name="Group 31"/>
              <p:cNvGrpSpPr>
                <a:grpSpLocks/>
              </p:cNvGrpSpPr>
              <p:nvPr/>
            </p:nvGrpSpPr>
            <p:grpSpPr bwMode="auto">
              <a:xfrm>
                <a:off x="1540599" y="1092994"/>
                <a:ext cx="1059329" cy="727903"/>
                <a:chOff x="0" y="0"/>
                <a:chExt cx="1059329" cy="727903"/>
              </a:xfrm>
            </p:grpSpPr>
            <p:grpSp>
              <p:nvGrpSpPr>
                <p:cNvPr id="49197" name="Group 32"/>
                <p:cNvGrpSpPr>
                  <a:grpSpLocks/>
                </p:cNvGrpSpPr>
                <p:nvPr/>
              </p:nvGrpSpPr>
              <p:grpSpPr bwMode="auto">
                <a:xfrm>
                  <a:off x="0" y="0"/>
                  <a:ext cx="1059329" cy="727903"/>
                  <a:chOff x="0" y="0"/>
                  <a:chExt cx="1059329" cy="727903"/>
                </a:xfrm>
              </p:grpSpPr>
              <p:sp>
                <p:nvSpPr>
                  <p:cNvPr id="49199" name="AutoShape 33"/>
                  <p:cNvSpPr>
                    <a:spLocks noChangeArrowheads="1"/>
                  </p:cNvSpPr>
                  <p:nvPr/>
                </p:nvSpPr>
                <p:spPr bwMode="auto">
                  <a:xfrm>
                    <a:off x="8891" y="12392"/>
                    <a:ext cx="1050438" cy="715511"/>
                  </a:xfrm>
                  <a:prstGeom prst="hexagon">
                    <a:avLst>
                      <a:gd name="adj" fmla="val 36689"/>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00" name="AutoShape 34"/>
                  <p:cNvSpPr>
                    <a:spLocks noChangeArrowheads="1"/>
                  </p:cNvSpPr>
                  <p:nvPr/>
                </p:nvSpPr>
                <p:spPr bwMode="auto">
                  <a:xfrm>
                    <a:off x="0" y="0"/>
                    <a:ext cx="1050438" cy="715511"/>
                  </a:xfrm>
                  <a:prstGeom prst="hexagon">
                    <a:avLst>
                      <a:gd name="adj" fmla="val 36689"/>
                      <a:gd name="vf" fmla="val 115470"/>
                    </a:avLst>
                  </a:prstGeom>
                  <a:gradFill rotWithShape="1">
                    <a:gsLst>
                      <a:gs pos="0">
                        <a:srgbClr val="E6E6E6"/>
                      </a:gs>
                      <a:gs pos="7999">
                        <a:srgbClr val="7D8496"/>
                      </a:gs>
                      <a:gs pos="26999">
                        <a:srgbClr val="E6E6E6"/>
                      </a:gs>
                      <a:gs pos="34000">
                        <a:srgbClr val="7D8496"/>
                      </a:gs>
                      <a:gs pos="46999">
                        <a:srgbClr val="E6E6E6"/>
                      </a:gs>
                      <a:gs pos="50000">
                        <a:srgbClr val="FFFFFF"/>
                      </a:gs>
                      <a:gs pos="53999">
                        <a:srgbClr val="E6E6E6"/>
                      </a:gs>
                      <a:gs pos="65999">
                        <a:srgbClr val="7D8496"/>
                      </a:gs>
                      <a:gs pos="73999">
                        <a:srgbClr val="E6E6E6"/>
                      </a:gs>
                      <a:gs pos="92999">
                        <a:srgbClr val="7D8496"/>
                      </a:gs>
                      <a:gs pos="100000">
                        <a:srgbClr val="E6E6E6"/>
                      </a:gs>
                    </a:gsLst>
                    <a:lin ang="18900000" scaled="1"/>
                  </a:gradFill>
                  <a:ln w="9525">
                    <a:solidFill>
                      <a:srgbClr val="C0C0C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201" name="AutoShape 35"/>
                  <p:cNvSpPr>
                    <a:spLocks noChangeArrowheads="1"/>
                  </p:cNvSpPr>
                  <p:nvPr/>
                </p:nvSpPr>
                <p:spPr bwMode="auto">
                  <a:xfrm>
                    <a:off x="61549" y="43103"/>
                    <a:ext cx="923236" cy="629306"/>
                  </a:xfrm>
                  <a:prstGeom prst="hexagon">
                    <a:avLst>
                      <a:gd name="adj" fmla="val 36663"/>
                      <a:gd name="vf" fmla="val 115470"/>
                    </a:avLst>
                  </a:prstGeom>
                  <a:gradFill rotWithShape="1">
                    <a:gsLst>
                      <a:gs pos="0">
                        <a:srgbClr val="245D52"/>
                      </a:gs>
                      <a:gs pos="100000">
                        <a:srgbClr val="4DC9B1"/>
                      </a:gs>
                    </a:gsLst>
                    <a:lin ang="18900000" scaled="1"/>
                  </a:gradFill>
                  <a:ln w="9525">
                    <a:solidFill>
                      <a:srgbClr val="FFFFFF"/>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grpSp>
            <p:sp>
              <p:nvSpPr>
                <p:cNvPr id="49198" name="Rectangle 36"/>
                <p:cNvSpPr>
                  <a:spLocks noChangeArrowheads="1"/>
                </p:cNvSpPr>
                <p:nvPr/>
              </p:nvSpPr>
              <p:spPr bwMode="auto">
                <a:xfrm>
                  <a:off x="137816" y="233779"/>
                  <a:ext cx="791688" cy="35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altLang="zh-CN" b="1">
                      <a:solidFill>
                        <a:srgbClr val="FFFFFF"/>
                      </a:solidFill>
                      <a:sym typeface="黑体" panose="02010609060101010101" pitchFamily="49" charset="-122"/>
                    </a:rPr>
                    <a:t>27005</a:t>
                  </a:r>
                  <a:endParaRPr lang="zh-CN" altLang="en-US" b="1">
                    <a:solidFill>
                      <a:srgbClr val="FFFFFF"/>
                    </a:solidFill>
                    <a:sym typeface="黑体" panose="02010609060101010101" pitchFamily="49" charset="-122"/>
                  </a:endParaRPr>
                </a:p>
              </p:txBody>
            </p:sp>
          </p:grpSp>
          <p:grpSp>
            <p:nvGrpSpPr>
              <p:cNvPr id="49185" name="Group 37"/>
              <p:cNvGrpSpPr>
                <a:grpSpLocks/>
              </p:cNvGrpSpPr>
              <p:nvPr/>
            </p:nvGrpSpPr>
            <p:grpSpPr bwMode="auto">
              <a:xfrm>
                <a:off x="0" y="1092994"/>
                <a:ext cx="1059327" cy="727903"/>
                <a:chOff x="0" y="0"/>
                <a:chExt cx="1059327" cy="727903"/>
              </a:xfrm>
            </p:grpSpPr>
            <p:grpSp>
              <p:nvGrpSpPr>
                <p:cNvPr id="49192" name="Group 38"/>
                <p:cNvGrpSpPr>
                  <a:grpSpLocks/>
                </p:cNvGrpSpPr>
                <p:nvPr/>
              </p:nvGrpSpPr>
              <p:grpSpPr bwMode="auto">
                <a:xfrm>
                  <a:off x="0" y="0"/>
                  <a:ext cx="1059327" cy="727903"/>
                  <a:chOff x="0" y="0"/>
                  <a:chExt cx="1059327" cy="727903"/>
                </a:xfrm>
              </p:grpSpPr>
              <p:sp>
                <p:nvSpPr>
                  <p:cNvPr id="49194" name="AutoShape 39"/>
                  <p:cNvSpPr>
                    <a:spLocks noChangeArrowheads="1"/>
                  </p:cNvSpPr>
                  <p:nvPr/>
                </p:nvSpPr>
                <p:spPr bwMode="auto">
                  <a:xfrm>
                    <a:off x="8890" y="12392"/>
                    <a:ext cx="1050438" cy="715511"/>
                  </a:xfrm>
                  <a:prstGeom prst="hexagon">
                    <a:avLst>
                      <a:gd name="adj" fmla="val 36689"/>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195" name="AutoShape 40"/>
                  <p:cNvSpPr>
                    <a:spLocks noChangeArrowheads="1"/>
                  </p:cNvSpPr>
                  <p:nvPr/>
                </p:nvSpPr>
                <p:spPr bwMode="auto">
                  <a:xfrm>
                    <a:off x="0" y="0"/>
                    <a:ext cx="1050438" cy="715511"/>
                  </a:xfrm>
                  <a:prstGeom prst="hexagon">
                    <a:avLst>
                      <a:gd name="adj" fmla="val 36689"/>
                      <a:gd name="vf" fmla="val 115470"/>
                    </a:avLst>
                  </a:prstGeom>
                  <a:gradFill rotWithShape="1">
                    <a:gsLst>
                      <a:gs pos="0">
                        <a:srgbClr val="E6E6E6"/>
                      </a:gs>
                      <a:gs pos="7999">
                        <a:srgbClr val="7D8496"/>
                      </a:gs>
                      <a:gs pos="26999">
                        <a:srgbClr val="E6E6E6"/>
                      </a:gs>
                      <a:gs pos="34000">
                        <a:srgbClr val="7D8496"/>
                      </a:gs>
                      <a:gs pos="46999">
                        <a:srgbClr val="E6E6E6"/>
                      </a:gs>
                      <a:gs pos="50000">
                        <a:srgbClr val="FFFFFF"/>
                      </a:gs>
                      <a:gs pos="53999">
                        <a:srgbClr val="E6E6E6"/>
                      </a:gs>
                      <a:gs pos="65999">
                        <a:srgbClr val="7D8496"/>
                      </a:gs>
                      <a:gs pos="73999">
                        <a:srgbClr val="E6E6E6"/>
                      </a:gs>
                      <a:gs pos="92999">
                        <a:srgbClr val="7D8496"/>
                      </a:gs>
                      <a:gs pos="100000">
                        <a:srgbClr val="E6E6E6"/>
                      </a:gs>
                    </a:gsLst>
                    <a:lin ang="18900000" scaled="1"/>
                  </a:gradFill>
                  <a:ln w="9525">
                    <a:solidFill>
                      <a:srgbClr val="C0C0C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196" name="AutoShape 41"/>
                  <p:cNvSpPr>
                    <a:spLocks noChangeArrowheads="1"/>
                  </p:cNvSpPr>
                  <p:nvPr/>
                </p:nvSpPr>
                <p:spPr bwMode="auto">
                  <a:xfrm>
                    <a:off x="61549" y="43103"/>
                    <a:ext cx="923235" cy="629306"/>
                  </a:xfrm>
                  <a:prstGeom prst="hexagon">
                    <a:avLst>
                      <a:gd name="adj" fmla="val 36663"/>
                      <a:gd name="vf" fmla="val 115470"/>
                    </a:avLst>
                  </a:prstGeom>
                  <a:gradFill rotWithShape="1">
                    <a:gsLst>
                      <a:gs pos="0">
                        <a:srgbClr val="0066CC"/>
                      </a:gs>
                      <a:gs pos="100000">
                        <a:srgbClr val="002F5E"/>
                      </a:gs>
                    </a:gsLst>
                    <a:lin ang="5400000" scaled="1"/>
                  </a:gradFill>
                  <a:ln w="9525">
                    <a:solidFill>
                      <a:srgbClr val="FFFFFF"/>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grpSp>
            <p:sp>
              <p:nvSpPr>
                <p:cNvPr id="49193" name="Rectangle 42"/>
                <p:cNvSpPr>
                  <a:spLocks noChangeArrowheads="1"/>
                </p:cNvSpPr>
                <p:nvPr/>
              </p:nvSpPr>
              <p:spPr bwMode="auto">
                <a:xfrm>
                  <a:off x="134263" y="198105"/>
                  <a:ext cx="791688" cy="35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altLang="zh-CN" b="1">
                      <a:solidFill>
                        <a:srgbClr val="FFFFFF"/>
                      </a:solidFill>
                      <a:sym typeface="黑体" panose="02010609060101010101" pitchFamily="49" charset="-122"/>
                    </a:rPr>
                    <a:t>27003</a:t>
                  </a:r>
                  <a:endParaRPr lang="zh-CN" altLang="en-US" b="1">
                    <a:solidFill>
                      <a:srgbClr val="FFFFFF"/>
                    </a:solidFill>
                    <a:sym typeface="黑体" panose="02010609060101010101" pitchFamily="49" charset="-122"/>
                  </a:endParaRPr>
                </a:p>
              </p:txBody>
            </p:sp>
          </p:grpSp>
          <p:grpSp>
            <p:nvGrpSpPr>
              <p:cNvPr id="49186" name="Group 43"/>
              <p:cNvGrpSpPr>
                <a:grpSpLocks/>
              </p:cNvGrpSpPr>
              <p:nvPr/>
            </p:nvGrpSpPr>
            <p:grpSpPr bwMode="auto">
              <a:xfrm>
                <a:off x="770743" y="1458084"/>
                <a:ext cx="1058439" cy="727903"/>
                <a:chOff x="0" y="0"/>
                <a:chExt cx="1058439" cy="727903"/>
              </a:xfrm>
            </p:grpSpPr>
            <p:grpSp>
              <p:nvGrpSpPr>
                <p:cNvPr id="49187" name="Group 44"/>
                <p:cNvGrpSpPr>
                  <a:grpSpLocks/>
                </p:cNvGrpSpPr>
                <p:nvPr/>
              </p:nvGrpSpPr>
              <p:grpSpPr bwMode="auto">
                <a:xfrm>
                  <a:off x="0" y="0"/>
                  <a:ext cx="1058439" cy="727903"/>
                  <a:chOff x="0" y="0"/>
                  <a:chExt cx="1058439" cy="727903"/>
                </a:xfrm>
              </p:grpSpPr>
              <p:sp>
                <p:nvSpPr>
                  <p:cNvPr id="49189" name="AutoShape 45"/>
                  <p:cNvSpPr>
                    <a:spLocks noChangeArrowheads="1"/>
                  </p:cNvSpPr>
                  <p:nvPr/>
                </p:nvSpPr>
                <p:spPr bwMode="auto">
                  <a:xfrm>
                    <a:off x="8883" y="12392"/>
                    <a:ext cx="1049556" cy="715511"/>
                  </a:xfrm>
                  <a:prstGeom prst="hexagon">
                    <a:avLst>
                      <a:gd name="adj" fmla="val 36658"/>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190" name="AutoShape 46"/>
                  <p:cNvSpPr>
                    <a:spLocks noChangeArrowheads="1"/>
                  </p:cNvSpPr>
                  <p:nvPr/>
                </p:nvSpPr>
                <p:spPr bwMode="auto">
                  <a:xfrm>
                    <a:off x="0" y="0"/>
                    <a:ext cx="1049557" cy="715511"/>
                  </a:xfrm>
                  <a:prstGeom prst="hexagon">
                    <a:avLst>
                      <a:gd name="adj" fmla="val 36658"/>
                      <a:gd name="vf" fmla="val 115470"/>
                    </a:avLst>
                  </a:prstGeom>
                  <a:gradFill rotWithShape="1">
                    <a:gsLst>
                      <a:gs pos="0">
                        <a:srgbClr val="E6E6E6"/>
                      </a:gs>
                      <a:gs pos="7999">
                        <a:srgbClr val="7D8496"/>
                      </a:gs>
                      <a:gs pos="26999">
                        <a:srgbClr val="E6E6E6"/>
                      </a:gs>
                      <a:gs pos="34000">
                        <a:srgbClr val="7D8496"/>
                      </a:gs>
                      <a:gs pos="46999">
                        <a:srgbClr val="E6E6E6"/>
                      </a:gs>
                      <a:gs pos="50000">
                        <a:srgbClr val="FFFFFF"/>
                      </a:gs>
                      <a:gs pos="53999">
                        <a:srgbClr val="E6E6E6"/>
                      </a:gs>
                      <a:gs pos="65999">
                        <a:srgbClr val="7D8496"/>
                      </a:gs>
                      <a:gs pos="73999">
                        <a:srgbClr val="E6E6E6"/>
                      </a:gs>
                      <a:gs pos="92999">
                        <a:srgbClr val="7D8496"/>
                      </a:gs>
                      <a:gs pos="100000">
                        <a:srgbClr val="E6E6E6"/>
                      </a:gs>
                    </a:gsLst>
                    <a:lin ang="18900000" scaled="1"/>
                  </a:gradFill>
                  <a:ln w="9525">
                    <a:solidFill>
                      <a:srgbClr val="C0C0C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191" name="AutoShape 47"/>
                  <p:cNvSpPr>
                    <a:spLocks noChangeArrowheads="1"/>
                  </p:cNvSpPr>
                  <p:nvPr/>
                </p:nvSpPr>
                <p:spPr bwMode="auto">
                  <a:xfrm>
                    <a:off x="61498" y="43103"/>
                    <a:ext cx="922461" cy="629306"/>
                  </a:xfrm>
                  <a:prstGeom prst="hexagon">
                    <a:avLst>
                      <a:gd name="adj" fmla="val 36639"/>
                      <a:gd name="vf" fmla="val 115470"/>
                    </a:avLst>
                  </a:prstGeom>
                  <a:gradFill rotWithShape="1">
                    <a:gsLst>
                      <a:gs pos="0">
                        <a:srgbClr val="584F25"/>
                      </a:gs>
                      <a:gs pos="100000">
                        <a:srgbClr val="BFAA4F"/>
                      </a:gs>
                    </a:gsLst>
                    <a:lin ang="18900000" scaled="1"/>
                  </a:gradFill>
                  <a:ln w="9525">
                    <a:solidFill>
                      <a:srgbClr val="FFFFFF"/>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grpSp>
            <p:sp>
              <p:nvSpPr>
                <p:cNvPr id="49188" name="Rectangle 48"/>
                <p:cNvSpPr>
                  <a:spLocks noChangeArrowheads="1"/>
                </p:cNvSpPr>
                <p:nvPr/>
              </p:nvSpPr>
              <p:spPr bwMode="auto">
                <a:xfrm>
                  <a:off x="117393" y="209491"/>
                  <a:ext cx="791689" cy="35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altLang="zh-CN" b="1">
                      <a:solidFill>
                        <a:srgbClr val="FFFFFF"/>
                      </a:solidFill>
                      <a:sym typeface="黑体" panose="02010609060101010101" pitchFamily="49" charset="-122"/>
                    </a:rPr>
                    <a:t>27004</a:t>
                  </a:r>
                  <a:endParaRPr lang="zh-CN" altLang="en-US" b="1">
                    <a:solidFill>
                      <a:srgbClr val="FFFFFF"/>
                    </a:solidFill>
                    <a:sym typeface="黑体" panose="02010609060101010101" pitchFamily="49" charset="-122"/>
                  </a:endParaRPr>
                </a:p>
              </p:txBody>
            </p:sp>
          </p:grpSp>
        </p:grpSp>
        <p:sp>
          <p:nvSpPr>
            <p:cNvPr id="49175" name="Oval 49"/>
            <p:cNvSpPr>
              <a:spLocks noChangeArrowheads="1"/>
            </p:cNvSpPr>
            <p:nvPr/>
          </p:nvSpPr>
          <p:spPr bwMode="auto">
            <a:xfrm>
              <a:off x="2419350" y="0"/>
              <a:ext cx="3063873" cy="3032125"/>
            </a:xfrm>
            <a:prstGeom prst="ellipse">
              <a:avLst/>
            </a:prstGeom>
            <a:noFill/>
            <a:ln w="28575" cap="rnd">
              <a:solidFill>
                <a:srgbClr val="003366"/>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176" name="AutoShape 50"/>
            <p:cNvSpPr>
              <a:spLocks noChangeArrowheads="1"/>
            </p:cNvSpPr>
            <p:nvPr/>
          </p:nvSpPr>
          <p:spPr bwMode="auto">
            <a:xfrm>
              <a:off x="0" y="1187451"/>
              <a:ext cx="2719387" cy="812799"/>
            </a:xfrm>
            <a:prstGeom prst="rightArrow">
              <a:avLst>
                <a:gd name="adj1" fmla="val 0"/>
                <a:gd name="adj2" fmla="val 265953"/>
              </a:avLst>
            </a:prstGeom>
            <a:gradFill rotWithShape="1">
              <a:gsLst>
                <a:gs pos="0">
                  <a:srgbClr val="6A5919"/>
                </a:gs>
                <a:gs pos="100000">
                  <a:srgbClr val="E5C037"/>
                </a:gs>
              </a:gsLst>
              <a:lin ang="0" scaled="1"/>
            </a:gradFill>
            <a:ln w="9525">
              <a:solidFill>
                <a:srgbClr val="003366"/>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177" name="Rectangle 51"/>
            <p:cNvSpPr>
              <a:spLocks noChangeArrowheads="1"/>
            </p:cNvSpPr>
            <p:nvPr/>
          </p:nvSpPr>
          <p:spPr bwMode="auto">
            <a:xfrm>
              <a:off x="95250" y="392112"/>
              <a:ext cx="1828799" cy="2447925"/>
            </a:xfrm>
            <a:prstGeom prst="rect">
              <a:avLst/>
            </a:prstGeom>
            <a:gradFill rotWithShape="1">
              <a:gsLst>
                <a:gs pos="0">
                  <a:srgbClr val="C0C0C0"/>
                </a:gs>
                <a:gs pos="50000">
                  <a:srgbClr val="E3E3E3"/>
                </a:gs>
                <a:gs pos="100000">
                  <a:srgbClr val="C0C0C0"/>
                </a:gs>
              </a:gsLst>
              <a:lin ang="18900000" scaled="1"/>
            </a:gradFill>
            <a:ln w="9525">
              <a:solidFill>
                <a:srgbClr val="000000"/>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en-US" altLang="zh-CN" sz="1100" b="1">
                  <a:solidFill>
                    <a:srgbClr val="1C1C1C"/>
                  </a:solidFill>
                  <a:sym typeface="黑体" panose="02010609060101010101" pitchFamily="49" charset="-122"/>
                </a:rPr>
                <a:t> 27000</a:t>
              </a:r>
            </a:p>
            <a:p>
              <a:pPr algn="ctr" hangingPunct="1"/>
              <a:r>
                <a:rPr lang="zh-CN" altLang="en-US" sz="1100" b="1">
                  <a:solidFill>
                    <a:srgbClr val="1C1C1C"/>
                  </a:solidFill>
                  <a:sym typeface="黑体" panose="02010609060101010101" pitchFamily="49" charset="-122"/>
                </a:rPr>
                <a:t>信息安全管理体系原则和术语</a:t>
              </a:r>
              <a:endParaRPr lang="en-US" sz="1100" b="1">
                <a:solidFill>
                  <a:srgbClr val="1C1C1C"/>
                </a:solidFill>
                <a:sym typeface="黑体" panose="02010609060101010101" pitchFamily="49" charset="-122"/>
              </a:endParaRPr>
            </a:p>
            <a:p>
              <a:pPr algn="ctr" hangingPunct="1"/>
              <a:endParaRPr lang="zh-CN" altLang="en-US" sz="1100" b="1">
                <a:solidFill>
                  <a:srgbClr val="1C1C1C"/>
                </a:solidFill>
                <a:sym typeface="黑体" panose="02010609060101010101" pitchFamily="49" charset="-122"/>
              </a:endParaRPr>
            </a:p>
            <a:p>
              <a:pPr algn="ctr" hangingPunct="1"/>
              <a:r>
                <a:rPr lang="en-US" sz="1100" b="1">
                  <a:solidFill>
                    <a:srgbClr val="1C1C1C"/>
                  </a:solidFill>
                  <a:sym typeface="黑体" panose="02010609060101010101" pitchFamily="49" charset="-122"/>
                </a:rPr>
                <a:t> </a:t>
              </a:r>
              <a:r>
                <a:rPr lang="en-US" altLang="zh-CN" sz="1100" b="1">
                  <a:solidFill>
                    <a:srgbClr val="1C1C1C"/>
                  </a:solidFill>
                  <a:sym typeface="黑体" panose="02010609060101010101" pitchFamily="49" charset="-122"/>
                </a:rPr>
                <a:t>27001</a:t>
              </a:r>
            </a:p>
            <a:p>
              <a:pPr algn="ctr" hangingPunct="1"/>
              <a:r>
                <a:rPr lang="zh-CN" altLang="en-US" sz="1100" b="1">
                  <a:solidFill>
                    <a:srgbClr val="1C1C1C"/>
                  </a:solidFill>
                  <a:sym typeface="黑体" panose="02010609060101010101" pitchFamily="49" charset="-122"/>
                </a:rPr>
                <a:t>信息安全管理体系要求</a:t>
              </a:r>
              <a:endParaRPr lang="en-US" sz="1100">
                <a:solidFill>
                  <a:srgbClr val="1C1C1C"/>
                </a:solidFill>
                <a:sym typeface="黑体" panose="02010609060101010101" pitchFamily="49" charset="-122"/>
              </a:endParaRPr>
            </a:p>
            <a:p>
              <a:pPr algn="ctr" hangingPunct="1">
                <a:lnSpc>
                  <a:spcPct val="60000"/>
                </a:lnSpc>
                <a:spcBef>
                  <a:spcPct val="50000"/>
                </a:spcBef>
                <a:buClr>
                  <a:schemeClr val="hlink"/>
                </a:buClr>
                <a:buFont typeface="Wingdings" panose="05000000000000000000" pitchFamily="2" charset="2"/>
                <a:buChar char="§"/>
              </a:pPr>
              <a:endParaRPr lang="zh-CN" altLang="en-US" sz="1100" b="1">
                <a:solidFill>
                  <a:srgbClr val="1C1C1C"/>
                </a:solidFill>
                <a:sym typeface="黑体" panose="02010609060101010101" pitchFamily="49" charset="-122"/>
              </a:endParaRPr>
            </a:p>
            <a:p>
              <a:pPr algn="ctr" hangingPunct="1"/>
              <a:r>
                <a:rPr lang="en-US" altLang="zh-CN" sz="1100" b="1">
                  <a:solidFill>
                    <a:srgbClr val="1C1C1C"/>
                  </a:solidFill>
                  <a:sym typeface="黑体" panose="02010609060101010101" pitchFamily="49" charset="-122"/>
                </a:rPr>
                <a:t>27002 </a:t>
              </a:r>
            </a:p>
            <a:p>
              <a:pPr algn="ctr" hangingPunct="1"/>
              <a:r>
                <a:rPr lang="zh-CN" altLang="en-US" sz="1100" b="1">
                  <a:solidFill>
                    <a:srgbClr val="1C1C1C"/>
                  </a:solidFill>
                  <a:sym typeface="黑体" panose="02010609060101010101" pitchFamily="49" charset="-122"/>
                </a:rPr>
                <a:t>信息安全管理实践准则</a:t>
              </a:r>
              <a:endParaRPr lang="en-US" sz="1100" b="1">
                <a:solidFill>
                  <a:srgbClr val="1C1C1C"/>
                </a:solidFill>
                <a:sym typeface="黑体" panose="02010609060101010101" pitchFamily="49" charset="-122"/>
              </a:endParaRPr>
            </a:p>
            <a:p>
              <a:pPr algn="ctr" hangingPunct="1"/>
              <a:endParaRPr lang="zh-CN" altLang="en-US" sz="1100" b="1">
                <a:solidFill>
                  <a:srgbClr val="1C1C1C"/>
                </a:solidFill>
                <a:sym typeface="黑体" panose="02010609060101010101" pitchFamily="49" charset="-122"/>
              </a:endParaRPr>
            </a:p>
            <a:p>
              <a:pPr algn="ctr" hangingPunct="1"/>
              <a:r>
                <a:rPr lang="en-US" altLang="zh-CN" sz="1100" b="1">
                  <a:solidFill>
                    <a:srgbClr val="1C1C1C"/>
                  </a:solidFill>
                  <a:sym typeface="黑体" panose="02010609060101010101" pitchFamily="49" charset="-122"/>
                </a:rPr>
                <a:t>27003</a:t>
              </a:r>
            </a:p>
            <a:p>
              <a:pPr algn="ctr" hangingPunct="1"/>
              <a:r>
                <a:rPr lang="zh-CN" altLang="en-US" sz="1100" b="1">
                  <a:solidFill>
                    <a:srgbClr val="1C1C1C"/>
                  </a:solidFill>
                  <a:sym typeface="黑体" panose="02010609060101010101" pitchFamily="49" charset="-122"/>
                </a:rPr>
                <a:t>信息安全管理实施指南</a:t>
              </a:r>
              <a:endParaRPr lang="en-US" sz="1100" b="1">
                <a:solidFill>
                  <a:srgbClr val="1C1C1C"/>
                </a:solidFill>
                <a:sym typeface="黑体" panose="02010609060101010101" pitchFamily="49" charset="-122"/>
              </a:endParaRPr>
            </a:p>
            <a:p>
              <a:pPr algn="ctr" hangingPunct="1"/>
              <a:endParaRPr lang="zh-CN" altLang="en-US">
                <a:sym typeface="黑体" panose="02010609060101010101" pitchFamily="49" charset="-122"/>
              </a:endParaRPr>
            </a:p>
          </p:txBody>
        </p:sp>
        <p:sp>
          <p:nvSpPr>
            <p:cNvPr id="49178" name="AutoShape 52"/>
            <p:cNvSpPr>
              <a:spLocks noChangeArrowheads="1"/>
            </p:cNvSpPr>
            <p:nvPr/>
          </p:nvSpPr>
          <p:spPr bwMode="auto">
            <a:xfrm flipH="1">
              <a:off x="5124448" y="1208087"/>
              <a:ext cx="2851157" cy="717549"/>
            </a:xfrm>
            <a:prstGeom prst="rightArrow">
              <a:avLst>
                <a:gd name="adj1" fmla="val 0"/>
                <a:gd name="adj2" fmla="val 327940"/>
              </a:avLst>
            </a:prstGeom>
            <a:gradFill rotWithShape="1">
              <a:gsLst>
                <a:gs pos="0">
                  <a:srgbClr val="1E4865"/>
                </a:gs>
                <a:gs pos="100000">
                  <a:srgbClr val="449CD8"/>
                </a:gs>
              </a:gsLst>
              <a:lin ang="0" scaled="1"/>
            </a:gradFill>
            <a:ln w="9525">
              <a:solidFill>
                <a:srgbClr val="003366"/>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49179" name="Rectangle 53"/>
            <p:cNvSpPr>
              <a:spLocks noChangeArrowheads="1"/>
            </p:cNvSpPr>
            <p:nvPr/>
          </p:nvSpPr>
          <p:spPr bwMode="auto">
            <a:xfrm>
              <a:off x="5786542" y="358488"/>
              <a:ext cx="2128199" cy="2447924"/>
            </a:xfrm>
            <a:prstGeom prst="rect">
              <a:avLst/>
            </a:prstGeom>
            <a:gradFill rotWithShape="1">
              <a:gsLst>
                <a:gs pos="0">
                  <a:srgbClr val="C0C0C0"/>
                </a:gs>
                <a:gs pos="50000">
                  <a:srgbClr val="E9E9E9"/>
                </a:gs>
                <a:gs pos="100000">
                  <a:srgbClr val="C0C0C0"/>
                </a:gs>
              </a:gsLst>
              <a:lin ang="18900000" scaled="1"/>
            </a:gradFill>
            <a:ln w="9525">
              <a:solidFill>
                <a:srgbClr val="000000"/>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en-US" altLang="zh-CN" sz="1100" b="1">
                  <a:solidFill>
                    <a:srgbClr val="1C1C1C"/>
                  </a:solidFill>
                  <a:sym typeface="黑体" panose="02010609060101010101" pitchFamily="49" charset="-122"/>
                </a:rPr>
                <a:t>27004 </a:t>
              </a:r>
            </a:p>
            <a:p>
              <a:pPr algn="ctr" hangingPunct="1"/>
              <a:r>
                <a:rPr lang="zh-CN" altLang="en-US" sz="1100" b="1">
                  <a:solidFill>
                    <a:srgbClr val="1C1C1C"/>
                  </a:solidFill>
                  <a:sym typeface="黑体" panose="02010609060101010101" pitchFamily="49" charset="-122"/>
                </a:rPr>
                <a:t>信息安全管理的度量指标和衡量</a:t>
              </a:r>
              <a:endParaRPr lang="en-US" sz="1100" b="1">
                <a:solidFill>
                  <a:srgbClr val="1C1C1C"/>
                </a:solidFill>
                <a:sym typeface="黑体" panose="02010609060101010101" pitchFamily="49" charset="-122"/>
              </a:endParaRPr>
            </a:p>
            <a:p>
              <a:pPr algn="ctr" hangingPunct="1"/>
              <a:r>
                <a:rPr lang="zh-CN" altLang="en-US" sz="1100" b="1">
                  <a:solidFill>
                    <a:srgbClr val="1C1C1C"/>
                  </a:solidFill>
                  <a:sym typeface="黑体" panose="02010609060101010101" pitchFamily="49" charset="-122"/>
                </a:rPr>
                <a:t>111</a:t>
              </a:r>
            </a:p>
            <a:p>
              <a:pPr algn="ctr" hangingPunct="1"/>
              <a:r>
                <a:rPr lang="en-US" sz="1100" b="1">
                  <a:solidFill>
                    <a:srgbClr val="1C1C1C"/>
                  </a:solidFill>
                  <a:sym typeface="黑体" panose="02010609060101010101" pitchFamily="49" charset="-122"/>
                </a:rPr>
                <a:t> </a:t>
              </a:r>
              <a:r>
                <a:rPr lang="en-US" altLang="zh-CN" sz="1100" b="1">
                  <a:solidFill>
                    <a:srgbClr val="1C1C1C"/>
                  </a:solidFill>
                  <a:sym typeface="黑体" panose="02010609060101010101" pitchFamily="49" charset="-122"/>
                </a:rPr>
                <a:t>27005 </a:t>
              </a:r>
            </a:p>
            <a:p>
              <a:pPr algn="ctr" hangingPunct="1"/>
              <a:r>
                <a:rPr lang="zh-CN" altLang="en-US" sz="1100" b="1">
                  <a:solidFill>
                    <a:srgbClr val="1C1C1C"/>
                  </a:solidFill>
                  <a:sym typeface="黑体" panose="02010609060101010101" pitchFamily="49" charset="-122"/>
                </a:rPr>
                <a:t>信息安全风险管理指南</a:t>
              </a:r>
              <a:endParaRPr lang="en-US" sz="1100" b="1">
                <a:solidFill>
                  <a:srgbClr val="1C1C1C"/>
                </a:solidFill>
                <a:sym typeface="黑体" panose="02010609060101010101" pitchFamily="49" charset="-122"/>
              </a:endParaRPr>
            </a:p>
            <a:p>
              <a:pPr algn="ctr" hangingPunct="1"/>
              <a:endParaRPr lang="zh-CN" altLang="en-US" sz="1100" b="1">
                <a:solidFill>
                  <a:srgbClr val="1C1C1C"/>
                </a:solidFill>
                <a:sym typeface="黑体" panose="02010609060101010101" pitchFamily="49" charset="-122"/>
              </a:endParaRPr>
            </a:p>
            <a:p>
              <a:pPr algn="ctr" hangingPunct="1"/>
              <a:r>
                <a:rPr lang="en-US" altLang="zh-CN" sz="1100" b="1">
                  <a:solidFill>
                    <a:srgbClr val="1C1C1C"/>
                  </a:solidFill>
                  <a:sym typeface="黑体" panose="02010609060101010101" pitchFamily="49" charset="-122"/>
                </a:rPr>
                <a:t>27006 </a:t>
              </a:r>
            </a:p>
            <a:p>
              <a:pPr algn="ctr" hangingPunct="1"/>
              <a:r>
                <a:rPr lang="zh-CN" altLang="en-US" sz="1100" b="1">
                  <a:solidFill>
                    <a:srgbClr val="1C1C1C"/>
                  </a:solidFill>
                  <a:sym typeface="黑体" panose="02010609060101010101" pitchFamily="49" charset="-122"/>
                </a:rPr>
                <a:t>信息和通信技术灾难恢复服务指南</a:t>
              </a:r>
              <a:endParaRPr lang="en-US" sz="1100" b="1">
                <a:solidFill>
                  <a:srgbClr val="1C1C1C"/>
                </a:solidFill>
                <a:sym typeface="黑体" panose="02010609060101010101" pitchFamily="49" charset="-122"/>
              </a:endParaRPr>
            </a:p>
            <a:p>
              <a:pPr algn="ctr" hangingPunct="1"/>
              <a:endParaRPr lang="zh-CN" altLang="en-US" sz="1100" b="1">
                <a:solidFill>
                  <a:srgbClr val="1C1C1C"/>
                </a:solidFill>
                <a:sym typeface="黑体" panose="02010609060101010101" pitchFamily="49" charset="-122"/>
              </a:endParaRPr>
            </a:p>
            <a:p>
              <a:pPr algn="ctr" hangingPunct="1"/>
              <a:r>
                <a:rPr lang="en-US" altLang="zh-CN" sz="1100" b="1">
                  <a:solidFill>
                    <a:srgbClr val="1C1C1C"/>
                  </a:solidFill>
                  <a:sym typeface="黑体" panose="02010609060101010101" pitchFamily="49" charset="-122"/>
                </a:rPr>
                <a:t>27007 </a:t>
              </a:r>
            </a:p>
            <a:p>
              <a:pPr algn="ctr" hangingPunct="1"/>
              <a:r>
                <a:rPr lang="en-US" altLang="zh-CN" sz="1100" b="1">
                  <a:solidFill>
                    <a:srgbClr val="1C1C1C"/>
                  </a:solidFill>
                  <a:sym typeface="黑体" panose="02010609060101010101" pitchFamily="49" charset="-122"/>
                </a:rPr>
                <a:t>XXX</a:t>
              </a:r>
            </a:p>
            <a:p>
              <a:pPr algn="ctr" hangingPunct="1"/>
              <a:endParaRPr lang="en-US" sz="1100" b="1">
                <a:solidFill>
                  <a:srgbClr val="1C1C1C"/>
                </a:solidFill>
                <a:sym typeface="黑体" panose="02010609060101010101" pitchFamily="49" charset="-122"/>
              </a:endParaRPr>
            </a:p>
          </p:txBody>
        </p:sp>
      </p:grpSp>
    </p:spTree>
    <p:extLst>
      <p:ext uri="{BB962C8B-B14F-4D97-AF65-F5344CB8AC3E}">
        <p14:creationId xmlns:p14="http://schemas.microsoft.com/office/powerpoint/2010/main" val="32175317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信息安全管理体系建设成功的因素</a:t>
            </a:r>
          </a:p>
        </p:txBody>
      </p:sp>
      <p:sp>
        <p:nvSpPr>
          <p:cNvPr id="3" name="内容占位符 2"/>
          <p:cNvSpPr>
            <a:spLocks noGrp="1"/>
          </p:cNvSpPr>
          <p:nvPr>
            <p:ph idx="1"/>
          </p:nvPr>
        </p:nvSpPr>
        <p:spPr/>
        <p:txBody>
          <a:bodyPr/>
          <a:lstStyle/>
          <a:p>
            <a:r>
              <a:rPr lang="zh-CN" altLang="en-US" dirty="0"/>
              <a:t>信息安全策略、目标和与目标一致的活动；</a:t>
            </a:r>
          </a:p>
          <a:p>
            <a:r>
              <a:rPr lang="zh-CN" altLang="en-US" dirty="0"/>
              <a:t>与组织文化一致的，信息安全设计、实施、监视、保持和改进的方法与框架；</a:t>
            </a:r>
          </a:p>
          <a:p>
            <a:r>
              <a:rPr lang="zh-CN" altLang="en-US" dirty="0"/>
              <a:t>来自所有管理层级、特别是最高管理者的可见支持和承诺；</a:t>
            </a:r>
          </a:p>
          <a:p>
            <a:r>
              <a:rPr lang="zh-CN" altLang="en-US" dirty="0"/>
              <a:t>对应用信息安全风险管理（见</a:t>
            </a:r>
            <a:r>
              <a:rPr lang="en-US" altLang="zh-CN" dirty="0"/>
              <a:t>ISO/IEC 27005</a:t>
            </a:r>
            <a:r>
              <a:rPr lang="zh-CN" altLang="en-US" dirty="0"/>
              <a:t>）实现信息资产保护的理解；</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18</a:t>
            </a:fld>
            <a:endParaRPr lang="en-US" altLang="zh-CN"/>
          </a:p>
        </p:txBody>
      </p:sp>
    </p:spTree>
    <p:extLst>
      <p:ext uri="{BB962C8B-B14F-4D97-AF65-F5344CB8AC3E}">
        <p14:creationId xmlns:p14="http://schemas.microsoft.com/office/powerpoint/2010/main" val="137304365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信息安全管理体系建设成功的因素</a:t>
            </a:r>
          </a:p>
        </p:txBody>
      </p:sp>
      <p:sp>
        <p:nvSpPr>
          <p:cNvPr id="3" name="内容占位符 2"/>
          <p:cNvSpPr>
            <a:spLocks noGrp="1"/>
          </p:cNvSpPr>
          <p:nvPr>
            <p:ph idx="1"/>
          </p:nvPr>
        </p:nvSpPr>
        <p:spPr/>
        <p:txBody>
          <a:bodyPr/>
          <a:lstStyle/>
          <a:p>
            <a:r>
              <a:rPr lang="zh-CN" altLang="en-US" dirty="0"/>
              <a:t>有效的信息安全意识、培训和教育计划，已使所有员工和其他相关方知悉在信息安全策略、标准等当中他们的信息安全义务，并激励他们做出相应的行动；</a:t>
            </a:r>
          </a:p>
          <a:p>
            <a:r>
              <a:rPr lang="zh-CN" altLang="en-US" dirty="0"/>
              <a:t>有效的信息安全事件管理过程；</a:t>
            </a:r>
          </a:p>
          <a:p>
            <a:r>
              <a:rPr lang="zh-CN" altLang="en-US" dirty="0"/>
              <a:t>有效的业务持续性管理方法；</a:t>
            </a:r>
          </a:p>
          <a:p>
            <a:r>
              <a:rPr lang="zh-CN" altLang="en-US" dirty="0"/>
              <a:t>评价信息安全管理性能的测量系统和反馈的改进建议。</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19</a:t>
            </a:fld>
            <a:endParaRPr lang="en-US" altLang="zh-CN"/>
          </a:p>
        </p:txBody>
      </p:sp>
    </p:spTree>
    <p:extLst>
      <p:ext uri="{BB962C8B-B14F-4D97-AF65-F5344CB8AC3E}">
        <p14:creationId xmlns:p14="http://schemas.microsoft.com/office/powerpoint/2010/main" val="2109584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a:t>
            </a:fld>
            <a:endParaRPr lang="en-US" altLang="zh-CN"/>
          </a:p>
        </p:txBody>
      </p:sp>
      <p:sp>
        <p:nvSpPr>
          <p:cNvPr id="6" name="Rectangle 5"/>
          <p:cNvSpPr>
            <a:spLocks noChangeArrowheads="1"/>
          </p:cNvSpPr>
          <p:nvPr/>
        </p:nvSpPr>
        <p:spPr bwMode="auto">
          <a:xfrm>
            <a:off x="5017668" y="3652484"/>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14" name="Rectangle 13"/>
          <p:cNvSpPr>
            <a:spLocks noChangeArrowheads="1"/>
          </p:cNvSpPr>
          <p:nvPr/>
        </p:nvSpPr>
        <p:spPr bwMode="auto">
          <a:xfrm>
            <a:off x="5017670" y="3964485"/>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21" name="Rectangle 20"/>
          <p:cNvSpPr>
            <a:spLocks noChangeArrowheads="1"/>
          </p:cNvSpPr>
          <p:nvPr/>
        </p:nvSpPr>
        <p:spPr bwMode="auto">
          <a:xfrm rot="10800000">
            <a:off x="1259633" y="3501008"/>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信息安全管理</a:t>
            </a:r>
          </a:p>
        </p:txBody>
      </p:sp>
      <p:sp>
        <p:nvSpPr>
          <p:cNvPr id="38" name="Line 43"/>
          <p:cNvSpPr>
            <a:spLocks noChangeShapeType="1"/>
          </p:cNvSpPr>
          <p:nvPr/>
        </p:nvSpPr>
        <p:spPr bwMode="auto">
          <a:xfrm flipH="1">
            <a:off x="3888930" y="1880828"/>
            <a:ext cx="32742"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3"/>
          <p:cNvSpPr>
            <a:spLocks noChangeShapeType="1"/>
          </p:cNvSpPr>
          <p:nvPr/>
        </p:nvSpPr>
        <p:spPr bwMode="auto">
          <a:xfrm flipH="1">
            <a:off x="8110084" y="1880828"/>
            <a:ext cx="35726" cy="451997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3"/>
          <p:cNvSpPr>
            <a:spLocks noChangeShapeType="1"/>
          </p:cNvSpPr>
          <p:nvPr/>
        </p:nvSpPr>
        <p:spPr bwMode="auto">
          <a:xfrm flipH="1">
            <a:off x="827584" y="1958458"/>
            <a:ext cx="72008"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Rectangle 47"/>
          <p:cNvSpPr>
            <a:spLocks noChangeArrowheads="1"/>
          </p:cNvSpPr>
          <p:nvPr/>
        </p:nvSpPr>
        <p:spPr bwMode="auto">
          <a:xfrm>
            <a:off x="2059526" y="6048000"/>
            <a:ext cx="10920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知识域</a:t>
            </a:r>
          </a:p>
        </p:txBody>
      </p:sp>
      <p:sp>
        <p:nvSpPr>
          <p:cNvPr id="42" name="Rectangle 51"/>
          <p:cNvSpPr>
            <a:spLocks noChangeArrowheads="1"/>
          </p:cNvSpPr>
          <p:nvPr/>
        </p:nvSpPr>
        <p:spPr bwMode="auto">
          <a:xfrm>
            <a:off x="5057688" y="6022399"/>
            <a:ext cx="1728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知识子域</a:t>
            </a:r>
          </a:p>
        </p:txBody>
      </p:sp>
      <p:sp>
        <p:nvSpPr>
          <p:cNvPr id="15" name="Rectangle 20"/>
          <p:cNvSpPr>
            <a:spLocks noChangeArrowheads="1"/>
          </p:cNvSpPr>
          <p:nvPr/>
        </p:nvSpPr>
        <p:spPr bwMode="auto">
          <a:xfrm rot="10800000">
            <a:off x="4427976" y="2491840"/>
            <a:ext cx="3351640"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信息安全风险管理</a:t>
            </a:r>
          </a:p>
        </p:txBody>
      </p:sp>
      <p:sp>
        <p:nvSpPr>
          <p:cNvPr id="16" name="Rectangle 20"/>
          <p:cNvSpPr>
            <a:spLocks noChangeArrowheads="1"/>
          </p:cNvSpPr>
          <p:nvPr/>
        </p:nvSpPr>
        <p:spPr bwMode="auto">
          <a:xfrm rot="10800000">
            <a:off x="4427978" y="4427733"/>
            <a:ext cx="3357020"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信息安全管理体系最佳实践</a:t>
            </a:r>
          </a:p>
        </p:txBody>
      </p:sp>
      <p:sp>
        <p:nvSpPr>
          <p:cNvPr id="18" name="Rectangle 20"/>
          <p:cNvSpPr>
            <a:spLocks noChangeArrowheads="1"/>
          </p:cNvSpPr>
          <p:nvPr/>
        </p:nvSpPr>
        <p:spPr bwMode="auto">
          <a:xfrm rot="10800000">
            <a:off x="4427976" y="3422751"/>
            <a:ext cx="3351638"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信息安全管理体系建设</a:t>
            </a:r>
          </a:p>
        </p:txBody>
      </p:sp>
      <p:cxnSp>
        <p:nvCxnSpPr>
          <p:cNvPr id="22" name="肘形连接符 21"/>
          <p:cNvCxnSpPr>
            <a:stCxn id="21" idx="1"/>
            <a:endCxn id="18" idx="3"/>
          </p:cNvCxnSpPr>
          <p:nvPr/>
        </p:nvCxnSpPr>
        <p:spPr>
          <a:xfrm flipV="1">
            <a:off x="3644007" y="2805196"/>
            <a:ext cx="783971" cy="1013308"/>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7" idx="3"/>
          </p:cNvCxnSpPr>
          <p:nvPr/>
        </p:nvCxnSpPr>
        <p:spPr>
          <a:xfrm>
            <a:off x="3644007" y="3818504"/>
            <a:ext cx="783975" cy="939616"/>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1" idx="1"/>
            <a:endCxn id="16" idx="3"/>
          </p:cNvCxnSpPr>
          <p:nvPr/>
        </p:nvCxnSpPr>
        <p:spPr>
          <a:xfrm flipV="1">
            <a:off x="3644007" y="3810178"/>
            <a:ext cx="783973" cy="8326"/>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3" name="Rectangle 20"/>
          <p:cNvSpPr>
            <a:spLocks noChangeArrowheads="1"/>
          </p:cNvSpPr>
          <p:nvPr/>
        </p:nvSpPr>
        <p:spPr bwMode="auto">
          <a:xfrm rot="10800000">
            <a:off x="4427974" y="5305807"/>
            <a:ext cx="3351640"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信息安全管理体系度量</a:t>
            </a:r>
          </a:p>
        </p:txBody>
      </p:sp>
      <p:sp>
        <p:nvSpPr>
          <p:cNvPr id="25" name="Rectangle 20"/>
          <p:cNvSpPr>
            <a:spLocks noChangeArrowheads="1"/>
          </p:cNvSpPr>
          <p:nvPr/>
        </p:nvSpPr>
        <p:spPr bwMode="auto">
          <a:xfrm rot="10800000">
            <a:off x="4427973" y="1700167"/>
            <a:ext cx="3351640"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信息安全管理基础</a:t>
            </a:r>
          </a:p>
        </p:txBody>
      </p:sp>
    </p:spTree>
    <p:extLst>
      <p:ext uri="{BB962C8B-B14F-4D97-AF65-F5344CB8AC3E}">
        <p14:creationId xmlns:p14="http://schemas.microsoft.com/office/powerpoint/2010/main" val="38066513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PDCA</a:t>
            </a:r>
            <a:r>
              <a:rPr lang="zh-CN" altLang="en-US" dirty="0"/>
              <a:t>过程方法</a:t>
            </a:r>
          </a:p>
        </p:txBody>
      </p:sp>
      <p:sp>
        <p:nvSpPr>
          <p:cNvPr id="3" name="内容占位符 2"/>
          <p:cNvSpPr>
            <a:spLocks noGrp="1"/>
          </p:cNvSpPr>
          <p:nvPr>
            <p:ph idx="1"/>
          </p:nvPr>
        </p:nvSpPr>
        <p:spPr/>
        <p:txBody>
          <a:bodyPr/>
          <a:lstStyle/>
          <a:p>
            <a:r>
              <a:rPr lang="zh-CN" altLang="en-US" dirty="0"/>
              <a:t>管理学常用的过程模型 </a:t>
            </a:r>
            <a:endParaRPr lang="en-US" altLang="zh-CN" dirty="0"/>
          </a:p>
          <a:p>
            <a:pPr lvl="1"/>
            <a:r>
              <a:rPr lang="en-US" altLang="zh-CN" b="1" dirty="0">
                <a:sym typeface="Times New Roman" panose="02020603050405020304" pitchFamily="18" charset="0"/>
              </a:rPr>
              <a:t>P</a:t>
            </a:r>
            <a:r>
              <a:rPr lang="zh-CN" altLang="en-US" dirty="0">
                <a:sym typeface="Times New Roman" panose="02020603050405020304" pitchFamily="18" charset="0"/>
              </a:rPr>
              <a:t>（</a:t>
            </a:r>
            <a:r>
              <a:rPr lang="en-US" altLang="zh-CN" dirty="0">
                <a:sym typeface="Times New Roman" panose="02020603050405020304" pitchFamily="18" charset="0"/>
              </a:rPr>
              <a:t>Plan</a:t>
            </a:r>
            <a:r>
              <a:rPr lang="zh-CN" altLang="en-US" dirty="0">
                <a:sym typeface="Times New Roman" panose="02020603050405020304" pitchFamily="18" charset="0"/>
              </a:rPr>
              <a:t>）：计划</a:t>
            </a:r>
            <a:endParaRPr lang="en-US" altLang="zh-CN" dirty="0">
              <a:sym typeface="Times New Roman" panose="02020603050405020304" pitchFamily="18" charset="0"/>
            </a:endParaRPr>
          </a:p>
          <a:p>
            <a:pPr lvl="1"/>
            <a:r>
              <a:rPr lang="en-US" altLang="zh-CN" b="1" dirty="0">
                <a:sym typeface="Times New Roman" panose="02020603050405020304" pitchFamily="18" charset="0"/>
              </a:rPr>
              <a:t>D</a:t>
            </a:r>
            <a:r>
              <a:rPr lang="zh-CN" altLang="en-US" dirty="0">
                <a:sym typeface="Times New Roman" panose="02020603050405020304" pitchFamily="18" charset="0"/>
              </a:rPr>
              <a:t>（</a:t>
            </a:r>
            <a:r>
              <a:rPr lang="en-US" altLang="zh-CN" dirty="0">
                <a:sym typeface="Times New Roman" panose="02020603050405020304" pitchFamily="18" charset="0"/>
              </a:rPr>
              <a:t>Do</a:t>
            </a:r>
            <a:r>
              <a:rPr lang="zh-CN" altLang="en-US" dirty="0">
                <a:sym typeface="Times New Roman" panose="02020603050405020304" pitchFamily="18" charset="0"/>
              </a:rPr>
              <a:t>）：实施</a:t>
            </a:r>
            <a:endParaRPr lang="en-US" altLang="zh-CN" dirty="0">
              <a:sym typeface="Times New Roman" panose="02020603050405020304" pitchFamily="18" charset="0"/>
            </a:endParaRPr>
          </a:p>
          <a:p>
            <a:pPr lvl="1"/>
            <a:r>
              <a:rPr lang="en-US" altLang="zh-CN" b="1" dirty="0">
                <a:sym typeface="Times New Roman" panose="02020603050405020304" pitchFamily="18" charset="0"/>
              </a:rPr>
              <a:t>C</a:t>
            </a:r>
            <a:r>
              <a:rPr lang="zh-CN" altLang="en-US" dirty="0">
                <a:sym typeface="Times New Roman" panose="02020603050405020304" pitchFamily="18" charset="0"/>
              </a:rPr>
              <a:t>（</a:t>
            </a:r>
            <a:r>
              <a:rPr lang="en-US" altLang="zh-CN" dirty="0">
                <a:sym typeface="Times New Roman" panose="02020603050405020304" pitchFamily="18" charset="0"/>
              </a:rPr>
              <a:t>Check</a:t>
            </a:r>
            <a:r>
              <a:rPr lang="zh-CN" altLang="en-US" dirty="0">
                <a:sym typeface="Times New Roman" panose="02020603050405020304" pitchFamily="18" charset="0"/>
              </a:rPr>
              <a:t>）：检查</a:t>
            </a:r>
            <a:endParaRPr lang="en-US" altLang="zh-CN" dirty="0">
              <a:sym typeface="Times New Roman" panose="02020603050405020304" pitchFamily="18" charset="0"/>
            </a:endParaRPr>
          </a:p>
          <a:p>
            <a:pPr lvl="1"/>
            <a:r>
              <a:rPr lang="en-US" altLang="zh-CN" b="1" dirty="0">
                <a:sym typeface="Times New Roman" panose="02020603050405020304" pitchFamily="18" charset="0"/>
              </a:rPr>
              <a:t>A</a:t>
            </a:r>
            <a:r>
              <a:rPr lang="zh-CN" altLang="en-US" dirty="0">
                <a:sym typeface="Times New Roman" panose="02020603050405020304" pitchFamily="18" charset="0"/>
              </a:rPr>
              <a:t>（</a:t>
            </a:r>
            <a:r>
              <a:rPr lang="en-US" altLang="zh-CN" dirty="0">
                <a:sym typeface="Times New Roman" panose="02020603050405020304" pitchFamily="18" charset="0"/>
              </a:rPr>
              <a:t>Act</a:t>
            </a:r>
            <a:r>
              <a:rPr lang="zh-CN" altLang="en-US" dirty="0">
                <a:sym typeface="Times New Roman" panose="02020603050405020304" pitchFamily="18" charset="0"/>
              </a:rPr>
              <a:t>）：行动</a:t>
            </a:r>
            <a:endParaRPr lang="en-US" altLang="zh-CN" dirty="0">
              <a:sym typeface="Times New Roman" panose="02020603050405020304" pitchFamily="18" charset="0"/>
            </a:endParaRPr>
          </a:p>
          <a:p>
            <a:r>
              <a:rPr lang="zh-CN" altLang="en-US" dirty="0"/>
              <a:t>按照</a:t>
            </a:r>
            <a:r>
              <a:rPr lang="en-US" altLang="zh-CN" dirty="0"/>
              <a:t>PDCA </a:t>
            </a:r>
            <a:r>
              <a:rPr lang="zh-CN" altLang="en-US" dirty="0"/>
              <a:t>进行循环，大环套小环，持续改进 </a:t>
            </a:r>
          </a:p>
          <a:p>
            <a:r>
              <a:rPr lang="en-US" altLang="zh-CN" dirty="0"/>
              <a:t>PDCA</a:t>
            </a:r>
            <a:r>
              <a:rPr lang="zh-CN" altLang="en-US" dirty="0"/>
              <a:t>是</a:t>
            </a:r>
            <a:r>
              <a:rPr lang="en-US" altLang="zh-CN" dirty="0"/>
              <a:t>27001</a:t>
            </a:r>
            <a:r>
              <a:rPr lang="zh-CN" altLang="en-US" dirty="0"/>
              <a:t>定义的过程方法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20</a:t>
            </a:fld>
            <a:endParaRPr lang="en-US" altLang="zh-CN"/>
          </a:p>
        </p:txBody>
      </p:sp>
      <p:pic>
        <p:nvPicPr>
          <p:cNvPr id="12" name="图片 11"/>
          <p:cNvPicPr/>
          <p:nvPr/>
        </p:nvPicPr>
        <p:blipFill>
          <a:blip r:embed="rId2" cstate="print">
            <a:extLst>
              <a:ext uri="{28A0092B-C50C-407E-A947-70E740481C1C}">
                <a14:useLocalDpi xmlns:a14="http://schemas.microsoft.com/office/drawing/2010/main" val="0"/>
              </a:ext>
            </a:extLst>
          </a:blip>
          <a:stretch>
            <a:fillRect/>
          </a:stretch>
        </p:blipFill>
        <p:spPr>
          <a:xfrm>
            <a:off x="251063" y="4905016"/>
            <a:ext cx="4932548" cy="1548172"/>
          </a:xfrm>
          <a:prstGeom prst="rect">
            <a:avLst/>
          </a:prstGeom>
        </p:spPr>
      </p:pic>
      <p:pic>
        <p:nvPicPr>
          <p:cNvPr id="13" name="图片 12"/>
          <p:cNvPicPr/>
          <p:nvPr/>
        </p:nvPicPr>
        <p:blipFill>
          <a:blip r:embed="rId3" cstate="print">
            <a:extLst>
              <a:ext uri="{28A0092B-C50C-407E-A947-70E740481C1C}">
                <a14:useLocalDpi xmlns:a14="http://schemas.microsoft.com/office/drawing/2010/main" val="0"/>
              </a:ext>
            </a:extLst>
          </a:blip>
          <a:stretch>
            <a:fillRect/>
          </a:stretch>
        </p:blipFill>
        <p:spPr>
          <a:xfrm>
            <a:off x="5471113" y="4896367"/>
            <a:ext cx="3454068" cy="1871146"/>
          </a:xfrm>
          <a:prstGeom prst="rect">
            <a:avLst/>
          </a:prstGeom>
        </p:spPr>
      </p:pic>
    </p:spTree>
    <p:extLst>
      <p:ext uri="{BB962C8B-B14F-4D97-AF65-F5344CB8AC3E}">
        <p14:creationId xmlns:p14="http://schemas.microsoft.com/office/powerpoint/2010/main" val="12914685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27001</a:t>
            </a:r>
            <a:r>
              <a:rPr lang="zh-CN" altLang="en-US" dirty="0"/>
              <a:t>中定义的</a:t>
            </a:r>
            <a:r>
              <a:rPr lang="en-US" altLang="zh-CN" dirty="0"/>
              <a:t>PDCA</a:t>
            </a:r>
            <a:r>
              <a:rPr lang="zh-CN" altLang="en-US" dirty="0"/>
              <a:t>过程方法阶段工作</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21</a:t>
            </a:fld>
            <a:endParaRPr lang="en-US" altLang="zh-CN"/>
          </a:p>
        </p:txBody>
      </p:sp>
      <p:pic>
        <p:nvPicPr>
          <p:cNvPr id="7" name="图片 6"/>
          <p:cNvPicPr>
            <a:picLocks noChangeAspect="1"/>
          </p:cNvPicPr>
          <p:nvPr/>
        </p:nvPicPr>
        <p:blipFill>
          <a:blip r:embed="rId2"/>
          <a:stretch>
            <a:fillRect/>
          </a:stretch>
        </p:blipFill>
        <p:spPr>
          <a:xfrm>
            <a:off x="543400" y="2359878"/>
            <a:ext cx="8266653" cy="4038524"/>
          </a:xfrm>
          <a:prstGeom prst="rect">
            <a:avLst/>
          </a:prstGeom>
        </p:spPr>
      </p:pic>
    </p:spTree>
    <p:extLst>
      <p:ext uri="{BB962C8B-B14F-4D97-AF65-F5344CB8AC3E}">
        <p14:creationId xmlns:p14="http://schemas.microsoft.com/office/powerpoint/2010/main" val="18079367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知识子域：信息安全管理体系建设</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22</a:t>
            </a:fld>
            <a:endParaRPr lang="en-US" altLang="zh-CN"/>
          </a:p>
        </p:txBody>
      </p:sp>
      <p:sp>
        <p:nvSpPr>
          <p:cNvPr id="5" name="内容占位符 4"/>
          <p:cNvSpPr>
            <a:spLocks noGrp="1"/>
          </p:cNvSpPr>
          <p:nvPr>
            <p:ph idx="1"/>
          </p:nvPr>
        </p:nvSpPr>
        <p:spPr/>
        <p:txBody>
          <a:bodyPr/>
          <a:lstStyle/>
          <a:p>
            <a:r>
              <a:rPr lang="zh-CN" altLang="en-US" dirty="0"/>
              <a:t>信息安全管理体系建设过程</a:t>
            </a:r>
          </a:p>
          <a:p>
            <a:pPr lvl="1"/>
            <a:r>
              <a:rPr lang="zh-CN" altLang="en-US" dirty="0"/>
              <a:t>掌握规划与建立阶段组织背景、领导力、计划、支持等主要工作的内容；</a:t>
            </a:r>
          </a:p>
          <a:p>
            <a:pPr lvl="1"/>
            <a:r>
              <a:rPr lang="zh-CN" altLang="en-US" dirty="0"/>
              <a:t>理解实施与运行、监视和评审、维护和改进阶段工作内容。</a:t>
            </a:r>
          </a:p>
          <a:p>
            <a:r>
              <a:rPr lang="zh-CN" altLang="en-US" dirty="0"/>
              <a:t>文档化</a:t>
            </a:r>
          </a:p>
          <a:p>
            <a:pPr lvl="1"/>
            <a:r>
              <a:rPr lang="zh-CN" altLang="en-US" dirty="0"/>
              <a:t>理解文档化的重要性并了解文件体系及文件控制的方式。</a:t>
            </a:r>
          </a:p>
          <a:p>
            <a:endParaRPr lang="zh-CN" altLang="en-US" dirty="0"/>
          </a:p>
        </p:txBody>
      </p:sp>
    </p:spTree>
    <p:extLst>
      <p:ext uri="{BB962C8B-B14F-4D97-AF65-F5344CB8AC3E}">
        <p14:creationId xmlns:p14="http://schemas.microsoft.com/office/powerpoint/2010/main" val="232277727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规划与建立</a:t>
            </a:r>
          </a:p>
        </p:txBody>
      </p:sp>
      <p:sp>
        <p:nvSpPr>
          <p:cNvPr id="3" name="内容占位符 2"/>
          <p:cNvSpPr>
            <a:spLocks noGrp="1"/>
          </p:cNvSpPr>
          <p:nvPr>
            <p:ph idx="1"/>
          </p:nvPr>
        </p:nvSpPr>
        <p:spPr/>
        <p:txBody>
          <a:bodyPr/>
          <a:lstStyle/>
          <a:p>
            <a:r>
              <a:rPr lang="zh-CN" altLang="en-US" dirty="0"/>
              <a:t>组织背景</a:t>
            </a:r>
            <a:endParaRPr lang="en-US" altLang="zh-CN" dirty="0"/>
          </a:p>
          <a:p>
            <a:pPr lvl="1"/>
            <a:r>
              <a:rPr lang="zh-CN" altLang="zh-CN" dirty="0"/>
              <a:t>建立信息安全管理体系的基础</a:t>
            </a:r>
            <a:endParaRPr lang="en-US" altLang="zh-CN" dirty="0"/>
          </a:p>
          <a:p>
            <a:pPr lvl="1"/>
            <a:r>
              <a:rPr lang="zh-CN" altLang="zh-CN" dirty="0"/>
              <a:t>了解组织有关信息安全的内部（人员、管理、流程等）和外部（合作伙伴、供应商、外包商等）问题</a:t>
            </a:r>
            <a:endParaRPr lang="en-US" altLang="zh-CN" dirty="0"/>
          </a:p>
          <a:p>
            <a:pPr lvl="1"/>
            <a:r>
              <a:rPr lang="zh-CN" altLang="zh-CN" dirty="0"/>
              <a:t>确定</a:t>
            </a:r>
            <a:r>
              <a:rPr lang="en-US" altLang="zh-CN" dirty="0"/>
              <a:t>ISMS</a:t>
            </a:r>
            <a:r>
              <a:rPr lang="zh-CN" altLang="zh-CN" dirty="0"/>
              <a:t>管理范围</a:t>
            </a:r>
            <a:endParaRPr lang="en-US" altLang="zh-CN" dirty="0"/>
          </a:p>
          <a:p>
            <a:pPr lvl="1"/>
            <a:r>
              <a:rPr lang="zh-CN" altLang="zh-CN" dirty="0"/>
              <a:t>建立、实施、运行、保持和持续改进符合国际标准要求的</a:t>
            </a:r>
            <a:r>
              <a:rPr lang="en-US" altLang="zh-CN" dirty="0"/>
              <a:t>ISMS</a:t>
            </a:r>
            <a:endParaRPr lang="zh-CN" altLang="en-US" dirty="0"/>
          </a:p>
          <a:p>
            <a:pPr lvl="1"/>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23</a:t>
            </a:fld>
            <a:endParaRPr lang="en-US" altLang="zh-CN"/>
          </a:p>
        </p:txBody>
      </p:sp>
    </p:spTree>
    <p:extLst>
      <p:ext uri="{BB962C8B-B14F-4D97-AF65-F5344CB8AC3E}">
        <p14:creationId xmlns:p14="http://schemas.microsoft.com/office/powerpoint/2010/main" val="25696582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规划与建立</a:t>
            </a:r>
          </a:p>
        </p:txBody>
      </p:sp>
      <p:sp>
        <p:nvSpPr>
          <p:cNvPr id="3" name="内容占位符 2"/>
          <p:cNvSpPr>
            <a:spLocks noGrp="1"/>
          </p:cNvSpPr>
          <p:nvPr>
            <p:ph idx="1"/>
          </p:nvPr>
        </p:nvSpPr>
        <p:spPr/>
        <p:txBody>
          <a:bodyPr/>
          <a:lstStyle/>
          <a:p>
            <a:r>
              <a:rPr lang="zh-CN" altLang="en-US" dirty="0"/>
              <a:t>领导力</a:t>
            </a:r>
            <a:endParaRPr lang="en-US" altLang="zh-CN" dirty="0"/>
          </a:p>
          <a:p>
            <a:pPr lvl="1"/>
            <a:r>
              <a:rPr lang="zh-CN" altLang="zh-CN" dirty="0"/>
              <a:t>管理承诺是建立信息安全管理体系的关键成功因素之一</a:t>
            </a:r>
            <a:endParaRPr lang="en-US" altLang="zh-CN" dirty="0"/>
          </a:p>
          <a:p>
            <a:pPr lvl="1"/>
            <a:r>
              <a:rPr lang="zh-CN" altLang="zh-CN" dirty="0"/>
              <a:t>建立在组织的整体管理基础</a:t>
            </a:r>
            <a:r>
              <a:rPr lang="zh-CN" altLang="en-US" dirty="0"/>
              <a:t>，需要组织整体参与</a:t>
            </a:r>
            <a:endParaRPr lang="en-US" altLang="zh-CN" dirty="0"/>
          </a:p>
          <a:p>
            <a:pPr lvl="1"/>
            <a:r>
              <a:rPr lang="zh-CN" altLang="en-US" dirty="0"/>
              <a:t>组织高层确定的</a:t>
            </a:r>
            <a:r>
              <a:rPr lang="zh-CN" altLang="zh-CN" dirty="0"/>
              <a:t>信息安全方针</a:t>
            </a:r>
            <a:r>
              <a:rPr lang="zh-CN" altLang="en-US" dirty="0"/>
              <a:t>并文档化，</a:t>
            </a:r>
            <a:r>
              <a:rPr lang="zh-CN" altLang="zh-CN" dirty="0"/>
              <a:t>明确描述组织的角色、职责和权限</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24</a:t>
            </a:fld>
            <a:endParaRPr lang="en-US" altLang="zh-CN"/>
          </a:p>
        </p:txBody>
      </p:sp>
    </p:spTree>
    <p:extLst>
      <p:ext uri="{BB962C8B-B14F-4D97-AF65-F5344CB8AC3E}">
        <p14:creationId xmlns:p14="http://schemas.microsoft.com/office/powerpoint/2010/main" val="58815990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规划与建立</a:t>
            </a:r>
          </a:p>
        </p:txBody>
      </p:sp>
      <p:sp>
        <p:nvSpPr>
          <p:cNvPr id="3" name="内容占位符 2"/>
          <p:cNvSpPr>
            <a:spLocks noGrp="1"/>
          </p:cNvSpPr>
          <p:nvPr>
            <p:ph idx="1"/>
          </p:nvPr>
        </p:nvSpPr>
        <p:spPr/>
        <p:txBody>
          <a:bodyPr/>
          <a:lstStyle/>
          <a:p>
            <a:r>
              <a:rPr lang="zh-CN" altLang="en-US" dirty="0"/>
              <a:t>计划</a:t>
            </a:r>
            <a:endParaRPr lang="en-US" altLang="zh-CN" dirty="0"/>
          </a:p>
          <a:p>
            <a:pPr lvl="1"/>
            <a:r>
              <a:rPr lang="zh-CN" altLang="en-US" dirty="0"/>
              <a:t>计划建立在风险评估基础上</a:t>
            </a:r>
            <a:endParaRPr lang="en-US" altLang="zh-CN" dirty="0"/>
          </a:p>
          <a:p>
            <a:pPr lvl="1"/>
            <a:r>
              <a:rPr lang="zh-CN" altLang="zh-CN" dirty="0"/>
              <a:t>计划必须符合组织的安全目标</a:t>
            </a:r>
            <a:endParaRPr lang="en-US" altLang="zh-CN" dirty="0"/>
          </a:p>
          <a:p>
            <a:pPr lvl="1"/>
            <a:r>
              <a:rPr lang="zh-CN" altLang="en-US" dirty="0"/>
              <a:t>层次改进</a:t>
            </a:r>
            <a:endParaRPr lang="en-US" altLang="zh-CN" dirty="0"/>
          </a:p>
          <a:p>
            <a:r>
              <a:rPr lang="zh-CN" altLang="en-US" dirty="0"/>
              <a:t>支持</a:t>
            </a:r>
            <a:endParaRPr lang="en-US" altLang="zh-CN" dirty="0"/>
          </a:p>
          <a:p>
            <a:pPr lvl="1"/>
            <a:r>
              <a:rPr lang="zh-CN" altLang="zh-CN" dirty="0"/>
              <a:t>获得资源</a:t>
            </a:r>
            <a:endParaRPr lang="en-US" altLang="zh-CN" dirty="0"/>
          </a:p>
          <a:p>
            <a:pPr lvl="1"/>
            <a:r>
              <a:rPr lang="zh-CN" altLang="en-US" dirty="0"/>
              <a:t>全员宣贯培训</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25</a:t>
            </a:fld>
            <a:endParaRPr lang="en-US" altLang="zh-CN"/>
          </a:p>
        </p:txBody>
      </p:sp>
    </p:spTree>
    <p:extLst>
      <p:ext uri="{BB962C8B-B14F-4D97-AF65-F5344CB8AC3E}">
        <p14:creationId xmlns:p14="http://schemas.microsoft.com/office/powerpoint/2010/main" val="331166035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实施与运行</a:t>
            </a:r>
          </a:p>
        </p:txBody>
      </p:sp>
      <p:sp>
        <p:nvSpPr>
          <p:cNvPr id="3" name="内容占位符 2"/>
          <p:cNvSpPr>
            <a:spLocks noGrp="1"/>
          </p:cNvSpPr>
          <p:nvPr>
            <p:ph idx="1"/>
          </p:nvPr>
        </p:nvSpPr>
        <p:spPr/>
        <p:txBody>
          <a:bodyPr/>
          <a:lstStyle/>
          <a:p>
            <a:r>
              <a:rPr lang="zh-CN" altLang="en-US" dirty="0"/>
              <a:t>实施与运行</a:t>
            </a:r>
            <a:endParaRPr lang="en-US" altLang="zh-CN" dirty="0"/>
          </a:p>
          <a:p>
            <a:pPr lvl="1"/>
            <a:r>
              <a:rPr lang="zh-CN" altLang="en-US" dirty="0"/>
              <a:t>实施</a:t>
            </a:r>
            <a:r>
              <a:rPr lang="zh-CN" altLang="zh-CN" dirty="0"/>
              <a:t>风险评估</a:t>
            </a:r>
            <a:r>
              <a:rPr lang="zh-CN" altLang="en-US" dirty="0"/>
              <a:t>，</a:t>
            </a:r>
            <a:r>
              <a:rPr lang="zh-CN" altLang="zh-CN" dirty="0"/>
              <a:t>确定所识别信息资产的信息安全风险以及处理信息安全风险的决策，形成信息安全要求</a:t>
            </a:r>
            <a:endParaRPr lang="en-US" altLang="zh-CN" dirty="0"/>
          </a:p>
          <a:p>
            <a:pPr lvl="1"/>
            <a:r>
              <a:rPr lang="zh-CN" altLang="en-US" dirty="0"/>
              <a:t>控制措施适度安全</a:t>
            </a:r>
            <a:endParaRPr lang="en-US" altLang="zh-CN" dirty="0"/>
          </a:p>
          <a:p>
            <a:pPr lvl="1"/>
            <a:r>
              <a:rPr lang="zh-CN" altLang="en-US" dirty="0"/>
              <a:t>控制在</a:t>
            </a:r>
            <a:r>
              <a:rPr lang="zh-CN" altLang="zh-CN" dirty="0"/>
              <a:t>适用性声明中形成文件</a:t>
            </a:r>
            <a:endParaRPr lang="en-US" altLang="zh-CN" dirty="0"/>
          </a:p>
          <a:p>
            <a:r>
              <a:rPr lang="zh-CN" altLang="en-US" dirty="0"/>
              <a:t>监视和评审</a:t>
            </a:r>
            <a:endParaRPr lang="en-US" altLang="zh-CN" dirty="0"/>
          </a:p>
          <a:p>
            <a:pPr lvl="1"/>
            <a:r>
              <a:rPr lang="zh-CN" altLang="zh-CN" dirty="0"/>
              <a:t>根据组织政策和目标</a:t>
            </a:r>
            <a:r>
              <a:rPr lang="zh-CN" altLang="en-US" dirty="0"/>
              <a:t>，</a:t>
            </a:r>
            <a:r>
              <a:rPr lang="zh-CN" altLang="zh-CN" dirty="0"/>
              <a:t>监控和评估绩效来维护和改进</a:t>
            </a:r>
            <a:r>
              <a:rPr lang="en-US" altLang="zh-CN" dirty="0"/>
              <a:t>ISMS</a:t>
            </a:r>
          </a:p>
          <a:p>
            <a:r>
              <a:rPr lang="zh-CN" altLang="en-US" dirty="0"/>
              <a:t>维护与改进</a:t>
            </a:r>
            <a:endParaRPr lang="en-US" altLang="zh-CN" dirty="0"/>
          </a:p>
          <a:p>
            <a:pPr lvl="1"/>
            <a:r>
              <a:rPr lang="zh-CN" altLang="en-US" dirty="0"/>
              <a:t>不符合和纠正措施</a:t>
            </a:r>
            <a:endParaRPr lang="en-US" altLang="zh-CN" dirty="0"/>
          </a:p>
          <a:p>
            <a:pPr lvl="1"/>
            <a:r>
              <a:rPr lang="zh-CN" altLang="en-US" dirty="0"/>
              <a:t>持续改进</a:t>
            </a:r>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26</a:t>
            </a:fld>
            <a:endParaRPr lang="en-US" altLang="zh-CN"/>
          </a:p>
        </p:txBody>
      </p:sp>
    </p:spTree>
    <p:extLst>
      <p:ext uri="{BB962C8B-B14F-4D97-AF65-F5344CB8AC3E}">
        <p14:creationId xmlns:p14="http://schemas.microsoft.com/office/powerpoint/2010/main" val="71205996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文档化</a:t>
            </a:r>
          </a:p>
        </p:txBody>
      </p:sp>
      <p:sp>
        <p:nvSpPr>
          <p:cNvPr id="3" name="内容占位符 2"/>
          <p:cNvSpPr>
            <a:spLocks noGrp="1"/>
          </p:cNvSpPr>
          <p:nvPr>
            <p:ph idx="1"/>
          </p:nvPr>
        </p:nvSpPr>
        <p:spPr/>
        <p:txBody>
          <a:bodyPr/>
          <a:lstStyle/>
          <a:p>
            <a:r>
              <a:rPr lang="zh-CN" altLang="en-US" dirty="0"/>
              <a:t>文档结构</a:t>
            </a:r>
            <a:endParaRPr lang="en-US" altLang="zh-CN" dirty="0"/>
          </a:p>
          <a:p>
            <a:r>
              <a:rPr lang="zh-CN" altLang="en-US" dirty="0"/>
              <a:t>文件控制</a:t>
            </a:r>
            <a:endParaRPr lang="en-US" altLang="zh-CN" dirty="0"/>
          </a:p>
          <a:p>
            <a:pPr lvl="1"/>
            <a:r>
              <a:rPr lang="zh-CN" altLang="en-US" dirty="0"/>
              <a:t>建立</a:t>
            </a:r>
            <a:endParaRPr lang="en-US" altLang="zh-CN" dirty="0"/>
          </a:p>
          <a:p>
            <a:pPr lvl="1"/>
            <a:r>
              <a:rPr lang="zh-CN" altLang="en-US" dirty="0"/>
              <a:t>批准发布</a:t>
            </a:r>
            <a:endParaRPr lang="en-US" altLang="zh-CN" dirty="0"/>
          </a:p>
          <a:p>
            <a:pPr lvl="1"/>
            <a:r>
              <a:rPr lang="zh-CN" altLang="en-US" dirty="0"/>
              <a:t>评审与更新</a:t>
            </a:r>
            <a:endParaRPr lang="en-US" altLang="zh-CN" dirty="0"/>
          </a:p>
          <a:p>
            <a:pPr lvl="1"/>
            <a:r>
              <a:rPr lang="zh-CN" altLang="en-US" dirty="0"/>
              <a:t>文件保存</a:t>
            </a:r>
            <a:endParaRPr lang="en-US" altLang="zh-CN" dirty="0"/>
          </a:p>
          <a:p>
            <a:pPr lvl="1"/>
            <a:r>
              <a:rPr lang="zh-CN" altLang="en-US" dirty="0"/>
              <a:t>文件作废</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27</a:t>
            </a:fld>
            <a:endParaRPr lang="en-US" altLang="zh-CN"/>
          </a:p>
        </p:txBody>
      </p:sp>
      <p:graphicFrame>
        <p:nvGraphicFramePr>
          <p:cNvPr id="5" name="图示 4">
            <a:extLst>
              <a:ext uri="{FF2B5EF4-FFF2-40B4-BE49-F238E27FC236}">
                <a16:creationId xmlns:a16="http://schemas.microsoft.com/office/drawing/2014/main" id="{AACC8E3D-3C0E-405E-86E5-E1EA7A565DBB}"/>
              </a:ext>
            </a:extLst>
          </p:cNvPr>
          <p:cNvGraphicFramePr/>
          <p:nvPr>
            <p:extLst>
              <p:ext uri="{D42A27DB-BD31-4B8C-83A1-F6EECF244321}">
                <p14:modId xmlns:p14="http://schemas.microsoft.com/office/powerpoint/2010/main" val="3604845720"/>
              </p:ext>
            </p:extLst>
          </p:nvPr>
        </p:nvGraphicFramePr>
        <p:xfrm>
          <a:off x="3483413" y="1190625"/>
          <a:ext cx="5677991"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10088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60350"/>
            <a:ext cx="8035044" cy="487363"/>
          </a:xfrm>
        </p:spPr>
        <p:txBody>
          <a:bodyPr/>
          <a:lstStyle/>
          <a:p>
            <a:r>
              <a:rPr lang="zh-CN" altLang="en-US" dirty="0"/>
              <a:t>知识子域：信息安全管理体系最佳实践</a:t>
            </a:r>
          </a:p>
        </p:txBody>
      </p:sp>
      <p:sp>
        <p:nvSpPr>
          <p:cNvPr id="3" name="内容占位符 2"/>
          <p:cNvSpPr>
            <a:spLocks noGrp="1"/>
          </p:cNvSpPr>
          <p:nvPr>
            <p:ph idx="1"/>
          </p:nvPr>
        </p:nvSpPr>
        <p:spPr/>
        <p:txBody>
          <a:bodyPr/>
          <a:lstStyle/>
          <a:p>
            <a:r>
              <a:rPr lang="zh-CN" altLang="zh-CN" dirty="0"/>
              <a:t>信息安全管理体系控制类型</a:t>
            </a:r>
          </a:p>
          <a:p>
            <a:pPr lvl="1"/>
            <a:r>
              <a:rPr lang="zh-CN" altLang="zh-CN" dirty="0"/>
              <a:t>了解预防性、检测性、纠正性控制措施的差别及应用。</a:t>
            </a:r>
          </a:p>
          <a:p>
            <a:r>
              <a:rPr lang="zh-CN" altLang="zh-CN" dirty="0"/>
              <a:t>信息安全管理体系控制措施结构</a:t>
            </a:r>
          </a:p>
          <a:p>
            <a:pPr lvl="1"/>
            <a:r>
              <a:rPr lang="zh-CN" altLang="en-US" dirty="0"/>
              <a:t>了解安全方针、信息安全组织、人力资源安全、资产管理、访问控制、密码学、物理和环境安全、操作安全、通信安全、安全采购开发和维护、供应商关系、安全事件管理、业务连续性管理及合规性</a:t>
            </a:r>
            <a:r>
              <a:rPr lang="en-US" altLang="zh-CN" dirty="0"/>
              <a:t>14</a:t>
            </a:r>
            <a:r>
              <a:rPr lang="zh-CN" altLang="en-US" dirty="0"/>
              <a:t>个控制章节的控制目标、控制措施并理解实施指南的相关要素。</a:t>
            </a:r>
            <a:endParaRPr lang="zh-CN"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28</a:t>
            </a:fld>
            <a:endParaRPr lang="en-US" altLang="zh-CN" dirty="0"/>
          </a:p>
        </p:txBody>
      </p:sp>
    </p:spTree>
    <p:extLst>
      <p:ext uri="{BB962C8B-B14F-4D97-AF65-F5344CB8AC3E}">
        <p14:creationId xmlns:p14="http://schemas.microsoft.com/office/powerpoint/2010/main" val="363241564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安全控制措施内部结构</a:t>
            </a:r>
          </a:p>
        </p:txBody>
      </p:sp>
      <p:sp>
        <p:nvSpPr>
          <p:cNvPr id="3" name="内容占位符 2"/>
          <p:cNvSpPr>
            <a:spLocks noGrp="1"/>
          </p:cNvSpPr>
          <p:nvPr>
            <p:ph idx="1"/>
          </p:nvPr>
        </p:nvSpPr>
        <p:spPr/>
        <p:txBody>
          <a:bodyPr/>
          <a:lstStyle/>
          <a:p>
            <a:r>
              <a:rPr lang="zh-CN" altLang="en-US" dirty="0"/>
              <a:t>结构</a:t>
            </a:r>
            <a:endParaRPr lang="en-US" altLang="zh-CN" dirty="0"/>
          </a:p>
          <a:p>
            <a:pPr lvl="1"/>
            <a:r>
              <a:rPr lang="en-US" altLang="zh-CN" dirty="0"/>
              <a:t>14</a:t>
            </a:r>
            <a:r>
              <a:rPr lang="zh-CN" altLang="en-US" dirty="0"/>
              <a:t>个类别</a:t>
            </a:r>
            <a:endParaRPr lang="en-US" altLang="zh-CN" dirty="0"/>
          </a:p>
          <a:p>
            <a:pPr lvl="1"/>
            <a:r>
              <a:rPr lang="en-US" altLang="zh-CN" dirty="0"/>
              <a:t>35</a:t>
            </a:r>
            <a:r>
              <a:rPr lang="zh-CN" altLang="en-US" dirty="0"/>
              <a:t>个目标</a:t>
            </a:r>
            <a:endParaRPr lang="en-US" altLang="zh-CN" dirty="0"/>
          </a:p>
          <a:p>
            <a:pPr lvl="1"/>
            <a:r>
              <a:rPr lang="en-US" altLang="zh-CN" dirty="0"/>
              <a:t>114</a:t>
            </a:r>
            <a:r>
              <a:rPr lang="zh-CN" altLang="en-US" dirty="0"/>
              <a:t>个控制措施</a:t>
            </a:r>
            <a:endParaRPr lang="en-US" altLang="zh-CN" dirty="0"/>
          </a:p>
          <a:p>
            <a:r>
              <a:rPr lang="zh-CN" altLang="en-US" dirty="0"/>
              <a:t>描述方式</a:t>
            </a:r>
            <a:endParaRPr lang="en-US" altLang="zh-CN" dirty="0"/>
          </a:p>
          <a:p>
            <a:pPr lvl="1"/>
            <a:r>
              <a:rPr lang="zh-CN" altLang="en-US" dirty="0"/>
              <a:t>控制类</a:t>
            </a:r>
            <a:endParaRPr lang="en-US" altLang="zh-CN" dirty="0"/>
          </a:p>
          <a:p>
            <a:pPr lvl="1"/>
            <a:r>
              <a:rPr lang="zh-CN" altLang="en-US" dirty="0"/>
              <a:t>控制目标</a:t>
            </a:r>
            <a:endParaRPr lang="en-US" altLang="zh-CN" dirty="0"/>
          </a:p>
          <a:p>
            <a:pPr lvl="1"/>
            <a:r>
              <a:rPr lang="zh-CN" altLang="en-US" dirty="0"/>
              <a:t>控制措施</a:t>
            </a:r>
            <a:endParaRPr lang="en-US" altLang="zh-CN" dirty="0"/>
          </a:p>
          <a:p>
            <a:pPr lvl="1"/>
            <a:r>
              <a:rPr lang="zh-CN" altLang="en-US" dirty="0"/>
              <a:t>实施指南 </a:t>
            </a:r>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29</a:t>
            </a:fld>
            <a:endParaRPr lang="en-US" altLang="zh-CN"/>
          </a:p>
        </p:txBody>
      </p:sp>
      <p:pic>
        <p:nvPicPr>
          <p:cNvPr id="5" name="图片 4" descr="ISO27001-2013"/>
          <p:cNvPicPr/>
          <p:nvPr/>
        </p:nvPicPr>
        <p:blipFill>
          <a:blip r:embed="rId2"/>
          <a:stretch>
            <a:fillRect/>
          </a:stretch>
        </p:blipFill>
        <p:spPr>
          <a:xfrm>
            <a:off x="3707904" y="1190624"/>
            <a:ext cx="5220010" cy="5210175"/>
          </a:xfrm>
          <a:prstGeom prst="rect">
            <a:avLst/>
          </a:prstGeom>
          <a:noFill/>
          <a:ln w="9525">
            <a:noFill/>
          </a:ln>
        </p:spPr>
      </p:pic>
    </p:spTree>
    <p:extLst>
      <p:ext uri="{BB962C8B-B14F-4D97-AF65-F5344CB8AC3E}">
        <p14:creationId xmlns:p14="http://schemas.microsoft.com/office/powerpoint/2010/main" val="17642183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知识子域：信息安全管理基础</a:t>
            </a:r>
          </a:p>
        </p:txBody>
      </p:sp>
      <p:sp>
        <p:nvSpPr>
          <p:cNvPr id="3" name="内容占位符 2"/>
          <p:cNvSpPr>
            <a:spLocks noGrp="1"/>
          </p:cNvSpPr>
          <p:nvPr>
            <p:ph idx="1"/>
          </p:nvPr>
        </p:nvSpPr>
        <p:spPr>
          <a:xfrm>
            <a:off x="533400" y="1295400"/>
            <a:ext cx="8323076" cy="5105400"/>
          </a:xfrm>
        </p:spPr>
        <p:txBody>
          <a:bodyPr/>
          <a:lstStyle/>
          <a:p>
            <a:r>
              <a:rPr lang="zh-CN" altLang="en-US" dirty="0"/>
              <a:t>基本概念	</a:t>
            </a:r>
          </a:p>
          <a:p>
            <a:pPr lvl="1"/>
            <a:r>
              <a:rPr lang="zh-CN" altLang="en-US" dirty="0"/>
              <a:t>了解信息、信息安全管理、信息安全管理体系等基本概念。</a:t>
            </a:r>
          </a:p>
          <a:p>
            <a:r>
              <a:rPr lang="zh-CN" altLang="en-US" dirty="0"/>
              <a:t>信息安全管理的作用及对组织的价值	</a:t>
            </a:r>
          </a:p>
          <a:p>
            <a:pPr lvl="1"/>
            <a:r>
              <a:rPr lang="zh-CN" altLang="zh-CN" dirty="0"/>
              <a:t>理解信息安全管理的作用，对组织内部和组织外部的价值</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a:t>
            </a:fld>
            <a:endParaRPr lang="en-US" altLang="zh-CN"/>
          </a:p>
        </p:txBody>
      </p:sp>
    </p:spTree>
    <p:extLst>
      <p:ext uri="{BB962C8B-B14F-4D97-AF65-F5344CB8AC3E}">
        <p14:creationId xmlns:p14="http://schemas.microsoft.com/office/powerpoint/2010/main" val="144810489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信息安全方针</a:t>
            </a:r>
          </a:p>
        </p:txBody>
      </p:sp>
      <p:sp>
        <p:nvSpPr>
          <p:cNvPr id="3" name="内容占位符 2"/>
          <p:cNvSpPr>
            <a:spLocks noGrp="1"/>
          </p:cNvSpPr>
          <p:nvPr>
            <p:ph idx="1"/>
          </p:nvPr>
        </p:nvSpPr>
        <p:spPr/>
        <p:txBody>
          <a:bodyPr/>
          <a:lstStyle/>
          <a:p>
            <a:r>
              <a:rPr lang="zh-CN" altLang="en-US" dirty="0"/>
              <a:t>控制目标</a:t>
            </a:r>
            <a:r>
              <a:rPr lang="en-US" altLang="zh-CN" dirty="0"/>
              <a:t>:</a:t>
            </a:r>
            <a:r>
              <a:rPr lang="zh-CN" altLang="en-US" dirty="0"/>
              <a:t>组织的安全方针能够依据业务要求和相关法律法规提供管理指导并支持信息安全</a:t>
            </a:r>
          </a:p>
          <a:p>
            <a:r>
              <a:rPr lang="zh-CN" altLang="en-US" dirty="0"/>
              <a:t>控制措施</a:t>
            </a:r>
          </a:p>
          <a:p>
            <a:pPr lvl="1"/>
            <a:r>
              <a:rPr lang="zh-CN" altLang="en-US" dirty="0"/>
              <a:t>信息安全方针</a:t>
            </a:r>
          </a:p>
          <a:p>
            <a:pPr lvl="2"/>
            <a:r>
              <a:rPr lang="zh-CN" altLang="en-US" dirty="0"/>
              <a:t>信息安全方针应由管理者批准、发布并传达给所有员工和外部相关方</a:t>
            </a:r>
          </a:p>
          <a:p>
            <a:pPr lvl="1"/>
            <a:r>
              <a:rPr lang="zh-CN" altLang="en-US" dirty="0"/>
              <a:t>信息安全方针评审</a:t>
            </a:r>
          </a:p>
          <a:p>
            <a:pPr lvl="2"/>
            <a:r>
              <a:rPr lang="zh-CN" altLang="en-US" dirty="0"/>
              <a:t>宜按计划的时间间隔或当重大变化发生时进行信息安全方针评审，以确保它持续的适宜性、充分性和有效性</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30</a:t>
            </a:fld>
            <a:endParaRPr lang="en-US" altLang="zh-CN"/>
          </a:p>
        </p:txBody>
      </p:sp>
    </p:spTree>
    <p:extLst>
      <p:ext uri="{BB962C8B-B14F-4D97-AF65-F5344CB8AC3E}">
        <p14:creationId xmlns:p14="http://schemas.microsoft.com/office/powerpoint/2010/main" val="340648601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信息安全组织</a:t>
            </a:r>
          </a:p>
        </p:txBody>
      </p:sp>
      <p:sp>
        <p:nvSpPr>
          <p:cNvPr id="3" name="内容占位符 2"/>
          <p:cNvSpPr>
            <a:spLocks noGrp="1"/>
          </p:cNvSpPr>
          <p:nvPr>
            <p:ph idx="1"/>
          </p:nvPr>
        </p:nvSpPr>
        <p:spPr>
          <a:xfrm>
            <a:off x="533400" y="1295400"/>
            <a:ext cx="8191500" cy="5562600"/>
          </a:xfrm>
        </p:spPr>
        <p:txBody>
          <a:bodyPr/>
          <a:lstStyle/>
          <a:p>
            <a:r>
              <a:rPr lang="zh-CN" altLang="en-US" dirty="0"/>
              <a:t>内部组织</a:t>
            </a:r>
            <a:endParaRPr lang="en-US" altLang="zh-CN" dirty="0"/>
          </a:p>
          <a:p>
            <a:pPr lvl="1"/>
            <a:r>
              <a:rPr lang="zh-CN" altLang="en-US" dirty="0"/>
              <a:t>控制目标：建立一个管理框架，用以启动和控制的组织内信息安全的实施和运行</a:t>
            </a:r>
            <a:endParaRPr lang="en-US" altLang="zh-CN" dirty="0"/>
          </a:p>
          <a:p>
            <a:pPr lvl="1"/>
            <a:r>
              <a:rPr lang="zh-CN" altLang="en-US" dirty="0"/>
              <a:t>控制措施</a:t>
            </a:r>
            <a:endParaRPr lang="en-US" altLang="zh-CN" dirty="0"/>
          </a:p>
          <a:p>
            <a:pPr lvl="2"/>
            <a:r>
              <a:rPr lang="zh-CN" altLang="en-US" dirty="0"/>
              <a:t>信息安全的角色和职责、职责分离、与政府部门的联系、与相关利益方的联系、项目管理的信息安全</a:t>
            </a:r>
            <a:endParaRPr lang="en-US" altLang="zh-CN" dirty="0"/>
          </a:p>
          <a:p>
            <a:r>
              <a:rPr lang="zh-CN" altLang="en-US" dirty="0"/>
              <a:t>移动设备与远程办公</a:t>
            </a:r>
          </a:p>
          <a:p>
            <a:pPr lvl="1"/>
            <a:r>
              <a:rPr lang="zh-CN" altLang="en-US" dirty="0"/>
              <a:t>控制目标：</a:t>
            </a:r>
            <a:r>
              <a:rPr lang="zh-CN" altLang="zh-CN" dirty="0"/>
              <a:t>确保远程办公和使用移动设备时的安全性</a:t>
            </a:r>
            <a:endParaRPr lang="en-US" altLang="zh-CN" dirty="0"/>
          </a:p>
          <a:p>
            <a:pPr lvl="1"/>
            <a:r>
              <a:rPr lang="zh-CN" altLang="en-US" dirty="0"/>
              <a:t>控制措施</a:t>
            </a:r>
          </a:p>
          <a:p>
            <a:pPr lvl="2"/>
            <a:r>
              <a:rPr lang="zh-CN" altLang="en-US" dirty="0"/>
              <a:t>移动设备方针，管理移动带来的风险</a:t>
            </a:r>
            <a:endParaRPr lang="en-US" altLang="zh-CN" dirty="0"/>
          </a:p>
          <a:p>
            <a:pPr lvl="2"/>
            <a:r>
              <a:rPr lang="zh-CN" altLang="en-US" dirty="0"/>
              <a:t>保护远程工作地点的</a:t>
            </a:r>
            <a:r>
              <a:rPr lang="zh-CN" altLang="zh-CN" dirty="0"/>
              <a:t>信息访问、处理和存储</a:t>
            </a:r>
            <a:endParaRPr lang="en-US" altLang="zh-CN" dirty="0"/>
          </a:p>
          <a:p>
            <a:endParaRPr lang="en-US" altLang="zh-CN" dirty="0"/>
          </a:p>
          <a:p>
            <a:pPr lvl="1"/>
            <a:endParaRPr lang="zh-CN" altLang="en-US" dirty="0"/>
          </a:p>
          <a:p>
            <a:pPr lvl="1"/>
            <a:endParaRPr lang="zh-CN" altLang="en-US"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31</a:t>
            </a:fld>
            <a:endParaRPr lang="en-US" altLang="zh-CN"/>
          </a:p>
        </p:txBody>
      </p:sp>
    </p:spTree>
    <p:extLst>
      <p:ext uri="{BB962C8B-B14F-4D97-AF65-F5344CB8AC3E}">
        <p14:creationId xmlns:p14="http://schemas.microsoft.com/office/powerpoint/2010/main" val="266741972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人力资源安全</a:t>
            </a:r>
          </a:p>
        </p:txBody>
      </p:sp>
      <p:sp>
        <p:nvSpPr>
          <p:cNvPr id="3" name="内容占位符 2"/>
          <p:cNvSpPr>
            <a:spLocks noGrp="1"/>
          </p:cNvSpPr>
          <p:nvPr>
            <p:ph idx="1"/>
          </p:nvPr>
        </p:nvSpPr>
        <p:spPr/>
        <p:txBody>
          <a:bodyPr/>
          <a:lstStyle/>
          <a:p>
            <a:r>
              <a:rPr lang="zh-CN" altLang="en-US" dirty="0"/>
              <a:t>任用前</a:t>
            </a:r>
            <a:endParaRPr lang="en-US" altLang="zh-CN" dirty="0"/>
          </a:p>
          <a:p>
            <a:pPr lvl="1"/>
            <a:r>
              <a:rPr lang="zh-CN" altLang="en-US" dirty="0"/>
              <a:t>控制目标：</a:t>
            </a:r>
            <a:r>
              <a:rPr lang="zh-CN" altLang="zh-CN" dirty="0"/>
              <a:t>确保雇员、承包方理解其职责，对其考虑的角色是适合的</a:t>
            </a:r>
            <a:endParaRPr lang="en-US" altLang="zh-CN" dirty="0"/>
          </a:p>
          <a:p>
            <a:pPr lvl="1"/>
            <a:r>
              <a:rPr lang="zh-CN" altLang="en-US" dirty="0"/>
              <a:t>控制措施：审查、任用条款及条件</a:t>
            </a:r>
            <a:endParaRPr lang="en-US" altLang="zh-CN" dirty="0"/>
          </a:p>
          <a:p>
            <a:r>
              <a:rPr lang="zh-CN" altLang="en-US" dirty="0"/>
              <a:t>任用中</a:t>
            </a:r>
            <a:endParaRPr lang="en-US" altLang="zh-CN" dirty="0"/>
          </a:p>
          <a:p>
            <a:pPr lvl="1"/>
            <a:r>
              <a:rPr lang="zh-CN" altLang="en-US" dirty="0"/>
              <a:t>控制目标：</a:t>
            </a:r>
            <a:r>
              <a:rPr lang="zh-CN" altLang="zh-CN" dirty="0"/>
              <a:t>确保雇员、承包方意识并履行其信息安全职责</a:t>
            </a:r>
            <a:endParaRPr lang="en-US" altLang="zh-CN" dirty="0"/>
          </a:p>
          <a:p>
            <a:pPr lvl="1"/>
            <a:r>
              <a:rPr lang="zh-CN" altLang="en-US" dirty="0"/>
              <a:t>控制措施：管理职责、意识教育和培训、纪律处理</a:t>
            </a:r>
            <a:endParaRPr lang="en-US" altLang="zh-CN" dirty="0"/>
          </a:p>
          <a:p>
            <a:r>
              <a:rPr lang="zh-CN" altLang="en-US" dirty="0"/>
              <a:t>任用终止和变化</a:t>
            </a:r>
            <a:endParaRPr lang="en-US" altLang="zh-CN" dirty="0"/>
          </a:p>
          <a:p>
            <a:pPr lvl="1"/>
            <a:r>
              <a:rPr lang="zh-CN" altLang="en-US" dirty="0"/>
              <a:t>控制目标：</a:t>
            </a:r>
            <a:r>
              <a:rPr lang="zh-CN" altLang="zh-CN" dirty="0"/>
              <a:t>将聘用的变更或终止作为组织过程的一部分以保护组织的利益</a:t>
            </a:r>
            <a:endParaRPr lang="en-US" altLang="zh-CN" dirty="0"/>
          </a:p>
          <a:p>
            <a:pPr lvl="1"/>
            <a:r>
              <a:rPr lang="zh-CN" altLang="en-US" dirty="0"/>
              <a:t>控制措施</a:t>
            </a:r>
            <a:r>
              <a:rPr lang="en-US" altLang="zh-CN" dirty="0"/>
              <a:t>:</a:t>
            </a:r>
            <a:r>
              <a:rPr lang="zh-CN" altLang="en-US" dirty="0"/>
              <a:t>雇佣责任的改变和终结</a:t>
            </a:r>
          </a:p>
          <a:p>
            <a:pPr marL="457200" lvl="1" indent="0">
              <a:buNone/>
            </a:pPr>
            <a:endParaRPr lang="zh-CN" altLang="en-US" dirty="0"/>
          </a:p>
          <a:p>
            <a:pPr lvl="1"/>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32</a:t>
            </a:fld>
            <a:endParaRPr lang="en-US" altLang="zh-CN"/>
          </a:p>
        </p:txBody>
      </p:sp>
    </p:spTree>
    <p:extLst>
      <p:ext uri="{BB962C8B-B14F-4D97-AF65-F5344CB8AC3E}">
        <p14:creationId xmlns:p14="http://schemas.microsoft.com/office/powerpoint/2010/main" val="312567982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资产管理</a:t>
            </a:r>
          </a:p>
        </p:txBody>
      </p:sp>
      <p:sp>
        <p:nvSpPr>
          <p:cNvPr id="2970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84E092C-AB39-4824-B8F6-46CF54455458}" type="slidenum">
              <a:rPr lang="zh-CN" altLang="en-US" smtClean="0"/>
              <a:pPr eaLnBrk="1" hangingPunct="1"/>
              <a:t>33</a:t>
            </a:fld>
            <a:endParaRPr lang="en-US" altLang="zh-CN"/>
          </a:p>
        </p:txBody>
      </p:sp>
      <p:sp>
        <p:nvSpPr>
          <p:cNvPr id="2" name="内容占位符 1"/>
          <p:cNvSpPr>
            <a:spLocks noGrp="1"/>
          </p:cNvSpPr>
          <p:nvPr>
            <p:ph idx="1"/>
          </p:nvPr>
        </p:nvSpPr>
        <p:spPr/>
        <p:txBody>
          <a:bodyPr/>
          <a:lstStyle/>
          <a:p>
            <a:r>
              <a:rPr lang="zh-CN" altLang="en-US" dirty="0"/>
              <a:t>对资产负责</a:t>
            </a:r>
            <a:endParaRPr lang="en-US" altLang="zh-CN" dirty="0"/>
          </a:p>
          <a:p>
            <a:pPr lvl="1"/>
            <a:r>
              <a:rPr lang="zh-CN" altLang="en-US" dirty="0"/>
              <a:t>控制目标：</a:t>
            </a:r>
            <a:r>
              <a:rPr lang="zh-CN" altLang="zh-CN" dirty="0"/>
              <a:t>标识组织资产并确定适当的保护责任</a:t>
            </a:r>
            <a:endParaRPr lang="zh-CN" altLang="en-US" dirty="0"/>
          </a:p>
          <a:p>
            <a:pPr lvl="1"/>
            <a:r>
              <a:rPr lang="zh-CN" altLang="en-US" dirty="0"/>
              <a:t>控制措施：资产清单、资产责任人、资产的可接受使用、资产归还</a:t>
            </a:r>
            <a:endParaRPr lang="en-US" altLang="zh-CN" dirty="0"/>
          </a:p>
          <a:p>
            <a:r>
              <a:rPr lang="zh-CN" altLang="en-US" dirty="0"/>
              <a:t>信息分类</a:t>
            </a:r>
            <a:endParaRPr lang="en-US" altLang="zh-CN" dirty="0"/>
          </a:p>
          <a:p>
            <a:pPr lvl="1"/>
            <a:r>
              <a:rPr lang="zh-CN" altLang="en-US" dirty="0"/>
              <a:t>控制目标：确保信息受到适当级别的保护</a:t>
            </a:r>
          </a:p>
          <a:p>
            <a:pPr lvl="1"/>
            <a:r>
              <a:rPr lang="zh-CN" altLang="en-US" dirty="0"/>
              <a:t>控制措施：分类指南、信息的标记、资产的处理</a:t>
            </a:r>
          </a:p>
          <a:p>
            <a:r>
              <a:rPr lang="zh-CN" altLang="en-US" dirty="0"/>
              <a:t>介质处理</a:t>
            </a:r>
            <a:endParaRPr lang="en-US" altLang="zh-CN" dirty="0"/>
          </a:p>
          <a:p>
            <a:pPr lvl="1"/>
            <a:r>
              <a:rPr lang="zh-CN" altLang="en-US" dirty="0"/>
              <a:t>控制目标：</a:t>
            </a:r>
            <a:r>
              <a:rPr lang="zh-CN" altLang="zh-CN" dirty="0"/>
              <a:t>防止介质存储信息的未授权泄露、修改、移动或销毁</a:t>
            </a:r>
            <a:endParaRPr lang="zh-CN" altLang="en-US" dirty="0"/>
          </a:p>
          <a:p>
            <a:pPr lvl="1"/>
            <a:r>
              <a:rPr lang="zh-CN" altLang="en-US" dirty="0"/>
              <a:t>控制措施：可移动介质的管理、介质的处置、物理介质传输</a:t>
            </a:r>
          </a:p>
          <a:p>
            <a:pPr lvl="1"/>
            <a:endParaRPr lang="zh-CN" altLang="en-US" dirty="0"/>
          </a:p>
          <a:p>
            <a:endParaRPr lang="zh-CN" altLang="en-US" dirty="0"/>
          </a:p>
        </p:txBody>
      </p:sp>
    </p:spTree>
    <p:extLst>
      <p:ext uri="{BB962C8B-B14F-4D97-AF65-F5344CB8AC3E}">
        <p14:creationId xmlns:p14="http://schemas.microsoft.com/office/powerpoint/2010/main" val="126573239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访问控制</a:t>
            </a:r>
          </a:p>
        </p:txBody>
      </p:sp>
      <p:sp>
        <p:nvSpPr>
          <p:cNvPr id="2970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84E092C-AB39-4824-B8F6-46CF54455458}" type="slidenum">
              <a:rPr lang="zh-CN" altLang="en-US" smtClean="0"/>
              <a:pPr eaLnBrk="1" hangingPunct="1"/>
              <a:t>34</a:t>
            </a:fld>
            <a:endParaRPr lang="en-US" altLang="zh-CN"/>
          </a:p>
        </p:txBody>
      </p:sp>
      <p:sp>
        <p:nvSpPr>
          <p:cNvPr id="2" name="内容占位符 1"/>
          <p:cNvSpPr>
            <a:spLocks noGrp="1"/>
          </p:cNvSpPr>
          <p:nvPr>
            <p:ph idx="1"/>
          </p:nvPr>
        </p:nvSpPr>
        <p:spPr/>
        <p:txBody>
          <a:bodyPr/>
          <a:lstStyle/>
          <a:p>
            <a:r>
              <a:rPr lang="zh-CN" altLang="en-US" dirty="0"/>
              <a:t>访问控制的业务要求</a:t>
            </a:r>
            <a:endParaRPr lang="en-US" altLang="zh-CN" dirty="0"/>
          </a:p>
          <a:p>
            <a:pPr lvl="1"/>
            <a:r>
              <a:rPr lang="zh-CN" altLang="en-US" dirty="0"/>
              <a:t>控制目标：限制对信息和信息处理设施的访问。</a:t>
            </a:r>
          </a:p>
          <a:p>
            <a:pPr lvl="1"/>
            <a:r>
              <a:rPr lang="zh-CN" altLang="en-US" dirty="0"/>
              <a:t>控制措施：访问控制方针、网络和网络服务的访问</a:t>
            </a:r>
            <a:endParaRPr lang="en-US" altLang="zh-CN" dirty="0"/>
          </a:p>
          <a:p>
            <a:r>
              <a:rPr lang="zh-CN" altLang="zh-CN" dirty="0"/>
              <a:t>用户访问管理</a:t>
            </a:r>
            <a:endParaRPr lang="zh-CN" altLang="en-US" dirty="0"/>
          </a:p>
          <a:p>
            <a:pPr lvl="1"/>
            <a:r>
              <a:rPr lang="zh-CN" altLang="en-US" dirty="0"/>
              <a:t>控制目标：</a:t>
            </a:r>
            <a:r>
              <a:rPr lang="zh-CN" altLang="zh-CN" dirty="0"/>
              <a:t>确保授权用户访问系统和服务，并防止未授权的访问</a:t>
            </a:r>
            <a:endParaRPr lang="en-US" altLang="zh-CN" dirty="0"/>
          </a:p>
          <a:p>
            <a:pPr lvl="1"/>
            <a:r>
              <a:rPr lang="zh-CN" altLang="en-US" dirty="0"/>
              <a:t>控制措施：用户注册和注销、用户访问配置、特殊权限管理、用户的秘密验证信息管理、用户访问权的复查、访问权限的移除或调整</a:t>
            </a:r>
          </a:p>
          <a:p>
            <a:pPr lvl="1"/>
            <a:endParaRPr lang="zh-CN" altLang="en-US" dirty="0"/>
          </a:p>
        </p:txBody>
      </p:sp>
    </p:spTree>
    <p:extLst>
      <p:ext uri="{BB962C8B-B14F-4D97-AF65-F5344CB8AC3E}">
        <p14:creationId xmlns:p14="http://schemas.microsoft.com/office/powerpoint/2010/main" val="318826618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访问控制</a:t>
            </a:r>
          </a:p>
        </p:txBody>
      </p:sp>
      <p:sp>
        <p:nvSpPr>
          <p:cNvPr id="3" name="内容占位符 2"/>
          <p:cNvSpPr>
            <a:spLocks noGrp="1"/>
          </p:cNvSpPr>
          <p:nvPr>
            <p:ph idx="1"/>
          </p:nvPr>
        </p:nvSpPr>
        <p:spPr/>
        <p:txBody>
          <a:bodyPr/>
          <a:lstStyle/>
          <a:p>
            <a:pPr>
              <a:spcBef>
                <a:spcPts val="1500"/>
              </a:spcBef>
              <a:defRPr/>
            </a:pPr>
            <a:r>
              <a:rPr lang="zh-CN" altLang="en-US" dirty="0"/>
              <a:t>用户职责</a:t>
            </a:r>
            <a:endParaRPr lang="en-US" altLang="zh-CN" dirty="0"/>
          </a:p>
          <a:p>
            <a:pPr lvl="1">
              <a:spcBef>
                <a:spcPts val="1500"/>
              </a:spcBef>
              <a:defRPr/>
            </a:pPr>
            <a:r>
              <a:rPr lang="zh-CN" altLang="en-US" dirty="0"/>
              <a:t>控制目标：使用户负责维护其授权信息。</a:t>
            </a:r>
          </a:p>
          <a:p>
            <a:pPr lvl="1">
              <a:spcBef>
                <a:spcPts val="1500"/>
              </a:spcBef>
              <a:defRPr/>
            </a:pPr>
            <a:r>
              <a:rPr lang="zh-CN" altLang="en-US" dirty="0"/>
              <a:t>控制措施：秘密验证信息的使用</a:t>
            </a:r>
          </a:p>
          <a:p>
            <a:pPr>
              <a:spcBef>
                <a:spcPts val="1500"/>
              </a:spcBef>
              <a:defRPr/>
            </a:pPr>
            <a:r>
              <a:rPr lang="zh-CN" altLang="zh-CN" dirty="0"/>
              <a:t>系统和应用访问控制</a:t>
            </a:r>
            <a:endParaRPr lang="en-US" altLang="zh-CN" dirty="0"/>
          </a:p>
          <a:p>
            <a:pPr lvl="1"/>
            <a:r>
              <a:rPr lang="zh-CN" altLang="en-US" dirty="0"/>
              <a:t>控制目标：防止对系统和应用的未授权访问。</a:t>
            </a:r>
          </a:p>
          <a:p>
            <a:pPr lvl="1"/>
            <a:r>
              <a:rPr lang="zh-CN" altLang="en-US" dirty="0"/>
              <a:t>控制措施：信息访问限制、安全登录规程、口令管理系统、特权实用程序的使用、程序源代码的访问控制</a:t>
            </a:r>
          </a:p>
          <a:p>
            <a:pPr>
              <a:spcBef>
                <a:spcPts val="1500"/>
              </a:spcBef>
              <a:defRPr/>
            </a:pPr>
            <a:endParaRPr lang="zh-CN" altLang="en-US" sz="2800" dirty="0"/>
          </a:p>
        </p:txBody>
      </p:sp>
      <p:sp>
        <p:nvSpPr>
          <p:cNvPr id="2970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84E092C-AB39-4824-B8F6-46CF54455458}" type="slidenum">
              <a:rPr lang="zh-CN" altLang="en-US" smtClean="0"/>
              <a:pPr eaLnBrk="1" hangingPunct="1"/>
              <a:t>35</a:t>
            </a:fld>
            <a:endParaRPr lang="en-US" altLang="zh-CN"/>
          </a:p>
        </p:txBody>
      </p:sp>
    </p:spTree>
    <p:extLst>
      <p:ext uri="{BB962C8B-B14F-4D97-AF65-F5344CB8AC3E}">
        <p14:creationId xmlns:p14="http://schemas.microsoft.com/office/powerpoint/2010/main" val="160527572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密码学</a:t>
            </a:r>
          </a:p>
        </p:txBody>
      </p:sp>
      <p:sp>
        <p:nvSpPr>
          <p:cNvPr id="3" name="内容占位符 2"/>
          <p:cNvSpPr>
            <a:spLocks noGrp="1"/>
          </p:cNvSpPr>
          <p:nvPr>
            <p:ph idx="1"/>
          </p:nvPr>
        </p:nvSpPr>
        <p:spPr/>
        <p:txBody>
          <a:bodyPr/>
          <a:lstStyle/>
          <a:p>
            <a:r>
              <a:rPr lang="zh-CN" altLang="en-US" dirty="0"/>
              <a:t>控制目标：通过加密方法保护信息的保密性、真实性或完整性。</a:t>
            </a:r>
          </a:p>
          <a:p>
            <a:r>
              <a:rPr lang="zh-CN" altLang="en-US" dirty="0"/>
              <a:t>控制措施：</a:t>
            </a:r>
          </a:p>
          <a:p>
            <a:pPr lvl="1"/>
            <a:r>
              <a:rPr lang="zh-CN" altLang="en-US" dirty="0"/>
              <a:t>使用加密控制的策略</a:t>
            </a:r>
          </a:p>
          <a:p>
            <a:pPr lvl="1"/>
            <a:r>
              <a:rPr lang="zh-CN" altLang="en-US" dirty="0"/>
              <a:t>密钥管理</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36</a:t>
            </a:fld>
            <a:endParaRPr lang="en-US" altLang="zh-CN"/>
          </a:p>
        </p:txBody>
      </p:sp>
    </p:spTree>
    <p:extLst>
      <p:ext uri="{BB962C8B-B14F-4D97-AF65-F5344CB8AC3E}">
        <p14:creationId xmlns:p14="http://schemas.microsoft.com/office/powerpoint/2010/main" val="15019882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物理与环境安全</a:t>
            </a:r>
          </a:p>
        </p:txBody>
      </p:sp>
      <p:sp>
        <p:nvSpPr>
          <p:cNvPr id="2970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84E092C-AB39-4824-B8F6-46CF54455458}" type="slidenum">
              <a:rPr lang="zh-CN" altLang="en-US" smtClean="0"/>
              <a:pPr eaLnBrk="1" hangingPunct="1"/>
              <a:t>37</a:t>
            </a:fld>
            <a:endParaRPr lang="en-US" altLang="zh-CN"/>
          </a:p>
        </p:txBody>
      </p:sp>
      <p:sp>
        <p:nvSpPr>
          <p:cNvPr id="2" name="内容占位符 1"/>
          <p:cNvSpPr>
            <a:spLocks noGrp="1"/>
          </p:cNvSpPr>
          <p:nvPr>
            <p:ph idx="1"/>
          </p:nvPr>
        </p:nvSpPr>
        <p:spPr/>
        <p:txBody>
          <a:bodyPr/>
          <a:lstStyle/>
          <a:p>
            <a:r>
              <a:rPr lang="zh-CN" altLang="en-US" dirty="0"/>
              <a:t>安全区域</a:t>
            </a:r>
            <a:endParaRPr lang="en-US" altLang="zh-CN" dirty="0"/>
          </a:p>
          <a:p>
            <a:pPr lvl="1"/>
            <a:r>
              <a:rPr lang="zh-CN" altLang="en-US" dirty="0"/>
              <a:t>控制目标：防止对组织场所和信息过程设备的未授权物理访问、损坏和干扰。</a:t>
            </a:r>
          </a:p>
          <a:p>
            <a:pPr lvl="1"/>
            <a:r>
              <a:rPr lang="zh-CN" altLang="en-US" dirty="0"/>
              <a:t>控制措施：物理安全边界、物理入口控制、办公室、房间和设施的安全保护、外部和环境威胁的安全防护、在安全区域工作、送货和装卸区</a:t>
            </a:r>
            <a:endParaRPr lang="en-US" altLang="zh-CN" dirty="0"/>
          </a:p>
          <a:p>
            <a:r>
              <a:rPr lang="zh-CN" altLang="en-US" dirty="0"/>
              <a:t>设备安全</a:t>
            </a:r>
            <a:endParaRPr lang="en-US" altLang="zh-CN" dirty="0"/>
          </a:p>
          <a:p>
            <a:pPr lvl="1"/>
            <a:r>
              <a:rPr lang="zh-CN" altLang="en-US" dirty="0"/>
              <a:t>控制目标：防止资产的丢失、损坏、失窃或危及资产安全以及组织活动的中断</a:t>
            </a:r>
          </a:p>
          <a:p>
            <a:pPr lvl="1"/>
            <a:r>
              <a:rPr lang="zh-CN" altLang="en-US" dirty="0"/>
              <a:t>控制措施：设备安置和保护、支持性设施、备维护</a:t>
            </a:r>
          </a:p>
          <a:p>
            <a:pPr lvl="1"/>
            <a:r>
              <a:rPr lang="zh-CN" altLang="en-US" dirty="0"/>
              <a:t>资产的移动、</a:t>
            </a:r>
            <a:r>
              <a:rPr lang="en-US" altLang="zh-CN" dirty="0"/>
              <a:t>……</a:t>
            </a:r>
            <a:endParaRPr lang="zh-CN" altLang="en-US" dirty="0"/>
          </a:p>
        </p:txBody>
      </p:sp>
    </p:spTree>
    <p:extLst>
      <p:ext uri="{BB962C8B-B14F-4D97-AF65-F5344CB8AC3E}">
        <p14:creationId xmlns:p14="http://schemas.microsoft.com/office/powerpoint/2010/main" val="204508660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操作安全</a:t>
            </a:r>
          </a:p>
        </p:txBody>
      </p:sp>
      <p:sp>
        <p:nvSpPr>
          <p:cNvPr id="2970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84E092C-AB39-4824-B8F6-46CF54455458}" type="slidenum">
              <a:rPr lang="zh-CN" altLang="en-US" smtClean="0"/>
              <a:pPr eaLnBrk="1" hangingPunct="1"/>
              <a:t>38</a:t>
            </a:fld>
            <a:endParaRPr lang="en-US" altLang="zh-CN"/>
          </a:p>
        </p:txBody>
      </p:sp>
      <p:sp>
        <p:nvSpPr>
          <p:cNvPr id="2" name="内容占位符 1"/>
          <p:cNvSpPr>
            <a:spLocks noGrp="1"/>
          </p:cNvSpPr>
          <p:nvPr>
            <p:ph idx="1"/>
          </p:nvPr>
        </p:nvSpPr>
        <p:spPr/>
        <p:txBody>
          <a:bodyPr/>
          <a:lstStyle/>
          <a:p>
            <a:r>
              <a:rPr lang="zh-CN" altLang="en-US" dirty="0"/>
              <a:t>操作规程和职责</a:t>
            </a:r>
            <a:endParaRPr lang="en-US" altLang="zh-CN" dirty="0"/>
          </a:p>
          <a:p>
            <a:pPr lvl="1"/>
            <a:r>
              <a:rPr lang="zh-CN" altLang="en-US" dirty="0"/>
              <a:t>控制目标：确保正确、安全地操作信息处理设施</a:t>
            </a:r>
          </a:p>
          <a:p>
            <a:pPr lvl="1"/>
            <a:r>
              <a:rPr lang="zh-CN" altLang="en-US" dirty="0"/>
              <a:t>控制措施：文件化的操作规程变更管理、容量管理、开发、测试和运行设施分离</a:t>
            </a:r>
          </a:p>
          <a:p>
            <a:r>
              <a:rPr lang="zh-CN" altLang="en-US" dirty="0"/>
              <a:t>恶意代码防范</a:t>
            </a:r>
            <a:endParaRPr lang="en-US" altLang="zh-CN" dirty="0"/>
          </a:p>
          <a:p>
            <a:pPr lvl="1"/>
            <a:r>
              <a:rPr lang="zh-CN" altLang="en-US" dirty="0"/>
              <a:t>控制目标：保护信息和信息处理设施以防恶意代码</a:t>
            </a:r>
          </a:p>
          <a:p>
            <a:pPr lvl="1"/>
            <a:r>
              <a:rPr lang="zh-CN" altLang="en-US" dirty="0"/>
              <a:t>控制措施：控制恶意代码</a:t>
            </a:r>
          </a:p>
          <a:p>
            <a:r>
              <a:rPr lang="zh-CN" altLang="en-US" dirty="0"/>
              <a:t>备份</a:t>
            </a:r>
            <a:endParaRPr lang="en-US" altLang="zh-CN" dirty="0"/>
          </a:p>
          <a:p>
            <a:pPr lvl="1"/>
            <a:r>
              <a:rPr lang="zh-CN" altLang="en-US" dirty="0"/>
              <a:t>控制目标：防止数据丢失</a:t>
            </a:r>
          </a:p>
          <a:p>
            <a:pPr lvl="1"/>
            <a:r>
              <a:rPr lang="zh-CN" altLang="en-US" dirty="0"/>
              <a:t>控制措施：信息备份</a:t>
            </a:r>
          </a:p>
          <a:p>
            <a:endParaRPr lang="zh-CN" altLang="en-US" dirty="0"/>
          </a:p>
          <a:p>
            <a:endParaRPr lang="zh-CN" altLang="en-US" dirty="0"/>
          </a:p>
        </p:txBody>
      </p:sp>
    </p:spTree>
    <p:extLst>
      <p:ext uri="{BB962C8B-B14F-4D97-AF65-F5344CB8AC3E}">
        <p14:creationId xmlns:p14="http://schemas.microsoft.com/office/powerpoint/2010/main" val="115035493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操作安全</a:t>
            </a:r>
          </a:p>
        </p:txBody>
      </p:sp>
      <p:sp>
        <p:nvSpPr>
          <p:cNvPr id="2970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84E092C-AB39-4824-B8F6-46CF54455458}" type="slidenum">
              <a:rPr lang="zh-CN" altLang="en-US" smtClean="0"/>
              <a:pPr eaLnBrk="1" hangingPunct="1"/>
              <a:t>39</a:t>
            </a:fld>
            <a:endParaRPr lang="en-US" altLang="zh-CN"/>
          </a:p>
        </p:txBody>
      </p:sp>
      <p:sp>
        <p:nvSpPr>
          <p:cNvPr id="2" name="内容占位符 1"/>
          <p:cNvSpPr>
            <a:spLocks noGrp="1"/>
          </p:cNvSpPr>
          <p:nvPr>
            <p:ph idx="1"/>
          </p:nvPr>
        </p:nvSpPr>
        <p:spPr/>
        <p:txBody>
          <a:bodyPr/>
          <a:lstStyle/>
          <a:p>
            <a:r>
              <a:rPr lang="zh-CN" altLang="en-US" dirty="0"/>
              <a:t>日志记录和监视</a:t>
            </a:r>
            <a:endParaRPr lang="en-US" altLang="zh-CN" dirty="0"/>
          </a:p>
          <a:p>
            <a:pPr lvl="1"/>
            <a:r>
              <a:rPr lang="zh-CN" altLang="en-US" dirty="0"/>
              <a:t>控制目标：记录事件并生成证据。</a:t>
            </a:r>
          </a:p>
          <a:p>
            <a:pPr lvl="1"/>
            <a:r>
              <a:rPr lang="zh-CN" altLang="en-US" dirty="0"/>
              <a:t>控制措施：事件日志、日志信息的保护、管理员和操作员日志、时钟同步</a:t>
            </a:r>
            <a:endParaRPr lang="en-US" altLang="zh-CN" dirty="0"/>
          </a:p>
          <a:p>
            <a:r>
              <a:rPr lang="zh-CN" altLang="en-US" dirty="0"/>
              <a:t>操作软件控制</a:t>
            </a:r>
            <a:endParaRPr lang="en-US" altLang="zh-CN" dirty="0"/>
          </a:p>
          <a:p>
            <a:pPr lvl="1"/>
            <a:r>
              <a:rPr lang="zh-CN" altLang="en-US" dirty="0"/>
              <a:t>控制目标：确保操作系统的完整性。</a:t>
            </a:r>
          </a:p>
          <a:p>
            <a:pPr lvl="1"/>
            <a:r>
              <a:rPr lang="zh-CN" altLang="en-US" dirty="0"/>
              <a:t>控制措施：操作系统软件的安装</a:t>
            </a:r>
          </a:p>
          <a:p>
            <a:r>
              <a:rPr lang="zh-CN" altLang="en-US" dirty="0"/>
              <a:t>技术漏洞管理</a:t>
            </a:r>
            <a:endParaRPr lang="en-US" altLang="zh-CN" dirty="0"/>
          </a:p>
          <a:p>
            <a:pPr lvl="1"/>
            <a:r>
              <a:rPr lang="zh-CN" altLang="en-US" dirty="0"/>
              <a:t>控制目标：防止对技术漏洞的利用。</a:t>
            </a:r>
          </a:p>
          <a:p>
            <a:pPr lvl="1"/>
            <a:r>
              <a:rPr lang="zh-CN" altLang="en-US" dirty="0"/>
              <a:t>控制措施：技术脆弱性管理、软件安装限制</a:t>
            </a:r>
          </a:p>
          <a:p>
            <a:endParaRPr lang="zh-CN" altLang="en-US" dirty="0"/>
          </a:p>
        </p:txBody>
      </p:sp>
    </p:spTree>
    <p:extLst>
      <p:ext uri="{BB962C8B-B14F-4D97-AF65-F5344CB8AC3E}">
        <p14:creationId xmlns:p14="http://schemas.microsoft.com/office/powerpoint/2010/main" val="13527080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基本概念</a:t>
            </a:r>
          </a:p>
        </p:txBody>
      </p:sp>
      <p:sp>
        <p:nvSpPr>
          <p:cNvPr id="3" name="内容占位符 2"/>
          <p:cNvSpPr>
            <a:spLocks noGrp="1"/>
          </p:cNvSpPr>
          <p:nvPr>
            <p:ph idx="1"/>
          </p:nvPr>
        </p:nvSpPr>
        <p:spPr/>
        <p:txBody>
          <a:bodyPr/>
          <a:lstStyle/>
          <a:p>
            <a:r>
              <a:rPr lang="zh-CN" altLang="en-US" dirty="0"/>
              <a:t>信息 </a:t>
            </a:r>
          </a:p>
          <a:p>
            <a:pPr lvl="1"/>
            <a:r>
              <a:rPr lang="zh-CN" altLang="en-US" dirty="0"/>
              <a:t>企业：对用户的信息保护成为新的关注点</a:t>
            </a:r>
            <a:endParaRPr lang="en-US" altLang="zh-CN" dirty="0"/>
          </a:p>
          <a:p>
            <a:pPr lvl="1"/>
            <a:r>
              <a:rPr lang="zh-CN" altLang="en-US" dirty="0"/>
              <a:t>用户：用户将安全作为选择服务的重要依据之一 </a:t>
            </a:r>
          </a:p>
          <a:p>
            <a:pPr lvl="1"/>
            <a:r>
              <a:rPr lang="zh-CN" altLang="en-US" dirty="0"/>
              <a:t>攻击者：不起眼的数据对攻击者可能价值很高，倒逼企业和个人更关注信息安全 </a:t>
            </a:r>
          </a:p>
          <a:p>
            <a:r>
              <a:rPr lang="zh-CN" altLang="en-US" dirty="0"/>
              <a:t>信息安全管理 </a:t>
            </a:r>
          </a:p>
          <a:p>
            <a:pPr lvl="1"/>
            <a:r>
              <a:rPr lang="zh-CN" altLang="en-US" dirty="0"/>
              <a:t>信息安全管理是组织管理体系的一个重要环节 </a:t>
            </a:r>
          </a:p>
          <a:p>
            <a:r>
              <a:rPr lang="zh-CN" altLang="en-US" dirty="0"/>
              <a:t>信息安全管理体系 </a:t>
            </a:r>
          </a:p>
          <a:p>
            <a:pPr lvl="1"/>
            <a:r>
              <a:rPr lang="zh-CN" altLang="en-US" dirty="0"/>
              <a:t>组织管理体系的一部分 </a:t>
            </a:r>
          </a:p>
          <a:p>
            <a:pPr lvl="1"/>
            <a:r>
              <a:rPr lang="zh-CN" altLang="en-US" dirty="0"/>
              <a:t>基于风险评估和组织风险接受水平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a:t>
            </a:fld>
            <a:endParaRPr lang="en-US" altLang="zh-CN"/>
          </a:p>
        </p:txBody>
      </p:sp>
    </p:spTree>
    <p:extLst>
      <p:ext uri="{BB962C8B-B14F-4D97-AF65-F5344CB8AC3E}">
        <p14:creationId xmlns:p14="http://schemas.microsoft.com/office/powerpoint/2010/main" val="306960357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操作安全</a:t>
            </a:r>
          </a:p>
        </p:txBody>
      </p:sp>
      <p:sp>
        <p:nvSpPr>
          <p:cNvPr id="3" name="内容占位符 2"/>
          <p:cNvSpPr>
            <a:spLocks noGrp="1"/>
          </p:cNvSpPr>
          <p:nvPr>
            <p:ph idx="1"/>
          </p:nvPr>
        </p:nvSpPr>
        <p:spPr/>
        <p:txBody>
          <a:bodyPr/>
          <a:lstStyle/>
          <a:p>
            <a:r>
              <a:rPr lang="zh-CN" altLang="en-US" dirty="0"/>
              <a:t>信息系统审计的考虑</a:t>
            </a:r>
            <a:endParaRPr lang="en-US" altLang="zh-CN" dirty="0"/>
          </a:p>
          <a:p>
            <a:pPr lvl="1"/>
            <a:r>
              <a:rPr lang="zh-CN" altLang="en-US" dirty="0"/>
              <a:t>控制目标：极小化审计行为对业务系统带来的影响</a:t>
            </a:r>
          </a:p>
          <a:p>
            <a:pPr lvl="1"/>
            <a:r>
              <a:rPr lang="zh-CN" altLang="en-US" dirty="0"/>
              <a:t>控制措施：信息系统审计控制</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40</a:t>
            </a:fld>
            <a:endParaRPr lang="en-US" altLang="zh-CN"/>
          </a:p>
        </p:txBody>
      </p:sp>
    </p:spTree>
    <p:extLst>
      <p:ext uri="{BB962C8B-B14F-4D97-AF65-F5344CB8AC3E}">
        <p14:creationId xmlns:p14="http://schemas.microsoft.com/office/powerpoint/2010/main" val="90358938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通信安全</a:t>
            </a:r>
          </a:p>
        </p:txBody>
      </p:sp>
      <p:sp>
        <p:nvSpPr>
          <p:cNvPr id="2970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84E092C-AB39-4824-B8F6-46CF54455458}" type="slidenum">
              <a:rPr lang="zh-CN" altLang="en-US" smtClean="0"/>
              <a:pPr eaLnBrk="1" hangingPunct="1"/>
              <a:t>41</a:t>
            </a:fld>
            <a:endParaRPr lang="en-US" altLang="zh-CN"/>
          </a:p>
        </p:txBody>
      </p:sp>
      <p:sp>
        <p:nvSpPr>
          <p:cNvPr id="2" name="内容占位符 1"/>
          <p:cNvSpPr>
            <a:spLocks noGrp="1"/>
          </p:cNvSpPr>
          <p:nvPr>
            <p:ph idx="1"/>
          </p:nvPr>
        </p:nvSpPr>
        <p:spPr/>
        <p:txBody>
          <a:bodyPr/>
          <a:lstStyle/>
          <a:p>
            <a:r>
              <a:rPr lang="zh-CN" altLang="en-US" dirty="0"/>
              <a:t>网络安全管理</a:t>
            </a:r>
            <a:endParaRPr lang="en-US" altLang="zh-CN" dirty="0"/>
          </a:p>
          <a:p>
            <a:pPr lvl="1"/>
            <a:r>
              <a:rPr lang="zh-CN" altLang="en-US" dirty="0"/>
              <a:t>控制目标：确保网络中信息和支持性基础设施的安全性</a:t>
            </a:r>
          </a:p>
          <a:p>
            <a:pPr lvl="1"/>
            <a:r>
              <a:rPr lang="zh-CN" altLang="en-US" dirty="0"/>
              <a:t>控制措施：网络控制、网络服务安全、网络隔离</a:t>
            </a:r>
          </a:p>
          <a:p>
            <a:r>
              <a:rPr lang="zh-CN" altLang="en-US" dirty="0"/>
              <a:t>信息的交换</a:t>
            </a:r>
            <a:endParaRPr lang="en-US" altLang="zh-CN" dirty="0"/>
          </a:p>
          <a:p>
            <a:pPr lvl="1"/>
            <a:r>
              <a:rPr lang="zh-CN" altLang="en-US" dirty="0"/>
              <a:t>控制目标：保持组织内以及与组织外信息交换的安全。</a:t>
            </a:r>
          </a:p>
          <a:p>
            <a:pPr lvl="1"/>
            <a:r>
              <a:rPr lang="zh-CN" altLang="en-US" dirty="0"/>
              <a:t>控制措施：信息交换策略和规程、信息交换协议、电子消息、保密或不披露协议</a:t>
            </a:r>
          </a:p>
          <a:p>
            <a:endParaRPr lang="zh-CN" altLang="en-US" dirty="0"/>
          </a:p>
        </p:txBody>
      </p:sp>
    </p:spTree>
    <p:extLst>
      <p:ext uri="{BB962C8B-B14F-4D97-AF65-F5344CB8AC3E}">
        <p14:creationId xmlns:p14="http://schemas.microsoft.com/office/powerpoint/2010/main" val="343025610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533400" y="260350"/>
            <a:ext cx="8719120" cy="487363"/>
          </a:xfrm>
        </p:spPr>
        <p:txBody>
          <a:bodyPr/>
          <a:lstStyle/>
          <a:p>
            <a:r>
              <a:rPr lang="zh-CN" altLang="en-US" sz="3600" dirty="0"/>
              <a:t>信息获取开发及维护</a:t>
            </a:r>
          </a:p>
        </p:txBody>
      </p:sp>
      <p:sp>
        <p:nvSpPr>
          <p:cNvPr id="2970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84E092C-AB39-4824-B8F6-46CF54455458}" type="slidenum">
              <a:rPr lang="zh-CN" altLang="en-US" smtClean="0"/>
              <a:pPr eaLnBrk="1" hangingPunct="1"/>
              <a:t>42</a:t>
            </a:fld>
            <a:endParaRPr lang="en-US" altLang="zh-CN"/>
          </a:p>
        </p:txBody>
      </p:sp>
      <p:sp>
        <p:nvSpPr>
          <p:cNvPr id="2" name="内容占位符 1"/>
          <p:cNvSpPr>
            <a:spLocks noGrp="1"/>
          </p:cNvSpPr>
          <p:nvPr>
            <p:ph idx="1"/>
          </p:nvPr>
        </p:nvSpPr>
        <p:spPr>
          <a:xfrm>
            <a:off x="533400" y="1295399"/>
            <a:ext cx="8191500" cy="5472113"/>
          </a:xfrm>
        </p:spPr>
        <p:txBody>
          <a:bodyPr/>
          <a:lstStyle/>
          <a:p>
            <a:r>
              <a:rPr lang="zh-CN" altLang="en-US" dirty="0"/>
              <a:t>信息系统的安全要求</a:t>
            </a:r>
            <a:endParaRPr lang="en-US" altLang="zh-CN" dirty="0"/>
          </a:p>
          <a:p>
            <a:pPr lvl="1"/>
            <a:r>
              <a:rPr lang="zh-CN" altLang="en-US" dirty="0"/>
              <a:t>控制目标：确保信息安全是信息系统生命周期中的一个有机组成部分。这同样包含了在公共网络上提供服务的信息系统的要求。</a:t>
            </a:r>
          </a:p>
          <a:p>
            <a:pPr lvl="1"/>
            <a:r>
              <a:rPr lang="zh-CN" altLang="en-US" dirty="0"/>
              <a:t>控制措施：安全需求分析和说明、公共网络上的安全应用服务、应用服务交换的保护</a:t>
            </a:r>
            <a:endParaRPr lang="en-US" altLang="zh-CN" dirty="0"/>
          </a:p>
          <a:p>
            <a:r>
              <a:rPr lang="zh-CN" altLang="en-US" sz="3000" dirty="0"/>
              <a:t>开发和支持过程中的安全</a:t>
            </a:r>
            <a:endParaRPr lang="zh-CN" altLang="en-US" dirty="0"/>
          </a:p>
          <a:p>
            <a:pPr lvl="1"/>
            <a:r>
              <a:rPr lang="zh-CN" altLang="en-US" dirty="0"/>
              <a:t>控制目标：确保信息系统开发的生命周期中设计和实施的信息安全。</a:t>
            </a:r>
          </a:p>
          <a:p>
            <a:pPr lvl="1"/>
            <a:r>
              <a:rPr lang="zh-CN" altLang="en-US" dirty="0"/>
              <a:t>控制措施：安全开发策略、系统变更控制规程、操作系统变更后应用的技术评审、软件包变更的限制、安全系统工程原理、</a:t>
            </a:r>
            <a:r>
              <a:rPr lang="en-US" altLang="zh-CN" dirty="0"/>
              <a:t>…….</a:t>
            </a:r>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144486798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533400" y="260350"/>
            <a:ext cx="7350968" cy="487363"/>
          </a:xfrm>
        </p:spPr>
        <p:txBody>
          <a:bodyPr/>
          <a:lstStyle/>
          <a:p>
            <a:r>
              <a:rPr lang="zh-CN" altLang="en-US" sz="3600" dirty="0"/>
              <a:t>信息获取开发及维护</a:t>
            </a:r>
          </a:p>
        </p:txBody>
      </p:sp>
      <p:sp>
        <p:nvSpPr>
          <p:cNvPr id="2970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84E092C-AB39-4824-B8F6-46CF54455458}" type="slidenum">
              <a:rPr lang="zh-CN" altLang="en-US" smtClean="0"/>
              <a:pPr eaLnBrk="1" hangingPunct="1"/>
              <a:t>43</a:t>
            </a:fld>
            <a:endParaRPr lang="en-US" altLang="zh-CN"/>
          </a:p>
        </p:txBody>
      </p:sp>
      <p:sp>
        <p:nvSpPr>
          <p:cNvPr id="2" name="内容占位符 1"/>
          <p:cNvSpPr>
            <a:spLocks noGrp="1"/>
          </p:cNvSpPr>
          <p:nvPr>
            <p:ph idx="1"/>
          </p:nvPr>
        </p:nvSpPr>
        <p:spPr/>
        <p:txBody>
          <a:bodyPr/>
          <a:lstStyle/>
          <a:p>
            <a:r>
              <a:rPr lang="zh-CN" altLang="en-US" sz="3000" dirty="0"/>
              <a:t>开发和支持过程中的安全</a:t>
            </a:r>
            <a:endParaRPr lang="zh-CN" altLang="en-US" dirty="0"/>
          </a:p>
          <a:p>
            <a:pPr lvl="1"/>
            <a:r>
              <a:rPr lang="zh-CN" altLang="en-US" dirty="0"/>
              <a:t>控制目标：确保信息系统开发的生命周期中设计和实施的信息安全。</a:t>
            </a:r>
          </a:p>
          <a:p>
            <a:pPr lvl="1"/>
            <a:r>
              <a:rPr lang="zh-CN" altLang="en-US" dirty="0"/>
              <a:t>控制措施：安全开发策略、系统变更控制规程、操作系统变更后应用的技术评审、软件包变更的限制、安全系统工程原理、</a:t>
            </a:r>
            <a:r>
              <a:rPr lang="en-US" altLang="zh-CN" dirty="0"/>
              <a:t>…….</a:t>
            </a:r>
            <a:endParaRPr lang="zh-CN" altLang="en-US" dirty="0"/>
          </a:p>
          <a:p>
            <a:r>
              <a:rPr lang="zh-CN" altLang="en-US" dirty="0"/>
              <a:t>测试数据</a:t>
            </a:r>
            <a:endParaRPr lang="en-US" altLang="zh-CN" dirty="0"/>
          </a:p>
          <a:p>
            <a:pPr lvl="1"/>
            <a:r>
              <a:rPr lang="zh-CN" altLang="en-US" dirty="0"/>
              <a:t>控制目标：</a:t>
            </a:r>
            <a:r>
              <a:rPr lang="zh-CN" altLang="zh-CN" dirty="0"/>
              <a:t>确保用于测试的数据得到保护</a:t>
            </a:r>
            <a:endParaRPr lang="en-US" altLang="zh-CN" dirty="0"/>
          </a:p>
          <a:p>
            <a:pPr lvl="1"/>
            <a:r>
              <a:rPr lang="zh-CN" altLang="en-US" dirty="0"/>
              <a:t>控制措施：</a:t>
            </a:r>
            <a:r>
              <a:rPr lang="zh-CN" altLang="zh-CN" dirty="0"/>
              <a:t>测试数据的保护</a:t>
            </a:r>
            <a:endParaRPr lang="en-US" altLang="zh-CN" dirty="0"/>
          </a:p>
        </p:txBody>
      </p:sp>
    </p:spTree>
    <p:extLst>
      <p:ext uri="{BB962C8B-B14F-4D97-AF65-F5344CB8AC3E}">
        <p14:creationId xmlns:p14="http://schemas.microsoft.com/office/powerpoint/2010/main" val="408012212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533400" y="260350"/>
            <a:ext cx="8191500" cy="487363"/>
          </a:xfrm>
        </p:spPr>
        <p:txBody>
          <a:bodyPr/>
          <a:lstStyle/>
          <a:p>
            <a:r>
              <a:rPr lang="zh-CN" altLang="en-US" sz="3600" dirty="0"/>
              <a:t>供应商关系</a:t>
            </a:r>
          </a:p>
        </p:txBody>
      </p:sp>
      <p:sp>
        <p:nvSpPr>
          <p:cNvPr id="2970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84E092C-AB39-4824-B8F6-46CF54455458}" type="slidenum">
              <a:rPr lang="zh-CN" altLang="en-US" smtClean="0"/>
              <a:pPr eaLnBrk="1" hangingPunct="1"/>
              <a:t>44</a:t>
            </a:fld>
            <a:endParaRPr lang="en-US" altLang="zh-CN"/>
          </a:p>
        </p:txBody>
      </p:sp>
      <p:sp>
        <p:nvSpPr>
          <p:cNvPr id="2" name="内容占位符 1"/>
          <p:cNvSpPr>
            <a:spLocks noGrp="1"/>
          </p:cNvSpPr>
          <p:nvPr>
            <p:ph idx="1"/>
          </p:nvPr>
        </p:nvSpPr>
        <p:spPr/>
        <p:txBody>
          <a:bodyPr/>
          <a:lstStyle/>
          <a:p>
            <a:r>
              <a:rPr lang="zh-CN" altLang="en-US" dirty="0"/>
              <a:t>供应商关系中的信息安全</a:t>
            </a:r>
            <a:endParaRPr lang="en-US" altLang="zh-CN" dirty="0"/>
          </a:p>
          <a:p>
            <a:pPr lvl="1"/>
            <a:r>
              <a:rPr lang="zh-CN" altLang="en-US" dirty="0"/>
              <a:t>控制目标：确保供应商可访问的组织资产受到保护</a:t>
            </a:r>
          </a:p>
          <a:p>
            <a:pPr lvl="1"/>
            <a:r>
              <a:rPr lang="zh-CN" altLang="en-US" dirty="0"/>
              <a:t>控制措施：供应商关系的信息安全方针、供应商协议中解决安全问题、信息和通信技术的供应链</a:t>
            </a:r>
            <a:endParaRPr lang="en-US" altLang="zh-CN" dirty="0"/>
          </a:p>
          <a:p>
            <a:r>
              <a:rPr lang="zh-CN" altLang="en-US" sz="3000" dirty="0"/>
              <a:t>供应商服务交付管理</a:t>
            </a:r>
            <a:endParaRPr lang="zh-CN" altLang="en-US" dirty="0"/>
          </a:p>
          <a:p>
            <a:pPr lvl="1"/>
            <a:r>
              <a:rPr lang="zh-CN" altLang="en-US" dirty="0"/>
              <a:t>控制目标：根据供应协议，维持信息安全和服务交付在协定的等级</a:t>
            </a:r>
          </a:p>
          <a:p>
            <a:pPr lvl="1"/>
            <a:r>
              <a:rPr lang="zh-CN" altLang="en-US" dirty="0"/>
              <a:t>控制措施：监控和审查供应商服务、供应商服务变更管理</a:t>
            </a:r>
          </a:p>
          <a:p>
            <a:endParaRPr lang="zh-CN" altLang="en-US" dirty="0"/>
          </a:p>
          <a:p>
            <a:endParaRPr lang="zh-CN" altLang="en-US" dirty="0"/>
          </a:p>
        </p:txBody>
      </p:sp>
    </p:spTree>
    <p:extLst>
      <p:ext uri="{BB962C8B-B14F-4D97-AF65-F5344CB8AC3E}">
        <p14:creationId xmlns:p14="http://schemas.microsoft.com/office/powerpoint/2010/main" val="359079491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信息安全事件管理</a:t>
            </a:r>
          </a:p>
        </p:txBody>
      </p:sp>
      <p:sp>
        <p:nvSpPr>
          <p:cNvPr id="2970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84E092C-AB39-4824-B8F6-46CF54455458}" type="slidenum">
              <a:rPr lang="zh-CN" altLang="en-US" smtClean="0"/>
              <a:pPr eaLnBrk="1" hangingPunct="1"/>
              <a:t>45</a:t>
            </a:fld>
            <a:endParaRPr lang="en-US" altLang="zh-CN"/>
          </a:p>
        </p:txBody>
      </p:sp>
      <p:sp>
        <p:nvSpPr>
          <p:cNvPr id="4" name="内容占位符 3"/>
          <p:cNvSpPr>
            <a:spLocks noGrp="1"/>
          </p:cNvSpPr>
          <p:nvPr>
            <p:ph idx="1"/>
          </p:nvPr>
        </p:nvSpPr>
        <p:spPr/>
        <p:txBody>
          <a:bodyPr/>
          <a:lstStyle/>
          <a:p>
            <a:r>
              <a:rPr lang="zh-CN" altLang="zh-CN" dirty="0"/>
              <a:t>信息安全事件的管理和改进</a:t>
            </a:r>
            <a:endParaRPr lang="en-US" altLang="zh-CN" dirty="0"/>
          </a:p>
          <a:p>
            <a:pPr lvl="1"/>
            <a:r>
              <a:rPr lang="zh-CN" altLang="en-US" dirty="0"/>
              <a:t>控制目标：确保采用一致和有效的方法对信息安全事件进行管理，包括通信安全事件和弱点。</a:t>
            </a:r>
          </a:p>
          <a:p>
            <a:pPr lvl="1"/>
            <a:r>
              <a:rPr lang="zh-CN" altLang="en-US" dirty="0"/>
              <a:t>控制措施：</a:t>
            </a:r>
            <a:endParaRPr lang="en-US" altLang="zh-CN" dirty="0"/>
          </a:p>
          <a:p>
            <a:pPr lvl="2"/>
            <a:r>
              <a:rPr lang="zh-CN" altLang="en-US" dirty="0"/>
              <a:t>职责和规程</a:t>
            </a:r>
          </a:p>
          <a:p>
            <a:pPr lvl="2"/>
            <a:r>
              <a:rPr lang="zh-CN" altLang="en-US" dirty="0"/>
              <a:t>信息安全事态报告</a:t>
            </a:r>
          </a:p>
          <a:p>
            <a:pPr lvl="2"/>
            <a:r>
              <a:rPr lang="zh-CN" altLang="en-US" dirty="0"/>
              <a:t>信息安全弱点报告</a:t>
            </a:r>
          </a:p>
          <a:p>
            <a:pPr lvl="2"/>
            <a:r>
              <a:rPr lang="zh-CN" altLang="en-US" dirty="0"/>
              <a:t>信息安全事态的评估和决策</a:t>
            </a:r>
          </a:p>
          <a:p>
            <a:pPr lvl="2"/>
            <a:r>
              <a:rPr lang="zh-CN" altLang="en-US" dirty="0"/>
              <a:t>信息安全事件的响应</a:t>
            </a:r>
          </a:p>
          <a:p>
            <a:pPr lvl="2"/>
            <a:r>
              <a:rPr lang="zh-CN" altLang="en-US" dirty="0"/>
              <a:t>从信息安全事件中学习</a:t>
            </a:r>
          </a:p>
          <a:p>
            <a:pPr lvl="2"/>
            <a:r>
              <a:rPr lang="zh-CN" altLang="en-US" dirty="0"/>
              <a:t>证据的收集</a:t>
            </a:r>
          </a:p>
          <a:p>
            <a:endParaRPr lang="zh-CN" altLang="en-US" dirty="0"/>
          </a:p>
          <a:p>
            <a:endParaRPr lang="zh-CN" altLang="en-US" dirty="0"/>
          </a:p>
        </p:txBody>
      </p:sp>
    </p:spTree>
    <p:extLst>
      <p:ext uri="{BB962C8B-B14F-4D97-AF65-F5344CB8AC3E}">
        <p14:creationId xmlns:p14="http://schemas.microsoft.com/office/powerpoint/2010/main" val="232710329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533400" y="260350"/>
            <a:ext cx="7639000" cy="487363"/>
          </a:xfrm>
        </p:spPr>
        <p:txBody>
          <a:bodyPr/>
          <a:lstStyle/>
          <a:p>
            <a:r>
              <a:rPr lang="zh-CN" altLang="en-US" sz="3600" dirty="0"/>
              <a:t>业务连续性管理</a:t>
            </a:r>
          </a:p>
        </p:txBody>
      </p:sp>
      <p:sp>
        <p:nvSpPr>
          <p:cNvPr id="2970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84E092C-AB39-4824-B8F6-46CF54455458}" type="slidenum">
              <a:rPr lang="zh-CN" altLang="en-US" smtClean="0"/>
              <a:pPr eaLnBrk="1" hangingPunct="1"/>
              <a:t>46</a:t>
            </a:fld>
            <a:endParaRPr lang="en-US" altLang="zh-CN"/>
          </a:p>
        </p:txBody>
      </p:sp>
      <p:sp>
        <p:nvSpPr>
          <p:cNvPr id="2" name="内容占位符 1"/>
          <p:cNvSpPr>
            <a:spLocks noGrp="1"/>
          </p:cNvSpPr>
          <p:nvPr>
            <p:ph idx="1"/>
          </p:nvPr>
        </p:nvSpPr>
        <p:spPr/>
        <p:txBody>
          <a:bodyPr/>
          <a:lstStyle/>
          <a:p>
            <a:r>
              <a:rPr lang="zh-CN" altLang="en-US" dirty="0"/>
              <a:t>信息安全的连续性</a:t>
            </a:r>
            <a:endParaRPr lang="en-US" altLang="zh-CN" dirty="0"/>
          </a:p>
          <a:p>
            <a:pPr lvl="1"/>
            <a:r>
              <a:rPr lang="zh-CN" altLang="en-US" dirty="0"/>
              <a:t>控制目标：应将信息安全连续性嵌入组织业务连续性管理之中。</a:t>
            </a:r>
          </a:p>
          <a:p>
            <a:pPr lvl="1"/>
            <a:r>
              <a:rPr lang="zh-CN" altLang="en-US" dirty="0"/>
              <a:t>控制措施：信息安全连续性的计划、信息安全连续性的实施、信息安全连续性的确认、审查和评估</a:t>
            </a:r>
            <a:endParaRPr lang="en-US" altLang="zh-CN" dirty="0"/>
          </a:p>
          <a:p>
            <a:r>
              <a:rPr lang="zh-CN" altLang="en-US" sz="3000" dirty="0"/>
              <a:t>冗余</a:t>
            </a:r>
            <a:endParaRPr lang="zh-CN" altLang="en-US" dirty="0"/>
          </a:p>
          <a:p>
            <a:pPr lvl="1"/>
            <a:r>
              <a:rPr lang="zh-CN" altLang="en-US" dirty="0"/>
              <a:t>控制目标：确保信息过程设施的可用性。</a:t>
            </a:r>
          </a:p>
          <a:p>
            <a:pPr lvl="1"/>
            <a:r>
              <a:rPr lang="zh-CN" altLang="en-US" dirty="0"/>
              <a:t>控制措施：信息过程设施的可用性</a:t>
            </a:r>
          </a:p>
          <a:p>
            <a:endParaRPr lang="zh-CN" altLang="en-US" dirty="0"/>
          </a:p>
        </p:txBody>
      </p:sp>
    </p:spTree>
    <p:extLst>
      <p:ext uri="{BB962C8B-B14F-4D97-AF65-F5344CB8AC3E}">
        <p14:creationId xmlns:p14="http://schemas.microsoft.com/office/powerpoint/2010/main" val="328422390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dirty="0"/>
              <a:t>符合性</a:t>
            </a:r>
          </a:p>
        </p:txBody>
      </p:sp>
      <p:sp>
        <p:nvSpPr>
          <p:cNvPr id="2970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84E092C-AB39-4824-B8F6-46CF54455458}" type="slidenum">
              <a:rPr lang="zh-CN" altLang="en-US" smtClean="0"/>
              <a:pPr eaLnBrk="1" hangingPunct="1"/>
              <a:t>47</a:t>
            </a:fld>
            <a:endParaRPr lang="en-US" altLang="zh-CN"/>
          </a:p>
        </p:txBody>
      </p:sp>
      <p:sp>
        <p:nvSpPr>
          <p:cNvPr id="2" name="内容占位符 1"/>
          <p:cNvSpPr>
            <a:spLocks noGrp="1"/>
          </p:cNvSpPr>
          <p:nvPr>
            <p:ph idx="1"/>
          </p:nvPr>
        </p:nvSpPr>
        <p:spPr/>
        <p:txBody>
          <a:bodyPr/>
          <a:lstStyle/>
          <a:p>
            <a:r>
              <a:rPr lang="zh-CN" altLang="en-US" dirty="0"/>
              <a:t>符合法律和合同规定</a:t>
            </a:r>
            <a:endParaRPr lang="en-US" altLang="zh-CN" dirty="0"/>
          </a:p>
          <a:p>
            <a:pPr lvl="1"/>
            <a:r>
              <a:rPr lang="zh-CN" altLang="en-US" dirty="0"/>
              <a:t>控制目标：避免违反任何法律、法令、法规或合同义务，以及任何安全要求</a:t>
            </a:r>
          </a:p>
          <a:p>
            <a:pPr lvl="1"/>
            <a:r>
              <a:rPr lang="zh-CN" altLang="en-US" dirty="0"/>
              <a:t>控制措施：可用法律和合同要求的识别、知识产权、记录的保护、个人身份信息的隐私和保护、加密控制的监管</a:t>
            </a:r>
            <a:endParaRPr lang="en-US" altLang="zh-CN" dirty="0"/>
          </a:p>
          <a:p>
            <a:r>
              <a:rPr lang="zh-CN" altLang="en-US" dirty="0"/>
              <a:t>信息安全审核</a:t>
            </a:r>
            <a:endParaRPr lang="en-US" altLang="zh-CN" dirty="0"/>
          </a:p>
          <a:p>
            <a:pPr lvl="1"/>
            <a:r>
              <a:rPr lang="zh-CN" altLang="en-US" dirty="0"/>
              <a:t>控制目标：确保信息安全依据组织方针和规程实施和操作。</a:t>
            </a:r>
          </a:p>
          <a:p>
            <a:pPr lvl="1"/>
            <a:r>
              <a:rPr lang="zh-CN" altLang="en-US" dirty="0"/>
              <a:t>控制措施：信息安全的独立审核、符合安全策略和标准、技术符合性核查</a:t>
            </a:r>
          </a:p>
          <a:p>
            <a:pPr lvl="1"/>
            <a:endParaRPr lang="zh-CN" altLang="en-US" dirty="0"/>
          </a:p>
          <a:p>
            <a:endParaRPr lang="zh-CN" altLang="en-US" dirty="0"/>
          </a:p>
          <a:p>
            <a:endParaRPr lang="zh-CN" altLang="en-US" dirty="0"/>
          </a:p>
        </p:txBody>
      </p:sp>
    </p:spTree>
    <p:extLst>
      <p:ext uri="{BB962C8B-B14F-4D97-AF65-F5344CB8AC3E}">
        <p14:creationId xmlns:p14="http://schemas.microsoft.com/office/powerpoint/2010/main" val="183379857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知识子域：信息安全管理体系度量</a:t>
            </a:r>
          </a:p>
        </p:txBody>
      </p:sp>
      <p:sp>
        <p:nvSpPr>
          <p:cNvPr id="3" name="内容占位符 2"/>
          <p:cNvSpPr>
            <a:spLocks noGrp="1"/>
          </p:cNvSpPr>
          <p:nvPr>
            <p:ph idx="1"/>
          </p:nvPr>
        </p:nvSpPr>
        <p:spPr/>
        <p:txBody>
          <a:bodyPr/>
          <a:lstStyle/>
          <a:p>
            <a:r>
              <a:rPr lang="zh-CN" altLang="en-US" dirty="0"/>
              <a:t>基本概念	</a:t>
            </a:r>
          </a:p>
          <a:p>
            <a:pPr lvl="1"/>
            <a:r>
              <a:rPr lang="zh-CN" altLang="en-US" dirty="0"/>
              <a:t>了解</a:t>
            </a:r>
            <a:r>
              <a:rPr lang="en-US" altLang="zh-CN" dirty="0"/>
              <a:t>ISMS</a:t>
            </a:r>
            <a:r>
              <a:rPr lang="zh-CN" altLang="en-US" dirty="0"/>
              <a:t>测量的基本概念、方法选择、作用；</a:t>
            </a:r>
            <a:endParaRPr lang="en-US" altLang="zh-CN" dirty="0"/>
          </a:p>
          <a:p>
            <a:pPr lvl="1"/>
            <a:r>
              <a:rPr lang="zh-CN" altLang="en-US" dirty="0"/>
              <a:t>了解</a:t>
            </a:r>
            <a:r>
              <a:rPr lang="en-US" altLang="zh-CN" dirty="0"/>
              <a:t>27004</a:t>
            </a:r>
            <a:r>
              <a:rPr lang="zh-CN" altLang="en-US" dirty="0"/>
              <a:t>定义的测量模型。</a:t>
            </a:r>
          </a:p>
          <a:p>
            <a:r>
              <a:rPr lang="zh-CN" altLang="en-US" dirty="0"/>
              <a:t>测量要求与实现</a:t>
            </a:r>
          </a:p>
          <a:p>
            <a:pPr lvl="1"/>
            <a:r>
              <a:rPr lang="zh-CN" altLang="en-US" dirty="0"/>
              <a:t>了解测量实现的工作内容。</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48</a:t>
            </a:fld>
            <a:endParaRPr lang="en-US" altLang="zh-CN"/>
          </a:p>
        </p:txBody>
      </p:sp>
    </p:spTree>
    <p:extLst>
      <p:ext uri="{BB962C8B-B14F-4D97-AF65-F5344CB8AC3E}">
        <p14:creationId xmlns:p14="http://schemas.microsoft.com/office/powerpoint/2010/main" val="296129614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基本概念</a:t>
            </a:r>
          </a:p>
        </p:txBody>
      </p:sp>
      <p:sp>
        <p:nvSpPr>
          <p:cNvPr id="3" name="内容占位符 2"/>
          <p:cNvSpPr>
            <a:spLocks noGrp="1"/>
          </p:cNvSpPr>
          <p:nvPr>
            <p:ph idx="1"/>
          </p:nvPr>
        </p:nvSpPr>
        <p:spPr/>
        <p:txBody>
          <a:bodyPr/>
          <a:lstStyle/>
          <a:p>
            <a:r>
              <a:rPr lang="zh-CN" altLang="en-US" dirty="0"/>
              <a:t>测量的概念</a:t>
            </a:r>
            <a:endParaRPr lang="en-US" altLang="zh-CN" dirty="0"/>
          </a:p>
          <a:p>
            <a:pPr lvl="1"/>
            <a:r>
              <a:rPr lang="zh-CN" altLang="en-US" dirty="0"/>
              <a:t>根据多个因素选择合理的测量方法 </a:t>
            </a:r>
          </a:p>
          <a:p>
            <a:r>
              <a:rPr lang="zh-CN" altLang="en-US" dirty="0"/>
              <a:t>测量的目的</a:t>
            </a:r>
            <a:endParaRPr lang="en-US" altLang="zh-CN" dirty="0"/>
          </a:p>
          <a:p>
            <a:pPr lvl="1"/>
            <a:r>
              <a:rPr lang="zh-CN" altLang="zh-CN" dirty="0"/>
              <a:t>帮助管理层识别和评价不符合和无效的控制措施</a:t>
            </a:r>
            <a:endParaRPr lang="en-US" altLang="zh-CN" dirty="0"/>
          </a:p>
          <a:p>
            <a:pPr lvl="1"/>
            <a:r>
              <a:rPr lang="zh-CN" altLang="zh-CN" dirty="0"/>
              <a:t>帮助组织展示与组织信息安全管理体系的符合程度，并能产生管理评审过程的输入</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49</a:t>
            </a:fld>
            <a:endParaRPr lang="en-US" altLang="zh-CN"/>
          </a:p>
        </p:txBody>
      </p:sp>
    </p:spTree>
    <p:extLst>
      <p:ext uri="{BB962C8B-B14F-4D97-AF65-F5344CB8AC3E}">
        <p14:creationId xmlns:p14="http://schemas.microsoft.com/office/powerpoint/2010/main" val="27176828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信息安全管理的作用及对组织的价值</a:t>
            </a:r>
          </a:p>
        </p:txBody>
      </p:sp>
      <p:sp>
        <p:nvSpPr>
          <p:cNvPr id="3" name="内容占位符 2"/>
          <p:cNvSpPr>
            <a:spLocks noGrp="1"/>
          </p:cNvSpPr>
          <p:nvPr>
            <p:ph idx="1"/>
          </p:nvPr>
        </p:nvSpPr>
        <p:spPr/>
        <p:txBody>
          <a:bodyPr/>
          <a:lstStyle/>
          <a:p>
            <a:r>
              <a:rPr lang="zh-CN" altLang="en-US" dirty="0"/>
              <a:t>信息安全管理的作用</a:t>
            </a:r>
            <a:endParaRPr lang="en-US" altLang="zh-CN" dirty="0"/>
          </a:p>
          <a:p>
            <a:pPr lvl="1"/>
            <a:r>
              <a:rPr lang="zh-CN" altLang="en-US" dirty="0"/>
              <a:t>信息安全管理是组织整体管理的重要、固有组成部分，是组织实现其业务目标的重要保障</a:t>
            </a:r>
            <a:endParaRPr lang="en-US" altLang="zh-CN" dirty="0"/>
          </a:p>
          <a:p>
            <a:pPr lvl="1"/>
            <a:r>
              <a:rPr lang="zh-CN" altLang="en-US" dirty="0"/>
              <a:t>信息安全管理是信息安全技术的融合剂，保障各项技术措施能够发挥作用</a:t>
            </a:r>
            <a:endParaRPr lang="en-US" altLang="zh-CN" dirty="0"/>
          </a:p>
          <a:p>
            <a:pPr lvl="1"/>
            <a:r>
              <a:rPr lang="zh-CN" altLang="en-US" dirty="0"/>
              <a:t>信息安全管理能预防、阻止或减少信息安全事件的发生</a:t>
            </a:r>
            <a:endParaRPr lang="en-US" altLang="zh-CN" dirty="0"/>
          </a:p>
          <a:p>
            <a:r>
              <a:rPr lang="zh-CN" altLang="en-US" dirty="0"/>
              <a:t>对组织的价值</a:t>
            </a:r>
            <a:endParaRPr lang="en-US" altLang="zh-CN" dirty="0"/>
          </a:p>
          <a:p>
            <a:pPr lvl="1"/>
            <a:r>
              <a:rPr lang="zh-CN" altLang="en-US" dirty="0"/>
              <a:t>对内</a:t>
            </a:r>
            <a:endParaRPr lang="en-US" altLang="zh-CN" dirty="0"/>
          </a:p>
          <a:p>
            <a:pPr lvl="1"/>
            <a:r>
              <a:rPr lang="zh-CN" altLang="en-US" dirty="0"/>
              <a:t>对外</a:t>
            </a:r>
          </a:p>
          <a:p>
            <a:endParaRPr lang="zh-CN" altLang="en-US"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a:t>
            </a:fld>
            <a:endParaRPr lang="en-US" altLang="zh-CN"/>
          </a:p>
        </p:txBody>
      </p:sp>
      <p:grpSp>
        <p:nvGrpSpPr>
          <p:cNvPr id="7" name="组合 6"/>
          <p:cNvGrpSpPr/>
          <p:nvPr/>
        </p:nvGrpSpPr>
        <p:grpSpPr>
          <a:xfrm>
            <a:off x="5043779" y="4303398"/>
            <a:ext cx="3443418" cy="2209452"/>
            <a:chOff x="1555868" y="3432175"/>
            <a:chExt cx="5510823" cy="3073400"/>
          </a:xfrm>
        </p:grpSpPr>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432175"/>
              <a:ext cx="3048000" cy="307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4"/>
            <p:cNvSpPr txBox="1"/>
            <p:nvPr/>
          </p:nvSpPr>
          <p:spPr>
            <a:xfrm>
              <a:off x="5497030" y="4488015"/>
              <a:ext cx="1569661" cy="369332"/>
            </a:xfrm>
            <a:prstGeom prst="rect">
              <a:avLst/>
            </a:prstGeom>
            <a:noFill/>
          </p:spPr>
          <p:txBody>
            <a:bodyPr wrap="none" rtlCol="0">
              <a:spAutoFit/>
            </a:bodyPr>
            <a:lstStyle/>
            <a:p>
              <a:r>
                <a:rPr lang="zh-CN" altLang="en-US" dirty="0"/>
                <a:t>信息安全水平</a:t>
              </a:r>
            </a:p>
          </p:txBody>
        </p:sp>
        <p:sp>
          <p:nvSpPr>
            <p:cNvPr id="10" name="TextBox 24"/>
            <p:cNvSpPr txBox="1"/>
            <p:nvPr/>
          </p:nvSpPr>
          <p:spPr>
            <a:xfrm>
              <a:off x="1555868" y="4784208"/>
              <a:ext cx="1569661" cy="369332"/>
            </a:xfrm>
            <a:prstGeom prst="rect">
              <a:avLst/>
            </a:prstGeom>
            <a:noFill/>
          </p:spPr>
          <p:txBody>
            <a:bodyPr wrap="none" rtlCol="0">
              <a:spAutoFit/>
            </a:bodyPr>
            <a:lstStyle/>
            <a:p>
              <a:r>
                <a:rPr lang="zh-CN" altLang="en-US" dirty="0"/>
                <a:t>被侵害的资产</a:t>
              </a:r>
            </a:p>
          </p:txBody>
        </p:sp>
        <p:sp>
          <p:nvSpPr>
            <p:cNvPr id="11" name="TextBox 25"/>
            <p:cNvSpPr txBox="1"/>
            <p:nvPr/>
          </p:nvSpPr>
          <p:spPr>
            <a:xfrm>
              <a:off x="2011221" y="3432175"/>
              <a:ext cx="1107995" cy="369332"/>
            </a:xfrm>
            <a:prstGeom prst="rect">
              <a:avLst/>
            </a:prstGeom>
            <a:noFill/>
          </p:spPr>
          <p:txBody>
            <a:bodyPr wrap="none" rtlCol="0">
              <a:spAutoFit/>
            </a:bodyPr>
            <a:lstStyle/>
            <a:p>
              <a:r>
                <a:rPr lang="zh-CN" altLang="en-US" dirty="0"/>
                <a:t>防护措施</a:t>
              </a:r>
            </a:p>
          </p:txBody>
        </p:sp>
      </p:grpSp>
    </p:spTree>
    <p:extLst>
      <p:ext uri="{BB962C8B-B14F-4D97-AF65-F5344CB8AC3E}">
        <p14:creationId xmlns:p14="http://schemas.microsoft.com/office/powerpoint/2010/main" val="326928226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27004</a:t>
            </a:r>
            <a:r>
              <a:rPr lang="zh-CN" altLang="en-US" dirty="0"/>
              <a:t>测量模型</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50</a:t>
            </a:fld>
            <a:endParaRPr lang="en-US" altLang="zh-CN"/>
          </a:p>
        </p:txBody>
      </p:sp>
      <p:pic>
        <p:nvPicPr>
          <p:cNvPr id="5" name="图片 4" descr="图2 测量模型-xg"/>
          <p:cNvPicPr/>
          <p:nvPr/>
        </p:nvPicPr>
        <p:blipFill>
          <a:blip r:embed="rId2">
            <a:extLst>
              <a:ext uri="{28A0092B-C50C-407E-A947-70E740481C1C}">
                <a14:useLocalDpi xmlns:a14="http://schemas.microsoft.com/office/drawing/2010/main" val="0"/>
              </a:ext>
            </a:extLst>
          </a:blip>
          <a:srcRect/>
          <a:stretch>
            <a:fillRect/>
          </a:stretch>
        </p:blipFill>
        <p:spPr bwMode="auto">
          <a:xfrm>
            <a:off x="536580" y="1293536"/>
            <a:ext cx="8188319" cy="5107264"/>
          </a:xfrm>
          <a:prstGeom prst="rect">
            <a:avLst/>
          </a:prstGeom>
          <a:noFill/>
          <a:ln>
            <a:noFill/>
          </a:ln>
        </p:spPr>
      </p:pic>
    </p:spTree>
    <p:extLst>
      <p:ext uri="{BB962C8B-B14F-4D97-AF65-F5344CB8AC3E}">
        <p14:creationId xmlns:p14="http://schemas.microsoft.com/office/powerpoint/2010/main" val="314795534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测量要求与实现 </a:t>
            </a:r>
          </a:p>
        </p:txBody>
      </p:sp>
      <p:sp>
        <p:nvSpPr>
          <p:cNvPr id="3" name="内容占位符 2"/>
          <p:cNvSpPr>
            <a:spLocks noGrp="1"/>
          </p:cNvSpPr>
          <p:nvPr>
            <p:ph idx="1"/>
          </p:nvPr>
        </p:nvSpPr>
        <p:spPr/>
        <p:txBody>
          <a:bodyPr/>
          <a:lstStyle/>
          <a:p>
            <a:r>
              <a:rPr lang="zh-CN" altLang="en-US" dirty="0"/>
              <a:t>管理职责：管理者建立测量方案，利益相关者参与测量活动 </a:t>
            </a:r>
          </a:p>
          <a:p>
            <a:r>
              <a:rPr lang="zh-CN" altLang="en-US" dirty="0"/>
              <a:t>测度和测量开发：建立测量所需活动及测度 </a:t>
            </a:r>
          </a:p>
          <a:p>
            <a:r>
              <a:rPr lang="zh-CN" altLang="en-US" dirty="0"/>
              <a:t>测量运行：收集、存储和验证被用来创建信息安全测度的数据 </a:t>
            </a:r>
          </a:p>
          <a:p>
            <a:r>
              <a:rPr lang="zh-CN" altLang="en-US" dirty="0"/>
              <a:t>测量分析和报告：对已收集的数据进行分析并提交报告 </a:t>
            </a:r>
          </a:p>
          <a:p>
            <a:r>
              <a:rPr lang="zh-CN" altLang="en-US" dirty="0"/>
              <a:t>测量项目评价和改进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51</a:t>
            </a:fld>
            <a:endParaRPr lang="en-US" altLang="zh-CN"/>
          </a:p>
        </p:txBody>
      </p:sp>
    </p:spTree>
    <p:extLst>
      <p:ext uri="{BB962C8B-B14F-4D97-AF65-F5344CB8AC3E}">
        <p14:creationId xmlns:p14="http://schemas.microsoft.com/office/powerpoint/2010/main" val="381759698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a:t>信息安全管理基础</a:t>
            </a:r>
            <a:endParaRPr lang="en-US" altLang="zh-CN" dirty="0"/>
          </a:p>
          <a:p>
            <a:pPr lvl="1"/>
            <a:r>
              <a:rPr lang="zh-CN" altLang="en-US" dirty="0"/>
              <a:t>信息、信息安全管理、信息安全管理体系</a:t>
            </a:r>
            <a:endParaRPr lang="en-US" altLang="zh-CN" dirty="0"/>
          </a:p>
          <a:p>
            <a:r>
              <a:rPr lang="zh-CN" altLang="en-US" dirty="0"/>
              <a:t>信息安全风险管理</a:t>
            </a:r>
            <a:endParaRPr lang="en-US" altLang="zh-CN" dirty="0"/>
          </a:p>
          <a:p>
            <a:pPr lvl="1"/>
            <a:r>
              <a:rPr lang="zh-CN" altLang="en-US" dirty="0"/>
              <a:t>风险管理作用</a:t>
            </a:r>
            <a:endParaRPr lang="en-US" altLang="zh-CN" dirty="0"/>
          </a:p>
          <a:p>
            <a:pPr lvl="1"/>
            <a:r>
              <a:rPr lang="zh-CN" altLang="en-US" dirty="0"/>
              <a:t>风险管理过程方法</a:t>
            </a:r>
            <a:endParaRPr lang="en-US" altLang="zh-CN" dirty="0"/>
          </a:p>
          <a:p>
            <a:r>
              <a:rPr lang="zh-CN" altLang="en-US" dirty="0"/>
              <a:t>信息安全管理体系建设</a:t>
            </a:r>
            <a:endParaRPr lang="en-US" altLang="zh-CN" dirty="0"/>
          </a:p>
          <a:p>
            <a:pPr lvl="1"/>
            <a:r>
              <a:rPr lang="en-US" altLang="zh-CN" dirty="0"/>
              <a:t>PDCA</a:t>
            </a:r>
          </a:p>
          <a:p>
            <a:pPr lvl="1"/>
            <a:r>
              <a:rPr lang="zh-CN" altLang="en-US" dirty="0"/>
              <a:t>信息安全管理体系最佳实践</a:t>
            </a:r>
            <a:endParaRPr lang="en-US" altLang="zh-CN" dirty="0"/>
          </a:p>
          <a:p>
            <a:pPr marL="342900" lvl="1" indent="-342900">
              <a:buClr>
                <a:srgbClr val="3399FF"/>
              </a:buClr>
              <a:buFont typeface="Wingdings" pitchFamily="2" charset="2"/>
              <a:buChar char="v"/>
            </a:pPr>
            <a:r>
              <a:rPr lang="zh-CN" altLang="en-US" sz="2800" dirty="0">
                <a:cs typeface="+mn-cs"/>
              </a:rPr>
              <a:t>信息安全测量</a:t>
            </a:r>
            <a:endParaRPr lang="en-US" altLang="zh-CN" sz="2800" dirty="0">
              <a:cs typeface="+mn-cs"/>
            </a:endParaRP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52</a:t>
            </a:fld>
            <a:endParaRPr lang="en-US" altLang="zh-CN"/>
          </a:p>
        </p:txBody>
      </p:sp>
    </p:spTree>
    <p:extLst>
      <p:ext uri="{BB962C8B-B14F-4D97-AF65-F5344CB8AC3E}">
        <p14:creationId xmlns:p14="http://schemas.microsoft.com/office/powerpoint/2010/main" val="210099918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邀请您参与讲师考评</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53</a:t>
            </a:fld>
            <a:endParaRPr lang="en-US" altLang="zh-CN"/>
          </a:p>
        </p:txBody>
      </p:sp>
      <p:pic>
        <p:nvPicPr>
          <p:cNvPr id="8" name="内容占位符 7">
            <a:extLst>
              <a:ext uri="{FF2B5EF4-FFF2-40B4-BE49-F238E27FC236}">
                <a16:creationId xmlns:a16="http://schemas.microsoft.com/office/drawing/2014/main" id="{F3B06995-9CB3-4825-8FD7-C0D6A81550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6450" y="1295400"/>
            <a:ext cx="5105400" cy="5105400"/>
          </a:xfrm>
        </p:spPr>
      </p:pic>
    </p:spTree>
    <p:extLst>
      <p:ext uri="{BB962C8B-B14F-4D97-AF65-F5344CB8AC3E}">
        <p14:creationId xmlns:p14="http://schemas.microsoft.com/office/powerpoint/2010/main" val="71514974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066800" y="2732088"/>
            <a:ext cx="6889750" cy="685800"/>
          </a:xfrm>
        </p:spPr>
        <p:txBody>
          <a:bodyPr/>
          <a:lstStyle/>
          <a:p>
            <a:pPr eaLnBrk="1" hangingPunct="1"/>
            <a:r>
              <a:rPr lang="zh-CN" altLang="en-US" sz="3200"/>
              <a:t>谢谢，请提问题！</a:t>
            </a:r>
          </a:p>
        </p:txBody>
      </p:sp>
      <p:sp>
        <p:nvSpPr>
          <p:cNvPr id="101379" name="副标题 4"/>
          <p:cNvSpPr>
            <a:spLocks noGrp="1"/>
          </p:cNvSpPr>
          <p:nvPr>
            <p:ph type="subTitle" idx="1"/>
          </p:nvPr>
        </p:nvSpPr>
        <p:spPr>
          <a:xfrm>
            <a:off x="2195513" y="4581525"/>
            <a:ext cx="5638800" cy="381000"/>
          </a:xfrm>
        </p:spPr>
        <p:txBody>
          <a:bodyPr/>
          <a:lstStyle/>
          <a:p>
            <a:pPr eaLnBrk="1" hangingPunct="1"/>
            <a:endParaRPr lang="zh-CN" altLang="en-US"/>
          </a:p>
        </p:txBody>
      </p:sp>
    </p:spTree>
    <p:extLst>
      <p:ext uri="{BB962C8B-B14F-4D97-AF65-F5344CB8AC3E}">
        <p14:creationId xmlns:p14="http://schemas.microsoft.com/office/powerpoint/2010/main" val="28189468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知识子域：信息安全风险管理</a:t>
            </a:r>
          </a:p>
        </p:txBody>
      </p:sp>
      <p:sp>
        <p:nvSpPr>
          <p:cNvPr id="3" name="内容占位符 2"/>
          <p:cNvSpPr>
            <a:spLocks noGrp="1"/>
          </p:cNvSpPr>
          <p:nvPr>
            <p:ph idx="1"/>
          </p:nvPr>
        </p:nvSpPr>
        <p:spPr>
          <a:xfrm>
            <a:off x="533400" y="1295400"/>
            <a:ext cx="8610600" cy="5105400"/>
          </a:xfrm>
        </p:spPr>
        <p:txBody>
          <a:bodyPr/>
          <a:lstStyle/>
          <a:p>
            <a:r>
              <a:rPr lang="zh-CN" altLang="en-US" dirty="0"/>
              <a:t>风险管理概述</a:t>
            </a:r>
          </a:p>
          <a:p>
            <a:pPr lvl="1"/>
            <a:r>
              <a:rPr lang="zh-CN" altLang="en-US" dirty="0"/>
              <a:t>了解信息安全风险、风险管理的概念；</a:t>
            </a:r>
          </a:p>
          <a:p>
            <a:pPr lvl="1"/>
            <a:r>
              <a:rPr lang="zh-CN" altLang="en-US" dirty="0"/>
              <a:t>理解信息安全风险管理的作用和价值；</a:t>
            </a:r>
          </a:p>
          <a:p>
            <a:r>
              <a:rPr lang="zh-CN" altLang="en-US"/>
              <a:t>常见</a:t>
            </a:r>
            <a:r>
              <a:rPr lang="zh-CN" altLang="en-US" dirty="0"/>
              <a:t>风险管理模型</a:t>
            </a:r>
          </a:p>
          <a:p>
            <a:pPr lvl="1"/>
            <a:r>
              <a:rPr lang="zh-CN" altLang="en-US" dirty="0"/>
              <a:t>了解</a:t>
            </a:r>
            <a:r>
              <a:rPr lang="en-US" altLang="zh-CN" dirty="0"/>
              <a:t>COSO</a:t>
            </a:r>
            <a:r>
              <a:rPr lang="zh-CN" altLang="en-US" dirty="0"/>
              <a:t>报告、</a:t>
            </a:r>
            <a:r>
              <a:rPr lang="en-US" altLang="zh-CN" dirty="0"/>
              <a:t>ISO31000</a:t>
            </a:r>
            <a:r>
              <a:rPr lang="zh-CN" altLang="en-US" dirty="0"/>
              <a:t>、</a:t>
            </a:r>
            <a:r>
              <a:rPr lang="en-US" altLang="zh-CN" dirty="0"/>
              <a:t>COBIT</a:t>
            </a:r>
            <a:r>
              <a:rPr lang="zh-CN" altLang="en-US" dirty="0"/>
              <a:t>等风险管理模型的作用。</a:t>
            </a:r>
          </a:p>
          <a:p>
            <a:r>
              <a:rPr lang="zh-CN" altLang="en-US" dirty="0"/>
              <a:t>安全风险管理基本过程</a:t>
            </a:r>
          </a:p>
          <a:p>
            <a:pPr lvl="1"/>
            <a:r>
              <a:rPr lang="zh-CN" altLang="en-US" dirty="0"/>
              <a:t>理</a:t>
            </a:r>
            <a:r>
              <a:rPr lang="zh-CN" altLang="zh-CN" dirty="0"/>
              <a:t>解风险管理的背景建立、风险评估、风险处理、批准监督、监控审查和沟通咨询六个方面的工作目标及内容；</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a:t>
            </a:fld>
            <a:endParaRPr lang="en-US" altLang="zh-CN"/>
          </a:p>
        </p:txBody>
      </p:sp>
    </p:spTree>
    <p:extLst>
      <p:ext uri="{BB962C8B-B14F-4D97-AF65-F5344CB8AC3E}">
        <p14:creationId xmlns:p14="http://schemas.microsoft.com/office/powerpoint/2010/main" val="38458201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24644"/>
            <a:ext cx="7096125" cy="487363"/>
          </a:xfrm>
        </p:spPr>
        <p:txBody>
          <a:bodyPr/>
          <a:lstStyle/>
          <a:p>
            <a:r>
              <a:rPr lang="zh-CN" altLang="en-US" dirty="0"/>
              <a:t>风险管理基本概念</a:t>
            </a:r>
          </a:p>
        </p:txBody>
      </p:sp>
      <p:sp>
        <p:nvSpPr>
          <p:cNvPr id="3" name="内容占位符 2"/>
          <p:cNvSpPr>
            <a:spLocks noGrp="1"/>
          </p:cNvSpPr>
          <p:nvPr>
            <p:ph idx="1"/>
          </p:nvPr>
        </p:nvSpPr>
        <p:spPr/>
        <p:txBody>
          <a:bodyPr/>
          <a:lstStyle/>
          <a:p>
            <a:r>
              <a:rPr lang="zh-CN" altLang="en-US" dirty="0"/>
              <a:t>风险：事态的概率及其结果的组合</a:t>
            </a:r>
          </a:p>
          <a:p>
            <a:pPr lvl="1"/>
            <a:r>
              <a:rPr lang="zh-CN" altLang="en-US" dirty="0"/>
              <a:t>风险是客观存在</a:t>
            </a:r>
          </a:p>
          <a:p>
            <a:pPr lvl="1"/>
            <a:r>
              <a:rPr lang="zh-CN" altLang="en-US" dirty="0"/>
              <a:t>风险管理是指导和控制一个组织相关风险的协调活动，其目的是确保不确定性不会使企业的业务目标发生变化</a:t>
            </a:r>
            <a:endParaRPr lang="en-US" altLang="zh-CN" dirty="0"/>
          </a:p>
          <a:p>
            <a:pPr lvl="1"/>
            <a:r>
              <a:rPr lang="zh-CN" altLang="en-US" dirty="0"/>
              <a:t>风险的识别、评估和优化</a:t>
            </a:r>
          </a:p>
          <a:p>
            <a:r>
              <a:rPr lang="zh-CN" altLang="en-US" dirty="0"/>
              <a:t>风险管理的价值</a:t>
            </a:r>
          </a:p>
          <a:p>
            <a:pPr lvl="1"/>
            <a:r>
              <a:rPr lang="zh-CN" altLang="en-US" dirty="0"/>
              <a:t>安全措施的成本与资产价值之间的平衡</a:t>
            </a:r>
            <a:endParaRPr lang="en-US" altLang="zh-CN" dirty="0"/>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a:t>
            </a:fld>
            <a:endParaRPr lang="en-US" altLang="zh-CN"/>
          </a:p>
        </p:txBody>
      </p:sp>
      <p:sp>
        <p:nvSpPr>
          <p:cNvPr id="5" name="圆角矩形 4"/>
          <p:cNvSpPr/>
          <p:nvPr/>
        </p:nvSpPr>
        <p:spPr>
          <a:xfrm>
            <a:off x="863588" y="5229199"/>
            <a:ext cx="7861312" cy="1276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dirty="0">
                <a:solidFill>
                  <a:srgbClr val="FF0000"/>
                </a:solidFill>
              </a:rPr>
              <a:t>基于风险的思想是所有信息系统安全保障工作的核心思想</a:t>
            </a:r>
            <a:r>
              <a:rPr lang="zh-CN" altLang="en-US" sz="2800" dirty="0">
                <a:solidFill>
                  <a:srgbClr val="FF0000"/>
                </a:solidFill>
              </a:rPr>
              <a:t>！</a:t>
            </a:r>
            <a:endParaRPr lang="en-US" altLang="zh-CN" sz="2800" dirty="0">
              <a:solidFill>
                <a:srgbClr val="FF0000"/>
              </a:solidFill>
            </a:endParaRPr>
          </a:p>
        </p:txBody>
      </p:sp>
    </p:spTree>
    <p:extLst>
      <p:ext uri="{BB962C8B-B14F-4D97-AF65-F5344CB8AC3E}">
        <p14:creationId xmlns:p14="http://schemas.microsoft.com/office/powerpoint/2010/main" val="28530458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常见风险管理模型 </a:t>
            </a:r>
          </a:p>
        </p:txBody>
      </p:sp>
      <p:sp>
        <p:nvSpPr>
          <p:cNvPr id="3" name="内容占位符 2"/>
          <p:cNvSpPr>
            <a:spLocks noGrp="1"/>
          </p:cNvSpPr>
          <p:nvPr>
            <p:ph idx="1"/>
          </p:nvPr>
        </p:nvSpPr>
        <p:spPr/>
        <p:txBody>
          <a:bodyPr/>
          <a:lstStyle/>
          <a:p>
            <a:r>
              <a:rPr lang="zh-CN" altLang="en-US" dirty="0"/>
              <a:t>内部控制整合框架（</a:t>
            </a:r>
            <a:r>
              <a:rPr lang="en-US" altLang="zh-CN" dirty="0"/>
              <a:t>COSO</a:t>
            </a:r>
            <a:r>
              <a:rPr lang="zh-CN" altLang="en-US" dirty="0"/>
              <a:t>报告） </a:t>
            </a:r>
          </a:p>
          <a:p>
            <a:pPr lvl="1"/>
            <a:r>
              <a:rPr lang="zh-CN" altLang="en-US" dirty="0"/>
              <a:t>三个目标：财务报告可靠性、经验效率和效果、合规性 </a:t>
            </a:r>
          </a:p>
          <a:p>
            <a:pPr lvl="1"/>
            <a:r>
              <a:rPr lang="zh-CN" altLang="en-US" dirty="0"/>
              <a:t>五个管理要素：内制环境、风险评估、控制活动、信息与沟通、监控 </a:t>
            </a:r>
          </a:p>
          <a:p>
            <a:r>
              <a:rPr lang="en-US" altLang="zh-CN" dirty="0"/>
              <a:t>ISO31000 </a:t>
            </a:r>
          </a:p>
          <a:p>
            <a:pPr lvl="1"/>
            <a:r>
              <a:rPr lang="zh-CN" altLang="en-US" dirty="0"/>
              <a:t>为所有与风险管理相关的操作提供最佳实践结构和指导 </a:t>
            </a:r>
          </a:p>
          <a:p>
            <a:r>
              <a:rPr lang="en-US" altLang="zh-CN" dirty="0"/>
              <a:t>COBIT </a:t>
            </a:r>
          </a:p>
          <a:p>
            <a:pPr lvl="1"/>
            <a:r>
              <a:rPr lang="zh-CN" altLang="en-US" dirty="0"/>
              <a:t>为信息系统和技术的治理及控制过程提供最佳实践 </a:t>
            </a:r>
          </a:p>
          <a:p>
            <a:pPr lvl="1"/>
            <a:r>
              <a:rPr lang="zh-CN" altLang="en-US" dirty="0"/>
              <a:t>组件：框架、流程描述、控制目标、管理指南、成熟度模型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8</a:t>
            </a:fld>
            <a:endParaRPr lang="en-US" altLang="zh-CN"/>
          </a:p>
        </p:txBody>
      </p:sp>
    </p:spTree>
    <p:extLst>
      <p:ext uri="{BB962C8B-B14F-4D97-AF65-F5344CB8AC3E}">
        <p14:creationId xmlns:p14="http://schemas.microsoft.com/office/powerpoint/2010/main" val="25633049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信息安全风险管理基本过程</a:t>
            </a:r>
          </a:p>
        </p:txBody>
      </p:sp>
      <p:sp>
        <p:nvSpPr>
          <p:cNvPr id="3" name="内容占位符 2"/>
          <p:cNvSpPr>
            <a:spLocks noGrp="1"/>
          </p:cNvSpPr>
          <p:nvPr>
            <p:ph idx="1"/>
          </p:nvPr>
        </p:nvSpPr>
        <p:spPr/>
        <p:txBody>
          <a:bodyPr/>
          <a:lstStyle/>
          <a:p>
            <a:r>
              <a:rPr lang="en-US" altLang="zh-CN" dirty="0"/>
              <a:t>GB/Z 24364《</a:t>
            </a:r>
            <a:r>
              <a:rPr lang="zh-CN" altLang="en-US" dirty="0"/>
              <a:t>信息安全风险管理指南</a:t>
            </a:r>
            <a:r>
              <a:rPr lang="en-US" altLang="zh-CN" dirty="0"/>
              <a:t>》</a:t>
            </a:r>
          </a:p>
          <a:p>
            <a:pPr lvl="1"/>
            <a:r>
              <a:rPr lang="zh-CN" altLang="en-US" dirty="0"/>
              <a:t>四个阶段</a:t>
            </a:r>
            <a:endParaRPr lang="en-US" altLang="zh-CN" dirty="0"/>
          </a:p>
          <a:p>
            <a:pPr lvl="1"/>
            <a:r>
              <a:rPr lang="zh-CN" altLang="en-US" dirty="0"/>
              <a:t>两个贯穿</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9</a:t>
            </a:fld>
            <a:endParaRPr lang="en-US" altLang="zh-CN"/>
          </a:p>
        </p:txBody>
      </p:sp>
      <p:grpSp>
        <p:nvGrpSpPr>
          <p:cNvPr id="5" name="组合 4"/>
          <p:cNvGrpSpPr/>
          <p:nvPr/>
        </p:nvGrpSpPr>
        <p:grpSpPr>
          <a:xfrm>
            <a:off x="2267744" y="2737392"/>
            <a:ext cx="5068887" cy="3657600"/>
            <a:chOff x="1912938" y="2187575"/>
            <a:chExt cx="5068887" cy="3657600"/>
          </a:xfrm>
        </p:grpSpPr>
        <p:pic>
          <p:nvPicPr>
            <p:cNvPr id="6" name="Picture 11" descr="GEL Rounded Square aquamarine"/>
            <p:cNvPicPr>
              <a:picLocks noChangeAspect="1" noChangeArrowheads="1"/>
            </p:cNvPicPr>
            <p:nvPr/>
          </p:nvPicPr>
          <p:blipFill>
            <a:blip r:embed="rId2" cstate="print"/>
            <a:srcRect/>
            <a:stretch>
              <a:fillRect/>
            </a:stretch>
          </p:blipFill>
          <p:spPr bwMode="auto">
            <a:xfrm>
              <a:off x="3432175" y="2187575"/>
              <a:ext cx="1878013" cy="685800"/>
            </a:xfrm>
            <a:prstGeom prst="rect">
              <a:avLst/>
            </a:prstGeom>
            <a:noFill/>
            <a:ln w="9525">
              <a:noFill/>
              <a:miter lim="800000"/>
              <a:headEnd/>
              <a:tailEnd/>
            </a:ln>
          </p:spPr>
        </p:pic>
        <p:sp>
          <p:nvSpPr>
            <p:cNvPr id="7" name="Rectangle 14"/>
            <p:cNvSpPr>
              <a:spLocks noChangeAspect="1" noChangeArrowheads="1"/>
            </p:cNvSpPr>
            <p:nvPr/>
          </p:nvSpPr>
          <p:spPr bwMode="auto">
            <a:xfrm>
              <a:off x="3702050" y="2263775"/>
              <a:ext cx="1422400" cy="461665"/>
            </a:xfrm>
            <a:prstGeom prst="rect">
              <a:avLst/>
            </a:prstGeom>
            <a:noFill/>
            <a:ln w="9525">
              <a:noFill/>
              <a:miter lim="800000"/>
              <a:headEnd/>
              <a:tailEnd/>
            </a:ln>
            <a:effectLst/>
          </p:spPr>
          <p:txBody>
            <a:bodyPr>
              <a:spAutoFit/>
            </a:bodyPr>
            <a:lstStyle/>
            <a:p>
              <a:pPr algn="ctr">
                <a:defRPr/>
              </a:pPr>
              <a:r>
                <a:rPr lang="zh-CN" altLang="en-US" sz="2400" b="1" dirty="0">
                  <a:solidFill>
                    <a:schemeClr val="tx2"/>
                  </a:solidFill>
                  <a:effectLst>
                    <a:outerShdw blurRad="38100" dist="38100" dir="2700000" algn="tl">
                      <a:srgbClr val="C0C0C0"/>
                    </a:outerShdw>
                  </a:effectLst>
                  <a:latin typeface="Arial" charset="0"/>
                </a:rPr>
                <a:t>背景</a:t>
              </a:r>
              <a:r>
                <a:rPr lang="zh-CN" altLang="en-US" sz="2400" b="1" dirty="0">
                  <a:solidFill>
                    <a:schemeClr val="tx2"/>
                  </a:solidFill>
                  <a:effectLst>
                    <a:outerShdw blurRad="38100" dist="38100" dir="2700000" algn="tl">
                      <a:srgbClr val="C0C0C0"/>
                    </a:outerShdw>
                  </a:effectLst>
                </a:rPr>
                <a:t>建立</a:t>
              </a:r>
              <a:endParaRPr lang="en-US" altLang="zh-CN" sz="2400" b="1" dirty="0">
                <a:solidFill>
                  <a:schemeClr val="tx2"/>
                </a:solidFill>
                <a:effectLst>
                  <a:outerShdw blurRad="38100" dist="38100" dir="2700000" algn="tl">
                    <a:srgbClr val="C0C0C0"/>
                  </a:outerShdw>
                </a:effectLst>
              </a:endParaRPr>
            </a:p>
          </p:txBody>
        </p:sp>
        <p:pic>
          <p:nvPicPr>
            <p:cNvPr id="8" name="Picture 15" descr="GEL Rounded Square aquamarine"/>
            <p:cNvPicPr>
              <a:picLocks noChangeAspect="1" noChangeArrowheads="1"/>
            </p:cNvPicPr>
            <p:nvPr/>
          </p:nvPicPr>
          <p:blipFill>
            <a:blip r:embed="rId2" cstate="print"/>
            <a:srcRect/>
            <a:stretch>
              <a:fillRect/>
            </a:stretch>
          </p:blipFill>
          <p:spPr bwMode="auto">
            <a:xfrm>
              <a:off x="3432175" y="3178175"/>
              <a:ext cx="1878013" cy="685800"/>
            </a:xfrm>
            <a:prstGeom prst="rect">
              <a:avLst/>
            </a:prstGeom>
            <a:noFill/>
            <a:ln w="9525">
              <a:noFill/>
              <a:miter lim="800000"/>
              <a:headEnd/>
              <a:tailEnd/>
            </a:ln>
          </p:spPr>
        </p:pic>
        <p:sp>
          <p:nvSpPr>
            <p:cNvPr id="9" name="Rectangle 16"/>
            <p:cNvSpPr>
              <a:spLocks noChangeAspect="1" noChangeArrowheads="1"/>
            </p:cNvSpPr>
            <p:nvPr/>
          </p:nvSpPr>
          <p:spPr bwMode="auto">
            <a:xfrm>
              <a:off x="3702050" y="3252788"/>
              <a:ext cx="1422400" cy="461962"/>
            </a:xfrm>
            <a:prstGeom prst="rect">
              <a:avLst/>
            </a:prstGeom>
            <a:noFill/>
            <a:ln w="9525">
              <a:noFill/>
              <a:miter lim="800000"/>
              <a:headEnd/>
              <a:tailEnd/>
            </a:ln>
            <a:effectLst/>
          </p:spPr>
          <p:txBody>
            <a:bodyPr>
              <a:spAutoFit/>
            </a:bodyPr>
            <a:lstStyle/>
            <a:p>
              <a:pPr algn="ctr">
                <a:defRPr/>
              </a:pPr>
              <a:r>
                <a:rPr lang="zh-CN" altLang="en-US" sz="2400" b="1" dirty="0">
                  <a:solidFill>
                    <a:schemeClr val="tx2"/>
                  </a:solidFill>
                  <a:effectLst>
                    <a:outerShdw blurRad="38100" dist="38100" dir="2700000" algn="tl">
                      <a:srgbClr val="C0C0C0"/>
                    </a:outerShdw>
                  </a:effectLst>
                  <a:latin typeface="Arial" charset="0"/>
                </a:rPr>
                <a:t>风险评估</a:t>
              </a:r>
              <a:endParaRPr lang="en-US" altLang="zh-CN" sz="2800" b="1" dirty="0">
                <a:solidFill>
                  <a:schemeClr val="tx2"/>
                </a:solidFill>
                <a:effectLst>
                  <a:outerShdw blurRad="38100" dist="38100" dir="2700000" algn="tl">
                    <a:srgbClr val="C0C0C0"/>
                  </a:outerShdw>
                </a:effectLst>
                <a:latin typeface="Arial" charset="0"/>
              </a:endParaRPr>
            </a:p>
          </p:txBody>
        </p:sp>
        <p:pic>
          <p:nvPicPr>
            <p:cNvPr id="10" name="Picture 17" descr="GEL Rounded Square aquamarine"/>
            <p:cNvPicPr>
              <a:picLocks noChangeAspect="1" noChangeArrowheads="1"/>
            </p:cNvPicPr>
            <p:nvPr/>
          </p:nvPicPr>
          <p:blipFill>
            <a:blip r:embed="rId2" cstate="print"/>
            <a:srcRect/>
            <a:stretch>
              <a:fillRect/>
            </a:stretch>
          </p:blipFill>
          <p:spPr bwMode="auto">
            <a:xfrm>
              <a:off x="3432175" y="4168775"/>
              <a:ext cx="1878013" cy="685800"/>
            </a:xfrm>
            <a:prstGeom prst="rect">
              <a:avLst/>
            </a:prstGeom>
            <a:noFill/>
            <a:ln w="9525">
              <a:noFill/>
              <a:miter lim="800000"/>
              <a:headEnd/>
              <a:tailEnd/>
            </a:ln>
          </p:spPr>
        </p:pic>
        <p:sp>
          <p:nvSpPr>
            <p:cNvPr id="11" name="Rectangle 18"/>
            <p:cNvSpPr>
              <a:spLocks noChangeAspect="1" noChangeArrowheads="1"/>
            </p:cNvSpPr>
            <p:nvPr/>
          </p:nvSpPr>
          <p:spPr bwMode="auto">
            <a:xfrm>
              <a:off x="3702050" y="4244975"/>
              <a:ext cx="1422400" cy="461963"/>
            </a:xfrm>
            <a:prstGeom prst="rect">
              <a:avLst/>
            </a:prstGeom>
            <a:noFill/>
            <a:ln w="9525">
              <a:noFill/>
              <a:miter lim="800000"/>
              <a:headEnd/>
              <a:tailEnd/>
            </a:ln>
            <a:effectLst/>
          </p:spPr>
          <p:txBody>
            <a:bodyPr>
              <a:spAutoFit/>
            </a:bodyPr>
            <a:lstStyle/>
            <a:p>
              <a:pPr algn="ctr">
                <a:defRPr/>
              </a:pPr>
              <a:r>
                <a:rPr lang="zh-CN" altLang="en-US" sz="2400" b="1">
                  <a:solidFill>
                    <a:schemeClr val="tx2"/>
                  </a:solidFill>
                  <a:effectLst>
                    <a:outerShdw blurRad="38100" dist="38100" dir="2700000" algn="tl">
                      <a:srgbClr val="C0C0C0"/>
                    </a:outerShdw>
                  </a:effectLst>
                  <a:latin typeface="Arial" charset="0"/>
                </a:rPr>
                <a:t>风险处理</a:t>
              </a:r>
              <a:endParaRPr lang="en-US" altLang="zh-CN" sz="2800" b="1">
                <a:solidFill>
                  <a:schemeClr val="tx2"/>
                </a:solidFill>
                <a:effectLst>
                  <a:outerShdw blurRad="38100" dist="38100" dir="2700000" algn="tl">
                    <a:srgbClr val="C0C0C0"/>
                  </a:outerShdw>
                </a:effectLst>
                <a:latin typeface="Arial" charset="0"/>
              </a:endParaRPr>
            </a:p>
          </p:txBody>
        </p:sp>
        <p:pic>
          <p:nvPicPr>
            <p:cNvPr id="12" name="Picture 19" descr="GEL Rounded Square aquamarine"/>
            <p:cNvPicPr>
              <a:picLocks noChangeAspect="1" noChangeArrowheads="1"/>
            </p:cNvPicPr>
            <p:nvPr/>
          </p:nvPicPr>
          <p:blipFill>
            <a:blip r:embed="rId2" cstate="print"/>
            <a:srcRect/>
            <a:stretch>
              <a:fillRect/>
            </a:stretch>
          </p:blipFill>
          <p:spPr bwMode="auto">
            <a:xfrm>
              <a:off x="3432175" y="5160963"/>
              <a:ext cx="1878013" cy="684212"/>
            </a:xfrm>
            <a:prstGeom prst="rect">
              <a:avLst/>
            </a:prstGeom>
            <a:noFill/>
            <a:ln w="9525">
              <a:noFill/>
              <a:miter lim="800000"/>
              <a:headEnd/>
              <a:tailEnd/>
            </a:ln>
          </p:spPr>
        </p:pic>
        <p:sp>
          <p:nvSpPr>
            <p:cNvPr id="13" name="Rectangle 20"/>
            <p:cNvSpPr>
              <a:spLocks noChangeAspect="1" noChangeArrowheads="1"/>
            </p:cNvSpPr>
            <p:nvPr/>
          </p:nvSpPr>
          <p:spPr bwMode="auto">
            <a:xfrm>
              <a:off x="3702050" y="5235575"/>
              <a:ext cx="1422400" cy="461963"/>
            </a:xfrm>
            <a:prstGeom prst="rect">
              <a:avLst/>
            </a:prstGeom>
            <a:noFill/>
            <a:ln w="9525">
              <a:noFill/>
              <a:miter lim="800000"/>
              <a:headEnd/>
              <a:tailEnd/>
            </a:ln>
            <a:effectLst/>
          </p:spPr>
          <p:txBody>
            <a:bodyPr>
              <a:spAutoFit/>
            </a:bodyPr>
            <a:lstStyle/>
            <a:p>
              <a:pPr algn="ctr">
                <a:defRPr/>
              </a:pPr>
              <a:r>
                <a:rPr lang="zh-CN" altLang="en-US" sz="2400" b="1">
                  <a:solidFill>
                    <a:schemeClr val="tx2"/>
                  </a:solidFill>
                  <a:effectLst>
                    <a:outerShdw blurRad="38100" dist="38100" dir="2700000" algn="tl">
                      <a:srgbClr val="C0C0C0"/>
                    </a:outerShdw>
                  </a:effectLst>
                  <a:latin typeface="Arial" charset="0"/>
                </a:rPr>
                <a:t>批准监督</a:t>
              </a:r>
              <a:endParaRPr lang="en-US" altLang="zh-CN" sz="2800" b="1">
                <a:solidFill>
                  <a:schemeClr val="tx2"/>
                </a:solidFill>
                <a:effectLst>
                  <a:outerShdw blurRad="38100" dist="38100" dir="2700000" algn="tl">
                    <a:srgbClr val="C0C0C0"/>
                  </a:outerShdw>
                </a:effectLst>
                <a:latin typeface="Arial" charset="0"/>
              </a:endParaRPr>
            </a:p>
          </p:txBody>
        </p:sp>
        <p:grpSp>
          <p:nvGrpSpPr>
            <p:cNvPr id="14" name="Group 24"/>
            <p:cNvGrpSpPr>
              <a:grpSpLocks/>
            </p:cNvGrpSpPr>
            <p:nvPr/>
          </p:nvGrpSpPr>
          <p:grpSpPr bwMode="auto">
            <a:xfrm>
              <a:off x="1912938" y="2616200"/>
              <a:ext cx="839787" cy="3000375"/>
              <a:chOff x="1228" y="1117"/>
              <a:chExt cx="563" cy="1786"/>
            </a:xfrm>
          </p:grpSpPr>
          <p:pic>
            <p:nvPicPr>
              <p:cNvPr id="30" name="Picture 21" descr="GEL Rounded Column carrot"/>
              <p:cNvPicPr>
                <a:picLocks noChangeAspect="1" noChangeArrowheads="1"/>
              </p:cNvPicPr>
              <p:nvPr/>
            </p:nvPicPr>
            <p:blipFill>
              <a:blip r:embed="rId3" cstate="print"/>
              <a:srcRect/>
              <a:stretch>
                <a:fillRect/>
              </a:stretch>
            </p:blipFill>
            <p:spPr bwMode="auto">
              <a:xfrm>
                <a:off x="1228" y="1117"/>
                <a:ext cx="563" cy="1786"/>
              </a:xfrm>
              <a:prstGeom prst="rect">
                <a:avLst/>
              </a:prstGeom>
              <a:noFill/>
              <a:ln w="9525">
                <a:noFill/>
                <a:miter lim="800000"/>
                <a:headEnd/>
                <a:tailEnd/>
              </a:ln>
            </p:spPr>
          </p:pic>
          <p:sp>
            <p:nvSpPr>
              <p:cNvPr id="31" name="Text Box 22"/>
              <p:cNvSpPr txBox="1">
                <a:spLocks noChangeArrowheads="1"/>
              </p:cNvSpPr>
              <p:nvPr/>
            </p:nvSpPr>
            <p:spPr bwMode="auto">
              <a:xfrm>
                <a:off x="1392" y="1270"/>
                <a:ext cx="309" cy="1497"/>
              </a:xfrm>
              <a:prstGeom prst="rect">
                <a:avLst/>
              </a:prstGeom>
              <a:noFill/>
              <a:ln w="9525">
                <a:noFill/>
                <a:miter lim="800000"/>
                <a:headEnd/>
                <a:tailEnd/>
              </a:ln>
            </p:spPr>
            <p:txBody>
              <a:bodyPr vert="eaVert">
                <a:spAutoFit/>
              </a:bodyPr>
              <a:lstStyle/>
              <a:p>
                <a:pPr>
                  <a:spcBef>
                    <a:spcPct val="50000"/>
                  </a:spcBef>
                </a:pPr>
                <a:endParaRPr lang="zh-CN" altLang="en-US"/>
              </a:p>
            </p:txBody>
          </p:sp>
          <p:sp>
            <p:nvSpPr>
              <p:cNvPr id="32" name="Text Box 23"/>
              <p:cNvSpPr txBox="1">
                <a:spLocks noChangeArrowheads="1"/>
              </p:cNvSpPr>
              <p:nvPr/>
            </p:nvSpPr>
            <p:spPr bwMode="auto">
              <a:xfrm>
                <a:off x="1309" y="1588"/>
                <a:ext cx="392" cy="907"/>
              </a:xfrm>
              <a:prstGeom prst="rect">
                <a:avLst/>
              </a:prstGeom>
              <a:noFill/>
              <a:ln w="9525">
                <a:noFill/>
                <a:miter lim="800000"/>
                <a:headEnd/>
                <a:tailEnd/>
              </a:ln>
            </p:spPr>
            <p:txBody>
              <a:bodyPr vert="eaVert">
                <a:spAutoFit/>
              </a:bodyPr>
              <a:lstStyle/>
              <a:p>
                <a:pPr>
                  <a:spcBef>
                    <a:spcPct val="50000"/>
                  </a:spcBef>
                </a:pPr>
                <a:r>
                  <a:rPr lang="zh-CN" altLang="en-US" sz="2600" b="1"/>
                  <a:t>监控审查</a:t>
                </a:r>
                <a:endParaRPr lang="en-US" altLang="zh-CN" sz="2600" b="1"/>
              </a:p>
            </p:txBody>
          </p:sp>
        </p:grpSp>
        <p:grpSp>
          <p:nvGrpSpPr>
            <p:cNvPr id="15" name="Group 25"/>
            <p:cNvGrpSpPr>
              <a:grpSpLocks/>
            </p:cNvGrpSpPr>
            <p:nvPr/>
          </p:nvGrpSpPr>
          <p:grpSpPr bwMode="auto">
            <a:xfrm>
              <a:off x="6140450" y="2616200"/>
              <a:ext cx="841375" cy="3000375"/>
              <a:chOff x="1228" y="1117"/>
              <a:chExt cx="563" cy="1786"/>
            </a:xfrm>
          </p:grpSpPr>
          <p:pic>
            <p:nvPicPr>
              <p:cNvPr id="27" name="Picture 26" descr="GEL Rounded Column carrot"/>
              <p:cNvPicPr>
                <a:picLocks noChangeAspect="1" noChangeArrowheads="1"/>
              </p:cNvPicPr>
              <p:nvPr/>
            </p:nvPicPr>
            <p:blipFill>
              <a:blip r:embed="rId3" cstate="print"/>
              <a:srcRect/>
              <a:stretch>
                <a:fillRect/>
              </a:stretch>
            </p:blipFill>
            <p:spPr bwMode="auto">
              <a:xfrm>
                <a:off x="1228" y="1117"/>
                <a:ext cx="563" cy="1786"/>
              </a:xfrm>
              <a:prstGeom prst="rect">
                <a:avLst/>
              </a:prstGeom>
              <a:noFill/>
              <a:ln w="9525">
                <a:noFill/>
                <a:miter lim="800000"/>
                <a:headEnd/>
                <a:tailEnd/>
              </a:ln>
            </p:spPr>
          </p:pic>
          <p:sp>
            <p:nvSpPr>
              <p:cNvPr id="28" name="Text Box 27"/>
              <p:cNvSpPr txBox="1">
                <a:spLocks noChangeArrowheads="1"/>
              </p:cNvSpPr>
              <p:nvPr/>
            </p:nvSpPr>
            <p:spPr bwMode="auto">
              <a:xfrm>
                <a:off x="1392" y="1270"/>
                <a:ext cx="309" cy="1497"/>
              </a:xfrm>
              <a:prstGeom prst="rect">
                <a:avLst/>
              </a:prstGeom>
              <a:noFill/>
              <a:ln w="9525">
                <a:noFill/>
                <a:miter lim="800000"/>
                <a:headEnd/>
                <a:tailEnd/>
              </a:ln>
            </p:spPr>
            <p:txBody>
              <a:bodyPr vert="eaVert">
                <a:spAutoFit/>
              </a:bodyPr>
              <a:lstStyle/>
              <a:p>
                <a:pPr>
                  <a:spcBef>
                    <a:spcPct val="50000"/>
                  </a:spcBef>
                </a:pPr>
                <a:endParaRPr lang="zh-CN" altLang="en-US"/>
              </a:p>
            </p:txBody>
          </p:sp>
          <p:sp>
            <p:nvSpPr>
              <p:cNvPr id="29" name="Text Box 28"/>
              <p:cNvSpPr txBox="1">
                <a:spLocks noChangeArrowheads="1"/>
              </p:cNvSpPr>
              <p:nvPr/>
            </p:nvSpPr>
            <p:spPr bwMode="auto">
              <a:xfrm>
                <a:off x="1309" y="1588"/>
                <a:ext cx="392" cy="907"/>
              </a:xfrm>
              <a:prstGeom prst="rect">
                <a:avLst/>
              </a:prstGeom>
              <a:noFill/>
              <a:ln w="9525">
                <a:noFill/>
                <a:miter lim="800000"/>
                <a:headEnd/>
                <a:tailEnd/>
              </a:ln>
            </p:spPr>
            <p:txBody>
              <a:bodyPr vert="eaVert">
                <a:spAutoFit/>
              </a:bodyPr>
              <a:lstStyle/>
              <a:p>
                <a:pPr>
                  <a:spcBef>
                    <a:spcPct val="50000"/>
                  </a:spcBef>
                </a:pPr>
                <a:r>
                  <a:rPr lang="zh-CN" altLang="en-US" sz="2600" b="1"/>
                  <a:t>沟通咨询</a:t>
                </a:r>
                <a:endParaRPr lang="en-US" altLang="zh-CN" sz="2600" b="1"/>
              </a:p>
            </p:txBody>
          </p:sp>
        </p:grpSp>
        <p:sp>
          <p:nvSpPr>
            <p:cNvPr id="16" name="AutoShape 29"/>
            <p:cNvSpPr>
              <a:spLocks noChangeArrowheads="1"/>
            </p:cNvSpPr>
            <p:nvPr/>
          </p:nvSpPr>
          <p:spPr bwMode="auto">
            <a:xfrm>
              <a:off x="4176713" y="2873375"/>
              <a:ext cx="406400" cy="304800"/>
            </a:xfrm>
            <a:prstGeom prst="downArrow">
              <a:avLst>
                <a:gd name="adj1" fmla="val 50000"/>
                <a:gd name="adj2" fmla="val 25000"/>
              </a:avLst>
            </a:prstGeom>
            <a:solidFill>
              <a:srgbClr val="00B8FF"/>
            </a:solidFill>
            <a:ln w="9525">
              <a:solidFill>
                <a:schemeClr val="tx1"/>
              </a:solidFill>
              <a:miter lim="800000"/>
              <a:headEnd/>
              <a:tailEnd/>
            </a:ln>
          </p:spPr>
          <p:txBody>
            <a:bodyPr vert="eaVert" wrap="none" anchor="ctr"/>
            <a:lstStyle/>
            <a:p>
              <a:endParaRPr lang="zh-CN" altLang="en-US"/>
            </a:p>
          </p:txBody>
        </p:sp>
        <p:sp>
          <p:nvSpPr>
            <p:cNvPr id="17" name="AutoShape 30"/>
            <p:cNvSpPr>
              <a:spLocks noChangeArrowheads="1"/>
            </p:cNvSpPr>
            <p:nvPr/>
          </p:nvSpPr>
          <p:spPr bwMode="auto">
            <a:xfrm>
              <a:off x="4176713" y="3865563"/>
              <a:ext cx="406400" cy="303212"/>
            </a:xfrm>
            <a:prstGeom prst="downArrow">
              <a:avLst>
                <a:gd name="adj1" fmla="val 50000"/>
                <a:gd name="adj2" fmla="val 25000"/>
              </a:avLst>
            </a:prstGeom>
            <a:solidFill>
              <a:srgbClr val="00B8FF"/>
            </a:solidFill>
            <a:ln w="9525">
              <a:solidFill>
                <a:schemeClr val="tx1"/>
              </a:solidFill>
              <a:miter lim="800000"/>
              <a:headEnd/>
              <a:tailEnd/>
            </a:ln>
          </p:spPr>
          <p:txBody>
            <a:bodyPr vert="eaVert" wrap="none" anchor="ctr"/>
            <a:lstStyle/>
            <a:p>
              <a:endParaRPr lang="zh-CN" altLang="en-US"/>
            </a:p>
          </p:txBody>
        </p:sp>
        <p:sp>
          <p:nvSpPr>
            <p:cNvPr id="18" name="AutoShape 31"/>
            <p:cNvSpPr>
              <a:spLocks noChangeArrowheads="1"/>
            </p:cNvSpPr>
            <p:nvPr/>
          </p:nvSpPr>
          <p:spPr bwMode="auto">
            <a:xfrm>
              <a:off x="4176713" y="4856163"/>
              <a:ext cx="406400" cy="304800"/>
            </a:xfrm>
            <a:prstGeom prst="downArrow">
              <a:avLst>
                <a:gd name="adj1" fmla="val 50000"/>
                <a:gd name="adj2" fmla="val 25000"/>
              </a:avLst>
            </a:prstGeom>
            <a:solidFill>
              <a:srgbClr val="00B8FF"/>
            </a:solidFill>
            <a:ln w="9525">
              <a:solidFill>
                <a:schemeClr val="tx1"/>
              </a:solidFill>
              <a:miter lim="800000"/>
              <a:headEnd/>
              <a:tailEnd/>
            </a:ln>
          </p:spPr>
          <p:txBody>
            <a:bodyPr vert="eaVert" wrap="none" anchor="ctr"/>
            <a:lstStyle/>
            <a:p>
              <a:endParaRPr lang="zh-CN" altLang="en-US"/>
            </a:p>
          </p:txBody>
        </p:sp>
        <p:sp>
          <p:nvSpPr>
            <p:cNvPr id="19" name="AutoShape 32"/>
            <p:cNvSpPr>
              <a:spLocks noChangeArrowheads="1"/>
            </p:cNvSpPr>
            <p:nvPr/>
          </p:nvSpPr>
          <p:spPr bwMode="auto">
            <a:xfrm rot="-5400000">
              <a:off x="2897982" y="2407443"/>
              <a:ext cx="457200" cy="474663"/>
            </a:xfrm>
            <a:prstGeom prst="downArrow">
              <a:avLst>
                <a:gd name="adj1" fmla="val 50000"/>
                <a:gd name="adj2" fmla="val 29199"/>
              </a:avLst>
            </a:prstGeom>
            <a:solidFill>
              <a:srgbClr val="00B8FF"/>
            </a:solidFill>
            <a:ln w="9525">
              <a:solidFill>
                <a:schemeClr val="tx1"/>
              </a:solidFill>
              <a:miter lim="800000"/>
              <a:headEnd/>
              <a:tailEnd/>
            </a:ln>
          </p:spPr>
          <p:txBody>
            <a:bodyPr vert="eaVert" wrap="none" anchor="ctr"/>
            <a:lstStyle/>
            <a:p>
              <a:endParaRPr lang="zh-CN" altLang="en-US"/>
            </a:p>
          </p:txBody>
        </p:sp>
        <p:sp>
          <p:nvSpPr>
            <p:cNvPr id="20" name="AutoShape 34"/>
            <p:cNvSpPr>
              <a:spLocks noChangeArrowheads="1"/>
            </p:cNvSpPr>
            <p:nvPr/>
          </p:nvSpPr>
          <p:spPr bwMode="auto">
            <a:xfrm rot="5400000">
              <a:off x="2831307" y="5304631"/>
              <a:ext cx="457200" cy="474663"/>
            </a:xfrm>
            <a:prstGeom prst="downArrow">
              <a:avLst>
                <a:gd name="adj1" fmla="val 50000"/>
                <a:gd name="adj2" fmla="val 29199"/>
              </a:avLst>
            </a:prstGeom>
            <a:solidFill>
              <a:srgbClr val="00B8FF"/>
            </a:solidFill>
            <a:ln w="9525">
              <a:solidFill>
                <a:schemeClr val="tx1"/>
              </a:solidFill>
              <a:miter lim="800000"/>
              <a:headEnd/>
              <a:tailEnd/>
            </a:ln>
          </p:spPr>
          <p:txBody>
            <a:bodyPr vert="eaVert" wrap="none" anchor="ctr"/>
            <a:lstStyle/>
            <a:p>
              <a:endParaRPr lang="zh-CN" altLang="en-US"/>
            </a:p>
          </p:txBody>
        </p:sp>
        <p:sp>
          <p:nvSpPr>
            <p:cNvPr id="21" name="AutoShape 35"/>
            <p:cNvSpPr>
              <a:spLocks noChangeArrowheads="1"/>
            </p:cNvSpPr>
            <p:nvPr/>
          </p:nvSpPr>
          <p:spPr bwMode="auto">
            <a:xfrm>
              <a:off x="2822575" y="3406775"/>
              <a:ext cx="609600" cy="304800"/>
            </a:xfrm>
            <a:prstGeom prst="leftRightArrow">
              <a:avLst>
                <a:gd name="adj1" fmla="val 50000"/>
                <a:gd name="adj2" fmla="val 45000"/>
              </a:avLst>
            </a:prstGeom>
            <a:solidFill>
              <a:srgbClr val="00B8FF"/>
            </a:solidFill>
            <a:ln w="9525">
              <a:solidFill>
                <a:schemeClr val="tx1"/>
              </a:solidFill>
              <a:miter lim="800000"/>
              <a:headEnd/>
              <a:tailEnd/>
            </a:ln>
          </p:spPr>
          <p:txBody>
            <a:bodyPr wrap="none" anchor="ctr"/>
            <a:lstStyle/>
            <a:p>
              <a:endParaRPr lang="zh-CN" altLang="en-US"/>
            </a:p>
          </p:txBody>
        </p:sp>
        <p:sp>
          <p:nvSpPr>
            <p:cNvPr id="22" name="AutoShape 36"/>
            <p:cNvSpPr>
              <a:spLocks noChangeArrowheads="1"/>
            </p:cNvSpPr>
            <p:nvPr/>
          </p:nvSpPr>
          <p:spPr bwMode="auto">
            <a:xfrm>
              <a:off x="2822575" y="4473575"/>
              <a:ext cx="609600" cy="304800"/>
            </a:xfrm>
            <a:prstGeom prst="leftRightArrow">
              <a:avLst>
                <a:gd name="adj1" fmla="val 50000"/>
                <a:gd name="adj2" fmla="val 45000"/>
              </a:avLst>
            </a:prstGeom>
            <a:solidFill>
              <a:srgbClr val="00B8FF"/>
            </a:solidFill>
            <a:ln w="9525">
              <a:solidFill>
                <a:schemeClr val="tx1"/>
              </a:solidFill>
              <a:miter lim="800000"/>
              <a:headEnd/>
              <a:tailEnd/>
            </a:ln>
          </p:spPr>
          <p:txBody>
            <a:bodyPr wrap="none" anchor="ctr"/>
            <a:lstStyle/>
            <a:p>
              <a:endParaRPr lang="zh-CN" altLang="en-US"/>
            </a:p>
          </p:txBody>
        </p:sp>
        <p:sp>
          <p:nvSpPr>
            <p:cNvPr id="23" name="AutoShape 37"/>
            <p:cNvSpPr>
              <a:spLocks noChangeArrowheads="1"/>
            </p:cNvSpPr>
            <p:nvPr/>
          </p:nvSpPr>
          <p:spPr bwMode="auto">
            <a:xfrm>
              <a:off x="5395913" y="2568575"/>
              <a:ext cx="608012" cy="304800"/>
            </a:xfrm>
            <a:prstGeom prst="leftRightArrow">
              <a:avLst>
                <a:gd name="adj1" fmla="val 50000"/>
                <a:gd name="adj2" fmla="val 44883"/>
              </a:avLst>
            </a:prstGeom>
            <a:solidFill>
              <a:srgbClr val="00B8FF"/>
            </a:solidFill>
            <a:ln w="9525">
              <a:solidFill>
                <a:schemeClr val="tx1"/>
              </a:solidFill>
              <a:miter lim="800000"/>
              <a:headEnd/>
              <a:tailEnd/>
            </a:ln>
          </p:spPr>
          <p:txBody>
            <a:bodyPr wrap="none" anchor="ctr"/>
            <a:lstStyle/>
            <a:p>
              <a:endParaRPr lang="zh-CN" altLang="en-US"/>
            </a:p>
          </p:txBody>
        </p:sp>
        <p:sp>
          <p:nvSpPr>
            <p:cNvPr id="24" name="AutoShape 38"/>
            <p:cNvSpPr>
              <a:spLocks noChangeArrowheads="1"/>
            </p:cNvSpPr>
            <p:nvPr/>
          </p:nvSpPr>
          <p:spPr bwMode="auto">
            <a:xfrm>
              <a:off x="5395913" y="3330575"/>
              <a:ext cx="609600" cy="306388"/>
            </a:xfrm>
            <a:prstGeom prst="leftRightArrow">
              <a:avLst>
                <a:gd name="adj1" fmla="val 50000"/>
                <a:gd name="adj2" fmla="val 44767"/>
              </a:avLst>
            </a:prstGeom>
            <a:solidFill>
              <a:srgbClr val="00B8FF"/>
            </a:solidFill>
            <a:ln w="9525">
              <a:solidFill>
                <a:schemeClr val="tx1"/>
              </a:solidFill>
              <a:miter lim="800000"/>
              <a:headEnd/>
              <a:tailEnd/>
            </a:ln>
          </p:spPr>
          <p:txBody>
            <a:bodyPr wrap="none" anchor="ctr"/>
            <a:lstStyle/>
            <a:p>
              <a:endParaRPr lang="zh-CN" altLang="en-US"/>
            </a:p>
          </p:txBody>
        </p:sp>
        <p:sp>
          <p:nvSpPr>
            <p:cNvPr id="25" name="AutoShape 39"/>
            <p:cNvSpPr>
              <a:spLocks noChangeArrowheads="1"/>
            </p:cNvSpPr>
            <p:nvPr/>
          </p:nvSpPr>
          <p:spPr bwMode="auto">
            <a:xfrm>
              <a:off x="5395913" y="4168775"/>
              <a:ext cx="608012" cy="306388"/>
            </a:xfrm>
            <a:prstGeom prst="leftRightArrow">
              <a:avLst>
                <a:gd name="adj1" fmla="val 50000"/>
                <a:gd name="adj2" fmla="val 44650"/>
              </a:avLst>
            </a:prstGeom>
            <a:solidFill>
              <a:srgbClr val="00B8FF"/>
            </a:solidFill>
            <a:ln w="9525">
              <a:solidFill>
                <a:schemeClr val="tx1"/>
              </a:solidFill>
              <a:miter lim="800000"/>
              <a:headEnd/>
              <a:tailEnd/>
            </a:ln>
          </p:spPr>
          <p:txBody>
            <a:bodyPr wrap="none" anchor="ctr"/>
            <a:lstStyle/>
            <a:p>
              <a:endParaRPr lang="zh-CN" altLang="en-US"/>
            </a:p>
          </p:txBody>
        </p:sp>
        <p:sp>
          <p:nvSpPr>
            <p:cNvPr id="26" name="AutoShape 40"/>
            <p:cNvSpPr>
              <a:spLocks noChangeArrowheads="1"/>
            </p:cNvSpPr>
            <p:nvPr/>
          </p:nvSpPr>
          <p:spPr bwMode="auto">
            <a:xfrm>
              <a:off x="5395913" y="5083175"/>
              <a:ext cx="609600" cy="306388"/>
            </a:xfrm>
            <a:prstGeom prst="leftRightArrow">
              <a:avLst>
                <a:gd name="adj1" fmla="val 50000"/>
                <a:gd name="adj2" fmla="val 44767"/>
              </a:avLst>
            </a:prstGeom>
            <a:solidFill>
              <a:srgbClr val="00B8FF"/>
            </a:solidFill>
            <a:ln w="9525">
              <a:solidFill>
                <a:schemeClr val="tx1"/>
              </a:solidFill>
              <a:miter lim="800000"/>
              <a:headEnd/>
              <a:tailEnd/>
            </a:ln>
          </p:spPr>
          <p:txBody>
            <a:bodyPr wrap="none" anchor="ctr"/>
            <a:lstStyle/>
            <a:p>
              <a:endParaRPr lang="zh-CN" altLang="en-US"/>
            </a:p>
          </p:txBody>
        </p:sp>
      </p:grpSp>
    </p:spTree>
    <p:extLst>
      <p:ext uri="{BB962C8B-B14F-4D97-AF65-F5344CB8AC3E}">
        <p14:creationId xmlns:p14="http://schemas.microsoft.com/office/powerpoint/2010/main" val="2749445555"/>
      </p:ext>
    </p:extLst>
  </p:cSld>
  <p:clrMapOvr>
    <a:masterClrMapping/>
  </p:clrMapOvr>
  <p:transition>
    <p:fade/>
  </p:transition>
</p:sld>
</file>

<file path=ppt/theme/theme1.xml><?xml version="1.0" encoding="utf-8"?>
<a:theme xmlns:a="http://schemas.openxmlformats.org/drawingml/2006/main" name="sx272TGp_report_light">
  <a:themeElements>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fontScheme name="sx272TGp_report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x272TGp_report_light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
      <a:clrScheme name="sx272TGp_report_light 2">
        <a:dk1>
          <a:srgbClr val="000000"/>
        </a:dk1>
        <a:lt1>
          <a:srgbClr val="FFFFFF"/>
        </a:lt1>
        <a:dk2>
          <a:srgbClr val="003366"/>
        </a:dk2>
        <a:lt2>
          <a:srgbClr val="C0C0C0"/>
        </a:lt2>
        <a:accent1>
          <a:srgbClr val="DF6521"/>
        </a:accent1>
        <a:accent2>
          <a:srgbClr val="D7D03B"/>
        </a:accent2>
        <a:accent3>
          <a:srgbClr val="FFFFFF"/>
        </a:accent3>
        <a:accent4>
          <a:srgbClr val="000000"/>
        </a:accent4>
        <a:accent5>
          <a:srgbClr val="ECB8AB"/>
        </a:accent5>
        <a:accent6>
          <a:srgbClr val="C3BC35"/>
        </a:accent6>
        <a:hlink>
          <a:srgbClr val="188FB4"/>
        </a:hlink>
        <a:folHlink>
          <a:srgbClr val="A98FD9"/>
        </a:folHlink>
      </a:clrScheme>
      <a:clrMap bg1="lt1" tx1="dk1" bg2="lt2" tx2="dk2" accent1="accent1" accent2="accent2" accent3="accent3" accent4="accent4" accent5="accent5" accent6="accent6" hlink="hlink" folHlink="folHlink"/>
    </a:extraClrScheme>
    <a:extraClrScheme>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14674</TotalTime>
  <Words>4552</Words>
  <Application>Microsoft Office PowerPoint</Application>
  <PresentationFormat>全屏显示(4:3)</PresentationFormat>
  <Paragraphs>593</Paragraphs>
  <Slides>54</Slides>
  <Notes>13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54</vt:i4>
      </vt:variant>
    </vt:vector>
  </HeadingPairs>
  <TitlesOfParts>
    <vt:vector size="58" baseType="lpstr">
      <vt:lpstr>黑体</vt:lpstr>
      <vt:lpstr>Arial</vt:lpstr>
      <vt:lpstr>Wingdings</vt:lpstr>
      <vt:lpstr>sx272TGp_report_light</vt:lpstr>
      <vt:lpstr>信息安全管理</vt:lpstr>
      <vt:lpstr>课程内容</vt:lpstr>
      <vt:lpstr>知识子域：信息安全管理基础</vt:lpstr>
      <vt:lpstr>基本概念</vt:lpstr>
      <vt:lpstr>信息安全管理的作用及对组织的价值</vt:lpstr>
      <vt:lpstr>知识子域：信息安全风险管理</vt:lpstr>
      <vt:lpstr>风险管理基本概念</vt:lpstr>
      <vt:lpstr>常见风险管理模型 </vt:lpstr>
      <vt:lpstr>信息安全风险管理基本过程</vt:lpstr>
      <vt:lpstr>背景建立</vt:lpstr>
      <vt:lpstr>风险评估</vt:lpstr>
      <vt:lpstr>风险处理</vt:lpstr>
      <vt:lpstr>批准监督</vt:lpstr>
      <vt:lpstr>监控审查</vt:lpstr>
      <vt:lpstr>沟通咨询</vt:lpstr>
      <vt:lpstr>知识子域：信息安全管理体系建设</vt:lpstr>
      <vt:lpstr>信息安全管理体系建设</vt:lpstr>
      <vt:lpstr>信息安全管理体系建设成功的因素</vt:lpstr>
      <vt:lpstr>信息安全管理体系建设成功的因素</vt:lpstr>
      <vt:lpstr>PDCA过程方法</vt:lpstr>
      <vt:lpstr>27001中定义的PDCA过程方法阶段工作</vt:lpstr>
      <vt:lpstr>知识子域：信息安全管理体系建设</vt:lpstr>
      <vt:lpstr>规划与建立</vt:lpstr>
      <vt:lpstr>规划与建立</vt:lpstr>
      <vt:lpstr>规划与建立</vt:lpstr>
      <vt:lpstr>实施与运行</vt:lpstr>
      <vt:lpstr>文档化</vt:lpstr>
      <vt:lpstr>知识子域：信息安全管理体系最佳实践</vt:lpstr>
      <vt:lpstr>安全控制措施内部结构</vt:lpstr>
      <vt:lpstr>信息安全方针</vt:lpstr>
      <vt:lpstr>信息安全组织</vt:lpstr>
      <vt:lpstr>人力资源安全</vt:lpstr>
      <vt:lpstr>资产管理</vt:lpstr>
      <vt:lpstr>访问控制</vt:lpstr>
      <vt:lpstr>访问控制</vt:lpstr>
      <vt:lpstr>密码学</vt:lpstr>
      <vt:lpstr>物理与环境安全</vt:lpstr>
      <vt:lpstr>操作安全</vt:lpstr>
      <vt:lpstr>操作安全</vt:lpstr>
      <vt:lpstr>操作安全</vt:lpstr>
      <vt:lpstr>通信安全</vt:lpstr>
      <vt:lpstr>信息获取开发及维护</vt:lpstr>
      <vt:lpstr>信息获取开发及维护</vt:lpstr>
      <vt:lpstr>供应商关系</vt:lpstr>
      <vt:lpstr>信息安全事件管理</vt:lpstr>
      <vt:lpstr>业务连续性管理</vt:lpstr>
      <vt:lpstr>符合性</vt:lpstr>
      <vt:lpstr>知识子域：信息安全管理体系度量</vt:lpstr>
      <vt:lpstr>基本概念</vt:lpstr>
      <vt:lpstr>27004测量模型</vt:lpstr>
      <vt:lpstr>测量要求与实现 </vt:lpstr>
      <vt:lpstr>总结</vt:lpstr>
      <vt:lpstr>邀请您参与讲师考评</vt:lpstr>
      <vt:lpstr>谢谢，请提问题！</vt:lpstr>
    </vt:vector>
  </TitlesOfParts>
  <Company>中国信息安全测评中心:cisp运营中心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信息安全管理</dc:title>
  <dc:creator>陈长松; 沈传宁</dc:creator>
  <cp:lastModifiedBy>shencn</cp:lastModifiedBy>
  <cp:revision>937</cp:revision>
  <dcterms:created xsi:type="dcterms:W3CDTF">2009-02-11T06:13:22Z</dcterms:created>
  <dcterms:modified xsi:type="dcterms:W3CDTF">2019-02-14T06:08:51Z</dcterms:modified>
  <cp:version>V4.1</cp:version>
</cp:coreProperties>
</file>