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977" r:id="rId2"/>
    <p:sldId id="1091" r:id="rId3"/>
    <p:sldId id="1092" r:id="rId4"/>
    <p:sldId id="1169" r:id="rId5"/>
    <p:sldId id="1159" r:id="rId6"/>
    <p:sldId id="1168" r:id="rId7"/>
    <p:sldId id="1160" r:id="rId8"/>
    <p:sldId id="1161" r:id="rId9"/>
    <p:sldId id="1171" r:id="rId10"/>
    <p:sldId id="1162" r:id="rId11"/>
    <p:sldId id="1163" r:id="rId12"/>
    <p:sldId id="1170" r:id="rId13"/>
    <p:sldId id="1164" r:id="rId14"/>
    <p:sldId id="1093" r:id="rId15"/>
    <p:sldId id="1096" r:id="rId16"/>
    <p:sldId id="1105" r:id="rId17"/>
    <p:sldId id="1107" r:id="rId18"/>
    <p:sldId id="1094" r:id="rId19"/>
    <p:sldId id="1122" r:id="rId20"/>
    <p:sldId id="1110" r:id="rId21"/>
    <p:sldId id="1113" r:id="rId22"/>
    <p:sldId id="1114" r:id="rId23"/>
    <p:sldId id="1116" r:id="rId24"/>
    <p:sldId id="1117" r:id="rId25"/>
    <p:sldId id="1118" r:id="rId26"/>
    <p:sldId id="1120" r:id="rId27"/>
    <p:sldId id="1121" r:id="rId28"/>
    <p:sldId id="1125" r:id="rId29"/>
    <p:sldId id="1124" r:id="rId30"/>
    <p:sldId id="1126" r:id="rId31"/>
    <p:sldId id="1128" r:id="rId32"/>
    <p:sldId id="1130" r:id="rId33"/>
    <p:sldId id="1173" r:id="rId34"/>
    <p:sldId id="1129" r:id="rId35"/>
    <p:sldId id="1131" r:id="rId36"/>
    <p:sldId id="1132" r:id="rId37"/>
    <p:sldId id="1134" r:id="rId38"/>
    <p:sldId id="1112" r:id="rId39"/>
    <p:sldId id="1115" r:id="rId40"/>
    <p:sldId id="1181" r:id="rId41"/>
    <p:sldId id="1135" r:id="rId42"/>
    <p:sldId id="1119" r:id="rId43"/>
    <p:sldId id="1133" r:id="rId44"/>
    <p:sldId id="1137" r:id="rId45"/>
    <p:sldId id="1166" r:id="rId46"/>
    <p:sldId id="1136" r:id="rId47"/>
    <p:sldId id="1145" r:id="rId48"/>
    <p:sldId id="1177" r:id="rId49"/>
    <p:sldId id="1147" r:id="rId50"/>
    <p:sldId id="1149" r:id="rId51"/>
    <p:sldId id="1139" r:id="rId52"/>
    <p:sldId id="1178" r:id="rId53"/>
    <p:sldId id="1150" r:id="rId54"/>
    <p:sldId id="1158" r:id="rId55"/>
    <p:sldId id="1176" r:id="rId56"/>
    <p:sldId id="1089" r:id="rId5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1140" autoAdjust="0"/>
  </p:normalViewPr>
  <p:slideViewPr>
    <p:cSldViewPr>
      <p:cViewPr varScale="1">
        <p:scale>
          <a:sx n="52" d="100"/>
          <a:sy n="52" d="100"/>
        </p:scale>
        <p:origin x="1668" y="44"/>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沈传宁" userId="4f2ceb41e8499870" providerId="LiveId" clId="{8A3FF5C7-D2DE-4297-BF93-AD2ED0886EF3}"/>
  </pc:docChgLst>
  <pc:docChgLst>
    <pc:chgData name="传宁 沈" userId="4f2ceb41e8499870" providerId="LiveId" clId="{9BA81314-B566-4B94-BB7B-9E569EE594B4}"/>
    <pc:docChg chg="undo custSel addSld delSld modSld">
      <pc:chgData name="传宁 沈" userId="4f2ceb41e8499870" providerId="LiveId" clId="{9BA81314-B566-4B94-BB7B-9E569EE594B4}" dt="2018-12-07T07:19:40.328" v="628"/>
      <pc:docMkLst>
        <pc:docMk/>
      </pc:docMkLst>
      <pc:sldChg chg="modSp">
        <pc:chgData name="传宁 沈" userId="4f2ceb41e8499870" providerId="LiveId" clId="{9BA81314-B566-4B94-BB7B-9E569EE594B4}" dt="2018-12-07T07:03:24.032" v="50" actId="15"/>
        <pc:sldMkLst>
          <pc:docMk/>
          <pc:sldMk cId="660788119" sldId="1136"/>
        </pc:sldMkLst>
        <pc:spChg chg="mod">
          <ac:chgData name="传宁 沈" userId="4f2ceb41e8499870" providerId="LiveId" clId="{9BA81314-B566-4B94-BB7B-9E569EE594B4}" dt="2018-12-07T07:03:24.032" v="50" actId="15"/>
          <ac:spMkLst>
            <pc:docMk/>
            <pc:sldMk cId="660788119" sldId="1136"/>
            <ac:spMk id="3" creationId="{00000000-0000-0000-0000-000000000000}"/>
          </ac:spMkLst>
        </pc:spChg>
      </pc:sldChg>
      <pc:sldChg chg="modSp">
        <pc:chgData name="传宁 沈" userId="4f2ceb41e8499870" providerId="LiveId" clId="{9BA81314-B566-4B94-BB7B-9E569EE594B4}" dt="2018-12-07T07:17:35.594" v="591" actId="6549"/>
        <pc:sldMkLst>
          <pc:docMk/>
          <pc:sldMk cId="2255140661" sldId="1139"/>
        </pc:sldMkLst>
        <pc:spChg chg="mod">
          <ac:chgData name="传宁 沈" userId="4f2ceb41e8499870" providerId="LiveId" clId="{9BA81314-B566-4B94-BB7B-9E569EE594B4}" dt="2018-12-07T07:13:55.760" v="463"/>
          <ac:spMkLst>
            <pc:docMk/>
            <pc:sldMk cId="2255140661" sldId="1139"/>
            <ac:spMk id="2" creationId="{00000000-0000-0000-0000-000000000000}"/>
          </ac:spMkLst>
        </pc:spChg>
        <pc:spChg chg="mod">
          <ac:chgData name="传宁 沈" userId="4f2ceb41e8499870" providerId="LiveId" clId="{9BA81314-B566-4B94-BB7B-9E569EE594B4}" dt="2018-12-07T07:17:35.594" v="591" actId="6549"/>
          <ac:spMkLst>
            <pc:docMk/>
            <pc:sldMk cId="2255140661" sldId="1139"/>
            <ac:spMk id="3" creationId="{00000000-0000-0000-0000-000000000000}"/>
          </ac:spMkLst>
        </pc:spChg>
      </pc:sldChg>
      <pc:sldChg chg="modSp add">
        <pc:chgData name="传宁 沈" userId="4f2ceb41e8499870" providerId="LiveId" clId="{9BA81314-B566-4B94-BB7B-9E569EE594B4}" dt="2018-12-07T07:05:08.990" v="138"/>
        <pc:sldMkLst>
          <pc:docMk/>
          <pc:sldMk cId="3992518936" sldId="1145"/>
        </pc:sldMkLst>
        <pc:spChg chg="mod">
          <ac:chgData name="传宁 沈" userId="4f2ceb41e8499870" providerId="LiveId" clId="{9BA81314-B566-4B94-BB7B-9E569EE594B4}" dt="2018-12-07T07:05:08.990" v="138"/>
          <ac:spMkLst>
            <pc:docMk/>
            <pc:sldMk cId="3992518936" sldId="1145"/>
            <ac:spMk id="90114" creationId="{00000000-0000-0000-0000-000000000000}"/>
          </ac:spMkLst>
        </pc:spChg>
      </pc:sldChg>
      <pc:sldChg chg="add">
        <pc:chgData name="传宁 沈" userId="4f2ceb41e8499870" providerId="LiveId" clId="{9BA81314-B566-4B94-BB7B-9E569EE594B4}" dt="2018-12-07T07:04:36.271" v="107"/>
        <pc:sldMkLst>
          <pc:docMk/>
          <pc:sldMk cId="1464536612" sldId="1147"/>
        </pc:sldMkLst>
      </pc:sldChg>
      <pc:sldChg chg="delSp modSp add">
        <pc:chgData name="传宁 沈" userId="4f2ceb41e8499870" providerId="LiveId" clId="{9BA81314-B566-4B94-BB7B-9E569EE594B4}" dt="2018-12-07T07:13:28.154" v="434" actId="5793"/>
        <pc:sldMkLst>
          <pc:docMk/>
          <pc:sldMk cId="3788657049" sldId="1149"/>
        </pc:sldMkLst>
        <pc:spChg chg="mod">
          <ac:chgData name="传宁 沈" userId="4f2ceb41e8499870" providerId="LiveId" clId="{9BA81314-B566-4B94-BB7B-9E569EE594B4}" dt="2018-12-07T07:11:26.123" v="331" actId="6549"/>
          <ac:spMkLst>
            <pc:docMk/>
            <pc:sldMk cId="3788657049" sldId="1149"/>
            <ac:spMk id="2" creationId="{00000000-0000-0000-0000-000000000000}"/>
          </ac:spMkLst>
        </pc:spChg>
        <pc:spChg chg="mod">
          <ac:chgData name="传宁 沈" userId="4f2ceb41e8499870" providerId="LiveId" clId="{9BA81314-B566-4B94-BB7B-9E569EE594B4}" dt="2018-12-07T07:13:28.154" v="434" actId="5793"/>
          <ac:spMkLst>
            <pc:docMk/>
            <pc:sldMk cId="3788657049" sldId="1149"/>
            <ac:spMk id="3" creationId="{00000000-0000-0000-0000-000000000000}"/>
          </ac:spMkLst>
        </pc:spChg>
        <pc:graphicFrameChg chg="del">
          <ac:chgData name="传宁 沈" userId="4f2ceb41e8499870" providerId="LiveId" clId="{9BA81314-B566-4B94-BB7B-9E569EE594B4}" dt="2018-12-07T07:12:09.468" v="341" actId="478"/>
          <ac:graphicFrameMkLst>
            <pc:docMk/>
            <pc:sldMk cId="3788657049" sldId="1149"/>
            <ac:graphicFrameMk id="5" creationId="{00000000-0000-0000-0000-000000000000}"/>
          </ac:graphicFrameMkLst>
        </pc:graphicFrameChg>
      </pc:sldChg>
      <pc:sldChg chg="modSp">
        <pc:chgData name="传宁 沈" userId="4f2ceb41e8499870" providerId="LiveId" clId="{9BA81314-B566-4B94-BB7B-9E569EE594B4}" dt="2018-12-07T07:19:40.328" v="628"/>
        <pc:sldMkLst>
          <pc:docMk/>
          <pc:sldMk cId="2066608146" sldId="1150"/>
        </pc:sldMkLst>
        <pc:spChg chg="mod">
          <ac:chgData name="传宁 沈" userId="4f2ceb41e8499870" providerId="LiveId" clId="{9BA81314-B566-4B94-BB7B-9E569EE594B4}" dt="2018-12-07T07:19:40.328" v="628"/>
          <ac:spMkLst>
            <pc:docMk/>
            <pc:sldMk cId="2066608146" sldId="1150"/>
            <ac:spMk id="2" creationId="{00000000-0000-0000-0000-000000000000}"/>
          </ac:spMkLst>
        </pc:spChg>
      </pc:sldChg>
      <pc:sldChg chg="modSp add">
        <pc:chgData name="传宁 沈" userId="4f2ceb41e8499870" providerId="LiveId" clId="{9BA81314-B566-4B94-BB7B-9E569EE594B4}" dt="2018-12-07T07:10:30.246" v="297" actId="20577"/>
        <pc:sldMkLst>
          <pc:docMk/>
          <pc:sldMk cId="2670656803" sldId="1177"/>
        </pc:sldMkLst>
        <pc:spChg chg="mod">
          <ac:chgData name="传宁 沈" userId="4f2ceb41e8499870" providerId="LiveId" clId="{9BA81314-B566-4B94-BB7B-9E569EE594B4}" dt="2018-12-07T07:07:05.953" v="210"/>
          <ac:spMkLst>
            <pc:docMk/>
            <pc:sldMk cId="2670656803" sldId="1177"/>
            <ac:spMk id="2" creationId="{C4F0670B-C5E3-48B5-B9E2-C5C7FA41F109}"/>
          </ac:spMkLst>
        </pc:spChg>
        <pc:spChg chg="mod">
          <ac:chgData name="传宁 沈" userId="4f2ceb41e8499870" providerId="LiveId" clId="{9BA81314-B566-4B94-BB7B-9E569EE594B4}" dt="2018-12-07T07:10:30.246" v="297" actId="20577"/>
          <ac:spMkLst>
            <pc:docMk/>
            <pc:sldMk cId="2670656803" sldId="1177"/>
            <ac:spMk id="3" creationId="{1764881C-E4A4-48E9-AF24-E0FBD59856FE}"/>
          </ac:spMkLst>
        </pc:spChg>
      </pc:sldChg>
      <pc:sldChg chg="addSp modSp add">
        <pc:chgData name="传宁 沈" userId="4f2ceb41e8499870" providerId="LiveId" clId="{9BA81314-B566-4B94-BB7B-9E569EE594B4}" dt="2018-12-07T07:15:32.904" v="565"/>
        <pc:sldMkLst>
          <pc:docMk/>
          <pc:sldMk cId="2411349954" sldId="1178"/>
        </pc:sldMkLst>
        <pc:spChg chg="mod">
          <ac:chgData name="传宁 沈" userId="4f2ceb41e8499870" providerId="LiveId" clId="{9BA81314-B566-4B94-BB7B-9E569EE594B4}" dt="2018-12-07T07:14:25.689" v="487"/>
          <ac:spMkLst>
            <pc:docMk/>
            <pc:sldMk cId="2411349954" sldId="1178"/>
            <ac:spMk id="2" creationId="{EAA3F3C4-8C64-453C-BFB0-870943FE126B}"/>
          </ac:spMkLst>
        </pc:spChg>
        <pc:spChg chg="mod">
          <ac:chgData name="传宁 沈" userId="4f2ceb41e8499870" providerId="LiveId" clId="{9BA81314-B566-4B94-BB7B-9E569EE594B4}" dt="2018-12-07T07:15:20.152" v="564"/>
          <ac:spMkLst>
            <pc:docMk/>
            <pc:sldMk cId="2411349954" sldId="1178"/>
            <ac:spMk id="3" creationId="{BDD2C741-F00B-4EA3-87F5-94B9D4CE2A06}"/>
          </ac:spMkLst>
        </pc:spChg>
        <pc:spChg chg="add">
          <ac:chgData name="传宁 沈" userId="4f2ceb41e8499870" providerId="LiveId" clId="{9BA81314-B566-4B94-BB7B-9E569EE594B4}" dt="2018-12-07T07:15:32.904" v="565"/>
          <ac:spMkLst>
            <pc:docMk/>
            <pc:sldMk cId="2411349954" sldId="1178"/>
            <ac:spMk id="7" creationId="{4016B26D-1D66-4FA0-ACF2-2E3C2D4077A0}"/>
          </ac:spMkLst>
        </pc:spChg>
        <pc:spChg chg="add">
          <ac:chgData name="传宁 沈" userId="4f2ceb41e8499870" providerId="LiveId" clId="{9BA81314-B566-4B94-BB7B-9E569EE594B4}" dt="2018-12-07T07:15:32.904" v="565"/>
          <ac:spMkLst>
            <pc:docMk/>
            <pc:sldMk cId="2411349954" sldId="1178"/>
            <ac:spMk id="8" creationId="{28C0F2F7-FC8D-4B70-B879-FF2E6A8CF9CE}"/>
          </ac:spMkLst>
        </pc:spChg>
        <pc:graphicFrameChg chg="add">
          <ac:chgData name="传宁 沈" userId="4f2ceb41e8499870" providerId="LiveId" clId="{9BA81314-B566-4B94-BB7B-9E569EE594B4}" dt="2018-12-07T07:15:32.904" v="565"/>
          <ac:graphicFrameMkLst>
            <pc:docMk/>
            <pc:sldMk cId="2411349954" sldId="1178"/>
            <ac:graphicFrameMk id="5" creationId="{F690303D-79A2-472C-9DB3-1E652FF10B5B}"/>
          </ac:graphicFrameMkLst>
        </pc:graphicFrameChg>
        <pc:graphicFrameChg chg="add">
          <ac:chgData name="传宁 沈" userId="4f2ceb41e8499870" providerId="LiveId" clId="{9BA81314-B566-4B94-BB7B-9E569EE594B4}" dt="2018-12-07T07:15:32.904" v="565"/>
          <ac:graphicFrameMkLst>
            <pc:docMk/>
            <pc:sldMk cId="2411349954" sldId="1178"/>
            <ac:graphicFrameMk id="6" creationId="{4D75216F-5E4D-4D24-A4D4-8C128C9DB849}"/>
          </ac:graphicFrameMkLst>
        </pc:graphicFrameChg>
      </pc:sldChg>
    </pc:docChg>
  </pc:docChgLst>
  <pc:docChgLst>
    <pc:chgData name="沈 传宁" userId="4f2ceb41e8499870" providerId="LiveId" clId="{E6854087-7DD3-46F1-9996-2FEB33627FE1}"/>
    <pc:docChg chg="modSld">
      <pc:chgData name="沈 传宁" userId="4f2ceb41e8499870" providerId="LiveId" clId="{E6854087-7DD3-46F1-9996-2FEB33627FE1}" dt="2019-01-25T03:55:29.109" v="115"/>
      <pc:docMkLst>
        <pc:docMk/>
      </pc:docMkLst>
      <pc:sldChg chg="modSp">
        <pc:chgData name="沈 传宁" userId="4f2ceb41e8499870" providerId="LiveId" clId="{E6854087-7DD3-46F1-9996-2FEB33627FE1}" dt="2019-01-25T01:24:31.811" v="1" actId="1076"/>
        <pc:sldMkLst>
          <pc:docMk/>
          <pc:sldMk cId="4102841137" sldId="1112"/>
        </pc:sldMkLst>
        <pc:spChg chg="mod">
          <ac:chgData name="沈 传宁" userId="4f2ceb41e8499870" providerId="LiveId" clId="{E6854087-7DD3-46F1-9996-2FEB33627FE1}" dt="2019-01-25T01:24:31.811" v="1" actId="1076"/>
          <ac:spMkLst>
            <pc:docMk/>
            <pc:sldMk cId="4102841137" sldId="1112"/>
            <ac:spMk id="18" creationId="{00000000-0000-0000-0000-000000000000}"/>
          </ac:spMkLst>
        </pc:spChg>
      </pc:sldChg>
      <pc:sldChg chg="modSp">
        <pc:chgData name="沈 传宁" userId="4f2ceb41e8499870" providerId="LiveId" clId="{E6854087-7DD3-46F1-9996-2FEB33627FE1}" dt="2019-01-25T03:55:29.109" v="115"/>
        <pc:sldMkLst>
          <pc:docMk/>
          <pc:sldMk cId="2255140661" sldId="1139"/>
        </pc:sldMkLst>
        <pc:spChg chg="mod">
          <ac:chgData name="沈 传宁" userId="4f2ceb41e8499870" providerId="LiveId" clId="{E6854087-7DD3-46F1-9996-2FEB33627FE1}" dt="2019-01-25T03:55:29.109" v="115"/>
          <ac:spMkLst>
            <pc:docMk/>
            <pc:sldMk cId="2255140661" sldId="1139"/>
            <ac:spMk id="3" creationId="{00000000-0000-0000-0000-000000000000}"/>
          </ac:spMkLst>
        </pc:spChg>
      </pc:sldChg>
      <pc:sldChg chg="modSp">
        <pc:chgData name="沈 传宁" userId="4f2ceb41e8499870" providerId="LiveId" clId="{E6854087-7DD3-46F1-9996-2FEB33627FE1}" dt="2019-01-25T01:27:37.641" v="11" actId="14"/>
        <pc:sldMkLst>
          <pc:docMk/>
          <pc:sldMk cId="3788657049" sldId="1149"/>
        </pc:sldMkLst>
        <pc:spChg chg="mod">
          <ac:chgData name="沈 传宁" userId="4f2ceb41e8499870" providerId="LiveId" clId="{E6854087-7DD3-46F1-9996-2FEB33627FE1}" dt="2019-01-25T01:27:37.641" v="11" actId="14"/>
          <ac:spMkLst>
            <pc:docMk/>
            <pc:sldMk cId="3788657049" sldId="1149"/>
            <ac:spMk id="3" creationId="{00000000-0000-0000-0000-000000000000}"/>
          </ac:spMkLst>
        </pc:spChg>
      </pc:sldChg>
      <pc:sldChg chg="modSp">
        <pc:chgData name="沈 传宁" userId="4f2ceb41e8499870" providerId="LiveId" clId="{E6854087-7DD3-46F1-9996-2FEB33627FE1}" dt="2019-01-25T01:26:57.249" v="8"/>
        <pc:sldMkLst>
          <pc:docMk/>
          <pc:sldMk cId="2670656803" sldId="1177"/>
        </pc:sldMkLst>
        <pc:spChg chg="mod">
          <ac:chgData name="沈 传宁" userId="4f2ceb41e8499870" providerId="LiveId" clId="{E6854087-7DD3-46F1-9996-2FEB33627FE1}" dt="2019-01-25T01:26:57.249" v="8"/>
          <ac:spMkLst>
            <pc:docMk/>
            <pc:sldMk cId="2670656803" sldId="1177"/>
            <ac:spMk id="3" creationId="{1764881C-E4A4-48E9-AF24-E0FBD59856FE}"/>
          </ac:spMkLst>
        </pc:spChg>
      </pc:sldChg>
      <pc:sldChg chg="modSp">
        <pc:chgData name="沈 传宁" userId="4f2ceb41e8499870" providerId="LiveId" clId="{E6854087-7DD3-46F1-9996-2FEB33627FE1}" dt="2019-01-25T01:23:54.303" v="0" actId="1076"/>
        <pc:sldMkLst>
          <pc:docMk/>
          <pc:sldMk cId="521530014" sldId="1181"/>
        </pc:sldMkLst>
        <pc:spChg chg="mod">
          <ac:chgData name="沈 传宁" userId="4f2ceb41e8499870" providerId="LiveId" clId="{E6854087-7DD3-46F1-9996-2FEB33627FE1}" dt="2019-01-25T01:23:54.303" v="0" actId="1076"/>
          <ac:spMkLst>
            <pc:docMk/>
            <pc:sldMk cId="521530014" sldId="1181"/>
            <ac:spMk id="2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325216-B5BF-4C1C-A1E3-C0BED6BA6A91}" type="doc">
      <dgm:prSet loTypeId="urn:microsoft.com/office/officeart/2005/8/layout/process1" loCatId="process" qsTypeId="urn:microsoft.com/office/officeart/2005/8/quickstyle/simple3" qsCatId="simple" csTypeId="urn:microsoft.com/office/officeart/2005/8/colors/accent2_2" csCatId="accent2" phldr="1"/>
      <dgm:spPr/>
    </dgm:pt>
    <dgm:pt modelId="{03E89B9D-8D8E-49AE-BAA1-6D9876866EED}">
      <dgm:prSet phldrT="[文本]"/>
      <dgm:spPr/>
      <dgm:t>
        <a:bodyPr/>
        <a:lstStyle/>
        <a:p>
          <a:r>
            <a:rPr lang="zh-CN" altLang="en-US" dirty="0"/>
            <a:t>确认攻击目标</a:t>
          </a:r>
        </a:p>
      </dgm:t>
    </dgm:pt>
    <dgm:pt modelId="{92CEA900-50D8-4095-8DA3-748A3CE5D98B}" type="parTrans" cxnId="{89819A8E-280C-4EFA-B13B-61CC29020A63}">
      <dgm:prSet/>
      <dgm:spPr/>
      <dgm:t>
        <a:bodyPr/>
        <a:lstStyle/>
        <a:p>
          <a:endParaRPr lang="zh-CN" altLang="en-US"/>
        </a:p>
      </dgm:t>
    </dgm:pt>
    <dgm:pt modelId="{CCD4E27E-3761-4B1D-89DC-598FB06E2A5E}" type="sibTrans" cxnId="{89819A8E-280C-4EFA-B13B-61CC29020A63}">
      <dgm:prSet/>
      <dgm:spPr/>
      <dgm:t>
        <a:bodyPr/>
        <a:lstStyle/>
        <a:p>
          <a:endParaRPr lang="zh-CN" altLang="en-US"/>
        </a:p>
      </dgm:t>
    </dgm:pt>
    <dgm:pt modelId="{1CA16031-BB9D-4F1C-AE84-28633A22F6C7}">
      <dgm:prSet phldrT="[文本]"/>
      <dgm:spPr/>
      <dgm:t>
        <a:bodyPr/>
        <a:lstStyle/>
        <a:p>
          <a:r>
            <a:rPr lang="zh-CN" altLang="en-US" dirty="0"/>
            <a:t>使被冒充主机无法响应</a:t>
          </a:r>
        </a:p>
      </dgm:t>
    </dgm:pt>
    <dgm:pt modelId="{764DC33D-B36E-4421-B33C-F90737D93689}" type="parTrans" cxnId="{6F2B8CE1-6081-4FFB-ABAF-3BDFC59F84AF}">
      <dgm:prSet/>
      <dgm:spPr/>
      <dgm:t>
        <a:bodyPr/>
        <a:lstStyle/>
        <a:p>
          <a:endParaRPr lang="zh-CN" altLang="en-US"/>
        </a:p>
      </dgm:t>
    </dgm:pt>
    <dgm:pt modelId="{2231BFBA-D457-499A-A380-6FBEB8237CE1}" type="sibTrans" cxnId="{6F2B8CE1-6081-4FFB-ABAF-3BDFC59F84AF}">
      <dgm:prSet/>
      <dgm:spPr/>
      <dgm:t>
        <a:bodyPr/>
        <a:lstStyle/>
        <a:p>
          <a:endParaRPr lang="zh-CN" altLang="en-US"/>
        </a:p>
      </dgm:t>
    </dgm:pt>
    <dgm:pt modelId="{96059C43-F8FB-4836-92B0-1BCB122AEA3B}">
      <dgm:prSet phldrT="[文本]"/>
      <dgm:spPr/>
      <dgm:t>
        <a:bodyPr/>
        <a:lstStyle/>
        <a:p>
          <a:r>
            <a:rPr lang="zh-CN" altLang="en-US" dirty="0"/>
            <a:t>伪造会话冒充受信主机</a:t>
          </a:r>
        </a:p>
      </dgm:t>
    </dgm:pt>
    <dgm:pt modelId="{092D311E-192A-4028-9DE2-38E3D2222966}" type="parTrans" cxnId="{C9A69E74-8765-4D8D-9595-E482934947EE}">
      <dgm:prSet/>
      <dgm:spPr/>
      <dgm:t>
        <a:bodyPr/>
        <a:lstStyle/>
        <a:p>
          <a:endParaRPr lang="zh-CN" altLang="en-US"/>
        </a:p>
      </dgm:t>
    </dgm:pt>
    <dgm:pt modelId="{66C82C17-BFF3-4876-85A0-480B35695542}" type="sibTrans" cxnId="{C9A69E74-8765-4D8D-9595-E482934947EE}">
      <dgm:prSet/>
      <dgm:spPr/>
      <dgm:t>
        <a:bodyPr/>
        <a:lstStyle/>
        <a:p>
          <a:endParaRPr lang="zh-CN" altLang="en-US"/>
        </a:p>
      </dgm:t>
    </dgm:pt>
    <dgm:pt modelId="{180E499A-314B-4AB8-9324-5F7485AD6D11}">
      <dgm:prSet phldrT="[文本]"/>
      <dgm:spPr/>
      <dgm:t>
        <a:bodyPr/>
        <a:lstStyle/>
        <a:p>
          <a:r>
            <a:rPr lang="zh-CN" altLang="en-US" dirty="0"/>
            <a:t>猜测正确的会话序号</a:t>
          </a:r>
        </a:p>
      </dgm:t>
    </dgm:pt>
    <dgm:pt modelId="{4ABE7493-E34F-4D25-9E43-C27E0E5307D0}" type="parTrans" cxnId="{98FD3782-EE08-43F1-8FD2-AA641F0AFD3B}">
      <dgm:prSet/>
      <dgm:spPr/>
      <dgm:t>
        <a:bodyPr/>
        <a:lstStyle/>
        <a:p>
          <a:endParaRPr lang="zh-CN" altLang="en-US"/>
        </a:p>
      </dgm:t>
    </dgm:pt>
    <dgm:pt modelId="{14F86BC3-04B5-4E5B-9748-82DEECB37A6D}" type="sibTrans" cxnId="{98FD3782-EE08-43F1-8FD2-AA641F0AFD3B}">
      <dgm:prSet/>
      <dgm:spPr/>
      <dgm:t>
        <a:bodyPr/>
        <a:lstStyle/>
        <a:p>
          <a:endParaRPr lang="zh-CN" altLang="en-US"/>
        </a:p>
      </dgm:t>
    </dgm:pt>
    <dgm:pt modelId="{9947185E-D14E-468D-BE42-4F0B41853BA2}" type="pres">
      <dgm:prSet presAssocID="{32325216-B5BF-4C1C-A1E3-C0BED6BA6A91}" presName="Name0" presStyleCnt="0">
        <dgm:presLayoutVars>
          <dgm:dir/>
          <dgm:resizeHandles val="exact"/>
        </dgm:presLayoutVars>
      </dgm:prSet>
      <dgm:spPr/>
    </dgm:pt>
    <dgm:pt modelId="{C140B611-30A4-47D3-A350-B6BA4CDDC85A}" type="pres">
      <dgm:prSet presAssocID="{03E89B9D-8D8E-49AE-BAA1-6D9876866EED}" presName="node" presStyleLbl="node1" presStyleIdx="0" presStyleCnt="4">
        <dgm:presLayoutVars>
          <dgm:bulletEnabled val="1"/>
        </dgm:presLayoutVars>
      </dgm:prSet>
      <dgm:spPr/>
    </dgm:pt>
    <dgm:pt modelId="{24DE30B3-5C4D-4725-B1B4-79DB2CCCF333}" type="pres">
      <dgm:prSet presAssocID="{CCD4E27E-3761-4B1D-89DC-598FB06E2A5E}" presName="sibTrans" presStyleLbl="sibTrans2D1" presStyleIdx="0" presStyleCnt="3"/>
      <dgm:spPr/>
    </dgm:pt>
    <dgm:pt modelId="{F7079DE9-C9F3-4BDA-9B07-4EF4BBDE964C}" type="pres">
      <dgm:prSet presAssocID="{CCD4E27E-3761-4B1D-89DC-598FB06E2A5E}" presName="connectorText" presStyleLbl="sibTrans2D1" presStyleIdx="0" presStyleCnt="3"/>
      <dgm:spPr/>
    </dgm:pt>
    <dgm:pt modelId="{0C1B803E-B711-4E1E-AD1F-5C63B69208DB}" type="pres">
      <dgm:prSet presAssocID="{1CA16031-BB9D-4F1C-AE84-28633A22F6C7}" presName="node" presStyleLbl="node1" presStyleIdx="1" presStyleCnt="4">
        <dgm:presLayoutVars>
          <dgm:bulletEnabled val="1"/>
        </dgm:presLayoutVars>
      </dgm:prSet>
      <dgm:spPr/>
    </dgm:pt>
    <dgm:pt modelId="{DE907E95-0D64-4D04-8740-9E8B45488889}" type="pres">
      <dgm:prSet presAssocID="{2231BFBA-D457-499A-A380-6FBEB8237CE1}" presName="sibTrans" presStyleLbl="sibTrans2D1" presStyleIdx="1" presStyleCnt="3"/>
      <dgm:spPr/>
    </dgm:pt>
    <dgm:pt modelId="{A0AA1265-21F7-43F4-908A-3CDF257F9218}" type="pres">
      <dgm:prSet presAssocID="{2231BFBA-D457-499A-A380-6FBEB8237CE1}" presName="connectorText" presStyleLbl="sibTrans2D1" presStyleIdx="1" presStyleCnt="3"/>
      <dgm:spPr/>
    </dgm:pt>
    <dgm:pt modelId="{CC6E098D-AE3D-4CDD-9EC7-B60529C4F1D2}" type="pres">
      <dgm:prSet presAssocID="{180E499A-314B-4AB8-9324-5F7485AD6D11}" presName="node" presStyleLbl="node1" presStyleIdx="2" presStyleCnt="4">
        <dgm:presLayoutVars>
          <dgm:bulletEnabled val="1"/>
        </dgm:presLayoutVars>
      </dgm:prSet>
      <dgm:spPr/>
    </dgm:pt>
    <dgm:pt modelId="{5A9C9913-042E-4B46-95F3-30F348D3C422}" type="pres">
      <dgm:prSet presAssocID="{14F86BC3-04B5-4E5B-9748-82DEECB37A6D}" presName="sibTrans" presStyleLbl="sibTrans2D1" presStyleIdx="2" presStyleCnt="3"/>
      <dgm:spPr/>
    </dgm:pt>
    <dgm:pt modelId="{6914314B-821F-4AFA-B13F-616E1B42187B}" type="pres">
      <dgm:prSet presAssocID="{14F86BC3-04B5-4E5B-9748-82DEECB37A6D}" presName="connectorText" presStyleLbl="sibTrans2D1" presStyleIdx="2" presStyleCnt="3"/>
      <dgm:spPr/>
    </dgm:pt>
    <dgm:pt modelId="{2C9A932B-EACF-4751-9858-59D0A7A769D7}" type="pres">
      <dgm:prSet presAssocID="{96059C43-F8FB-4836-92B0-1BCB122AEA3B}" presName="node" presStyleLbl="node1" presStyleIdx="3" presStyleCnt="4">
        <dgm:presLayoutVars>
          <dgm:bulletEnabled val="1"/>
        </dgm:presLayoutVars>
      </dgm:prSet>
      <dgm:spPr/>
    </dgm:pt>
  </dgm:ptLst>
  <dgm:cxnLst>
    <dgm:cxn modelId="{0BC38035-2F64-4599-B74B-41A26C745E98}" type="presOf" srcId="{14F86BC3-04B5-4E5B-9748-82DEECB37A6D}" destId="{6914314B-821F-4AFA-B13F-616E1B42187B}" srcOrd="1" destOrd="0" presId="urn:microsoft.com/office/officeart/2005/8/layout/process1"/>
    <dgm:cxn modelId="{43B1F637-6584-4BAF-8FC4-BFE6FED185EF}" type="presOf" srcId="{1CA16031-BB9D-4F1C-AE84-28633A22F6C7}" destId="{0C1B803E-B711-4E1E-AD1F-5C63B69208DB}" srcOrd="0" destOrd="0" presId="urn:microsoft.com/office/officeart/2005/8/layout/process1"/>
    <dgm:cxn modelId="{72DDDE45-32AF-4A6D-A289-8B43FB801015}" type="presOf" srcId="{2231BFBA-D457-499A-A380-6FBEB8237CE1}" destId="{DE907E95-0D64-4D04-8740-9E8B45488889}" srcOrd="0" destOrd="0" presId="urn:microsoft.com/office/officeart/2005/8/layout/process1"/>
    <dgm:cxn modelId="{6E19A669-D59E-47CC-A4E5-66608ECB4A7E}" type="presOf" srcId="{14F86BC3-04B5-4E5B-9748-82DEECB37A6D}" destId="{5A9C9913-042E-4B46-95F3-30F348D3C422}" srcOrd="0" destOrd="0" presId="urn:microsoft.com/office/officeart/2005/8/layout/process1"/>
    <dgm:cxn modelId="{C9A69E74-8765-4D8D-9595-E482934947EE}" srcId="{32325216-B5BF-4C1C-A1E3-C0BED6BA6A91}" destId="{96059C43-F8FB-4836-92B0-1BCB122AEA3B}" srcOrd="3" destOrd="0" parTransId="{092D311E-192A-4028-9DE2-38E3D2222966}" sibTransId="{66C82C17-BFF3-4876-85A0-480B35695542}"/>
    <dgm:cxn modelId="{FDC22558-572C-4D4F-B0F4-E45DE1DF3D13}" type="presOf" srcId="{03E89B9D-8D8E-49AE-BAA1-6D9876866EED}" destId="{C140B611-30A4-47D3-A350-B6BA4CDDC85A}" srcOrd="0" destOrd="0" presId="urn:microsoft.com/office/officeart/2005/8/layout/process1"/>
    <dgm:cxn modelId="{98FD3782-EE08-43F1-8FD2-AA641F0AFD3B}" srcId="{32325216-B5BF-4C1C-A1E3-C0BED6BA6A91}" destId="{180E499A-314B-4AB8-9324-5F7485AD6D11}" srcOrd="2" destOrd="0" parTransId="{4ABE7493-E34F-4D25-9E43-C27E0E5307D0}" sibTransId="{14F86BC3-04B5-4E5B-9748-82DEECB37A6D}"/>
    <dgm:cxn modelId="{89819A8E-280C-4EFA-B13B-61CC29020A63}" srcId="{32325216-B5BF-4C1C-A1E3-C0BED6BA6A91}" destId="{03E89B9D-8D8E-49AE-BAA1-6D9876866EED}" srcOrd="0" destOrd="0" parTransId="{92CEA900-50D8-4095-8DA3-748A3CE5D98B}" sibTransId="{CCD4E27E-3761-4B1D-89DC-598FB06E2A5E}"/>
    <dgm:cxn modelId="{C553DE9A-8D59-41EF-9D8E-0341F08149A8}" type="presOf" srcId="{2231BFBA-D457-499A-A380-6FBEB8237CE1}" destId="{A0AA1265-21F7-43F4-908A-3CDF257F9218}" srcOrd="1" destOrd="0" presId="urn:microsoft.com/office/officeart/2005/8/layout/process1"/>
    <dgm:cxn modelId="{E55C9EB0-4502-40B7-80B8-FB7839472E4B}" type="presOf" srcId="{CCD4E27E-3761-4B1D-89DC-598FB06E2A5E}" destId="{24DE30B3-5C4D-4725-B1B4-79DB2CCCF333}" srcOrd="0" destOrd="0" presId="urn:microsoft.com/office/officeart/2005/8/layout/process1"/>
    <dgm:cxn modelId="{263504C0-4DC4-4DD7-BB25-F4843E806C63}" type="presOf" srcId="{180E499A-314B-4AB8-9324-5F7485AD6D11}" destId="{CC6E098D-AE3D-4CDD-9EC7-B60529C4F1D2}" srcOrd="0" destOrd="0" presId="urn:microsoft.com/office/officeart/2005/8/layout/process1"/>
    <dgm:cxn modelId="{6F2B8CE1-6081-4FFB-ABAF-3BDFC59F84AF}" srcId="{32325216-B5BF-4C1C-A1E3-C0BED6BA6A91}" destId="{1CA16031-BB9D-4F1C-AE84-28633A22F6C7}" srcOrd="1" destOrd="0" parTransId="{764DC33D-B36E-4421-B33C-F90737D93689}" sibTransId="{2231BFBA-D457-499A-A380-6FBEB8237CE1}"/>
    <dgm:cxn modelId="{6D135EED-2727-4F6B-817C-ED6EB17EE0B7}" type="presOf" srcId="{CCD4E27E-3761-4B1D-89DC-598FB06E2A5E}" destId="{F7079DE9-C9F3-4BDA-9B07-4EF4BBDE964C}" srcOrd="1" destOrd="0" presId="urn:microsoft.com/office/officeart/2005/8/layout/process1"/>
    <dgm:cxn modelId="{4D3354F2-03F4-454B-8525-2DC8EE57C80C}" type="presOf" srcId="{32325216-B5BF-4C1C-A1E3-C0BED6BA6A91}" destId="{9947185E-D14E-468D-BE42-4F0B41853BA2}" srcOrd="0" destOrd="0" presId="urn:microsoft.com/office/officeart/2005/8/layout/process1"/>
    <dgm:cxn modelId="{D817E1F3-97EB-4B1D-AE88-C15BE9FD4DC1}" type="presOf" srcId="{96059C43-F8FB-4836-92B0-1BCB122AEA3B}" destId="{2C9A932B-EACF-4751-9858-59D0A7A769D7}" srcOrd="0" destOrd="0" presId="urn:microsoft.com/office/officeart/2005/8/layout/process1"/>
    <dgm:cxn modelId="{BCD958D6-8BBC-40CC-AC85-C3D09FE48E54}" type="presParOf" srcId="{9947185E-D14E-468D-BE42-4F0B41853BA2}" destId="{C140B611-30A4-47D3-A350-B6BA4CDDC85A}" srcOrd="0" destOrd="0" presId="urn:microsoft.com/office/officeart/2005/8/layout/process1"/>
    <dgm:cxn modelId="{B089BDBD-3142-4E90-8423-F12ACC3E08A0}" type="presParOf" srcId="{9947185E-D14E-468D-BE42-4F0B41853BA2}" destId="{24DE30B3-5C4D-4725-B1B4-79DB2CCCF333}" srcOrd="1" destOrd="0" presId="urn:microsoft.com/office/officeart/2005/8/layout/process1"/>
    <dgm:cxn modelId="{79D6CDAF-D519-4750-8CC7-094D35D5792B}" type="presParOf" srcId="{24DE30B3-5C4D-4725-B1B4-79DB2CCCF333}" destId="{F7079DE9-C9F3-4BDA-9B07-4EF4BBDE964C}" srcOrd="0" destOrd="0" presId="urn:microsoft.com/office/officeart/2005/8/layout/process1"/>
    <dgm:cxn modelId="{0FB643D5-D17A-4ADC-8258-EAA5D15071BB}" type="presParOf" srcId="{9947185E-D14E-468D-BE42-4F0B41853BA2}" destId="{0C1B803E-B711-4E1E-AD1F-5C63B69208DB}" srcOrd="2" destOrd="0" presId="urn:microsoft.com/office/officeart/2005/8/layout/process1"/>
    <dgm:cxn modelId="{A365C15A-97C3-4463-A624-1FB546D58449}" type="presParOf" srcId="{9947185E-D14E-468D-BE42-4F0B41853BA2}" destId="{DE907E95-0D64-4D04-8740-9E8B45488889}" srcOrd="3" destOrd="0" presId="urn:microsoft.com/office/officeart/2005/8/layout/process1"/>
    <dgm:cxn modelId="{577EAA1E-4354-4024-95FC-D3C5B35C77A5}" type="presParOf" srcId="{DE907E95-0D64-4D04-8740-9E8B45488889}" destId="{A0AA1265-21F7-43F4-908A-3CDF257F9218}" srcOrd="0" destOrd="0" presId="urn:microsoft.com/office/officeart/2005/8/layout/process1"/>
    <dgm:cxn modelId="{4913DBE3-B55D-4780-81BE-A63349A1BE92}" type="presParOf" srcId="{9947185E-D14E-468D-BE42-4F0B41853BA2}" destId="{CC6E098D-AE3D-4CDD-9EC7-B60529C4F1D2}" srcOrd="4" destOrd="0" presId="urn:microsoft.com/office/officeart/2005/8/layout/process1"/>
    <dgm:cxn modelId="{4F2A60D7-7CAB-4535-B94E-607CE5DEF735}" type="presParOf" srcId="{9947185E-D14E-468D-BE42-4F0B41853BA2}" destId="{5A9C9913-042E-4B46-95F3-30F348D3C422}" srcOrd="5" destOrd="0" presId="urn:microsoft.com/office/officeart/2005/8/layout/process1"/>
    <dgm:cxn modelId="{C27428EF-956D-4EB5-A2DC-8BFE0ED98256}" type="presParOf" srcId="{5A9C9913-042E-4B46-95F3-30F348D3C422}" destId="{6914314B-821F-4AFA-B13F-616E1B42187B}" srcOrd="0" destOrd="0" presId="urn:microsoft.com/office/officeart/2005/8/layout/process1"/>
    <dgm:cxn modelId="{604AE141-BD52-4F93-8F7F-65E913AF132E}" type="presParOf" srcId="{9947185E-D14E-468D-BE42-4F0B41853BA2}" destId="{2C9A932B-EACF-4751-9858-59D0A7A769D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0B611-30A4-47D3-A350-B6BA4CDDC85A}">
      <dsp:nvSpPr>
        <dsp:cNvPr id="0" name=""/>
        <dsp:cNvSpPr/>
      </dsp:nvSpPr>
      <dsp:spPr>
        <a:xfrm>
          <a:off x="2678" y="288514"/>
          <a:ext cx="1171277" cy="102292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确认攻击目标</a:t>
          </a:r>
        </a:p>
      </dsp:txBody>
      <dsp:txXfrm>
        <a:off x="32638" y="318474"/>
        <a:ext cx="1111357" cy="963003"/>
      </dsp:txXfrm>
    </dsp:sp>
    <dsp:sp modelId="{24DE30B3-5C4D-4725-B1B4-79DB2CCCF333}">
      <dsp:nvSpPr>
        <dsp:cNvPr id="0" name=""/>
        <dsp:cNvSpPr/>
      </dsp:nvSpPr>
      <dsp:spPr>
        <a:xfrm>
          <a:off x="1291083" y="654737"/>
          <a:ext cx="248310" cy="290476"/>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291083" y="712832"/>
        <a:ext cx="173817" cy="174286"/>
      </dsp:txXfrm>
    </dsp:sp>
    <dsp:sp modelId="{0C1B803E-B711-4E1E-AD1F-5C63B69208DB}">
      <dsp:nvSpPr>
        <dsp:cNvPr id="0" name=""/>
        <dsp:cNvSpPr/>
      </dsp:nvSpPr>
      <dsp:spPr>
        <a:xfrm>
          <a:off x="1642467" y="288514"/>
          <a:ext cx="1171277" cy="102292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使被冒充主机无法响应</a:t>
          </a:r>
        </a:p>
      </dsp:txBody>
      <dsp:txXfrm>
        <a:off x="1672427" y="318474"/>
        <a:ext cx="1111357" cy="963003"/>
      </dsp:txXfrm>
    </dsp:sp>
    <dsp:sp modelId="{DE907E95-0D64-4D04-8740-9E8B45488889}">
      <dsp:nvSpPr>
        <dsp:cNvPr id="0" name=""/>
        <dsp:cNvSpPr/>
      </dsp:nvSpPr>
      <dsp:spPr>
        <a:xfrm>
          <a:off x="2930872" y="654737"/>
          <a:ext cx="248310" cy="290476"/>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930872" y="712832"/>
        <a:ext cx="173817" cy="174286"/>
      </dsp:txXfrm>
    </dsp:sp>
    <dsp:sp modelId="{CC6E098D-AE3D-4CDD-9EC7-B60529C4F1D2}">
      <dsp:nvSpPr>
        <dsp:cNvPr id="0" name=""/>
        <dsp:cNvSpPr/>
      </dsp:nvSpPr>
      <dsp:spPr>
        <a:xfrm>
          <a:off x="3282255" y="288514"/>
          <a:ext cx="1171277" cy="102292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猜测正确的会话序号</a:t>
          </a:r>
        </a:p>
      </dsp:txBody>
      <dsp:txXfrm>
        <a:off x="3312215" y="318474"/>
        <a:ext cx="1111357" cy="963003"/>
      </dsp:txXfrm>
    </dsp:sp>
    <dsp:sp modelId="{5A9C9913-042E-4B46-95F3-30F348D3C422}">
      <dsp:nvSpPr>
        <dsp:cNvPr id="0" name=""/>
        <dsp:cNvSpPr/>
      </dsp:nvSpPr>
      <dsp:spPr>
        <a:xfrm>
          <a:off x="4570660" y="654737"/>
          <a:ext cx="248310" cy="290476"/>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4570660" y="712832"/>
        <a:ext cx="173817" cy="174286"/>
      </dsp:txXfrm>
    </dsp:sp>
    <dsp:sp modelId="{2C9A932B-EACF-4751-9858-59D0A7A769D7}">
      <dsp:nvSpPr>
        <dsp:cNvPr id="0" name=""/>
        <dsp:cNvSpPr/>
      </dsp:nvSpPr>
      <dsp:spPr>
        <a:xfrm>
          <a:off x="4922043" y="288514"/>
          <a:ext cx="1171277" cy="102292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伪造会话冒充受信主机</a:t>
          </a:r>
        </a:p>
      </dsp:txBody>
      <dsp:txXfrm>
        <a:off x="4952003" y="318474"/>
        <a:ext cx="1111357" cy="9630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Arial" charset="0"/>
                <a:ea typeface="+mn-ea"/>
                <a:cs typeface="+mn-cs"/>
              </a:rPr>
              <a:t>其他因素：</a:t>
            </a:r>
            <a:r>
              <a:rPr lang="zh-CN" altLang="zh-CN" sz="1200" kern="1200" dirty="0">
                <a:solidFill>
                  <a:schemeClr val="tx1"/>
                </a:solidFill>
                <a:effectLst/>
                <a:latin typeface="Arial" charset="0"/>
                <a:ea typeface="+mn-ea"/>
                <a:cs typeface="+mn-cs"/>
              </a:rPr>
              <a:t>如果附近就是消防机构并且交通便利，那么对于火灾这类风险的响应就会更及时一些。</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5</a:t>
            </a:fld>
            <a:endParaRPr lang="en-US" altLang="zh-CN" dirty="0"/>
          </a:p>
        </p:txBody>
      </p:sp>
    </p:spTree>
    <p:extLst>
      <p:ext uri="{BB962C8B-B14F-4D97-AF65-F5344CB8AC3E}">
        <p14:creationId xmlns:p14="http://schemas.microsoft.com/office/powerpoint/2010/main" val="142428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8</a:t>
            </a:fld>
            <a:endParaRPr lang="en-US" altLang="zh-CN" dirty="0"/>
          </a:p>
        </p:txBody>
      </p:sp>
    </p:spTree>
    <p:extLst>
      <p:ext uri="{BB962C8B-B14F-4D97-AF65-F5344CB8AC3E}">
        <p14:creationId xmlns:p14="http://schemas.microsoft.com/office/powerpoint/2010/main" val="153334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9</a:t>
            </a:fld>
            <a:endParaRPr lang="en-US" altLang="zh-CN" dirty="0"/>
          </a:p>
        </p:txBody>
      </p:sp>
    </p:spTree>
    <p:extLst>
      <p:ext uri="{BB962C8B-B14F-4D97-AF65-F5344CB8AC3E}">
        <p14:creationId xmlns:p14="http://schemas.microsoft.com/office/powerpoint/2010/main" val="105506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15</a:t>
            </a:fld>
            <a:endParaRPr lang="en-US" altLang="zh-CN" dirty="0"/>
          </a:p>
        </p:txBody>
      </p:sp>
    </p:spTree>
    <p:extLst>
      <p:ext uri="{BB962C8B-B14F-4D97-AF65-F5344CB8AC3E}">
        <p14:creationId xmlns:p14="http://schemas.microsoft.com/office/powerpoint/2010/main" val="419468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A1ED033-5F5C-4572-AE4B-7CFF71C657D2}" type="slidenum">
              <a:rPr lang="zh-CN" altLang="en-US" smtClean="0"/>
              <a:pPr>
                <a:defRPr/>
              </a:pPr>
              <a:t>39</a:t>
            </a:fld>
            <a:endParaRPr lang="en-US" altLang="zh-CN"/>
          </a:p>
        </p:txBody>
      </p:sp>
    </p:spTree>
    <p:extLst>
      <p:ext uri="{BB962C8B-B14F-4D97-AF65-F5344CB8AC3E}">
        <p14:creationId xmlns:p14="http://schemas.microsoft.com/office/powerpoint/2010/main" val="43015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44</a:t>
            </a:fld>
            <a:endParaRPr lang="en-US" altLang="zh-CN"/>
          </a:p>
        </p:txBody>
      </p:sp>
    </p:spTree>
    <p:extLst>
      <p:ext uri="{BB962C8B-B14F-4D97-AF65-F5344CB8AC3E}">
        <p14:creationId xmlns:p14="http://schemas.microsoft.com/office/powerpoint/2010/main" val="225544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479014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oleObject" Target="../embeddings/oleObject7.bin"/><Relationship Id="rId4" Type="http://schemas.openxmlformats.org/officeDocument/2006/relationships/image" Target="../media/image1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物理环境与网络通信安全</a:t>
            </a:r>
            <a:endParaRPr lang="en-US" altLang="zh-CN" sz="3200"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
        <p:nvSpPr>
          <p:cNvPr id="6" name="副标题 4"/>
          <p:cNvSpPr txBox="1">
            <a:spLocks/>
          </p:cNvSpPr>
          <p:nvPr/>
        </p:nvSpPr>
        <p:spPr bwMode="gray">
          <a:xfrm>
            <a:off x="2195513" y="5020084"/>
            <a:ext cx="5638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r>
              <a:rPr lang="zh-CN" altLang="en-US" kern="0" dirty="0"/>
              <a:t>讲师姓名   机构名称</a:t>
            </a:r>
            <a:endParaRPr lang="en-US" altLang="zh-CN" kern="0" dirty="0"/>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知识子域：物理与环境安全</a:t>
            </a:r>
          </a:p>
        </p:txBody>
      </p:sp>
      <p:sp>
        <p:nvSpPr>
          <p:cNvPr id="3" name="内容占位符 2"/>
          <p:cNvSpPr>
            <a:spLocks noGrp="1"/>
          </p:cNvSpPr>
          <p:nvPr>
            <p:ph idx="1"/>
          </p:nvPr>
        </p:nvSpPr>
        <p:spPr/>
        <p:txBody>
          <a:bodyPr/>
          <a:lstStyle/>
          <a:p>
            <a:r>
              <a:rPr lang="zh-CN" altLang="en-US" dirty="0"/>
              <a:t>设施安全</a:t>
            </a:r>
          </a:p>
          <a:p>
            <a:pPr lvl="1"/>
            <a:r>
              <a:rPr lang="zh-CN" altLang="en-US" dirty="0"/>
              <a:t>了解安全区域的概念及相关防护要求；</a:t>
            </a:r>
          </a:p>
          <a:p>
            <a:pPr lvl="1"/>
            <a:r>
              <a:rPr lang="zh-CN" altLang="en-US" dirty="0"/>
              <a:t>了解边界防护的概念及相关防护要求；</a:t>
            </a:r>
          </a:p>
          <a:p>
            <a:pPr lvl="1"/>
            <a:r>
              <a:rPr lang="zh-CN" altLang="en-US" dirty="0"/>
              <a:t>理解审计及监控的概念及相关防护要求。</a:t>
            </a:r>
          </a:p>
          <a:p>
            <a:r>
              <a:rPr lang="zh-CN" altLang="en-US" dirty="0"/>
              <a:t>传输安全</a:t>
            </a:r>
          </a:p>
          <a:p>
            <a:pPr lvl="1"/>
            <a:r>
              <a:rPr lang="zh-CN" altLang="en-US" dirty="0"/>
              <a:t>理解同轴电缆、双绞线、光纤等有线传输技术及安全特点；</a:t>
            </a:r>
          </a:p>
          <a:p>
            <a:pPr lvl="1"/>
            <a:r>
              <a:rPr lang="zh-CN" altLang="en-US" dirty="0"/>
              <a:t>理解无线安全传输技术及安全特点；</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dirty="0"/>
          </a:p>
        </p:txBody>
      </p:sp>
    </p:spTree>
    <p:extLst>
      <p:ext uri="{BB962C8B-B14F-4D97-AF65-F5344CB8AC3E}">
        <p14:creationId xmlns:p14="http://schemas.microsoft.com/office/powerpoint/2010/main" val="13136872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设施安全</a:t>
            </a:r>
            <a:r>
              <a:rPr lang="en-US" altLang="zh-CN" dirty="0"/>
              <a:t>-</a:t>
            </a:r>
            <a:r>
              <a:rPr lang="zh-CN" altLang="en-US" dirty="0"/>
              <a:t>安全区域与边界防护</a:t>
            </a:r>
          </a:p>
        </p:txBody>
      </p:sp>
      <p:sp>
        <p:nvSpPr>
          <p:cNvPr id="3" name="内容占位符 2"/>
          <p:cNvSpPr>
            <a:spLocks noGrp="1"/>
          </p:cNvSpPr>
          <p:nvPr>
            <p:ph idx="1"/>
          </p:nvPr>
        </p:nvSpPr>
        <p:spPr/>
        <p:txBody>
          <a:bodyPr/>
          <a:lstStyle/>
          <a:p>
            <a:r>
              <a:rPr lang="zh-CN" altLang="en-US" dirty="0"/>
              <a:t>安全区域</a:t>
            </a:r>
            <a:endParaRPr lang="en-US" altLang="zh-CN" dirty="0"/>
          </a:p>
          <a:p>
            <a:pPr lvl="1"/>
            <a:r>
              <a:rPr lang="zh-CN" altLang="en-US" dirty="0"/>
              <a:t>建立安全区域，明确物理安全边界</a:t>
            </a:r>
            <a:endParaRPr lang="en-US" altLang="zh-CN" dirty="0"/>
          </a:p>
          <a:p>
            <a:pPr lvl="1"/>
            <a:r>
              <a:rPr lang="zh-CN" altLang="en-US" dirty="0"/>
              <a:t>对受控区域进行保护，建立屏蔽及访问控制机制</a:t>
            </a:r>
            <a:endParaRPr lang="en-US" altLang="zh-CN" dirty="0"/>
          </a:p>
          <a:p>
            <a:r>
              <a:rPr lang="zh-CN" altLang="en-US" dirty="0"/>
              <a:t>边界防护</a:t>
            </a:r>
            <a:endParaRPr lang="en-US" altLang="zh-CN" dirty="0"/>
          </a:p>
          <a:p>
            <a:pPr lvl="1"/>
            <a:r>
              <a:rPr lang="zh-CN" altLang="en-US" dirty="0"/>
              <a:t>所有物理出入通道的防护</a:t>
            </a:r>
            <a:endParaRPr lang="en-US" altLang="zh-CN" dirty="0"/>
          </a:p>
          <a:p>
            <a:pPr lvl="2"/>
            <a:r>
              <a:rPr lang="zh-CN" altLang="en-US" dirty="0"/>
              <a:t>门：锁、门禁</a:t>
            </a:r>
            <a:endParaRPr lang="en-US" altLang="zh-CN" dirty="0"/>
          </a:p>
          <a:p>
            <a:pPr lvl="2"/>
            <a:r>
              <a:rPr lang="zh-CN" altLang="en-US" dirty="0"/>
              <a:t>窗：铁栅栏</a:t>
            </a:r>
            <a:endParaRPr lang="en-US" altLang="zh-CN" dirty="0"/>
          </a:p>
          <a:p>
            <a:pPr lvl="2"/>
            <a:r>
              <a:rPr lang="zh-CN" altLang="en-US" dirty="0"/>
              <a:t>通风口</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dirty="0"/>
          </a:p>
        </p:txBody>
      </p:sp>
    </p:spTree>
    <p:extLst>
      <p:ext uri="{BB962C8B-B14F-4D97-AF65-F5344CB8AC3E}">
        <p14:creationId xmlns:p14="http://schemas.microsoft.com/office/powerpoint/2010/main" val="21986320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设施安全</a:t>
            </a:r>
            <a:r>
              <a:rPr lang="en-US" altLang="zh-CN" dirty="0"/>
              <a:t>-</a:t>
            </a:r>
            <a:r>
              <a:rPr lang="zh-CN" altLang="en-US" dirty="0"/>
              <a:t>审计及监控</a:t>
            </a:r>
          </a:p>
        </p:txBody>
      </p:sp>
      <p:sp>
        <p:nvSpPr>
          <p:cNvPr id="3" name="内容占位符 2"/>
          <p:cNvSpPr>
            <a:spLocks noGrp="1"/>
          </p:cNvSpPr>
          <p:nvPr>
            <p:ph idx="1"/>
          </p:nvPr>
        </p:nvSpPr>
        <p:spPr/>
        <p:txBody>
          <a:bodyPr/>
          <a:lstStyle/>
          <a:p>
            <a:r>
              <a:rPr lang="zh-CN" altLang="en-US" dirty="0"/>
              <a:t>审计及监控</a:t>
            </a:r>
            <a:endParaRPr lang="en-US" altLang="zh-CN" dirty="0"/>
          </a:p>
          <a:p>
            <a:pPr lvl="1"/>
            <a:r>
              <a:rPr lang="zh-CN" altLang="en-US" dirty="0"/>
              <a:t>对安全区域的出入行为进行记录</a:t>
            </a:r>
            <a:endParaRPr lang="en-US" altLang="zh-CN" dirty="0"/>
          </a:p>
          <a:p>
            <a:pPr lvl="1"/>
            <a:r>
              <a:rPr lang="zh-CN" altLang="en-US" dirty="0"/>
              <a:t>对非法闯入进行检测</a:t>
            </a:r>
            <a:endParaRPr lang="en-US" altLang="zh-CN" dirty="0"/>
          </a:p>
          <a:p>
            <a:r>
              <a:rPr lang="zh-CN" altLang="en-US" dirty="0"/>
              <a:t>实现方式</a:t>
            </a:r>
            <a:endParaRPr lang="en-US" altLang="zh-CN" dirty="0"/>
          </a:p>
          <a:p>
            <a:pPr lvl="1"/>
            <a:r>
              <a:rPr lang="zh-CN" altLang="en-US" dirty="0"/>
              <a:t>出入记录（登记、门禁）</a:t>
            </a:r>
            <a:endParaRPr lang="en-US" altLang="zh-CN" dirty="0"/>
          </a:p>
          <a:p>
            <a:pPr lvl="1"/>
            <a:r>
              <a:rPr lang="zh-CN" altLang="en-US" dirty="0"/>
              <a:t>闭路电视</a:t>
            </a:r>
            <a:endParaRPr lang="en-US" altLang="zh-CN" dirty="0"/>
          </a:p>
          <a:p>
            <a:pPr lvl="1"/>
            <a:r>
              <a:rPr lang="zh-CN" altLang="en-US" dirty="0"/>
              <a:t>非法闯入探测（红外微波双鉴探头、玻璃破碎探测器等）</a:t>
            </a:r>
            <a:endParaRPr lang="en-US" altLang="zh-CN" dirty="0"/>
          </a:p>
          <a:p>
            <a:pPr lvl="1"/>
            <a:r>
              <a:rPr lang="zh-CN" altLang="en-US" dirty="0"/>
              <a:t>安保人员</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dirty="0"/>
          </a:p>
        </p:txBody>
      </p:sp>
    </p:spTree>
    <p:extLst>
      <p:ext uri="{BB962C8B-B14F-4D97-AF65-F5344CB8AC3E}">
        <p14:creationId xmlns:p14="http://schemas.microsoft.com/office/powerpoint/2010/main" val="9645495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传输安全</a:t>
            </a:r>
          </a:p>
        </p:txBody>
      </p:sp>
      <p:sp>
        <p:nvSpPr>
          <p:cNvPr id="3" name="内容占位符 2"/>
          <p:cNvSpPr>
            <a:spLocks noGrp="1"/>
          </p:cNvSpPr>
          <p:nvPr>
            <p:ph idx="1"/>
          </p:nvPr>
        </p:nvSpPr>
        <p:spPr/>
        <p:txBody>
          <a:bodyPr/>
          <a:lstStyle/>
          <a:p>
            <a:r>
              <a:rPr lang="zh-CN" altLang="en-US" dirty="0"/>
              <a:t>有线传输：同轴电缆、双绞线、光纤</a:t>
            </a:r>
            <a:endParaRPr lang="en-US" altLang="zh-CN" dirty="0"/>
          </a:p>
          <a:p>
            <a:pPr lvl="1"/>
            <a:r>
              <a:rPr lang="zh-CN" altLang="en-US" dirty="0"/>
              <a:t>安全风险：非法接入、破坏</a:t>
            </a:r>
            <a:endParaRPr lang="en-US" altLang="zh-CN" dirty="0"/>
          </a:p>
          <a:p>
            <a:pPr lvl="1"/>
            <a:r>
              <a:rPr lang="zh-CN" altLang="en-US" dirty="0"/>
              <a:t>防护措施：保护措施（深埋、套管）、标识</a:t>
            </a:r>
            <a:endParaRPr lang="en-US" altLang="zh-CN" dirty="0"/>
          </a:p>
          <a:p>
            <a:r>
              <a:rPr lang="zh-CN" altLang="en-US" dirty="0"/>
              <a:t>无线传输</a:t>
            </a:r>
            <a:endParaRPr lang="en-US" altLang="zh-CN" dirty="0"/>
          </a:p>
          <a:p>
            <a:pPr lvl="1"/>
            <a:r>
              <a:rPr lang="zh-CN" altLang="en-US" dirty="0"/>
              <a:t>安全风险：开放信道</a:t>
            </a:r>
            <a:endParaRPr lang="en-US" altLang="zh-CN" dirty="0"/>
          </a:p>
          <a:p>
            <a:pPr lvl="1"/>
            <a:r>
              <a:rPr lang="zh-CN" altLang="en-US" dirty="0"/>
              <a:t>防护措施：加密</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dirty="0"/>
          </a:p>
        </p:txBody>
      </p:sp>
    </p:spTree>
    <p:extLst>
      <p:ext uri="{BB962C8B-B14F-4D97-AF65-F5344CB8AC3E}">
        <p14:creationId xmlns:p14="http://schemas.microsoft.com/office/powerpoint/2010/main" val="37945742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a:t>
            </a:r>
            <a:r>
              <a:rPr lang="en-US" altLang="zh-CN" dirty="0"/>
              <a:t>OSI</a:t>
            </a:r>
            <a:r>
              <a:rPr lang="zh-CN" altLang="en-US" dirty="0"/>
              <a:t>通信模型</a:t>
            </a:r>
          </a:p>
        </p:txBody>
      </p:sp>
      <p:sp>
        <p:nvSpPr>
          <p:cNvPr id="3" name="内容占位符 2"/>
          <p:cNvSpPr>
            <a:spLocks noGrp="1"/>
          </p:cNvSpPr>
          <p:nvPr>
            <p:ph idx="1"/>
          </p:nvPr>
        </p:nvSpPr>
        <p:spPr/>
        <p:txBody>
          <a:bodyPr/>
          <a:lstStyle/>
          <a:p>
            <a:r>
              <a:rPr lang="en-US" altLang="zh-CN" dirty="0"/>
              <a:t>OSI</a:t>
            </a:r>
            <a:r>
              <a:rPr lang="zh-CN" altLang="en-US" dirty="0"/>
              <a:t>模型</a:t>
            </a:r>
          </a:p>
          <a:p>
            <a:pPr lvl="1"/>
            <a:r>
              <a:rPr lang="zh-CN" altLang="en-US" dirty="0"/>
              <a:t>理解</a:t>
            </a:r>
            <a:r>
              <a:rPr lang="en-US" altLang="zh-CN" dirty="0"/>
              <a:t>OSI</a:t>
            </a:r>
            <a:r>
              <a:rPr lang="zh-CN" altLang="en-US" dirty="0"/>
              <a:t>七层模型构成及每一层的作用；</a:t>
            </a:r>
          </a:p>
          <a:p>
            <a:pPr lvl="1"/>
            <a:r>
              <a:rPr lang="zh-CN" altLang="en-US" dirty="0"/>
              <a:t>理解协议分层的作用。</a:t>
            </a:r>
          </a:p>
          <a:p>
            <a:r>
              <a:rPr lang="en-US" altLang="zh-CN" dirty="0"/>
              <a:t>OSI</a:t>
            </a:r>
            <a:r>
              <a:rPr lang="zh-CN" altLang="en-US" dirty="0"/>
              <a:t>模型通信过程</a:t>
            </a:r>
          </a:p>
          <a:p>
            <a:pPr lvl="1"/>
            <a:r>
              <a:rPr lang="zh-CN" altLang="en-US" dirty="0"/>
              <a:t>理解</a:t>
            </a:r>
            <a:r>
              <a:rPr lang="en-US" altLang="zh-CN" dirty="0"/>
              <a:t>OSI</a:t>
            </a:r>
            <a:r>
              <a:rPr lang="zh-CN" altLang="en-US" dirty="0"/>
              <a:t>模型通信过程及数据封装、分用等概念</a:t>
            </a:r>
            <a:endParaRPr lang="en-US" altLang="zh-CN" dirty="0"/>
          </a:p>
          <a:p>
            <a:r>
              <a:rPr lang="en-US" altLang="zh-CN" dirty="0"/>
              <a:t>OSI</a:t>
            </a:r>
            <a:r>
              <a:rPr lang="zh-CN" altLang="en-US" dirty="0"/>
              <a:t>模型安全体系构成</a:t>
            </a:r>
          </a:p>
          <a:p>
            <a:pPr lvl="1"/>
            <a:r>
              <a:rPr lang="zh-CN" altLang="en-US" dirty="0"/>
              <a:t>了解</a:t>
            </a:r>
            <a:r>
              <a:rPr lang="en-US" altLang="zh-CN" dirty="0"/>
              <a:t>OSI</a:t>
            </a:r>
            <a:r>
              <a:rPr lang="zh-CN" altLang="en-US" dirty="0"/>
              <a:t>模型安全体系的构成；</a:t>
            </a:r>
          </a:p>
          <a:p>
            <a:pPr lvl="1"/>
            <a:r>
              <a:rPr lang="zh-CN" altLang="en-US" dirty="0"/>
              <a:t>了解</a:t>
            </a:r>
            <a:r>
              <a:rPr lang="en-US" altLang="zh-CN" dirty="0"/>
              <a:t>OSI</a:t>
            </a:r>
            <a:r>
              <a:rPr lang="zh-CN" altLang="en-US" dirty="0"/>
              <a:t>模型的五类安全服务、八种安全机制的概念。</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dirty="0"/>
          </a:p>
        </p:txBody>
      </p:sp>
    </p:spTree>
    <p:extLst>
      <p:ext uri="{BB962C8B-B14F-4D97-AF65-F5344CB8AC3E}">
        <p14:creationId xmlns:p14="http://schemas.microsoft.com/office/powerpoint/2010/main" val="37355261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ISO/OSI</a:t>
            </a:r>
            <a:r>
              <a:rPr lang="zh-CN" altLang="en-US" dirty="0"/>
              <a:t>七层模型结构</a:t>
            </a:r>
          </a:p>
        </p:txBody>
      </p:sp>
      <p:sp>
        <p:nvSpPr>
          <p:cNvPr id="3" name="内容占位符 2"/>
          <p:cNvSpPr>
            <a:spLocks noGrp="1"/>
          </p:cNvSpPr>
          <p:nvPr>
            <p:ph idx="1"/>
          </p:nvPr>
        </p:nvSpPr>
        <p:spPr>
          <a:xfrm>
            <a:off x="533400" y="1295400"/>
            <a:ext cx="5411788" cy="5105400"/>
          </a:xfrm>
        </p:spPr>
        <p:txBody>
          <a:bodyPr/>
          <a:lstStyle/>
          <a:p>
            <a:r>
              <a:rPr lang="zh-CN" altLang="zh-CN" dirty="0"/>
              <a:t>模型定义了网络中不同计算机系统进行通信的基本过程和方法</a:t>
            </a:r>
            <a:endParaRPr lang="en-US" altLang="zh-CN" dirty="0"/>
          </a:p>
          <a:p>
            <a:r>
              <a:rPr lang="zh-CN" altLang="en-US" dirty="0"/>
              <a:t>底层协议</a:t>
            </a:r>
            <a:endParaRPr lang="en-US" altLang="zh-CN" dirty="0"/>
          </a:p>
          <a:p>
            <a:pPr lvl="1"/>
            <a:r>
              <a:rPr lang="zh-CN" altLang="zh-CN" dirty="0"/>
              <a:t>偏重于处理实际的信息传输，负责创建网络通信连接的链路，包括物理层、数据链路层、网络层和传输层</a:t>
            </a:r>
            <a:endParaRPr lang="en-US" altLang="zh-CN" dirty="0"/>
          </a:p>
          <a:p>
            <a:r>
              <a:rPr lang="zh-CN" altLang="en-US" dirty="0"/>
              <a:t>高层协议</a:t>
            </a:r>
            <a:endParaRPr lang="en-US" altLang="zh-CN" dirty="0"/>
          </a:p>
          <a:p>
            <a:pPr lvl="1"/>
            <a:r>
              <a:rPr lang="zh-CN" altLang="zh-CN" dirty="0"/>
              <a:t>处理用户服务和各种应用请求</a:t>
            </a:r>
            <a:r>
              <a:rPr lang="zh-CN" altLang="en-US" dirty="0"/>
              <a:t>，包括</a:t>
            </a:r>
            <a:r>
              <a:rPr lang="zh-CN" altLang="zh-CN" dirty="0"/>
              <a:t>会话层、表示层和应用层</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15</a:t>
            </a:fld>
            <a:endParaRPr lang="en-US" altLang="zh-CN" dirty="0"/>
          </a:p>
        </p:txBody>
      </p:sp>
      <p:sp>
        <p:nvSpPr>
          <p:cNvPr id="5" name="Rectangle 10"/>
          <p:cNvSpPr>
            <a:spLocks noChangeArrowheads="1"/>
          </p:cNvSpPr>
          <p:nvPr/>
        </p:nvSpPr>
        <p:spPr bwMode="auto">
          <a:xfrm>
            <a:off x="5945188" y="1295626"/>
            <a:ext cx="2779712" cy="638175"/>
          </a:xfrm>
          <a:prstGeom prst="rect">
            <a:avLst/>
          </a:prstGeom>
          <a:gradFill rotWithShape="0">
            <a:gsLst>
              <a:gs pos="0">
                <a:srgbClr val="158A47">
                  <a:gamma/>
                  <a:shade val="29804"/>
                  <a:invGamma/>
                </a:srgbClr>
              </a:gs>
              <a:gs pos="50000">
                <a:srgbClr val="158A47"/>
              </a:gs>
              <a:gs pos="100000">
                <a:srgbClr val="158A47">
                  <a:gamma/>
                  <a:shade val="29804"/>
                  <a:invGamma/>
                </a:srgbClr>
              </a:gs>
            </a:gsLst>
            <a:lin ang="5400000" scaled="1"/>
          </a:gradFill>
          <a:ln w="12700">
            <a:solidFill>
              <a:schemeClr val="tx1"/>
            </a:solidFill>
            <a:miter lim="800000"/>
          </a:ln>
          <a:effectLst/>
        </p:spPr>
        <p:txBody>
          <a:bodyPr wrap="none" anchor="ctr"/>
          <a:lstStyle/>
          <a:p>
            <a:pPr algn="ctr"/>
            <a:r>
              <a:rPr lang="zh-CN" altLang="en-US" sz="2400" b="1" dirty="0">
                <a:solidFill>
                  <a:schemeClr val="bg1"/>
                </a:solidFill>
              </a:rPr>
              <a:t>应用层</a:t>
            </a:r>
          </a:p>
        </p:txBody>
      </p:sp>
      <p:sp>
        <p:nvSpPr>
          <p:cNvPr id="6" name="Rectangle 11"/>
          <p:cNvSpPr>
            <a:spLocks noChangeArrowheads="1"/>
          </p:cNvSpPr>
          <p:nvPr/>
        </p:nvSpPr>
        <p:spPr bwMode="auto">
          <a:xfrm>
            <a:off x="5961063" y="2032226"/>
            <a:ext cx="2779712" cy="604838"/>
          </a:xfrm>
          <a:prstGeom prst="rect">
            <a:avLst/>
          </a:prstGeom>
          <a:gradFill rotWithShape="0">
            <a:gsLst>
              <a:gs pos="0">
                <a:srgbClr val="FFBE01">
                  <a:gamma/>
                  <a:shade val="85882"/>
                  <a:invGamma/>
                </a:srgbClr>
              </a:gs>
              <a:gs pos="50000">
                <a:srgbClr val="FFBE01"/>
              </a:gs>
              <a:gs pos="100000">
                <a:srgbClr val="FFBE01">
                  <a:gamma/>
                  <a:shade val="85882"/>
                  <a:invGamma/>
                </a:srgbClr>
              </a:gs>
            </a:gsLst>
            <a:lin ang="5400000" scaled="1"/>
          </a:gradFill>
          <a:ln w="12700">
            <a:solidFill>
              <a:schemeClr val="tx1"/>
            </a:solidFill>
            <a:miter lim="800000"/>
          </a:ln>
          <a:effectLst/>
        </p:spPr>
        <p:txBody>
          <a:bodyPr wrap="none" anchor="ctr"/>
          <a:lstStyle/>
          <a:p>
            <a:pPr algn="ctr"/>
            <a:r>
              <a:rPr lang="zh-CN" altLang="en-US" sz="2400" b="1" dirty="0">
                <a:solidFill>
                  <a:schemeClr val="bg1"/>
                </a:solidFill>
              </a:rPr>
              <a:t>表示层</a:t>
            </a:r>
          </a:p>
        </p:txBody>
      </p:sp>
      <p:sp>
        <p:nvSpPr>
          <p:cNvPr id="7" name="Rectangle 12"/>
          <p:cNvSpPr>
            <a:spLocks noChangeArrowheads="1"/>
          </p:cNvSpPr>
          <p:nvPr/>
        </p:nvSpPr>
        <p:spPr bwMode="auto">
          <a:xfrm>
            <a:off x="5961063" y="2729139"/>
            <a:ext cx="2779712" cy="620712"/>
          </a:xfrm>
          <a:prstGeom prst="rect">
            <a:avLst/>
          </a:prstGeom>
          <a:gradFill rotWithShape="0">
            <a:gsLst>
              <a:gs pos="0">
                <a:srgbClr val="CF0E30">
                  <a:gamma/>
                  <a:shade val="29804"/>
                  <a:invGamma/>
                </a:srgbClr>
              </a:gs>
              <a:gs pos="50000">
                <a:srgbClr val="CF0E30"/>
              </a:gs>
              <a:gs pos="100000">
                <a:srgbClr val="CF0E30">
                  <a:gamma/>
                  <a:shade val="29804"/>
                  <a:invGamma/>
                </a:srgbClr>
              </a:gs>
            </a:gsLst>
            <a:lin ang="5400000" scaled="1"/>
          </a:gradFill>
          <a:ln w="12700">
            <a:solidFill>
              <a:schemeClr val="tx1"/>
            </a:solidFill>
            <a:miter lim="800000"/>
          </a:ln>
          <a:effectLst/>
        </p:spPr>
        <p:txBody>
          <a:bodyPr wrap="none" anchor="ctr"/>
          <a:lstStyle/>
          <a:p>
            <a:pPr algn="ctr"/>
            <a:r>
              <a:rPr lang="zh-CN" altLang="en-US" sz="2400" b="1" dirty="0">
                <a:solidFill>
                  <a:schemeClr val="bg1"/>
                </a:solidFill>
              </a:rPr>
              <a:t>会话层</a:t>
            </a:r>
          </a:p>
        </p:txBody>
      </p:sp>
      <p:sp>
        <p:nvSpPr>
          <p:cNvPr id="8" name="Rectangle 13"/>
          <p:cNvSpPr>
            <a:spLocks noChangeArrowheads="1"/>
          </p:cNvSpPr>
          <p:nvPr/>
        </p:nvSpPr>
        <p:spPr bwMode="auto">
          <a:xfrm>
            <a:off x="5961063" y="3467326"/>
            <a:ext cx="2779712" cy="606425"/>
          </a:xfrm>
          <a:prstGeom prst="rect">
            <a:avLst/>
          </a:prstGeom>
          <a:gradFill rotWithShape="0">
            <a:gsLst>
              <a:gs pos="0">
                <a:srgbClr val="006C88">
                  <a:gamma/>
                  <a:shade val="29804"/>
                  <a:invGamma/>
                </a:srgbClr>
              </a:gs>
              <a:gs pos="50000">
                <a:srgbClr val="006C88"/>
              </a:gs>
              <a:gs pos="100000">
                <a:srgbClr val="006C88">
                  <a:gamma/>
                  <a:shade val="29804"/>
                  <a:invGamma/>
                </a:srgbClr>
              </a:gs>
            </a:gsLst>
            <a:lin ang="5400000" scaled="1"/>
          </a:gradFill>
          <a:ln w="12700">
            <a:solidFill>
              <a:schemeClr val="tx1"/>
            </a:solidFill>
            <a:miter lim="800000"/>
          </a:ln>
          <a:effectLst/>
        </p:spPr>
        <p:txBody>
          <a:bodyPr wrap="none" anchor="ctr"/>
          <a:lstStyle/>
          <a:p>
            <a:pPr algn="ctr"/>
            <a:r>
              <a:rPr lang="zh-CN" altLang="en-US" sz="2400" b="1" dirty="0">
                <a:solidFill>
                  <a:schemeClr val="bg1"/>
                </a:solidFill>
              </a:rPr>
              <a:t>传输层</a:t>
            </a:r>
          </a:p>
        </p:txBody>
      </p:sp>
      <p:sp>
        <p:nvSpPr>
          <p:cNvPr id="9" name="Rectangle 14"/>
          <p:cNvSpPr>
            <a:spLocks noChangeArrowheads="1"/>
          </p:cNvSpPr>
          <p:nvPr/>
        </p:nvSpPr>
        <p:spPr bwMode="auto">
          <a:xfrm>
            <a:off x="5961063" y="4173764"/>
            <a:ext cx="2779712" cy="636587"/>
          </a:xfrm>
          <a:prstGeom prst="rect">
            <a:avLst/>
          </a:prstGeom>
          <a:gradFill rotWithShape="0">
            <a:gsLst>
              <a:gs pos="0">
                <a:srgbClr val="BC3700">
                  <a:gamma/>
                  <a:shade val="29804"/>
                  <a:invGamma/>
                </a:srgbClr>
              </a:gs>
              <a:gs pos="50000">
                <a:srgbClr val="BC3700"/>
              </a:gs>
              <a:gs pos="100000">
                <a:srgbClr val="BC3700">
                  <a:gamma/>
                  <a:shade val="29804"/>
                  <a:invGamma/>
                </a:srgbClr>
              </a:gs>
            </a:gsLst>
            <a:lin ang="5400000" scaled="1"/>
          </a:gradFill>
          <a:ln w="12700">
            <a:solidFill>
              <a:schemeClr val="tx1"/>
            </a:solidFill>
            <a:miter lim="800000"/>
          </a:ln>
          <a:effectLst/>
        </p:spPr>
        <p:txBody>
          <a:bodyPr wrap="none" anchor="ctr"/>
          <a:lstStyle/>
          <a:p>
            <a:pPr algn="ctr"/>
            <a:r>
              <a:rPr lang="zh-CN" altLang="en-US" sz="2400" b="1" dirty="0">
                <a:solidFill>
                  <a:schemeClr val="bg1"/>
                </a:solidFill>
              </a:rPr>
              <a:t>网络层</a:t>
            </a:r>
          </a:p>
        </p:txBody>
      </p:sp>
      <p:sp>
        <p:nvSpPr>
          <p:cNvPr id="10" name="Rectangle 15"/>
          <p:cNvSpPr>
            <a:spLocks noChangeArrowheads="1"/>
          </p:cNvSpPr>
          <p:nvPr/>
        </p:nvSpPr>
        <p:spPr bwMode="auto">
          <a:xfrm>
            <a:off x="5961063" y="4910364"/>
            <a:ext cx="2779712" cy="588962"/>
          </a:xfrm>
          <a:prstGeom prst="rect">
            <a:avLst/>
          </a:prstGeom>
          <a:gradFill rotWithShape="0">
            <a:gsLst>
              <a:gs pos="0">
                <a:srgbClr val="7B00E4">
                  <a:gamma/>
                  <a:shade val="29804"/>
                  <a:invGamma/>
                </a:srgbClr>
              </a:gs>
              <a:gs pos="50000">
                <a:srgbClr val="7B00E4"/>
              </a:gs>
              <a:gs pos="100000">
                <a:srgbClr val="7B00E4">
                  <a:gamma/>
                  <a:shade val="29804"/>
                  <a:invGamma/>
                </a:srgbClr>
              </a:gs>
            </a:gsLst>
            <a:lin ang="5400000" scaled="1"/>
          </a:gradFill>
          <a:ln w="12700">
            <a:solidFill>
              <a:schemeClr val="tx1"/>
            </a:solidFill>
            <a:miter lim="800000"/>
          </a:ln>
          <a:effectLst/>
        </p:spPr>
        <p:txBody>
          <a:bodyPr wrap="none" anchor="ctr"/>
          <a:lstStyle/>
          <a:p>
            <a:pPr algn="ctr"/>
            <a:r>
              <a:rPr lang="zh-CN" altLang="en-US" sz="2400" b="1" dirty="0">
                <a:solidFill>
                  <a:schemeClr val="bg1"/>
                </a:solidFill>
              </a:rPr>
              <a:t>数据链路层</a:t>
            </a:r>
          </a:p>
        </p:txBody>
      </p:sp>
      <p:sp>
        <p:nvSpPr>
          <p:cNvPr id="11" name="Rectangle 16"/>
          <p:cNvSpPr>
            <a:spLocks noChangeArrowheads="1"/>
          </p:cNvSpPr>
          <p:nvPr/>
        </p:nvSpPr>
        <p:spPr bwMode="auto">
          <a:xfrm>
            <a:off x="5961063" y="5615214"/>
            <a:ext cx="2779712" cy="635000"/>
          </a:xfrm>
          <a:prstGeom prst="rect">
            <a:avLst/>
          </a:prstGeom>
          <a:gradFill rotWithShape="0">
            <a:gsLst>
              <a:gs pos="0">
                <a:srgbClr val="063DE8">
                  <a:gamma/>
                  <a:shade val="29804"/>
                  <a:invGamma/>
                </a:srgbClr>
              </a:gs>
              <a:gs pos="50000">
                <a:srgbClr val="063DE8"/>
              </a:gs>
              <a:gs pos="100000">
                <a:srgbClr val="063DE8">
                  <a:gamma/>
                  <a:shade val="29804"/>
                  <a:invGamma/>
                </a:srgbClr>
              </a:gs>
            </a:gsLst>
            <a:lin ang="5400000" scaled="1"/>
          </a:gradFill>
          <a:ln w="12700">
            <a:solidFill>
              <a:schemeClr val="tx1"/>
            </a:solidFill>
            <a:miter lim="800000"/>
          </a:ln>
          <a:effectLst/>
        </p:spPr>
        <p:txBody>
          <a:bodyPr wrap="none" anchor="ctr"/>
          <a:lstStyle/>
          <a:p>
            <a:pPr algn="ctr"/>
            <a:r>
              <a:rPr lang="zh-CN" altLang="en-US" sz="2400" b="1" dirty="0">
                <a:solidFill>
                  <a:schemeClr val="bg1"/>
                </a:solidFill>
              </a:rPr>
              <a:t>物理层</a:t>
            </a:r>
          </a:p>
        </p:txBody>
      </p:sp>
    </p:spTree>
    <p:extLst>
      <p:ext uri="{BB962C8B-B14F-4D97-AF65-F5344CB8AC3E}">
        <p14:creationId xmlns:p14="http://schemas.microsoft.com/office/powerpoint/2010/main" val="2037356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OSI</a:t>
            </a:r>
            <a:r>
              <a:rPr lang="zh-CN" altLang="en-US" dirty="0"/>
              <a:t>模型特点</a:t>
            </a:r>
          </a:p>
        </p:txBody>
      </p:sp>
      <p:sp>
        <p:nvSpPr>
          <p:cNvPr id="3" name="内容占位符 2"/>
          <p:cNvSpPr>
            <a:spLocks noGrp="1"/>
          </p:cNvSpPr>
          <p:nvPr>
            <p:ph idx="1"/>
          </p:nvPr>
        </p:nvSpPr>
        <p:spPr/>
        <p:txBody>
          <a:bodyPr/>
          <a:lstStyle/>
          <a:p>
            <a:pPr>
              <a:lnSpc>
                <a:spcPct val="150000"/>
              </a:lnSpc>
              <a:defRPr/>
            </a:pPr>
            <a:r>
              <a:rPr lang="zh-CN" altLang="en-US" dirty="0"/>
              <a:t>分层结构的优点</a:t>
            </a:r>
            <a:endParaRPr lang="en-US" altLang="zh-CN" dirty="0"/>
          </a:p>
          <a:p>
            <a:pPr lvl="1">
              <a:lnSpc>
                <a:spcPct val="150000"/>
              </a:lnSpc>
              <a:defRPr/>
            </a:pPr>
            <a:r>
              <a:rPr lang="zh-CN" altLang="en-US" dirty="0"/>
              <a:t>各层间相互独立</a:t>
            </a:r>
            <a:endParaRPr lang="en-US" altLang="zh-CN" dirty="0"/>
          </a:p>
          <a:p>
            <a:pPr lvl="1">
              <a:lnSpc>
                <a:spcPct val="150000"/>
              </a:lnSpc>
              <a:defRPr/>
            </a:pPr>
            <a:r>
              <a:rPr lang="zh-CN" altLang="en-US" dirty="0"/>
              <a:t>降低复杂性</a:t>
            </a:r>
            <a:endParaRPr lang="en-US" altLang="zh-CN" dirty="0"/>
          </a:p>
          <a:p>
            <a:pPr lvl="1">
              <a:lnSpc>
                <a:spcPct val="150000"/>
              </a:lnSpc>
              <a:defRPr/>
            </a:pPr>
            <a:r>
              <a:rPr lang="zh-CN" altLang="en-US" dirty="0"/>
              <a:t>促进标准化工作</a:t>
            </a:r>
          </a:p>
          <a:p>
            <a:pPr lvl="1">
              <a:lnSpc>
                <a:spcPct val="150000"/>
              </a:lnSpc>
              <a:defRPr/>
            </a:pPr>
            <a:r>
              <a:rPr lang="zh-CN" altLang="en-US" dirty="0"/>
              <a:t>协议开发模块化</a:t>
            </a:r>
            <a:endParaRPr lang="en-US" altLang="zh-CN" dirty="0"/>
          </a:p>
          <a:p>
            <a:r>
              <a:rPr lang="zh-CN" altLang="en-US" dirty="0"/>
              <a:t>数据封装与分用（解封装）</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16</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2198043162"/>
              </p:ext>
            </p:extLst>
          </p:nvPr>
        </p:nvGraphicFramePr>
        <p:xfrm>
          <a:off x="4356719" y="1190625"/>
          <a:ext cx="4770492" cy="4932548"/>
        </p:xfrm>
        <a:graphic>
          <a:graphicData uri="http://schemas.openxmlformats.org/presentationml/2006/ole">
            <mc:AlternateContent xmlns:mc="http://schemas.openxmlformats.org/markup-compatibility/2006">
              <mc:Choice xmlns:v="urn:schemas-microsoft-com:vml" Requires="v">
                <p:oleObj spid="_x0000_s1027" r:id="rId3" imgW="8318500" imgH="7061200" progId="Visio.Drawing.11">
                  <p:embed/>
                </p:oleObj>
              </mc:Choice>
              <mc:Fallback>
                <p:oleObj r:id="rId3" imgW="8318500" imgH="7061200" progId="Visio.Drawing.11">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719" y="1190625"/>
                        <a:ext cx="4770492" cy="4932548"/>
                      </a:xfrm>
                      <a:prstGeom prst="rect">
                        <a:avLst/>
                      </a:prstGeom>
                      <a:noFill/>
                    </p:spPr>
                  </p:pic>
                </p:oleObj>
              </mc:Fallback>
            </mc:AlternateContent>
          </a:graphicData>
        </a:graphic>
      </p:graphicFrame>
    </p:spTree>
    <p:extLst>
      <p:ext uri="{BB962C8B-B14F-4D97-AF65-F5344CB8AC3E}">
        <p14:creationId xmlns:p14="http://schemas.microsoft.com/office/powerpoint/2010/main" val="22400680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OSI</a:t>
            </a:r>
            <a:r>
              <a:rPr lang="zh-CN" altLang="en-US" dirty="0"/>
              <a:t>安全体系结构</a:t>
            </a:r>
          </a:p>
        </p:txBody>
      </p:sp>
      <p:sp>
        <p:nvSpPr>
          <p:cNvPr id="3" name="内容占位符 2"/>
          <p:cNvSpPr>
            <a:spLocks noGrp="1"/>
          </p:cNvSpPr>
          <p:nvPr>
            <p:ph idx="1"/>
          </p:nvPr>
        </p:nvSpPr>
        <p:spPr>
          <a:xfrm>
            <a:off x="533400" y="1295400"/>
            <a:ext cx="5406752" cy="5105400"/>
          </a:xfrm>
        </p:spPr>
        <p:txBody>
          <a:bodyPr/>
          <a:lstStyle/>
          <a:p>
            <a:r>
              <a:rPr lang="zh-CN" altLang="en-US" dirty="0"/>
              <a:t>目标</a:t>
            </a:r>
            <a:endParaRPr lang="en-US" altLang="zh-CN" dirty="0"/>
          </a:p>
          <a:p>
            <a:pPr lvl="1"/>
            <a:r>
              <a:rPr lang="zh-CN" altLang="zh-CN" dirty="0"/>
              <a:t>保证异构计算机进程与进程之间远距离交换信息</a:t>
            </a:r>
            <a:r>
              <a:rPr lang="zh-CN" altLang="zh-CN"/>
              <a:t>的安全</a:t>
            </a:r>
            <a:endParaRPr lang="en-US" altLang="zh-CN" dirty="0"/>
          </a:p>
          <a:p>
            <a:r>
              <a:rPr lang="zh-CN" altLang="en-US" dirty="0"/>
              <a:t>五类安全服务</a:t>
            </a:r>
            <a:endParaRPr lang="en-US" altLang="zh-CN" dirty="0"/>
          </a:p>
          <a:p>
            <a:pPr lvl="1"/>
            <a:r>
              <a:rPr lang="zh-CN" altLang="zh-CN" dirty="0"/>
              <a:t>鉴别服务、访问控制服务、数据完整性服务、数据保密性服务和抗抵赖服务</a:t>
            </a:r>
            <a:endParaRPr lang="en-US" altLang="zh-CN" dirty="0"/>
          </a:p>
          <a:p>
            <a:r>
              <a:rPr lang="zh-CN" altLang="en-US" dirty="0"/>
              <a:t>八种安全机制</a:t>
            </a:r>
            <a:endParaRPr lang="en-US" altLang="zh-CN" dirty="0"/>
          </a:p>
          <a:p>
            <a:pPr lvl="1"/>
            <a:r>
              <a:rPr lang="zh-CN" altLang="zh-CN" dirty="0"/>
              <a:t>加密、数据签名、访问控制、数据完整性、鉴别交换、业务流填充、路由控制和公正</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17</a:t>
            </a:fld>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1965648276"/>
              </p:ext>
            </p:extLst>
          </p:nvPr>
        </p:nvGraphicFramePr>
        <p:xfrm>
          <a:off x="5472100" y="2310712"/>
          <a:ext cx="3487432" cy="3074775"/>
        </p:xfrm>
        <a:graphic>
          <a:graphicData uri="http://schemas.openxmlformats.org/presentationml/2006/ole">
            <mc:AlternateContent xmlns:mc="http://schemas.openxmlformats.org/markup-compatibility/2006">
              <mc:Choice xmlns:v="urn:schemas-microsoft-com:vml" Requires="v">
                <p:oleObj spid="_x0000_s2051" r:id="rId3" imgW="7442200" imgH="6781800" progId="Visio.Drawing.11">
                  <p:embed/>
                </p:oleObj>
              </mc:Choice>
              <mc:Fallback>
                <p:oleObj r:id="rId3" imgW="7442200" imgH="6781800"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100" y="2310712"/>
                        <a:ext cx="3487432" cy="3074775"/>
                      </a:xfrm>
                      <a:prstGeom prst="rect">
                        <a:avLst/>
                      </a:prstGeom>
                      <a:noFill/>
                    </p:spPr>
                  </p:pic>
                </p:oleObj>
              </mc:Fallback>
            </mc:AlternateContent>
          </a:graphicData>
        </a:graphic>
      </p:graphicFrame>
    </p:spTree>
    <p:extLst>
      <p:ext uri="{BB962C8B-B14F-4D97-AF65-F5344CB8AC3E}">
        <p14:creationId xmlns:p14="http://schemas.microsoft.com/office/powerpoint/2010/main" val="25440861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a:t>
            </a:r>
            <a:r>
              <a:rPr lang="en-US" altLang="zh-CN" dirty="0"/>
              <a:t>TCP/IP</a:t>
            </a:r>
            <a:r>
              <a:rPr lang="zh-CN" altLang="en-US" dirty="0"/>
              <a:t>模型</a:t>
            </a:r>
          </a:p>
        </p:txBody>
      </p:sp>
      <p:sp>
        <p:nvSpPr>
          <p:cNvPr id="3" name="内容占位符 2"/>
          <p:cNvSpPr>
            <a:spLocks noGrp="1"/>
          </p:cNvSpPr>
          <p:nvPr>
            <p:ph idx="1"/>
          </p:nvPr>
        </p:nvSpPr>
        <p:spPr/>
        <p:txBody>
          <a:bodyPr/>
          <a:lstStyle/>
          <a:p>
            <a:r>
              <a:rPr lang="zh-CN" altLang="en-US" dirty="0"/>
              <a:t>协议结构及安全问题</a:t>
            </a:r>
          </a:p>
          <a:p>
            <a:pPr lvl="1"/>
            <a:r>
              <a:rPr lang="zh-CN" altLang="en-US" dirty="0"/>
              <a:t>了解</a:t>
            </a:r>
            <a:r>
              <a:rPr lang="en-US" altLang="zh-CN" dirty="0"/>
              <a:t>TCP/IP</a:t>
            </a:r>
            <a:r>
              <a:rPr lang="zh-CN" altLang="en-US" dirty="0"/>
              <a:t>协议的体系及每一层的作用；</a:t>
            </a:r>
          </a:p>
          <a:p>
            <a:pPr lvl="1"/>
            <a:r>
              <a:rPr lang="zh-CN" altLang="en-US" dirty="0"/>
              <a:t>了解网络接口层的作用及面临的网络安全问题；</a:t>
            </a:r>
          </a:p>
          <a:p>
            <a:pPr lvl="1"/>
            <a:r>
              <a:rPr lang="zh-CN" altLang="en-US" dirty="0"/>
              <a:t>了解</a:t>
            </a:r>
            <a:r>
              <a:rPr lang="en-US" altLang="zh-CN" dirty="0"/>
              <a:t>IP</a:t>
            </a:r>
            <a:r>
              <a:rPr lang="zh-CN" altLang="en-US" dirty="0"/>
              <a:t>协议的工作机制及面临的安全问题；</a:t>
            </a:r>
          </a:p>
          <a:p>
            <a:pPr lvl="1"/>
            <a:r>
              <a:rPr lang="zh-CN" altLang="en-US" dirty="0"/>
              <a:t>了解传输层协议</a:t>
            </a:r>
            <a:r>
              <a:rPr lang="en-US" altLang="zh-CN" dirty="0"/>
              <a:t>TCP</a:t>
            </a:r>
            <a:r>
              <a:rPr lang="zh-CN" altLang="en-US" dirty="0"/>
              <a:t>和</a:t>
            </a:r>
            <a:r>
              <a:rPr lang="en-US" altLang="zh-CN" dirty="0"/>
              <a:t>UDP</a:t>
            </a:r>
            <a:r>
              <a:rPr lang="zh-CN" altLang="en-US" dirty="0"/>
              <a:t>的工作机制及面临的安全问题；</a:t>
            </a:r>
          </a:p>
          <a:p>
            <a:pPr lvl="1"/>
            <a:r>
              <a:rPr lang="zh-CN" altLang="en-US" dirty="0"/>
              <a:t>了解应用层协议面临安全问题。</a:t>
            </a:r>
          </a:p>
          <a:p>
            <a:r>
              <a:rPr lang="zh-CN" altLang="en-US" dirty="0"/>
              <a:t>安全解决方案</a:t>
            </a:r>
          </a:p>
          <a:p>
            <a:pPr lvl="1"/>
            <a:r>
              <a:rPr lang="zh-CN" altLang="en-US" dirty="0"/>
              <a:t>了解基于</a:t>
            </a:r>
            <a:r>
              <a:rPr lang="en-US" altLang="zh-CN" dirty="0"/>
              <a:t>TCP/IP</a:t>
            </a:r>
            <a:r>
              <a:rPr lang="zh-CN" altLang="en-US" dirty="0"/>
              <a:t>协议簇的安全架构；</a:t>
            </a:r>
          </a:p>
          <a:p>
            <a:pPr lvl="1"/>
            <a:r>
              <a:rPr lang="zh-CN" altLang="en-US" dirty="0"/>
              <a:t>了解</a:t>
            </a:r>
            <a:r>
              <a:rPr lang="en-US" altLang="zh-CN" dirty="0"/>
              <a:t>IPv6</a:t>
            </a:r>
            <a:r>
              <a:rPr lang="zh-CN" altLang="en-US" dirty="0"/>
              <a:t>对网络安全的价值。</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18</a:t>
            </a:fld>
            <a:endParaRPr lang="en-US" altLang="zh-CN" dirty="0"/>
          </a:p>
        </p:txBody>
      </p:sp>
    </p:spTree>
    <p:extLst>
      <p:ext uri="{BB962C8B-B14F-4D97-AF65-F5344CB8AC3E}">
        <p14:creationId xmlns:p14="http://schemas.microsoft.com/office/powerpoint/2010/main" val="11520655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TCP/IP</a:t>
            </a:r>
            <a:r>
              <a:rPr lang="zh-CN" altLang="en-US" dirty="0"/>
              <a:t>协议结构</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19</a:t>
            </a:fld>
            <a:endParaRPr lang="en-US" altLang="zh-CN" dirty="0"/>
          </a:p>
        </p:txBody>
      </p:sp>
      <p:pic>
        <p:nvPicPr>
          <p:cNvPr id="6" name="图片 5"/>
          <p:cNvPicPr>
            <a:picLocks noChangeAspect="1"/>
          </p:cNvPicPr>
          <p:nvPr/>
        </p:nvPicPr>
        <p:blipFill>
          <a:blip r:embed="rId2"/>
          <a:stretch>
            <a:fillRect/>
          </a:stretch>
        </p:blipFill>
        <p:spPr>
          <a:xfrm>
            <a:off x="719572" y="1390552"/>
            <a:ext cx="8254672" cy="5115458"/>
          </a:xfrm>
          <a:prstGeom prst="rect">
            <a:avLst/>
          </a:prstGeom>
        </p:spPr>
      </p:pic>
    </p:spTree>
    <p:extLst>
      <p:ext uri="{BB962C8B-B14F-4D97-AF65-F5344CB8AC3E}">
        <p14:creationId xmlns:p14="http://schemas.microsoft.com/office/powerpoint/2010/main" val="25525522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191894"/>
            <a:ext cx="7096125" cy="487363"/>
          </a:xfrm>
        </p:spPr>
        <p:txBody>
          <a:bodyPr/>
          <a:lstStyle/>
          <a:p>
            <a:r>
              <a:rPr lang="zh-CN" altLang="en-US" dirty="0"/>
              <a:t>课程内容</a:t>
            </a:r>
          </a:p>
        </p:txBody>
      </p:sp>
      <p:sp>
        <p:nvSpPr>
          <p:cNvPr id="3" name="内容占位符 2"/>
          <p:cNvSpPr>
            <a:spLocks noGrp="1"/>
          </p:cNvSpPr>
          <p:nvPr>
            <p:ph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dirty="0"/>
          </a:p>
        </p:txBody>
      </p:sp>
      <p:sp>
        <p:nvSpPr>
          <p:cNvPr id="6" name="Rectangle 5"/>
          <p:cNvSpPr>
            <a:spLocks noChangeArrowheads="1"/>
          </p:cNvSpPr>
          <p:nvPr/>
        </p:nvSpPr>
        <p:spPr bwMode="auto">
          <a:xfrm>
            <a:off x="5023978" y="3673075"/>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23978" y="4920127"/>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241545" y="3322229"/>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物理与网络通信安全</a:t>
            </a:r>
          </a:p>
        </p:txBody>
      </p:sp>
      <p:sp>
        <p:nvSpPr>
          <p:cNvPr id="38" name="Line 43"/>
          <p:cNvSpPr>
            <a:spLocks noChangeShapeType="1"/>
          </p:cNvSpPr>
          <p:nvPr/>
        </p:nvSpPr>
        <p:spPr bwMode="auto">
          <a:xfrm flipH="1">
            <a:off x="3888930" y="1880828"/>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057688" y="6022399"/>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5" name="Rectangle 20"/>
          <p:cNvSpPr>
            <a:spLocks noChangeArrowheads="1"/>
          </p:cNvSpPr>
          <p:nvPr/>
        </p:nvSpPr>
        <p:spPr bwMode="auto">
          <a:xfrm rot="10800000">
            <a:off x="4465645" y="2181939"/>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en-US" altLang="zh-CN" sz="2000" b="1" dirty="0"/>
              <a:t>OSI</a:t>
            </a:r>
            <a:r>
              <a:rPr lang="zh-CN" altLang="en-US" sz="2000" b="1" dirty="0"/>
              <a:t>模型</a:t>
            </a:r>
          </a:p>
        </p:txBody>
      </p:sp>
      <p:sp>
        <p:nvSpPr>
          <p:cNvPr id="16" name="Rectangle 20"/>
          <p:cNvSpPr>
            <a:spLocks noChangeArrowheads="1"/>
          </p:cNvSpPr>
          <p:nvPr/>
        </p:nvSpPr>
        <p:spPr bwMode="auto">
          <a:xfrm rot="10800000">
            <a:off x="4434288" y="4594206"/>
            <a:ext cx="335702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典型网络攻击防范</a:t>
            </a:r>
          </a:p>
        </p:txBody>
      </p:sp>
      <p:sp>
        <p:nvSpPr>
          <p:cNvPr id="17" name="Rectangle 20"/>
          <p:cNvSpPr>
            <a:spLocks noChangeArrowheads="1"/>
          </p:cNvSpPr>
          <p:nvPr/>
        </p:nvSpPr>
        <p:spPr bwMode="auto">
          <a:xfrm rot="10800000">
            <a:off x="4434290" y="5370874"/>
            <a:ext cx="336607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网络安全防护技术</a:t>
            </a:r>
          </a:p>
        </p:txBody>
      </p:sp>
      <p:sp>
        <p:nvSpPr>
          <p:cNvPr id="18" name="Rectangle 20"/>
          <p:cNvSpPr>
            <a:spLocks noChangeArrowheads="1"/>
          </p:cNvSpPr>
          <p:nvPr/>
        </p:nvSpPr>
        <p:spPr bwMode="auto">
          <a:xfrm rot="10800000">
            <a:off x="4465645" y="3010031"/>
            <a:ext cx="335163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en-US" altLang="zh-CN" sz="2000" b="1" dirty="0"/>
              <a:t>TCP/IP</a:t>
            </a:r>
            <a:r>
              <a:rPr lang="zh-CN" altLang="en-US" sz="2000" b="1" dirty="0"/>
              <a:t>协议安全</a:t>
            </a:r>
          </a:p>
        </p:txBody>
      </p:sp>
      <p:cxnSp>
        <p:nvCxnSpPr>
          <p:cNvPr id="7" name="肘形连接符 6"/>
          <p:cNvCxnSpPr>
            <a:stCxn id="21" idx="1"/>
            <a:endCxn id="15" idx="3"/>
          </p:cNvCxnSpPr>
          <p:nvPr/>
        </p:nvCxnSpPr>
        <p:spPr>
          <a:xfrm flipV="1">
            <a:off x="3625919" y="2499435"/>
            <a:ext cx="839726" cy="1140290"/>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1" idx="1"/>
            <a:endCxn id="18" idx="3"/>
          </p:cNvCxnSpPr>
          <p:nvPr/>
        </p:nvCxnSpPr>
        <p:spPr>
          <a:xfrm flipV="1">
            <a:off x="3625919" y="3327527"/>
            <a:ext cx="839726" cy="312198"/>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7" idx="3"/>
          </p:cNvCxnSpPr>
          <p:nvPr/>
        </p:nvCxnSpPr>
        <p:spPr>
          <a:xfrm>
            <a:off x="3625919" y="3639725"/>
            <a:ext cx="808371" cy="2048645"/>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1"/>
            <a:endCxn id="16" idx="3"/>
          </p:cNvCxnSpPr>
          <p:nvPr/>
        </p:nvCxnSpPr>
        <p:spPr>
          <a:xfrm>
            <a:off x="3625919" y="3639725"/>
            <a:ext cx="808369" cy="1271977"/>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rot="10800000">
            <a:off x="4483265" y="1353847"/>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物理安全</a:t>
            </a:r>
          </a:p>
        </p:txBody>
      </p:sp>
      <p:cxnSp>
        <p:nvCxnSpPr>
          <p:cNvPr id="25" name="肘形连接符 24"/>
          <p:cNvCxnSpPr>
            <a:stCxn id="21" idx="1"/>
            <a:endCxn id="23" idx="3"/>
          </p:cNvCxnSpPr>
          <p:nvPr/>
        </p:nvCxnSpPr>
        <p:spPr>
          <a:xfrm flipV="1">
            <a:off x="3625919" y="1671343"/>
            <a:ext cx="857346" cy="1968382"/>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20"/>
          <p:cNvSpPr>
            <a:spLocks noChangeArrowheads="1"/>
          </p:cNvSpPr>
          <p:nvPr/>
        </p:nvSpPr>
        <p:spPr bwMode="auto">
          <a:xfrm rot="10800000">
            <a:off x="4448728" y="3802119"/>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无线通信安全</a:t>
            </a:r>
          </a:p>
        </p:txBody>
      </p:sp>
      <p:cxnSp>
        <p:nvCxnSpPr>
          <p:cNvPr id="46" name="肘形连接符 45"/>
          <p:cNvCxnSpPr>
            <a:stCxn id="21" idx="1"/>
            <a:endCxn id="31" idx="3"/>
          </p:cNvCxnSpPr>
          <p:nvPr/>
        </p:nvCxnSpPr>
        <p:spPr>
          <a:xfrm>
            <a:off x="3625919" y="3639725"/>
            <a:ext cx="822809" cy="479890"/>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05079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网络接口层</a:t>
            </a:r>
          </a:p>
        </p:txBody>
      </p:sp>
      <p:sp>
        <p:nvSpPr>
          <p:cNvPr id="3" name="内容占位符 2"/>
          <p:cNvSpPr>
            <a:spLocks noGrp="1"/>
          </p:cNvSpPr>
          <p:nvPr>
            <p:ph idx="1"/>
          </p:nvPr>
        </p:nvSpPr>
        <p:spPr>
          <a:xfrm>
            <a:off x="533400" y="1295400"/>
            <a:ext cx="8610600" cy="5105400"/>
          </a:xfrm>
        </p:spPr>
        <p:txBody>
          <a:bodyPr/>
          <a:lstStyle/>
          <a:p>
            <a:pPr lvl="0">
              <a:defRPr/>
            </a:pPr>
            <a:r>
              <a:rPr lang="zh-CN" altLang="en-US" dirty="0"/>
              <a:t>主要协议</a:t>
            </a:r>
            <a:endParaRPr lang="en-US" altLang="zh-CN" dirty="0"/>
          </a:p>
          <a:p>
            <a:pPr lvl="1">
              <a:defRPr/>
            </a:pPr>
            <a:r>
              <a:rPr lang="en-US" altLang="zh-CN" dirty="0"/>
              <a:t>ARP</a:t>
            </a:r>
          </a:p>
          <a:p>
            <a:pPr lvl="1">
              <a:defRPr/>
            </a:pPr>
            <a:r>
              <a:rPr lang="en-US" altLang="zh-CN" dirty="0"/>
              <a:t>RARP</a:t>
            </a:r>
          </a:p>
          <a:p>
            <a:pPr lvl="0">
              <a:defRPr/>
            </a:pPr>
            <a:r>
              <a:rPr lang="zh-CN" altLang="en-US" dirty="0"/>
              <a:t>安全问题</a:t>
            </a:r>
            <a:endParaRPr lang="en-US" altLang="zh-CN" dirty="0"/>
          </a:p>
          <a:p>
            <a:pPr lvl="1">
              <a:defRPr/>
            </a:pPr>
            <a:r>
              <a:rPr lang="zh-CN" altLang="en-US" dirty="0"/>
              <a:t>损坏：自然灾害、动物破坏、老化、误操作</a:t>
            </a:r>
            <a:endParaRPr lang="en-US" altLang="zh-CN" dirty="0"/>
          </a:p>
          <a:p>
            <a:pPr lvl="1">
              <a:defRPr/>
            </a:pPr>
            <a:r>
              <a:rPr lang="zh-CN" altLang="en-US" dirty="0"/>
              <a:t>干扰：大功率电器</a:t>
            </a:r>
            <a:r>
              <a:rPr lang="en-US" altLang="zh-CN" dirty="0"/>
              <a:t>/</a:t>
            </a:r>
            <a:r>
              <a:rPr lang="zh-CN" altLang="en-US" dirty="0"/>
              <a:t>电源线路</a:t>
            </a:r>
            <a:r>
              <a:rPr lang="en-US" altLang="zh-CN" dirty="0"/>
              <a:t>/</a:t>
            </a:r>
            <a:r>
              <a:rPr lang="zh-CN" altLang="en-US" dirty="0"/>
              <a:t>电磁辐射</a:t>
            </a:r>
            <a:endParaRPr lang="en-US" altLang="zh-CN" dirty="0"/>
          </a:p>
          <a:p>
            <a:pPr lvl="1">
              <a:defRPr/>
            </a:pPr>
            <a:r>
              <a:rPr lang="zh-CN" altLang="en-US" dirty="0"/>
              <a:t>电磁泄漏：传输线路电磁泄漏</a:t>
            </a:r>
            <a:endParaRPr lang="en-US" altLang="zh-CN" dirty="0"/>
          </a:p>
          <a:p>
            <a:pPr lvl="1">
              <a:defRPr/>
            </a:pPr>
            <a:r>
              <a:rPr lang="zh-CN" altLang="en-US" dirty="0"/>
              <a:t>欺骗：</a:t>
            </a:r>
            <a:r>
              <a:rPr lang="en-US" altLang="zh-CN" dirty="0"/>
              <a:t>ARP</a:t>
            </a:r>
            <a:r>
              <a:rPr lang="zh-CN" altLang="en-US" dirty="0"/>
              <a:t>欺骗</a:t>
            </a:r>
            <a:endParaRPr lang="en-US" altLang="zh-CN" dirty="0"/>
          </a:p>
          <a:p>
            <a:pPr lvl="1">
              <a:defRPr/>
            </a:pPr>
            <a:r>
              <a:rPr lang="zh-CN" altLang="en-US" dirty="0"/>
              <a:t>嗅探：常见二层协议是明文通信的</a:t>
            </a:r>
            <a:endParaRPr lang="en-US" altLang="zh-CN" dirty="0"/>
          </a:p>
          <a:p>
            <a:pPr lvl="1">
              <a:defRPr/>
            </a:pPr>
            <a:r>
              <a:rPr lang="zh-CN" altLang="en-US" dirty="0"/>
              <a:t>拒绝服务：</a:t>
            </a:r>
            <a:r>
              <a:rPr lang="en-US" altLang="zh-CN" dirty="0"/>
              <a:t>mac flooding</a:t>
            </a:r>
            <a:r>
              <a:rPr lang="zh-CN" altLang="en-US" dirty="0"/>
              <a:t>，</a:t>
            </a:r>
            <a:r>
              <a:rPr lang="en-US" altLang="zh-CN" dirty="0"/>
              <a:t>arp flooding</a:t>
            </a:r>
            <a:r>
              <a:rPr lang="zh-CN" altLang="en-US" dirty="0"/>
              <a:t>等</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20</a:t>
            </a:fld>
            <a:endParaRPr lang="en-US" altLang="zh-CN" dirty="0"/>
          </a:p>
        </p:txBody>
      </p:sp>
    </p:spTree>
    <p:extLst>
      <p:ext uri="{BB962C8B-B14F-4D97-AF65-F5344CB8AC3E}">
        <p14:creationId xmlns:p14="http://schemas.microsoft.com/office/powerpoint/2010/main" val="22066448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网络互联层核心协议</a:t>
            </a:r>
            <a:r>
              <a:rPr lang="en-US" altLang="zh-CN" dirty="0"/>
              <a:t>-IP</a:t>
            </a:r>
            <a:r>
              <a:rPr lang="zh-CN" altLang="en-US" dirty="0"/>
              <a:t>协议</a:t>
            </a:r>
          </a:p>
        </p:txBody>
      </p:sp>
      <p:sp>
        <p:nvSpPr>
          <p:cNvPr id="3" name="内容占位符 2"/>
          <p:cNvSpPr>
            <a:spLocks noGrp="1"/>
          </p:cNvSpPr>
          <p:nvPr>
            <p:ph idx="1"/>
          </p:nvPr>
        </p:nvSpPr>
        <p:spPr/>
        <p:txBody>
          <a:bodyPr/>
          <a:lstStyle/>
          <a:p>
            <a:pPr>
              <a:defRPr/>
            </a:pPr>
            <a:r>
              <a:rPr lang="en-US" altLang="zh-CN" dirty="0"/>
              <a:t>IP</a:t>
            </a:r>
            <a:r>
              <a:rPr lang="zh-CN" altLang="en-US" dirty="0"/>
              <a:t>是</a:t>
            </a:r>
            <a:r>
              <a:rPr lang="en-US" altLang="zh-CN" dirty="0"/>
              <a:t>TCP/IP</a:t>
            </a:r>
            <a:r>
              <a:rPr lang="zh-CN" altLang="en-US" dirty="0"/>
              <a:t>协议族中最为核心的协议</a:t>
            </a:r>
          </a:p>
          <a:p>
            <a:pPr marL="342900" lvl="1" indent="-342900">
              <a:buClr>
                <a:srgbClr val="3399FF"/>
              </a:buClr>
              <a:buFont typeface="Wingdings" pitchFamily="2" charset="2"/>
              <a:buChar char="v"/>
              <a:defRPr/>
            </a:pPr>
            <a:r>
              <a:rPr lang="zh-CN" altLang="en-US" sz="2800" dirty="0">
                <a:cs typeface="+mn-cs"/>
              </a:rPr>
              <a:t>目前广泛使用的</a:t>
            </a:r>
            <a:r>
              <a:rPr lang="en-US" altLang="zh-CN" sz="2800" dirty="0">
                <a:cs typeface="+mn-cs"/>
              </a:rPr>
              <a:t>IPv4</a:t>
            </a:r>
            <a:r>
              <a:rPr lang="zh-CN" altLang="zh-CN" sz="2800" dirty="0">
                <a:cs typeface="+mn-cs"/>
              </a:rPr>
              <a:t>提供无连接不可靠的服务</a:t>
            </a:r>
            <a:endParaRPr lang="zh-CN" altLang="en-US" sz="2800" dirty="0">
              <a:cs typeface="+mn-cs"/>
            </a:endParaRP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21</a:t>
            </a:fld>
            <a:endParaRPr lang="en-US" altLang="zh-CN"/>
          </a:p>
        </p:txBody>
      </p:sp>
      <p:graphicFrame>
        <p:nvGraphicFramePr>
          <p:cNvPr id="10" name="表格 9"/>
          <p:cNvGraphicFramePr>
            <a:graphicFrameLocks noGrp="1"/>
          </p:cNvGraphicFramePr>
          <p:nvPr>
            <p:extLst>
              <p:ext uri="{D42A27DB-BD31-4B8C-83A1-F6EECF244321}">
                <p14:modId xmlns:p14="http://schemas.microsoft.com/office/powerpoint/2010/main" val="2097985411"/>
              </p:ext>
            </p:extLst>
          </p:nvPr>
        </p:nvGraphicFramePr>
        <p:xfrm>
          <a:off x="685465" y="3645024"/>
          <a:ext cx="7849270" cy="2435328"/>
        </p:xfrm>
        <a:graphic>
          <a:graphicData uri="http://schemas.openxmlformats.org/drawingml/2006/table">
            <a:tbl>
              <a:tblPr/>
              <a:tblGrid>
                <a:gridCol w="981159">
                  <a:extLst>
                    <a:ext uri="{9D8B030D-6E8A-4147-A177-3AD203B41FA5}">
                      <a16:colId xmlns:a16="http://schemas.microsoft.com/office/drawing/2014/main" val="20000"/>
                    </a:ext>
                  </a:extLst>
                </a:gridCol>
                <a:gridCol w="981159">
                  <a:extLst>
                    <a:ext uri="{9D8B030D-6E8A-4147-A177-3AD203B41FA5}">
                      <a16:colId xmlns:a16="http://schemas.microsoft.com/office/drawing/2014/main" val="20001"/>
                    </a:ext>
                  </a:extLst>
                </a:gridCol>
                <a:gridCol w="1962317">
                  <a:extLst>
                    <a:ext uri="{9D8B030D-6E8A-4147-A177-3AD203B41FA5}">
                      <a16:colId xmlns:a16="http://schemas.microsoft.com/office/drawing/2014/main" val="20002"/>
                    </a:ext>
                  </a:extLst>
                </a:gridCol>
                <a:gridCol w="981159">
                  <a:extLst>
                    <a:ext uri="{9D8B030D-6E8A-4147-A177-3AD203B41FA5}">
                      <a16:colId xmlns:a16="http://schemas.microsoft.com/office/drawing/2014/main" val="20003"/>
                    </a:ext>
                  </a:extLst>
                </a:gridCol>
                <a:gridCol w="2943476">
                  <a:extLst>
                    <a:ext uri="{9D8B030D-6E8A-4147-A177-3AD203B41FA5}">
                      <a16:colId xmlns:a16="http://schemas.microsoft.com/office/drawing/2014/main" val="20004"/>
                    </a:ext>
                  </a:extLst>
                </a:gridCol>
              </a:tblGrid>
              <a:tr h="347904">
                <a:tc>
                  <a:txBody>
                    <a:bodyPr/>
                    <a:lstStyle/>
                    <a:p>
                      <a:pPr algn="ctr" fontAlgn="ctr"/>
                      <a:r>
                        <a:rPr lang="zh-CN" altLang="en-US" sz="1600" b="1" i="0" u="none" strike="noStrike" dirty="0">
                          <a:solidFill>
                            <a:schemeClr val="tx1"/>
                          </a:solidFill>
                          <a:effectLst/>
                          <a:latin typeface="宋体" pitchFamily="2" charset="-122"/>
                          <a:ea typeface="宋体" pitchFamily="2" charset="-122"/>
                        </a:rPr>
                        <a:t>版本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600" b="1" i="0" u="none" strike="noStrike">
                          <a:solidFill>
                            <a:schemeClr val="tx1"/>
                          </a:solidFill>
                          <a:effectLst/>
                          <a:latin typeface="宋体" pitchFamily="2" charset="-122"/>
                          <a:ea typeface="宋体" pitchFamily="2" charset="-122"/>
                        </a:rPr>
                        <a:t>包头长度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600" b="1" i="0" u="none" strike="noStrike" dirty="0">
                          <a:solidFill>
                            <a:schemeClr val="tx1"/>
                          </a:solidFill>
                          <a:effectLst/>
                          <a:latin typeface="宋体" pitchFamily="2" charset="-122"/>
                          <a:ea typeface="宋体" pitchFamily="2" charset="-122"/>
                        </a:rPr>
                        <a:t>服务类型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ctr"/>
                      <a:r>
                        <a:rPr lang="zh-CN" altLang="en-US" sz="1600" b="1" i="0" u="none" strike="noStrike" dirty="0">
                          <a:solidFill>
                            <a:schemeClr val="tx1"/>
                          </a:solidFill>
                          <a:effectLst/>
                          <a:latin typeface="宋体" pitchFamily="2" charset="-122"/>
                          <a:ea typeface="宋体" pitchFamily="2" charset="-122"/>
                        </a:rPr>
                        <a:t>数据包长度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0"/>
                  </a:ext>
                </a:extLst>
              </a:tr>
              <a:tr h="347904">
                <a:tc gridSpan="3">
                  <a:txBody>
                    <a:bodyPr/>
                    <a:lstStyle/>
                    <a:p>
                      <a:pPr algn="ctr" fontAlgn="ctr"/>
                      <a:r>
                        <a:rPr lang="zh-CN" altLang="en-US" sz="1600" b="1" i="0" u="none" strike="noStrike" dirty="0">
                          <a:solidFill>
                            <a:schemeClr val="tx1"/>
                          </a:solidFill>
                          <a:effectLst/>
                          <a:latin typeface="宋体" pitchFamily="2" charset="-122"/>
                          <a:ea typeface="宋体" pitchFamily="2" charset="-122"/>
                        </a:rPr>
                        <a:t>标识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zh-CN"/>
                    </a:p>
                  </a:txBody>
                  <a:tcPr/>
                </a:tc>
                <a:tc hMerge="1">
                  <a:txBody>
                    <a:bodyPr/>
                    <a:lstStyle/>
                    <a:p>
                      <a:endParaRPr lang="zh-CN"/>
                    </a:p>
                  </a:txBody>
                  <a:tcPr/>
                </a:tc>
                <a:tc>
                  <a:txBody>
                    <a:bodyPr/>
                    <a:lstStyle/>
                    <a:p>
                      <a:pPr algn="ctr" fontAlgn="ctr"/>
                      <a:r>
                        <a:rPr lang="zh-CN" altLang="en-US" sz="1600" b="1" i="0" u="none" strike="noStrike">
                          <a:solidFill>
                            <a:schemeClr val="tx1"/>
                          </a:solidFill>
                          <a:effectLst/>
                          <a:latin typeface="宋体" pitchFamily="2" charset="-122"/>
                          <a:ea typeface="宋体" pitchFamily="2" charset="-122"/>
                        </a:rPr>
                        <a:t>标记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600" b="1" i="0" u="none" strike="noStrike">
                          <a:solidFill>
                            <a:schemeClr val="tx1"/>
                          </a:solidFill>
                          <a:effectLst/>
                          <a:latin typeface="宋体" pitchFamily="2" charset="-122"/>
                          <a:ea typeface="宋体" pitchFamily="2" charset="-122"/>
                        </a:rPr>
                        <a:t>偏移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47904">
                <a:tc gridSpan="2">
                  <a:txBody>
                    <a:bodyPr/>
                    <a:lstStyle/>
                    <a:p>
                      <a:pPr algn="ctr" fontAlgn="ctr"/>
                      <a:r>
                        <a:rPr lang="zh-CN" altLang="en-US" sz="1600" b="1" i="0" u="none" strike="noStrike">
                          <a:solidFill>
                            <a:schemeClr val="tx1"/>
                          </a:solidFill>
                          <a:effectLst/>
                          <a:latin typeface="宋体" pitchFamily="2" charset="-122"/>
                          <a:ea typeface="宋体" pitchFamily="2" charset="-122"/>
                        </a:rPr>
                        <a:t>生存期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zh-CN"/>
                    </a:p>
                  </a:txBody>
                  <a:tcPr/>
                </a:tc>
                <a:tc>
                  <a:txBody>
                    <a:bodyPr/>
                    <a:lstStyle/>
                    <a:p>
                      <a:pPr algn="ctr" fontAlgn="ctr"/>
                      <a:r>
                        <a:rPr lang="zh-CN" altLang="en-US" sz="1600" b="1" i="0" u="none" strike="noStrike">
                          <a:solidFill>
                            <a:schemeClr val="tx1"/>
                          </a:solidFill>
                          <a:effectLst/>
                          <a:latin typeface="宋体" pitchFamily="2" charset="-122"/>
                          <a:ea typeface="宋体" pitchFamily="2" charset="-122"/>
                        </a:rPr>
                        <a:t>协议类型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ctr" fontAlgn="ctr"/>
                      <a:r>
                        <a:rPr lang="zh-CN" altLang="en-US" sz="1600" b="1" i="0" u="none" strike="noStrike">
                          <a:solidFill>
                            <a:schemeClr val="tx1"/>
                          </a:solidFill>
                          <a:effectLst/>
                          <a:latin typeface="宋体" pitchFamily="2" charset="-122"/>
                          <a:ea typeface="宋体" pitchFamily="2" charset="-122"/>
                        </a:rPr>
                        <a:t>包头校验和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zh-CN"/>
                    </a:p>
                  </a:txBody>
                  <a:tcPr/>
                </a:tc>
                <a:extLst>
                  <a:ext uri="{0D108BD9-81ED-4DB2-BD59-A6C34878D82A}">
                    <a16:rowId xmlns:a16="http://schemas.microsoft.com/office/drawing/2014/main" val="10002"/>
                  </a:ext>
                </a:extLst>
              </a:tr>
              <a:tr h="347904">
                <a:tc gridSpan="5">
                  <a:txBody>
                    <a:bodyPr/>
                    <a:lstStyle/>
                    <a:p>
                      <a:pPr algn="ctr" fontAlgn="ctr"/>
                      <a:r>
                        <a:rPr lang="zh-CN" altLang="en-US" sz="1600" b="1" i="0" u="none" strike="noStrike">
                          <a:solidFill>
                            <a:schemeClr val="tx1"/>
                          </a:solidFill>
                          <a:effectLst/>
                          <a:latin typeface="宋体" pitchFamily="2" charset="-122"/>
                          <a:ea typeface="宋体" pitchFamily="2" charset="-122"/>
                        </a:rPr>
                        <a:t>源</a:t>
                      </a:r>
                      <a:r>
                        <a:rPr lang="en-US" sz="1600" b="1" i="0" u="none" strike="noStrike">
                          <a:solidFill>
                            <a:schemeClr val="tx1"/>
                          </a:solidFill>
                          <a:effectLst/>
                          <a:latin typeface="宋体" pitchFamily="2" charset="-122"/>
                          <a:ea typeface="宋体" pitchFamily="2" charset="-122"/>
                        </a:rPr>
                        <a:t>IP</a:t>
                      </a:r>
                      <a:r>
                        <a:rPr lang="zh-CN" altLang="en-US" sz="1600" b="1" i="0" u="none" strike="noStrike">
                          <a:solidFill>
                            <a:schemeClr val="tx1"/>
                          </a:solidFill>
                          <a:effectLst/>
                          <a:latin typeface="宋体" pitchFamily="2" charset="-122"/>
                          <a:ea typeface="宋体" pitchFamily="2" charset="-122"/>
                        </a:rPr>
                        <a:t>地址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347904">
                <a:tc gridSpan="5">
                  <a:txBody>
                    <a:bodyPr/>
                    <a:lstStyle/>
                    <a:p>
                      <a:pPr algn="ctr" fontAlgn="ctr"/>
                      <a:r>
                        <a:rPr lang="zh-CN" altLang="en-US" sz="1600" b="1" i="0" u="none" strike="noStrike">
                          <a:solidFill>
                            <a:schemeClr val="tx1"/>
                          </a:solidFill>
                          <a:effectLst/>
                          <a:latin typeface="宋体" pitchFamily="2" charset="-122"/>
                          <a:ea typeface="宋体" pitchFamily="2" charset="-122"/>
                        </a:rPr>
                        <a:t>目的</a:t>
                      </a:r>
                      <a:r>
                        <a:rPr lang="en-US" sz="1600" b="1" i="0" u="none" strike="noStrike">
                          <a:solidFill>
                            <a:schemeClr val="tx1"/>
                          </a:solidFill>
                          <a:effectLst/>
                          <a:latin typeface="宋体" pitchFamily="2" charset="-122"/>
                          <a:ea typeface="宋体" pitchFamily="2" charset="-122"/>
                        </a:rPr>
                        <a:t>IP</a:t>
                      </a:r>
                      <a:r>
                        <a:rPr lang="zh-CN" altLang="en-US" sz="1600" b="1" i="0" u="none" strike="noStrike">
                          <a:solidFill>
                            <a:schemeClr val="tx1"/>
                          </a:solidFill>
                          <a:effectLst/>
                          <a:latin typeface="宋体" pitchFamily="2" charset="-122"/>
                          <a:ea typeface="宋体" pitchFamily="2" charset="-122"/>
                        </a:rPr>
                        <a:t>地址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47904">
                <a:tc gridSpan="5">
                  <a:txBody>
                    <a:bodyPr/>
                    <a:lstStyle/>
                    <a:p>
                      <a:pPr algn="ctr" fontAlgn="ctr"/>
                      <a:r>
                        <a:rPr lang="zh-CN" altLang="en-US" sz="1600" b="1" i="0" u="none" strike="noStrike">
                          <a:solidFill>
                            <a:schemeClr val="tx1"/>
                          </a:solidFill>
                          <a:effectLst/>
                          <a:latin typeface="宋体" pitchFamily="2" charset="-122"/>
                          <a:ea typeface="宋体" pitchFamily="2" charset="-122"/>
                        </a:rPr>
                        <a:t>可选项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47904">
                <a:tc gridSpan="5">
                  <a:txBody>
                    <a:bodyPr/>
                    <a:lstStyle/>
                    <a:p>
                      <a:pPr algn="ctr" fontAlgn="ctr"/>
                      <a:r>
                        <a:rPr lang="zh-CN" altLang="en-US" sz="1600" b="1" i="0" u="none" strike="noStrike" dirty="0">
                          <a:solidFill>
                            <a:schemeClr val="tx1"/>
                          </a:solidFill>
                          <a:effectLst/>
                          <a:latin typeface="宋体" pitchFamily="2" charset="-122"/>
                          <a:ea typeface="宋体" pitchFamily="2" charset="-122"/>
                        </a:rPr>
                        <a:t>用户数据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37999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网络互联层安全问题</a:t>
            </a:r>
          </a:p>
        </p:txBody>
      </p:sp>
      <p:sp>
        <p:nvSpPr>
          <p:cNvPr id="3" name="内容占位符 2"/>
          <p:cNvSpPr>
            <a:spLocks noGrp="1"/>
          </p:cNvSpPr>
          <p:nvPr>
            <p:ph idx="1"/>
          </p:nvPr>
        </p:nvSpPr>
        <p:spPr/>
        <p:txBody>
          <a:bodyPr/>
          <a:lstStyle/>
          <a:p>
            <a:pPr lvl="0">
              <a:defRPr/>
            </a:pPr>
            <a:r>
              <a:rPr lang="zh-CN" altLang="en-US" dirty="0"/>
              <a:t>拒绝服务：分片攻击（</a:t>
            </a:r>
            <a:r>
              <a:rPr lang="en-US" altLang="zh-CN" dirty="0"/>
              <a:t>teardrop</a:t>
            </a:r>
            <a:r>
              <a:rPr lang="zh-CN" altLang="en-US" dirty="0"/>
              <a:t>）</a:t>
            </a:r>
            <a:r>
              <a:rPr lang="en-US" altLang="zh-CN" dirty="0"/>
              <a:t>/</a:t>
            </a:r>
            <a:r>
              <a:rPr lang="zh-CN" altLang="en-US" dirty="0"/>
              <a:t>死亡之</a:t>
            </a:r>
            <a:r>
              <a:rPr lang="en-US" altLang="zh-CN" dirty="0"/>
              <a:t>ping</a:t>
            </a:r>
          </a:p>
          <a:p>
            <a:pPr lvl="0">
              <a:defRPr/>
            </a:pPr>
            <a:r>
              <a:rPr lang="zh-CN" altLang="en-US" dirty="0"/>
              <a:t>欺骗：</a:t>
            </a:r>
            <a:r>
              <a:rPr lang="en-US" altLang="zh-CN" dirty="0"/>
              <a:t>IP</a:t>
            </a:r>
            <a:r>
              <a:rPr lang="zh-CN" altLang="en-US" dirty="0"/>
              <a:t>源地址欺骗</a:t>
            </a:r>
            <a:endParaRPr lang="en-US" altLang="zh-CN" dirty="0"/>
          </a:p>
          <a:p>
            <a:pPr lvl="0">
              <a:defRPr/>
            </a:pPr>
            <a:r>
              <a:rPr lang="zh-CN" altLang="en-US" dirty="0"/>
              <a:t>窃听：嗅探</a:t>
            </a:r>
            <a:endParaRPr lang="en-US" altLang="zh-CN" dirty="0"/>
          </a:p>
          <a:p>
            <a:pPr lvl="0">
              <a:defRPr/>
            </a:pPr>
            <a:r>
              <a:rPr lang="zh-CN" altLang="en-US" dirty="0"/>
              <a:t>伪造：</a:t>
            </a:r>
            <a:r>
              <a:rPr lang="en-US" altLang="zh-CN" dirty="0"/>
              <a:t>IP</a:t>
            </a:r>
            <a:r>
              <a:rPr lang="zh-CN" altLang="en-US" dirty="0"/>
              <a:t>数据包伪造</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22</a:t>
            </a:fld>
            <a:endParaRPr lang="en-US" altLang="zh-CN"/>
          </a:p>
        </p:txBody>
      </p:sp>
    </p:spTree>
    <p:extLst>
      <p:ext uri="{BB962C8B-B14F-4D97-AF65-F5344CB8AC3E}">
        <p14:creationId xmlns:p14="http://schemas.microsoft.com/office/powerpoint/2010/main" val="36865440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传输层协议</a:t>
            </a:r>
            <a:r>
              <a:rPr lang="en-US" altLang="zh-CN" dirty="0"/>
              <a:t>-TCP</a:t>
            </a:r>
            <a:r>
              <a:rPr lang="zh-CN" altLang="en-US" dirty="0"/>
              <a:t>（传输控制协议）</a:t>
            </a:r>
          </a:p>
        </p:txBody>
      </p:sp>
      <p:sp>
        <p:nvSpPr>
          <p:cNvPr id="3" name="内容占位符 2"/>
          <p:cNvSpPr>
            <a:spLocks noGrp="1"/>
          </p:cNvSpPr>
          <p:nvPr>
            <p:ph idx="1"/>
          </p:nvPr>
        </p:nvSpPr>
        <p:spPr/>
        <p:txBody>
          <a:bodyPr/>
          <a:lstStyle/>
          <a:p>
            <a:pPr>
              <a:defRPr/>
            </a:pPr>
            <a:r>
              <a:rPr lang="zh-CN" altLang="en-US" dirty="0"/>
              <a:t>提供面向连接的、可靠的字节流服务</a:t>
            </a:r>
            <a:endParaRPr lang="en-US" altLang="zh-CN" dirty="0"/>
          </a:p>
          <a:p>
            <a:pPr>
              <a:defRPr/>
            </a:pPr>
            <a:r>
              <a:rPr lang="zh-CN" altLang="en-US" dirty="0"/>
              <a:t>提供可靠性服务</a:t>
            </a:r>
            <a:endParaRPr lang="en-US" altLang="zh-CN" dirty="0"/>
          </a:p>
          <a:p>
            <a:pPr lvl="1">
              <a:defRPr/>
            </a:pPr>
            <a:r>
              <a:rPr lang="zh-CN" altLang="en-US" sz="2400" dirty="0">
                <a:latin typeface="Arial" pitchFamily="34" charset="0"/>
              </a:rPr>
              <a:t>数据包分块、发送接收确认、超时重发、数据校验、数据包排序、控制流量</a:t>
            </a:r>
            <a:endParaRPr lang="en-US" altLang="zh-CN" sz="2400" dirty="0">
              <a:latin typeface="Arial" pitchFamily="34" charset="0"/>
            </a:endParaRPr>
          </a:p>
          <a:p>
            <a:pPr lvl="1">
              <a:defRPr/>
            </a:pPr>
            <a:r>
              <a:rPr lang="en-US" altLang="zh-CN" sz="2400" dirty="0">
                <a:latin typeface="Arial" pitchFamily="34" charset="0"/>
              </a:rPr>
              <a:t>……</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23</a:t>
            </a:fld>
            <a:endParaRPr lang="en-US" altLang="zh-CN"/>
          </a:p>
        </p:txBody>
      </p:sp>
      <p:pic>
        <p:nvPicPr>
          <p:cNvPr id="9" name="图片 8"/>
          <p:cNvPicPr>
            <a:picLocks noChangeAspect="1"/>
          </p:cNvPicPr>
          <p:nvPr/>
        </p:nvPicPr>
        <p:blipFill>
          <a:blip r:embed="rId2"/>
          <a:stretch>
            <a:fillRect/>
          </a:stretch>
        </p:blipFill>
        <p:spPr>
          <a:xfrm>
            <a:off x="1190768" y="3848100"/>
            <a:ext cx="6876764" cy="2444804"/>
          </a:xfrm>
          <a:prstGeom prst="rect">
            <a:avLst/>
          </a:prstGeom>
        </p:spPr>
      </p:pic>
    </p:spTree>
    <p:extLst>
      <p:ext uri="{BB962C8B-B14F-4D97-AF65-F5344CB8AC3E}">
        <p14:creationId xmlns:p14="http://schemas.microsoft.com/office/powerpoint/2010/main" val="30105107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传输层协议</a:t>
            </a:r>
            <a:r>
              <a:rPr lang="en-US" altLang="zh-CN" dirty="0"/>
              <a:t>-UDP</a:t>
            </a:r>
            <a:r>
              <a:rPr lang="zh-CN" altLang="en-US" dirty="0"/>
              <a:t>（用户数据报协议）</a:t>
            </a:r>
          </a:p>
        </p:txBody>
      </p:sp>
      <p:sp>
        <p:nvSpPr>
          <p:cNvPr id="3" name="内容占位符 2"/>
          <p:cNvSpPr>
            <a:spLocks noGrp="1"/>
          </p:cNvSpPr>
          <p:nvPr>
            <p:ph idx="1"/>
          </p:nvPr>
        </p:nvSpPr>
        <p:spPr/>
        <p:txBody>
          <a:bodyPr/>
          <a:lstStyle/>
          <a:p>
            <a:pPr>
              <a:defRPr/>
            </a:pPr>
            <a:r>
              <a:rPr lang="zh-CN" altLang="en-US" dirty="0"/>
              <a:t>提供面向事务的简单不可靠信息传送服务</a:t>
            </a:r>
            <a:endParaRPr lang="en-US" altLang="zh-CN" dirty="0"/>
          </a:p>
          <a:p>
            <a:pPr>
              <a:defRPr/>
            </a:pPr>
            <a:r>
              <a:rPr lang="zh-CN" altLang="en-US" dirty="0"/>
              <a:t>特点</a:t>
            </a:r>
            <a:endParaRPr lang="en-US" altLang="zh-CN" dirty="0"/>
          </a:p>
          <a:p>
            <a:pPr lvl="1">
              <a:defRPr/>
            </a:pPr>
            <a:r>
              <a:rPr lang="zh-CN" altLang="en-US" dirty="0"/>
              <a:t>无连接、不可靠</a:t>
            </a:r>
            <a:endParaRPr lang="en-US" altLang="zh-CN" dirty="0"/>
          </a:p>
          <a:p>
            <a:pPr lvl="1">
              <a:defRPr/>
            </a:pPr>
            <a:r>
              <a:rPr lang="zh-CN" altLang="en-US" sz="2400" dirty="0">
                <a:latin typeface="Arial" pitchFamily="34" charset="0"/>
              </a:rPr>
              <a:t>协议简单、占用资源少，效率高</a:t>
            </a:r>
            <a:endParaRPr lang="en-US" altLang="zh-CN" sz="2400" dirty="0">
              <a:latin typeface="Arial" pitchFamily="34" charset="0"/>
            </a:endParaRPr>
          </a:p>
          <a:p>
            <a:pPr lvl="1">
              <a:defRPr/>
            </a:pPr>
            <a:r>
              <a:rPr lang="en-US" altLang="zh-CN" sz="2400" dirty="0">
                <a:latin typeface="Arial" pitchFamily="34" charset="0"/>
              </a:rPr>
              <a:t>……</a:t>
            </a:r>
            <a:endParaRPr lang="zh-CN" altLang="en-US" sz="2400" dirty="0">
              <a:latin typeface="Arial" pitchFamily="3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24</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117430711"/>
              </p:ext>
            </p:extLst>
          </p:nvPr>
        </p:nvGraphicFramePr>
        <p:xfrm>
          <a:off x="1079612" y="4293096"/>
          <a:ext cx="7092788" cy="2033062"/>
        </p:xfrm>
        <a:graphic>
          <a:graphicData uri="http://schemas.openxmlformats.org/presentationml/2006/ole">
            <mc:AlternateContent xmlns:mc="http://schemas.openxmlformats.org/markup-compatibility/2006">
              <mc:Choice xmlns:v="urn:schemas-microsoft-com:vml" Requires="v">
                <p:oleObj spid="_x0000_s3075" name="Visio" r:id="rId3" imgW="3634715" imgH="1042808" progId="Visio.Drawing.11">
                  <p:embed/>
                </p:oleObj>
              </mc:Choice>
              <mc:Fallback>
                <p:oleObj name="Visio" r:id="rId3" imgW="3634715" imgH="1042808" progId="Visio.Drawing.11">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612" y="4293096"/>
                        <a:ext cx="7092788" cy="2033062"/>
                      </a:xfrm>
                      <a:prstGeom prst="rect">
                        <a:avLst/>
                      </a:prstGeom>
                      <a:noFill/>
                    </p:spPr>
                  </p:pic>
                </p:oleObj>
              </mc:Fallback>
            </mc:AlternateContent>
          </a:graphicData>
        </a:graphic>
      </p:graphicFrame>
    </p:spTree>
    <p:extLst>
      <p:ext uri="{BB962C8B-B14F-4D97-AF65-F5344CB8AC3E}">
        <p14:creationId xmlns:p14="http://schemas.microsoft.com/office/powerpoint/2010/main" val="3580751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传输层安全问题</a:t>
            </a:r>
          </a:p>
        </p:txBody>
      </p:sp>
      <p:sp>
        <p:nvSpPr>
          <p:cNvPr id="3" name="内容占位符 2"/>
          <p:cNvSpPr>
            <a:spLocks noGrp="1"/>
          </p:cNvSpPr>
          <p:nvPr>
            <p:ph idx="1"/>
          </p:nvPr>
        </p:nvSpPr>
        <p:spPr/>
        <p:txBody>
          <a:bodyPr/>
          <a:lstStyle/>
          <a:p>
            <a:pPr lvl="0"/>
            <a:r>
              <a:rPr lang="zh-CN" altLang="en-US" dirty="0"/>
              <a:t>拒绝服务：</a:t>
            </a:r>
            <a:r>
              <a:rPr lang="en-US" altLang="zh-CN" dirty="0" err="1"/>
              <a:t>syn</a:t>
            </a:r>
            <a:r>
              <a:rPr lang="en-US" altLang="zh-CN" dirty="0"/>
              <a:t> flood/</a:t>
            </a:r>
            <a:r>
              <a:rPr lang="en-US" altLang="zh-CN" dirty="0" err="1"/>
              <a:t>udp</a:t>
            </a:r>
            <a:r>
              <a:rPr lang="en-US" altLang="zh-CN" dirty="0"/>
              <a:t> flood/Smurf</a:t>
            </a:r>
          </a:p>
          <a:p>
            <a:pPr lvl="0">
              <a:defRPr/>
            </a:pPr>
            <a:r>
              <a:rPr lang="zh-CN" altLang="en-US" dirty="0"/>
              <a:t>欺骗：</a:t>
            </a:r>
            <a:r>
              <a:rPr lang="en-US" altLang="zh-CN" dirty="0"/>
              <a:t>TCP</a:t>
            </a:r>
            <a:r>
              <a:rPr lang="zh-CN" altLang="en-US" dirty="0"/>
              <a:t>会话劫持</a:t>
            </a:r>
            <a:endParaRPr lang="en-US" altLang="zh-CN" dirty="0"/>
          </a:p>
          <a:p>
            <a:pPr lvl="0">
              <a:defRPr/>
            </a:pPr>
            <a:r>
              <a:rPr lang="zh-CN" altLang="en-US" dirty="0"/>
              <a:t>窃听：嗅探</a:t>
            </a:r>
            <a:endParaRPr lang="en-US" altLang="zh-CN" dirty="0"/>
          </a:p>
          <a:p>
            <a:pPr lvl="0">
              <a:defRPr/>
            </a:pPr>
            <a:r>
              <a:rPr lang="zh-CN" altLang="en-US" dirty="0"/>
              <a:t>伪造：数据包伪造</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25</a:t>
            </a:fld>
            <a:endParaRPr lang="en-US" altLang="zh-CN"/>
          </a:p>
        </p:txBody>
      </p:sp>
    </p:spTree>
    <p:extLst>
      <p:ext uri="{BB962C8B-B14F-4D97-AF65-F5344CB8AC3E}">
        <p14:creationId xmlns:p14="http://schemas.microsoft.com/office/powerpoint/2010/main" val="24768390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应用层协议定义了运行在不同端系统上的应用程序进程如何相互传递报文</a:t>
            </a:r>
            <a:endParaRPr lang="en-US" altLang="zh-CN" dirty="0"/>
          </a:p>
          <a:p>
            <a:r>
              <a:rPr lang="zh-CN" altLang="en-US" dirty="0"/>
              <a:t>典型的应用层协议</a:t>
            </a:r>
            <a:endParaRPr lang="en-US" altLang="zh-CN" dirty="0"/>
          </a:p>
          <a:p>
            <a:pPr lvl="1"/>
            <a:r>
              <a:rPr lang="zh-CN" altLang="en-US" dirty="0"/>
              <a:t>域名解析：</a:t>
            </a:r>
            <a:r>
              <a:rPr lang="en-US" altLang="zh-CN" dirty="0"/>
              <a:t>DNS</a:t>
            </a:r>
          </a:p>
          <a:p>
            <a:pPr lvl="1"/>
            <a:r>
              <a:rPr lang="zh-CN" altLang="en-US" dirty="0"/>
              <a:t>电子邮件：</a:t>
            </a:r>
            <a:r>
              <a:rPr lang="en-US" altLang="zh-CN" dirty="0"/>
              <a:t>SMTP/POP3</a:t>
            </a:r>
          </a:p>
          <a:p>
            <a:pPr lvl="1"/>
            <a:r>
              <a:rPr lang="zh-CN" altLang="en-US" dirty="0"/>
              <a:t>文件传输：</a:t>
            </a:r>
            <a:r>
              <a:rPr lang="en-US" altLang="zh-CN" dirty="0"/>
              <a:t>FTP</a:t>
            </a:r>
          </a:p>
          <a:p>
            <a:pPr lvl="1"/>
            <a:r>
              <a:rPr lang="zh-CN" altLang="en-US" dirty="0"/>
              <a:t>网页浏览：</a:t>
            </a:r>
            <a:r>
              <a:rPr lang="en-US" altLang="zh-CN" dirty="0"/>
              <a:t>HTTP</a:t>
            </a:r>
          </a:p>
          <a:p>
            <a:pPr lvl="1"/>
            <a:r>
              <a:rPr lang="en-US" altLang="zh-CN" dirty="0"/>
              <a:t>……</a:t>
            </a:r>
          </a:p>
          <a:p>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26</a:t>
            </a:fld>
            <a:endParaRPr lang="en-US" altLang="zh-CN"/>
          </a:p>
        </p:txBody>
      </p:sp>
      <p:sp>
        <p:nvSpPr>
          <p:cNvPr id="5" name="标题 4"/>
          <p:cNvSpPr>
            <a:spLocks noGrp="1"/>
          </p:cNvSpPr>
          <p:nvPr>
            <p:ph type="title"/>
          </p:nvPr>
        </p:nvSpPr>
        <p:spPr/>
        <p:txBody>
          <a:bodyPr/>
          <a:lstStyle/>
          <a:p>
            <a:r>
              <a:rPr lang="zh-CN" altLang="en-US" dirty="0"/>
              <a:t>应用层协议</a:t>
            </a:r>
          </a:p>
        </p:txBody>
      </p:sp>
    </p:spTree>
    <p:extLst>
      <p:ext uri="{BB962C8B-B14F-4D97-AF65-F5344CB8AC3E}">
        <p14:creationId xmlns:p14="http://schemas.microsoft.com/office/powerpoint/2010/main" val="245400650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应用层协议安全问题</a:t>
            </a:r>
          </a:p>
        </p:txBody>
      </p:sp>
      <p:sp>
        <p:nvSpPr>
          <p:cNvPr id="3" name="内容占位符 2"/>
          <p:cNvSpPr>
            <a:spLocks noGrp="1"/>
          </p:cNvSpPr>
          <p:nvPr>
            <p:ph idx="1"/>
          </p:nvPr>
        </p:nvSpPr>
        <p:spPr/>
        <p:txBody>
          <a:bodyPr/>
          <a:lstStyle/>
          <a:p>
            <a:r>
              <a:rPr lang="zh-CN" altLang="en-US" dirty="0"/>
              <a:t>拒绝服务：超长</a:t>
            </a:r>
            <a:r>
              <a:rPr lang="en-US" altLang="zh-CN" dirty="0"/>
              <a:t>URL</a:t>
            </a:r>
            <a:r>
              <a:rPr lang="zh-CN" altLang="en-US" dirty="0"/>
              <a:t>链接</a:t>
            </a:r>
            <a:endParaRPr lang="en-US" altLang="zh-CN" dirty="0"/>
          </a:p>
          <a:p>
            <a:r>
              <a:rPr lang="zh-CN" altLang="en-US" dirty="0"/>
              <a:t>欺骗：跨站脚本、钓鱼式攻击、</a:t>
            </a:r>
            <a:r>
              <a:rPr lang="en-US" altLang="zh-CN" dirty="0"/>
              <a:t>cookie</a:t>
            </a:r>
            <a:r>
              <a:rPr lang="zh-CN" altLang="en-US" dirty="0"/>
              <a:t>欺骗</a:t>
            </a:r>
            <a:endParaRPr lang="en-US" altLang="zh-CN" dirty="0"/>
          </a:p>
          <a:p>
            <a:r>
              <a:rPr lang="zh-CN" altLang="en-US" dirty="0"/>
              <a:t>窃听：数据泄漏</a:t>
            </a:r>
            <a:endParaRPr lang="en-US" altLang="zh-CN" dirty="0"/>
          </a:p>
          <a:p>
            <a:r>
              <a:rPr lang="zh-CN" altLang="en-US" dirty="0"/>
              <a:t>伪造：应用数据篡改</a:t>
            </a:r>
            <a:endParaRPr lang="en-US" altLang="zh-CN" dirty="0"/>
          </a:p>
          <a:p>
            <a:r>
              <a:rPr lang="zh-CN" altLang="en-US" dirty="0"/>
              <a:t>暴力破解：应用认证口令暴力破解等</a:t>
            </a:r>
            <a:endParaRPr lang="en-US" altLang="zh-CN" dirty="0"/>
          </a:p>
          <a:p>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27</a:t>
            </a:fld>
            <a:endParaRPr lang="en-US" altLang="zh-CN"/>
          </a:p>
        </p:txBody>
      </p:sp>
    </p:spTree>
    <p:extLst>
      <p:ext uri="{BB962C8B-B14F-4D97-AF65-F5344CB8AC3E}">
        <p14:creationId xmlns:p14="http://schemas.microsoft.com/office/powerpoint/2010/main" val="2469641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a:t>
            </a:r>
            <a:r>
              <a:rPr lang="en-US" altLang="zh-CN" dirty="0"/>
              <a:t>TCP/IP</a:t>
            </a:r>
            <a:r>
              <a:rPr lang="zh-CN" altLang="zh-CN" dirty="0"/>
              <a:t>协议簇的安全架构</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28</a:t>
            </a:fld>
            <a:endParaRPr lang="en-US" altLang="zh-CN"/>
          </a:p>
        </p:txBody>
      </p:sp>
      <p:graphicFrame>
        <p:nvGraphicFramePr>
          <p:cNvPr id="5" name="_x0000_i1035"/>
          <p:cNvGraphicFramePr>
            <a:graphicFrameLocks noChangeAspect="1"/>
          </p:cNvGraphicFramePr>
          <p:nvPr>
            <p:extLst>
              <p:ext uri="{D42A27DB-BD31-4B8C-83A1-F6EECF244321}">
                <p14:modId xmlns:p14="http://schemas.microsoft.com/office/powerpoint/2010/main" val="3692039768"/>
              </p:ext>
            </p:extLst>
          </p:nvPr>
        </p:nvGraphicFramePr>
        <p:xfrm>
          <a:off x="533400" y="1121507"/>
          <a:ext cx="8157763" cy="5384068"/>
        </p:xfrm>
        <a:graphic>
          <a:graphicData uri="http://schemas.openxmlformats.org/presentationml/2006/ole">
            <mc:AlternateContent xmlns:mc="http://schemas.openxmlformats.org/markup-compatibility/2006">
              <mc:Choice xmlns:v="urn:schemas-microsoft-com:vml" Requires="v">
                <p:oleObj spid="_x0000_s4099" r:id="rId3" imgW="6184900" imgH="6464300" progId="">
                  <p:embed/>
                </p:oleObj>
              </mc:Choice>
              <mc:Fallback>
                <p:oleObj r:id="rId3" imgW="6184900" imgH="6464300" progId="">
                  <p:embed/>
                  <p:pic>
                    <p:nvPicPr>
                      <p:cNvPr id="5" name="_x0000_i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21507"/>
                        <a:ext cx="8157763" cy="5384068"/>
                      </a:xfrm>
                      <a:prstGeom prst="rect">
                        <a:avLst/>
                      </a:prstGeom>
                      <a:noFill/>
                    </p:spPr>
                  </p:pic>
                </p:oleObj>
              </mc:Fallback>
            </mc:AlternateContent>
          </a:graphicData>
        </a:graphic>
      </p:graphicFrame>
    </p:spTree>
    <p:extLst>
      <p:ext uri="{BB962C8B-B14F-4D97-AF65-F5344CB8AC3E}">
        <p14:creationId xmlns:p14="http://schemas.microsoft.com/office/powerpoint/2010/main" val="1944697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知识子域：无线通信安全</a:t>
            </a:r>
          </a:p>
        </p:txBody>
      </p:sp>
      <p:sp>
        <p:nvSpPr>
          <p:cNvPr id="3" name="内容占位符 2"/>
          <p:cNvSpPr>
            <a:spLocks noGrp="1"/>
          </p:cNvSpPr>
          <p:nvPr>
            <p:ph idx="1"/>
          </p:nvPr>
        </p:nvSpPr>
        <p:spPr/>
        <p:txBody>
          <a:bodyPr/>
          <a:lstStyle/>
          <a:p>
            <a:r>
              <a:rPr lang="zh-CN" altLang="en-US" dirty="0"/>
              <a:t>无线局域网安全</a:t>
            </a:r>
          </a:p>
          <a:p>
            <a:pPr lvl="1"/>
            <a:r>
              <a:rPr lang="zh-CN" altLang="en-US" dirty="0"/>
              <a:t>了解无线局域网安全协议</a:t>
            </a:r>
            <a:r>
              <a:rPr lang="en-US" altLang="zh-CN" dirty="0"/>
              <a:t>WEP</a:t>
            </a:r>
            <a:r>
              <a:rPr lang="zh-CN" altLang="en-US" dirty="0"/>
              <a:t>、</a:t>
            </a:r>
            <a:r>
              <a:rPr lang="en-US" altLang="zh-CN" dirty="0"/>
              <a:t>WPA2</a:t>
            </a:r>
            <a:r>
              <a:rPr lang="zh-CN" altLang="en-US" dirty="0"/>
              <a:t>、</a:t>
            </a:r>
            <a:r>
              <a:rPr lang="en-US" altLang="zh-CN" dirty="0"/>
              <a:t>WAPI</a:t>
            </a:r>
            <a:r>
              <a:rPr lang="zh-CN" altLang="en-US" dirty="0"/>
              <a:t>等工作机制及优缺点；</a:t>
            </a:r>
          </a:p>
          <a:p>
            <a:pPr lvl="1"/>
            <a:r>
              <a:rPr lang="zh-CN" altLang="en-US" dirty="0"/>
              <a:t>理解无线局域网安全防护策略。</a:t>
            </a:r>
          </a:p>
          <a:p>
            <a:r>
              <a:rPr lang="zh-CN" altLang="en-US" dirty="0"/>
              <a:t>蓝牙通信安全</a:t>
            </a:r>
          </a:p>
          <a:p>
            <a:pPr lvl="1"/>
            <a:r>
              <a:rPr lang="zh-CN" altLang="en-US" dirty="0"/>
              <a:t>了解蓝牙技术面临的保密性、完整性、非授权连接、拒绝服务等安全威胁；</a:t>
            </a:r>
          </a:p>
          <a:p>
            <a:pPr lvl="1"/>
            <a:r>
              <a:rPr lang="zh-CN" altLang="en-US" dirty="0"/>
              <a:t>理解使用蓝牙的安全措施。</a:t>
            </a:r>
          </a:p>
          <a:p>
            <a:r>
              <a:rPr lang="en-US" altLang="zh-CN" dirty="0"/>
              <a:t>RFID</a:t>
            </a:r>
            <a:r>
              <a:rPr lang="zh-CN" altLang="en-US" dirty="0"/>
              <a:t>通信安全</a:t>
            </a:r>
          </a:p>
          <a:p>
            <a:pPr lvl="1"/>
            <a:r>
              <a:rPr lang="zh-CN" altLang="en-US" dirty="0"/>
              <a:t>了解</a:t>
            </a:r>
            <a:r>
              <a:rPr lang="en-US" altLang="zh-CN" dirty="0"/>
              <a:t>RFID</a:t>
            </a:r>
            <a:r>
              <a:rPr lang="zh-CN" altLang="en-US" dirty="0"/>
              <a:t>的概念及针对标签、针对读写器和针对信道的攻击方式；</a:t>
            </a:r>
          </a:p>
          <a:p>
            <a:pPr lvl="1"/>
            <a:r>
              <a:rPr lang="zh-CN" altLang="en-US" dirty="0"/>
              <a:t>理解</a:t>
            </a:r>
            <a:r>
              <a:rPr lang="en-US" altLang="zh-CN" dirty="0"/>
              <a:t>RFID</a:t>
            </a:r>
            <a:r>
              <a:rPr lang="zh-CN" altLang="en-US" dirty="0"/>
              <a:t>安全防护措施。</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spTree>
    <p:extLst>
      <p:ext uri="{BB962C8B-B14F-4D97-AF65-F5344CB8AC3E}">
        <p14:creationId xmlns:p14="http://schemas.microsoft.com/office/powerpoint/2010/main" val="407756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知识子域：物理与环境安全</a:t>
            </a:r>
          </a:p>
        </p:txBody>
      </p:sp>
      <p:sp>
        <p:nvSpPr>
          <p:cNvPr id="3" name="内容占位符 2"/>
          <p:cNvSpPr>
            <a:spLocks noGrp="1"/>
          </p:cNvSpPr>
          <p:nvPr>
            <p:ph idx="1"/>
          </p:nvPr>
        </p:nvSpPr>
        <p:spPr/>
        <p:txBody>
          <a:bodyPr/>
          <a:lstStyle/>
          <a:p>
            <a:r>
              <a:rPr lang="zh-CN" altLang="en-US" dirty="0"/>
              <a:t>环境安全</a:t>
            </a:r>
          </a:p>
          <a:p>
            <a:pPr lvl="1"/>
            <a:r>
              <a:rPr lang="zh-CN" altLang="en-US" dirty="0"/>
              <a:t>了解物理安全的重要性；</a:t>
            </a:r>
            <a:endParaRPr lang="en-US" altLang="zh-CN" dirty="0"/>
          </a:p>
          <a:p>
            <a:pPr lvl="1"/>
            <a:r>
              <a:rPr lang="zh-CN" altLang="en-US" dirty="0"/>
              <a:t>了解场地和环境安全应关注的因素：包括场地选择、抗震及承重、防火、防水、供电、空气调节、电磁防护、雷击及静电等防护技术；</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dirty="0"/>
          </a:p>
        </p:txBody>
      </p:sp>
    </p:spTree>
    <p:extLst>
      <p:ext uri="{BB962C8B-B14F-4D97-AF65-F5344CB8AC3E}">
        <p14:creationId xmlns:p14="http://schemas.microsoft.com/office/powerpoint/2010/main" val="38651797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无线局域网安全协议</a:t>
            </a:r>
            <a:r>
              <a:rPr lang="en-US" altLang="zh-CN" dirty="0"/>
              <a:t>-WEP</a:t>
            </a:r>
            <a:endParaRPr lang="zh-CN" altLang="en-US" dirty="0"/>
          </a:p>
        </p:txBody>
      </p:sp>
      <p:sp>
        <p:nvSpPr>
          <p:cNvPr id="3" name="内容占位符 2"/>
          <p:cNvSpPr>
            <a:spLocks noGrp="1"/>
          </p:cNvSpPr>
          <p:nvPr>
            <p:ph idx="1"/>
          </p:nvPr>
        </p:nvSpPr>
        <p:spPr>
          <a:xfrm>
            <a:off x="533400" y="1295400"/>
            <a:ext cx="8287072" cy="5105400"/>
          </a:xfrm>
        </p:spPr>
        <p:txBody>
          <a:bodyPr/>
          <a:lstStyle/>
          <a:p>
            <a:r>
              <a:rPr lang="zh-CN" altLang="en-US" dirty="0"/>
              <a:t>提供功能</a:t>
            </a:r>
            <a:endParaRPr lang="en-US" altLang="zh-CN" dirty="0"/>
          </a:p>
          <a:p>
            <a:pPr lvl="1"/>
            <a:r>
              <a:rPr lang="zh-CN" altLang="en-US" dirty="0"/>
              <a:t>传输加密</a:t>
            </a:r>
            <a:endParaRPr lang="en-US" altLang="zh-CN" dirty="0"/>
          </a:p>
          <a:p>
            <a:pPr lvl="1"/>
            <a:r>
              <a:rPr lang="zh-CN" altLang="en-US" dirty="0"/>
              <a:t>接入认证（开放式认证、共享密钥认证）</a:t>
            </a:r>
            <a:endParaRPr lang="en-US" altLang="zh-CN" dirty="0"/>
          </a:p>
          <a:p>
            <a:pPr>
              <a:lnSpc>
                <a:spcPct val="110000"/>
              </a:lnSpc>
            </a:pPr>
            <a:r>
              <a:rPr lang="zh-CN" altLang="en-US" dirty="0"/>
              <a:t>开放式认证系统</a:t>
            </a:r>
            <a:endParaRPr lang="en-US" altLang="zh-CN" dirty="0"/>
          </a:p>
          <a:p>
            <a:pPr lvl="1">
              <a:lnSpc>
                <a:spcPct val="110000"/>
              </a:lnSpc>
            </a:pPr>
            <a:r>
              <a:rPr lang="zh-CN" altLang="en-US" dirty="0"/>
              <a:t>通过易于伪造的</a:t>
            </a:r>
            <a:r>
              <a:rPr lang="en-US" altLang="zh-CN" dirty="0"/>
              <a:t>SSID</a:t>
            </a:r>
            <a:r>
              <a:rPr lang="zh-CN" altLang="en-US" dirty="0"/>
              <a:t>识别，无保护、任意接入</a:t>
            </a:r>
            <a:endParaRPr lang="en-US" altLang="zh-CN" dirty="0"/>
          </a:p>
          <a:p>
            <a:pPr lvl="1">
              <a:lnSpc>
                <a:spcPct val="110000"/>
              </a:lnSpc>
            </a:pPr>
            <a:r>
              <a:rPr lang="en-US" altLang="zh-CN" dirty="0"/>
              <a:t>MAC</a:t>
            </a:r>
            <a:r>
              <a:rPr lang="zh-CN" altLang="en-US" dirty="0"/>
              <a:t>、</a:t>
            </a:r>
            <a:r>
              <a:rPr lang="en-US" altLang="zh-CN" dirty="0"/>
              <a:t>IP</a:t>
            </a:r>
            <a:r>
              <a:rPr lang="zh-CN" altLang="en-US" dirty="0"/>
              <a:t>地址控制易于伪造</a:t>
            </a:r>
            <a:endParaRPr lang="en-US" altLang="zh-CN" dirty="0"/>
          </a:p>
          <a:p>
            <a:pPr>
              <a:lnSpc>
                <a:spcPct val="110000"/>
              </a:lnSpc>
            </a:pPr>
            <a:r>
              <a:rPr lang="zh-CN" altLang="zh-CN" dirty="0"/>
              <a:t>共享密钥认证</a:t>
            </a:r>
            <a:endParaRPr lang="en-US" altLang="zh-CN" dirty="0"/>
          </a:p>
          <a:p>
            <a:pPr lvl="1">
              <a:lnSpc>
                <a:spcPct val="110000"/>
              </a:lnSpc>
            </a:pPr>
            <a:r>
              <a:rPr lang="zh-CN" altLang="zh-CN" dirty="0"/>
              <a:t>弱密钥问题</a:t>
            </a:r>
            <a:endParaRPr lang="en-US" altLang="zh-CN" dirty="0"/>
          </a:p>
          <a:p>
            <a:pPr lvl="1">
              <a:lnSpc>
                <a:spcPct val="110000"/>
              </a:lnSpc>
            </a:pPr>
            <a:r>
              <a:rPr lang="zh-CN" altLang="zh-CN" dirty="0"/>
              <a:t>不能防篡改</a:t>
            </a:r>
            <a:endParaRPr lang="en-US" altLang="zh-CN" dirty="0"/>
          </a:p>
          <a:p>
            <a:pPr lvl="1">
              <a:lnSpc>
                <a:spcPct val="110000"/>
              </a:lnSpc>
            </a:pPr>
            <a:r>
              <a:rPr lang="zh-CN" altLang="zh-CN" dirty="0"/>
              <a:t>没有提供抵抗重放攻击</a:t>
            </a:r>
            <a:r>
              <a:rPr lang="zh-CN" altLang="en-US" dirty="0"/>
              <a:t>机制</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30</a:t>
            </a:fld>
            <a:endParaRPr lang="en-US" altLang="zh-CN"/>
          </a:p>
        </p:txBody>
      </p:sp>
    </p:spTree>
    <p:extLst>
      <p:ext uri="{BB962C8B-B14F-4D97-AF65-F5344CB8AC3E}">
        <p14:creationId xmlns:p14="http://schemas.microsoft.com/office/powerpoint/2010/main" val="23999339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无线局域网安全协议</a:t>
            </a:r>
            <a:r>
              <a:rPr lang="en-US" altLang="zh-CN" dirty="0"/>
              <a:t>-WPA</a:t>
            </a:r>
            <a:r>
              <a:rPr lang="zh-CN" altLang="en-US" dirty="0"/>
              <a:t>、</a:t>
            </a:r>
            <a:r>
              <a:rPr lang="en-US" altLang="zh-CN" dirty="0"/>
              <a:t>WPA2</a:t>
            </a:r>
            <a:endParaRPr lang="zh-CN" altLang="en-US" dirty="0"/>
          </a:p>
        </p:txBody>
      </p:sp>
      <p:sp>
        <p:nvSpPr>
          <p:cNvPr id="3" name="内容占位符 2"/>
          <p:cNvSpPr>
            <a:spLocks noGrp="1"/>
          </p:cNvSpPr>
          <p:nvPr>
            <p:ph idx="1"/>
          </p:nvPr>
        </p:nvSpPr>
        <p:spPr>
          <a:xfrm>
            <a:off x="533400" y="1295400"/>
            <a:ext cx="6270848" cy="5105400"/>
          </a:xfrm>
        </p:spPr>
        <p:txBody>
          <a:bodyPr/>
          <a:lstStyle/>
          <a:p>
            <a:r>
              <a:rPr lang="en-US" altLang="zh-CN" dirty="0"/>
              <a:t>802.11i</a:t>
            </a:r>
          </a:p>
          <a:p>
            <a:pPr lvl="1"/>
            <a:r>
              <a:rPr lang="en-US" altLang="zh-CN" dirty="0"/>
              <a:t>WPA</a:t>
            </a:r>
            <a:r>
              <a:rPr lang="zh-CN" altLang="en-US" dirty="0"/>
              <a:t>（</a:t>
            </a:r>
            <a:r>
              <a:rPr lang="en-US" altLang="zh-CN" dirty="0"/>
              <a:t>802.11i</a:t>
            </a:r>
            <a:r>
              <a:rPr lang="zh-CN" altLang="en-US" dirty="0"/>
              <a:t>草案）</a:t>
            </a:r>
            <a:endParaRPr lang="en-US" altLang="zh-CN" dirty="0"/>
          </a:p>
          <a:p>
            <a:pPr lvl="1"/>
            <a:r>
              <a:rPr lang="en-US" altLang="zh-CN" dirty="0"/>
              <a:t>WPA2(802.11i</a:t>
            </a:r>
            <a:r>
              <a:rPr lang="zh-CN" altLang="en-US" dirty="0"/>
              <a:t>正式</a:t>
            </a:r>
            <a:r>
              <a:rPr lang="en-US" altLang="zh-CN" dirty="0"/>
              <a:t>)</a:t>
            </a:r>
          </a:p>
          <a:p>
            <a:r>
              <a:rPr lang="en-US" altLang="zh-CN" dirty="0"/>
              <a:t>802.11i</a:t>
            </a:r>
            <a:r>
              <a:rPr lang="zh-CN" altLang="en-US" dirty="0"/>
              <a:t>运行四阶段</a:t>
            </a:r>
            <a:endParaRPr lang="en-US" altLang="zh-CN" dirty="0"/>
          </a:p>
          <a:p>
            <a:pPr lvl="1"/>
            <a:r>
              <a:rPr lang="zh-CN" altLang="en-US" dirty="0"/>
              <a:t>发现</a:t>
            </a:r>
            <a:r>
              <a:rPr lang="en-US" altLang="zh-CN" dirty="0"/>
              <a:t>AP</a:t>
            </a:r>
            <a:r>
              <a:rPr lang="zh-CN" altLang="en-US" dirty="0"/>
              <a:t>阶段</a:t>
            </a:r>
            <a:endParaRPr lang="en-US" altLang="zh-CN" dirty="0"/>
          </a:p>
          <a:p>
            <a:pPr lvl="1"/>
            <a:r>
              <a:rPr lang="en-US" altLang="zh-CN" dirty="0"/>
              <a:t>802.11i</a:t>
            </a:r>
            <a:r>
              <a:rPr lang="zh-CN" altLang="en-US" dirty="0"/>
              <a:t>认证阶段</a:t>
            </a:r>
            <a:endParaRPr lang="en-US" altLang="zh-CN" dirty="0"/>
          </a:p>
          <a:p>
            <a:pPr lvl="1"/>
            <a:r>
              <a:rPr lang="zh-CN" altLang="en-US" dirty="0"/>
              <a:t>密钥管理阶段</a:t>
            </a:r>
            <a:endParaRPr lang="en-US" altLang="zh-CN" dirty="0"/>
          </a:p>
          <a:p>
            <a:pPr lvl="1"/>
            <a:r>
              <a:rPr lang="zh-CN" altLang="en-US" dirty="0"/>
              <a:t>安全传输阶段</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31</a:t>
            </a:fld>
            <a:endParaRPr lang="en-US" altLang="zh-CN"/>
          </a:p>
        </p:txBody>
      </p:sp>
      <p:sp>
        <p:nvSpPr>
          <p:cNvPr id="5" name="Rectangle 2"/>
          <p:cNvSpPr>
            <a:spLocks noChangeArrowheads="1"/>
          </p:cNvSpPr>
          <p:nvPr/>
        </p:nvSpPr>
        <p:spPr bwMode="auto">
          <a:xfrm>
            <a:off x="5148064" y="16064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275729931"/>
              </p:ext>
            </p:extLst>
          </p:nvPr>
        </p:nvGraphicFramePr>
        <p:xfrm>
          <a:off x="4499992" y="1448780"/>
          <a:ext cx="4795733" cy="3996444"/>
        </p:xfrm>
        <a:graphic>
          <a:graphicData uri="http://schemas.openxmlformats.org/presentationml/2006/ole">
            <mc:AlternateContent xmlns:mc="http://schemas.openxmlformats.org/markup-compatibility/2006">
              <mc:Choice xmlns:v="urn:schemas-microsoft-com:vml" Requires="v">
                <p:oleObj spid="_x0000_s5123" r:id="rId3" imgW="5207000" imgH="4343400" progId="Visio.Drawing.15">
                  <p:embed/>
                </p:oleObj>
              </mc:Choice>
              <mc:Fallback>
                <p:oleObj r:id="rId3" imgW="5207000" imgH="4343400" progId="Visio.Drawing.15">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448780"/>
                        <a:ext cx="4795733" cy="3996444"/>
                      </a:xfrm>
                      <a:prstGeom prst="rect">
                        <a:avLst/>
                      </a:prstGeom>
                      <a:noFill/>
                    </p:spPr>
                  </p:pic>
                </p:oleObj>
              </mc:Fallback>
            </mc:AlternateContent>
          </a:graphicData>
        </a:graphic>
      </p:graphicFrame>
    </p:spTree>
    <p:extLst>
      <p:ext uri="{BB962C8B-B14F-4D97-AF65-F5344CB8AC3E}">
        <p14:creationId xmlns:p14="http://schemas.microsoft.com/office/powerpoint/2010/main" val="87734978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WAPI</a:t>
            </a:r>
            <a:r>
              <a:rPr lang="zh-CN" altLang="en-US" dirty="0"/>
              <a:t>无线安全协议</a:t>
            </a:r>
          </a:p>
        </p:txBody>
      </p:sp>
      <p:sp>
        <p:nvSpPr>
          <p:cNvPr id="3" name="内容占位符 2"/>
          <p:cNvSpPr>
            <a:spLocks noGrp="1"/>
          </p:cNvSpPr>
          <p:nvPr>
            <p:ph idx="1"/>
          </p:nvPr>
        </p:nvSpPr>
        <p:spPr>
          <a:xfrm>
            <a:off x="533400" y="1295400"/>
            <a:ext cx="3821317" cy="5105400"/>
          </a:xfrm>
        </p:spPr>
        <p:txBody>
          <a:bodyPr/>
          <a:lstStyle/>
          <a:p>
            <a:r>
              <a:rPr lang="en-US" altLang="zh-CN" dirty="0"/>
              <a:t>WAPI</a:t>
            </a:r>
            <a:r>
              <a:rPr lang="zh-CN" altLang="en-US" dirty="0"/>
              <a:t>的构成</a:t>
            </a:r>
            <a:endParaRPr lang="en-US" altLang="zh-CN" dirty="0"/>
          </a:p>
          <a:p>
            <a:pPr lvl="1"/>
            <a:r>
              <a:rPr lang="en-US" altLang="zh-CN" dirty="0"/>
              <a:t>WAI</a:t>
            </a:r>
            <a:r>
              <a:rPr lang="zh-CN" altLang="en-US" dirty="0"/>
              <a:t>，用于用户身份鉴别</a:t>
            </a:r>
            <a:endParaRPr lang="en-US" altLang="zh-CN" dirty="0"/>
          </a:p>
          <a:p>
            <a:pPr lvl="1"/>
            <a:r>
              <a:rPr lang="en-US" altLang="zh-CN" dirty="0"/>
              <a:t>WPI</a:t>
            </a:r>
            <a:r>
              <a:rPr lang="zh-CN" altLang="en-US" dirty="0"/>
              <a:t>，用于保护传输安全</a:t>
            </a:r>
            <a:endParaRPr lang="en-US" altLang="zh-CN" dirty="0"/>
          </a:p>
          <a:p>
            <a:r>
              <a:rPr lang="en-US" altLang="zh-CN" dirty="0"/>
              <a:t>WAPI</a:t>
            </a:r>
            <a:r>
              <a:rPr lang="zh-CN" altLang="en-US" dirty="0"/>
              <a:t>的安全优势</a:t>
            </a:r>
            <a:endParaRPr lang="en-US" altLang="zh-CN" dirty="0"/>
          </a:p>
          <a:p>
            <a:pPr lvl="1"/>
            <a:r>
              <a:rPr lang="zh-CN" altLang="en-US" dirty="0"/>
              <a:t>双向三鉴别（服务器、</a:t>
            </a:r>
            <a:r>
              <a:rPr lang="en-US" altLang="zh-CN" dirty="0"/>
              <a:t>AP</a:t>
            </a:r>
            <a:r>
              <a:rPr lang="zh-CN" altLang="en-US" dirty="0"/>
              <a:t>、</a:t>
            </a:r>
            <a:r>
              <a:rPr lang="en-US" altLang="zh-CN" dirty="0"/>
              <a:t>STA</a:t>
            </a:r>
            <a:r>
              <a:rPr lang="zh-CN" altLang="en-US" dirty="0"/>
              <a:t>）</a:t>
            </a:r>
            <a:endParaRPr lang="en-US" altLang="zh-CN" dirty="0"/>
          </a:p>
          <a:p>
            <a:pPr lvl="1"/>
            <a:r>
              <a:rPr lang="zh-CN" altLang="en-US" dirty="0"/>
              <a:t>高强度鉴别加密算法</a:t>
            </a:r>
            <a:endParaRPr lang="en-US" altLang="zh-CN" dirty="0"/>
          </a:p>
          <a:p>
            <a:pPr lvl="2"/>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32</a:t>
            </a:fld>
            <a:endParaRPr lang="en-US" altLang="zh-CN"/>
          </a:p>
        </p:txBody>
      </p:sp>
      <p:graphicFrame>
        <p:nvGraphicFramePr>
          <p:cNvPr id="5" name="_x0000_i1036"/>
          <p:cNvGraphicFramePr>
            <a:graphicFrameLocks noChangeAspect="1"/>
          </p:cNvGraphicFramePr>
          <p:nvPr>
            <p:extLst>
              <p:ext uri="{D42A27DB-BD31-4B8C-83A1-F6EECF244321}">
                <p14:modId xmlns:p14="http://schemas.microsoft.com/office/powerpoint/2010/main" val="3606298427"/>
              </p:ext>
            </p:extLst>
          </p:nvPr>
        </p:nvGraphicFramePr>
        <p:xfrm>
          <a:off x="4463988" y="1160600"/>
          <a:ext cx="4680012" cy="5292588"/>
        </p:xfrm>
        <a:graphic>
          <a:graphicData uri="http://schemas.openxmlformats.org/presentationml/2006/ole">
            <mc:AlternateContent xmlns:mc="http://schemas.openxmlformats.org/markup-compatibility/2006">
              <mc:Choice xmlns:v="urn:schemas-microsoft-com:vml" Requires="v">
                <p:oleObj spid="_x0000_s6147" r:id="rId3" imgW="6108700" imgH="6083300" progId="">
                  <p:embed/>
                </p:oleObj>
              </mc:Choice>
              <mc:Fallback>
                <p:oleObj r:id="rId3" imgW="6108700" imgH="6083300" progId="">
                  <p:embed/>
                  <p:pic>
                    <p:nvPicPr>
                      <p:cNvPr id="5" name="_x0000_i1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988" y="1160600"/>
                        <a:ext cx="4680012" cy="5292588"/>
                      </a:xfrm>
                      <a:prstGeom prst="rect">
                        <a:avLst/>
                      </a:prstGeom>
                      <a:noFill/>
                      <a:extLst/>
                    </p:spPr>
                  </p:pic>
                </p:oleObj>
              </mc:Fallback>
            </mc:AlternateContent>
          </a:graphicData>
        </a:graphic>
      </p:graphicFrame>
    </p:spTree>
    <p:extLst>
      <p:ext uri="{BB962C8B-B14F-4D97-AF65-F5344CB8AC3E}">
        <p14:creationId xmlns:p14="http://schemas.microsoft.com/office/powerpoint/2010/main" val="20312541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无线局域网应用安全策略</a:t>
            </a:r>
          </a:p>
        </p:txBody>
      </p:sp>
      <p:sp>
        <p:nvSpPr>
          <p:cNvPr id="3" name="内容占位符 2"/>
          <p:cNvSpPr>
            <a:spLocks noGrp="1"/>
          </p:cNvSpPr>
          <p:nvPr>
            <p:ph idx="1"/>
          </p:nvPr>
        </p:nvSpPr>
        <p:spPr/>
        <p:txBody>
          <a:bodyPr/>
          <a:lstStyle/>
          <a:p>
            <a:r>
              <a:rPr lang="zh-CN" altLang="en-US" dirty="0"/>
              <a:t>管理措施</a:t>
            </a:r>
            <a:endParaRPr lang="en-US" altLang="zh-CN" dirty="0"/>
          </a:p>
          <a:p>
            <a:pPr lvl="1"/>
            <a:r>
              <a:rPr lang="zh-CN" altLang="en-US" dirty="0"/>
              <a:t>组织机构安全策略中包含无线局域网安全管理策略</a:t>
            </a:r>
            <a:endParaRPr lang="en-US" altLang="zh-CN" dirty="0"/>
          </a:p>
          <a:p>
            <a:pPr lvl="1"/>
            <a:r>
              <a:rPr lang="zh-CN" altLang="en-US" dirty="0"/>
              <a:t>结合业务对无线局域网应用进行评估，制定使用和管理策略</a:t>
            </a:r>
            <a:endParaRPr lang="en-US" altLang="zh-CN" dirty="0"/>
          </a:p>
          <a:p>
            <a:r>
              <a:rPr lang="zh-CN" altLang="en-US" dirty="0"/>
              <a:t>技术措施</a:t>
            </a:r>
            <a:endParaRPr lang="en-US" altLang="zh-CN" dirty="0"/>
          </a:p>
          <a:p>
            <a:pPr lvl="1"/>
            <a:r>
              <a:rPr lang="zh-CN" altLang="en-US" dirty="0"/>
              <a:t>加密、认证及访问控制</a:t>
            </a:r>
            <a:endParaRPr lang="en-US" altLang="zh-CN" dirty="0"/>
          </a:p>
          <a:p>
            <a:pPr lvl="1"/>
            <a:r>
              <a:rPr lang="zh-CN" altLang="en-US" dirty="0"/>
              <a:t>访客隔离</a:t>
            </a:r>
            <a:endParaRPr lang="en-US" altLang="zh-CN" dirty="0"/>
          </a:p>
          <a:p>
            <a:pPr lvl="1"/>
            <a:r>
              <a:rPr lang="zh-CN" altLang="en-US" dirty="0"/>
              <a:t>安全检测措施</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33</a:t>
            </a:fld>
            <a:endParaRPr lang="en-US" altLang="zh-CN"/>
          </a:p>
        </p:txBody>
      </p:sp>
    </p:spTree>
    <p:extLst>
      <p:ext uri="{BB962C8B-B14F-4D97-AF65-F5344CB8AC3E}">
        <p14:creationId xmlns:p14="http://schemas.microsoft.com/office/powerpoint/2010/main" val="178304181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近距离无线通信安全</a:t>
            </a:r>
            <a:r>
              <a:rPr lang="en-US" altLang="zh-CN" dirty="0"/>
              <a:t>-</a:t>
            </a:r>
            <a:r>
              <a:rPr lang="zh-CN" altLang="en-US" dirty="0"/>
              <a:t>蓝牙</a:t>
            </a:r>
          </a:p>
        </p:txBody>
      </p:sp>
      <p:sp>
        <p:nvSpPr>
          <p:cNvPr id="3" name="内容占位符 2"/>
          <p:cNvSpPr>
            <a:spLocks noGrp="1"/>
          </p:cNvSpPr>
          <p:nvPr>
            <p:ph idx="1"/>
          </p:nvPr>
        </p:nvSpPr>
        <p:spPr/>
        <p:txBody>
          <a:bodyPr/>
          <a:lstStyle/>
          <a:p>
            <a:r>
              <a:rPr lang="zh-CN" altLang="en-US" dirty="0"/>
              <a:t>安全威胁</a:t>
            </a:r>
            <a:endParaRPr lang="en-US" altLang="zh-CN" dirty="0"/>
          </a:p>
          <a:p>
            <a:pPr lvl="1"/>
            <a:r>
              <a:rPr lang="zh-CN" altLang="en-US" dirty="0"/>
              <a:t>保密性威胁：密钥生成基于配对的</a:t>
            </a:r>
            <a:r>
              <a:rPr lang="en-US" altLang="zh-CN" dirty="0"/>
              <a:t>PIN</a:t>
            </a:r>
          </a:p>
          <a:p>
            <a:pPr lvl="1"/>
            <a:r>
              <a:rPr lang="zh-CN" altLang="en-US" dirty="0"/>
              <a:t>完整性威胁：</a:t>
            </a:r>
            <a:r>
              <a:rPr lang="zh-CN" altLang="zh-CN" dirty="0"/>
              <a:t>未授权设备实施的中间人攻击</a:t>
            </a:r>
            <a:endParaRPr lang="en-US" altLang="zh-CN" dirty="0"/>
          </a:p>
          <a:p>
            <a:pPr lvl="1"/>
            <a:r>
              <a:rPr lang="zh-CN" altLang="en-US" dirty="0"/>
              <a:t>可用性威胁：拒绝服务</a:t>
            </a:r>
            <a:endParaRPr lang="en-US" altLang="zh-CN" dirty="0"/>
          </a:p>
          <a:p>
            <a:pPr lvl="1"/>
            <a:r>
              <a:rPr lang="zh-CN" altLang="en-US" dirty="0"/>
              <a:t>非授权连接</a:t>
            </a:r>
            <a:endParaRPr lang="en-US" altLang="zh-CN" dirty="0"/>
          </a:p>
          <a:p>
            <a:r>
              <a:rPr lang="zh-CN" altLang="en-US" dirty="0"/>
              <a:t>蓝牙安全应用</a:t>
            </a:r>
            <a:endParaRPr lang="en-US" altLang="zh-CN" dirty="0"/>
          </a:p>
          <a:p>
            <a:pPr lvl="1"/>
            <a:r>
              <a:rPr lang="zh-CN" altLang="en-US" dirty="0"/>
              <a:t>蓝牙设备选择：技术上应具备抵抗以上威胁的能力</a:t>
            </a:r>
            <a:endParaRPr lang="en-US" altLang="zh-CN" dirty="0"/>
          </a:p>
          <a:p>
            <a:pPr lvl="1"/>
            <a:r>
              <a:rPr lang="zh-CN" altLang="en-US" dirty="0"/>
              <a:t>蓝牙设备使用：企业应用应建立管理要求</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34</a:t>
            </a:fld>
            <a:endParaRPr lang="en-US" altLang="zh-CN"/>
          </a:p>
        </p:txBody>
      </p:sp>
    </p:spTree>
    <p:extLst>
      <p:ext uri="{BB962C8B-B14F-4D97-AF65-F5344CB8AC3E}">
        <p14:creationId xmlns:p14="http://schemas.microsoft.com/office/powerpoint/2010/main" val="33744923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近距离无线通信安全</a:t>
            </a:r>
            <a:r>
              <a:rPr lang="en-US" altLang="zh-CN" dirty="0"/>
              <a:t>-RFID</a:t>
            </a:r>
            <a:endParaRPr lang="zh-CN" altLang="en-US" dirty="0"/>
          </a:p>
        </p:txBody>
      </p:sp>
      <p:sp>
        <p:nvSpPr>
          <p:cNvPr id="3" name="内容占位符 2"/>
          <p:cNvSpPr>
            <a:spLocks noGrp="1"/>
          </p:cNvSpPr>
          <p:nvPr>
            <p:ph idx="1"/>
          </p:nvPr>
        </p:nvSpPr>
        <p:spPr/>
        <p:txBody>
          <a:bodyPr/>
          <a:lstStyle/>
          <a:p>
            <a:r>
              <a:rPr lang="zh-CN" altLang="en-US" dirty="0"/>
              <a:t>安全威胁</a:t>
            </a:r>
            <a:endParaRPr lang="en-US" altLang="zh-CN" dirty="0"/>
          </a:p>
          <a:p>
            <a:pPr lvl="1"/>
            <a:r>
              <a:rPr lang="zh-CN" altLang="en-US" dirty="0"/>
              <a:t>针对标签攻击：数据窃取、标签破解及复制</a:t>
            </a:r>
            <a:endParaRPr lang="en-US" altLang="zh-CN" dirty="0"/>
          </a:p>
          <a:p>
            <a:pPr lvl="1"/>
            <a:r>
              <a:rPr lang="zh-CN" altLang="en-US" dirty="0"/>
              <a:t>针对读写器的攻击：拒绝服务、恶意代码</a:t>
            </a:r>
            <a:endParaRPr lang="en-US" altLang="zh-CN" dirty="0"/>
          </a:p>
          <a:p>
            <a:pPr lvl="1"/>
            <a:r>
              <a:rPr lang="zh-CN" altLang="en-US" dirty="0"/>
              <a:t>针对无线信道的攻击：干扰、嗅探</a:t>
            </a:r>
            <a:endParaRPr lang="en-US" altLang="zh-CN" dirty="0"/>
          </a:p>
          <a:p>
            <a:r>
              <a:rPr lang="zh-CN" altLang="en-US" dirty="0"/>
              <a:t>安全防护</a:t>
            </a:r>
            <a:endParaRPr lang="en-US" altLang="zh-CN" dirty="0"/>
          </a:p>
          <a:p>
            <a:pPr lvl="1"/>
            <a:r>
              <a:rPr lang="zh-CN" altLang="zh-CN" dirty="0"/>
              <a:t>重要的</a:t>
            </a:r>
            <a:r>
              <a:rPr lang="en-US" altLang="zh-CN" dirty="0"/>
              <a:t>RFID</a:t>
            </a:r>
            <a:r>
              <a:rPr lang="zh-CN" altLang="zh-CN" dirty="0"/>
              <a:t>标签</a:t>
            </a:r>
            <a:r>
              <a:rPr lang="zh-CN" altLang="en-US" dirty="0"/>
              <a:t>（例如用于身份鉴别），支持</a:t>
            </a:r>
            <a:r>
              <a:rPr lang="en-US" altLang="zh-CN" dirty="0"/>
              <a:t>Kill</a:t>
            </a:r>
            <a:r>
              <a:rPr lang="zh-CN" altLang="en-US" dirty="0"/>
              <a:t>和休眠的标签</a:t>
            </a:r>
            <a:endParaRPr lang="en-US" altLang="zh-CN" dirty="0"/>
          </a:p>
          <a:p>
            <a:pPr lvl="1"/>
            <a:r>
              <a:rPr lang="zh-CN" altLang="zh-CN" dirty="0"/>
              <a:t>使用高安全加密算法的标签</a:t>
            </a:r>
            <a:endParaRPr lang="en-US" altLang="zh-CN" dirty="0"/>
          </a:p>
          <a:p>
            <a:pPr lvl="1"/>
            <a:r>
              <a:rPr lang="zh-CN" altLang="zh-CN" dirty="0"/>
              <a:t>涉及资金的应用使用在线核查方式</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35</a:t>
            </a:fld>
            <a:endParaRPr lang="en-US" altLang="zh-CN"/>
          </a:p>
        </p:txBody>
      </p:sp>
    </p:spTree>
    <p:extLst>
      <p:ext uri="{BB962C8B-B14F-4D97-AF65-F5344CB8AC3E}">
        <p14:creationId xmlns:p14="http://schemas.microsoft.com/office/powerpoint/2010/main" val="6377544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知识子域：典型网络攻击与防范</a:t>
            </a:r>
          </a:p>
        </p:txBody>
      </p:sp>
      <p:sp>
        <p:nvSpPr>
          <p:cNvPr id="3" name="内容占位符 2"/>
          <p:cNvSpPr>
            <a:spLocks noGrp="1"/>
          </p:cNvSpPr>
          <p:nvPr>
            <p:ph idx="1"/>
          </p:nvPr>
        </p:nvSpPr>
        <p:spPr/>
        <p:txBody>
          <a:bodyPr/>
          <a:lstStyle/>
          <a:p>
            <a:r>
              <a:rPr lang="zh-CN" altLang="en-US" dirty="0"/>
              <a:t>欺骗攻击</a:t>
            </a:r>
          </a:p>
          <a:p>
            <a:pPr lvl="1"/>
            <a:r>
              <a:rPr lang="zh-CN" altLang="en-US" dirty="0"/>
              <a:t>了解</a:t>
            </a:r>
            <a:r>
              <a:rPr lang="en-US" altLang="zh-CN" dirty="0"/>
              <a:t>IP</a:t>
            </a:r>
            <a:r>
              <a:rPr lang="zh-CN" altLang="en-US" dirty="0"/>
              <a:t>欺骗、</a:t>
            </a:r>
            <a:r>
              <a:rPr lang="en-US" altLang="zh-CN" dirty="0"/>
              <a:t>ARP</a:t>
            </a:r>
            <a:r>
              <a:rPr lang="zh-CN" altLang="en-US" dirty="0"/>
              <a:t>欺骗、</a:t>
            </a:r>
            <a:r>
              <a:rPr lang="en-US" altLang="zh-CN" dirty="0"/>
              <a:t>DNS</a:t>
            </a:r>
            <a:r>
              <a:rPr lang="zh-CN" altLang="en-US" dirty="0"/>
              <a:t>欺骗等电子欺骗攻击的实现方式及防护措施。</a:t>
            </a:r>
          </a:p>
          <a:p>
            <a:r>
              <a:rPr lang="zh-CN" altLang="en-US" dirty="0"/>
              <a:t>拒绝服务攻击</a:t>
            </a:r>
          </a:p>
          <a:p>
            <a:pPr lvl="1"/>
            <a:r>
              <a:rPr lang="zh-CN" altLang="en-US" dirty="0"/>
              <a:t>了解</a:t>
            </a:r>
            <a:r>
              <a:rPr lang="en-US" altLang="zh-CN" dirty="0"/>
              <a:t>SYN Flood</a:t>
            </a:r>
            <a:r>
              <a:rPr lang="zh-CN" altLang="en-US" dirty="0"/>
              <a:t>、</a:t>
            </a:r>
            <a:r>
              <a:rPr lang="en-US" altLang="zh-CN" dirty="0"/>
              <a:t>UDP Flood</a:t>
            </a:r>
            <a:r>
              <a:rPr lang="zh-CN" altLang="en-US" dirty="0"/>
              <a:t>、</a:t>
            </a:r>
            <a:r>
              <a:rPr lang="en-US" altLang="zh-CN" dirty="0"/>
              <a:t>Teardrop</a:t>
            </a:r>
            <a:r>
              <a:rPr lang="zh-CN" altLang="en-US" dirty="0"/>
              <a:t>等拒绝服务攻击实现方式；</a:t>
            </a:r>
          </a:p>
          <a:p>
            <a:pPr lvl="1"/>
            <a:r>
              <a:rPr lang="zh-CN" altLang="en-US" dirty="0"/>
              <a:t>了解分布式拒绝服务攻击实现方式及拒绝服务攻击应对策略。</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spTree>
    <p:extLst>
      <p:ext uri="{BB962C8B-B14F-4D97-AF65-F5344CB8AC3E}">
        <p14:creationId xmlns:p14="http://schemas.microsoft.com/office/powerpoint/2010/main" val="53571692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网络攻击与防范</a:t>
            </a:r>
            <a:r>
              <a:rPr lang="en-US" altLang="zh-CN" dirty="0"/>
              <a:t>-</a:t>
            </a:r>
            <a:r>
              <a:rPr lang="zh-CN" altLang="en-US" dirty="0"/>
              <a:t>欺骗攻击</a:t>
            </a:r>
          </a:p>
        </p:txBody>
      </p:sp>
      <p:sp>
        <p:nvSpPr>
          <p:cNvPr id="39939" name="内容占位符 2"/>
          <p:cNvSpPr>
            <a:spLocks noGrp="1"/>
          </p:cNvSpPr>
          <p:nvPr>
            <p:ph idx="1"/>
          </p:nvPr>
        </p:nvSpPr>
        <p:spPr/>
        <p:txBody>
          <a:bodyPr/>
          <a:lstStyle/>
          <a:p>
            <a:r>
              <a:rPr lang="zh-CN" altLang="en-US" dirty="0"/>
              <a:t>欺骗攻击（</a:t>
            </a:r>
            <a:r>
              <a:rPr lang="en-US" altLang="zh-CN" dirty="0"/>
              <a:t>Spoofing</a:t>
            </a:r>
            <a:r>
              <a:rPr lang="zh-CN" altLang="en-US" dirty="0"/>
              <a:t>）</a:t>
            </a:r>
            <a:endParaRPr lang="en-US" altLang="zh-CN" dirty="0"/>
          </a:p>
          <a:p>
            <a:pPr lvl="1"/>
            <a:r>
              <a:rPr lang="zh-CN" altLang="en-US" dirty="0"/>
              <a:t>通过伪造源于可信任地址的数据包以使一台机器认证另一台机器的复杂技术 </a:t>
            </a:r>
            <a:endParaRPr lang="en-US" altLang="zh-CN" dirty="0"/>
          </a:p>
          <a:p>
            <a:r>
              <a:rPr lang="zh-CN" altLang="en-US" dirty="0"/>
              <a:t>常见类型</a:t>
            </a:r>
            <a:endParaRPr lang="en-US" altLang="zh-CN" dirty="0"/>
          </a:p>
          <a:p>
            <a:pPr lvl="1"/>
            <a:r>
              <a:rPr lang="en-US" altLang="zh-CN" dirty="0"/>
              <a:t>IP</a:t>
            </a:r>
            <a:r>
              <a:rPr lang="zh-CN" altLang="en-US" dirty="0"/>
              <a:t>欺骗</a:t>
            </a:r>
            <a:endParaRPr lang="en-US" altLang="zh-CN" dirty="0"/>
          </a:p>
          <a:p>
            <a:pPr lvl="1"/>
            <a:r>
              <a:rPr lang="en-US" altLang="zh-CN" dirty="0"/>
              <a:t>ARP</a:t>
            </a:r>
            <a:r>
              <a:rPr lang="zh-CN" altLang="en-US" dirty="0"/>
              <a:t>欺骗</a:t>
            </a:r>
            <a:endParaRPr lang="en-US" altLang="zh-CN" dirty="0"/>
          </a:p>
          <a:p>
            <a:pPr lvl="1"/>
            <a:r>
              <a:rPr lang="en-US" altLang="zh-CN" dirty="0"/>
              <a:t>DNS</a:t>
            </a:r>
            <a:r>
              <a:rPr lang="zh-CN" altLang="en-US" dirty="0"/>
              <a:t>欺骗</a:t>
            </a:r>
            <a:endParaRPr lang="en-US" altLang="zh-CN" dirty="0"/>
          </a:p>
          <a:p>
            <a:pPr lvl="1"/>
            <a:r>
              <a:rPr lang="en-US" altLang="zh-CN" dirty="0"/>
              <a:t>……</a:t>
            </a:r>
          </a:p>
          <a:p>
            <a:pPr lvl="1"/>
            <a:endParaRPr lang="en-US" altLang="zh-CN" dirty="0"/>
          </a:p>
          <a:p>
            <a:pPr lvl="1"/>
            <a:endParaRPr lang="zh-CN" altLang="en-US" dirty="0"/>
          </a:p>
          <a:p>
            <a:endParaRPr lang="zh-CN" altLang="en-US" dirty="0"/>
          </a:p>
        </p:txBody>
      </p:sp>
      <p:sp>
        <p:nvSpPr>
          <p:cNvPr id="3994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405024BD-370F-4B61-8CFD-32EC324E4C5D}" type="slidenum">
              <a:rPr lang="zh-CN" altLang="en-US" sz="1000">
                <a:latin typeface="Arial" panose="020B0604020202020204" pitchFamily="34" charset="0"/>
                <a:ea typeface="宋体" panose="02010600030101010101" pitchFamily="2" charset="-122"/>
              </a:rPr>
              <a:t>37</a:t>
            </a:fld>
            <a:endParaRPr lang="en-US" altLang="zh-CN" sz="1000">
              <a:latin typeface="Arial" panose="020B0604020202020204" pitchFamily="34" charset="0"/>
              <a:ea typeface="宋体" panose="02010600030101010101" pitchFamily="2" charset="-122"/>
            </a:endParaRPr>
          </a:p>
        </p:txBody>
      </p:sp>
      <p:pic>
        <p:nvPicPr>
          <p:cNvPr id="39941" name="Picture 3" descr="0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1106" y="5041106"/>
            <a:ext cx="1371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4" descr="0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5314950"/>
            <a:ext cx="1314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5" descr="0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051" y="3850481"/>
            <a:ext cx="1314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Text Box 6"/>
          <p:cNvSpPr txBox="1">
            <a:spLocks noChangeArrowheads="1"/>
          </p:cNvSpPr>
          <p:nvPr/>
        </p:nvSpPr>
        <p:spPr bwMode="auto">
          <a:xfrm>
            <a:off x="7748426" y="4217194"/>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ahoma" panose="020B0604030504040204" pitchFamily="34" charset="0"/>
                <a:ea typeface="宋体" panose="02010600030101010101" pitchFamily="2" charset="-122"/>
              </a:rPr>
              <a:t>B</a:t>
            </a:r>
          </a:p>
        </p:txBody>
      </p:sp>
      <p:sp>
        <p:nvSpPr>
          <p:cNvPr id="39945" name="Text Box 7"/>
          <p:cNvSpPr txBox="1">
            <a:spLocks noChangeArrowheads="1"/>
          </p:cNvSpPr>
          <p:nvPr/>
        </p:nvSpPr>
        <p:spPr bwMode="auto">
          <a:xfrm>
            <a:off x="1621384" y="59436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a:latin typeface="Tahoma" panose="020B0604030504040204" pitchFamily="34" charset="0"/>
                <a:ea typeface="宋体" panose="02010600030101010101" pitchFamily="2" charset="-122"/>
              </a:rPr>
              <a:t>A</a:t>
            </a:r>
          </a:p>
        </p:txBody>
      </p:sp>
      <p:sp>
        <p:nvSpPr>
          <p:cNvPr id="39946" name="Text Box 8"/>
          <p:cNvSpPr txBox="1">
            <a:spLocks noChangeArrowheads="1"/>
          </p:cNvSpPr>
          <p:nvPr/>
        </p:nvSpPr>
        <p:spPr bwMode="auto">
          <a:xfrm>
            <a:off x="7056276" y="6310313"/>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a:latin typeface="Tahoma" panose="020B0604030504040204" pitchFamily="34" charset="0"/>
                <a:ea typeface="宋体" panose="02010600030101010101" pitchFamily="2" charset="-122"/>
              </a:rPr>
              <a:t>C</a:t>
            </a:r>
          </a:p>
        </p:txBody>
      </p:sp>
      <p:sp>
        <p:nvSpPr>
          <p:cNvPr id="39947" name="Text Box 9"/>
          <p:cNvSpPr txBox="1">
            <a:spLocks noChangeArrowheads="1"/>
          </p:cNvSpPr>
          <p:nvPr/>
        </p:nvSpPr>
        <p:spPr bwMode="auto">
          <a:xfrm>
            <a:off x="3598068" y="5185569"/>
            <a:ext cx="179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err="1">
                <a:latin typeface="Tahoma" panose="020B0604030504040204" pitchFamily="34" charset="0"/>
                <a:ea typeface="宋体" panose="02010600030101010101" pitchFamily="2" charset="-122"/>
              </a:rPr>
              <a:t>Hello,I</a:t>
            </a:r>
            <a:r>
              <a:rPr kumimoji="1" lang="en-US" altLang="zh-CN" sz="2400" dirty="0" err="1">
                <a:latin typeface="Times New Roman" panose="02020603050405020304" pitchFamily="18" charset="0"/>
                <a:ea typeface="宋体" panose="02010600030101010101" pitchFamily="2" charset="-122"/>
              </a:rPr>
              <a:t>’</a:t>
            </a:r>
            <a:r>
              <a:rPr kumimoji="1" lang="en-US" altLang="zh-CN" sz="2400" dirty="0" err="1">
                <a:latin typeface="Tahoma" panose="020B0604030504040204" pitchFamily="34" charset="0"/>
                <a:ea typeface="宋体" panose="02010600030101010101" pitchFamily="2" charset="-122"/>
              </a:rPr>
              <a:t>m</a:t>
            </a:r>
            <a:r>
              <a:rPr kumimoji="1" lang="en-US" altLang="zh-CN" sz="2400" dirty="0">
                <a:latin typeface="Tahoma" panose="020B0604030504040204" pitchFamily="34" charset="0"/>
                <a:ea typeface="宋体" panose="02010600030101010101" pitchFamily="2" charset="-122"/>
              </a:rPr>
              <a:t> B!</a:t>
            </a:r>
          </a:p>
        </p:txBody>
      </p:sp>
      <p:sp>
        <p:nvSpPr>
          <p:cNvPr id="39948" name="Line 11"/>
          <p:cNvSpPr>
            <a:spLocks noChangeShapeType="1"/>
          </p:cNvSpPr>
          <p:nvPr/>
        </p:nvSpPr>
        <p:spPr bwMode="auto">
          <a:xfrm flipH="1">
            <a:off x="2743200" y="5733256"/>
            <a:ext cx="35052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3286724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a:t>ARP</a:t>
            </a:r>
            <a:r>
              <a:rPr lang="zh-CN" altLang="en-US" dirty="0"/>
              <a:t>欺骗实现</a:t>
            </a:r>
          </a:p>
        </p:txBody>
      </p:sp>
      <p:sp>
        <p:nvSpPr>
          <p:cNvPr id="47107" name="内容占位符 2"/>
          <p:cNvSpPr>
            <a:spLocks noGrp="1"/>
          </p:cNvSpPr>
          <p:nvPr>
            <p:ph idx="1"/>
          </p:nvPr>
        </p:nvSpPr>
        <p:spPr/>
        <p:txBody>
          <a:bodyPr/>
          <a:lstStyle/>
          <a:p>
            <a:r>
              <a:rPr lang="en-US" altLang="zh-CN" dirty="0"/>
              <a:t>ARP</a:t>
            </a:r>
            <a:r>
              <a:rPr lang="zh-CN" altLang="en-US" dirty="0"/>
              <a:t>协议实现特点</a:t>
            </a:r>
            <a:endParaRPr lang="en-US" altLang="zh-CN" dirty="0"/>
          </a:p>
          <a:p>
            <a:pPr lvl="1"/>
            <a:r>
              <a:rPr lang="en-US" altLang="zh-CN" dirty="0"/>
              <a:t>ARP</a:t>
            </a:r>
            <a:r>
              <a:rPr lang="zh-CN" altLang="en-US" dirty="0"/>
              <a:t>协议特点：无状态，无需请求可以应答</a:t>
            </a:r>
            <a:endParaRPr lang="en-US" altLang="zh-CN" dirty="0"/>
          </a:p>
          <a:p>
            <a:pPr lvl="1"/>
            <a:r>
              <a:rPr lang="en-US" altLang="zh-CN" dirty="0"/>
              <a:t>ARP</a:t>
            </a:r>
            <a:r>
              <a:rPr lang="zh-CN" altLang="en-US" dirty="0"/>
              <a:t>实现：</a:t>
            </a:r>
            <a:r>
              <a:rPr lang="en-US" altLang="zh-CN" dirty="0"/>
              <a:t>ARP</a:t>
            </a:r>
            <a:r>
              <a:rPr lang="zh-CN" altLang="en-US" dirty="0"/>
              <a:t>缓存</a:t>
            </a:r>
          </a:p>
          <a:p>
            <a:endParaRPr lang="zh-CN" altLang="en-US" dirty="0"/>
          </a:p>
        </p:txBody>
      </p:sp>
      <p:sp>
        <p:nvSpPr>
          <p:cNvPr id="4710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853C675C-837E-4711-94A6-7C70B2FA72C6}" type="slidenum">
              <a:rPr lang="zh-CN" altLang="en-US" sz="1000">
                <a:latin typeface="Arial" panose="020B0604020202020204" pitchFamily="34" charset="0"/>
                <a:ea typeface="宋体" panose="02010600030101010101" pitchFamily="2" charset="-122"/>
              </a:rPr>
              <a:t>38</a:t>
            </a:fld>
            <a:endParaRPr lang="en-US" altLang="zh-CN" sz="1000" dirty="0">
              <a:latin typeface="Arial" panose="020B0604020202020204" pitchFamily="34" charset="0"/>
              <a:ea typeface="宋体" panose="02010600030101010101" pitchFamily="2" charset="-122"/>
            </a:endParaRPr>
          </a:p>
        </p:txBody>
      </p:sp>
      <p:pic>
        <p:nvPicPr>
          <p:cNvPr id="47109" name="Picture 3"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934067"/>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52867"/>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868" y="484629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6"/>
          <p:cNvSpPr txBox="1">
            <a:spLocks noChangeArrowheads="1"/>
          </p:cNvSpPr>
          <p:nvPr/>
        </p:nvSpPr>
        <p:spPr bwMode="auto">
          <a:xfrm>
            <a:off x="6249732" y="5955623"/>
            <a:ext cx="233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err="1">
                <a:latin typeface="Tahoma" panose="020B0604030504040204" pitchFamily="34" charset="0"/>
                <a:ea typeface="宋体" panose="02010600030101010101" pitchFamily="2" charset="-122"/>
              </a:rPr>
              <a:t>bb:bb:bb:bb:bb</a:t>
            </a:r>
            <a:endParaRPr kumimoji="1" lang="en-US" altLang="zh-CN" sz="2400" dirty="0">
              <a:latin typeface="Tahoma" panose="020B0604030504040204" pitchFamily="34" charset="0"/>
              <a:ea typeface="宋体" panose="02010600030101010101" pitchFamily="2" charset="-122"/>
            </a:endParaRPr>
          </a:p>
        </p:txBody>
      </p:sp>
      <p:sp>
        <p:nvSpPr>
          <p:cNvPr id="47113" name="Text Box 7"/>
          <p:cNvSpPr txBox="1">
            <a:spLocks noChangeArrowheads="1"/>
          </p:cNvSpPr>
          <p:nvPr/>
        </p:nvSpPr>
        <p:spPr bwMode="auto">
          <a:xfrm>
            <a:off x="287338" y="5224580"/>
            <a:ext cx="208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ahoma" panose="020B0604030504040204" pitchFamily="34" charset="0"/>
                <a:ea typeface="宋体" panose="02010600030101010101" pitchFamily="2" charset="-122"/>
              </a:rPr>
              <a:t>cc:cc:cc:cc:cc</a:t>
            </a:r>
          </a:p>
        </p:txBody>
      </p:sp>
      <p:sp>
        <p:nvSpPr>
          <p:cNvPr id="47114" name="Text Box 8"/>
          <p:cNvSpPr txBox="1">
            <a:spLocks noChangeArrowheads="1"/>
          </p:cNvSpPr>
          <p:nvPr/>
        </p:nvSpPr>
        <p:spPr bwMode="auto">
          <a:xfrm>
            <a:off x="0" y="2632192"/>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err="1">
                <a:latin typeface="Tahoma" panose="020B0604030504040204" pitchFamily="34" charset="0"/>
                <a:ea typeface="宋体" panose="02010600030101010101" pitchFamily="2" charset="-122"/>
              </a:rPr>
              <a:t>aa:aa:aa:aa:aa</a:t>
            </a:r>
            <a:endParaRPr kumimoji="1" lang="en-US" altLang="zh-CN" sz="2400" dirty="0">
              <a:latin typeface="Tahoma" panose="020B0604030504040204" pitchFamily="34" charset="0"/>
              <a:ea typeface="宋体" panose="02010600030101010101" pitchFamily="2" charset="-122"/>
            </a:endParaRPr>
          </a:p>
        </p:txBody>
      </p:sp>
      <p:sp>
        <p:nvSpPr>
          <p:cNvPr id="47115" name="Text Box 9"/>
          <p:cNvSpPr txBox="1">
            <a:spLocks noChangeArrowheads="1"/>
          </p:cNvSpPr>
          <p:nvPr/>
        </p:nvSpPr>
        <p:spPr bwMode="auto">
          <a:xfrm>
            <a:off x="215900" y="3063992"/>
            <a:ext cx="1809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ahoma" panose="020B0604030504040204" pitchFamily="34" charset="0"/>
                <a:ea typeface="宋体" panose="02010600030101010101" pitchFamily="2" charset="-122"/>
              </a:rPr>
              <a:t>192.168.1.1</a:t>
            </a:r>
          </a:p>
        </p:txBody>
      </p:sp>
      <p:sp>
        <p:nvSpPr>
          <p:cNvPr id="47116" name="Text Box 10"/>
          <p:cNvSpPr txBox="1">
            <a:spLocks noChangeArrowheads="1"/>
          </p:cNvSpPr>
          <p:nvPr/>
        </p:nvSpPr>
        <p:spPr bwMode="auto">
          <a:xfrm>
            <a:off x="6468774" y="6315410"/>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a:latin typeface="Tahoma" panose="020B0604030504040204" pitchFamily="34" charset="0"/>
                <a:ea typeface="宋体" panose="02010600030101010101" pitchFamily="2" charset="-122"/>
              </a:rPr>
              <a:t>192.168.1.2</a:t>
            </a:r>
          </a:p>
        </p:txBody>
      </p:sp>
      <p:sp>
        <p:nvSpPr>
          <p:cNvPr id="13" name="Text Box 11"/>
          <p:cNvSpPr txBox="1">
            <a:spLocks noChangeArrowheads="1"/>
          </p:cNvSpPr>
          <p:nvPr/>
        </p:nvSpPr>
        <p:spPr bwMode="auto">
          <a:xfrm>
            <a:off x="3090227" y="5532770"/>
            <a:ext cx="32371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1600" dirty="0">
                <a:latin typeface="Tahoma" panose="020B0604030504040204" pitchFamily="34" charset="0"/>
                <a:ea typeface="宋体" panose="02010600030101010101" pitchFamily="2" charset="-122"/>
              </a:rPr>
              <a:t>MAC </a:t>
            </a:r>
            <a:r>
              <a:rPr kumimoji="1" lang="en-US" altLang="zh-CN" sz="1600" dirty="0" err="1">
                <a:latin typeface="Tahoma" panose="020B0604030504040204" pitchFamily="34" charset="0"/>
                <a:ea typeface="宋体" panose="02010600030101010101" pitchFamily="2" charset="-122"/>
              </a:rPr>
              <a:t>cc:cc:cc:cc:cc</a:t>
            </a:r>
            <a:r>
              <a:rPr kumimoji="1" lang="en-US" altLang="zh-CN" sz="1600" dirty="0">
                <a:latin typeface="Tahoma" panose="020B0604030504040204" pitchFamily="34" charset="0"/>
                <a:ea typeface="宋体" panose="02010600030101010101" pitchFamily="2" charset="-122"/>
              </a:rPr>
              <a:t> is 192.168.1.1</a:t>
            </a:r>
          </a:p>
        </p:txBody>
      </p:sp>
      <p:sp>
        <p:nvSpPr>
          <p:cNvPr id="14" name="Text Box 12"/>
          <p:cNvSpPr txBox="1">
            <a:spLocks noChangeArrowheads="1"/>
          </p:cNvSpPr>
          <p:nvPr/>
        </p:nvSpPr>
        <p:spPr bwMode="auto">
          <a:xfrm>
            <a:off x="7222908" y="4809060"/>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1800" b="1" dirty="0">
                <a:latin typeface="Tahoma" panose="020B0604030504040204" pitchFamily="34" charset="0"/>
                <a:ea typeface="宋体" panose="02010600030101010101" pitchFamily="2" charset="-122"/>
              </a:rPr>
              <a:t>收到，我会缓存！</a:t>
            </a:r>
            <a:endParaRPr kumimoji="1" lang="en-US" altLang="zh-CN" sz="1800" b="1" dirty="0">
              <a:latin typeface="Tahoma" panose="020B0604030504040204" pitchFamily="34" charset="0"/>
              <a:ea typeface="宋体" panose="02010600030101010101" pitchFamily="2" charset="-122"/>
            </a:endParaRPr>
          </a:p>
        </p:txBody>
      </p:sp>
      <p:sp>
        <p:nvSpPr>
          <p:cNvPr id="15" name="Line 13"/>
          <p:cNvSpPr>
            <a:spLocks noChangeShapeType="1"/>
          </p:cNvSpPr>
          <p:nvPr/>
        </p:nvSpPr>
        <p:spPr bwMode="auto">
          <a:xfrm>
            <a:off x="3200400" y="5467467"/>
            <a:ext cx="3027784" cy="127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20" name="Text Box 15"/>
          <p:cNvSpPr txBox="1">
            <a:spLocks noChangeArrowheads="1"/>
          </p:cNvSpPr>
          <p:nvPr/>
        </p:nvSpPr>
        <p:spPr bwMode="auto">
          <a:xfrm>
            <a:off x="2743200" y="4095867"/>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endParaRPr kumimoji="1" lang="zh-CN" altLang="en-US" sz="2400">
              <a:latin typeface="Tahoma" panose="020B0604030504040204" pitchFamily="34" charset="0"/>
              <a:ea typeface="宋体" panose="02010600030101010101" pitchFamily="2" charset="-122"/>
            </a:endParaRPr>
          </a:p>
        </p:txBody>
      </p:sp>
      <p:sp>
        <p:nvSpPr>
          <p:cNvPr id="47121" name="Text Box 16"/>
          <p:cNvSpPr txBox="1">
            <a:spLocks noChangeArrowheads="1"/>
          </p:cNvSpPr>
          <p:nvPr/>
        </p:nvSpPr>
        <p:spPr bwMode="auto">
          <a:xfrm>
            <a:off x="431800" y="5764330"/>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ahoma" panose="020B0604030504040204" pitchFamily="34" charset="0"/>
                <a:ea typeface="宋体" panose="02010600030101010101" pitchFamily="2" charset="-122"/>
              </a:rPr>
              <a:t>192.168.1.3</a:t>
            </a:r>
          </a:p>
        </p:txBody>
      </p:sp>
      <p:sp>
        <p:nvSpPr>
          <p:cNvPr id="18" name="矩形标注 17"/>
          <p:cNvSpPr/>
          <p:nvPr/>
        </p:nvSpPr>
        <p:spPr>
          <a:xfrm>
            <a:off x="5299653" y="3265092"/>
            <a:ext cx="3781425" cy="1044575"/>
          </a:xfrm>
          <a:prstGeom prst="wedgeRectCallout">
            <a:avLst>
              <a:gd name="adj1" fmla="val -9598"/>
              <a:gd name="adj2" fmla="val 757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FF0000"/>
                </a:solidFill>
              </a:rPr>
              <a:t>Internet</a:t>
            </a:r>
            <a:r>
              <a:rPr lang="zh-CN" altLang="en-US" sz="2000" dirty="0">
                <a:solidFill>
                  <a:srgbClr val="FF0000"/>
                </a:solidFill>
              </a:rPr>
              <a:t>地址       物理地址</a:t>
            </a:r>
            <a:endParaRPr lang="en-US" altLang="zh-CN" sz="2000" dirty="0">
              <a:solidFill>
                <a:srgbClr val="FF0000"/>
              </a:solidFill>
            </a:endParaRPr>
          </a:p>
          <a:p>
            <a:pPr algn="ctr" eaLnBrk="1" hangingPunct="1">
              <a:defRPr/>
            </a:pPr>
            <a:r>
              <a:rPr lang="en-US" altLang="zh-CN" sz="2000" dirty="0">
                <a:solidFill>
                  <a:srgbClr val="FF0000"/>
                </a:solidFill>
              </a:rPr>
              <a:t>192.168.1.1   </a:t>
            </a:r>
            <a:r>
              <a:rPr lang="en-US" altLang="zh-CN" sz="2000" dirty="0" err="1">
                <a:solidFill>
                  <a:srgbClr val="FF0000"/>
                </a:solidFill>
              </a:rPr>
              <a:t>cc:cc:cc:cc:cc</a:t>
            </a:r>
            <a:endParaRPr lang="zh-CN" altLang="en-US" sz="2000" dirty="0">
              <a:solidFill>
                <a:srgbClr val="FF0000"/>
              </a:solidFill>
            </a:endParaRPr>
          </a:p>
        </p:txBody>
      </p:sp>
      <p:sp>
        <p:nvSpPr>
          <p:cNvPr id="19" name="Line 13"/>
          <p:cNvSpPr>
            <a:spLocks noChangeShapeType="1"/>
          </p:cNvSpPr>
          <p:nvPr/>
        </p:nvSpPr>
        <p:spPr bwMode="auto">
          <a:xfrm flipH="1">
            <a:off x="3200399" y="5224580"/>
            <a:ext cx="3027784"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组合 1"/>
          <p:cNvGrpSpPr/>
          <p:nvPr/>
        </p:nvGrpSpPr>
        <p:grpSpPr>
          <a:xfrm>
            <a:off x="3763559" y="4446596"/>
            <a:ext cx="1487995" cy="707764"/>
            <a:chOff x="3480050" y="3765352"/>
            <a:chExt cx="1487995" cy="707764"/>
          </a:xfrm>
        </p:grpSpPr>
        <p:sp>
          <p:nvSpPr>
            <p:cNvPr id="22" name="矩形 21"/>
            <p:cNvSpPr/>
            <p:nvPr/>
          </p:nvSpPr>
          <p:spPr bwMode="auto">
            <a:xfrm>
              <a:off x="3480051" y="4015792"/>
              <a:ext cx="1487993" cy="241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192.168.1.1</a:t>
              </a:r>
              <a:endParaRPr lang="zh-CN" altLang="en-US" sz="1400" dirty="0">
                <a:solidFill>
                  <a:schemeClr val="tx1"/>
                </a:solidFill>
              </a:endParaRPr>
            </a:p>
          </p:txBody>
        </p:sp>
        <p:sp>
          <p:nvSpPr>
            <p:cNvPr id="23" name="矩形 22"/>
            <p:cNvSpPr/>
            <p:nvPr/>
          </p:nvSpPr>
          <p:spPr bwMode="auto">
            <a:xfrm>
              <a:off x="3480052" y="4233403"/>
              <a:ext cx="1487993" cy="2397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Hello</a:t>
              </a:r>
              <a:endParaRPr lang="zh-CN" altLang="en-US" sz="1400" dirty="0">
                <a:solidFill>
                  <a:schemeClr val="tx1"/>
                </a:solidFill>
              </a:endParaRPr>
            </a:p>
          </p:txBody>
        </p:sp>
        <p:sp>
          <p:nvSpPr>
            <p:cNvPr id="21" name="矩形 20"/>
            <p:cNvSpPr/>
            <p:nvPr/>
          </p:nvSpPr>
          <p:spPr bwMode="auto">
            <a:xfrm>
              <a:off x="3480050" y="3765352"/>
              <a:ext cx="1487994" cy="2397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CC:CC:CC:CC:CC</a:t>
              </a:r>
              <a:endParaRPr lang="zh-CN" altLang="en-US" sz="1400" dirty="0">
                <a:solidFill>
                  <a:schemeClr val="tx1"/>
                </a:solidFill>
              </a:endParaRPr>
            </a:p>
          </p:txBody>
        </p:sp>
      </p:grpSp>
      <p:sp>
        <p:nvSpPr>
          <p:cNvPr id="24" name="Line 13"/>
          <p:cNvSpPr>
            <a:spLocks noChangeShapeType="1"/>
          </p:cNvSpPr>
          <p:nvPr/>
        </p:nvSpPr>
        <p:spPr bwMode="auto">
          <a:xfrm flipV="1">
            <a:off x="2376488" y="4095867"/>
            <a:ext cx="0" cy="8382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5" name="组合 24"/>
          <p:cNvGrpSpPr/>
          <p:nvPr/>
        </p:nvGrpSpPr>
        <p:grpSpPr bwMode="auto">
          <a:xfrm>
            <a:off x="755650" y="4181592"/>
            <a:ext cx="1485900" cy="720725"/>
            <a:chOff x="2987824" y="5373216"/>
            <a:chExt cx="1944216" cy="1080120"/>
          </a:xfrm>
        </p:grpSpPr>
        <p:sp>
          <p:nvSpPr>
            <p:cNvPr id="26" name="矩形 25"/>
            <p:cNvSpPr/>
            <p:nvPr/>
          </p:nvSpPr>
          <p:spPr>
            <a:xfrm>
              <a:off x="2994056" y="5373216"/>
              <a:ext cx="1937984" cy="359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AA:AA:AA:AA:AA</a:t>
              </a:r>
              <a:endParaRPr lang="zh-CN" altLang="en-US" sz="1400" dirty="0">
                <a:solidFill>
                  <a:schemeClr val="tx1"/>
                </a:solidFill>
              </a:endParaRPr>
            </a:p>
          </p:txBody>
        </p:sp>
        <p:sp>
          <p:nvSpPr>
            <p:cNvPr id="27" name="矩形 26"/>
            <p:cNvSpPr/>
            <p:nvPr/>
          </p:nvSpPr>
          <p:spPr>
            <a:xfrm>
              <a:off x="2987824" y="5732464"/>
              <a:ext cx="1937985" cy="361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192.168.1.1</a:t>
              </a:r>
              <a:endParaRPr lang="zh-CN" altLang="en-US" sz="1400" dirty="0">
                <a:solidFill>
                  <a:schemeClr val="tx1"/>
                </a:solidFill>
              </a:endParaRPr>
            </a:p>
          </p:txBody>
        </p:sp>
        <p:sp>
          <p:nvSpPr>
            <p:cNvPr id="28" name="矩形 27"/>
            <p:cNvSpPr/>
            <p:nvPr/>
          </p:nvSpPr>
          <p:spPr>
            <a:xfrm>
              <a:off x="2987824" y="6094090"/>
              <a:ext cx="1937985" cy="359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Hello</a:t>
              </a:r>
              <a:endParaRPr lang="zh-CN" altLang="en-US" sz="1400" dirty="0">
                <a:solidFill>
                  <a:schemeClr val="tx1"/>
                </a:solidFill>
              </a:endParaRPr>
            </a:p>
          </p:txBody>
        </p:sp>
      </p:grpSp>
    </p:spTree>
    <p:extLst>
      <p:ext uri="{BB962C8B-B14F-4D97-AF65-F5344CB8AC3E}">
        <p14:creationId xmlns:p14="http://schemas.microsoft.com/office/powerpoint/2010/main" val="4102841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Bottom)">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p:bldP spid="15" grpId="0" animBg="1"/>
      <p:bldP spid="18" grpId="0" animBg="1"/>
      <p:bldP spid="19" grpId="0" animBg="1"/>
      <p:bldP spid="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t>典型攻击：</a:t>
            </a:r>
            <a:r>
              <a:rPr lang="en-US" altLang="zh-CN" dirty="0"/>
              <a:t>IP</a:t>
            </a:r>
            <a:r>
              <a:rPr lang="zh-CN" altLang="en-US" dirty="0"/>
              <a:t>欺骗</a:t>
            </a:r>
          </a:p>
        </p:txBody>
      </p:sp>
      <p:sp>
        <p:nvSpPr>
          <p:cNvPr id="41987" name="内容占位符 2"/>
          <p:cNvSpPr>
            <a:spLocks noGrp="1"/>
          </p:cNvSpPr>
          <p:nvPr>
            <p:ph idx="1"/>
          </p:nvPr>
        </p:nvSpPr>
        <p:spPr/>
        <p:txBody>
          <a:bodyPr/>
          <a:lstStyle/>
          <a:p>
            <a:r>
              <a:rPr lang="en-US" altLang="zh-CN" dirty="0"/>
              <a:t>IP</a:t>
            </a:r>
            <a:r>
              <a:rPr lang="zh-CN" altLang="en-US" dirty="0"/>
              <a:t>欺骗是一系列步骤构成的攻击</a:t>
            </a:r>
            <a:endParaRPr kumimoji="1" lang="zh-CN" altLang="en-US" dirty="0">
              <a:latin typeface="Tahoma" panose="020B0604030504040204" pitchFamily="34" charset="0"/>
              <a:ea typeface="宋体" panose="02010600030101010101" pitchFamily="2" charset="-122"/>
            </a:endParaRPr>
          </a:p>
          <a:p>
            <a:pPr lvl="1"/>
            <a:endParaRPr lang="zh-CN" altLang="en-US" dirty="0"/>
          </a:p>
        </p:txBody>
      </p:sp>
      <p:sp>
        <p:nvSpPr>
          <p:cNvPr id="4198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5FEE1D75-210A-431D-888A-AC0F8CCD16FA}" type="slidenum">
              <a:rPr lang="zh-CN" altLang="en-US" sz="1000">
                <a:latin typeface="Arial" panose="020B0604020202020204" pitchFamily="34" charset="0"/>
                <a:ea typeface="宋体" panose="02010600030101010101" pitchFamily="2" charset="-122"/>
              </a:rPr>
              <a:t>39</a:t>
            </a:fld>
            <a:endParaRPr lang="en-US" altLang="zh-CN" sz="1000">
              <a:latin typeface="Arial" panose="020B0604020202020204" pitchFamily="34" charset="0"/>
              <a:ea typeface="宋体" panose="02010600030101010101" pitchFamily="2" charset="-122"/>
            </a:endParaRPr>
          </a:p>
        </p:txBody>
      </p:sp>
      <p:graphicFrame>
        <p:nvGraphicFramePr>
          <p:cNvPr id="2" name="图示 1">
            <a:extLst>
              <a:ext uri="{FF2B5EF4-FFF2-40B4-BE49-F238E27FC236}">
                <a16:creationId xmlns:a16="http://schemas.microsoft.com/office/drawing/2014/main" id="{E40B2AA8-1362-4206-BB85-BE192CF7FE8A}"/>
              </a:ext>
            </a:extLst>
          </p:cNvPr>
          <p:cNvGraphicFramePr/>
          <p:nvPr>
            <p:extLst>
              <p:ext uri="{D42A27DB-BD31-4B8C-83A1-F6EECF244321}">
                <p14:modId xmlns:p14="http://schemas.microsoft.com/office/powerpoint/2010/main" val="1044952044"/>
              </p:ext>
            </p:extLst>
          </p:nvPr>
        </p:nvGraphicFramePr>
        <p:xfrm>
          <a:off x="1259632" y="1821863"/>
          <a:ext cx="6096000" cy="1599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3" descr="076">
            <a:extLst>
              <a:ext uri="{FF2B5EF4-FFF2-40B4-BE49-F238E27FC236}">
                <a16:creationId xmlns:a16="http://schemas.microsoft.com/office/drawing/2014/main" id="{B8FC5913-07A3-403B-B81A-6F368136BE5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48933" y="3762133"/>
            <a:ext cx="1371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075">
            <a:extLst>
              <a:ext uri="{FF2B5EF4-FFF2-40B4-BE49-F238E27FC236}">
                <a16:creationId xmlns:a16="http://schemas.microsoft.com/office/drawing/2014/main" id="{C1996164-0792-4FB5-8F33-0A9F8232D0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3280" y="5001874"/>
            <a:ext cx="1314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075">
            <a:extLst>
              <a:ext uri="{FF2B5EF4-FFF2-40B4-BE49-F238E27FC236}">
                <a16:creationId xmlns:a16="http://schemas.microsoft.com/office/drawing/2014/main" id="{D1E6CA14-BFE2-4726-B6D3-845F955E7D0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8215" y="3598524"/>
            <a:ext cx="1314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a:extLst>
              <a:ext uri="{FF2B5EF4-FFF2-40B4-BE49-F238E27FC236}">
                <a16:creationId xmlns:a16="http://schemas.microsoft.com/office/drawing/2014/main" id="{14532D9F-88CC-4AD7-84FC-41584DBD4B35}"/>
              </a:ext>
            </a:extLst>
          </p:cNvPr>
          <p:cNvSpPr txBox="1">
            <a:spLocks noChangeArrowheads="1"/>
          </p:cNvSpPr>
          <p:nvPr/>
        </p:nvSpPr>
        <p:spPr bwMode="auto">
          <a:xfrm>
            <a:off x="686891" y="4079633"/>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a:latin typeface="Tahoma" panose="020B0604030504040204" pitchFamily="34" charset="0"/>
                <a:ea typeface="宋体" panose="02010600030101010101" pitchFamily="2" charset="-122"/>
              </a:rPr>
              <a:t>B</a:t>
            </a:r>
          </a:p>
        </p:txBody>
      </p:sp>
      <p:sp>
        <p:nvSpPr>
          <p:cNvPr id="11" name="Text Box 7">
            <a:extLst>
              <a:ext uri="{FF2B5EF4-FFF2-40B4-BE49-F238E27FC236}">
                <a16:creationId xmlns:a16="http://schemas.microsoft.com/office/drawing/2014/main" id="{EBB876D5-0F37-4738-9084-4C0C371BD509}"/>
              </a:ext>
            </a:extLst>
          </p:cNvPr>
          <p:cNvSpPr txBox="1">
            <a:spLocks noChangeArrowheads="1"/>
          </p:cNvSpPr>
          <p:nvPr/>
        </p:nvSpPr>
        <p:spPr bwMode="auto">
          <a:xfrm>
            <a:off x="7972722" y="4011274"/>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a:latin typeface="Tahoma" panose="020B0604030504040204" pitchFamily="34" charset="0"/>
                <a:ea typeface="宋体" panose="02010600030101010101" pitchFamily="2" charset="-122"/>
              </a:rPr>
              <a:t>A</a:t>
            </a:r>
          </a:p>
        </p:txBody>
      </p:sp>
      <p:sp>
        <p:nvSpPr>
          <p:cNvPr id="12" name="Text Box 8">
            <a:extLst>
              <a:ext uri="{FF2B5EF4-FFF2-40B4-BE49-F238E27FC236}">
                <a16:creationId xmlns:a16="http://schemas.microsoft.com/office/drawing/2014/main" id="{329A4A28-B3FF-4FDA-9F7E-B89D7498CBD1}"/>
              </a:ext>
            </a:extLst>
          </p:cNvPr>
          <p:cNvSpPr txBox="1">
            <a:spLocks noChangeArrowheads="1"/>
          </p:cNvSpPr>
          <p:nvPr/>
        </p:nvSpPr>
        <p:spPr bwMode="auto">
          <a:xfrm>
            <a:off x="4377681" y="6008348"/>
            <a:ext cx="122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a:latin typeface="Tahoma" panose="020B0604030504040204" pitchFamily="34" charset="0"/>
                <a:ea typeface="宋体" panose="02010600030101010101" pitchFamily="2" charset="-122"/>
              </a:rPr>
              <a:t>C</a:t>
            </a:r>
          </a:p>
        </p:txBody>
      </p:sp>
      <p:grpSp>
        <p:nvGrpSpPr>
          <p:cNvPr id="13" name="组合 12">
            <a:extLst>
              <a:ext uri="{FF2B5EF4-FFF2-40B4-BE49-F238E27FC236}">
                <a16:creationId xmlns:a16="http://schemas.microsoft.com/office/drawing/2014/main" id="{05A23A49-85B0-4C9C-A4E8-D23793D18079}"/>
              </a:ext>
            </a:extLst>
          </p:cNvPr>
          <p:cNvGrpSpPr/>
          <p:nvPr/>
        </p:nvGrpSpPr>
        <p:grpSpPr bwMode="auto">
          <a:xfrm>
            <a:off x="1307456" y="4128749"/>
            <a:ext cx="1569660" cy="1436340"/>
            <a:chOff x="1387961" y="3733800"/>
            <a:chExt cx="1569093" cy="1436060"/>
          </a:xfrm>
        </p:grpSpPr>
        <p:sp>
          <p:nvSpPr>
            <p:cNvPr id="14" name="AutoShape 9">
              <a:extLst>
                <a:ext uri="{FF2B5EF4-FFF2-40B4-BE49-F238E27FC236}">
                  <a16:creationId xmlns:a16="http://schemas.microsoft.com/office/drawing/2014/main" id="{BBD22BD1-C765-4D35-84CC-E57ED90718C5}"/>
                </a:ext>
              </a:extLst>
            </p:cNvPr>
            <p:cNvSpPr>
              <a:spLocks noChangeArrowheads="1"/>
            </p:cNvSpPr>
            <p:nvPr/>
          </p:nvSpPr>
          <p:spPr bwMode="auto">
            <a:xfrm>
              <a:off x="1921361" y="3733800"/>
              <a:ext cx="381000" cy="1066800"/>
            </a:xfrm>
            <a:prstGeom prst="upArrow">
              <a:avLst>
                <a:gd name="adj1" fmla="val 50000"/>
                <a:gd name="adj2" fmla="val 70000"/>
              </a:avLst>
            </a:prstGeom>
            <a:solidFill>
              <a:schemeClr val="hlink"/>
            </a:solidFill>
            <a:ln w="9525">
              <a:solidFill>
                <a:schemeClr val="tx1"/>
              </a:solidFill>
              <a:miter lim="800000"/>
            </a:ln>
          </p:spPr>
          <p:txBody>
            <a:bodyPr wrap="none" anchor="ctr"/>
            <a:lstStyle/>
            <a:p>
              <a:pPr algn="ctr" eaLnBrk="1" hangingPunct="1"/>
              <a:endParaRPr kumimoji="1" lang="zh-CN" altLang="en-US" sz="2400">
                <a:latin typeface="Tahoma" panose="020B0604030504040204" pitchFamily="34" charset="0"/>
              </a:endParaRPr>
            </a:p>
          </p:txBody>
        </p:sp>
        <p:sp>
          <p:nvSpPr>
            <p:cNvPr id="15" name="Text Box 10">
              <a:extLst>
                <a:ext uri="{FF2B5EF4-FFF2-40B4-BE49-F238E27FC236}">
                  <a16:creationId xmlns:a16="http://schemas.microsoft.com/office/drawing/2014/main" id="{992246F7-0025-4A9A-AA8C-54064FA152B9}"/>
                </a:ext>
              </a:extLst>
            </p:cNvPr>
            <p:cNvSpPr txBox="1">
              <a:spLocks noChangeArrowheads="1"/>
            </p:cNvSpPr>
            <p:nvPr/>
          </p:nvSpPr>
          <p:spPr bwMode="auto">
            <a:xfrm>
              <a:off x="1387961" y="4800600"/>
              <a:ext cx="1569093" cy="36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1800" dirty="0">
                  <a:latin typeface="宋体" panose="02010600030101010101" pitchFamily="2" charset="-122"/>
                  <a:ea typeface="宋体" panose="02010600030101010101" pitchFamily="2" charset="-122"/>
                </a:rPr>
                <a:t>拒绝服务攻击</a:t>
              </a:r>
              <a:endParaRPr kumimoji="1" lang="zh-CN" altLang="en-US" sz="2400" dirty="0">
                <a:latin typeface="Tahoma" panose="020B0604030504040204" pitchFamily="34" charset="0"/>
                <a:ea typeface="宋体" panose="02010600030101010101" pitchFamily="2" charset="-122"/>
              </a:endParaRPr>
            </a:p>
          </p:txBody>
        </p:sp>
      </p:grpSp>
      <p:sp>
        <p:nvSpPr>
          <p:cNvPr id="16" name="Line 11">
            <a:extLst>
              <a:ext uri="{FF2B5EF4-FFF2-40B4-BE49-F238E27FC236}">
                <a16:creationId xmlns:a16="http://schemas.microsoft.com/office/drawing/2014/main" id="{9459A812-1ACC-4ABD-B324-16174619ACFC}"/>
              </a:ext>
            </a:extLst>
          </p:cNvPr>
          <p:cNvSpPr>
            <a:spLocks noChangeShapeType="1"/>
          </p:cNvSpPr>
          <p:nvPr/>
        </p:nvSpPr>
        <p:spPr bwMode="auto">
          <a:xfrm flipV="1">
            <a:off x="4758679" y="4424242"/>
            <a:ext cx="1892295" cy="730031"/>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2">
            <a:extLst>
              <a:ext uri="{FF2B5EF4-FFF2-40B4-BE49-F238E27FC236}">
                <a16:creationId xmlns:a16="http://schemas.microsoft.com/office/drawing/2014/main" id="{977F953E-C2D9-40F0-A5B3-E0C78FBDB5C2}"/>
              </a:ext>
            </a:extLst>
          </p:cNvPr>
          <p:cNvSpPr>
            <a:spLocks noChangeShapeType="1"/>
          </p:cNvSpPr>
          <p:nvPr/>
        </p:nvSpPr>
        <p:spPr bwMode="auto">
          <a:xfrm flipV="1">
            <a:off x="4606279" y="4360524"/>
            <a:ext cx="2044699" cy="64135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3">
            <a:extLst>
              <a:ext uri="{FF2B5EF4-FFF2-40B4-BE49-F238E27FC236}">
                <a16:creationId xmlns:a16="http://schemas.microsoft.com/office/drawing/2014/main" id="{ED8CAE1A-BF0A-41D5-BBF8-4DA88E29DB36}"/>
              </a:ext>
            </a:extLst>
          </p:cNvPr>
          <p:cNvSpPr>
            <a:spLocks noChangeShapeType="1"/>
          </p:cNvSpPr>
          <p:nvPr/>
        </p:nvSpPr>
        <p:spPr bwMode="auto">
          <a:xfrm flipH="1">
            <a:off x="2853679" y="4287499"/>
            <a:ext cx="3734539" cy="219"/>
          </a:xfrm>
          <a:prstGeom prst="line">
            <a:avLst/>
          </a:prstGeom>
          <a:noFill/>
          <a:ln w="9525">
            <a:solidFill>
              <a:schemeClr val="tx1"/>
            </a:solidFill>
            <a:prstDash val="dashDot"/>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4">
            <a:extLst>
              <a:ext uri="{FF2B5EF4-FFF2-40B4-BE49-F238E27FC236}">
                <a16:creationId xmlns:a16="http://schemas.microsoft.com/office/drawing/2014/main" id="{B269FF6C-B3AF-468F-AB8A-50E74907DBFF}"/>
              </a:ext>
            </a:extLst>
          </p:cNvPr>
          <p:cNvSpPr>
            <a:spLocks noChangeShapeType="1"/>
          </p:cNvSpPr>
          <p:nvPr/>
        </p:nvSpPr>
        <p:spPr bwMode="auto">
          <a:xfrm>
            <a:off x="2555776" y="3440648"/>
            <a:ext cx="0" cy="15240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0" name="Text Box 15">
            <a:extLst>
              <a:ext uri="{FF2B5EF4-FFF2-40B4-BE49-F238E27FC236}">
                <a16:creationId xmlns:a16="http://schemas.microsoft.com/office/drawing/2014/main" id="{0E8814EE-0CC2-495B-846C-D641D934B864}"/>
              </a:ext>
            </a:extLst>
          </p:cNvPr>
          <p:cNvSpPr txBox="1">
            <a:spLocks noChangeArrowheads="1"/>
          </p:cNvSpPr>
          <p:nvPr/>
        </p:nvSpPr>
        <p:spPr bwMode="auto">
          <a:xfrm>
            <a:off x="5554916" y="4711361"/>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2000" dirty="0">
                <a:latin typeface="Tahoma" panose="020B0604030504040204" pitchFamily="34" charset="0"/>
                <a:ea typeface="宋体" panose="02010600030101010101" pitchFamily="2" charset="-122"/>
              </a:rPr>
              <a:t>连接请求</a:t>
            </a:r>
          </a:p>
        </p:txBody>
      </p:sp>
      <p:sp>
        <p:nvSpPr>
          <p:cNvPr id="21" name="Text Box 16">
            <a:extLst>
              <a:ext uri="{FF2B5EF4-FFF2-40B4-BE49-F238E27FC236}">
                <a16:creationId xmlns:a16="http://schemas.microsoft.com/office/drawing/2014/main" id="{4E9C1DDE-8A89-4A03-BFFB-F6FEE6583F50}"/>
              </a:ext>
            </a:extLst>
          </p:cNvPr>
          <p:cNvSpPr txBox="1">
            <a:spLocks noChangeArrowheads="1"/>
          </p:cNvSpPr>
          <p:nvPr/>
        </p:nvSpPr>
        <p:spPr bwMode="auto">
          <a:xfrm>
            <a:off x="3236863" y="4429580"/>
            <a:ext cx="2403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2000" dirty="0">
                <a:latin typeface="Tahoma" panose="020B0604030504040204" pitchFamily="34" charset="0"/>
                <a:ea typeface="宋体" panose="02010600030101010101" pitchFamily="2" charset="-122"/>
              </a:rPr>
              <a:t>伪造</a:t>
            </a:r>
            <a:r>
              <a:rPr kumimoji="1" lang="en-US" altLang="zh-CN" sz="2000" dirty="0">
                <a:latin typeface="Tahoma" panose="020B0604030504040204" pitchFamily="34" charset="0"/>
                <a:ea typeface="宋体" panose="02010600030101010101" pitchFamily="2" charset="-122"/>
              </a:rPr>
              <a:t>B</a:t>
            </a:r>
            <a:r>
              <a:rPr kumimoji="1" lang="zh-CN" altLang="en-US" sz="2000" dirty="0">
                <a:latin typeface="Tahoma" panose="020B0604030504040204" pitchFamily="34" charset="0"/>
                <a:ea typeface="宋体" panose="02010600030101010101" pitchFamily="2" charset="-122"/>
              </a:rPr>
              <a:t>进行系列会话</a:t>
            </a:r>
          </a:p>
        </p:txBody>
      </p:sp>
      <p:sp>
        <p:nvSpPr>
          <p:cNvPr id="22" name="Line 17">
            <a:extLst>
              <a:ext uri="{FF2B5EF4-FFF2-40B4-BE49-F238E27FC236}">
                <a16:creationId xmlns:a16="http://schemas.microsoft.com/office/drawing/2014/main" id="{BA181612-4F72-4C04-8A23-E4CAFBBCF2B0}"/>
              </a:ext>
            </a:extLst>
          </p:cNvPr>
          <p:cNvSpPr>
            <a:spLocks noChangeShapeType="1"/>
          </p:cNvSpPr>
          <p:nvPr/>
        </p:nvSpPr>
        <p:spPr bwMode="auto">
          <a:xfrm>
            <a:off x="6158166" y="5154273"/>
            <a:ext cx="0" cy="4572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18">
            <a:extLst>
              <a:ext uri="{FF2B5EF4-FFF2-40B4-BE49-F238E27FC236}">
                <a16:creationId xmlns:a16="http://schemas.microsoft.com/office/drawing/2014/main" id="{985BE5BE-B3FD-4F0E-9B51-7BDDBAF70326}"/>
              </a:ext>
            </a:extLst>
          </p:cNvPr>
          <p:cNvSpPr txBox="1">
            <a:spLocks noChangeArrowheads="1"/>
          </p:cNvSpPr>
          <p:nvPr/>
        </p:nvSpPr>
        <p:spPr bwMode="auto">
          <a:xfrm>
            <a:off x="5251569" y="5611473"/>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dirty="0">
                <a:latin typeface="Tahoma" panose="020B0604030504040204" pitchFamily="34" charset="0"/>
                <a:ea typeface="宋体" panose="02010600030101010101" pitchFamily="2" charset="-122"/>
              </a:rPr>
              <a:t>A</a:t>
            </a:r>
            <a:r>
              <a:rPr kumimoji="1" lang="zh-CN" altLang="en-US" sz="2000" dirty="0">
                <a:latin typeface="Tahoma" panose="020B0604030504040204" pitchFamily="34" charset="0"/>
                <a:ea typeface="宋体" panose="02010600030101010101" pitchFamily="2" charset="-122"/>
              </a:rPr>
              <a:t>的序数规则</a:t>
            </a:r>
          </a:p>
        </p:txBody>
      </p:sp>
    </p:spTree>
    <p:extLst>
      <p:ext uri="{BB962C8B-B14F-4D97-AF65-F5344CB8AC3E}">
        <p14:creationId xmlns:p14="http://schemas.microsoft.com/office/powerpoint/2010/main" val="768500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lide(fromBottom)">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slide(fromBottom)">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utoUpdateAnimBg="0"/>
      <p:bldP spid="21" grpId="0" autoUpdateAnimBg="0"/>
      <p:bldP spid="22" grpId="0" animBg="1"/>
      <p:bldP spid="2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知识子域：物理与环境安全</a:t>
            </a:r>
          </a:p>
        </p:txBody>
      </p:sp>
      <p:sp>
        <p:nvSpPr>
          <p:cNvPr id="3" name="内容占位符 2"/>
          <p:cNvSpPr>
            <a:spLocks noGrp="1"/>
          </p:cNvSpPr>
          <p:nvPr>
            <p:ph idx="1"/>
          </p:nvPr>
        </p:nvSpPr>
        <p:spPr/>
        <p:txBody>
          <a:bodyPr/>
          <a:lstStyle/>
          <a:p>
            <a:r>
              <a:rPr lang="zh-CN" altLang="en-US" dirty="0"/>
              <a:t>物理安全的重要性</a:t>
            </a:r>
            <a:endParaRPr lang="en-US" altLang="zh-CN" dirty="0"/>
          </a:p>
          <a:p>
            <a:pPr lvl="1"/>
            <a:r>
              <a:rPr lang="zh-CN" altLang="en-US" dirty="0"/>
              <a:t>信息系统安全战略的一个重要组成部分</a:t>
            </a:r>
            <a:endParaRPr lang="en-US" altLang="zh-CN" dirty="0"/>
          </a:p>
          <a:p>
            <a:pPr lvl="1"/>
            <a:r>
              <a:rPr lang="zh-CN" altLang="en-US" dirty="0"/>
              <a:t>物理安全面临问题</a:t>
            </a:r>
            <a:endParaRPr lang="en-US" altLang="zh-CN" dirty="0"/>
          </a:p>
          <a:p>
            <a:pPr lvl="2"/>
            <a:r>
              <a:rPr lang="zh-CN" altLang="en-US" dirty="0"/>
              <a:t>环境风险不确定性</a:t>
            </a:r>
            <a:endParaRPr lang="en-US" altLang="zh-CN" dirty="0"/>
          </a:p>
          <a:p>
            <a:pPr lvl="2"/>
            <a:r>
              <a:rPr lang="zh-CN" altLang="en-US" dirty="0"/>
              <a:t>人类活动的不可预知性</a:t>
            </a:r>
            <a:endParaRPr lang="en-US" altLang="zh-CN" dirty="0"/>
          </a:p>
          <a:p>
            <a:r>
              <a:rPr lang="zh-CN" altLang="en-US" dirty="0"/>
              <a:t>典型的物理安全问题</a:t>
            </a:r>
            <a:endParaRPr lang="en-US" altLang="zh-CN" dirty="0"/>
          </a:p>
          <a:p>
            <a:pPr lvl="1"/>
            <a:r>
              <a:rPr lang="zh-CN" altLang="en-US" dirty="0"/>
              <a:t>自然灾害（地震、雷击、暴雨、泥石流等）</a:t>
            </a:r>
            <a:endParaRPr lang="en-US" altLang="zh-CN" dirty="0"/>
          </a:p>
          <a:p>
            <a:pPr lvl="1"/>
            <a:r>
              <a:rPr lang="zh-CN" altLang="en-US" dirty="0"/>
              <a:t>环境因素（治安、交通、人流及经营性设施风险）</a:t>
            </a:r>
            <a:endParaRPr lang="en-US" altLang="zh-CN" dirty="0"/>
          </a:p>
          <a:p>
            <a:pPr lvl="1"/>
            <a:r>
              <a:rPr lang="zh-CN" altLang="en-US" dirty="0"/>
              <a:t>设备安全、介质安全、传输安全</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dirty="0"/>
          </a:p>
        </p:txBody>
      </p:sp>
    </p:spTree>
    <p:extLst>
      <p:ext uri="{BB962C8B-B14F-4D97-AF65-F5344CB8AC3E}">
        <p14:creationId xmlns:p14="http://schemas.microsoft.com/office/powerpoint/2010/main" val="138135920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dirty="0"/>
              <a:t>DNS</a:t>
            </a:r>
            <a:r>
              <a:rPr lang="zh-CN" altLang="en-US" dirty="0"/>
              <a:t>欺骗</a:t>
            </a:r>
            <a:r>
              <a:rPr lang="en-US" altLang="zh-CN" dirty="0"/>
              <a:t>-</a:t>
            </a:r>
            <a:r>
              <a:rPr lang="zh-CN" altLang="en-US" dirty="0"/>
              <a:t>攻击实现</a:t>
            </a:r>
          </a:p>
        </p:txBody>
      </p:sp>
      <p:sp>
        <p:nvSpPr>
          <p:cNvPr id="50179" name="内容占位符 2"/>
          <p:cNvSpPr>
            <a:spLocks noGrp="1"/>
          </p:cNvSpPr>
          <p:nvPr>
            <p:ph idx="1"/>
          </p:nvPr>
        </p:nvSpPr>
        <p:spPr/>
        <p:txBody>
          <a:bodyPr/>
          <a:lstStyle/>
          <a:p>
            <a:endParaRPr lang="zh-CN" altLang="en-US" dirty="0"/>
          </a:p>
        </p:txBody>
      </p:sp>
      <p:sp>
        <p:nvSpPr>
          <p:cNvPr id="5018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B720C22A-F0C2-479A-A8C0-AC7741B7ECAA}" type="slidenum">
              <a:rPr lang="zh-CN" altLang="en-US" sz="1000">
                <a:latin typeface="Arial" panose="020B0604020202020204" pitchFamily="34" charset="0"/>
                <a:ea typeface="宋体" panose="02010600030101010101" pitchFamily="2" charset="-122"/>
              </a:rPr>
              <a:t>40</a:t>
            </a:fld>
            <a:endParaRPr lang="en-US" altLang="zh-CN" sz="1000">
              <a:latin typeface="Arial" panose="020B0604020202020204" pitchFamily="34" charset="0"/>
              <a:ea typeface="宋体" panose="02010600030101010101" pitchFamily="2" charset="-122"/>
            </a:endParaRPr>
          </a:p>
        </p:txBody>
      </p:sp>
      <p:pic>
        <p:nvPicPr>
          <p:cNvPr id="50181" name="Picture 3"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638" y="23622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2433638"/>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1638300" y="2832100"/>
            <a:ext cx="20066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6"/>
          <p:cNvSpPr txBox="1">
            <a:spLocks noChangeArrowheads="1"/>
          </p:cNvSpPr>
          <p:nvPr/>
        </p:nvSpPr>
        <p:spPr bwMode="auto">
          <a:xfrm>
            <a:off x="1484313" y="2386013"/>
            <a:ext cx="22420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dirty="0">
                <a:latin typeface="Tahoma" panose="020B0604030504040204" pitchFamily="34" charset="0"/>
                <a:ea typeface="宋体" panose="02010600030101010101" pitchFamily="2" charset="-122"/>
              </a:rPr>
              <a:t>www.cisp.org.cn?</a:t>
            </a:r>
          </a:p>
        </p:txBody>
      </p:sp>
      <p:sp>
        <p:nvSpPr>
          <p:cNvPr id="10" name="Line 8"/>
          <p:cNvSpPr>
            <a:spLocks noChangeShapeType="1"/>
          </p:cNvSpPr>
          <p:nvPr/>
        </p:nvSpPr>
        <p:spPr bwMode="auto">
          <a:xfrm>
            <a:off x="4953000" y="2832100"/>
            <a:ext cx="1852613"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7" name="Text Box 10"/>
          <p:cNvSpPr txBox="1">
            <a:spLocks noChangeArrowheads="1"/>
          </p:cNvSpPr>
          <p:nvPr/>
        </p:nvSpPr>
        <p:spPr bwMode="auto">
          <a:xfrm>
            <a:off x="6696075" y="2035175"/>
            <a:ext cx="1379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Other DNS</a:t>
            </a:r>
          </a:p>
        </p:txBody>
      </p:sp>
      <p:sp>
        <p:nvSpPr>
          <p:cNvPr id="12" name="Line 11"/>
          <p:cNvSpPr>
            <a:spLocks noChangeShapeType="1"/>
          </p:cNvSpPr>
          <p:nvPr/>
        </p:nvSpPr>
        <p:spPr bwMode="auto">
          <a:xfrm flipV="1">
            <a:off x="1685925" y="2986088"/>
            <a:ext cx="191135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50190" name="Picture 14"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958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15" descr="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5720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16"/>
          <p:cNvSpPr>
            <a:spLocks noChangeShapeType="1"/>
          </p:cNvSpPr>
          <p:nvPr/>
        </p:nvSpPr>
        <p:spPr bwMode="auto">
          <a:xfrm>
            <a:off x="1752600" y="5105400"/>
            <a:ext cx="21336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17"/>
          <p:cNvSpPr txBox="1">
            <a:spLocks noChangeArrowheads="1"/>
          </p:cNvSpPr>
          <p:nvPr/>
        </p:nvSpPr>
        <p:spPr bwMode="auto">
          <a:xfrm>
            <a:off x="1828800" y="4648200"/>
            <a:ext cx="2382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dirty="0">
                <a:latin typeface="Tahoma" panose="020B0604030504040204" pitchFamily="34" charset="0"/>
                <a:ea typeface="宋体" panose="02010600030101010101" pitchFamily="2" charset="-122"/>
              </a:rPr>
              <a:t>www.cisp.org.cn?</a:t>
            </a:r>
          </a:p>
        </p:txBody>
      </p:sp>
      <p:sp>
        <p:nvSpPr>
          <p:cNvPr id="19" name="Line 19"/>
          <p:cNvSpPr>
            <a:spLocks noChangeShapeType="1"/>
          </p:cNvSpPr>
          <p:nvPr/>
        </p:nvSpPr>
        <p:spPr bwMode="auto">
          <a:xfrm flipH="1">
            <a:off x="1752600" y="5334000"/>
            <a:ext cx="2057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Text Box 20"/>
          <p:cNvSpPr txBox="1">
            <a:spLocks noChangeArrowheads="1"/>
          </p:cNvSpPr>
          <p:nvPr/>
        </p:nvSpPr>
        <p:spPr bwMode="auto">
          <a:xfrm>
            <a:off x="2270125" y="5400675"/>
            <a:ext cx="1098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 2.2.2.2</a:t>
            </a:r>
          </a:p>
        </p:txBody>
      </p:sp>
      <p:sp>
        <p:nvSpPr>
          <p:cNvPr id="21" name="Line 21"/>
          <p:cNvSpPr>
            <a:spLocks noChangeShapeType="1"/>
          </p:cNvSpPr>
          <p:nvPr/>
        </p:nvSpPr>
        <p:spPr bwMode="auto">
          <a:xfrm flipH="1">
            <a:off x="4914900" y="3016250"/>
            <a:ext cx="1781175"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2"/>
          <p:cNvSpPr>
            <a:spLocks noChangeShapeType="1"/>
          </p:cNvSpPr>
          <p:nvPr/>
        </p:nvSpPr>
        <p:spPr bwMode="auto">
          <a:xfrm>
            <a:off x="4953000" y="3016250"/>
            <a:ext cx="0" cy="3810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23"/>
          <p:cNvSpPr txBox="1">
            <a:spLocks noChangeArrowheads="1"/>
          </p:cNvSpPr>
          <p:nvPr/>
        </p:nvSpPr>
        <p:spPr bwMode="auto">
          <a:xfrm>
            <a:off x="5239579" y="3084137"/>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dirty="0">
                <a:latin typeface="Tahoma" panose="020B0604030504040204" pitchFamily="34" charset="0"/>
                <a:ea typeface="宋体" panose="02010600030101010101" pitchFamily="2" charset="-122"/>
              </a:rPr>
              <a:t> 1.1.1.1</a:t>
            </a:r>
          </a:p>
        </p:txBody>
      </p:sp>
      <p:pic>
        <p:nvPicPr>
          <p:cNvPr id="50200" name="Picture 3" descr="07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1988" y="2586038"/>
            <a:ext cx="1371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1" name="Text Box 10"/>
          <p:cNvSpPr txBox="1">
            <a:spLocks noChangeArrowheads="1"/>
          </p:cNvSpPr>
          <p:nvPr/>
        </p:nvSpPr>
        <p:spPr bwMode="auto">
          <a:xfrm>
            <a:off x="534988" y="1965325"/>
            <a:ext cx="1062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algn="ctr" eaLnBrk="1" hangingPunct="1"/>
            <a:r>
              <a:rPr kumimoji="1" lang="zh-CN" altLang="en-US" sz="2000">
                <a:latin typeface="Tahoma" panose="020B0604030504040204" pitchFamily="34" charset="0"/>
                <a:ea typeface="宋体" panose="02010600030101010101" pitchFamily="2" charset="-122"/>
              </a:rPr>
              <a:t>攻击者</a:t>
            </a:r>
            <a:endParaRPr kumimoji="1" lang="en-US" altLang="zh-CN" sz="2000">
              <a:latin typeface="Tahoma" panose="020B0604030504040204" pitchFamily="34" charset="0"/>
              <a:ea typeface="宋体" panose="02010600030101010101" pitchFamily="2" charset="-122"/>
            </a:endParaRPr>
          </a:p>
        </p:txBody>
      </p:sp>
      <p:sp>
        <p:nvSpPr>
          <p:cNvPr id="50202" name="Text Box 10"/>
          <p:cNvSpPr txBox="1">
            <a:spLocks noChangeArrowheads="1"/>
          </p:cNvSpPr>
          <p:nvPr/>
        </p:nvSpPr>
        <p:spPr bwMode="auto">
          <a:xfrm>
            <a:off x="3784600" y="1881188"/>
            <a:ext cx="1443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DNS</a:t>
            </a:r>
            <a:r>
              <a:rPr kumimoji="1" lang="zh-CN" altLang="en-US" sz="2000">
                <a:latin typeface="Tahoma" panose="020B0604030504040204" pitchFamily="34" charset="0"/>
                <a:ea typeface="宋体" panose="02010600030101010101" pitchFamily="2" charset="-122"/>
              </a:rPr>
              <a:t>服务器</a:t>
            </a:r>
            <a:endParaRPr kumimoji="1" lang="en-US" altLang="zh-CN" sz="2000">
              <a:latin typeface="Tahoma" panose="020B0604030504040204" pitchFamily="34" charset="0"/>
              <a:ea typeface="宋体" panose="02010600030101010101" pitchFamily="2" charset="-122"/>
            </a:endParaRPr>
          </a:p>
        </p:txBody>
      </p:sp>
      <p:sp>
        <p:nvSpPr>
          <p:cNvPr id="50203" name="Text Box 10"/>
          <p:cNvSpPr txBox="1">
            <a:spLocks noChangeArrowheads="1"/>
          </p:cNvSpPr>
          <p:nvPr/>
        </p:nvSpPr>
        <p:spPr bwMode="auto">
          <a:xfrm>
            <a:off x="3816350" y="4041775"/>
            <a:ext cx="1443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DNS</a:t>
            </a:r>
            <a:r>
              <a:rPr kumimoji="1" lang="zh-CN" altLang="en-US" sz="2000">
                <a:latin typeface="Tahoma" panose="020B0604030504040204" pitchFamily="34" charset="0"/>
                <a:ea typeface="宋体" panose="02010600030101010101" pitchFamily="2" charset="-122"/>
              </a:rPr>
              <a:t>服务器</a:t>
            </a:r>
            <a:endParaRPr kumimoji="1" lang="en-US" altLang="zh-CN" sz="2000">
              <a:latin typeface="Tahoma" panose="020B0604030504040204" pitchFamily="34" charset="0"/>
              <a:ea typeface="宋体" panose="02010600030101010101" pitchFamily="2" charset="-122"/>
            </a:endParaRPr>
          </a:p>
        </p:txBody>
      </p:sp>
      <p:sp>
        <p:nvSpPr>
          <p:cNvPr id="50204" name="Text Box 10"/>
          <p:cNvSpPr txBox="1">
            <a:spLocks noChangeArrowheads="1"/>
          </p:cNvSpPr>
          <p:nvPr/>
        </p:nvSpPr>
        <p:spPr bwMode="auto">
          <a:xfrm>
            <a:off x="684213" y="4041775"/>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2000">
                <a:latin typeface="Tahoma" panose="020B0604030504040204" pitchFamily="34" charset="0"/>
                <a:ea typeface="宋体" panose="02010600030101010101" pitchFamily="2" charset="-122"/>
              </a:rPr>
              <a:t>客户机</a:t>
            </a:r>
            <a:endParaRPr kumimoji="1" lang="en-US" altLang="zh-CN" sz="2000">
              <a:latin typeface="Tahoma" panose="020B0604030504040204" pitchFamily="34" charset="0"/>
              <a:ea typeface="宋体" panose="02010600030101010101" pitchFamily="2" charset="-122"/>
            </a:endParaRPr>
          </a:p>
        </p:txBody>
      </p:sp>
      <p:grpSp>
        <p:nvGrpSpPr>
          <p:cNvPr id="29" name="组合 28"/>
          <p:cNvGrpSpPr/>
          <p:nvPr/>
        </p:nvGrpSpPr>
        <p:grpSpPr bwMode="auto">
          <a:xfrm>
            <a:off x="4845050" y="1487976"/>
            <a:ext cx="3051969" cy="1277519"/>
            <a:chOff x="4845689" y="1488020"/>
            <a:chExt cx="3050310" cy="1277744"/>
          </a:xfrm>
        </p:grpSpPr>
        <p:sp>
          <p:nvSpPr>
            <p:cNvPr id="50209" name="Text Box 9"/>
            <p:cNvSpPr txBox="1">
              <a:spLocks noChangeArrowheads="1"/>
            </p:cNvSpPr>
            <p:nvPr/>
          </p:nvSpPr>
          <p:spPr bwMode="auto">
            <a:xfrm>
              <a:off x="4845689" y="2365584"/>
              <a:ext cx="2163968" cy="40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dirty="0">
                  <a:latin typeface="Tahoma" panose="020B0604030504040204" pitchFamily="34" charset="0"/>
                  <a:ea typeface="宋体" panose="02010600030101010101" pitchFamily="2" charset="-122"/>
                </a:rPr>
                <a:t>www.cisp.org.cn?</a:t>
              </a:r>
            </a:p>
          </p:txBody>
        </p:sp>
        <p:sp>
          <p:nvSpPr>
            <p:cNvPr id="31" name="线形标注 1 30"/>
            <p:cNvSpPr/>
            <p:nvPr/>
          </p:nvSpPr>
          <p:spPr>
            <a:xfrm>
              <a:off x="6788526" y="1488020"/>
              <a:ext cx="1107473" cy="477921"/>
            </a:xfrm>
            <a:prstGeom prst="borderCallout1">
              <a:avLst>
                <a:gd name="adj1" fmla="val 18750"/>
                <a:gd name="adj2" fmla="val -8333"/>
                <a:gd name="adj3" fmla="val 203641"/>
                <a:gd name="adj4" fmla="val -878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err="1"/>
                <a:t>Qid</a:t>
              </a:r>
              <a:r>
                <a:rPr lang="en-US" altLang="zh-CN" dirty="0"/>
                <a:t>=22</a:t>
              </a:r>
              <a:endParaRPr lang="zh-CN" altLang="en-US" dirty="0"/>
            </a:p>
          </p:txBody>
        </p:sp>
      </p:grpSp>
      <p:grpSp>
        <p:nvGrpSpPr>
          <p:cNvPr id="32" name="组合 31"/>
          <p:cNvGrpSpPr/>
          <p:nvPr/>
        </p:nvGrpSpPr>
        <p:grpSpPr bwMode="auto">
          <a:xfrm>
            <a:off x="2108671" y="3056033"/>
            <a:ext cx="1721967" cy="884305"/>
            <a:chOff x="2050485" y="3063036"/>
            <a:chExt cx="1722642" cy="1604124"/>
          </a:xfrm>
        </p:grpSpPr>
        <p:sp>
          <p:nvSpPr>
            <p:cNvPr id="50207" name="Text Box 12"/>
            <p:cNvSpPr txBox="1">
              <a:spLocks noChangeArrowheads="1"/>
            </p:cNvSpPr>
            <p:nvPr/>
          </p:nvSpPr>
          <p:spPr bwMode="auto">
            <a:xfrm>
              <a:off x="2050485" y="3063036"/>
              <a:ext cx="9733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dirty="0">
                  <a:latin typeface="Tahoma" panose="020B0604030504040204" pitchFamily="34" charset="0"/>
                  <a:ea typeface="宋体" panose="02010600030101010101" pitchFamily="2" charset="-122"/>
                </a:rPr>
                <a:t>2.2.2.2</a:t>
              </a:r>
            </a:p>
          </p:txBody>
        </p:sp>
        <p:sp>
          <p:nvSpPr>
            <p:cNvPr id="34" name="线形标注 2 33"/>
            <p:cNvSpPr/>
            <p:nvPr/>
          </p:nvSpPr>
          <p:spPr>
            <a:xfrm>
              <a:off x="2801196" y="4214842"/>
              <a:ext cx="971931" cy="452318"/>
            </a:xfrm>
            <a:prstGeom prst="borderCallout2">
              <a:avLst>
                <a:gd name="adj1" fmla="val 18750"/>
                <a:gd name="adj2" fmla="val -8333"/>
                <a:gd name="adj3" fmla="val 18750"/>
                <a:gd name="adj4" fmla="val -16667"/>
                <a:gd name="adj5" fmla="val -97351"/>
                <a:gd name="adj6" fmla="val -336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err="1"/>
                <a:t>Qid</a:t>
              </a:r>
              <a:r>
                <a:rPr lang="en-US" altLang="zh-CN" dirty="0"/>
                <a:t>=22</a:t>
              </a:r>
              <a:endParaRPr lang="zh-CN" altLang="en-US" dirty="0"/>
            </a:p>
          </p:txBody>
        </p:sp>
      </p:grpSp>
      <p:sp>
        <p:nvSpPr>
          <p:cNvPr id="2" name="对话气泡: 圆角矩形 1">
            <a:extLst>
              <a:ext uri="{FF2B5EF4-FFF2-40B4-BE49-F238E27FC236}">
                <a16:creationId xmlns:a16="http://schemas.microsoft.com/office/drawing/2014/main" id="{933EEE20-069E-4216-9B40-595633E98C0B}"/>
              </a:ext>
            </a:extLst>
          </p:cNvPr>
          <p:cNvSpPr/>
          <p:nvPr/>
        </p:nvSpPr>
        <p:spPr>
          <a:xfrm>
            <a:off x="5889625" y="4869170"/>
            <a:ext cx="2185988" cy="693426"/>
          </a:xfrm>
          <a:prstGeom prst="wedgeRoundRectCallout">
            <a:avLst>
              <a:gd name="adj1" fmla="val -86715"/>
              <a:gd name="adj2" fmla="val -15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Tahoma" panose="020B0604030504040204" pitchFamily="34" charset="0"/>
                <a:ea typeface="宋体" panose="02010600030101010101" pitchFamily="2" charset="-122"/>
              </a:rPr>
              <a:t>我的缓存中有记录，我告诉你！</a:t>
            </a:r>
            <a:endParaRPr kumimoji="1" lang="en-US" altLang="zh-CN"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21530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ppt_x</p:attrName>
                                        </p:attrNameLst>
                                      </p:cBhvr>
                                      <p:tavLst>
                                        <p:tav tm="0">
                                          <p:val>
                                            <p:strVal val="#ppt_x-#ppt_w*1.125000"/>
                                          </p:val>
                                        </p:tav>
                                        <p:tav tm="100000">
                                          <p:val>
                                            <p:strVal val="#ppt_x"/>
                                          </p:val>
                                        </p:tav>
                                      </p:tavLst>
                                    </p:anim>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p:tgtEl>
                                          <p:spTgt spid="12"/>
                                        </p:tgtEl>
                                        <p:attrNameLst>
                                          <p:attrName>ppt_x</p:attrName>
                                        </p:attrNameLst>
                                      </p:cBhvr>
                                      <p:tavLst>
                                        <p:tav tm="0">
                                          <p:val>
                                            <p:strVal val="#ppt_x-#ppt_w*1.125000"/>
                                          </p:val>
                                        </p:tav>
                                        <p:tav tm="100000">
                                          <p:val>
                                            <p:strVal val="#ppt_x"/>
                                          </p:val>
                                        </p:tav>
                                      </p:tavLst>
                                    </p:anim>
                                    <p:animEffect transition="in" filter="wipe(righ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p:tgtEl>
                                          <p:spTgt spid="21"/>
                                        </p:tgtEl>
                                        <p:attrNameLst>
                                          <p:attrName>ppt_x</p:attrName>
                                        </p:attrNameLst>
                                      </p:cBhvr>
                                      <p:tavLst>
                                        <p:tav tm="0">
                                          <p:val>
                                            <p:strVal val="#ppt_x+#ppt_w*1.125000"/>
                                          </p:val>
                                        </p:tav>
                                        <p:tav tm="100000">
                                          <p:val>
                                            <p:strVal val="#ppt_x"/>
                                          </p:val>
                                        </p:tav>
                                      </p:tavLst>
                                    </p:anim>
                                    <p:animEffect transition="in" filter="wipe(lef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slide(fromTop)">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slide(from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2" presetClass="entr" presetSubtype="2"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slide(fromRight)">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utoUpdateAnimBg="0"/>
      <p:bldP spid="10" grpId="0" animBg="1"/>
      <p:bldP spid="12" grpId="0" animBg="1"/>
      <p:bldP spid="16" grpId="0" animBg="1"/>
      <p:bldP spid="17" grpId="0" autoUpdateAnimBg="0"/>
      <p:bldP spid="19" grpId="0" animBg="1"/>
      <p:bldP spid="20" grpId="0" autoUpdateAnimBg="0"/>
      <p:bldP spid="21" grpId="0" animBg="1"/>
      <p:bldP spid="22" grpId="0" animBg="1"/>
      <p:bldP spid="23" grpId="0" autoUpdateAnimBg="0"/>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网络攻击与防范</a:t>
            </a:r>
            <a:r>
              <a:rPr lang="en-US" altLang="zh-CN" dirty="0"/>
              <a:t>-</a:t>
            </a:r>
            <a:r>
              <a:rPr lang="zh-CN" altLang="en-US" dirty="0"/>
              <a:t>拒绝服务攻击</a:t>
            </a:r>
          </a:p>
        </p:txBody>
      </p:sp>
      <p:sp>
        <p:nvSpPr>
          <p:cNvPr id="52227" name="内容占位符 2"/>
          <p:cNvSpPr>
            <a:spLocks noGrp="1"/>
          </p:cNvSpPr>
          <p:nvPr>
            <p:ph idx="1"/>
          </p:nvPr>
        </p:nvSpPr>
        <p:spPr>
          <a:xfrm>
            <a:off x="533400" y="1295400"/>
            <a:ext cx="8359775" cy="5105400"/>
          </a:xfrm>
        </p:spPr>
        <p:txBody>
          <a:bodyPr/>
          <a:lstStyle/>
          <a:p>
            <a:r>
              <a:rPr lang="zh-CN" altLang="en-US" dirty="0"/>
              <a:t>拒绝服务攻击</a:t>
            </a:r>
            <a:endParaRPr lang="en-US" altLang="zh-CN" dirty="0"/>
          </a:p>
          <a:p>
            <a:pPr lvl="1"/>
            <a:r>
              <a:rPr lang="zh-CN" altLang="en-US" dirty="0"/>
              <a:t>让被攻击的系统无法正常进行服务的攻击方式</a:t>
            </a:r>
            <a:endParaRPr lang="en-US" altLang="zh-CN" dirty="0"/>
          </a:p>
          <a:p>
            <a:r>
              <a:rPr lang="zh-CN" altLang="en-US" dirty="0"/>
              <a:t>拒绝服务攻击方式</a:t>
            </a:r>
            <a:endParaRPr lang="en-US" altLang="zh-CN" dirty="0"/>
          </a:p>
          <a:p>
            <a:pPr lvl="1"/>
            <a:r>
              <a:rPr lang="zh-CN" altLang="en-US" sz="2400" dirty="0"/>
              <a:t>利用系统、协议或服务的漏洞</a:t>
            </a:r>
            <a:endParaRPr lang="en-US" altLang="zh-CN" sz="2400" dirty="0"/>
          </a:p>
          <a:p>
            <a:pPr lvl="2"/>
            <a:r>
              <a:rPr lang="zh-CN" altLang="en-US" sz="2200" dirty="0"/>
              <a:t>利用</a:t>
            </a:r>
            <a:r>
              <a:rPr lang="en-US" altLang="zh-CN" sz="2200" dirty="0"/>
              <a:t>TCP</a:t>
            </a:r>
            <a:r>
              <a:rPr lang="zh-CN" altLang="en-US" sz="2200" dirty="0"/>
              <a:t>协议实现缺陷</a:t>
            </a:r>
            <a:endParaRPr lang="en-US" altLang="zh-CN" sz="2200" dirty="0"/>
          </a:p>
          <a:p>
            <a:pPr lvl="2"/>
            <a:r>
              <a:rPr lang="zh-CN" altLang="en-US" sz="2200" dirty="0"/>
              <a:t>利用操作系统或应用软件的漏洞</a:t>
            </a:r>
            <a:endParaRPr lang="en-US" altLang="zh-CN" sz="2200" dirty="0"/>
          </a:p>
          <a:p>
            <a:pPr lvl="1"/>
            <a:r>
              <a:rPr lang="zh-CN" altLang="zh-CN" sz="2400" dirty="0"/>
              <a:t>目标系统服务资源能力</a:t>
            </a:r>
            <a:endParaRPr lang="en-US" altLang="zh-CN" sz="2400" dirty="0"/>
          </a:p>
          <a:p>
            <a:pPr lvl="2"/>
            <a:r>
              <a:rPr lang="zh-CN" altLang="en-US" sz="2200" dirty="0"/>
              <a:t>利用大量数据挤占网络带宽</a:t>
            </a:r>
            <a:endParaRPr lang="en-US" altLang="zh-CN" sz="2200" dirty="0"/>
          </a:p>
          <a:p>
            <a:pPr lvl="2"/>
            <a:r>
              <a:rPr lang="zh-CN" altLang="en-US" sz="2200" dirty="0"/>
              <a:t>利用大量请求消耗系统性能</a:t>
            </a:r>
            <a:endParaRPr lang="en-US" altLang="zh-CN" sz="2200" dirty="0"/>
          </a:p>
          <a:p>
            <a:pPr lvl="1"/>
            <a:r>
              <a:rPr lang="zh-CN" altLang="en-US" sz="2400" dirty="0"/>
              <a:t>混合型</a:t>
            </a:r>
            <a:endParaRPr lang="en-US" altLang="zh-CN" sz="2400" dirty="0"/>
          </a:p>
          <a:p>
            <a:pPr lvl="1"/>
            <a:endParaRPr lang="zh-CN" altLang="en-US" sz="2400" dirty="0"/>
          </a:p>
        </p:txBody>
      </p:sp>
      <p:sp>
        <p:nvSpPr>
          <p:cNvPr id="52228"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2746B845-2E46-4191-A916-6E46E7CE5EBE}" type="slidenum">
              <a:rPr lang="zh-CN" altLang="en-US" sz="1000">
                <a:latin typeface="Arial" panose="020B0604020202020204" pitchFamily="34" charset="0"/>
                <a:ea typeface="宋体" panose="02010600030101010101" pitchFamily="2" charset="-122"/>
              </a:rPr>
              <a:t>41</a:t>
            </a:fld>
            <a:endParaRPr lang="en-US" altLang="zh-CN" sz="1000">
              <a:latin typeface="Arial" panose="020B0604020202020204" pitchFamily="34" charset="0"/>
              <a:ea typeface="宋体" panose="02010600030101010101" pitchFamily="2" charset="-122"/>
            </a:endParaRPr>
          </a:p>
        </p:txBody>
      </p:sp>
      <p:sp>
        <p:nvSpPr>
          <p:cNvPr id="5" name="爆炸形 2 4"/>
          <p:cNvSpPr/>
          <p:nvPr/>
        </p:nvSpPr>
        <p:spPr>
          <a:xfrm>
            <a:off x="5676356" y="2672916"/>
            <a:ext cx="3467644" cy="341564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dirty="0"/>
              <a:t>拒绝服务是一类攻击方式的统称！</a:t>
            </a:r>
          </a:p>
        </p:txBody>
      </p:sp>
    </p:spTree>
    <p:extLst>
      <p:ext uri="{BB962C8B-B14F-4D97-AF65-F5344CB8AC3E}">
        <p14:creationId xmlns:p14="http://schemas.microsoft.com/office/powerpoint/2010/main" val="4521490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a:t>典型攻击：</a:t>
            </a:r>
            <a:r>
              <a:rPr lang="en-US" altLang="zh-CN" dirty="0"/>
              <a:t>SYN Flood</a:t>
            </a:r>
            <a:endParaRPr lang="zh-CN" altLang="en-US" dirty="0"/>
          </a:p>
        </p:txBody>
      </p:sp>
      <p:sp>
        <p:nvSpPr>
          <p:cNvPr id="55299" name="内容占位符 2"/>
          <p:cNvSpPr>
            <a:spLocks noGrp="1"/>
          </p:cNvSpPr>
          <p:nvPr>
            <p:ph idx="1"/>
          </p:nvPr>
        </p:nvSpPr>
        <p:spPr/>
        <p:txBody>
          <a:bodyPr/>
          <a:lstStyle/>
          <a:p>
            <a:r>
              <a:rPr lang="zh-CN" altLang="en-US" dirty="0"/>
              <a:t>原理：伪造虚假地址连接请求，消耗主机连接数</a:t>
            </a:r>
          </a:p>
        </p:txBody>
      </p:sp>
      <p:sp>
        <p:nvSpPr>
          <p:cNvPr id="553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AB3F45EE-0A08-43BA-9F16-A1C05E4EFBDA}" type="slidenum">
              <a:rPr lang="zh-CN" altLang="en-US" sz="1000">
                <a:latin typeface="Arial" panose="020B0604020202020204" pitchFamily="34" charset="0"/>
                <a:ea typeface="宋体" panose="02010600030101010101" pitchFamily="2" charset="-122"/>
              </a:rPr>
              <a:t>42</a:t>
            </a:fld>
            <a:endParaRPr lang="en-US" altLang="zh-CN" sz="1000">
              <a:latin typeface="Arial" panose="020B0604020202020204" pitchFamily="34" charset="0"/>
              <a:ea typeface="宋体" panose="02010600030101010101" pitchFamily="2" charset="-122"/>
            </a:endParaRPr>
          </a:p>
        </p:txBody>
      </p:sp>
      <p:pic>
        <p:nvPicPr>
          <p:cNvPr id="55301" name="Picture 2" descr="0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2930525"/>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3" descr="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30525"/>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Line 4"/>
          <p:cNvSpPr>
            <a:spLocks noChangeShapeType="1"/>
          </p:cNvSpPr>
          <p:nvPr/>
        </p:nvSpPr>
        <p:spPr bwMode="auto">
          <a:xfrm>
            <a:off x="2133600" y="3387725"/>
            <a:ext cx="36576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04" name="Text Box 5"/>
          <p:cNvSpPr txBox="1">
            <a:spLocks noChangeArrowheads="1"/>
          </p:cNvSpPr>
          <p:nvPr/>
        </p:nvSpPr>
        <p:spPr bwMode="auto">
          <a:xfrm>
            <a:off x="2971800" y="2930525"/>
            <a:ext cx="2833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(syn) Hello ,I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2.2.2.2</a:t>
            </a:r>
          </a:p>
        </p:txBody>
      </p:sp>
      <p:sp>
        <p:nvSpPr>
          <p:cNvPr id="55305" name="Line 6"/>
          <p:cNvSpPr>
            <a:spLocks noChangeShapeType="1"/>
          </p:cNvSpPr>
          <p:nvPr/>
        </p:nvSpPr>
        <p:spPr bwMode="auto">
          <a:xfrm flipH="1">
            <a:off x="2819400" y="3844925"/>
            <a:ext cx="289560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5306" name="Text Box 7"/>
          <p:cNvSpPr txBox="1">
            <a:spLocks noChangeArrowheads="1"/>
          </p:cNvSpPr>
          <p:nvPr/>
        </p:nvSpPr>
        <p:spPr bwMode="auto">
          <a:xfrm>
            <a:off x="3048000" y="3387725"/>
            <a:ext cx="2497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(syn+ack) 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ready</a:t>
            </a:r>
          </a:p>
        </p:txBody>
      </p:sp>
      <p:sp>
        <p:nvSpPr>
          <p:cNvPr id="55307" name="Text Box 8"/>
          <p:cNvSpPr txBox="1">
            <a:spLocks noChangeArrowheads="1"/>
          </p:cNvSpPr>
          <p:nvPr/>
        </p:nvSpPr>
        <p:spPr bwMode="auto">
          <a:xfrm>
            <a:off x="6400800" y="277812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3200">
                <a:latin typeface="Tahoma" panose="020B0604030504040204" pitchFamily="34" charset="0"/>
                <a:ea typeface="宋体" panose="02010600030101010101" pitchFamily="2" charset="-122"/>
              </a:rPr>
              <a:t>?</a:t>
            </a:r>
          </a:p>
        </p:txBody>
      </p:sp>
      <p:sp>
        <p:nvSpPr>
          <p:cNvPr id="55308" name="Text Box 9"/>
          <p:cNvSpPr txBox="1">
            <a:spLocks noChangeArrowheads="1"/>
          </p:cNvSpPr>
          <p:nvPr/>
        </p:nvSpPr>
        <p:spPr bwMode="auto">
          <a:xfrm>
            <a:off x="6477000" y="3387725"/>
            <a:ext cx="197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waiting</a:t>
            </a:r>
            <a:r>
              <a:rPr kumimoji="1" lang="en-US" altLang="zh-CN" sz="2000">
                <a:latin typeface="Times New Roman" panose="02020603050405020304" pitchFamily="18" charset="0"/>
                <a:ea typeface="宋体" panose="02010600030101010101" pitchFamily="2" charset="-122"/>
              </a:rPr>
              <a:t>……</a:t>
            </a:r>
            <a:endParaRPr kumimoji="1" lang="en-US" altLang="zh-CN" sz="2000">
              <a:latin typeface="Tahoma" panose="020B0604030504040204" pitchFamily="34" charset="0"/>
              <a:ea typeface="宋体" panose="02010600030101010101" pitchFamily="2" charset="-122"/>
            </a:endParaRPr>
          </a:p>
        </p:txBody>
      </p:sp>
      <p:pic>
        <p:nvPicPr>
          <p:cNvPr id="55309" name="Picture 11" descr="0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1050" y="5121275"/>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0" name="Picture 12" descr="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5045075"/>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1" name="Line 13"/>
          <p:cNvSpPr>
            <a:spLocks noChangeShapeType="1"/>
          </p:cNvSpPr>
          <p:nvPr/>
        </p:nvSpPr>
        <p:spPr bwMode="auto">
          <a:xfrm>
            <a:off x="2051050" y="5502275"/>
            <a:ext cx="36576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2" name="Text Box 14"/>
          <p:cNvSpPr txBox="1">
            <a:spLocks noChangeArrowheads="1"/>
          </p:cNvSpPr>
          <p:nvPr/>
        </p:nvSpPr>
        <p:spPr bwMode="auto">
          <a:xfrm>
            <a:off x="2889250" y="5045075"/>
            <a:ext cx="2833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(syn) Hello ,I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2.2.2.2</a:t>
            </a:r>
          </a:p>
        </p:txBody>
      </p:sp>
      <p:sp>
        <p:nvSpPr>
          <p:cNvPr id="55313" name="Text Box 15"/>
          <p:cNvSpPr txBox="1">
            <a:spLocks noChangeArrowheads="1"/>
          </p:cNvSpPr>
          <p:nvPr/>
        </p:nvSpPr>
        <p:spPr bwMode="auto">
          <a:xfrm>
            <a:off x="6318250" y="4892675"/>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3200">
                <a:latin typeface="Tahoma" panose="020B0604030504040204" pitchFamily="34" charset="0"/>
                <a:ea typeface="宋体" panose="02010600030101010101" pitchFamily="2" charset="-122"/>
              </a:rPr>
              <a:t>?</a:t>
            </a:r>
          </a:p>
        </p:txBody>
      </p:sp>
      <p:sp>
        <p:nvSpPr>
          <p:cNvPr id="55314" name="Text Box 16"/>
          <p:cNvSpPr txBox="1">
            <a:spLocks noChangeArrowheads="1"/>
          </p:cNvSpPr>
          <p:nvPr/>
        </p:nvSpPr>
        <p:spPr bwMode="auto">
          <a:xfrm>
            <a:off x="6699250" y="6035675"/>
            <a:ext cx="197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waiting</a:t>
            </a:r>
            <a:r>
              <a:rPr kumimoji="1" lang="en-US" altLang="zh-CN" sz="2000">
                <a:latin typeface="Times New Roman" panose="02020603050405020304" pitchFamily="18" charset="0"/>
                <a:ea typeface="宋体" panose="02010600030101010101" pitchFamily="2" charset="-122"/>
              </a:rPr>
              <a:t>……</a:t>
            </a:r>
            <a:endParaRPr kumimoji="1" lang="en-US" altLang="zh-CN" sz="2000">
              <a:latin typeface="Tahoma" panose="020B0604030504040204" pitchFamily="34" charset="0"/>
              <a:ea typeface="宋体" panose="02010600030101010101" pitchFamily="2" charset="-122"/>
            </a:endParaRPr>
          </a:p>
        </p:txBody>
      </p:sp>
      <p:sp>
        <p:nvSpPr>
          <p:cNvPr id="55315" name="Line 17"/>
          <p:cNvSpPr>
            <a:spLocks noChangeShapeType="1"/>
          </p:cNvSpPr>
          <p:nvPr/>
        </p:nvSpPr>
        <p:spPr bwMode="auto">
          <a:xfrm>
            <a:off x="2051050" y="6340475"/>
            <a:ext cx="3581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6" name="Text Box 18"/>
          <p:cNvSpPr txBox="1">
            <a:spLocks noChangeArrowheads="1"/>
          </p:cNvSpPr>
          <p:nvPr/>
        </p:nvSpPr>
        <p:spPr bwMode="auto">
          <a:xfrm>
            <a:off x="2889250" y="5883275"/>
            <a:ext cx="2833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(syn) Hello ,I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3.3.3.3</a:t>
            </a:r>
          </a:p>
        </p:txBody>
      </p:sp>
      <p:sp>
        <p:nvSpPr>
          <p:cNvPr id="55317" name="Text Box 19"/>
          <p:cNvSpPr txBox="1">
            <a:spLocks noChangeArrowheads="1"/>
          </p:cNvSpPr>
          <p:nvPr/>
        </p:nvSpPr>
        <p:spPr bwMode="auto">
          <a:xfrm>
            <a:off x="3101975" y="54673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a:t>
            </a:r>
            <a:endParaRPr kumimoji="1" lang="en-US" altLang="zh-CN" sz="2400">
              <a:latin typeface="Tahoma" panose="020B0604030504040204" pitchFamily="34" charset="0"/>
              <a:ea typeface="宋体" panose="02010600030101010101" pitchFamily="2" charset="-122"/>
            </a:endParaRPr>
          </a:p>
        </p:txBody>
      </p:sp>
      <p:sp>
        <p:nvSpPr>
          <p:cNvPr id="55318" name="Text Box 20"/>
          <p:cNvSpPr txBox="1">
            <a:spLocks noChangeArrowheads="1"/>
          </p:cNvSpPr>
          <p:nvPr/>
        </p:nvSpPr>
        <p:spPr bwMode="auto">
          <a:xfrm>
            <a:off x="6699250" y="5426075"/>
            <a:ext cx="197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waiting</a:t>
            </a:r>
            <a:r>
              <a:rPr kumimoji="1" lang="en-US" altLang="zh-CN" sz="2000">
                <a:latin typeface="Times New Roman" panose="02020603050405020304" pitchFamily="18" charset="0"/>
                <a:ea typeface="宋体" panose="02010600030101010101" pitchFamily="2" charset="-122"/>
              </a:rPr>
              <a:t>……</a:t>
            </a:r>
            <a:endParaRPr kumimoji="1" lang="en-US" altLang="zh-CN" sz="2000">
              <a:latin typeface="Tahoma" panose="020B0604030504040204" pitchFamily="34" charset="0"/>
              <a:ea typeface="宋体" panose="02010600030101010101" pitchFamily="2" charset="-122"/>
            </a:endParaRPr>
          </a:p>
        </p:txBody>
      </p:sp>
      <p:sp>
        <p:nvSpPr>
          <p:cNvPr id="55319" name="Text Box 21"/>
          <p:cNvSpPr txBox="1">
            <a:spLocks noChangeArrowheads="1"/>
          </p:cNvSpPr>
          <p:nvPr/>
        </p:nvSpPr>
        <p:spPr bwMode="auto">
          <a:xfrm>
            <a:off x="6699250" y="5730875"/>
            <a:ext cx="197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waiting</a:t>
            </a:r>
            <a:r>
              <a:rPr kumimoji="1" lang="en-US" altLang="zh-CN" sz="2000">
                <a:latin typeface="Times New Roman" panose="02020603050405020304" pitchFamily="18" charset="0"/>
                <a:ea typeface="宋体" panose="02010600030101010101" pitchFamily="2" charset="-122"/>
              </a:rPr>
              <a:t>……</a:t>
            </a:r>
            <a:endParaRPr kumimoji="1" lang="en-US" altLang="zh-CN" sz="2000">
              <a:latin typeface="Tahoma" panose="020B0604030504040204" pitchFamily="34" charset="0"/>
              <a:ea typeface="宋体" panose="02010600030101010101" pitchFamily="2" charset="-122"/>
            </a:endParaRPr>
          </a:p>
        </p:txBody>
      </p:sp>
      <p:sp>
        <p:nvSpPr>
          <p:cNvPr id="55320" name="Text Box 22"/>
          <p:cNvSpPr txBox="1">
            <a:spLocks noChangeArrowheads="1"/>
          </p:cNvSpPr>
          <p:nvPr/>
        </p:nvSpPr>
        <p:spPr bwMode="auto">
          <a:xfrm>
            <a:off x="6699250" y="5197475"/>
            <a:ext cx="197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m waiting</a:t>
            </a:r>
            <a:r>
              <a:rPr kumimoji="1" lang="en-US" altLang="zh-CN" sz="2000">
                <a:latin typeface="Times New Roman" panose="02020603050405020304" pitchFamily="18" charset="0"/>
                <a:ea typeface="宋体" panose="02010600030101010101" pitchFamily="2" charset="-122"/>
              </a:rPr>
              <a:t>……</a:t>
            </a:r>
            <a:endParaRPr kumimoji="1" lang="en-US" altLang="zh-CN" sz="2000">
              <a:latin typeface="Tahoma" panose="020B0604030504040204" pitchFamily="34" charset="0"/>
              <a:ea typeface="宋体" panose="02010600030101010101" pitchFamily="2" charset="-122"/>
            </a:endParaRPr>
          </a:p>
        </p:txBody>
      </p:sp>
      <p:sp>
        <p:nvSpPr>
          <p:cNvPr id="55321" name="Line 23"/>
          <p:cNvSpPr>
            <a:spLocks noChangeShapeType="1"/>
          </p:cNvSpPr>
          <p:nvPr/>
        </p:nvSpPr>
        <p:spPr bwMode="auto">
          <a:xfrm>
            <a:off x="2819400" y="3844925"/>
            <a:ext cx="0" cy="3810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5322" name="Line 24"/>
          <p:cNvSpPr>
            <a:spLocks noChangeShapeType="1"/>
          </p:cNvSpPr>
          <p:nvPr/>
        </p:nvSpPr>
        <p:spPr bwMode="auto">
          <a:xfrm flipH="1">
            <a:off x="1752600" y="4225925"/>
            <a:ext cx="10668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3" name="TextBox 1"/>
          <p:cNvSpPr txBox="1">
            <a:spLocks noChangeArrowheads="1"/>
          </p:cNvSpPr>
          <p:nvPr/>
        </p:nvSpPr>
        <p:spPr bwMode="auto">
          <a:xfrm>
            <a:off x="1052513" y="2492375"/>
            <a:ext cx="890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en-US" altLang="zh-CN" sz="1800">
                <a:latin typeface="Arial" panose="020B0604020202020204" pitchFamily="34" charset="0"/>
                <a:ea typeface="宋体" panose="02010600030101010101" pitchFamily="2" charset="-122"/>
              </a:rPr>
              <a:t>1.1.1.1</a:t>
            </a:r>
            <a:endParaRPr lang="zh-CN" altLang="en-US" sz="1800">
              <a:latin typeface="Arial" panose="020B0604020202020204" pitchFamily="34" charset="0"/>
              <a:ea typeface="宋体" panose="02010600030101010101" pitchFamily="2" charset="-122"/>
            </a:endParaRPr>
          </a:p>
        </p:txBody>
      </p:sp>
      <p:sp>
        <p:nvSpPr>
          <p:cNvPr id="55324" name="TextBox 25"/>
          <p:cNvSpPr txBox="1">
            <a:spLocks noChangeArrowheads="1"/>
          </p:cNvSpPr>
          <p:nvPr/>
        </p:nvSpPr>
        <p:spPr bwMode="auto">
          <a:xfrm>
            <a:off x="969963" y="4675188"/>
            <a:ext cx="890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en-US" altLang="zh-CN" sz="1800">
                <a:latin typeface="Arial" panose="020B0604020202020204" pitchFamily="34" charset="0"/>
                <a:ea typeface="宋体" panose="02010600030101010101" pitchFamily="2" charset="-122"/>
              </a:rPr>
              <a:t>1.1.1.1</a:t>
            </a:r>
            <a:endParaRPr lang="zh-CN" altLang="en-US" sz="1800">
              <a:latin typeface="Arial" panose="020B0604020202020204" pitchFamily="34" charset="0"/>
              <a:ea typeface="宋体" panose="02010600030101010101" pitchFamily="2" charset="-122"/>
            </a:endParaRPr>
          </a:p>
        </p:txBody>
      </p:sp>
      <p:sp>
        <p:nvSpPr>
          <p:cNvPr id="55325" name="TextBox 1"/>
          <p:cNvSpPr txBox="1">
            <a:spLocks noChangeArrowheads="1"/>
          </p:cNvSpPr>
          <p:nvPr/>
        </p:nvSpPr>
        <p:spPr bwMode="auto">
          <a:xfrm>
            <a:off x="908050" y="4089400"/>
            <a:ext cx="88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en-US" altLang="zh-CN" sz="1800">
                <a:latin typeface="Arial" panose="020B0604020202020204" pitchFamily="34" charset="0"/>
                <a:ea typeface="宋体" panose="02010600030101010101" pitchFamily="2" charset="-122"/>
              </a:rPr>
              <a:t>2.2.2.2</a:t>
            </a: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0628455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网络攻击与防范</a:t>
            </a:r>
            <a:r>
              <a:rPr lang="en-US" altLang="zh-CN" dirty="0"/>
              <a:t>-</a:t>
            </a:r>
            <a:r>
              <a:rPr lang="zh-CN" altLang="en-US" dirty="0"/>
              <a:t>拒绝服务攻击</a:t>
            </a:r>
          </a:p>
        </p:txBody>
      </p:sp>
      <p:sp>
        <p:nvSpPr>
          <p:cNvPr id="3" name="内容占位符 2"/>
          <p:cNvSpPr>
            <a:spLocks noGrp="1"/>
          </p:cNvSpPr>
          <p:nvPr>
            <p:ph idx="1"/>
          </p:nvPr>
        </p:nvSpPr>
        <p:spPr/>
        <p:txBody>
          <a:bodyPr/>
          <a:lstStyle/>
          <a:p>
            <a:r>
              <a:rPr lang="en-US" altLang="zh-CN" dirty="0"/>
              <a:t>UDP Flood</a:t>
            </a:r>
          </a:p>
          <a:p>
            <a:pPr lvl="1"/>
            <a:r>
              <a:rPr lang="zh-CN" altLang="en-US" kern="1200" dirty="0"/>
              <a:t>利用</a:t>
            </a:r>
            <a:r>
              <a:rPr lang="en-US" altLang="zh-CN" kern="1200" dirty="0"/>
              <a:t>UDP</a:t>
            </a:r>
            <a:r>
              <a:rPr lang="zh-CN" altLang="en-US" kern="1200" dirty="0"/>
              <a:t>协议实现简单、高效，形成流量冲击</a:t>
            </a:r>
            <a:endParaRPr lang="en-US" altLang="zh-CN" kern="1200" dirty="0"/>
          </a:p>
          <a:p>
            <a:r>
              <a:rPr lang="en-US" altLang="zh-CN" dirty="0"/>
              <a:t>Teardrop</a:t>
            </a:r>
          </a:p>
          <a:p>
            <a:pPr lvl="1"/>
            <a:r>
              <a:rPr lang="zh-CN" altLang="en-US" dirty="0"/>
              <a:t>构造错误的分片信息，系统重组分片数据时内存计算错误，导致协议栈崩溃</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43</a:t>
            </a:fld>
            <a:endParaRPr lang="en-US" altLang="zh-CN"/>
          </a:p>
        </p:txBody>
      </p:sp>
      <p:sp>
        <p:nvSpPr>
          <p:cNvPr id="5" name="Rectangle 22"/>
          <p:cNvSpPr>
            <a:spLocks noChangeArrowheads="1"/>
          </p:cNvSpPr>
          <p:nvPr/>
        </p:nvSpPr>
        <p:spPr bwMode="auto">
          <a:xfrm>
            <a:off x="4700972" y="4089648"/>
            <a:ext cx="2133600" cy="457200"/>
          </a:xfrm>
          <a:prstGeom prst="rect">
            <a:avLst/>
          </a:prstGeom>
          <a:solidFill>
            <a:schemeClr val="accent1"/>
          </a:solidFill>
          <a:ln w="9525">
            <a:solidFill>
              <a:schemeClr val="tx1"/>
            </a:solidFill>
            <a:miter lim="800000"/>
          </a:ln>
        </p:spPr>
        <p:txBody>
          <a:bodyPr wrap="none" anchor="ctr"/>
          <a:lstStyle/>
          <a:p>
            <a:pPr algn="ctr" eaLnBrk="1" hangingPunct="1"/>
            <a:r>
              <a:rPr kumimoji="1" lang="en-US" altLang="zh-CN" sz="1600" dirty="0">
                <a:latin typeface="Tahoma" panose="020B0604030504040204" pitchFamily="34" charset="0"/>
              </a:rPr>
              <a:t>PSH 1:</a:t>
            </a:r>
            <a:r>
              <a:rPr kumimoji="1" lang="en-US" altLang="zh-CN" sz="1600" dirty="0">
                <a:solidFill>
                  <a:srgbClr val="FF0000"/>
                </a:solidFill>
                <a:latin typeface="Tahoma" panose="020B0604030504040204" pitchFamily="34" charset="0"/>
              </a:rPr>
              <a:t>1025</a:t>
            </a:r>
            <a:r>
              <a:rPr kumimoji="1" lang="en-US" altLang="zh-CN" sz="1600" dirty="0">
                <a:latin typeface="Times New Roman" panose="02020603050405020304" pitchFamily="18" charset="0"/>
              </a:rPr>
              <a:t>……</a:t>
            </a:r>
            <a:endParaRPr kumimoji="1" lang="en-US" altLang="zh-CN" sz="2400" dirty="0">
              <a:latin typeface="Tahoma" panose="020B0604030504040204" pitchFamily="34" charset="0"/>
            </a:endParaRPr>
          </a:p>
        </p:txBody>
      </p:sp>
      <p:sp>
        <p:nvSpPr>
          <p:cNvPr id="6" name="Rectangle 23"/>
          <p:cNvSpPr>
            <a:spLocks noChangeArrowheads="1"/>
          </p:cNvSpPr>
          <p:nvPr/>
        </p:nvSpPr>
        <p:spPr bwMode="auto">
          <a:xfrm>
            <a:off x="4700972" y="4927848"/>
            <a:ext cx="2133600" cy="457200"/>
          </a:xfrm>
          <a:prstGeom prst="rect">
            <a:avLst/>
          </a:prstGeom>
          <a:solidFill>
            <a:schemeClr val="accent1"/>
          </a:solidFill>
          <a:ln w="9525">
            <a:solidFill>
              <a:schemeClr val="tx1"/>
            </a:solidFill>
            <a:miter lim="800000"/>
          </a:ln>
        </p:spPr>
        <p:txBody>
          <a:bodyPr wrap="none" anchor="ctr"/>
          <a:lstStyle/>
          <a:p>
            <a:pPr algn="ctr" eaLnBrk="1" hangingPunct="1"/>
            <a:r>
              <a:rPr kumimoji="1" lang="en-US" altLang="zh-CN" sz="1600">
                <a:latin typeface="Tahoma" panose="020B0604030504040204" pitchFamily="34" charset="0"/>
              </a:rPr>
              <a:t>PSH</a:t>
            </a:r>
            <a:r>
              <a:rPr kumimoji="1" lang="en-US" altLang="zh-CN" sz="1600">
                <a:solidFill>
                  <a:schemeClr val="hlink"/>
                </a:solidFill>
                <a:latin typeface="Tahoma" panose="020B0604030504040204" pitchFamily="34" charset="0"/>
              </a:rPr>
              <a:t> </a:t>
            </a:r>
            <a:r>
              <a:rPr kumimoji="1" lang="en-US" altLang="zh-CN" sz="1600">
                <a:solidFill>
                  <a:srgbClr val="FF0000"/>
                </a:solidFill>
                <a:latin typeface="Tahoma" panose="020B0604030504040204" pitchFamily="34" charset="0"/>
              </a:rPr>
              <a:t>1000</a:t>
            </a:r>
            <a:r>
              <a:rPr kumimoji="1" lang="en-US" altLang="zh-CN" sz="1600">
                <a:latin typeface="Tahoma" panose="020B0604030504040204" pitchFamily="34" charset="0"/>
              </a:rPr>
              <a:t>:2048</a:t>
            </a:r>
            <a:r>
              <a:rPr kumimoji="1" lang="en-US" altLang="zh-CN" sz="1600">
                <a:latin typeface="Times New Roman" panose="02020603050405020304" pitchFamily="18" charset="0"/>
              </a:rPr>
              <a:t>……</a:t>
            </a:r>
            <a:endParaRPr kumimoji="1" lang="en-US" altLang="zh-CN" sz="1600">
              <a:latin typeface="Tahoma" panose="020B0604030504040204" pitchFamily="34" charset="0"/>
            </a:endParaRPr>
          </a:p>
        </p:txBody>
      </p:sp>
      <p:sp>
        <p:nvSpPr>
          <p:cNvPr id="7" name="Rectangle 24"/>
          <p:cNvSpPr>
            <a:spLocks noChangeArrowheads="1"/>
          </p:cNvSpPr>
          <p:nvPr/>
        </p:nvSpPr>
        <p:spPr bwMode="auto">
          <a:xfrm>
            <a:off x="4700972" y="5766048"/>
            <a:ext cx="2133600" cy="457200"/>
          </a:xfrm>
          <a:prstGeom prst="rect">
            <a:avLst/>
          </a:prstGeom>
          <a:solidFill>
            <a:schemeClr val="accent1"/>
          </a:solidFill>
          <a:ln w="9525">
            <a:solidFill>
              <a:schemeClr val="tx1"/>
            </a:solidFill>
            <a:miter lim="800000"/>
          </a:ln>
        </p:spPr>
        <p:txBody>
          <a:bodyPr wrap="none" anchor="ctr"/>
          <a:lstStyle/>
          <a:p>
            <a:pPr algn="ctr" eaLnBrk="1" hangingPunct="1"/>
            <a:r>
              <a:rPr kumimoji="1" lang="en-US" altLang="zh-CN" sz="1600">
                <a:latin typeface="Tahoma" panose="020B0604030504040204" pitchFamily="34" charset="0"/>
              </a:rPr>
              <a:t>PSH 2049:3073</a:t>
            </a:r>
            <a:r>
              <a:rPr kumimoji="1" lang="en-US" altLang="zh-CN" sz="1600">
                <a:latin typeface="Times New Roman" panose="02020603050405020304" pitchFamily="18" charset="0"/>
              </a:rPr>
              <a:t>……</a:t>
            </a:r>
            <a:endParaRPr kumimoji="1" lang="en-US" altLang="zh-CN" sz="1600">
              <a:latin typeface="Tahoma" panose="020B0604030504040204" pitchFamily="34" charset="0"/>
            </a:endParaRPr>
          </a:p>
        </p:txBody>
      </p:sp>
      <p:sp>
        <p:nvSpPr>
          <p:cNvPr id="8" name="Rectangle 25"/>
          <p:cNvSpPr>
            <a:spLocks noChangeArrowheads="1"/>
          </p:cNvSpPr>
          <p:nvPr/>
        </p:nvSpPr>
        <p:spPr bwMode="auto">
          <a:xfrm>
            <a:off x="4319972" y="3861048"/>
            <a:ext cx="2895600" cy="1752600"/>
          </a:xfrm>
          <a:prstGeom prst="rect">
            <a:avLst/>
          </a:prstGeom>
          <a:noFill/>
          <a:ln w="9525">
            <a:solidFill>
              <a:schemeClr val="tx1"/>
            </a:solidFill>
            <a:prstDash val="dashDot"/>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9" name="AutoShape 26"/>
          <p:cNvSpPr>
            <a:spLocks noChangeArrowheads="1"/>
          </p:cNvSpPr>
          <p:nvPr/>
        </p:nvSpPr>
        <p:spPr bwMode="auto">
          <a:xfrm>
            <a:off x="6156176" y="3286527"/>
            <a:ext cx="2438400" cy="533400"/>
          </a:xfrm>
          <a:prstGeom prst="curvedDownArrow">
            <a:avLst>
              <a:gd name="adj1" fmla="val 67280"/>
              <a:gd name="adj2" fmla="val 185714"/>
              <a:gd name="adj3" fmla="val 40477"/>
            </a:avLst>
          </a:prstGeom>
          <a:solidFill>
            <a:schemeClr val="accent1"/>
          </a:solidFill>
          <a:ln w="9525">
            <a:solidFill>
              <a:schemeClr val="tx1"/>
            </a:solidFill>
            <a:miter lim="800000"/>
          </a:ln>
        </p:spPr>
        <p:txBody>
          <a:bodyPr wrap="none" anchor="ctr"/>
          <a:lstStyle/>
          <a:p>
            <a:pPr eaLnBrk="1" hangingPunct="1"/>
            <a:endParaRPr lang="zh-CN" altLang="en-US"/>
          </a:p>
        </p:txBody>
      </p:sp>
      <p:sp>
        <p:nvSpPr>
          <p:cNvPr id="10" name="Text Box 27"/>
          <p:cNvSpPr txBox="1">
            <a:spLocks noChangeArrowheads="1"/>
          </p:cNvSpPr>
          <p:nvPr/>
        </p:nvSpPr>
        <p:spPr bwMode="auto">
          <a:xfrm>
            <a:off x="7207101" y="3916764"/>
            <a:ext cx="17235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2400" dirty="0">
                <a:latin typeface="Tahoma" panose="020B0604030504040204" pitchFamily="34" charset="0"/>
                <a:ea typeface="宋体" panose="02010600030101010101" pitchFamily="2" charset="-122"/>
              </a:rPr>
              <a:t>试图重组时</a:t>
            </a:r>
          </a:p>
          <a:p>
            <a:pPr eaLnBrk="1" hangingPunct="1"/>
            <a:r>
              <a:rPr kumimoji="1" lang="zh-CN" altLang="en-US" sz="2400" dirty="0">
                <a:latin typeface="Tahoma" panose="020B0604030504040204" pitchFamily="34" charset="0"/>
                <a:ea typeface="宋体" panose="02010600030101010101" pitchFamily="2" charset="-122"/>
              </a:rPr>
              <a:t>协议栈崩溃</a:t>
            </a:r>
          </a:p>
        </p:txBody>
      </p:sp>
      <p:sp>
        <p:nvSpPr>
          <p:cNvPr id="12" name="Line 3"/>
          <p:cNvSpPr>
            <a:spLocks noChangeShapeType="1"/>
          </p:cNvSpPr>
          <p:nvPr/>
        </p:nvSpPr>
        <p:spPr bwMode="auto">
          <a:xfrm flipH="1">
            <a:off x="1217155" y="3862059"/>
            <a:ext cx="60885" cy="23381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4"/>
          <p:cNvSpPr>
            <a:spLocks noChangeShapeType="1"/>
          </p:cNvSpPr>
          <p:nvPr/>
        </p:nvSpPr>
        <p:spPr bwMode="auto">
          <a:xfrm>
            <a:off x="3363707" y="3862059"/>
            <a:ext cx="2566" cy="2338139"/>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8"/>
          <p:cNvSpPr>
            <a:spLocks noChangeShapeType="1"/>
          </p:cNvSpPr>
          <p:nvPr/>
        </p:nvSpPr>
        <p:spPr bwMode="auto">
          <a:xfrm>
            <a:off x="1217156" y="4490839"/>
            <a:ext cx="2149117"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9"/>
          <p:cNvSpPr>
            <a:spLocks noChangeShapeType="1"/>
          </p:cNvSpPr>
          <p:nvPr/>
        </p:nvSpPr>
        <p:spPr bwMode="auto">
          <a:xfrm>
            <a:off x="1201605" y="4785556"/>
            <a:ext cx="2164668"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0"/>
          <p:cNvSpPr>
            <a:spLocks noChangeShapeType="1"/>
          </p:cNvSpPr>
          <p:nvPr/>
        </p:nvSpPr>
        <p:spPr bwMode="auto">
          <a:xfrm>
            <a:off x="1201605" y="5139217"/>
            <a:ext cx="2164668"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Text Box 17"/>
          <p:cNvSpPr txBox="1">
            <a:spLocks noChangeArrowheads="1"/>
          </p:cNvSpPr>
          <p:nvPr/>
        </p:nvSpPr>
        <p:spPr bwMode="auto">
          <a:xfrm>
            <a:off x="1425536" y="4196121"/>
            <a:ext cx="1623967" cy="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1600" dirty="0">
                <a:latin typeface="Tahoma" panose="020B0604030504040204" pitchFamily="34" charset="0"/>
                <a:ea typeface="宋体" panose="02010600030101010101" pitchFamily="2" charset="-122"/>
              </a:rPr>
              <a:t>PSH 1:1024</a:t>
            </a:r>
            <a:r>
              <a:rPr kumimoji="1" lang="en-US" altLang="zh-CN" sz="1600" dirty="0">
                <a:latin typeface="Times New Roman" panose="02020603050405020304" pitchFamily="18" charset="0"/>
                <a:ea typeface="宋体" panose="02010600030101010101" pitchFamily="2" charset="-122"/>
              </a:rPr>
              <a:t>……</a:t>
            </a:r>
            <a:endParaRPr kumimoji="1" lang="en-US" altLang="zh-CN" sz="1600" dirty="0">
              <a:latin typeface="Tahoma" panose="020B0604030504040204" pitchFamily="34" charset="0"/>
              <a:ea typeface="宋体" panose="02010600030101010101" pitchFamily="2" charset="-122"/>
            </a:endParaRPr>
          </a:p>
        </p:txBody>
      </p:sp>
      <p:sp>
        <p:nvSpPr>
          <p:cNvPr id="27" name="Rectangle 18"/>
          <p:cNvSpPr>
            <a:spLocks noChangeArrowheads="1"/>
          </p:cNvSpPr>
          <p:nvPr/>
        </p:nvSpPr>
        <p:spPr bwMode="auto">
          <a:xfrm>
            <a:off x="1201605" y="4490839"/>
            <a:ext cx="1953723" cy="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en-US" altLang="zh-CN" sz="1600" dirty="0">
                <a:latin typeface="Tahoma" panose="020B0604030504040204" pitchFamily="34" charset="0"/>
              </a:rPr>
              <a:t>PSH 1025:2048</a:t>
            </a:r>
            <a:r>
              <a:rPr kumimoji="1" lang="en-US" altLang="zh-CN" sz="1600" dirty="0">
                <a:latin typeface="Times New Roman" panose="02020603050405020304" pitchFamily="18" charset="0"/>
              </a:rPr>
              <a:t>……</a:t>
            </a:r>
            <a:endParaRPr kumimoji="1" lang="en-US" altLang="zh-CN" sz="1600" dirty="0">
              <a:latin typeface="Tahoma" panose="020B0604030504040204" pitchFamily="34" charset="0"/>
            </a:endParaRPr>
          </a:p>
        </p:txBody>
      </p:sp>
      <p:sp>
        <p:nvSpPr>
          <p:cNvPr id="28" name="Rectangle 19"/>
          <p:cNvSpPr>
            <a:spLocks noChangeArrowheads="1"/>
          </p:cNvSpPr>
          <p:nvPr/>
        </p:nvSpPr>
        <p:spPr bwMode="auto">
          <a:xfrm>
            <a:off x="1201605" y="4844499"/>
            <a:ext cx="2139787" cy="26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en-US" altLang="zh-CN" sz="1600">
                <a:latin typeface="Tahoma" panose="020B0604030504040204" pitchFamily="34" charset="0"/>
              </a:rPr>
              <a:t>PSH 2049:3073</a:t>
            </a:r>
            <a:r>
              <a:rPr kumimoji="1" lang="en-US" altLang="zh-CN" sz="1600">
                <a:latin typeface="Times New Roman" panose="02020603050405020304" pitchFamily="18" charset="0"/>
              </a:rPr>
              <a:t>……</a:t>
            </a:r>
            <a:endParaRPr kumimoji="1" lang="en-US" altLang="zh-CN" sz="1600">
              <a:latin typeface="Tahoma" panose="020B0604030504040204" pitchFamily="34" charset="0"/>
            </a:endParaRPr>
          </a:p>
        </p:txBody>
      </p:sp>
      <p:sp>
        <p:nvSpPr>
          <p:cNvPr id="31" name="右箭头 30"/>
          <p:cNvSpPr/>
          <p:nvPr/>
        </p:nvSpPr>
        <p:spPr>
          <a:xfrm>
            <a:off x="3491880" y="4473116"/>
            <a:ext cx="699120" cy="454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9923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533400" y="260350"/>
            <a:ext cx="8610600" cy="487363"/>
          </a:xfrm>
        </p:spPr>
        <p:txBody>
          <a:bodyPr/>
          <a:lstStyle/>
          <a:p>
            <a:r>
              <a:rPr lang="zh-CN" altLang="en-US" dirty="0"/>
              <a:t>网络攻击与防护</a:t>
            </a:r>
            <a:r>
              <a:rPr lang="en-US" altLang="zh-CN" dirty="0"/>
              <a:t>-</a:t>
            </a:r>
            <a:r>
              <a:rPr lang="zh-CN" altLang="en-US" dirty="0"/>
              <a:t>分布式拒绝服务攻击（</a:t>
            </a:r>
            <a:r>
              <a:rPr lang="en-US" altLang="zh-CN" dirty="0" err="1"/>
              <a:t>DDoS</a:t>
            </a:r>
            <a:r>
              <a:rPr lang="zh-CN" altLang="en-US" dirty="0"/>
              <a:t>）</a:t>
            </a:r>
          </a:p>
        </p:txBody>
      </p:sp>
      <p:sp>
        <p:nvSpPr>
          <p:cNvPr id="58371" name="内容占位符 2"/>
          <p:cNvSpPr>
            <a:spLocks noGrp="1"/>
          </p:cNvSpPr>
          <p:nvPr>
            <p:ph idx="1"/>
          </p:nvPr>
        </p:nvSpPr>
        <p:spPr/>
        <p:txBody>
          <a:bodyPr/>
          <a:lstStyle/>
          <a:p>
            <a:endParaRPr lang="zh-CN" altLang="en-US"/>
          </a:p>
        </p:txBody>
      </p:sp>
      <p:sp>
        <p:nvSpPr>
          <p:cNvPr id="5837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DBE101F4-4F76-46D6-80B2-8813671DD893}" type="slidenum">
              <a:rPr lang="zh-CN" altLang="en-US" sz="1000">
                <a:latin typeface="Arial" panose="020B0604020202020204" pitchFamily="34" charset="0"/>
                <a:ea typeface="宋体" panose="02010600030101010101" pitchFamily="2" charset="-122"/>
              </a:rPr>
              <a:t>44</a:t>
            </a:fld>
            <a:endParaRPr lang="en-US" altLang="zh-CN" sz="1000">
              <a:latin typeface="Arial" panose="020B0604020202020204" pitchFamily="34" charset="0"/>
              <a:ea typeface="宋体" panose="02010600030101010101" pitchFamily="2" charset="-122"/>
            </a:endParaRPr>
          </a:p>
        </p:txBody>
      </p:sp>
      <p:sp>
        <p:nvSpPr>
          <p:cNvPr id="5" name="内容占位符 2"/>
          <p:cNvSpPr txBox="1"/>
          <p:nvPr/>
        </p:nvSpPr>
        <p:spPr bwMode="gray">
          <a:xfrm>
            <a:off x="514350" y="1198563"/>
            <a:ext cx="8191500" cy="5105400"/>
          </a:xfrm>
          <a:prstGeom prst="rect">
            <a:avLst/>
          </a:prstGeom>
          <a:noFill/>
          <a:ln>
            <a:noFill/>
          </a:ln>
        </p:spPr>
        <p:txBody>
          <a:bodyPr/>
          <a:lstStyle>
            <a:lvl1pPr marL="342900" indent="-342900" algn="l" rtl="0" eaLnBrk="0" fontAlgn="base" hangingPunct="0">
              <a:spcBef>
                <a:spcPct val="20000"/>
              </a:spcBef>
              <a:spcAft>
                <a:spcPct val="0"/>
              </a:spcAft>
              <a:buClr>
                <a:srgbClr val="3399FF"/>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anose="05000000000000000000"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defRPr/>
            </a:pPr>
            <a:endParaRPr lang="zh-CN" altLang="en-US" sz="3200" kern="0" dirty="0"/>
          </a:p>
          <a:p>
            <a:pPr lvl="1">
              <a:defRPr/>
            </a:pPr>
            <a:endParaRPr lang="zh-CN" altLang="en-US" kern="0" dirty="0"/>
          </a:p>
          <a:p>
            <a:pPr lvl="1">
              <a:defRPr/>
            </a:pPr>
            <a:endParaRPr lang="zh-CN" altLang="zh-TW" kern="0" dirty="0"/>
          </a:p>
          <a:p>
            <a:pPr>
              <a:buFont typeface="Wingdings" panose="05000000000000000000" pitchFamily="2" charset="2"/>
              <a:buNone/>
              <a:defRPr/>
            </a:pPr>
            <a:endParaRPr lang="zh-CN" altLang="en-US" sz="2600" kern="0" dirty="0"/>
          </a:p>
          <a:p>
            <a:pPr>
              <a:defRPr/>
            </a:pPr>
            <a:endParaRPr lang="zh-CN" altLang="en-US" sz="3200" kern="0" dirty="0"/>
          </a:p>
          <a:p>
            <a:pPr>
              <a:buFont typeface="Wingdings" panose="05000000000000000000" pitchFamily="2" charset="2"/>
              <a:buNone/>
              <a:defRPr/>
            </a:pPr>
            <a:endParaRPr lang="en-US" altLang="zh-CN" sz="3200" kern="0" dirty="0"/>
          </a:p>
          <a:p>
            <a:pPr>
              <a:defRPr/>
            </a:pPr>
            <a:endParaRPr lang="zh-CN" altLang="en-US" kern="0" dirty="0"/>
          </a:p>
        </p:txBody>
      </p:sp>
      <p:pic>
        <p:nvPicPr>
          <p:cNvPr id="58374"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0638" y="5153025"/>
            <a:ext cx="915987"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3" descr="0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0500" y="1487488"/>
            <a:ext cx="735013"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75" y="2630488"/>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箭头连接符 8"/>
          <p:cNvCxnSpPr/>
          <p:nvPr/>
        </p:nvCxnSpPr>
        <p:spPr>
          <a:xfrm>
            <a:off x="909638" y="4508500"/>
            <a:ext cx="3378200" cy="64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8378"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1788" y="2630488"/>
            <a:ext cx="4492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9"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25" y="2628900"/>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0"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3917950"/>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1"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113" y="3917950"/>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2"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9275" y="3917950"/>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3"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225" y="3917950"/>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4"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2238" y="3919538"/>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5"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150" y="3917950"/>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6"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3463" y="3917950"/>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7"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7263" y="3919538"/>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8" name="Picture 2" descr="0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4100" y="3919538"/>
            <a:ext cx="450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直接箭头连接符 20"/>
          <p:cNvCxnSpPr/>
          <p:nvPr/>
        </p:nvCxnSpPr>
        <p:spPr>
          <a:xfrm flipH="1">
            <a:off x="4365625" y="2276475"/>
            <a:ext cx="3175" cy="35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368800" y="2276475"/>
            <a:ext cx="2228850" cy="35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rot="5400000" flipH="1" flipV="1">
            <a:off x="1274763" y="2855913"/>
            <a:ext cx="696912" cy="14271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rot="5400000" flipH="1" flipV="1">
            <a:off x="1705769" y="3286919"/>
            <a:ext cx="696912" cy="5651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16200000" flipV="1">
            <a:off x="2084388" y="3473450"/>
            <a:ext cx="696912" cy="1920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16200000" flipV="1">
            <a:off x="2462213" y="3095625"/>
            <a:ext cx="696912" cy="9477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5400000" flipH="1" flipV="1">
            <a:off x="3929063" y="3475038"/>
            <a:ext cx="673100" cy="2159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16200000" flipV="1">
            <a:off x="4323556" y="3250407"/>
            <a:ext cx="715963" cy="622300"/>
          </a:xfrm>
          <a:prstGeom prst="bentConnector3">
            <a:avLst>
              <a:gd name="adj1" fmla="val 45744"/>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V="1">
            <a:off x="6323807" y="3482181"/>
            <a:ext cx="709612" cy="1619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rot="16200000" flipV="1">
            <a:off x="6763544" y="3053556"/>
            <a:ext cx="700088" cy="103187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5400000" flipH="1" flipV="1">
            <a:off x="5876925" y="3197225"/>
            <a:ext cx="698500" cy="7429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2336800" y="2276475"/>
            <a:ext cx="2032000" cy="35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771650" y="4508500"/>
            <a:ext cx="2516188" cy="64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528888" y="4508500"/>
            <a:ext cx="1758950" cy="64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284538" y="4508500"/>
            <a:ext cx="1003300" cy="64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157663" y="4510088"/>
            <a:ext cx="130175"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4287838" y="4510088"/>
            <a:ext cx="704850"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4287838" y="4508500"/>
            <a:ext cx="1566862" cy="64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4287838" y="4508500"/>
            <a:ext cx="2471737" cy="64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4287838" y="4510088"/>
            <a:ext cx="3341687"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409" name="文本框 46"/>
          <p:cNvSpPr txBox="1">
            <a:spLocks noChangeArrowheads="1"/>
          </p:cNvSpPr>
          <p:nvPr/>
        </p:nvSpPr>
        <p:spPr bwMode="auto">
          <a:xfrm>
            <a:off x="4754563" y="168275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攻击者</a:t>
            </a:r>
          </a:p>
        </p:txBody>
      </p:sp>
      <p:sp>
        <p:nvSpPr>
          <p:cNvPr id="58410" name="文本框 47"/>
          <p:cNvSpPr txBox="1">
            <a:spLocks noChangeArrowheads="1"/>
          </p:cNvSpPr>
          <p:nvPr/>
        </p:nvSpPr>
        <p:spPr bwMode="auto">
          <a:xfrm>
            <a:off x="2476500" y="279400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管理机</a:t>
            </a:r>
          </a:p>
        </p:txBody>
      </p:sp>
      <p:sp>
        <p:nvSpPr>
          <p:cNvPr id="58411" name="文本框 48"/>
          <p:cNvSpPr txBox="1">
            <a:spLocks noChangeArrowheads="1"/>
          </p:cNvSpPr>
          <p:nvPr/>
        </p:nvSpPr>
        <p:spPr bwMode="auto">
          <a:xfrm>
            <a:off x="4500563" y="274320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管理机</a:t>
            </a:r>
          </a:p>
        </p:txBody>
      </p:sp>
      <p:sp>
        <p:nvSpPr>
          <p:cNvPr id="58412" name="文本框 49"/>
          <p:cNvSpPr txBox="1">
            <a:spLocks noChangeArrowheads="1"/>
          </p:cNvSpPr>
          <p:nvPr/>
        </p:nvSpPr>
        <p:spPr bwMode="auto">
          <a:xfrm>
            <a:off x="6894513" y="274320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管理机</a:t>
            </a:r>
          </a:p>
        </p:txBody>
      </p:sp>
      <p:sp>
        <p:nvSpPr>
          <p:cNvPr id="58413" name="文本框 50"/>
          <p:cNvSpPr txBox="1">
            <a:spLocks noChangeArrowheads="1"/>
          </p:cNvSpPr>
          <p:nvPr/>
        </p:nvSpPr>
        <p:spPr bwMode="auto">
          <a:xfrm>
            <a:off x="509588" y="45180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14" name="文本框 51"/>
          <p:cNvSpPr txBox="1">
            <a:spLocks noChangeArrowheads="1"/>
          </p:cNvSpPr>
          <p:nvPr/>
        </p:nvSpPr>
        <p:spPr bwMode="auto">
          <a:xfrm>
            <a:off x="1373188" y="45180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15" name="文本框 50"/>
          <p:cNvSpPr txBox="1">
            <a:spLocks noChangeArrowheads="1"/>
          </p:cNvSpPr>
          <p:nvPr/>
        </p:nvSpPr>
        <p:spPr bwMode="auto">
          <a:xfrm>
            <a:off x="2174875" y="45307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16" name="文本框 50"/>
          <p:cNvSpPr txBox="1">
            <a:spLocks noChangeArrowheads="1"/>
          </p:cNvSpPr>
          <p:nvPr/>
        </p:nvSpPr>
        <p:spPr bwMode="auto">
          <a:xfrm>
            <a:off x="2889250" y="45307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17" name="文本框 50"/>
          <p:cNvSpPr txBox="1">
            <a:spLocks noChangeArrowheads="1"/>
          </p:cNvSpPr>
          <p:nvPr/>
        </p:nvSpPr>
        <p:spPr bwMode="auto">
          <a:xfrm>
            <a:off x="3722688" y="45180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18" name="文本框 50"/>
          <p:cNvSpPr txBox="1">
            <a:spLocks noChangeArrowheads="1"/>
          </p:cNvSpPr>
          <p:nvPr/>
        </p:nvSpPr>
        <p:spPr bwMode="auto">
          <a:xfrm>
            <a:off x="4518025" y="45307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19" name="文本框 50"/>
          <p:cNvSpPr txBox="1">
            <a:spLocks noChangeArrowheads="1"/>
          </p:cNvSpPr>
          <p:nvPr/>
        </p:nvSpPr>
        <p:spPr bwMode="auto">
          <a:xfrm>
            <a:off x="5418138" y="45307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20" name="文本框 50"/>
          <p:cNvSpPr txBox="1">
            <a:spLocks noChangeArrowheads="1"/>
          </p:cNvSpPr>
          <p:nvPr/>
        </p:nvSpPr>
        <p:spPr bwMode="auto">
          <a:xfrm>
            <a:off x="6338888" y="45180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21" name="文本框 50"/>
          <p:cNvSpPr txBox="1">
            <a:spLocks noChangeArrowheads="1"/>
          </p:cNvSpPr>
          <p:nvPr/>
        </p:nvSpPr>
        <p:spPr bwMode="auto">
          <a:xfrm>
            <a:off x="7248525" y="45180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攻击机</a:t>
            </a:r>
          </a:p>
        </p:txBody>
      </p:sp>
      <p:sp>
        <p:nvSpPr>
          <p:cNvPr id="58422" name="文本框 50"/>
          <p:cNvSpPr txBox="1">
            <a:spLocks noChangeArrowheads="1"/>
          </p:cNvSpPr>
          <p:nvPr/>
        </p:nvSpPr>
        <p:spPr bwMode="auto">
          <a:xfrm>
            <a:off x="4697413" y="5732463"/>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目标机</a:t>
            </a:r>
          </a:p>
        </p:txBody>
      </p:sp>
    </p:spTree>
    <p:extLst>
      <p:ext uri="{BB962C8B-B14F-4D97-AF65-F5344CB8AC3E}">
        <p14:creationId xmlns:p14="http://schemas.microsoft.com/office/powerpoint/2010/main" val="293688700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a:t>拒绝服务攻击的防御</a:t>
            </a:r>
          </a:p>
        </p:txBody>
      </p:sp>
      <p:sp>
        <p:nvSpPr>
          <p:cNvPr id="59395" name="内容占位符 2"/>
          <p:cNvSpPr>
            <a:spLocks noGrp="1"/>
          </p:cNvSpPr>
          <p:nvPr>
            <p:ph idx="1"/>
          </p:nvPr>
        </p:nvSpPr>
        <p:spPr/>
        <p:txBody>
          <a:bodyPr/>
          <a:lstStyle/>
          <a:p>
            <a:r>
              <a:rPr lang="zh-CN" altLang="en-US"/>
              <a:t>管理防御</a:t>
            </a:r>
            <a:endParaRPr lang="en-US" altLang="zh-CN"/>
          </a:p>
          <a:p>
            <a:pPr lvl="1"/>
            <a:r>
              <a:rPr lang="zh-CN" altLang="en-US"/>
              <a:t>业务连续性计划（组织共同承担，应对</a:t>
            </a:r>
            <a:r>
              <a:rPr lang="en-US" altLang="zh-CN"/>
              <a:t>DoS</a:t>
            </a:r>
            <a:r>
              <a:rPr lang="zh-CN" altLang="en-US"/>
              <a:t>攻击）</a:t>
            </a:r>
            <a:endParaRPr lang="en-US" altLang="zh-CN"/>
          </a:p>
          <a:p>
            <a:pPr lvl="1"/>
            <a:r>
              <a:rPr lang="zh-CN" altLang="en-US"/>
              <a:t>协调机制（运营商、公安部门、专家团队）</a:t>
            </a:r>
            <a:endParaRPr lang="en-US" altLang="zh-CN"/>
          </a:p>
          <a:p>
            <a:r>
              <a:rPr lang="zh-CN" altLang="en-US"/>
              <a:t>技术防御</a:t>
            </a:r>
            <a:endParaRPr lang="en-US" altLang="zh-CN"/>
          </a:p>
          <a:p>
            <a:pPr lvl="1"/>
            <a:r>
              <a:rPr lang="zh-CN" altLang="en-US"/>
              <a:t>安全设备（防火墙、抗</a:t>
            </a:r>
            <a:r>
              <a:rPr lang="en-US" altLang="zh-CN"/>
              <a:t>DoS</a:t>
            </a:r>
            <a:r>
              <a:rPr lang="zh-CN" altLang="en-US"/>
              <a:t>设备）</a:t>
            </a:r>
            <a:endParaRPr lang="en-US" altLang="zh-CN"/>
          </a:p>
          <a:p>
            <a:pPr lvl="1"/>
            <a:r>
              <a:rPr lang="zh-CN" altLang="en-US"/>
              <a:t>增强网络带宽</a:t>
            </a:r>
            <a:endParaRPr lang="en-US" altLang="zh-CN"/>
          </a:p>
          <a:p>
            <a:pPr lvl="1"/>
            <a:r>
              <a:rPr lang="zh-CN" altLang="en-US"/>
              <a:t>自身强壮性（风险评估、补丁、安全加固、资源控制）</a:t>
            </a:r>
            <a:endParaRPr lang="en-US" altLang="zh-CN"/>
          </a:p>
          <a:p>
            <a:r>
              <a:rPr lang="zh-CN" altLang="en-US"/>
              <a:t>监测防御</a:t>
            </a:r>
            <a:endParaRPr lang="en-US" altLang="zh-CN"/>
          </a:p>
          <a:p>
            <a:pPr lvl="1"/>
            <a:r>
              <a:rPr lang="zh-CN" altLang="en-US"/>
              <a:t>应急响应（构建监测体系）</a:t>
            </a:r>
            <a:endParaRPr lang="en-US" altLang="zh-CN"/>
          </a:p>
        </p:txBody>
      </p:sp>
      <p:sp>
        <p:nvSpPr>
          <p:cNvPr id="5939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7B44DF0A-608F-4A50-AB9D-2B02EA50831F}" type="slidenum">
              <a:rPr lang="zh-CN" altLang="en-US" sz="1000">
                <a:latin typeface="Arial" panose="020B0604020202020204" pitchFamily="34" charset="0"/>
                <a:ea typeface="宋体" panose="02010600030101010101" pitchFamily="2" charset="-122"/>
              </a:rPr>
              <a:t>45</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9605796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知识子域：网络安全防护技术</a:t>
            </a:r>
          </a:p>
        </p:txBody>
      </p:sp>
      <p:sp>
        <p:nvSpPr>
          <p:cNvPr id="3" name="内容占位符 2"/>
          <p:cNvSpPr>
            <a:spLocks noGrp="1"/>
          </p:cNvSpPr>
          <p:nvPr>
            <p:ph idx="1"/>
          </p:nvPr>
        </p:nvSpPr>
        <p:spPr/>
        <p:txBody>
          <a:bodyPr/>
          <a:lstStyle/>
          <a:p>
            <a:r>
              <a:rPr lang="zh-CN" altLang="en-US" dirty="0"/>
              <a:t>边界安全防护</a:t>
            </a:r>
          </a:p>
          <a:p>
            <a:pPr lvl="1"/>
            <a:r>
              <a:rPr lang="zh-CN" altLang="en-US" dirty="0"/>
              <a:t>了解防火墙、安全隔离与信息交换系统的实现技术、部署方式、作用及局限性；</a:t>
            </a:r>
          </a:p>
          <a:p>
            <a:pPr lvl="1"/>
            <a:r>
              <a:rPr lang="zh-CN" altLang="en-US" dirty="0"/>
              <a:t>了解</a:t>
            </a:r>
            <a:r>
              <a:rPr lang="en-US" altLang="zh-CN" dirty="0"/>
              <a:t>IPS</a:t>
            </a:r>
            <a:r>
              <a:rPr lang="zh-CN" altLang="en-US" dirty="0"/>
              <a:t>、</a:t>
            </a:r>
            <a:r>
              <a:rPr lang="en-US" altLang="zh-CN" dirty="0"/>
              <a:t>UTM</a:t>
            </a:r>
            <a:r>
              <a:rPr lang="zh-CN" altLang="en-US" dirty="0"/>
              <a:t>、防病毒网关等边界安全防护技术的概念。</a:t>
            </a:r>
          </a:p>
          <a:p>
            <a:r>
              <a:rPr lang="zh-CN" altLang="en-US" dirty="0"/>
              <a:t>检测与审计</a:t>
            </a:r>
          </a:p>
          <a:p>
            <a:pPr lvl="1"/>
            <a:r>
              <a:rPr lang="zh-CN" altLang="en-US" dirty="0"/>
              <a:t>了解入侵系统、安全审计的作用、分类、实现技术、部署方式及应用上的局限性；</a:t>
            </a:r>
          </a:p>
          <a:p>
            <a:r>
              <a:rPr lang="zh-CN" altLang="en-US" dirty="0"/>
              <a:t>接入管理</a:t>
            </a:r>
          </a:p>
          <a:p>
            <a:pPr lvl="1"/>
            <a:r>
              <a:rPr lang="zh-CN" altLang="en-US" dirty="0"/>
              <a:t>了解</a:t>
            </a:r>
            <a:r>
              <a:rPr lang="en-US" altLang="zh-CN" dirty="0"/>
              <a:t>VPN</a:t>
            </a:r>
            <a:r>
              <a:rPr lang="zh-CN" altLang="en-US" dirty="0"/>
              <a:t>的作用、关键技术及应用领域；</a:t>
            </a:r>
          </a:p>
          <a:p>
            <a:pPr lvl="1"/>
            <a:r>
              <a:rPr lang="zh-CN" altLang="en-US" dirty="0"/>
              <a:t>了解网络准入控制的作用。</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46</a:t>
            </a:fld>
            <a:endParaRPr lang="en-US" altLang="zh-CN"/>
          </a:p>
        </p:txBody>
      </p:sp>
    </p:spTree>
    <p:extLst>
      <p:ext uri="{BB962C8B-B14F-4D97-AF65-F5344CB8AC3E}">
        <p14:creationId xmlns:p14="http://schemas.microsoft.com/office/powerpoint/2010/main" val="66078811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503548" y="1235940"/>
            <a:ext cx="8191500" cy="5105400"/>
          </a:xfrm>
        </p:spPr>
        <p:txBody>
          <a:bodyPr/>
          <a:lstStyle/>
          <a:p>
            <a:pPr>
              <a:lnSpc>
                <a:spcPct val="90000"/>
              </a:lnSpc>
            </a:pPr>
            <a:r>
              <a:rPr lang="zh-CN" altLang="en-US" dirty="0"/>
              <a:t>控制：在网络连接点上建立一个安全控制点，对进出数据进行限制</a:t>
            </a:r>
            <a:endParaRPr lang="en-US" altLang="zh-CN" dirty="0"/>
          </a:p>
          <a:p>
            <a:pPr>
              <a:lnSpc>
                <a:spcPct val="90000"/>
              </a:lnSpc>
            </a:pPr>
            <a:r>
              <a:rPr lang="zh-CN" altLang="en-US" dirty="0"/>
              <a:t>隔离：将需要保护的网络与不可信任网络进行隔离，隐藏信息并进行安全防护</a:t>
            </a:r>
            <a:endParaRPr lang="en-US" altLang="zh-CN" dirty="0"/>
          </a:p>
          <a:p>
            <a:pPr>
              <a:lnSpc>
                <a:spcPct val="90000"/>
              </a:lnSpc>
            </a:pPr>
            <a:r>
              <a:rPr lang="zh-CN" altLang="en-US" dirty="0"/>
              <a:t>记录：对进出数据进行检查，记录相关信息</a:t>
            </a:r>
            <a:endParaRPr lang="en-US" altLang="zh-CN" dirty="0"/>
          </a:p>
          <a:p>
            <a:pPr lvl="1"/>
            <a:endParaRPr lang="en-US" altLang="zh-CN" b="1" dirty="0">
              <a:latin typeface="宋体" pitchFamily="2" charset="-122"/>
              <a:ea typeface="宋体" pitchFamily="2" charset="-122"/>
            </a:endParaRPr>
          </a:p>
        </p:txBody>
      </p:sp>
      <p:sp>
        <p:nvSpPr>
          <p:cNvPr id="90114" name="Rectangle 2"/>
          <p:cNvSpPr>
            <a:spLocks noGrp="1" noChangeArrowheads="1"/>
          </p:cNvSpPr>
          <p:nvPr>
            <p:ph type="title"/>
          </p:nvPr>
        </p:nvSpPr>
        <p:spPr>
          <a:noFill/>
          <a:ln w="9525">
            <a:noFill/>
            <a:miter lim="800000"/>
          </a:ln>
        </p:spPr>
        <p:txBody>
          <a:bodyPr vert="horz" wrap="square" lIns="91440" tIns="45720" rIns="91440" bIns="45720" numCol="1" anchor="ctr" anchorCtr="0" compatLnSpc="1"/>
          <a:lstStyle/>
          <a:p>
            <a:r>
              <a:rPr lang="zh-CN" altLang="en-US" dirty="0"/>
              <a:t>边界安全防护</a:t>
            </a:r>
            <a:r>
              <a:rPr lang="en-US" altLang="zh-CN" dirty="0"/>
              <a:t>-</a:t>
            </a:r>
            <a:r>
              <a:rPr lang="zh-CN" altLang="en-US" dirty="0"/>
              <a:t>防火墙</a:t>
            </a:r>
            <a:endParaRPr lang="en-US" altLang="zh-CN" dirty="0"/>
          </a:p>
        </p:txBody>
      </p:sp>
      <p:sp>
        <p:nvSpPr>
          <p:cNvPr id="90116" name="灯片编号占位符 4"/>
          <p:cNvSpPr>
            <a:spLocks noGrp="1"/>
          </p:cNvSpPr>
          <p:nvPr>
            <p:ph type="sldNum" sz="quarter" idx="10"/>
          </p:nvPr>
        </p:nvSpPr>
        <p:spPr>
          <a:noFill/>
        </p:spPr>
        <p:txBody>
          <a:bodyPr/>
          <a:lstStyle/>
          <a:p>
            <a:fld id="{EFE4A3F3-1778-456D-B7B4-4AE8F952B78A}" type="slidenum">
              <a:rPr lang="zh-CN" altLang="en-US" smtClean="0">
                <a:ea typeface="宋体" pitchFamily="2" charset="-122"/>
              </a:rPr>
              <a:t>47</a:t>
            </a:fld>
            <a:endParaRPr lang="en-US" altLang="zh-CN">
              <a:ea typeface="宋体" pitchFamily="2" charset="-122"/>
            </a:endParaRPr>
          </a:p>
        </p:txBody>
      </p:sp>
      <p:grpSp>
        <p:nvGrpSpPr>
          <p:cNvPr id="3" name="组合 2"/>
          <p:cNvGrpSpPr/>
          <p:nvPr/>
        </p:nvGrpSpPr>
        <p:grpSpPr>
          <a:xfrm>
            <a:off x="1236207" y="4005064"/>
            <a:ext cx="6726181" cy="2179881"/>
            <a:chOff x="1528547" y="3921040"/>
            <a:chExt cx="6726181" cy="2179881"/>
          </a:xfrm>
        </p:grpSpPr>
        <p:sp>
          <p:nvSpPr>
            <p:cNvPr id="36" name="Text Box 35"/>
            <p:cNvSpPr txBox="1">
              <a:spLocks noChangeArrowheads="1"/>
            </p:cNvSpPr>
            <p:nvPr/>
          </p:nvSpPr>
          <p:spPr bwMode="auto">
            <a:xfrm>
              <a:off x="1736725" y="3921040"/>
              <a:ext cx="12906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chemeClr val="bg1"/>
                  </a:solidFill>
                  <a:latin typeface="Times New Roman" pitchFamily="18" charset="0"/>
                </a:rPr>
                <a:t>安全网域一</a:t>
              </a:r>
            </a:p>
          </p:txBody>
        </p:sp>
        <p:pic>
          <p:nvPicPr>
            <p:cNvPr id="2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2662" y="4896632"/>
              <a:ext cx="287867" cy="46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2458" y="4837986"/>
              <a:ext cx="460587" cy="30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Line 23"/>
            <p:cNvSpPr>
              <a:spLocks noChangeShapeType="1"/>
            </p:cNvSpPr>
            <p:nvPr/>
          </p:nvSpPr>
          <p:spPr bwMode="auto">
            <a:xfrm>
              <a:off x="6375085" y="5579889"/>
              <a:ext cx="1227667" cy="0"/>
            </a:xfrm>
            <a:prstGeom prst="line">
              <a:avLst/>
            </a:prstGeom>
            <a:noFill/>
            <a:ln w="57150" cap="sq">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6"/>
            <p:cNvSpPr>
              <a:spLocks noChangeShapeType="1"/>
            </p:cNvSpPr>
            <p:nvPr/>
          </p:nvSpPr>
          <p:spPr bwMode="auto">
            <a:xfrm>
              <a:off x="7602752" y="5409786"/>
              <a:ext cx="0" cy="154858"/>
            </a:xfrm>
            <a:prstGeom prst="line">
              <a:avLst/>
            </a:prstGeom>
            <a:noFill/>
            <a:ln w="38100" cap="sq">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8"/>
            <p:cNvSpPr>
              <a:spLocks noChangeShapeType="1"/>
            </p:cNvSpPr>
            <p:nvPr/>
          </p:nvSpPr>
          <p:spPr bwMode="auto">
            <a:xfrm>
              <a:off x="7066596" y="5373411"/>
              <a:ext cx="0" cy="154858"/>
            </a:xfrm>
            <a:prstGeom prst="line">
              <a:avLst/>
            </a:prstGeom>
            <a:noFill/>
            <a:ln w="38100" cap="sq">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0"/>
            <p:cNvSpPr>
              <a:spLocks noChangeShapeType="1"/>
            </p:cNvSpPr>
            <p:nvPr/>
          </p:nvSpPr>
          <p:spPr bwMode="auto">
            <a:xfrm>
              <a:off x="3755977" y="5708399"/>
              <a:ext cx="1164659" cy="0"/>
            </a:xfrm>
            <a:prstGeom prst="line">
              <a:avLst/>
            </a:prstGeom>
            <a:noFill/>
            <a:ln w="57150" cap="sq">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2338" y="4955617"/>
              <a:ext cx="435398" cy="114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Line 32"/>
            <p:cNvSpPr>
              <a:spLocks noChangeShapeType="1"/>
            </p:cNvSpPr>
            <p:nvPr/>
          </p:nvSpPr>
          <p:spPr bwMode="auto">
            <a:xfrm>
              <a:off x="5137736" y="5586878"/>
              <a:ext cx="740056" cy="0"/>
            </a:xfrm>
            <a:prstGeom prst="line">
              <a:avLst/>
            </a:prstGeom>
            <a:noFill/>
            <a:ln w="57150" cap="sq">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4"/>
            <p:cNvSpPr>
              <a:spLocks noChangeArrowheads="1"/>
            </p:cNvSpPr>
            <p:nvPr/>
          </p:nvSpPr>
          <p:spPr bwMode="auto">
            <a:xfrm>
              <a:off x="6670552" y="4360689"/>
              <a:ext cx="1584176" cy="1600200"/>
            </a:xfrm>
            <a:prstGeom prst="ellipse">
              <a:avLst/>
            </a:prstGeom>
            <a:noFill/>
            <a:ln w="28575">
              <a:solidFill>
                <a:schemeClr val="accent1"/>
              </a:solidFill>
              <a:prstDash val="dash"/>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8"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858" y="4990386"/>
              <a:ext cx="460587" cy="30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4225" y="5058068"/>
              <a:ext cx="460587" cy="30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0657" y="5020668"/>
              <a:ext cx="287867" cy="46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0453" y="4962022"/>
              <a:ext cx="460587" cy="30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Line 26"/>
            <p:cNvSpPr>
              <a:spLocks noChangeShapeType="1"/>
            </p:cNvSpPr>
            <p:nvPr/>
          </p:nvSpPr>
          <p:spPr bwMode="auto">
            <a:xfrm>
              <a:off x="2460747" y="5533822"/>
              <a:ext cx="0" cy="154858"/>
            </a:xfrm>
            <a:prstGeom prst="line">
              <a:avLst/>
            </a:prstGeom>
            <a:noFill/>
            <a:ln w="38100" cap="sq">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8"/>
            <p:cNvSpPr>
              <a:spLocks noChangeShapeType="1"/>
            </p:cNvSpPr>
            <p:nvPr/>
          </p:nvSpPr>
          <p:spPr bwMode="auto">
            <a:xfrm>
              <a:off x="1924591" y="5497447"/>
              <a:ext cx="0" cy="154858"/>
            </a:xfrm>
            <a:prstGeom prst="line">
              <a:avLst/>
            </a:prstGeom>
            <a:noFill/>
            <a:ln w="38100" cap="sq">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34"/>
            <p:cNvSpPr>
              <a:spLocks noChangeArrowheads="1"/>
            </p:cNvSpPr>
            <p:nvPr/>
          </p:nvSpPr>
          <p:spPr bwMode="auto">
            <a:xfrm>
              <a:off x="1528547" y="4484725"/>
              <a:ext cx="1584176" cy="1600200"/>
            </a:xfrm>
            <a:prstGeom prst="ellipse">
              <a:avLst/>
            </a:prstGeom>
            <a:noFill/>
            <a:ln w="28575">
              <a:solidFill>
                <a:schemeClr val="accent1"/>
              </a:solidFill>
              <a:prstDash val="dash"/>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2853" y="5114422"/>
              <a:ext cx="460587" cy="30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2220" y="5182104"/>
              <a:ext cx="460587" cy="30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1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9052" y="5593275"/>
              <a:ext cx="633307" cy="25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Line 30"/>
            <p:cNvSpPr>
              <a:spLocks noChangeShapeType="1"/>
            </p:cNvSpPr>
            <p:nvPr/>
          </p:nvSpPr>
          <p:spPr bwMode="auto">
            <a:xfrm>
              <a:off x="1960677" y="5693019"/>
              <a:ext cx="1381760" cy="0"/>
            </a:xfrm>
            <a:prstGeom prst="line">
              <a:avLst/>
            </a:prstGeom>
            <a:noFill/>
            <a:ln w="57150" cap="sq">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Picture 1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6555" y="5475113"/>
              <a:ext cx="633307" cy="25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251893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0670B-C5E3-48B5-B9E2-C5C7FA41F109}"/>
              </a:ext>
            </a:extLst>
          </p:cNvPr>
          <p:cNvSpPr>
            <a:spLocks noGrp="1"/>
          </p:cNvSpPr>
          <p:nvPr>
            <p:ph type="title"/>
          </p:nvPr>
        </p:nvSpPr>
        <p:spPr/>
        <p:txBody>
          <a:bodyPr/>
          <a:lstStyle/>
          <a:p>
            <a:r>
              <a:rPr lang="zh-CN" altLang="en-US" dirty="0"/>
              <a:t>防火墙的主要技术</a:t>
            </a:r>
          </a:p>
        </p:txBody>
      </p:sp>
      <p:sp>
        <p:nvSpPr>
          <p:cNvPr id="3" name="内容占位符 2">
            <a:extLst>
              <a:ext uri="{FF2B5EF4-FFF2-40B4-BE49-F238E27FC236}">
                <a16:creationId xmlns:a16="http://schemas.microsoft.com/office/drawing/2014/main" id="{1764881C-E4A4-48E9-AF24-E0FBD59856FE}"/>
              </a:ext>
            </a:extLst>
          </p:cNvPr>
          <p:cNvSpPr>
            <a:spLocks noGrp="1"/>
          </p:cNvSpPr>
          <p:nvPr>
            <p:ph idx="1"/>
          </p:nvPr>
        </p:nvSpPr>
        <p:spPr/>
        <p:txBody>
          <a:bodyPr/>
          <a:lstStyle/>
          <a:p>
            <a:r>
              <a:rPr lang="zh-CN" altLang="en-US" dirty="0"/>
              <a:t>静态包过滤</a:t>
            </a:r>
            <a:endParaRPr lang="en-US" altLang="zh-CN" dirty="0"/>
          </a:p>
          <a:p>
            <a:pPr lvl="1"/>
            <a:r>
              <a:rPr lang="zh-CN" altLang="en-US" dirty="0"/>
              <a:t>依据数据包的基本标记来控制数据包</a:t>
            </a:r>
            <a:endParaRPr lang="en-US" altLang="zh-CN" dirty="0"/>
          </a:p>
          <a:p>
            <a:pPr lvl="1"/>
            <a:r>
              <a:rPr lang="zh-CN" altLang="zh-CN" dirty="0"/>
              <a:t>技术逻辑简单、易于实现，处理速度快</a:t>
            </a:r>
            <a:endParaRPr lang="en-US" altLang="zh-CN" dirty="0"/>
          </a:p>
          <a:p>
            <a:pPr lvl="1"/>
            <a:r>
              <a:rPr lang="zh-CN" altLang="zh-CN" dirty="0"/>
              <a:t>无法实现对应用层信息过滤处理，</a:t>
            </a:r>
            <a:r>
              <a:rPr lang="zh-CN" altLang="en-US" dirty="0"/>
              <a:t>配置较复杂</a:t>
            </a:r>
            <a:endParaRPr lang="en-US" altLang="zh-CN" dirty="0"/>
          </a:p>
          <a:p>
            <a:r>
              <a:rPr lang="zh-CN" altLang="en-US" dirty="0"/>
              <a:t>应用代理</a:t>
            </a:r>
            <a:endParaRPr lang="en-US" altLang="zh-CN" dirty="0"/>
          </a:p>
          <a:p>
            <a:pPr lvl="1"/>
            <a:r>
              <a:rPr lang="zh-CN" altLang="en-US" dirty="0"/>
              <a:t>连接都要通过防火墙进行转发</a:t>
            </a:r>
            <a:endParaRPr lang="en-US" altLang="zh-CN" dirty="0"/>
          </a:p>
          <a:p>
            <a:pPr lvl="1"/>
            <a:r>
              <a:rPr lang="zh-CN" altLang="en-US" dirty="0"/>
              <a:t>提供</a:t>
            </a:r>
            <a:r>
              <a:rPr lang="en-US" altLang="zh-CN" dirty="0"/>
              <a:t>NAT</a:t>
            </a:r>
            <a:r>
              <a:rPr lang="zh-CN" altLang="en-US" dirty="0"/>
              <a:t>，隐藏内部网络地址</a:t>
            </a:r>
            <a:endParaRPr lang="en-US" altLang="zh-CN" dirty="0"/>
          </a:p>
          <a:p>
            <a:r>
              <a:rPr lang="zh-CN" altLang="en-US" dirty="0"/>
              <a:t>状态检测</a:t>
            </a:r>
            <a:endParaRPr lang="en-US" altLang="zh-CN" dirty="0"/>
          </a:p>
          <a:p>
            <a:pPr lvl="1"/>
            <a:r>
              <a:rPr lang="zh-CN" altLang="en-US" dirty="0"/>
              <a:t>创建状态表用于维护连接，安全性高</a:t>
            </a:r>
            <a:endParaRPr lang="en-US" altLang="zh-CN" dirty="0"/>
          </a:p>
          <a:p>
            <a:pPr lvl="1">
              <a:lnSpc>
                <a:spcPct val="87000"/>
              </a:lnSpc>
            </a:pPr>
            <a:r>
              <a:rPr lang="zh-CN" altLang="en-US" dirty="0"/>
              <a:t>安全性高但对性能要求也高</a:t>
            </a:r>
            <a:endParaRPr lang="en-US" altLang="zh-CN" dirty="0"/>
          </a:p>
          <a:p>
            <a:pPr lvl="1">
              <a:lnSpc>
                <a:spcPct val="87000"/>
              </a:lnSpc>
            </a:pPr>
            <a:r>
              <a:rPr lang="zh-CN" altLang="en-US" dirty="0"/>
              <a:t>适应性好，对用户、应用程序透明</a:t>
            </a:r>
            <a:endParaRPr lang="en-US" altLang="zh-CN" dirty="0"/>
          </a:p>
        </p:txBody>
      </p:sp>
      <p:sp>
        <p:nvSpPr>
          <p:cNvPr id="4" name="灯片编号占位符 3">
            <a:extLst>
              <a:ext uri="{FF2B5EF4-FFF2-40B4-BE49-F238E27FC236}">
                <a16:creationId xmlns:a16="http://schemas.microsoft.com/office/drawing/2014/main" id="{32595848-0189-4AC8-8DB0-D4E7F0C598C0}"/>
              </a:ext>
            </a:extLst>
          </p:cNvPr>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spTree>
    <p:extLst>
      <p:ext uri="{BB962C8B-B14F-4D97-AF65-F5344CB8AC3E}">
        <p14:creationId xmlns:p14="http://schemas.microsoft.com/office/powerpoint/2010/main" val="26706568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防火墙的部署</a:t>
            </a:r>
          </a:p>
        </p:txBody>
      </p:sp>
      <p:sp>
        <p:nvSpPr>
          <p:cNvPr id="3" name="内容占位符 2"/>
          <p:cNvSpPr>
            <a:spLocks noGrp="1"/>
          </p:cNvSpPr>
          <p:nvPr>
            <p:ph idx="1"/>
          </p:nvPr>
        </p:nvSpPr>
        <p:spPr/>
        <p:txBody>
          <a:bodyPr/>
          <a:lstStyle/>
          <a:p>
            <a:r>
              <a:rPr lang="zh-CN" altLang="en-US" dirty="0"/>
              <a:t>防火墙的部署位置</a:t>
            </a:r>
          </a:p>
          <a:p>
            <a:pPr lvl="1"/>
            <a:r>
              <a:rPr lang="zh-CN" altLang="en-US" dirty="0"/>
              <a:t>可信网络与不可信网络之间</a:t>
            </a:r>
          </a:p>
          <a:p>
            <a:pPr lvl="1"/>
            <a:r>
              <a:rPr lang="zh-CN" altLang="en-US" dirty="0"/>
              <a:t>不同安全级别网络之间</a:t>
            </a:r>
          </a:p>
          <a:p>
            <a:pPr lvl="1"/>
            <a:r>
              <a:rPr lang="zh-CN" altLang="en-US" dirty="0"/>
              <a:t>两个需要隔离的区域之间</a:t>
            </a:r>
          </a:p>
          <a:p>
            <a:r>
              <a:rPr lang="zh-CN" altLang="en-US" dirty="0"/>
              <a:t>防火墙的部署方式</a:t>
            </a:r>
          </a:p>
          <a:p>
            <a:pPr lvl="1"/>
            <a:r>
              <a:rPr lang="zh-CN" altLang="en-US" dirty="0"/>
              <a:t>单防火墙（无</a:t>
            </a:r>
            <a:r>
              <a:rPr lang="en-US" altLang="zh-CN" dirty="0"/>
              <a:t>DMZ</a:t>
            </a:r>
            <a:r>
              <a:rPr lang="zh-CN" altLang="en-US" dirty="0"/>
              <a:t>）部署方式</a:t>
            </a:r>
          </a:p>
          <a:p>
            <a:pPr lvl="1"/>
            <a:r>
              <a:rPr lang="zh-CN" altLang="en-US" dirty="0"/>
              <a:t>单防火墙（</a:t>
            </a:r>
            <a:r>
              <a:rPr lang="en-US" altLang="zh-CN" dirty="0"/>
              <a:t>DMZ</a:t>
            </a:r>
            <a:r>
              <a:rPr lang="zh-CN" altLang="en-US" dirty="0"/>
              <a:t>）部署方式</a:t>
            </a:r>
          </a:p>
          <a:p>
            <a:pPr lvl="1"/>
            <a:r>
              <a:rPr lang="zh-CN" altLang="en-US" dirty="0"/>
              <a:t>双防火墙部署方式</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49</a:t>
            </a:fld>
            <a:endParaRPr lang="en-US" altLang="zh-CN"/>
          </a:p>
        </p:txBody>
      </p:sp>
    </p:spTree>
    <p:extLst>
      <p:ext uri="{BB962C8B-B14F-4D97-AF65-F5344CB8AC3E}">
        <p14:creationId xmlns:p14="http://schemas.microsoft.com/office/powerpoint/2010/main" val="14645366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场地选择</a:t>
            </a:r>
          </a:p>
        </p:txBody>
      </p:sp>
      <p:sp>
        <p:nvSpPr>
          <p:cNvPr id="3" name="内容占位符 2"/>
          <p:cNvSpPr>
            <a:spLocks noGrp="1"/>
          </p:cNvSpPr>
          <p:nvPr>
            <p:ph idx="1"/>
          </p:nvPr>
        </p:nvSpPr>
        <p:spPr/>
        <p:txBody>
          <a:bodyPr/>
          <a:lstStyle/>
          <a:p>
            <a:r>
              <a:rPr lang="zh-CN" altLang="en-US" dirty="0"/>
              <a:t>区域：避开自然灾害高发区域</a:t>
            </a:r>
            <a:endParaRPr lang="en-US" altLang="zh-CN" dirty="0"/>
          </a:p>
          <a:p>
            <a:r>
              <a:rPr lang="zh-CN" altLang="en-US" dirty="0"/>
              <a:t>环境：远离可能的危险因素</a:t>
            </a:r>
            <a:endParaRPr lang="en-US" altLang="zh-CN" dirty="0"/>
          </a:p>
          <a:p>
            <a:pPr lvl="1"/>
            <a:r>
              <a:rPr lang="zh-CN" altLang="en-US" dirty="0"/>
              <a:t>治安、人流量等</a:t>
            </a:r>
            <a:endParaRPr lang="en-US" altLang="zh-CN" dirty="0"/>
          </a:p>
          <a:p>
            <a:pPr lvl="1"/>
            <a:r>
              <a:rPr lang="zh-CN" altLang="en-US" dirty="0"/>
              <a:t>加油站、化工厂等</a:t>
            </a:r>
            <a:endParaRPr lang="en-US" altLang="zh-CN" dirty="0"/>
          </a:p>
          <a:p>
            <a:pPr marL="342900" lvl="1" indent="-342900">
              <a:buClr>
                <a:srgbClr val="3399FF"/>
              </a:buClr>
              <a:buFont typeface="Wingdings" pitchFamily="2" charset="2"/>
              <a:buChar char="v"/>
            </a:pPr>
            <a:r>
              <a:rPr lang="zh-CN" altLang="en-US" dirty="0"/>
              <a:t>其他：消防、交通便利</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dirty="0"/>
          </a:p>
        </p:txBody>
      </p:sp>
    </p:spTree>
    <p:extLst>
      <p:ext uri="{BB962C8B-B14F-4D97-AF65-F5344CB8AC3E}">
        <p14:creationId xmlns:p14="http://schemas.microsoft.com/office/powerpoint/2010/main" val="162809020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边界安全防护</a:t>
            </a:r>
            <a:r>
              <a:rPr lang="en-US" altLang="zh-CN" dirty="0"/>
              <a:t>-</a:t>
            </a:r>
            <a:r>
              <a:rPr lang="zh-CN" altLang="en-US" dirty="0"/>
              <a:t>网闸等</a:t>
            </a:r>
          </a:p>
        </p:txBody>
      </p:sp>
      <p:sp>
        <p:nvSpPr>
          <p:cNvPr id="3" name="内容占位符 2"/>
          <p:cNvSpPr>
            <a:spLocks noGrp="1"/>
          </p:cNvSpPr>
          <p:nvPr>
            <p:ph idx="1"/>
          </p:nvPr>
        </p:nvSpPr>
        <p:spPr/>
        <p:txBody>
          <a:bodyPr/>
          <a:lstStyle/>
          <a:p>
            <a:r>
              <a:rPr lang="zh-CN" altLang="en-US" dirty="0"/>
              <a:t>物理隔离与交换系统（网闸）</a:t>
            </a:r>
            <a:endParaRPr lang="en-US" altLang="zh-CN" dirty="0"/>
          </a:p>
          <a:p>
            <a:pPr lvl="1"/>
            <a:r>
              <a:rPr lang="zh-CN" altLang="en-US" dirty="0"/>
              <a:t>外部处理单元、内部处理单元、中间处理单元 </a:t>
            </a:r>
            <a:endParaRPr lang="en-US" altLang="zh-CN" dirty="0"/>
          </a:p>
          <a:p>
            <a:pPr lvl="1"/>
            <a:r>
              <a:rPr lang="zh-CN" altLang="en-US" dirty="0"/>
              <a:t>断开内外网之间的会话（物理隔离、协议隔离）</a:t>
            </a:r>
            <a:endParaRPr lang="zh-CN" altLang="zh-CN" dirty="0"/>
          </a:p>
          <a:p>
            <a:pPr lvl="1"/>
            <a:r>
              <a:rPr lang="zh-CN" altLang="zh-CN" dirty="0"/>
              <a:t>同时集合了其他安全防护技术</a:t>
            </a:r>
            <a:endParaRPr lang="en-US" altLang="zh-CN" dirty="0"/>
          </a:p>
          <a:p>
            <a:r>
              <a:rPr lang="zh-CN" altLang="en-US" dirty="0"/>
              <a:t>其他网络安全防护技术</a:t>
            </a:r>
            <a:endParaRPr lang="en-US" altLang="zh-CN" dirty="0"/>
          </a:p>
          <a:p>
            <a:pPr lvl="1"/>
            <a:r>
              <a:rPr lang="en-US" altLang="zh-CN" dirty="0"/>
              <a:t>IPS</a:t>
            </a:r>
          </a:p>
          <a:p>
            <a:pPr lvl="1"/>
            <a:r>
              <a:rPr lang="zh-CN" altLang="en-US" dirty="0"/>
              <a:t>防病毒网关</a:t>
            </a:r>
            <a:endParaRPr lang="en-US" altLang="zh-CN" dirty="0"/>
          </a:p>
          <a:p>
            <a:pPr lvl="1"/>
            <a:r>
              <a:rPr lang="en-US" altLang="zh-CN" dirty="0"/>
              <a:t>UTM</a:t>
            </a:r>
          </a:p>
          <a:p>
            <a:pPr lvl="1"/>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t>50</a:t>
            </a:fld>
            <a:endParaRPr lang="en-US" altLang="zh-CN"/>
          </a:p>
        </p:txBody>
      </p:sp>
    </p:spTree>
    <p:extLst>
      <p:ext uri="{BB962C8B-B14F-4D97-AF65-F5344CB8AC3E}">
        <p14:creationId xmlns:p14="http://schemas.microsoft.com/office/powerpoint/2010/main" val="378865704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检测与审计</a:t>
            </a:r>
            <a:r>
              <a:rPr lang="en-US" altLang="zh-CN" dirty="0"/>
              <a:t>-</a:t>
            </a:r>
            <a:r>
              <a:rPr lang="zh-CN" altLang="en-US" dirty="0"/>
              <a:t>入侵检测</a:t>
            </a:r>
          </a:p>
        </p:txBody>
      </p:sp>
      <p:sp>
        <p:nvSpPr>
          <p:cNvPr id="3" name="内容占位符 2"/>
          <p:cNvSpPr>
            <a:spLocks noGrp="1"/>
          </p:cNvSpPr>
          <p:nvPr>
            <p:ph idx="1"/>
          </p:nvPr>
        </p:nvSpPr>
        <p:spPr/>
        <p:txBody>
          <a:bodyPr/>
          <a:lstStyle/>
          <a:p>
            <a:r>
              <a:rPr lang="zh-CN" altLang="en-US" dirty="0"/>
              <a:t>入侵检测系统的作用</a:t>
            </a:r>
            <a:endParaRPr lang="en-US" altLang="zh-CN" dirty="0"/>
          </a:p>
          <a:p>
            <a:pPr lvl="1"/>
            <a:r>
              <a:rPr lang="zh-CN" altLang="en-US" dirty="0"/>
              <a:t>主动防御，防火墙的重要补充</a:t>
            </a:r>
            <a:endParaRPr lang="en-US" altLang="zh-CN" dirty="0"/>
          </a:p>
          <a:p>
            <a:pPr lvl="1"/>
            <a:r>
              <a:rPr lang="zh-CN" altLang="en-US" dirty="0"/>
              <a:t>构建网络安全防御体系重要环节</a:t>
            </a:r>
            <a:endParaRPr lang="en-US" altLang="zh-CN" dirty="0"/>
          </a:p>
          <a:p>
            <a:r>
              <a:rPr lang="zh-CN" altLang="en-US" dirty="0"/>
              <a:t>入侵检测系统功能</a:t>
            </a:r>
            <a:endParaRPr lang="en-US" altLang="zh-CN" dirty="0"/>
          </a:p>
          <a:p>
            <a:pPr lvl="1"/>
            <a:r>
              <a:rPr lang="zh-CN" altLang="zh-CN" dirty="0"/>
              <a:t>发现并报告系统中未授权或违反安全策略行为</a:t>
            </a:r>
            <a:endParaRPr lang="en-US" altLang="zh-CN" dirty="0"/>
          </a:p>
          <a:p>
            <a:pPr lvl="1"/>
            <a:r>
              <a:rPr lang="zh-CN" altLang="zh-CN" dirty="0"/>
              <a:t>为网络安全策略的制定提供指导</a:t>
            </a:r>
            <a:endParaRPr lang="en-US" altLang="zh-CN" dirty="0"/>
          </a:p>
        </p:txBody>
      </p:sp>
      <p:sp>
        <p:nvSpPr>
          <p:cNvPr id="4" name="灯片编号占位符 3"/>
          <p:cNvSpPr>
            <a:spLocks noGrp="1"/>
          </p:cNvSpPr>
          <p:nvPr>
            <p:ph type="sldNum" sz="quarter" idx="10"/>
          </p:nvPr>
        </p:nvSpPr>
        <p:spPr/>
        <p:txBody>
          <a:bodyPr/>
          <a:lstStyle/>
          <a:p>
            <a:pPr>
              <a:defRPr/>
            </a:pPr>
            <a:fld id="{EDD636E1-B39A-43D8-869C-4EE6EF7EBAB3}" type="slidenum">
              <a:rPr lang="zh-CN" altLang="en-US" smtClean="0"/>
              <a:t>51</a:t>
            </a:fld>
            <a:endParaRPr lang="en-US" altLang="zh-CN"/>
          </a:p>
        </p:txBody>
      </p:sp>
    </p:spTree>
    <p:extLst>
      <p:ext uri="{BB962C8B-B14F-4D97-AF65-F5344CB8AC3E}">
        <p14:creationId xmlns:p14="http://schemas.microsoft.com/office/powerpoint/2010/main" val="225514066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3F3C4-8C64-453C-BFB0-870943FE126B}"/>
              </a:ext>
            </a:extLst>
          </p:cNvPr>
          <p:cNvSpPr>
            <a:spLocks noGrp="1"/>
          </p:cNvSpPr>
          <p:nvPr>
            <p:ph type="title"/>
          </p:nvPr>
        </p:nvSpPr>
        <p:spPr/>
        <p:txBody>
          <a:bodyPr/>
          <a:lstStyle/>
          <a:p>
            <a:r>
              <a:rPr lang="zh-CN" altLang="en-US" dirty="0"/>
              <a:t>入侵检测系统</a:t>
            </a:r>
          </a:p>
        </p:txBody>
      </p:sp>
      <p:sp>
        <p:nvSpPr>
          <p:cNvPr id="3" name="内容占位符 2">
            <a:extLst>
              <a:ext uri="{FF2B5EF4-FFF2-40B4-BE49-F238E27FC236}">
                <a16:creationId xmlns:a16="http://schemas.microsoft.com/office/drawing/2014/main" id="{BDD2C741-F00B-4EA3-87F5-94B9D4CE2A06}"/>
              </a:ext>
            </a:extLst>
          </p:cNvPr>
          <p:cNvSpPr>
            <a:spLocks noGrp="1"/>
          </p:cNvSpPr>
          <p:nvPr>
            <p:ph idx="1"/>
          </p:nvPr>
        </p:nvSpPr>
        <p:spPr/>
        <p:txBody>
          <a:bodyPr/>
          <a:lstStyle/>
          <a:p>
            <a:r>
              <a:rPr lang="zh-CN" altLang="en-US" dirty="0"/>
              <a:t>分类</a:t>
            </a:r>
            <a:endParaRPr lang="en-US" altLang="zh-CN" dirty="0"/>
          </a:p>
          <a:p>
            <a:pPr lvl="1"/>
            <a:r>
              <a:rPr lang="zh-CN" altLang="en-US" dirty="0"/>
              <a:t>网络入侵检测</a:t>
            </a:r>
            <a:endParaRPr lang="en-US" altLang="zh-CN" dirty="0"/>
          </a:p>
          <a:p>
            <a:pPr lvl="1"/>
            <a:r>
              <a:rPr lang="zh-CN" altLang="en-US" dirty="0"/>
              <a:t>主机入侵检测</a:t>
            </a:r>
            <a:endParaRPr lang="en-US" altLang="zh-CN" dirty="0"/>
          </a:p>
          <a:p>
            <a:r>
              <a:rPr lang="zh-CN" altLang="en-US" dirty="0"/>
              <a:t>检测技术</a:t>
            </a:r>
            <a:endParaRPr lang="en-US" altLang="zh-CN" dirty="0"/>
          </a:p>
          <a:p>
            <a:pPr lvl="1"/>
            <a:r>
              <a:rPr lang="zh-CN" altLang="en-US" dirty="0"/>
              <a:t>误用检测</a:t>
            </a:r>
            <a:endParaRPr lang="en-US" altLang="zh-CN" dirty="0"/>
          </a:p>
          <a:p>
            <a:pPr lvl="1"/>
            <a:r>
              <a:rPr lang="zh-CN" altLang="en-US" dirty="0"/>
              <a:t>异常检测</a:t>
            </a:r>
            <a:endParaRPr lang="en-US" altLang="zh-CN" dirty="0"/>
          </a:p>
          <a:p>
            <a:r>
              <a:rPr lang="zh-CN" altLang="en-US" dirty="0"/>
              <a:t>部署</a:t>
            </a:r>
            <a:endParaRPr lang="en-US" altLang="zh-CN" dirty="0"/>
          </a:p>
          <a:p>
            <a:r>
              <a:rPr lang="zh-CN" altLang="en-US" dirty="0"/>
              <a:t>局限性</a:t>
            </a:r>
          </a:p>
        </p:txBody>
      </p:sp>
      <p:sp>
        <p:nvSpPr>
          <p:cNvPr id="4" name="灯片编号占位符 3">
            <a:extLst>
              <a:ext uri="{FF2B5EF4-FFF2-40B4-BE49-F238E27FC236}">
                <a16:creationId xmlns:a16="http://schemas.microsoft.com/office/drawing/2014/main" id="{27FA7A01-29E8-4A4C-B372-CDF43C5DFD24}"/>
              </a:ext>
            </a:extLst>
          </p:cNvPr>
          <p:cNvSpPr>
            <a:spLocks noGrp="1"/>
          </p:cNvSpPr>
          <p:nvPr>
            <p:ph type="sldNum" sz="quarter" idx="10"/>
          </p:nvPr>
        </p:nvSpPr>
        <p:spPr/>
        <p:txBody>
          <a:bodyPr/>
          <a:lstStyle/>
          <a:p>
            <a:pPr>
              <a:defRPr/>
            </a:pPr>
            <a:fld id="{F5E0E65E-9137-4309-8D78-B392A1917D52}" type="slidenum">
              <a:rPr lang="zh-CN" altLang="en-US" smtClean="0"/>
              <a:pPr>
                <a:defRPr/>
              </a:pPr>
              <a:t>52</a:t>
            </a:fld>
            <a:endParaRPr lang="en-US" altLang="zh-CN"/>
          </a:p>
        </p:txBody>
      </p:sp>
      <p:graphicFrame>
        <p:nvGraphicFramePr>
          <p:cNvPr id="5" name="_x0000_i1040">
            <a:extLst>
              <a:ext uri="{FF2B5EF4-FFF2-40B4-BE49-F238E27FC236}">
                <a16:creationId xmlns:a16="http://schemas.microsoft.com/office/drawing/2014/main" id="{F690303D-79A2-472C-9DB3-1E652FF10B5B}"/>
              </a:ext>
            </a:extLst>
          </p:cNvPr>
          <p:cNvGraphicFramePr>
            <a:graphicFrameLocks noChangeAspect="1"/>
          </p:cNvGraphicFramePr>
          <p:nvPr>
            <p:extLst>
              <p:ext uri="{D42A27DB-BD31-4B8C-83A1-F6EECF244321}">
                <p14:modId xmlns:p14="http://schemas.microsoft.com/office/powerpoint/2010/main" val="115035161"/>
              </p:ext>
            </p:extLst>
          </p:nvPr>
        </p:nvGraphicFramePr>
        <p:xfrm>
          <a:off x="5048543" y="1185530"/>
          <a:ext cx="3526533" cy="2585615"/>
        </p:xfrm>
        <a:graphic>
          <a:graphicData uri="http://schemas.openxmlformats.org/presentationml/2006/ole">
            <mc:AlternateContent xmlns:mc="http://schemas.openxmlformats.org/markup-compatibility/2006">
              <mc:Choice xmlns:v="urn:schemas-microsoft-com:vml" Requires="v">
                <p:oleObj spid="_x0000_s7172" r:id="rId3" imgW="7607300" imgH="5588000" progId="">
                  <p:embed/>
                </p:oleObj>
              </mc:Choice>
              <mc:Fallback>
                <p:oleObj r:id="rId3" imgW="7607300" imgH="5588000" progId="">
                  <p:embed/>
                  <p:pic>
                    <p:nvPicPr>
                      <p:cNvPr id="5" name="_x0000_i1040">
                        <a:extLst>
                          <a:ext uri="{FF2B5EF4-FFF2-40B4-BE49-F238E27FC236}">
                            <a16:creationId xmlns:a16="http://schemas.microsoft.com/office/drawing/2014/main" id="{F690303D-79A2-472C-9DB3-1E652FF10B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543" y="1185530"/>
                        <a:ext cx="3526533" cy="2585615"/>
                      </a:xfrm>
                      <a:prstGeom prst="rect">
                        <a:avLst/>
                      </a:prstGeom>
                      <a:noFill/>
                      <a:extLst/>
                    </p:spPr>
                  </p:pic>
                </p:oleObj>
              </mc:Fallback>
            </mc:AlternateContent>
          </a:graphicData>
        </a:graphic>
      </p:graphicFrame>
      <p:graphicFrame>
        <p:nvGraphicFramePr>
          <p:cNvPr id="6" name="_x0000_i1041">
            <a:extLst>
              <a:ext uri="{FF2B5EF4-FFF2-40B4-BE49-F238E27FC236}">
                <a16:creationId xmlns:a16="http://schemas.microsoft.com/office/drawing/2014/main" id="{4D75216F-5E4D-4D24-A4D4-8C128C9DB849}"/>
              </a:ext>
            </a:extLst>
          </p:cNvPr>
          <p:cNvGraphicFramePr>
            <a:graphicFrameLocks noChangeAspect="1"/>
          </p:cNvGraphicFramePr>
          <p:nvPr>
            <p:extLst>
              <p:ext uri="{D42A27DB-BD31-4B8C-83A1-F6EECF244321}">
                <p14:modId xmlns:p14="http://schemas.microsoft.com/office/powerpoint/2010/main" val="1462596070"/>
              </p:ext>
            </p:extLst>
          </p:nvPr>
        </p:nvGraphicFramePr>
        <p:xfrm>
          <a:off x="5402432" y="4197091"/>
          <a:ext cx="3172644" cy="2203709"/>
        </p:xfrm>
        <a:graphic>
          <a:graphicData uri="http://schemas.openxmlformats.org/presentationml/2006/ole">
            <mc:AlternateContent xmlns:mc="http://schemas.openxmlformats.org/markup-compatibility/2006">
              <mc:Choice xmlns:v="urn:schemas-microsoft-com:vml" Requires="v">
                <p:oleObj spid="_x0000_s7173" r:id="rId5" imgW="8712200" imgH="6083300" progId="">
                  <p:embed/>
                </p:oleObj>
              </mc:Choice>
              <mc:Fallback>
                <p:oleObj r:id="rId5" imgW="8712200" imgH="6083300" progId="">
                  <p:embed/>
                  <p:pic>
                    <p:nvPicPr>
                      <p:cNvPr id="6" name="_x0000_i1041">
                        <a:extLst>
                          <a:ext uri="{FF2B5EF4-FFF2-40B4-BE49-F238E27FC236}">
                            <a16:creationId xmlns:a16="http://schemas.microsoft.com/office/drawing/2014/main" id="{4D75216F-5E4D-4D24-A4D4-8C128C9DB8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2432" y="4197091"/>
                        <a:ext cx="3172644" cy="2203709"/>
                      </a:xfrm>
                      <a:prstGeom prst="rect">
                        <a:avLst/>
                      </a:prstGeom>
                      <a:noFill/>
                      <a:extLst/>
                    </p:spPr>
                  </p:pic>
                </p:oleObj>
              </mc:Fallback>
            </mc:AlternateContent>
          </a:graphicData>
        </a:graphic>
      </p:graphicFrame>
      <p:sp>
        <p:nvSpPr>
          <p:cNvPr id="7" name="文本框 6">
            <a:extLst>
              <a:ext uri="{FF2B5EF4-FFF2-40B4-BE49-F238E27FC236}">
                <a16:creationId xmlns:a16="http://schemas.microsoft.com/office/drawing/2014/main" id="{4016B26D-1D66-4FA0-ACF2-2E3C2D4077A0}"/>
              </a:ext>
            </a:extLst>
          </p:cNvPr>
          <p:cNvSpPr txBox="1"/>
          <p:nvPr/>
        </p:nvSpPr>
        <p:spPr>
          <a:xfrm>
            <a:off x="5970751" y="3696349"/>
            <a:ext cx="2031325" cy="369332"/>
          </a:xfrm>
          <a:prstGeom prst="rect">
            <a:avLst/>
          </a:prstGeom>
          <a:noFill/>
        </p:spPr>
        <p:txBody>
          <a:bodyPr wrap="none" rtlCol="0">
            <a:spAutoFit/>
          </a:bodyPr>
          <a:lstStyle/>
          <a:p>
            <a:r>
              <a:rPr lang="zh-CN" altLang="en-US" dirty="0"/>
              <a:t>网络入侵检测部署</a:t>
            </a:r>
          </a:p>
        </p:txBody>
      </p:sp>
      <p:sp>
        <p:nvSpPr>
          <p:cNvPr id="8" name="文本框 7">
            <a:extLst>
              <a:ext uri="{FF2B5EF4-FFF2-40B4-BE49-F238E27FC236}">
                <a16:creationId xmlns:a16="http://schemas.microsoft.com/office/drawing/2014/main" id="{28C0F2F7-FC8D-4B70-B879-FF2E6A8CF9CE}"/>
              </a:ext>
            </a:extLst>
          </p:cNvPr>
          <p:cNvSpPr txBox="1"/>
          <p:nvPr/>
        </p:nvSpPr>
        <p:spPr>
          <a:xfrm>
            <a:off x="5970751" y="6347544"/>
            <a:ext cx="2031325" cy="369332"/>
          </a:xfrm>
          <a:prstGeom prst="rect">
            <a:avLst/>
          </a:prstGeom>
          <a:noFill/>
        </p:spPr>
        <p:txBody>
          <a:bodyPr wrap="none" rtlCol="0">
            <a:spAutoFit/>
          </a:bodyPr>
          <a:lstStyle/>
          <a:p>
            <a:r>
              <a:rPr lang="zh-CN" altLang="en-US" dirty="0"/>
              <a:t>主机入侵检测部署</a:t>
            </a:r>
          </a:p>
        </p:txBody>
      </p:sp>
    </p:spTree>
    <p:extLst>
      <p:ext uri="{BB962C8B-B14F-4D97-AF65-F5344CB8AC3E}">
        <p14:creationId xmlns:p14="http://schemas.microsoft.com/office/powerpoint/2010/main" val="241134995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接入管理</a:t>
            </a:r>
            <a:r>
              <a:rPr lang="en-US" altLang="zh-CN" dirty="0"/>
              <a:t>-VPN</a:t>
            </a:r>
            <a:endParaRPr lang="zh-CN" altLang="en-US" dirty="0"/>
          </a:p>
        </p:txBody>
      </p:sp>
      <p:sp>
        <p:nvSpPr>
          <p:cNvPr id="3" name="内容占位符 2"/>
          <p:cNvSpPr>
            <a:spLocks noGrp="1"/>
          </p:cNvSpPr>
          <p:nvPr>
            <p:ph idx="1"/>
          </p:nvPr>
        </p:nvSpPr>
        <p:spPr/>
        <p:txBody>
          <a:bodyPr/>
          <a:lstStyle/>
          <a:p>
            <a:pPr marL="342900" lvl="1" indent="-342900">
              <a:buClr>
                <a:srgbClr val="3399FF"/>
              </a:buClr>
              <a:buFont typeface="Wingdings" pitchFamily="2" charset="2"/>
              <a:buChar char="v"/>
            </a:pPr>
            <a:r>
              <a:rPr lang="zh-CN" altLang="en-US" dirty="0"/>
              <a:t>虚拟专用网络（</a:t>
            </a:r>
            <a:r>
              <a:rPr lang="en-US" altLang="zh-CN" dirty="0"/>
              <a:t>Virtual Private </a:t>
            </a:r>
            <a:r>
              <a:rPr lang="en-US" altLang="zh-CN" dirty="0" err="1"/>
              <a:t>Network,VPN</a:t>
            </a:r>
            <a:r>
              <a:rPr lang="zh-CN" altLang="en-US" dirty="0"/>
              <a:t>）</a:t>
            </a:r>
            <a:endParaRPr lang="en-US" altLang="zh-CN" dirty="0"/>
          </a:p>
          <a:p>
            <a:pPr lvl="1"/>
            <a:r>
              <a:rPr lang="zh-CN" altLang="en-US" dirty="0"/>
              <a:t>利用隧道技术，在公共网络中建立一个虚拟的、专用的安全网络通道</a:t>
            </a:r>
            <a:endParaRPr lang="en-US" altLang="zh-CN" dirty="0"/>
          </a:p>
          <a:p>
            <a:r>
              <a:rPr lang="en-US" altLang="zh-CN" dirty="0"/>
              <a:t>VPN</a:t>
            </a:r>
            <a:r>
              <a:rPr lang="zh-CN" altLang="en-US" dirty="0"/>
              <a:t>实现技术</a:t>
            </a:r>
            <a:endParaRPr lang="en-US" altLang="zh-CN" dirty="0"/>
          </a:p>
          <a:p>
            <a:pPr lvl="1"/>
            <a:r>
              <a:rPr lang="zh-CN" altLang="en-US" dirty="0"/>
              <a:t>隧道技术</a:t>
            </a:r>
            <a:endParaRPr lang="en-US" altLang="zh-CN" dirty="0"/>
          </a:p>
          <a:p>
            <a:pPr lvl="2"/>
            <a:r>
              <a:rPr lang="zh-CN" altLang="en-US" dirty="0"/>
              <a:t>二层隧道：</a:t>
            </a:r>
            <a:r>
              <a:rPr lang="en-US" altLang="zh-CN" dirty="0"/>
              <a:t>PPTP</a:t>
            </a:r>
            <a:r>
              <a:rPr lang="zh-CN" altLang="en-US" dirty="0"/>
              <a:t>、</a:t>
            </a:r>
            <a:r>
              <a:rPr lang="en-US" altLang="zh-CN" dirty="0"/>
              <a:t> L2F</a:t>
            </a:r>
            <a:r>
              <a:rPr lang="zh-CN" altLang="en-US" dirty="0"/>
              <a:t>、</a:t>
            </a:r>
            <a:r>
              <a:rPr lang="en-US" altLang="zh-CN" dirty="0"/>
              <a:t>L2TP</a:t>
            </a:r>
          </a:p>
          <a:p>
            <a:pPr lvl="2"/>
            <a:r>
              <a:rPr lang="en-US" altLang="zh-CN" dirty="0"/>
              <a:t>IPSEC</a:t>
            </a:r>
          </a:p>
          <a:p>
            <a:pPr lvl="2"/>
            <a:r>
              <a:rPr lang="en-US" altLang="zh-CN" dirty="0"/>
              <a:t>SSL</a:t>
            </a:r>
          </a:p>
          <a:p>
            <a:pPr lvl="1"/>
            <a:r>
              <a:rPr lang="zh-CN" altLang="en-US" dirty="0"/>
              <a:t>密码技术</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53</a:t>
            </a:fld>
            <a:endParaRPr lang="en-US" altLang="zh-CN"/>
          </a:p>
        </p:txBody>
      </p:sp>
    </p:spTree>
    <p:extLst>
      <p:ext uri="{BB962C8B-B14F-4D97-AF65-F5344CB8AC3E}">
        <p14:creationId xmlns:p14="http://schemas.microsoft.com/office/powerpoint/2010/main" val="206660814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533400" y="1295400"/>
            <a:ext cx="8539100" cy="5105400"/>
          </a:xfrm>
        </p:spPr>
        <p:txBody>
          <a:bodyPr/>
          <a:lstStyle/>
          <a:p>
            <a:r>
              <a:rPr lang="zh-CN" altLang="en-US" dirty="0"/>
              <a:t>物理和环境安全</a:t>
            </a:r>
            <a:endParaRPr lang="en-US" altLang="zh-CN" dirty="0"/>
          </a:p>
          <a:p>
            <a:pPr lvl="1"/>
            <a:r>
              <a:rPr lang="zh-CN" altLang="en-US" dirty="0"/>
              <a:t>环境安全、设施安全、传输安全</a:t>
            </a:r>
            <a:endParaRPr lang="en-US" altLang="zh-CN" dirty="0"/>
          </a:p>
          <a:p>
            <a:r>
              <a:rPr lang="en-US" altLang="zh-CN" dirty="0"/>
              <a:t>OSI</a:t>
            </a:r>
            <a:r>
              <a:rPr lang="zh-CN" altLang="en-US" dirty="0"/>
              <a:t>七层模型</a:t>
            </a:r>
            <a:endParaRPr lang="en-US" altLang="zh-CN" dirty="0"/>
          </a:p>
          <a:p>
            <a:r>
              <a:rPr lang="en-US" altLang="zh-CN" dirty="0"/>
              <a:t>TCP/IP</a:t>
            </a:r>
            <a:r>
              <a:rPr lang="zh-CN" altLang="en-US" dirty="0"/>
              <a:t>协议安全</a:t>
            </a:r>
            <a:endParaRPr lang="en-US" altLang="zh-CN" dirty="0"/>
          </a:p>
          <a:p>
            <a:r>
              <a:rPr lang="zh-CN" altLang="en-US" dirty="0"/>
              <a:t>典型网络攻击与防范</a:t>
            </a:r>
            <a:endParaRPr lang="en-US" altLang="zh-CN" dirty="0"/>
          </a:p>
          <a:p>
            <a:pPr lvl="1"/>
            <a:r>
              <a:rPr lang="zh-CN" altLang="en-US" dirty="0"/>
              <a:t>电子欺骗（ </a:t>
            </a:r>
            <a:r>
              <a:rPr lang="en-US" altLang="zh-CN" dirty="0"/>
              <a:t>ARP</a:t>
            </a:r>
            <a:r>
              <a:rPr lang="zh-CN" altLang="en-US" dirty="0"/>
              <a:t>欺骗、</a:t>
            </a:r>
            <a:r>
              <a:rPr lang="en-US" altLang="zh-CN" dirty="0"/>
              <a:t>IP</a:t>
            </a:r>
            <a:r>
              <a:rPr lang="zh-CN" altLang="en-US" dirty="0"/>
              <a:t>欺骗、</a:t>
            </a:r>
            <a:r>
              <a:rPr lang="en-US" altLang="zh-CN" dirty="0"/>
              <a:t>DNS</a:t>
            </a:r>
            <a:r>
              <a:rPr lang="zh-CN" altLang="en-US" dirty="0"/>
              <a:t>欺骗）</a:t>
            </a:r>
            <a:endParaRPr lang="en-US" altLang="zh-CN" dirty="0"/>
          </a:p>
          <a:p>
            <a:pPr lvl="1"/>
            <a:r>
              <a:rPr lang="zh-CN" altLang="en-US" dirty="0"/>
              <a:t>拒绝服务攻击（</a:t>
            </a:r>
            <a:r>
              <a:rPr lang="en-US" altLang="zh-CN" dirty="0"/>
              <a:t>SYN Flood</a:t>
            </a:r>
            <a:r>
              <a:rPr lang="zh-CN" altLang="en-US" dirty="0"/>
              <a:t>、</a:t>
            </a:r>
            <a:r>
              <a:rPr lang="en-US" altLang="zh-CN" dirty="0"/>
              <a:t>UDP Flood</a:t>
            </a:r>
            <a:r>
              <a:rPr lang="zh-CN" altLang="en-US" dirty="0"/>
              <a:t>、</a:t>
            </a:r>
            <a:r>
              <a:rPr lang="en-US" altLang="zh-CN" dirty="0"/>
              <a:t>Teardrop</a:t>
            </a:r>
            <a:r>
              <a:rPr lang="zh-CN" altLang="en-US" dirty="0"/>
              <a:t>）与分布式拒绝服务攻击</a:t>
            </a:r>
            <a:endParaRPr lang="en-US" altLang="zh-CN" dirty="0"/>
          </a:p>
          <a:p>
            <a:r>
              <a:rPr lang="zh-CN" altLang="en-US" dirty="0"/>
              <a:t>网络安全设备</a:t>
            </a:r>
            <a:endParaRPr lang="en-US" altLang="zh-CN" dirty="0"/>
          </a:p>
          <a:p>
            <a:pPr lvl="1"/>
            <a:r>
              <a:rPr lang="zh-CN" altLang="en-US" dirty="0"/>
              <a:t>防火墙、网闸、</a:t>
            </a:r>
            <a:r>
              <a:rPr lang="en-US" altLang="zh-CN" dirty="0"/>
              <a:t>IDS</a:t>
            </a:r>
            <a:r>
              <a:rPr lang="zh-CN" altLang="en-US" dirty="0"/>
              <a:t>、</a:t>
            </a:r>
            <a:r>
              <a:rPr lang="en-US" altLang="zh-CN" dirty="0"/>
              <a:t>VPN</a:t>
            </a:r>
            <a:r>
              <a:rPr lang="zh-CN" altLang="en-US" dirty="0"/>
              <a:t>等</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54</a:t>
            </a:fld>
            <a:endParaRPr lang="en-US" altLang="zh-CN"/>
          </a:p>
        </p:txBody>
      </p:sp>
    </p:spTree>
    <p:extLst>
      <p:ext uri="{BB962C8B-B14F-4D97-AF65-F5344CB8AC3E}">
        <p14:creationId xmlns:p14="http://schemas.microsoft.com/office/powerpoint/2010/main" val="35353670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55</a:t>
            </a:fld>
            <a:endParaRPr lang="en-US" altLang="zh-CN"/>
          </a:p>
        </p:txBody>
      </p:sp>
      <p:pic>
        <p:nvPicPr>
          <p:cNvPr id="8" name="内容占位符 7">
            <a:extLst>
              <a:ext uri="{FF2B5EF4-FFF2-40B4-BE49-F238E27FC236}">
                <a16:creationId xmlns:a16="http://schemas.microsoft.com/office/drawing/2014/main" id="{0B08F1B4-6F1C-4BB1-9695-D22300DF9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95400"/>
            <a:ext cx="5105400" cy="5105400"/>
          </a:xfrm>
        </p:spPr>
      </p:pic>
    </p:spTree>
    <p:extLst>
      <p:ext uri="{BB962C8B-B14F-4D97-AF65-F5344CB8AC3E}">
        <p14:creationId xmlns:p14="http://schemas.microsoft.com/office/powerpoint/2010/main" val="353211633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939723" y="2744924"/>
            <a:ext cx="6889750" cy="685800"/>
          </a:xfrm>
        </p:spPr>
        <p:txBody>
          <a:bodyPr/>
          <a:lstStyle/>
          <a:p>
            <a:pPr eaLnBrk="1" hangingPunct="1"/>
            <a:r>
              <a:rPr lang="zh-CN" altLang="en-US" sz="3200" dirty="0"/>
              <a:t>谢谢，请提问问题！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抗震及承重</a:t>
            </a:r>
          </a:p>
        </p:txBody>
      </p:sp>
      <p:sp>
        <p:nvSpPr>
          <p:cNvPr id="3" name="内容占位符 2"/>
          <p:cNvSpPr>
            <a:spLocks noGrp="1"/>
          </p:cNvSpPr>
          <p:nvPr>
            <p:ph idx="1"/>
          </p:nvPr>
        </p:nvSpPr>
        <p:spPr/>
        <p:txBody>
          <a:bodyPr/>
          <a:lstStyle/>
          <a:p>
            <a:r>
              <a:rPr lang="zh-CN" altLang="en-US" dirty="0"/>
              <a:t>抗震：国标</a:t>
            </a:r>
            <a:r>
              <a:rPr lang="en-US" altLang="zh-CN" dirty="0"/>
              <a:t> 《</a:t>
            </a:r>
            <a:r>
              <a:rPr lang="zh-CN" altLang="zh-CN" dirty="0"/>
              <a:t>结构抗震设计规范》</a:t>
            </a:r>
            <a:r>
              <a:rPr lang="zh-CN" altLang="en-US" dirty="0"/>
              <a:t>）</a:t>
            </a:r>
            <a:endParaRPr lang="en-US" altLang="zh-CN" dirty="0"/>
          </a:p>
          <a:p>
            <a:pPr lvl="1"/>
            <a:r>
              <a:rPr lang="zh-CN" altLang="en-US" dirty="0"/>
              <a:t>特殊设防类</a:t>
            </a:r>
            <a:endParaRPr lang="en-US" altLang="zh-CN" dirty="0"/>
          </a:p>
          <a:p>
            <a:pPr lvl="1"/>
            <a:r>
              <a:rPr lang="zh-CN" altLang="en-US" dirty="0"/>
              <a:t>重点设防类</a:t>
            </a:r>
            <a:endParaRPr lang="en-US" altLang="zh-CN" dirty="0"/>
          </a:p>
          <a:p>
            <a:pPr lvl="1"/>
            <a:r>
              <a:rPr lang="zh-CN" altLang="en-US" dirty="0"/>
              <a:t>标准设防类</a:t>
            </a:r>
            <a:endParaRPr lang="en-US" altLang="zh-CN" dirty="0"/>
          </a:p>
          <a:p>
            <a:r>
              <a:rPr lang="zh-CN" altLang="en-US" dirty="0"/>
              <a:t>承重</a:t>
            </a:r>
            <a:endParaRPr lang="en-US" altLang="zh-CN" dirty="0"/>
          </a:p>
          <a:p>
            <a:pPr lvl="1"/>
            <a:r>
              <a:rPr lang="zh-CN" altLang="en-US" dirty="0"/>
              <a:t>考虑设计（建筑的设计是否考虑了应对可能的偶然事件）</a:t>
            </a:r>
            <a:endParaRPr lang="en-US" altLang="zh-CN" dirty="0"/>
          </a:p>
          <a:p>
            <a:pPr lvl="1"/>
            <a:r>
              <a:rPr lang="zh-CN" altLang="en-US" dirty="0"/>
              <a:t>考虑时间因素（建筑有效期）</a:t>
            </a:r>
            <a:endParaRPr lang="en-US" altLang="zh-CN" dirty="0"/>
          </a:p>
          <a:p>
            <a:pPr lvl="1"/>
            <a:r>
              <a:rPr lang="zh-CN" altLang="en-US" dirty="0"/>
              <a:t>考虑使用因素（正常使用、正常维护）</a:t>
            </a: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dirty="0"/>
          </a:p>
        </p:txBody>
      </p:sp>
    </p:spTree>
    <p:extLst>
      <p:ext uri="{BB962C8B-B14F-4D97-AF65-F5344CB8AC3E}">
        <p14:creationId xmlns:p14="http://schemas.microsoft.com/office/powerpoint/2010/main" val="31484334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火灾</a:t>
            </a:r>
          </a:p>
        </p:txBody>
      </p:sp>
      <p:sp>
        <p:nvSpPr>
          <p:cNvPr id="3" name="内容占位符 2"/>
          <p:cNvSpPr>
            <a:spLocks noGrp="1"/>
          </p:cNvSpPr>
          <p:nvPr>
            <p:ph idx="1"/>
          </p:nvPr>
        </p:nvSpPr>
        <p:spPr/>
        <p:txBody>
          <a:bodyPr/>
          <a:lstStyle/>
          <a:p>
            <a:r>
              <a:rPr lang="zh-CN" altLang="en-US" dirty="0"/>
              <a:t>预防：防火设计及阻燃材料</a:t>
            </a:r>
            <a:endParaRPr lang="en-US" altLang="zh-CN" dirty="0"/>
          </a:p>
          <a:p>
            <a:r>
              <a:rPr lang="zh-CN" altLang="en-US" dirty="0"/>
              <a:t>检测：火灾探测器</a:t>
            </a:r>
            <a:endParaRPr lang="en-US" altLang="zh-CN" dirty="0"/>
          </a:p>
          <a:p>
            <a:pPr lvl="1"/>
            <a:r>
              <a:rPr lang="zh-CN" altLang="en-US" dirty="0"/>
              <a:t>感烟</a:t>
            </a:r>
            <a:endParaRPr lang="en-US" altLang="zh-CN" dirty="0"/>
          </a:p>
          <a:p>
            <a:pPr lvl="1"/>
            <a:r>
              <a:rPr lang="zh-CN" altLang="en-US" dirty="0"/>
              <a:t>感温</a:t>
            </a:r>
            <a:endParaRPr lang="en-US" altLang="zh-CN" dirty="0"/>
          </a:p>
          <a:p>
            <a:pPr lvl="1"/>
            <a:r>
              <a:rPr lang="zh-CN" altLang="en-US" dirty="0"/>
              <a:t>感光</a:t>
            </a:r>
            <a:endParaRPr lang="en-US" altLang="zh-CN" dirty="0"/>
          </a:p>
          <a:p>
            <a:pPr lvl="1"/>
            <a:r>
              <a:rPr lang="zh-CN" altLang="en-US" dirty="0"/>
              <a:t>可燃气体探测</a:t>
            </a:r>
            <a:endParaRPr lang="en-US" altLang="zh-CN" dirty="0"/>
          </a:p>
          <a:p>
            <a:r>
              <a:rPr lang="zh-CN" altLang="en-US" dirty="0"/>
              <a:t>抑制</a:t>
            </a:r>
            <a:endParaRPr lang="en-US" altLang="zh-CN" dirty="0"/>
          </a:p>
          <a:p>
            <a:pPr lvl="1"/>
            <a:r>
              <a:rPr lang="zh-CN" altLang="en-US" dirty="0"/>
              <a:t>水（较少使用，通常做周边防护）</a:t>
            </a:r>
            <a:endParaRPr lang="en-US" altLang="zh-CN" dirty="0"/>
          </a:p>
          <a:p>
            <a:pPr lvl="1"/>
            <a:r>
              <a:rPr lang="zh-CN" altLang="en-US" dirty="0"/>
              <a:t>气体：</a:t>
            </a:r>
            <a:r>
              <a:rPr lang="zh-CN" altLang="zh-CN" dirty="0"/>
              <a:t>二氧化碳、七氟丙烷、三氟甲烷</a:t>
            </a:r>
            <a:r>
              <a:rPr lang="zh-CN" altLang="en-US" dirty="0"/>
              <a:t>等</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dirty="0"/>
          </a:p>
        </p:txBody>
      </p:sp>
    </p:spTree>
    <p:extLst>
      <p:ext uri="{BB962C8B-B14F-4D97-AF65-F5344CB8AC3E}">
        <p14:creationId xmlns:p14="http://schemas.microsoft.com/office/powerpoint/2010/main" val="38241945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知识子域：物理与环境安全</a:t>
            </a:r>
          </a:p>
        </p:txBody>
      </p:sp>
      <p:sp>
        <p:nvSpPr>
          <p:cNvPr id="3" name="内容占位符 2"/>
          <p:cNvSpPr>
            <a:spLocks noGrp="1"/>
          </p:cNvSpPr>
          <p:nvPr>
            <p:ph idx="1"/>
          </p:nvPr>
        </p:nvSpPr>
        <p:spPr>
          <a:xfrm>
            <a:off x="533400" y="1295400"/>
            <a:ext cx="8191500" cy="5337956"/>
          </a:xfrm>
        </p:spPr>
        <p:txBody>
          <a:bodyPr/>
          <a:lstStyle/>
          <a:p>
            <a:r>
              <a:rPr lang="zh-CN" altLang="en-US" dirty="0"/>
              <a:t>防水</a:t>
            </a:r>
            <a:endParaRPr lang="en-US" altLang="zh-CN" dirty="0"/>
          </a:p>
          <a:p>
            <a:pPr lvl="1"/>
            <a:r>
              <a:rPr lang="zh-CN" altLang="en-US" dirty="0"/>
              <a:t>远离水浸威胁（参考场地选择）</a:t>
            </a:r>
            <a:endParaRPr lang="en-US" altLang="zh-CN" dirty="0"/>
          </a:p>
          <a:p>
            <a:pPr lvl="1"/>
            <a:r>
              <a:rPr lang="zh-CN" altLang="en-US" dirty="0"/>
              <a:t>检测：水浸探测器</a:t>
            </a:r>
            <a:endParaRPr lang="en-US" altLang="zh-CN" dirty="0"/>
          </a:p>
          <a:p>
            <a:pPr lvl="1"/>
            <a:r>
              <a:rPr lang="zh-CN" altLang="en-US" dirty="0"/>
              <a:t>处置：</a:t>
            </a:r>
            <a:r>
              <a:rPr lang="zh-CN" altLang="zh-CN" dirty="0"/>
              <a:t>在应急事件处置中要安排相应的处置流程</a:t>
            </a:r>
            <a:endParaRPr lang="en-US" altLang="zh-CN" dirty="0"/>
          </a:p>
          <a:p>
            <a:r>
              <a:rPr lang="zh-CN" altLang="en-US" dirty="0"/>
              <a:t>供电</a:t>
            </a:r>
            <a:endParaRPr lang="en-US" altLang="zh-CN" dirty="0"/>
          </a:p>
          <a:p>
            <a:pPr lvl="1"/>
            <a:r>
              <a:rPr lang="zh-CN" altLang="en-US" dirty="0"/>
              <a:t>双路供电</a:t>
            </a:r>
            <a:endParaRPr lang="en-US" altLang="zh-CN" dirty="0"/>
          </a:p>
          <a:p>
            <a:pPr lvl="1"/>
            <a:r>
              <a:rPr lang="zh-CN" altLang="en-US" dirty="0"/>
              <a:t>发电机</a:t>
            </a:r>
            <a:endParaRPr lang="en-US" altLang="zh-CN" dirty="0"/>
          </a:p>
          <a:p>
            <a:pPr lvl="1"/>
            <a:r>
              <a:rPr lang="en-US" altLang="zh-CN" dirty="0"/>
              <a:t>UPS</a:t>
            </a:r>
          </a:p>
          <a:p>
            <a:r>
              <a:rPr lang="zh-CN" altLang="en-US" dirty="0"/>
              <a:t>空气调节</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dirty="0"/>
          </a:p>
        </p:txBody>
      </p:sp>
    </p:spTree>
    <p:extLst>
      <p:ext uri="{BB962C8B-B14F-4D97-AF65-F5344CB8AC3E}">
        <p14:creationId xmlns:p14="http://schemas.microsoft.com/office/powerpoint/2010/main" val="4224719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知识子域：物理与环境安全</a:t>
            </a:r>
          </a:p>
        </p:txBody>
      </p:sp>
      <p:sp>
        <p:nvSpPr>
          <p:cNvPr id="3" name="内容占位符 2"/>
          <p:cNvSpPr>
            <a:spLocks noGrp="1"/>
          </p:cNvSpPr>
          <p:nvPr>
            <p:ph idx="1"/>
          </p:nvPr>
        </p:nvSpPr>
        <p:spPr>
          <a:xfrm>
            <a:off x="533400" y="1295400"/>
            <a:ext cx="8191500" cy="5337956"/>
          </a:xfrm>
        </p:spPr>
        <p:txBody>
          <a:bodyPr/>
          <a:lstStyle/>
          <a:p>
            <a:r>
              <a:rPr lang="zh-CN" altLang="en-US" dirty="0"/>
              <a:t>电磁防护</a:t>
            </a:r>
            <a:endParaRPr lang="en-US" altLang="zh-CN" dirty="0"/>
          </a:p>
          <a:p>
            <a:pPr lvl="1"/>
            <a:r>
              <a:rPr lang="zh-CN" altLang="en-US" dirty="0"/>
              <a:t>解决电磁辐射产生的信息泄露问题</a:t>
            </a:r>
            <a:endParaRPr lang="en-US" altLang="zh-CN" dirty="0"/>
          </a:p>
          <a:p>
            <a:pPr lvl="2"/>
            <a:r>
              <a:rPr lang="zh-CN" altLang="en-US" dirty="0"/>
              <a:t>电磁屏蔽：屏蔽线、屏蔽机柜、屏蔽机房</a:t>
            </a:r>
            <a:endParaRPr lang="en-US" altLang="zh-CN" dirty="0"/>
          </a:p>
          <a:p>
            <a:pPr lvl="2"/>
            <a:r>
              <a:rPr lang="zh-CN" altLang="en-US" dirty="0"/>
              <a:t>信号干扰：避免信息还原</a:t>
            </a:r>
            <a:endParaRPr lang="en-US" altLang="zh-CN" dirty="0"/>
          </a:p>
          <a:p>
            <a:pPr lvl="2"/>
            <a:r>
              <a:rPr lang="en-US" altLang="zh-CN" dirty="0"/>
              <a:t>Tempest</a:t>
            </a:r>
            <a:r>
              <a:rPr lang="zh-CN" altLang="en-US" dirty="0"/>
              <a:t>技术：</a:t>
            </a:r>
            <a:r>
              <a:rPr lang="zh-CN" altLang="zh-CN" dirty="0"/>
              <a:t>对电磁泄漏信号中所携带的敏感信息进行分析、测试、接收、还原以及防护的一系列技术领域的总称</a:t>
            </a:r>
            <a:endParaRPr lang="en-US" altLang="zh-CN" dirty="0"/>
          </a:p>
          <a:p>
            <a:r>
              <a:rPr lang="zh-CN" altLang="en-US" dirty="0"/>
              <a:t>雷击及静电</a:t>
            </a:r>
            <a:endParaRPr lang="en-US" altLang="zh-CN" dirty="0"/>
          </a:p>
          <a:p>
            <a:pPr lvl="1"/>
            <a:r>
              <a:rPr lang="zh-CN" altLang="en-US" dirty="0"/>
              <a:t>直击雷：避雷针、法拉第笼</a:t>
            </a:r>
            <a:endParaRPr lang="en-US" altLang="zh-CN" dirty="0"/>
          </a:p>
          <a:p>
            <a:pPr lvl="1"/>
            <a:r>
              <a:rPr lang="zh-CN" altLang="en-US" dirty="0"/>
              <a:t>感应雷：电涌保护器</a:t>
            </a:r>
            <a:endParaRPr lang="en-US" altLang="zh-CN" dirty="0"/>
          </a:p>
          <a:p>
            <a:pPr lvl="1"/>
            <a:r>
              <a:rPr lang="zh-CN" altLang="en-US" dirty="0"/>
              <a:t>静电：放电、防静电服</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dirty="0"/>
          </a:p>
        </p:txBody>
      </p:sp>
    </p:spTree>
    <p:extLst>
      <p:ext uri="{BB962C8B-B14F-4D97-AF65-F5344CB8AC3E}">
        <p14:creationId xmlns:p14="http://schemas.microsoft.com/office/powerpoint/2010/main" val="457235985"/>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16900</TotalTime>
  <Words>2924</Words>
  <Application>Microsoft Office PowerPoint</Application>
  <PresentationFormat>全屏显示(4:3)</PresentationFormat>
  <Paragraphs>564</Paragraphs>
  <Slides>56</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66" baseType="lpstr">
      <vt:lpstr>黑体</vt:lpstr>
      <vt:lpstr>宋体</vt:lpstr>
      <vt:lpstr>Arial</vt:lpstr>
      <vt:lpstr>Tahoma</vt:lpstr>
      <vt:lpstr>Times New Roman</vt:lpstr>
      <vt:lpstr>Wingdings</vt:lpstr>
      <vt:lpstr>sx272TGp_report_light</vt:lpstr>
      <vt:lpstr>Visio.Drawing.11</vt:lpstr>
      <vt:lpstr>Visio</vt:lpstr>
      <vt:lpstr>Visio.Drawing.15</vt:lpstr>
      <vt:lpstr>物理环境与网络通信安全</vt:lpstr>
      <vt:lpstr>课程内容</vt:lpstr>
      <vt:lpstr>知识子域：物理与环境安全</vt:lpstr>
      <vt:lpstr>知识子域：物理与环境安全</vt:lpstr>
      <vt:lpstr>场地选择</vt:lpstr>
      <vt:lpstr>抗震及承重</vt:lpstr>
      <vt:lpstr>火灾</vt:lpstr>
      <vt:lpstr>知识子域：物理与环境安全</vt:lpstr>
      <vt:lpstr>知识子域：物理与环境安全</vt:lpstr>
      <vt:lpstr>知识子域：物理与环境安全</vt:lpstr>
      <vt:lpstr>设施安全-安全区域与边界防护</vt:lpstr>
      <vt:lpstr>设施安全-审计及监控</vt:lpstr>
      <vt:lpstr>传输安全</vt:lpstr>
      <vt:lpstr>知识子域：OSI通信模型</vt:lpstr>
      <vt:lpstr>ISO/OSI七层模型结构</vt:lpstr>
      <vt:lpstr>OSI模型特点</vt:lpstr>
      <vt:lpstr>OSI安全体系结构</vt:lpstr>
      <vt:lpstr>知识子域：TCP/IP模型</vt:lpstr>
      <vt:lpstr>TCP/IP协议结构</vt:lpstr>
      <vt:lpstr>网络接口层</vt:lpstr>
      <vt:lpstr>网络互联层核心协议-IP协议</vt:lpstr>
      <vt:lpstr>网络互联层安全问题</vt:lpstr>
      <vt:lpstr>传输层协议-TCP（传输控制协议）</vt:lpstr>
      <vt:lpstr>传输层协议-UDP（用户数据报协议）</vt:lpstr>
      <vt:lpstr>传输层安全问题</vt:lpstr>
      <vt:lpstr>应用层协议</vt:lpstr>
      <vt:lpstr>应用层协议安全问题</vt:lpstr>
      <vt:lpstr>基于TCP/IP协议簇的安全架构</vt:lpstr>
      <vt:lpstr>知识子域：无线通信安全</vt:lpstr>
      <vt:lpstr>无线局域网安全协议-WEP</vt:lpstr>
      <vt:lpstr>无线局域网安全协议-WPA、WPA2</vt:lpstr>
      <vt:lpstr>WAPI无线安全协议</vt:lpstr>
      <vt:lpstr>无线局域网应用安全策略</vt:lpstr>
      <vt:lpstr>近距离无线通信安全-蓝牙</vt:lpstr>
      <vt:lpstr>近距离无线通信安全-RFID</vt:lpstr>
      <vt:lpstr>知识子域：典型网络攻击与防范</vt:lpstr>
      <vt:lpstr>网络攻击与防范-欺骗攻击</vt:lpstr>
      <vt:lpstr>ARP欺骗实现</vt:lpstr>
      <vt:lpstr>典型攻击：IP欺骗</vt:lpstr>
      <vt:lpstr>DNS欺骗-攻击实现</vt:lpstr>
      <vt:lpstr>网络攻击与防范-拒绝服务攻击</vt:lpstr>
      <vt:lpstr>典型攻击：SYN Flood</vt:lpstr>
      <vt:lpstr>网络攻击与防范-拒绝服务攻击</vt:lpstr>
      <vt:lpstr>网络攻击与防护-分布式拒绝服务攻击（DDoS）</vt:lpstr>
      <vt:lpstr>拒绝服务攻击的防御</vt:lpstr>
      <vt:lpstr>知识子域：网络安全防护技术</vt:lpstr>
      <vt:lpstr>边界安全防护-防火墙</vt:lpstr>
      <vt:lpstr>防火墙的主要技术</vt:lpstr>
      <vt:lpstr>防火墙的部署</vt:lpstr>
      <vt:lpstr>边界安全防护-网闸等</vt:lpstr>
      <vt:lpstr>检测与审计-入侵检测</vt:lpstr>
      <vt:lpstr>入侵检测系统</vt:lpstr>
      <vt:lpstr>接入管理-VPN</vt:lpstr>
      <vt:lpstr>总结</vt:lpstr>
      <vt:lpstr>邀请您参与讲师考评</vt:lpstr>
      <vt:lpstr>谢谢，请提问问题！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物理环境与网络通信安全</dc:title>
  <dc:creator>沈传宁</dc:creator>
  <cp:lastModifiedBy>shencn</cp:lastModifiedBy>
  <cp:revision>950</cp:revision>
  <dcterms:created xsi:type="dcterms:W3CDTF">2009-02-11T06:13:22Z</dcterms:created>
  <dcterms:modified xsi:type="dcterms:W3CDTF">2019-02-14T06:11:41Z</dcterms:modified>
  <cp:version>V4.1</cp:version>
</cp:coreProperties>
</file>