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977" r:id="rId2"/>
    <p:sldId id="1235" r:id="rId3"/>
    <p:sldId id="1233" r:id="rId4"/>
    <p:sldId id="1272" r:id="rId5"/>
    <p:sldId id="1095" r:id="rId6"/>
    <p:sldId id="1275" r:id="rId7"/>
    <p:sldId id="1239" r:id="rId8"/>
    <p:sldId id="1099" r:id="rId9"/>
    <p:sldId id="1236" r:id="rId10"/>
    <p:sldId id="1237" r:id="rId11"/>
    <p:sldId id="1240" r:id="rId12"/>
    <p:sldId id="1241" r:id="rId13"/>
    <p:sldId id="1242" r:id="rId14"/>
    <p:sldId id="1243" r:id="rId15"/>
    <p:sldId id="1244" r:id="rId16"/>
    <p:sldId id="1245" r:id="rId17"/>
    <p:sldId id="1246" r:id="rId18"/>
    <p:sldId id="1247" r:id="rId19"/>
    <p:sldId id="1248" r:id="rId20"/>
    <p:sldId id="1249" r:id="rId21"/>
    <p:sldId id="1250" r:id="rId22"/>
    <p:sldId id="1251" r:id="rId23"/>
    <p:sldId id="1252" r:id="rId24"/>
    <p:sldId id="1295" r:id="rId25"/>
    <p:sldId id="1254" r:id="rId26"/>
    <p:sldId id="1296" r:id="rId27"/>
    <p:sldId id="1256" r:id="rId28"/>
    <p:sldId id="1273" r:id="rId29"/>
    <p:sldId id="1276" r:id="rId30"/>
    <p:sldId id="1277" r:id="rId31"/>
    <p:sldId id="1274" r:id="rId32"/>
    <p:sldId id="1278" r:id="rId33"/>
    <p:sldId id="1279" r:id="rId34"/>
    <p:sldId id="1281" r:id="rId35"/>
    <p:sldId id="1187" r:id="rId36"/>
    <p:sldId id="1282" r:id="rId37"/>
    <p:sldId id="1283" r:id="rId38"/>
    <p:sldId id="1266" r:id="rId39"/>
    <p:sldId id="1197" r:id="rId40"/>
    <p:sldId id="1198" r:id="rId41"/>
    <p:sldId id="1284" r:id="rId42"/>
    <p:sldId id="1201" r:id="rId43"/>
    <p:sldId id="1285" r:id="rId44"/>
    <p:sldId id="1286" r:id="rId45"/>
    <p:sldId id="1287" r:id="rId46"/>
    <p:sldId id="1288" r:id="rId47"/>
    <p:sldId id="1294" r:id="rId48"/>
    <p:sldId id="1202" r:id="rId49"/>
    <p:sldId id="1289" r:id="rId50"/>
    <p:sldId id="1290" r:id="rId51"/>
    <p:sldId id="1291" r:id="rId52"/>
    <p:sldId id="1213" r:id="rId53"/>
    <p:sldId id="1216" r:id="rId54"/>
    <p:sldId id="1217" r:id="rId55"/>
    <p:sldId id="1221" r:id="rId56"/>
    <p:sldId id="1292" r:id="rId57"/>
    <p:sldId id="1270" r:id="rId58"/>
    <p:sldId id="1293" r:id="rId59"/>
    <p:sldId id="1089" r:id="rId6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8925" autoAdjust="0"/>
  </p:normalViewPr>
  <p:slideViewPr>
    <p:cSldViewPr>
      <p:cViewPr varScale="1">
        <p:scale>
          <a:sx n="57" d="100"/>
          <a:sy n="57" d="100"/>
        </p:scale>
        <p:origin x="1508" y="36"/>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沈传宁" userId="4f2ceb41e8499870" providerId="LiveId" clId="{8CC87655-1AEC-4088-922F-397E0E11BE62}"/>
  </pc:docChgLst>
  <pc:docChgLst>
    <pc:chgData name="沈 传宁" userId="4f2ceb41e8499870" providerId="LiveId" clId="{A73A06CD-3314-4AB1-B603-68E5598D398C}"/>
    <pc:docChg chg="custSel modSld">
      <pc:chgData name="沈 传宁" userId="4f2ceb41e8499870" providerId="LiveId" clId="{A73A06CD-3314-4AB1-B603-68E5598D398C}" dt="2018-09-26T08:36:02.170" v="3" actId="1076"/>
      <pc:docMkLst>
        <pc:docMk/>
      </pc:docMkLst>
      <pc:sldChg chg="addSp delSp modSp">
        <pc:chgData name="沈 传宁" userId="4f2ceb41e8499870" providerId="LiveId" clId="{A73A06CD-3314-4AB1-B603-68E5598D398C}" dt="2018-09-26T08:36:02.170" v="3" actId="1076"/>
        <pc:sldMkLst>
          <pc:docMk/>
          <pc:sldMk cId="3794460653" sldId="1236"/>
        </pc:sldMkLst>
        <pc:spChg chg="mod">
          <ac:chgData name="沈 传宁" userId="4f2ceb41e8499870" providerId="LiveId" clId="{A73A06CD-3314-4AB1-B603-68E5598D398C}" dt="2018-09-26T08:30:19.966" v="1" actId="255"/>
          <ac:spMkLst>
            <pc:docMk/>
            <pc:sldMk cId="3794460653" sldId="1236"/>
            <ac:spMk id="8" creationId="{00000000-0000-0000-0000-000000000000}"/>
          </ac:spMkLst>
        </pc:spChg>
        <pc:grpChg chg="del">
          <ac:chgData name="沈 传宁" userId="4f2ceb41e8499870" providerId="LiveId" clId="{A73A06CD-3314-4AB1-B603-68E5598D398C}" dt="2018-09-26T08:30:08.805" v="0" actId="478"/>
          <ac:grpSpMkLst>
            <pc:docMk/>
            <pc:sldMk cId="3794460653" sldId="1236"/>
            <ac:grpSpMk id="9" creationId="{00000000-0000-0000-0000-000000000000}"/>
          </ac:grpSpMkLst>
        </pc:grpChg>
        <pc:picChg chg="add mod">
          <ac:chgData name="沈 传宁" userId="4f2ceb41e8499870" providerId="LiveId" clId="{A73A06CD-3314-4AB1-B603-68E5598D398C}" dt="2018-09-26T08:36:02.170" v="3" actId="1076"/>
          <ac:picMkLst>
            <pc:docMk/>
            <pc:sldMk cId="3794460653" sldId="1236"/>
            <ac:picMk id="10" creationId="{5FE4A339-BA4B-43EA-B6BB-7601FDAC2D58}"/>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6</a:t>
            </a:fld>
            <a:endParaRPr lang="en-US" altLang="zh-CN"/>
          </a:p>
        </p:txBody>
      </p:sp>
    </p:spTree>
    <p:extLst>
      <p:ext uri="{BB962C8B-B14F-4D97-AF65-F5344CB8AC3E}">
        <p14:creationId xmlns:p14="http://schemas.microsoft.com/office/powerpoint/2010/main" val="47690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28</a:t>
            </a:fld>
            <a:endParaRPr lang="en-US" altLang="zh-CN"/>
          </a:p>
        </p:txBody>
      </p:sp>
    </p:spTree>
    <p:extLst>
      <p:ext uri="{BB962C8B-B14F-4D97-AF65-F5344CB8AC3E}">
        <p14:creationId xmlns:p14="http://schemas.microsoft.com/office/powerpoint/2010/main" val="262893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B92B0D3-9CD3-4907-A794-26FCC93EF015}" type="slidenum">
              <a:rPr lang="zh-CN" altLang="en-US" smtClean="0"/>
              <a:t>29</a:t>
            </a:fld>
            <a:endParaRPr lang="en-US" altLang="zh-CN"/>
          </a:p>
        </p:txBody>
      </p:sp>
    </p:spTree>
    <p:extLst>
      <p:ext uri="{BB962C8B-B14F-4D97-AF65-F5344CB8AC3E}">
        <p14:creationId xmlns:p14="http://schemas.microsoft.com/office/powerpoint/2010/main" val="196438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36</a:t>
            </a:fld>
            <a:endParaRPr lang="en-US" altLang="zh-CN"/>
          </a:p>
        </p:txBody>
      </p:sp>
    </p:spTree>
    <p:extLst>
      <p:ext uri="{BB962C8B-B14F-4D97-AF65-F5344CB8AC3E}">
        <p14:creationId xmlns:p14="http://schemas.microsoft.com/office/powerpoint/2010/main" val="1867515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38</a:t>
            </a:fld>
            <a:endParaRPr lang="en-US" altLang="zh-CN"/>
          </a:p>
        </p:txBody>
      </p:sp>
    </p:spTree>
    <p:extLst>
      <p:ext uri="{BB962C8B-B14F-4D97-AF65-F5344CB8AC3E}">
        <p14:creationId xmlns:p14="http://schemas.microsoft.com/office/powerpoint/2010/main" val="18665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p:sp>
      <p:sp>
        <p:nvSpPr>
          <p:cNvPr id="1699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82875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246C595-6DA2-4B5F-B6BB-C2B96A752CD7}" type="slidenum">
              <a:rPr lang="zh-CN" altLang="en-US" smtClean="0"/>
              <a:t>52</a:t>
            </a:fld>
            <a:endParaRPr lang="en-US" altLang="zh-CN"/>
          </a:p>
        </p:txBody>
      </p:sp>
    </p:spTree>
    <p:extLst>
      <p:ext uri="{BB962C8B-B14F-4D97-AF65-F5344CB8AC3E}">
        <p14:creationId xmlns:p14="http://schemas.microsoft.com/office/powerpoint/2010/main" val="3386544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a:t>网络安全</a:t>
            </a:r>
            <a:r>
              <a:rPr lang="zh-CN" altLang="en-US" sz="3200" dirty="0"/>
              <a:t>监管</a:t>
            </a:r>
            <a:endParaRPr lang="en-US" altLang="zh-CN" sz="3200" dirty="0"/>
          </a:p>
        </p:txBody>
      </p:sp>
      <p:sp>
        <p:nvSpPr>
          <p:cNvPr id="14340" name="副标题 4"/>
          <p:cNvSpPr>
            <a:spLocks noGrp="1"/>
          </p:cNvSpPr>
          <p:nvPr>
            <p:ph type="subTitle" idx="1"/>
          </p:nvPr>
        </p:nvSpPr>
        <p:spPr>
          <a:xfrm>
            <a:off x="2195513" y="5020084"/>
            <a:ext cx="5638800" cy="965200"/>
          </a:xfrm>
        </p:spPr>
        <p:txBody>
          <a:bodyPr/>
          <a:lstStyle/>
          <a:p>
            <a:pPr eaLnBrk="1" hangingPunct="1"/>
            <a:r>
              <a:rPr lang="zh-CN" altLang="en-US" dirty="0"/>
              <a:t>讲师姓名   机构名称</a:t>
            </a:r>
            <a:endParaRPr lang="en-US" altLang="zh-CN"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网络安全法主要结构</a:t>
            </a:r>
          </a:p>
        </p:txBody>
      </p:sp>
      <p:sp>
        <p:nvSpPr>
          <p:cNvPr id="3" name="内容占位符 2"/>
          <p:cNvSpPr>
            <a:spLocks noGrp="1"/>
          </p:cNvSpPr>
          <p:nvPr>
            <p:ph idx="1"/>
          </p:nvPr>
        </p:nvSpPr>
        <p:spPr/>
        <p:txBody>
          <a:bodyPr/>
          <a:lstStyle/>
          <a:p>
            <a:r>
              <a:rPr lang="zh-CN" altLang="en-US" dirty="0"/>
              <a:t>七章</a:t>
            </a:r>
            <a:r>
              <a:rPr lang="en-US" altLang="zh-CN" dirty="0"/>
              <a:t>79</a:t>
            </a:r>
            <a:r>
              <a:rPr lang="zh-CN" altLang="en-US" dirty="0"/>
              <a:t>条</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pic>
        <p:nvPicPr>
          <p:cNvPr id="5" name="图片 4"/>
          <p:cNvPicPr>
            <a:picLocks noChangeAspect="1"/>
          </p:cNvPicPr>
          <p:nvPr/>
        </p:nvPicPr>
        <p:blipFill>
          <a:blip r:embed="rId2"/>
          <a:stretch>
            <a:fillRect/>
          </a:stretch>
        </p:blipFill>
        <p:spPr>
          <a:xfrm>
            <a:off x="105254" y="2276872"/>
            <a:ext cx="9047791" cy="3924436"/>
          </a:xfrm>
          <a:prstGeom prst="rect">
            <a:avLst/>
          </a:prstGeom>
        </p:spPr>
      </p:pic>
    </p:spTree>
    <p:extLst>
      <p:ext uri="{BB962C8B-B14F-4D97-AF65-F5344CB8AC3E}">
        <p14:creationId xmlns:p14="http://schemas.microsoft.com/office/powerpoint/2010/main" val="18404746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总则</a:t>
            </a:r>
          </a:p>
        </p:txBody>
      </p:sp>
      <p:sp>
        <p:nvSpPr>
          <p:cNvPr id="3" name="内容占位符 2"/>
          <p:cNvSpPr>
            <a:spLocks noGrp="1"/>
          </p:cNvSpPr>
          <p:nvPr>
            <p:ph idx="1"/>
          </p:nvPr>
        </p:nvSpPr>
        <p:spPr/>
        <p:txBody>
          <a:bodyPr/>
          <a:lstStyle/>
          <a:p>
            <a:r>
              <a:rPr lang="zh-CN" altLang="en-US" dirty="0"/>
              <a:t>明确网络空间主权原则</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pic>
        <p:nvPicPr>
          <p:cNvPr id="5" name="图片 4"/>
          <p:cNvPicPr>
            <a:picLocks noChangeAspect="1"/>
          </p:cNvPicPr>
          <p:nvPr/>
        </p:nvPicPr>
        <p:blipFill>
          <a:blip r:embed="rId2"/>
          <a:stretch>
            <a:fillRect/>
          </a:stretch>
        </p:blipFill>
        <p:spPr>
          <a:xfrm>
            <a:off x="323528" y="1800584"/>
            <a:ext cx="8075240" cy="4718968"/>
          </a:xfrm>
          <a:prstGeom prst="rect">
            <a:avLst/>
          </a:prstGeom>
        </p:spPr>
      </p:pic>
    </p:spTree>
    <p:extLst>
      <p:ext uri="{BB962C8B-B14F-4D97-AF65-F5344CB8AC3E}">
        <p14:creationId xmlns:p14="http://schemas.microsoft.com/office/powerpoint/2010/main" val="31099955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第二章 网络安全支持与促进</a:t>
            </a:r>
          </a:p>
        </p:txBody>
      </p:sp>
      <p:sp>
        <p:nvSpPr>
          <p:cNvPr id="3" name="内容占位符 2"/>
          <p:cNvSpPr>
            <a:spLocks noGrp="1"/>
          </p:cNvSpPr>
          <p:nvPr>
            <p:ph idx="1"/>
          </p:nvPr>
        </p:nvSpPr>
        <p:spPr/>
        <p:txBody>
          <a:bodyPr/>
          <a:lstStyle/>
          <a:p>
            <a:r>
              <a:rPr lang="zh-CN" altLang="en-US" dirty="0"/>
              <a:t>建立和完善</a:t>
            </a:r>
            <a:r>
              <a:rPr lang="zh-CN" altLang="en-US" dirty="0">
                <a:solidFill>
                  <a:srgbClr val="FF0000"/>
                </a:solidFill>
              </a:rPr>
              <a:t>网络安全标准体系</a:t>
            </a:r>
            <a:r>
              <a:rPr lang="zh-CN" altLang="en-US" dirty="0"/>
              <a:t>建设</a:t>
            </a:r>
            <a:endParaRPr lang="en-US" altLang="zh-CN" dirty="0"/>
          </a:p>
          <a:p>
            <a:r>
              <a:rPr lang="zh-CN" altLang="en-US" dirty="0"/>
              <a:t>统筹规划，扶持</a:t>
            </a:r>
            <a:r>
              <a:rPr lang="zh-CN" altLang="en-US" dirty="0">
                <a:solidFill>
                  <a:srgbClr val="FF0000"/>
                </a:solidFill>
              </a:rPr>
              <a:t>网络安全产业</a:t>
            </a:r>
            <a:r>
              <a:rPr lang="zh-CN" altLang="en-US" dirty="0"/>
              <a:t>（产品、服务等）</a:t>
            </a:r>
            <a:endParaRPr lang="en-US" altLang="zh-CN" dirty="0"/>
          </a:p>
          <a:p>
            <a:r>
              <a:rPr lang="zh-CN" altLang="en-US" dirty="0"/>
              <a:t>推动</a:t>
            </a:r>
            <a:r>
              <a:rPr lang="zh-CN" altLang="en-US" dirty="0">
                <a:solidFill>
                  <a:srgbClr val="FF0000"/>
                </a:solidFill>
              </a:rPr>
              <a:t>社会化网络安全服务体系</a:t>
            </a:r>
            <a:r>
              <a:rPr lang="zh-CN" altLang="en-US" dirty="0"/>
              <a:t>建设</a:t>
            </a:r>
            <a:endParaRPr lang="en-US" altLang="zh-CN" dirty="0"/>
          </a:p>
          <a:p>
            <a:r>
              <a:rPr lang="zh-CN" altLang="en-US" dirty="0"/>
              <a:t>鼓励开发</a:t>
            </a:r>
            <a:r>
              <a:rPr lang="zh-CN" altLang="en-US" dirty="0">
                <a:solidFill>
                  <a:srgbClr val="FF0000"/>
                </a:solidFill>
              </a:rPr>
              <a:t>数据安全保护和利用</a:t>
            </a:r>
            <a:r>
              <a:rPr lang="zh-CN" altLang="en-US" dirty="0"/>
              <a:t>技术、创新</a:t>
            </a:r>
            <a:r>
              <a:rPr lang="zh-CN" altLang="en-US" dirty="0">
                <a:solidFill>
                  <a:srgbClr val="FF0000"/>
                </a:solidFill>
              </a:rPr>
              <a:t>网络安全管理</a:t>
            </a:r>
            <a:r>
              <a:rPr lang="zh-CN" altLang="en-US" dirty="0"/>
              <a:t>方式</a:t>
            </a:r>
            <a:endParaRPr lang="en-US" altLang="zh-CN" dirty="0"/>
          </a:p>
          <a:p>
            <a:r>
              <a:rPr lang="zh-CN" altLang="en-US" dirty="0"/>
              <a:t>开展</a:t>
            </a:r>
            <a:r>
              <a:rPr lang="zh-CN" altLang="en-US" dirty="0">
                <a:solidFill>
                  <a:srgbClr val="FF0000"/>
                </a:solidFill>
              </a:rPr>
              <a:t>经常性网络安全宣传</a:t>
            </a:r>
            <a:r>
              <a:rPr lang="zh-CN" altLang="en-US" dirty="0"/>
              <a:t>教育</a:t>
            </a:r>
            <a:endParaRPr lang="en-US" altLang="zh-CN" dirty="0"/>
          </a:p>
          <a:p>
            <a:r>
              <a:rPr lang="zh-CN" altLang="en-US" dirty="0"/>
              <a:t>支持企业和高等学校、职业学校等教育培训机构开展网络安全相关教育与培训，采取</a:t>
            </a:r>
            <a:r>
              <a:rPr lang="zh-CN" altLang="en-US" dirty="0">
                <a:solidFill>
                  <a:srgbClr val="FF0000"/>
                </a:solidFill>
              </a:rPr>
              <a:t>多种方式培养网络安全人才</a:t>
            </a:r>
            <a:r>
              <a:rPr lang="zh-CN" altLang="en-US" dirty="0"/>
              <a:t>，促进网络安全人才交流</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Tree>
    <p:extLst>
      <p:ext uri="{BB962C8B-B14F-4D97-AF65-F5344CB8AC3E}">
        <p14:creationId xmlns:p14="http://schemas.microsoft.com/office/powerpoint/2010/main" val="11762391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网络运行安全</a:t>
            </a:r>
          </a:p>
        </p:txBody>
      </p:sp>
      <p:sp>
        <p:nvSpPr>
          <p:cNvPr id="3" name="内容占位符 2"/>
          <p:cNvSpPr>
            <a:spLocks noGrp="1"/>
          </p:cNvSpPr>
          <p:nvPr>
            <p:ph idx="1"/>
          </p:nvPr>
        </p:nvSpPr>
        <p:spPr/>
        <p:txBody>
          <a:bodyPr/>
          <a:lstStyle/>
          <a:p>
            <a:r>
              <a:rPr lang="zh-CN" altLang="en-US" dirty="0"/>
              <a:t>明确要求落实网络安全等级保护制度</a:t>
            </a: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sp>
        <p:nvSpPr>
          <p:cNvPr id="6" name="矩形 5"/>
          <p:cNvSpPr/>
          <p:nvPr/>
        </p:nvSpPr>
        <p:spPr>
          <a:xfrm>
            <a:off x="533400" y="1876485"/>
            <a:ext cx="8604956" cy="4524315"/>
          </a:xfrm>
          <a:prstGeom prst="rect">
            <a:avLst/>
          </a:prstGeom>
        </p:spPr>
        <p:txBody>
          <a:bodyPr wrap="square">
            <a:spAutoFit/>
          </a:bodyPr>
          <a:lstStyle/>
          <a:p>
            <a:r>
              <a:rPr lang="zh-CN" altLang="en-US" sz="2400" dirty="0"/>
              <a:t>第二十一条 国家实行</a:t>
            </a:r>
            <a:r>
              <a:rPr lang="zh-CN" altLang="en-US" sz="2400" dirty="0">
                <a:solidFill>
                  <a:srgbClr val="FF0000"/>
                </a:solidFill>
              </a:rPr>
              <a:t>网络安全等级保护制度</a:t>
            </a:r>
            <a:r>
              <a:rPr lang="zh-CN" altLang="en-US" sz="2400" dirty="0"/>
              <a:t>。网络运营者应当按照网络安全等级保护制度的要求，履行下列安全保护义务，保障网络免受干扰、破坏或者未经授权的访问，防止网络数据泄露或者被窃取、篡改：</a:t>
            </a:r>
          </a:p>
          <a:p>
            <a:r>
              <a:rPr lang="zh-CN" altLang="en-US" sz="2400" dirty="0"/>
              <a:t>（一）制定内部安全管理制度和操作规程，确定网络安全负责人，落实网络安全保护责任；</a:t>
            </a:r>
          </a:p>
          <a:p>
            <a:r>
              <a:rPr lang="zh-CN" altLang="en-US" sz="2400" dirty="0"/>
              <a:t>（二）采取防范计算机病毒和网络攻击、网络侵入等危害网络安全行为的技术措施；</a:t>
            </a:r>
          </a:p>
          <a:p>
            <a:r>
              <a:rPr lang="zh-CN" altLang="en-US" sz="2400" dirty="0"/>
              <a:t>（三）采取监测、记录网络运行状态、网络安全事件的技术措施，并按照规定留存相关的网络日志不少于六个月；</a:t>
            </a:r>
          </a:p>
          <a:p>
            <a:r>
              <a:rPr lang="zh-CN" altLang="en-US" sz="2400" dirty="0"/>
              <a:t>（四）采取数据分类、重要数据备份和加密等措施；</a:t>
            </a:r>
          </a:p>
          <a:p>
            <a:r>
              <a:rPr lang="zh-CN" altLang="en-US" sz="2400" dirty="0"/>
              <a:t>（五）法律、行政法规规定的其他义务。</a:t>
            </a:r>
          </a:p>
        </p:txBody>
      </p:sp>
    </p:spTree>
    <p:extLst>
      <p:ext uri="{BB962C8B-B14F-4D97-AF65-F5344CB8AC3E}">
        <p14:creationId xmlns:p14="http://schemas.microsoft.com/office/powerpoint/2010/main" val="36841548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网络运行安全</a:t>
            </a:r>
          </a:p>
        </p:txBody>
      </p:sp>
      <p:sp>
        <p:nvSpPr>
          <p:cNvPr id="3" name="内容占位符 2"/>
          <p:cNvSpPr>
            <a:spLocks noGrp="1"/>
          </p:cNvSpPr>
          <p:nvPr>
            <p:ph idx="1"/>
          </p:nvPr>
        </p:nvSpPr>
        <p:spPr/>
        <p:txBody>
          <a:bodyPr/>
          <a:lstStyle/>
          <a:p>
            <a:r>
              <a:rPr lang="zh-CN" altLang="en-US" dirty="0"/>
              <a:t>明确网络运营者的安全义务</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dirty="0"/>
          </a:p>
        </p:txBody>
      </p:sp>
      <p:pic>
        <p:nvPicPr>
          <p:cNvPr id="5" name="图片 4"/>
          <p:cNvPicPr>
            <a:picLocks noChangeAspect="1"/>
          </p:cNvPicPr>
          <p:nvPr/>
        </p:nvPicPr>
        <p:blipFill>
          <a:blip r:embed="rId2"/>
          <a:stretch>
            <a:fillRect/>
          </a:stretch>
        </p:blipFill>
        <p:spPr>
          <a:xfrm>
            <a:off x="696808" y="1817234"/>
            <a:ext cx="7740860" cy="4583566"/>
          </a:xfrm>
          <a:prstGeom prst="rect">
            <a:avLst/>
          </a:prstGeom>
        </p:spPr>
      </p:pic>
    </p:spTree>
    <p:extLst>
      <p:ext uri="{BB962C8B-B14F-4D97-AF65-F5344CB8AC3E}">
        <p14:creationId xmlns:p14="http://schemas.microsoft.com/office/powerpoint/2010/main" val="16111846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网络运行安全</a:t>
            </a:r>
          </a:p>
        </p:txBody>
      </p:sp>
      <p:sp>
        <p:nvSpPr>
          <p:cNvPr id="3" name="内容占位符 2"/>
          <p:cNvSpPr>
            <a:spLocks noGrp="1"/>
          </p:cNvSpPr>
          <p:nvPr>
            <p:ph idx="1"/>
          </p:nvPr>
        </p:nvSpPr>
        <p:spPr/>
        <p:txBody>
          <a:bodyPr/>
          <a:lstStyle/>
          <a:p>
            <a:r>
              <a:rPr lang="zh-CN" altLang="en-US" dirty="0"/>
              <a:t>明确网络产品、服务提供者的安全义务</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15</a:t>
            </a:fld>
            <a:endParaRPr lang="en-US" altLang="zh-CN"/>
          </a:p>
        </p:txBody>
      </p:sp>
      <p:pic>
        <p:nvPicPr>
          <p:cNvPr id="5" name="图片 4"/>
          <p:cNvPicPr>
            <a:picLocks noChangeAspect="1"/>
          </p:cNvPicPr>
          <p:nvPr/>
        </p:nvPicPr>
        <p:blipFill>
          <a:blip r:embed="rId2"/>
          <a:stretch>
            <a:fillRect/>
          </a:stretch>
        </p:blipFill>
        <p:spPr>
          <a:xfrm>
            <a:off x="527920" y="1880828"/>
            <a:ext cx="8575137" cy="4248472"/>
          </a:xfrm>
          <a:prstGeom prst="rect">
            <a:avLst/>
          </a:prstGeom>
        </p:spPr>
      </p:pic>
    </p:spTree>
    <p:extLst>
      <p:ext uri="{BB962C8B-B14F-4D97-AF65-F5344CB8AC3E}">
        <p14:creationId xmlns:p14="http://schemas.microsoft.com/office/powerpoint/2010/main" val="31753651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网络运行安全</a:t>
            </a:r>
          </a:p>
        </p:txBody>
      </p:sp>
      <p:sp>
        <p:nvSpPr>
          <p:cNvPr id="3" name="内容占位符 2"/>
          <p:cNvSpPr>
            <a:spLocks noGrp="1"/>
          </p:cNvSpPr>
          <p:nvPr>
            <p:ph idx="1"/>
          </p:nvPr>
        </p:nvSpPr>
        <p:spPr/>
        <p:txBody>
          <a:bodyPr/>
          <a:lstStyle/>
          <a:p>
            <a:r>
              <a:rPr lang="zh-CN" altLang="en-US" dirty="0"/>
              <a:t>明确一般性安全保护义务</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16</a:t>
            </a:fld>
            <a:endParaRPr lang="en-US" altLang="zh-CN"/>
          </a:p>
        </p:txBody>
      </p:sp>
      <p:pic>
        <p:nvPicPr>
          <p:cNvPr id="5" name="图片 4"/>
          <p:cNvPicPr>
            <a:picLocks noChangeAspect="1"/>
          </p:cNvPicPr>
          <p:nvPr/>
        </p:nvPicPr>
        <p:blipFill>
          <a:blip r:embed="rId2"/>
          <a:stretch>
            <a:fillRect/>
          </a:stretch>
        </p:blipFill>
        <p:spPr>
          <a:xfrm>
            <a:off x="176506" y="2060848"/>
            <a:ext cx="8781463" cy="4032448"/>
          </a:xfrm>
          <a:prstGeom prst="rect">
            <a:avLst/>
          </a:prstGeom>
        </p:spPr>
      </p:pic>
    </p:spTree>
    <p:extLst>
      <p:ext uri="{BB962C8B-B14F-4D97-AF65-F5344CB8AC3E}">
        <p14:creationId xmlns:p14="http://schemas.microsoft.com/office/powerpoint/2010/main" val="14715639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网络运行安全</a:t>
            </a:r>
          </a:p>
        </p:txBody>
      </p:sp>
      <p:sp>
        <p:nvSpPr>
          <p:cNvPr id="3" name="内容占位符 2"/>
          <p:cNvSpPr>
            <a:spLocks noGrp="1"/>
          </p:cNvSpPr>
          <p:nvPr>
            <p:ph idx="1"/>
          </p:nvPr>
        </p:nvSpPr>
        <p:spPr/>
        <p:txBody>
          <a:bodyPr/>
          <a:lstStyle/>
          <a:p>
            <a:r>
              <a:rPr lang="zh-CN" altLang="en-US" dirty="0"/>
              <a:t>关键信息基础设施保护</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17</a:t>
            </a:fld>
            <a:endParaRPr lang="en-US" altLang="zh-CN"/>
          </a:p>
        </p:txBody>
      </p:sp>
      <p:pic>
        <p:nvPicPr>
          <p:cNvPr id="5" name="图片 4"/>
          <p:cNvPicPr>
            <a:picLocks noChangeAspect="1"/>
          </p:cNvPicPr>
          <p:nvPr/>
        </p:nvPicPr>
        <p:blipFill>
          <a:blip r:embed="rId2"/>
          <a:stretch>
            <a:fillRect/>
          </a:stretch>
        </p:blipFill>
        <p:spPr>
          <a:xfrm>
            <a:off x="524880" y="1988840"/>
            <a:ext cx="8084715" cy="4176464"/>
          </a:xfrm>
          <a:prstGeom prst="rect">
            <a:avLst/>
          </a:prstGeom>
        </p:spPr>
      </p:pic>
    </p:spTree>
    <p:extLst>
      <p:ext uri="{BB962C8B-B14F-4D97-AF65-F5344CB8AC3E}">
        <p14:creationId xmlns:p14="http://schemas.microsoft.com/office/powerpoint/2010/main" val="37256546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网络运行安全</a:t>
            </a:r>
          </a:p>
        </p:txBody>
      </p:sp>
      <p:sp>
        <p:nvSpPr>
          <p:cNvPr id="3" name="内容占位符 2"/>
          <p:cNvSpPr>
            <a:spLocks noGrp="1"/>
          </p:cNvSpPr>
          <p:nvPr>
            <p:ph idx="1"/>
          </p:nvPr>
        </p:nvSpPr>
        <p:spPr/>
        <p:txBody>
          <a:bodyPr/>
          <a:lstStyle/>
          <a:p>
            <a:r>
              <a:rPr lang="zh-CN" altLang="en-US" dirty="0"/>
              <a:t>关键信息基础设施保护</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18</a:t>
            </a:fld>
            <a:endParaRPr lang="en-US" altLang="zh-CN"/>
          </a:p>
        </p:txBody>
      </p:sp>
      <p:pic>
        <p:nvPicPr>
          <p:cNvPr id="5" name="图片 4"/>
          <p:cNvPicPr>
            <a:picLocks noChangeAspect="1"/>
          </p:cNvPicPr>
          <p:nvPr/>
        </p:nvPicPr>
        <p:blipFill>
          <a:blip r:embed="rId2"/>
          <a:stretch>
            <a:fillRect/>
          </a:stretch>
        </p:blipFill>
        <p:spPr>
          <a:xfrm>
            <a:off x="690462" y="1878866"/>
            <a:ext cx="7753551" cy="4626709"/>
          </a:xfrm>
          <a:prstGeom prst="rect">
            <a:avLst/>
          </a:prstGeom>
        </p:spPr>
      </p:pic>
    </p:spTree>
    <p:extLst>
      <p:ext uri="{BB962C8B-B14F-4D97-AF65-F5344CB8AC3E}">
        <p14:creationId xmlns:p14="http://schemas.microsoft.com/office/powerpoint/2010/main" val="40535050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网络运行安全</a:t>
            </a:r>
          </a:p>
        </p:txBody>
      </p:sp>
      <p:sp>
        <p:nvSpPr>
          <p:cNvPr id="3" name="内容占位符 2"/>
          <p:cNvSpPr>
            <a:spLocks noGrp="1"/>
          </p:cNvSpPr>
          <p:nvPr>
            <p:ph idx="1"/>
          </p:nvPr>
        </p:nvSpPr>
        <p:spPr/>
        <p:txBody>
          <a:bodyPr/>
          <a:lstStyle/>
          <a:p>
            <a:r>
              <a:rPr lang="zh-CN" altLang="en-US" dirty="0"/>
              <a:t>关键基础设施运营中产生的数据必须</a:t>
            </a:r>
            <a:r>
              <a:rPr lang="zh-CN" altLang="en-US" dirty="0">
                <a:solidFill>
                  <a:srgbClr val="FF0000"/>
                </a:solidFill>
              </a:rPr>
              <a:t>境内存储</a:t>
            </a:r>
            <a:endParaRPr lang="en-US" altLang="zh-CN" dirty="0">
              <a:solidFill>
                <a:srgbClr val="FF0000"/>
              </a:solidFill>
            </a:endParaRPr>
          </a:p>
          <a:p>
            <a:r>
              <a:rPr lang="en-US" altLang="zh-CN" dirty="0"/>
              <a:t>2017</a:t>
            </a:r>
            <a:r>
              <a:rPr lang="zh-CN" altLang="en-US" dirty="0"/>
              <a:t>年</a:t>
            </a:r>
            <a:r>
              <a:rPr lang="en-US" altLang="zh-CN" dirty="0"/>
              <a:t>04</a:t>
            </a:r>
            <a:r>
              <a:rPr lang="zh-CN" altLang="en-US" dirty="0"/>
              <a:t>月</a:t>
            </a:r>
            <a:r>
              <a:rPr lang="en-US" altLang="zh-CN" dirty="0"/>
              <a:t>10</a:t>
            </a:r>
            <a:r>
              <a:rPr lang="zh-CN" altLang="en-US" dirty="0"/>
              <a:t>日国家互联网信息办公室发布关于</a:t>
            </a:r>
            <a:r>
              <a:rPr lang="en-US" altLang="zh-CN" dirty="0"/>
              <a:t>《</a:t>
            </a:r>
            <a:r>
              <a:rPr lang="zh-CN" altLang="en-US" dirty="0"/>
              <a:t>个人信息和重要数据出境安全评估办法（征求意见稿）</a:t>
            </a:r>
            <a:r>
              <a:rPr lang="en-US" altLang="zh-CN" dirty="0"/>
              <a:t>》</a:t>
            </a:r>
            <a:r>
              <a:rPr lang="zh-CN" altLang="en-US" dirty="0"/>
              <a:t>公开征求意见的通知。明确了</a:t>
            </a:r>
            <a:endParaRPr lang="en-US" altLang="zh-CN" dirty="0"/>
          </a:p>
          <a:p>
            <a:pPr lvl="1"/>
            <a:r>
              <a:rPr lang="zh-CN" altLang="en-US" dirty="0"/>
              <a:t>个人信息和重要数据出境的范围</a:t>
            </a:r>
            <a:endParaRPr lang="en-US" altLang="zh-CN" dirty="0"/>
          </a:p>
          <a:p>
            <a:pPr lvl="2"/>
            <a:r>
              <a:rPr lang="zh-CN" altLang="en-US" dirty="0"/>
              <a:t>有</a:t>
            </a:r>
            <a:r>
              <a:rPr lang="en-US" altLang="zh-CN" dirty="0"/>
              <a:t>50</a:t>
            </a:r>
            <a:r>
              <a:rPr lang="zh-CN" altLang="en-US" dirty="0"/>
              <a:t>万人以上的个人信息</a:t>
            </a:r>
          </a:p>
          <a:p>
            <a:pPr lvl="2"/>
            <a:r>
              <a:rPr lang="zh-CN" altLang="en-US" dirty="0"/>
              <a:t>数据量超过</a:t>
            </a:r>
            <a:r>
              <a:rPr lang="en-US" altLang="zh-CN" dirty="0"/>
              <a:t>1000GB</a:t>
            </a:r>
          </a:p>
          <a:p>
            <a:pPr lvl="2"/>
            <a:r>
              <a:rPr lang="en-US" altLang="zh-CN" dirty="0"/>
              <a:t>7</a:t>
            </a:r>
            <a:r>
              <a:rPr lang="zh-CN" altLang="en-US" dirty="0"/>
              <a:t>大重要领域数据等</a:t>
            </a:r>
          </a:p>
          <a:p>
            <a:pPr lvl="1"/>
            <a:r>
              <a:rPr lang="zh-CN" altLang="en-US" dirty="0"/>
              <a:t>数据出境评估原则</a:t>
            </a:r>
          </a:p>
          <a:p>
            <a:pPr lvl="1"/>
            <a:r>
              <a:rPr lang="zh-CN" altLang="en-US" dirty="0"/>
              <a:t>评估</a:t>
            </a:r>
            <a:r>
              <a:rPr lang="en-US" altLang="zh-CN" dirty="0"/>
              <a:t>7</a:t>
            </a:r>
            <a:r>
              <a:rPr lang="zh-CN" altLang="en-US" dirty="0"/>
              <a:t>个方面主要内容</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19</a:t>
            </a:fld>
            <a:endParaRPr lang="en-US" altLang="zh-CN"/>
          </a:p>
        </p:txBody>
      </p:sp>
    </p:spTree>
    <p:extLst>
      <p:ext uri="{BB962C8B-B14F-4D97-AF65-F5344CB8AC3E}">
        <p14:creationId xmlns:p14="http://schemas.microsoft.com/office/powerpoint/2010/main" val="865905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17670" y="3347164"/>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4594216"/>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282547" y="3501006"/>
            <a:ext cx="1869073"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网络安全监管</a:t>
            </a:r>
          </a:p>
        </p:txBody>
      </p:sp>
      <p:sp>
        <p:nvSpPr>
          <p:cNvPr id="38" name="Line 43"/>
          <p:cNvSpPr>
            <a:spLocks noChangeShapeType="1"/>
          </p:cNvSpPr>
          <p:nvPr/>
        </p:nvSpPr>
        <p:spPr bwMode="auto">
          <a:xfrm flipH="1">
            <a:off x="3664775" y="1958458"/>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676128" y="6048000"/>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5" name="Rectangle 20"/>
          <p:cNvSpPr>
            <a:spLocks noChangeArrowheads="1"/>
          </p:cNvSpPr>
          <p:nvPr/>
        </p:nvSpPr>
        <p:spPr bwMode="auto">
          <a:xfrm rot="10800000">
            <a:off x="4860032" y="2186523"/>
            <a:ext cx="2919586"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网络安全法律体系建设</a:t>
            </a:r>
          </a:p>
        </p:txBody>
      </p:sp>
      <p:sp>
        <p:nvSpPr>
          <p:cNvPr id="16" name="Rectangle 20"/>
          <p:cNvSpPr>
            <a:spLocks noChangeArrowheads="1"/>
          </p:cNvSpPr>
          <p:nvPr/>
        </p:nvSpPr>
        <p:spPr bwMode="auto">
          <a:xfrm rot="10800000">
            <a:off x="4860032" y="4122414"/>
            <a:ext cx="2924969"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网络安全道德准则</a:t>
            </a:r>
          </a:p>
        </p:txBody>
      </p:sp>
      <p:sp>
        <p:nvSpPr>
          <p:cNvPr id="17" name="Rectangle 20"/>
          <p:cNvSpPr>
            <a:spLocks noChangeArrowheads="1"/>
          </p:cNvSpPr>
          <p:nvPr/>
        </p:nvSpPr>
        <p:spPr bwMode="auto">
          <a:xfrm rot="10800000">
            <a:off x="4860031" y="5070355"/>
            <a:ext cx="2934029"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信息安全标准</a:t>
            </a:r>
          </a:p>
        </p:txBody>
      </p:sp>
      <p:sp>
        <p:nvSpPr>
          <p:cNvPr id="18" name="Rectangle 20"/>
          <p:cNvSpPr>
            <a:spLocks noChangeArrowheads="1"/>
          </p:cNvSpPr>
          <p:nvPr/>
        </p:nvSpPr>
        <p:spPr bwMode="auto">
          <a:xfrm rot="10800000">
            <a:off x="4860032" y="3117433"/>
            <a:ext cx="2919586"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国家网络安全政策</a:t>
            </a:r>
          </a:p>
        </p:txBody>
      </p:sp>
      <p:cxnSp>
        <p:nvCxnSpPr>
          <p:cNvPr id="7" name="肘形连接符 6"/>
          <p:cNvCxnSpPr>
            <a:stCxn id="21" idx="1"/>
            <a:endCxn id="15" idx="3"/>
          </p:cNvCxnSpPr>
          <p:nvPr/>
        </p:nvCxnSpPr>
        <p:spPr>
          <a:xfrm flipV="1">
            <a:off x="3151620" y="2504019"/>
            <a:ext cx="1708412" cy="1314483"/>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1" idx="1"/>
            <a:endCxn id="18" idx="3"/>
          </p:cNvCxnSpPr>
          <p:nvPr/>
        </p:nvCxnSpPr>
        <p:spPr>
          <a:xfrm flipV="1">
            <a:off x="3151620" y="3434929"/>
            <a:ext cx="1708412" cy="383573"/>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7" idx="3"/>
          </p:cNvCxnSpPr>
          <p:nvPr/>
        </p:nvCxnSpPr>
        <p:spPr>
          <a:xfrm>
            <a:off x="3151620" y="3818502"/>
            <a:ext cx="1708411" cy="1569349"/>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1"/>
            <a:endCxn id="16" idx="3"/>
          </p:cNvCxnSpPr>
          <p:nvPr/>
        </p:nvCxnSpPr>
        <p:spPr>
          <a:xfrm>
            <a:off x="3151620" y="3818502"/>
            <a:ext cx="1708412" cy="621408"/>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4303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网络运行安全</a:t>
            </a:r>
          </a:p>
        </p:txBody>
      </p:sp>
      <p:sp>
        <p:nvSpPr>
          <p:cNvPr id="3" name="内容占位符 2"/>
          <p:cNvSpPr>
            <a:spLocks noGrp="1"/>
          </p:cNvSpPr>
          <p:nvPr>
            <p:ph idx="1"/>
          </p:nvPr>
        </p:nvSpPr>
        <p:spPr>
          <a:xfrm>
            <a:off x="359532" y="1258816"/>
            <a:ext cx="8191500" cy="4160139"/>
          </a:xfrm>
        </p:spPr>
        <p:txBody>
          <a:bodyPr/>
          <a:lstStyle/>
          <a:p>
            <a:r>
              <a:rPr lang="zh-CN" altLang="en-US" dirty="0"/>
              <a:t>明确我国实行网络安全审查制度</a:t>
            </a:r>
            <a:endParaRPr lang="en-US" altLang="zh-CN" dirty="0"/>
          </a:p>
          <a:p>
            <a:endParaRPr lang="en-US" altLang="zh-CN" dirty="0"/>
          </a:p>
          <a:p>
            <a:endParaRPr lang="en-US" altLang="zh-CN" dirty="0"/>
          </a:p>
          <a:p>
            <a:r>
              <a:rPr lang="en-US" altLang="zh-CN" dirty="0"/>
              <a:t>2017</a:t>
            </a:r>
            <a:r>
              <a:rPr lang="zh-CN" altLang="en-US" dirty="0"/>
              <a:t>年</a:t>
            </a:r>
            <a:r>
              <a:rPr lang="en-US" altLang="zh-CN" dirty="0"/>
              <a:t>05</a:t>
            </a:r>
            <a:r>
              <a:rPr lang="zh-CN" altLang="en-US" dirty="0"/>
              <a:t>月</a:t>
            </a:r>
            <a:r>
              <a:rPr lang="en-US" altLang="zh-CN" dirty="0"/>
              <a:t>02</a:t>
            </a:r>
            <a:r>
              <a:rPr lang="zh-CN" altLang="en-US" dirty="0"/>
              <a:t>日中央网信办正式发布</a:t>
            </a:r>
            <a:r>
              <a:rPr lang="en-US" altLang="zh-CN" dirty="0"/>
              <a:t>《</a:t>
            </a:r>
            <a:r>
              <a:rPr lang="zh-CN" altLang="en-US" dirty="0"/>
              <a:t>网络产品和服务安全审查办法（试行）</a:t>
            </a:r>
            <a:r>
              <a:rPr lang="en-US" altLang="zh-CN" dirty="0"/>
              <a:t>》</a:t>
            </a:r>
            <a:r>
              <a:rPr lang="zh-CN" altLang="en-US" dirty="0"/>
              <a:t>。其中就审查的目的、需要审查的网络产品和服务的范围、网络安全审查的管理部门（网络安全审查委员会）、审查的机构（国家统一认定网络安全审查第三方机构）和对党政机关和重点行业的审查工作提出要求。</a:t>
            </a:r>
            <a:r>
              <a:rPr lang="zh-CN" altLang="en-US" dirty="0">
                <a:solidFill>
                  <a:srgbClr val="FF0000"/>
                </a:solidFill>
              </a:rPr>
              <a:t>并于</a:t>
            </a:r>
            <a:r>
              <a:rPr lang="en-US" altLang="zh-CN" dirty="0">
                <a:solidFill>
                  <a:srgbClr val="FF0000"/>
                </a:solidFill>
              </a:rPr>
              <a:t>2017</a:t>
            </a:r>
            <a:r>
              <a:rPr lang="zh-CN" altLang="en-US" dirty="0">
                <a:solidFill>
                  <a:srgbClr val="FF0000"/>
                </a:solidFill>
              </a:rPr>
              <a:t>年</a:t>
            </a:r>
            <a:r>
              <a:rPr lang="en-US" altLang="zh-CN" dirty="0">
                <a:solidFill>
                  <a:srgbClr val="FF0000"/>
                </a:solidFill>
              </a:rPr>
              <a:t>6</a:t>
            </a:r>
            <a:r>
              <a:rPr lang="zh-CN" altLang="en-US" dirty="0">
                <a:solidFill>
                  <a:srgbClr val="FF0000"/>
                </a:solidFill>
              </a:rPr>
              <a:t>月</a:t>
            </a:r>
            <a:r>
              <a:rPr lang="en-US" altLang="zh-CN" dirty="0">
                <a:solidFill>
                  <a:srgbClr val="FF0000"/>
                </a:solidFill>
              </a:rPr>
              <a:t>1</a:t>
            </a:r>
            <a:r>
              <a:rPr lang="zh-CN" altLang="en-US" dirty="0">
                <a:solidFill>
                  <a:srgbClr val="FF0000"/>
                </a:solidFill>
              </a:rPr>
              <a:t>日同</a:t>
            </a:r>
            <a:r>
              <a:rPr lang="en-US" altLang="zh-CN" dirty="0">
                <a:solidFill>
                  <a:srgbClr val="FF0000"/>
                </a:solidFill>
              </a:rPr>
              <a:t>《</a:t>
            </a:r>
            <a:r>
              <a:rPr lang="zh-CN" altLang="en-US" dirty="0">
                <a:solidFill>
                  <a:srgbClr val="FF0000"/>
                </a:solidFill>
              </a:rPr>
              <a:t>网络安全法</a:t>
            </a:r>
            <a:r>
              <a:rPr lang="en-US" altLang="zh-CN" dirty="0">
                <a:solidFill>
                  <a:srgbClr val="FF0000"/>
                </a:solidFill>
              </a:rPr>
              <a:t>》</a:t>
            </a:r>
            <a:r>
              <a:rPr lang="zh-CN" altLang="en-US" dirty="0">
                <a:solidFill>
                  <a:srgbClr val="FF0000"/>
                </a:solidFill>
              </a:rPr>
              <a:t>一同实施。</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20</a:t>
            </a:fld>
            <a:endParaRPr lang="en-US" altLang="zh-CN"/>
          </a:p>
        </p:txBody>
      </p:sp>
      <p:pic>
        <p:nvPicPr>
          <p:cNvPr id="5" name="图片 4"/>
          <p:cNvPicPr>
            <a:picLocks noChangeAspect="1"/>
          </p:cNvPicPr>
          <p:nvPr/>
        </p:nvPicPr>
        <p:blipFill>
          <a:blip r:embed="rId2"/>
          <a:stretch>
            <a:fillRect/>
          </a:stretch>
        </p:blipFill>
        <p:spPr>
          <a:xfrm>
            <a:off x="417482" y="1851869"/>
            <a:ext cx="8299512" cy="683869"/>
          </a:xfrm>
          <a:prstGeom prst="rect">
            <a:avLst/>
          </a:prstGeom>
        </p:spPr>
      </p:pic>
    </p:spTree>
    <p:extLst>
      <p:ext uri="{BB962C8B-B14F-4D97-AF65-F5344CB8AC3E}">
        <p14:creationId xmlns:p14="http://schemas.microsoft.com/office/powerpoint/2010/main" val="36451339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网络信息安全</a:t>
            </a:r>
          </a:p>
        </p:txBody>
      </p:sp>
      <p:sp>
        <p:nvSpPr>
          <p:cNvPr id="3" name="内容占位符 2"/>
          <p:cNvSpPr>
            <a:spLocks noGrp="1"/>
          </p:cNvSpPr>
          <p:nvPr>
            <p:ph idx="1"/>
          </p:nvPr>
        </p:nvSpPr>
        <p:spPr/>
        <p:txBody>
          <a:bodyPr/>
          <a:lstStyle/>
          <a:p>
            <a:r>
              <a:rPr lang="zh-CN" altLang="en-US" dirty="0"/>
              <a:t>重视对个人信息保护</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21</a:t>
            </a:fld>
            <a:endParaRPr lang="en-US" altLang="zh-CN"/>
          </a:p>
        </p:txBody>
      </p:sp>
      <p:pic>
        <p:nvPicPr>
          <p:cNvPr id="5" name="图片 4"/>
          <p:cNvPicPr>
            <a:picLocks noChangeAspect="1"/>
          </p:cNvPicPr>
          <p:nvPr/>
        </p:nvPicPr>
        <p:blipFill>
          <a:blip r:embed="rId2"/>
          <a:stretch>
            <a:fillRect/>
          </a:stretch>
        </p:blipFill>
        <p:spPr>
          <a:xfrm>
            <a:off x="495300" y="1745822"/>
            <a:ext cx="8229600" cy="4759753"/>
          </a:xfrm>
          <a:prstGeom prst="rect">
            <a:avLst/>
          </a:prstGeom>
        </p:spPr>
      </p:pic>
    </p:spTree>
    <p:extLst>
      <p:ext uri="{BB962C8B-B14F-4D97-AF65-F5344CB8AC3E}">
        <p14:creationId xmlns:p14="http://schemas.microsoft.com/office/powerpoint/2010/main" val="30091863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网络信息安全</a:t>
            </a:r>
          </a:p>
        </p:txBody>
      </p:sp>
      <p:sp>
        <p:nvSpPr>
          <p:cNvPr id="3" name="内容占位符 2"/>
          <p:cNvSpPr>
            <a:spLocks noGrp="1"/>
          </p:cNvSpPr>
          <p:nvPr>
            <p:ph idx="1"/>
          </p:nvPr>
        </p:nvSpPr>
        <p:spPr/>
        <p:txBody>
          <a:bodyPr/>
          <a:lstStyle/>
          <a:p>
            <a:r>
              <a:rPr lang="zh-CN" altLang="en-US" dirty="0"/>
              <a:t>规范信息管理</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22</a:t>
            </a:fld>
            <a:endParaRPr lang="en-US" altLang="zh-CN"/>
          </a:p>
        </p:txBody>
      </p:sp>
      <p:pic>
        <p:nvPicPr>
          <p:cNvPr id="5" name="图片 4"/>
          <p:cNvPicPr>
            <a:picLocks noChangeAspect="1"/>
          </p:cNvPicPr>
          <p:nvPr/>
        </p:nvPicPr>
        <p:blipFill>
          <a:blip r:embed="rId2"/>
          <a:stretch>
            <a:fillRect/>
          </a:stretch>
        </p:blipFill>
        <p:spPr>
          <a:xfrm>
            <a:off x="412509" y="2018490"/>
            <a:ext cx="8395181" cy="4382310"/>
          </a:xfrm>
          <a:prstGeom prst="rect">
            <a:avLst/>
          </a:prstGeom>
        </p:spPr>
      </p:pic>
    </p:spTree>
    <p:extLst>
      <p:ext uri="{BB962C8B-B14F-4D97-AF65-F5344CB8AC3E}">
        <p14:creationId xmlns:p14="http://schemas.microsoft.com/office/powerpoint/2010/main" val="3407519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网络信息安全</a:t>
            </a:r>
          </a:p>
        </p:txBody>
      </p:sp>
      <p:sp>
        <p:nvSpPr>
          <p:cNvPr id="3" name="内容占位符 2"/>
          <p:cNvSpPr>
            <a:spLocks noGrp="1"/>
          </p:cNvSpPr>
          <p:nvPr>
            <p:ph idx="1"/>
          </p:nvPr>
        </p:nvSpPr>
        <p:spPr/>
        <p:txBody>
          <a:bodyPr/>
          <a:lstStyle/>
          <a:p>
            <a:r>
              <a:rPr lang="zh-CN" altLang="en-US" dirty="0"/>
              <a:t>确定信息管理中相关职责</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23</a:t>
            </a:fld>
            <a:endParaRPr lang="en-US" altLang="zh-CN"/>
          </a:p>
        </p:txBody>
      </p:sp>
      <p:pic>
        <p:nvPicPr>
          <p:cNvPr id="5" name="图片 4"/>
          <p:cNvPicPr>
            <a:picLocks noChangeAspect="1"/>
          </p:cNvPicPr>
          <p:nvPr/>
        </p:nvPicPr>
        <p:blipFill>
          <a:blip r:embed="rId2"/>
          <a:stretch>
            <a:fillRect/>
          </a:stretch>
        </p:blipFill>
        <p:spPr>
          <a:xfrm>
            <a:off x="395536" y="1923892"/>
            <a:ext cx="8136904" cy="4576225"/>
          </a:xfrm>
          <a:prstGeom prst="rect">
            <a:avLst/>
          </a:prstGeom>
        </p:spPr>
      </p:pic>
    </p:spTree>
    <p:extLst>
      <p:ext uri="{BB962C8B-B14F-4D97-AF65-F5344CB8AC3E}">
        <p14:creationId xmlns:p14="http://schemas.microsoft.com/office/powerpoint/2010/main" val="17427703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4B14D-64E5-40C8-BF18-00DC2E6A9B8A}"/>
              </a:ext>
            </a:extLst>
          </p:cNvPr>
          <p:cNvSpPr>
            <a:spLocks noGrp="1"/>
          </p:cNvSpPr>
          <p:nvPr>
            <p:ph type="title"/>
          </p:nvPr>
        </p:nvSpPr>
        <p:spPr/>
        <p:txBody>
          <a:bodyPr/>
          <a:lstStyle/>
          <a:p>
            <a:r>
              <a:rPr lang="zh-CN" altLang="en-US" dirty="0"/>
              <a:t>第四章 网络信息安全</a:t>
            </a:r>
          </a:p>
        </p:txBody>
      </p:sp>
      <p:sp>
        <p:nvSpPr>
          <p:cNvPr id="3" name="内容占位符 2">
            <a:extLst>
              <a:ext uri="{FF2B5EF4-FFF2-40B4-BE49-F238E27FC236}">
                <a16:creationId xmlns:a16="http://schemas.microsoft.com/office/drawing/2014/main" id="{5F40992E-F6D7-45B8-9E9B-CD53594AD513}"/>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2017</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02</a:t>
            </a:r>
            <a:r>
              <a:rPr lang="zh-CN" altLang="en-US" dirty="0">
                <a:latin typeface="微软雅黑" panose="020B0503020204020204" pitchFamily="34" charset="-122"/>
                <a:ea typeface="微软雅黑" panose="020B0503020204020204" pitchFamily="34" charset="-122"/>
              </a:rPr>
              <a:t>日国家互联网信息办公室正式发布</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互联网新闻信息服务管理规定</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（国信办</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号令）</a:t>
            </a:r>
            <a:r>
              <a:rPr lang="zh-CN" altLang="en-US" dirty="0">
                <a:latin typeface="微软雅黑" panose="020B0503020204020204" pitchFamily="34" charset="-122"/>
                <a:ea typeface="微软雅黑" panose="020B0503020204020204" pitchFamily="34" charset="-122"/>
              </a:rPr>
              <a:t>，于</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网络安全法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一起实施。规范了：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互联网新闻信息服务的范围</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互联网新闻信息服务的</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项许可条件</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互联网新闻信息服务提供者的责任义务</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网信部门对互联网新闻信息服务的监督检查要求</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相关法律责任</a:t>
            </a:r>
          </a:p>
          <a:p>
            <a:endParaRPr lang="zh-CN" altLang="en-US" dirty="0"/>
          </a:p>
        </p:txBody>
      </p:sp>
      <p:sp>
        <p:nvSpPr>
          <p:cNvPr id="4" name="灯片编号占位符 3">
            <a:extLst>
              <a:ext uri="{FF2B5EF4-FFF2-40B4-BE49-F238E27FC236}">
                <a16:creationId xmlns:a16="http://schemas.microsoft.com/office/drawing/2014/main" id="{8D2C1FD9-69E2-41F7-AF2C-307667DCBC7F}"/>
              </a:ext>
            </a:extLst>
          </p:cNvPr>
          <p:cNvSpPr>
            <a:spLocks noGrp="1"/>
          </p:cNvSpPr>
          <p:nvPr>
            <p:ph type="sldNum" sz="quarter" idx="10"/>
          </p:nvPr>
        </p:nvSpPr>
        <p:spPr/>
        <p:txBody>
          <a:bodyPr/>
          <a:lstStyle/>
          <a:p>
            <a:pPr>
              <a:defRPr/>
            </a:pPr>
            <a:fld id="{F5E0E65E-9137-4309-8D78-B392A1917D52}" type="slidenum">
              <a:rPr lang="zh-CN" altLang="en-US" smtClean="0"/>
              <a:pPr>
                <a:defRPr/>
              </a:pPr>
              <a:t>24</a:t>
            </a:fld>
            <a:endParaRPr lang="en-US" altLang="zh-CN"/>
          </a:p>
        </p:txBody>
      </p:sp>
    </p:spTree>
    <p:extLst>
      <p:ext uri="{BB962C8B-B14F-4D97-AF65-F5344CB8AC3E}">
        <p14:creationId xmlns:p14="http://schemas.microsoft.com/office/powerpoint/2010/main" val="27544143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网络信息安全</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同日国家互联网信息办公室一并发布</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互联网信息内容管理行政执法程序规定</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 （国信办</a:t>
            </a:r>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号令）</a:t>
            </a:r>
            <a:r>
              <a:rPr lang="zh-CN" altLang="en-US" dirty="0">
                <a:latin typeface="微软雅黑" panose="020B0503020204020204" pitchFamily="34" charset="-122"/>
                <a:ea typeface="微软雅黑" panose="020B0503020204020204" pitchFamily="34" charset="-122"/>
              </a:rPr>
              <a:t>，于</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网络安全法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一起实施。规范了：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互联网信息内容管理部门行政执法依据</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管辖范围</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立案流程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调查取证过程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听证及约谈机制</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处罚决定及执行办法等</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25</a:t>
            </a:fld>
            <a:endParaRPr lang="en-US" altLang="zh-CN"/>
          </a:p>
        </p:txBody>
      </p:sp>
    </p:spTree>
    <p:extLst>
      <p:ext uri="{BB962C8B-B14F-4D97-AF65-F5344CB8AC3E}">
        <p14:creationId xmlns:p14="http://schemas.microsoft.com/office/powerpoint/2010/main" val="25541853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FE694-37D6-474F-B2ED-44785A0F2B59}"/>
              </a:ext>
            </a:extLst>
          </p:cNvPr>
          <p:cNvSpPr>
            <a:spLocks noGrp="1"/>
          </p:cNvSpPr>
          <p:nvPr>
            <p:ph type="title"/>
          </p:nvPr>
        </p:nvSpPr>
        <p:spPr/>
        <p:txBody>
          <a:bodyPr/>
          <a:lstStyle/>
          <a:p>
            <a:r>
              <a:rPr lang="zh-CN" altLang="en-US" dirty="0"/>
              <a:t>第五章 监测预警与应急处置</a:t>
            </a:r>
          </a:p>
        </p:txBody>
      </p:sp>
      <p:sp>
        <p:nvSpPr>
          <p:cNvPr id="3" name="内容占位符 2">
            <a:extLst>
              <a:ext uri="{FF2B5EF4-FFF2-40B4-BE49-F238E27FC236}">
                <a16:creationId xmlns:a16="http://schemas.microsoft.com/office/drawing/2014/main" id="{2E5CA472-AB65-4F43-8DF1-0C322B354F9E}"/>
              </a:ext>
            </a:extLst>
          </p:cNvPr>
          <p:cNvSpPr>
            <a:spLocks noGrp="1"/>
          </p:cNvSpPr>
          <p:nvPr>
            <p:ph idx="1"/>
          </p:nvPr>
        </p:nvSpPr>
        <p:spPr/>
        <p:txBody>
          <a:bodyPr/>
          <a:lstStyle/>
          <a:p>
            <a:r>
              <a:rPr lang="zh-CN" altLang="en-US" dirty="0"/>
              <a:t>工作制度化、法制化</a:t>
            </a:r>
          </a:p>
          <a:p>
            <a:endParaRPr lang="zh-CN" altLang="en-US" dirty="0"/>
          </a:p>
        </p:txBody>
      </p:sp>
      <p:sp>
        <p:nvSpPr>
          <p:cNvPr id="4" name="灯片编号占位符 3">
            <a:extLst>
              <a:ext uri="{FF2B5EF4-FFF2-40B4-BE49-F238E27FC236}">
                <a16:creationId xmlns:a16="http://schemas.microsoft.com/office/drawing/2014/main" id="{FC4129A4-DD7F-4D4E-95C4-3E87D440D668}"/>
              </a:ext>
            </a:extLst>
          </p:cNvPr>
          <p:cNvSpPr>
            <a:spLocks noGrp="1"/>
          </p:cNvSpPr>
          <p:nvPr>
            <p:ph type="sldNum" sz="quarter" idx="10"/>
          </p:nvPr>
        </p:nvSpPr>
        <p:spPr/>
        <p:txBody>
          <a:bodyPr/>
          <a:lstStyle/>
          <a:p>
            <a:pPr>
              <a:defRPr/>
            </a:pPr>
            <a:fld id="{F5E0E65E-9137-4309-8D78-B392A1917D52}" type="slidenum">
              <a:rPr lang="zh-CN" altLang="en-US" smtClean="0"/>
              <a:pPr>
                <a:defRPr/>
              </a:pPr>
              <a:t>26</a:t>
            </a:fld>
            <a:endParaRPr lang="en-US" altLang="zh-CN"/>
          </a:p>
        </p:txBody>
      </p:sp>
      <p:pic>
        <p:nvPicPr>
          <p:cNvPr id="5" name="图片 4">
            <a:extLst>
              <a:ext uri="{FF2B5EF4-FFF2-40B4-BE49-F238E27FC236}">
                <a16:creationId xmlns:a16="http://schemas.microsoft.com/office/drawing/2014/main" id="{6EC7347E-9317-4F19-BCC3-08467F2901FB}"/>
              </a:ext>
            </a:extLst>
          </p:cNvPr>
          <p:cNvPicPr>
            <a:picLocks noChangeAspect="1"/>
          </p:cNvPicPr>
          <p:nvPr/>
        </p:nvPicPr>
        <p:blipFill>
          <a:blip r:embed="rId2"/>
          <a:stretch>
            <a:fillRect/>
          </a:stretch>
        </p:blipFill>
        <p:spPr>
          <a:xfrm>
            <a:off x="359532" y="1916832"/>
            <a:ext cx="8424936" cy="4283235"/>
          </a:xfrm>
          <a:prstGeom prst="rect">
            <a:avLst/>
          </a:prstGeom>
        </p:spPr>
      </p:pic>
    </p:spTree>
    <p:extLst>
      <p:ext uri="{BB962C8B-B14F-4D97-AF65-F5344CB8AC3E}">
        <p14:creationId xmlns:p14="http://schemas.microsoft.com/office/powerpoint/2010/main" val="6236200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第六章 法律责任</a:t>
            </a:r>
          </a:p>
        </p:txBody>
      </p:sp>
      <p:sp>
        <p:nvSpPr>
          <p:cNvPr id="3" name="内容占位符 2"/>
          <p:cNvSpPr>
            <a:spLocks noGrp="1"/>
          </p:cNvSpPr>
          <p:nvPr>
            <p:ph idx="1"/>
          </p:nvPr>
        </p:nvSpPr>
        <p:spPr/>
        <p:txBody>
          <a:bodyPr/>
          <a:lstStyle/>
          <a:p>
            <a:r>
              <a:rPr lang="zh-CN" altLang="en-US" dirty="0"/>
              <a:t>对违反</a:t>
            </a:r>
            <a:r>
              <a:rPr lang="en-US" altLang="zh-CN" dirty="0"/>
              <a:t>《 </a:t>
            </a:r>
            <a:r>
              <a:rPr lang="zh-CN" altLang="en-US" dirty="0"/>
              <a:t>网络安全法</a:t>
            </a:r>
            <a:r>
              <a:rPr lang="en-US" altLang="zh-CN" dirty="0"/>
              <a:t>》 </a:t>
            </a:r>
            <a:r>
              <a:rPr lang="zh-CN" altLang="en-US" dirty="0"/>
              <a:t>的行为，第六章规定了民事责任、行政责任、刑事责任</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27</a:t>
            </a:fld>
            <a:endParaRPr lang="en-US" altLang="zh-CN"/>
          </a:p>
        </p:txBody>
      </p:sp>
      <p:pic>
        <p:nvPicPr>
          <p:cNvPr id="5" name="图片 4"/>
          <p:cNvPicPr>
            <a:picLocks noChangeAspect="1"/>
          </p:cNvPicPr>
          <p:nvPr/>
        </p:nvPicPr>
        <p:blipFill>
          <a:blip r:embed="rId2"/>
          <a:stretch>
            <a:fillRect/>
          </a:stretch>
        </p:blipFill>
        <p:spPr>
          <a:xfrm>
            <a:off x="454949" y="2204864"/>
            <a:ext cx="8224577" cy="3744416"/>
          </a:xfrm>
          <a:prstGeom prst="rect">
            <a:avLst/>
          </a:prstGeom>
        </p:spPr>
      </p:pic>
    </p:spTree>
    <p:extLst>
      <p:ext uri="{BB962C8B-B14F-4D97-AF65-F5344CB8AC3E}">
        <p14:creationId xmlns:p14="http://schemas.microsoft.com/office/powerpoint/2010/main" val="42489115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网络安全相关法规</a:t>
            </a:r>
          </a:p>
        </p:txBody>
      </p:sp>
      <p:sp>
        <p:nvSpPr>
          <p:cNvPr id="3" name="内容占位符 2"/>
          <p:cNvSpPr>
            <a:spLocks noGrp="1"/>
          </p:cNvSpPr>
          <p:nvPr>
            <p:ph idx="1"/>
          </p:nvPr>
        </p:nvSpPr>
        <p:spPr/>
        <p:txBody>
          <a:bodyPr/>
          <a:lstStyle/>
          <a:p>
            <a:r>
              <a:rPr lang="zh-CN" altLang="en-US" dirty="0"/>
              <a:t>行政法相关法规 </a:t>
            </a:r>
          </a:p>
          <a:p>
            <a:r>
              <a:rPr lang="zh-CN" altLang="en-US" dirty="0"/>
              <a:t>民法相关法规 </a:t>
            </a:r>
          </a:p>
          <a:p>
            <a:r>
              <a:rPr lang="zh-CN" altLang="en-US" dirty="0"/>
              <a:t>刑法相关法规</a:t>
            </a:r>
            <a:endParaRPr lang="en-US" altLang="zh-CN" dirty="0"/>
          </a:p>
          <a:p>
            <a:pPr lvl="1"/>
            <a:r>
              <a:rPr lang="zh-CN" altLang="en-US" dirty="0"/>
              <a:t>出售或者提供公民个人信息罪、非法侵入计算机信息系统罪、网络服务渎职罪等</a:t>
            </a:r>
            <a:endParaRPr lang="en-US" altLang="zh-CN" dirty="0"/>
          </a:p>
          <a:p>
            <a:r>
              <a:rPr lang="zh-CN" altLang="en-US" dirty="0"/>
              <a:t>其他网络安全相关法规及条款 </a:t>
            </a:r>
          </a:p>
          <a:p>
            <a:pPr lvl="1"/>
            <a:r>
              <a:rPr lang="zh-CN" altLang="en-US" dirty="0"/>
              <a:t>国家安全法 </a:t>
            </a:r>
          </a:p>
          <a:p>
            <a:pPr lvl="1"/>
            <a:r>
              <a:rPr lang="zh-CN" altLang="en-US" dirty="0"/>
              <a:t>保密法 </a:t>
            </a:r>
          </a:p>
          <a:p>
            <a:pPr lvl="1"/>
            <a:r>
              <a:rPr lang="zh-CN" altLang="en-US" dirty="0"/>
              <a:t>电子签名法 </a:t>
            </a:r>
          </a:p>
          <a:p>
            <a:pPr lvl="1"/>
            <a:r>
              <a:rPr lang="zh-CN" altLang="en-US" dirty="0"/>
              <a:t>反恐怖主义法 </a:t>
            </a:r>
          </a:p>
          <a:p>
            <a:pPr lvl="1"/>
            <a:r>
              <a:rPr lang="zh-CN" altLang="en-US" dirty="0"/>
              <a:t>密码法 </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28</a:t>
            </a:fld>
            <a:endParaRPr lang="en-US" altLang="zh-CN"/>
          </a:p>
        </p:txBody>
      </p:sp>
    </p:spTree>
    <p:extLst>
      <p:ext uri="{BB962C8B-B14F-4D97-AF65-F5344CB8AC3E}">
        <p14:creationId xmlns:p14="http://schemas.microsoft.com/office/powerpoint/2010/main" val="36576274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知识子域：国家网络安全政策</a:t>
            </a:r>
          </a:p>
        </p:txBody>
      </p:sp>
      <p:sp>
        <p:nvSpPr>
          <p:cNvPr id="5123" name="内容占位符 2"/>
          <p:cNvSpPr>
            <a:spLocks noGrp="1"/>
          </p:cNvSpPr>
          <p:nvPr>
            <p:ph idx="1"/>
          </p:nvPr>
        </p:nvSpPr>
        <p:spPr/>
        <p:txBody>
          <a:bodyPr/>
          <a:lstStyle/>
          <a:p>
            <a:pPr lvl="0"/>
            <a:r>
              <a:rPr lang="zh-CN" altLang="en-US" dirty="0"/>
              <a:t>国家</a:t>
            </a:r>
            <a:r>
              <a:rPr lang="zh-CN" altLang="zh-CN" dirty="0"/>
              <a:t>网络空间安全战略</a:t>
            </a:r>
          </a:p>
          <a:p>
            <a:pPr lvl="1"/>
            <a:r>
              <a:rPr lang="zh-CN" altLang="zh-CN" dirty="0"/>
              <a:t>了解国家 《网络空间安全战略》中总结的七种新机遇、六大严峻挑战及建设网络强国的战略目标；</a:t>
            </a:r>
          </a:p>
          <a:p>
            <a:pPr lvl="1"/>
            <a:r>
              <a:rPr lang="zh-CN" altLang="zh-CN" dirty="0"/>
              <a:t>了解《国家网络空间战略》提出的四项基本原则和九大任务；</a:t>
            </a:r>
          </a:p>
          <a:p>
            <a:r>
              <a:rPr lang="zh-CN" altLang="en-US" dirty="0"/>
              <a:t>国家网络安全等保政策</a:t>
            </a:r>
          </a:p>
          <a:p>
            <a:pPr lvl="1"/>
            <a:r>
              <a:rPr lang="zh-CN" altLang="en-US" dirty="0"/>
              <a:t>了解我国网络安全等级保护相关政策。</a:t>
            </a:r>
          </a:p>
          <a:p>
            <a:pPr lvl="1"/>
            <a:endParaRPr lang="zh-CN" altLang="zh-CN" dirty="0"/>
          </a:p>
        </p:txBody>
      </p:sp>
      <p:sp>
        <p:nvSpPr>
          <p:cNvPr id="512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62D568-3B43-454C-9845-08BA1C558230}" type="slidenum">
              <a:rPr lang="zh-CN" altLang="en-US" smtClean="0"/>
              <a:t>29</a:t>
            </a:fld>
            <a:endParaRPr lang="en-US" altLang="zh-CN"/>
          </a:p>
        </p:txBody>
      </p:sp>
    </p:spTree>
    <p:extLst>
      <p:ext uri="{BB962C8B-B14F-4D97-AF65-F5344CB8AC3E}">
        <p14:creationId xmlns:p14="http://schemas.microsoft.com/office/powerpoint/2010/main" val="491525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知识子域：网络安全法律体系建设</a:t>
            </a:r>
          </a:p>
        </p:txBody>
      </p:sp>
      <p:sp>
        <p:nvSpPr>
          <p:cNvPr id="3" name="内容占位符 2"/>
          <p:cNvSpPr>
            <a:spLocks noGrp="1"/>
          </p:cNvSpPr>
          <p:nvPr>
            <p:ph idx="1"/>
          </p:nvPr>
        </p:nvSpPr>
        <p:spPr/>
        <p:txBody>
          <a:bodyPr/>
          <a:lstStyle/>
          <a:p>
            <a:r>
              <a:rPr lang="zh-CN" altLang="en-US" dirty="0"/>
              <a:t>计算机犯罪</a:t>
            </a:r>
          </a:p>
          <a:p>
            <a:pPr lvl="1"/>
            <a:r>
              <a:rPr lang="zh-CN" altLang="en-US" dirty="0"/>
              <a:t>了解计算机犯罪的概念、特征及计算机犯罪的发展趋势。</a:t>
            </a:r>
          </a:p>
          <a:p>
            <a:r>
              <a:rPr lang="zh-CN" altLang="en-US" dirty="0"/>
              <a:t>我国立法体系</a:t>
            </a:r>
          </a:p>
          <a:p>
            <a:pPr lvl="1"/>
            <a:r>
              <a:rPr lang="zh-CN" altLang="en-US" dirty="0"/>
              <a:t>了解我国多级立法机制及相关职能；</a:t>
            </a:r>
          </a:p>
          <a:p>
            <a:pPr lvl="1"/>
            <a:r>
              <a:rPr lang="zh-CN" altLang="en-US" dirty="0"/>
              <a:t>了解立法分类（法律、行政法规及地方性法规）等概念。</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a:p>
        </p:txBody>
      </p:sp>
    </p:spTree>
    <p:extLst>
      <p:ext uri="{BB962C8B-B14F-4D97-AF65-F5344CB8AC3E}">
        <p14:creationId xmlns:p14="http://schemas.microsoft.com/office/powerpoint/2010/main" val="256814208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国家网络空间安全战略</a:t>
            </a:r>
          </a:p>
        </p:txBody>
      </p:sp>
      <p:sp>
        <p:nvSpPr>
          <p:cNvPr id="3" name="内容占位符 2"/>
          <p:cNvSpPr>
            <a:spLocks noGrp="1"/>
          </p:cNvSpPr>
          <p:nvPr>
            <p:ph idx="1"/>
          </p:nvPr>
        </p:nvSpPr>
        <p:spPr/>
        <p:txBody>
          <a:bodyPr/>
          <a:lstStyle/>
          <a:p>
            <a:r>
              <a:rPr lang="zh-CN" altLang="en-US" dirty="0"/>
              <a:t>七种新机遇</a:t>
            </a:r>
            <a:endParaRPr lang="en-US" altLang="zh-CN" dirty="0"/>
          </a:p>
          <a:p>
            <a:r>
              <a:rPr lang="zh-CN" altLang="en-US" dirty="0"/>
              <a:t>六大严峻挑战</a:t>
            </a:r>
            <a:endParaRPr lang="en-US" altLang="zh-CN" dirty="0"/>
          </a:p>
          <a:p>
            <a:r>
              <a:rPr lang="zh-CN" altLang="en-US" dirty="0"/>
              <a:t>发展战略目标</a:t>
            </a:r>
            <a:endParaRPr lang="en-US" altLang="zh-CN" dirty="0"/>
          </a:p>
          <a:p>
            <a:r>
              <a:rPr lang="zh-CN" altLang="en-US" dirty="0"/>
              <a:t>四项原则</a:t>
            </a:r>
            <a:endParaRPr lang="en-US" altLang="zh-CN" dirty="0"/>
          </a:p>
          <a:p>
            <a:r>
              <a:rPr lang="zh-CN" altLang="en-US" dirty="0"/>
              <a:t>九大任务</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30</a:t>
            </a:fld>
            <a:endParaRPr lang="en-US" altLang="zh-CN"/>
          </a:p>
        </p:txBody>
      </p:sp>
    </p:spTree>
    <p:extLst>
      <p:ext uri="{BB962C8B-B14F-4D97-AF65-F5344CB8AC3E}">
        <p14:creationId xmlns:p14="http://schemas.microsoft.com/office/powerpoint/2010/main" val="11277068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网络安全等级保护政策</a:t>
            </a:r>
          </a:p>
        </p:txBody>
      </p:sp>
      <p:sp>
        <p:nvSpPr>
          <p:cNvPr id="3" name="内容占位符 2"/>
          <p:cNvSpPr>
            <a:spLocks noGrp="1"/>
          </p:cNvSpPr>
          <p:nvPr>
            <p:ph idx="1"/>
          </p:nvPr>
        </p:nvSpPr>
        <p:spPr/>
        <p:txBody>
          <a:bodyPr/>
          <a:lstStyle/>
          <a:p>
            <a:r>
              <a:rPr lang="en-US" altLang="zh-CN" dirty="0"/>
              <a:t>《</a:t>
            </a:r>
            <a:r>
              <a:rPr lang="zh-CN" altLang="en-US" dirty="0"/>
              <a:t>中华人民共和国计算机信息系统安全保护条例</a:t>
            </a:r>
            <a:r>
              <a:rPr lang="en-US" altLang="zh-CN" dirty="0"/>
              <a:t>》</a:t>
            </a:r>
            <a:r>
              <a:rPr lang="zh-CN" altLang="en-US" dirty="0"/>
              <a:t>规定了计算机系统实现安全等级保护</a:t>
            </a:r>
          </a:p>
          <a:p>
            <a:r>
              <a:rPr lang="en-US" altLang="zh-CN" dirty="0"/>
              <a:t>GB 17859</a:t>
            </a:r>
            <a:r>
              <a:rPr lang="zh-CN" altLang="en-US" dirty="0"/>
              <a:t>正式细化等级保护要求，划分五个级别</a:t>
            </a:r>
            <a:endParaRPr lang="en-US" altLang="zh-CN" dirty="0"/>
          </a:p>
          <a:p>
            <a:r>
              <a:rPr lang="en-US" altLang="zh-CN" dirty="0"/>
              <a:t>《</a:t>
            </a:r>
            <a:r>
              <a:rPr lang="zh-CN" altLang="en-US" dirty="0"/>
              <a:t>关于信息安全等级保护工作的实施意见的通知</a:t>
            </a:r>
            <a:r>
              <a:rPr lang="en-US" altLang="zh-CN" dirty="0"/>
              <a:t>》</a:t>
            </a:r>
            <a:r>
              <a:rPr lang="zh-CN" altLang="en-US" dirty="0"/>
              <a:t>规定等级保护指导思想、原则和要求。定级从信息和信息系统的业务重要性及遭受破坏后的影响出发</a:t>
            </a:r>
          </a:p>
          <a:p>
            <a:r>
              <a:rPr lang="zh-CN" altLang="en-US" dirty="0"/>
              <a:t>网络安全法明确我国实行网络安全等级保护制度</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31</a:t>
            </a:fld>
            <a:endParaRPr lang="en-US" altLang="zh-CN"/>
          </a:p>
        </p:txBody>
      </p:sp>
    </p:spTree>
    <p:extLst>
      <p:ext uri="{BB962C8B-B14F-4D97-AF65-F5344CB8AC3E}">
        <p14:creationId xmlns:p14="http://schemas.microsoft.com/office/powerpoint/2010/main" val="36621972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知识子域：网络安全道德准则</a:t>
            </a:r>
          </a:p>
        </p:txBody>
      </p:sp>
      <p:sp>
        <p:nvSpPr>
          <p:cNvPr id="3" name="内容占位符 2"/>
          <p:cNvSpPr>
            <a:spLocks noGrp="1"/>
          </p:cNvSpPr>
          <p:nvPr>
            <p:ph idx="1"/>
          </p:nvPr>
        </p:nvSpPr>
        <p:spPr>
          <a:xfrm>
            <a:off x="533400" y="1295400"/>
            <a:ext cx="8719120" cy="5105400"/>
          </a:xfrm>
        </p:spPr>
        <p:txBody>
          <a:bodyPr/>
          <a:lstStyle/>
          <a:p>
            <a:r>
              <a:rPr lang="zh-CN" altLang="en-US" dirty="0"/>
              <a:t>道德约束</a:t>
            </a:r>
          </a:p>
          <a:p>
            <a:pPr lvl="1"/>
            <a:r>
              <a:rPr lang="zh-CN" altLang="en-US" dirty="0"/>
              <a:t>了解道德的概念、道德与法律的差异；</a:t>
            </a:r>
          </a:p>
          <a:p>
            <a:pPr lvl="1"/>
            <a:r>
              <a:rPr lang="zh-CN" altLang="en-US" dirty="0"/>
              <a:t>理解道德约束相关概念。</a:t>
            </a:r>
          </a:p>
          <a:p>
            <a:r>
              <a:rPr lang="zh-CN" altLang="en-US" dirty="0"/>
              <a:t>职业道德准则</a:t>
            </a:r>
          </a:p>
          <a:p>
            <a:pPr lvl="1"/>
            <a:r>
              <a:rPr lang="zh-CN" altLang="en-US" dirty="0"/>
              <a:t>理解信息安全从业人员遵守职业道德的重要性；</a:t>
            </a:r>
          </a:p>
          <a:p>
            <a:pPr lvl="1"/>
            <a:r>
              <a:rPr lang="zh-CN" altLang="en-US" dirty="0"/>
              <a:t>了解目前国际团体和组织制作的职业道德规范文件；</a:t>
            </a:r>
          </a:p>
          <a:p>
            <a:pPr lvl="1"/>
            <a:r>
              <a:rPr lang="zh-CN" altLang="en-US" dirty="0"/>
              <a:t>理解</a:t>
            </a:r>
            <a:r>
              <a:rPr lang="en-US" altLang="zh-CN" dirty="0"/>
              <a:t>《CISP</a:t>
            </a:r>
            <a:r>
              <a:rPr lang="zh-CN" altLang="en-US" dirty="0"/>
              <a:t>职业道德准则</a:t>
            </a:r>
            <a:r>
              <a:rPr lang="en-US" altLang="zh-CN" dirty="0"/>
              <a:t>》</a:t>
            </a:r>
            <a:r>
              <a:rPr lang="zh-CN" altLang="en-US" dirty="0"/>
              <a:t>的要求；</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32</a:t>
            </a:fld>
            <a:endParaRPr lang="en-US" altLang="zh-CN"/>
          </a:p>
        </p:txBody>
      </p:sp>
    </p:spTree>
    <p:extLst>
      <p:ext uri="{BB962C8B-B14F-4D97-AF65-F5344CB8AC3E}">
        <p14:creationId xmlns:p14="http://schemas.microsoft.com/office/powerpoint/2010/main" val="38563748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道德约束</a:t>
            </a:r>
          </a:p>
        </p:txBody>
      </p:sp>
      <p:sp>
        <p:nvSpPr>
          <p:cNvPr id="3" name="内容占位符 2"/>
          <p:cNvSpPr>
            <a:spLocks noGrp="1"/>
          </p:cNvSpPr>
          <p:nvPr>
            <p:ph idx="1"/>
          </p:nvPr>
        </p:nvSpPr>
        <p:spPr/>
        <p:txBody>
          <a:bodyPr/>
          <a:lstStyle/>
          <a:p>
            <a:r>
              <a:rPr lang="zh-CN" altLang="en-US" dirty="0"/>
              <a:t>道德的概念</a:t>
            </a:r>
          </a:p>
          <a:p>
            <a:pPr lvl="1"/>
            <a:r>
              <a:rPr lang="zh-CN" altLang="en-US" dirty="0"/>
              <a:t>一定社会或阶级用以调整人们之间利益关系的行为准则，也是评价人们行为善恶的标准</a:t>
            </a:r>
          </a:p>
          <a:p>
            <a:r>
              <a:rPr lang="zh-CN" altLang="en-US" dirty="0"/>
              <a:t>道德和法律</a:t>
            </a:r>
          </a:p>
          <a:p>
            <a:pPr lvl="1"/>
            <a:r>
              <a:rPr lang="zh-CN" altLang="en-US" dirty="0"/>
              <a:t>道德没有严谨的结构体系，法律是国家意志统一体系，有严密的逻辑</a:t>
            </a:r>
          </a:p>
          <a:p>
            <a:r>
              <a:rPr lang="zh-CN" altLang="en-US" dirty="0"/>
              <a:t>道德约束</a:t>
            </a:r>
          </a:p>
          <a:p>
            <a:pPr lvl="1"/>
            <a:r>
              <a:rPr lang="zh-CN" altLang="en-US" dirty="0"/>
              <a:t>道德约束是建立在完善的法律基础上</a:t>
            </a:r>
          </a:p>
          <a:p>
            <a:pPr lvl="1"/>
            <a:r>
              <a:rPr lang="zh-CN" altLang="en-US" dirty="0"/>
              <a:t>惩戒性条款的管理制度是组织内部建立职业道德约束的有效手段之一</a:t>
            </a:r>
          </a:p>
          <a:p>
            <a:pPr lvl="1"/>
            <a:r>
              <a:rPr lang="zh-CN" altLang="en-US" dirty="0"/>
              <a:t>培训与教育是不可获取的增强员工道德意识的途径</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33</a:t>
            </a:fld>
            <a:endParaRPr lang="en-US" altLang="zh-CN"/>
          </a:p>
        </p:txBody>
      </p:sp>
    </p:spTree>
    <p:extLst>
      <p:ext uri="{BB962C8B-B14F-4D97-AF65-F5344CB8AC3E}">
        <p14:creationId xmlns:p14="http://schemas.microsoft.com/office/powerpoint/2010/main" val="39721756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计算机职业道德准则</a:t>
            </a:r>
          </a:p>
        </p:txBody>
      </p:sp>
      <p:sp>
        <p:nvSpPr>
          <p:cNvPr id="3" name="内容占位符 2"/>
          <p:cNvSpPr>
            <a:spLocks noGrp="1"/>
          </p:cNvSpPr>
          <p:nvPr>
            <p:ph idx="1"/>
          </p:nvPr>
        </p:nvSpPr>
        <p:spPr/>
        <p:txBody>
          <a:bodyPr/>
          <a:lstStyle/>
          <a:p>
            <a:r>
              <a:rPr lang="zh-CN" altLang="en-US" dirty="0"/>
              <a:t>职业道德的概念</a:t>
            </a:r>
          </a:p>
          <a:p>
            <a:r>
              <a:rPr lang="zh-CN" altLang="en-US" dirty="0"/>
              <a:t>著名的计算机职业伦理守则</a:t>
            </a:r>
            <a:endParaRPr lang="en-US" altLang="zh-CN" dirty="0"/>
          </a:p>
          <a:p>
            <a:pPr lvl="1"/>
            <a:r>
              <a:rPr lang="zh-CN" altLang="en-US" dirty="0"/>
              <a:t>美国计算机学会职业伦理守则、英国计算机学会伦理守则、计算机伦理十诫</a:t>
            </a:r>
          </a:p>
          <a:p>
            <a:r>
              <a:rPr lang="en-US" altLang="zh-CN" dirty="0"/>
              <a:t>CISP</a:t>
            </a:r>
            <a:r>
              <a:rPr lang="zh-CN" altLang="en-US" dirty="0"/>
              <a:t>职业道德准则</a:t>
            </a:r>
          </a:p>
          <a:p>
            <a:pPr lvl="1"/>
            <a:r>
              <a:rPr lang="zh-CN" altLang="en-US" dirty="0"/>
              <a:t>维护国家、社会和公众的信息安全</a:t>
            </a:r>
          </a:p>
          <a:p>
            <a:pPr lvl="1"/>
            <a:r>
              <a:rPr lang="zh-CN" altLang="en-US" dirty="0"/>
              <a:t>诚实守信、遵纪守法</a:t>
            </a:r>
          </a:p>
          <a:p>
            <a:pPr lvl="1"/>
            <a:r>
              <a:rPr lang="zh-CN" altLang="en-US" dirty="0"/>
              <a:t>努力工作，尽职尽责</a:t>
            </a:r>
          </a:p>
          <a:p>
            <a:pPr lvl="1"/>
            <a:r>
              <a:rPr lang="zh-CN" altLang="en-US" dirty="0"/>
              <a:t>发展自身，维护荣誉</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34</a:t>
            </a:fld>
            <a:endParaRPr lang="en-US" altLang="zh-CN"/>
          </a:p>
        </p:txBody>
      </p:sp>
    </p:spTree>
    <p:extLst>
      <p:ext uri="{BB962C8B-B14F-4D97-AF65-F5344CB8AC3E}">
        <p14:creationId xmlns:p14="http://schemas.microsoft.com/office/powerpoint/2010/main" val="40648249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t>知识子域：</a:t>
            </a:r>
            <a:r>
              <a:rPr lang="zh-CN" altLang="zh-CN" dirty="0"/>
              <a:t>信息安全标准</a:t>
            </a:r>
          </a:p>
        </p:txBody>
      </p:sp>
      <p:sp>
        <p:nvSpPr>
          <p:cNvPr id="17411" name="内容占位符 2"/>
          <p:cNvSpPr>
            <a:spLocks noGrp="1"/>
          </p:cNvSpPr>
          <p:nvPr>
            <p:ph idx="1"/>
          </p:nvPr>
        </p:nvSpPr>
        <p:spPr/>
        <p:txBody>
          <a:bodyPr/>
          <a:lstStyle/>
          <a:p>
            <a:r>
              <a:rPr lang="zh-CN" altLang="en-US" dirty="0"/>
              <a:t>信息安全标准基础</a:t>
            </a:r>
          </a:p>
          <a:p>
            <a:pPr lvl="1"/>
            <a:r>
              <a:rPr lang="zh-CN" altLang="en-US" dirty="0"/>
              <a:t>了解标准的基本概念及标准的作用、标准化的特点及原则等；</a:t>
            </a:r>
          </a:p>
          <a:p>
            <a:pPr lvl="1"/>
            <a:r>
              <a:rPr lang="zh-CN" altLang="en-US" dirty="0"/>
              <a:t>了解国际信息安全标准化组织和我国信息安全标准化组织；</a:t>
            </a:r>
          </a:p>
          <a:p>
            <a:pPr lvl="1"/>
            <a:r>
              <a:rPr lang="zh-CN" altLang="en-US" dirty="0"/>
              <a:t>了解我国标准分类及信息安全标准体系。</a:t>
            </a:r>
          </a:p>
          <a:p>
            <a:r>
              <a:rPr lang="zh-CN" altLang="en-US" dirty="0"/>
              <a:t>我国信息安全标准</a:t>
            </a:r>
          </a:p>
          <a:p>
            <a:pPr lvl="1"/>
            <a:r>
              <a:rPr lang="zh-CN" altLang="zh-CN" dirty="0"/>
              <a:t>了解我国信息安全标准体系分类及基础标准、技术与机制、管理与服务标准、测评标准构成；</a:t>
            </a:r>
          </a:p>
          <a:p>
            <a:endParaRPr lang="zh-CN" altLang="zh-CN" dirty="0"/>
          </a:p>
        </p:txBody>
      </p:sp>
      <p:sp>
        <p:nvSpPr>
          <p:cNvPr id="1741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A8E0B4-D3D7-4CD0-9250-F4CA40C44DB7}" type="slidenum">
              <a:rPr lang="zh-CN" altLang="en-US" smtClean="0"/>
              <a:t>35</a:t>
            </a:fld>
            <a:endParaRPr lang="en-US" altLang="zh-CN"/>
          </a:p>
        </p:txBody>
      </p:sp>
    </p:spTree>
    <p:extLst>
      <p:ext uri="{BB962C8B-B14F-4D97-AF65-F5344CB8AC3E}">
        <p14:creationId xmlns:p14="http://schemas.microsoft.com/office/powerpoint/2010/main" val="10288861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a:t>
            </a:r>
          </a:p>
        </p:txBody>
      </p:sp>
      <p:sp>
        <p:nvSpPr>
          <p:cNvPr id="3" name="内容占位符 2"/>
          <p:cNvSpPr>
            <a:spLocks noGrp="1"/>
          </p:cNvSpPr>
          <p:nvPr>
            <p:ph idx="1"/>
          </p:nvPr>
        </p:nvSpPr>
        <p:spPr/>
        <p:txBody>
          <a:bodyPr/>
          <a:lstStyle/>
          <a:p>
            <a:r>
              <a:rPr lang="zh-CN" altLang="en-US" dirty="0"/>
              <a:t>标准</a:t>
            </a:r>
            <a:endParaRPr lang="en-US" altLang="zh-CN" dirty="0"/>
          </a:p>
          <a:p>
            <a:pPr lvl="1"/>
            <a:r>
              <a:rPr lang="zh-CN" altLang="en-US" dirty="0"/>
              <a:t>为了在一定范围内获得最佳秩序，经协商一致制定并由公认机构批准，共同使用的和重复使用的一种规范性文件</a:t>
            </a:r>
          </a:p>
          <a:p>
            <a:r>
              <a:rPr lang="zh-CN" altLang="en-US" dirty="0"/>
              <a:t>标准类型</a:t>
            </a:r>
            <a:endParaRPr lang="en-US" altLang="zh-CN" dirty="0"/>
          </a:p>
          <a:p>
            <a:pPr lvl="1"/>
            <a:r>
              <a:rPr lang="zh-CN" altLang="en-US" dirty="0"/>
              <a:t>国际标准</a:t>
            </a:r>
            <a:endParaRPr lang="en-US" altLang="zh-CN" dirty="0"/>
          </a:p>
          <a:p>
            <a:pPr lvl="1"/>
            <a:r>
              <a:rPr lang="zh-CN" altLang="en-US" dirty="0"/>
              <a:t>国家标准</a:t>
            </a:r>
            <a:endParaRPr lang="en-US" altLang="zh-CN" dirty="0"/>
          </a:p>
          <a:p>
            <a:pPr lvl="1"/>
            <a:r>
              <a:rPr lang="zh-CN" altLang="en-US" dirty="0"/>
              <a:t>行业标准</a:t>
            </a:r>
            <a:endParaRPr lang="en-US" altLang="zh-CN" dirty="0"/>
          </a:p>
          <a:p>
            <a:pPr lvl="1"/>
            <a:r>
              <a:rPr lang="zh-CN" altLang="en-US" dirty="0"/>
              <a:t>地方标准</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spTree>
    <p:extLst>
      <p:ext uri="{BB962C8B-B14F-4D97-AF65-F5344CB8AC3E}">
        <p14:creationId xmlns:p14="http://schemas.microsoft.com/office/powerpoint/2010/main" val="21834646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标准化</a:t>
            </a:r>
          </a:p>
        </p:txBody>
      </p:sp>
      <p:sp>
        <p:nvSpPr>
          <p:cNvPr id="3" name="内容占位符 2"/>
          <p:cNvSpPr>
            <a:spLocks noGrp="1"/>
          </p:cNvSpPr>
          <p:nvPr>
            <p:ph idx="1"/>
          </p:nvPr>
        </p:nvSpPr>
        <p:spPr/>
        <p:txBody>
          <a:bodyPr/>
          <a:lstStyle/>
          <a:p>
            <a:r>
              <a:rPr lang="zh-CN" altLang="en-US" dirty="0"/>
              <a:t>标准化：为了在一定范围内获得最佳秩序，对现实问题或潜在问题制定共同使用和重复使用的条款的活动</a:t>
            </a:r>
          </a:p>
          <a:p>
            <a:r>
              <a:rPr lang="zh-CN" altLang="en-US" dirty="0"/>
              <a:t>标准化的基本特点</a:t>
            </a:r>
          </a:p>
          <a:p>
            <a:pPr lvl="1"/>
            <a:r>
              <a:rPr lang="zh-CN" altLang="en-US" dirty="0"/>
              <a:t>标准化是一项活动</a:t>
            </a:r>
          </a:p>
          <a:p>
            <a:pPr lvl="1"/>
            <a:r>
              <a:rPr lang="zh-CN" altLang="en-US" dirty="0"/>
              <a:t>标准化的对象：物、事、人</a:t>
            </a:r>
          </a:p>
          <a:p>
            <a:pPr lvl="1"/>
            <a:r>
              <a:rPr lang="zh-CN" altLang="en-US" dirty="0"/>
              <a:t>标准化是一个动态的概念</a:t>
            </a:r>
          </a:p>
          <a:p>
            <a:pPr lvl="1"/>
            <a:r>
              <a:rPr lang="zh-CN" altLang="en-US" dirty="0"/>
              <a:t>标准化是一个相对的概念</a:t>
            </a:r>
          </a:p>
          <a:p>
            <a:pPr lvl="1"/>
            <a:r>
              <a:rPr lang="zh-CN" altLang="en-US" dirty="0"/>
              <a:t>标准化的效益只有应用后才能体现</a:t>
            </a:r>
          </a:p>
          <a:p>
            <a:r>
              <a:rPr lang="zh-CN" altLang="en-US" dirty="0"/>
              <a:t>标准化工作原则：简化、统一、协调、优化</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37</a:t>
            </a:fld>
            <a:endParaRPr lang="en-US" altLang="zh-CN"/>
          </a:p>
        </p:txBody>
      </p:sp>
    </p:spTree>
    <p:extLst>
      <p:ext uri="{BB962C8B-B14F-4D97-AF65-F5344CB8AC3E}">
        <p14:creationId xmlns:p14="http://schemas.microsoft.com/office/powerpoint/2010/main" val="409611165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标准化组织</a:t>
            </a:r>
          </a:p>
        </p:txBody>
      </p:sp>
      <p:sp>
        <p:nvSpPr>
          <p:cNvPr id="3" name="内容占位符 2"/>
          <p:cNvSpPr>
            <a:spLocks noGrp="1"/>
          </p:cNvSpPr>
          <p:nvPr>
            <p:ph idx="1"/>
          </p:nvPr>
        </p:nvSpPr>
        <p:spPr/>
        <p:txBody>
          <a:bodyPr/>
          <a:lstStyle/>
          <a:p>
            <a:r>
              <a:rPr lang="zh-CN" altLang="en-US" dirty="0"/>
              <a:t>主要国际标准化组织</a:t>
            </a:r>
            <a:endParaRPr lang="en-US" altLang="zh-CN" dirty="0"/>
          </a:p>
          <a:p>
            <a:pPr lvl="1"/>
            <a:r>
              <a:rPr lang="zh-CN" altLang="en-US" sz="2800" dirty="0"/>
              <a:t>国际标准化组织（</a:t>
            </a:r>
            <a:r>
              <a:rPr lang="en-US" altLang="zh-CN" sz="2800" dirty="0"/>
              <a:t>ISO</a:t>
            </a:r>
            <a:r>
              <a:rPr lang="zh-CN" altLang="en-US" sz="2800" dirty="0"/>
              <a:t>）</a:t>
            </a:r>
            <a:endParaRPr lang="en-US" altLang="zh-CN" sz="2800" dirty="0"/>
          </a:p>
          <a:p>
            <a:pPr lvl="1"/>
            <a:r>
              <a:rPr lang="zh-CN" altLang="en-US" sz="2800" dirty="0"/>
              <a:t>国际电工委员会（</a:t>
            </a:r>
            <a:r>
              <a:rPr lang="en-US" altLang="zh-CN" sz="2800" dirty="0"/>
              <a:t>IEC</a:t>
            </a:r>
            <a:r>
              <a:rPr lang="zh-CN" altLang="en-US" sz="2800" dirty="0"/>
              <a:t>）</a:t>
            </a:r>
          </a:p>
          <a:p>
            <a:pPr lvl="1"/>
            <a:r>
              <a:rPr lang="en-US" altLang="zh-CN" sz="2800" dirty="0"/>
              <a:t>Internet</a:t>
            </a:r>
            <a:r>
              <a:rPr lang="zh-CN" altLang="en-US" sz="2800" dirty="0"/>
              <a:t>工程任务组（</a:t>
            </a:r>
            <a:r>
              <a:rPr lang="en-US" altLang="zh-CN" sz="2800" dirty="0"/>
              <a:t>IETF</a:t>
            </a:r>
            <a:r>
              <a:rPr lang="zh-CN" altLang="en-US" sz="2800" dirty="0"/>
              <a:t>）</a:t>
            </a:r>
            <a:endParaRPr lang="en-US" altLang="zh-CN" sz="2800" dirty="0"/>
          </a:p>
          <a:p>
            <a:pPr lvl="1"/>
            <a:r>
              <a:rPr lang="zh-CN" altLang="en-US" sz="2800" dirty="0"/>
              <a:t>国际电信联盟（</a:t>
            </a:r>
            <a:r>
              <a:rPr lang="en-US" altLang="zh-CN" sz="2800" dirty="0"/>
              <a:t>ITU</a:t>
            </a:r>
            <a:r>
              <a:rPr lang="zh-CN" altLang="en-US" sz="2800" dirty="0"/>
              <a:t>）及</a:t>
            </a:r>
            <a:r>
              <a:rPr lang="zh-CN" altLang="zh-CN" sz="2800" dirty="0"/>
              <a:t>国际电信联盟远程通信标准化组织</a:t>
            </a:r>
            <a:r>
              <a:rPr lang="zh-CN" altLang="en-US" sz="2800" dirty="0"/>
              <a:t>（</a:t>
            </a:r>
            <a:r>
              <a:rPr lang="en-US" altLang="zh-CN" sz="2800" dirty="0"/>
              <a:t>ITU-T</a:t>
            </a:r>
            <a:r>
              <a:rPr lang="zh-CN" altLang="en-US" sz="2800" dirty="0"/>
              <a:t>）</a:t>
            </a:r>
            <a:endParaRPr lang="en-US" altLang="zh-CN" sz="2800" dirty="0"/>
          </a:p>
          <a:p>
            <a:r>
              <a:rPr lang="zh-CN" altLang="en-US" dirty="0"/>
              <a:t>国家标准化组织（美国）</a:t>
            </a:r>
            <a:endParaRPr lang="en-US" altLang="zh-CN" dirty="0"/>
          </a:p>
          <a:p>
            <a:pPr lvl="1"/>
            <a:r>
              <a:rPr lang="zh-CN" altLang="en-US" sz="2800" dirty="0"/>
              <a:t>美国国家标准化协会（</a:t>
            </a:r>
            <a:r>
              <a:rPr lang="en-US" altLang="zh-CN" sz="2800" dirty="0"/>
              <a:t>ANSI</a:t>
            </a:r>
            <a:r>
              <a:rPr lang="zh-CN" altLang="en-US" sz="2800" dirty="0"/>
              <a:t>） </a:t>
            </a:r>
          </a:p>
          <a:p>
            <a:pPr lvl="1"/>
            <a:r>
              <a:rPr lang="zh-CN" altLang="en-US" sz="2800" dirty="0"/>
              <a:t>美国国家标准技术研究院（</a:t>
            </a:r>
            <a:r>
              <a:rPr lang="en-US" altLang="zh-CN" sz="2800" dirty="0"/>
              <a:t>NIST</a:t>
            </a:r>
            <a:r>
              <a:rPr lang="zh-CN" altLang="en-US" sz="2800" dirty="0"/>
              <a:t>） </a:t>
            </a:r>
          </a:p>
          <a:p>
            <a:endParaRPr lang="en-US" altLang="zh-CN" sz="3000"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38</a:t>
            </a:fld>
            <a:endParaRPr lang="en-US" altLang="zh-CN"/>
          </a:p>
        </p:txBody>
      </p:sp>
    </p:spTree>
    <p:extLst>
      <p:ext uri="{BB962C8B-B14F-4D97-AF65-F5344CB8AC3E}">
        <p14:creationId xmlns:p14="http://schemas.microsoft.com/office/powerpoint/2010/main" val="41361135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我国标准化组织</a:t>
            </a:r>
          </a:p>
        </p:txBody>
      </p:sp>
      <p:sp>
        <p:nvSpPr>
          <p:cNvPr id="35843" name="内容占位符 2"/>
          <p:cNvSpPr>
            <a:spLocks noGrp="1"/>
          </p:cNvSpPr>
          <p:nvPr>
            <p:ph idx="1"/>
          </p:nvPr>
        </p:nvSpPr>
        <p:spPr/>
        <p:txBody>
          <a:bodyPr/>
          <a:lstStyle/>
          <a:p>
            <a:pPr>
              <a:spcBef>
                <a:spcPts val="1000"/>
              </a:spcBef>
            </a:pPr>
            <a:r>
              <a:rPr lang="zh-CN" altLang="zh-CN" sz="2400" dirty="0"/>
              <a:t>中国国家标准化管理委员会</a:t>
            </a:r>
            <a:endParaRPr lang="en-US" altLang="zh-CN" sz="2400" dirty="0"/>
          </a:p>
          <a:p>
            <a:pPr lvl="1">
              <a:spcBef>
                <a:spcPts val="1000"/>
              </a:spcBef>
            </a:pPr>
            <a:r>
              <a:rPr lang="zh-CN" altLang="zh-CN" sz="2200" dirty="0"/>
              <a:t>是我国最高级别的国家标准机构</a:t>
            </a:r>
            <a:endParaRPr lang="en-US" altLang="zh-CN" sz="2000" dirty="0"/>
          </a:p>
          <a:p>
            <a:pPr>
              <a:spcBef>
                <a:spcPts val="1000"/>
              </a:spcBef>
            </a:pPr>
            <a:r>
              <a:rPr lang="zh-CN" altLang="en-US" sz="2200" dirty="0"/>
              <a:t>全国信息安全标准化技术委员会（</a:t>
            </a:r>
            <a:r>
              <a:rPr lang="en-US" altLang="zh-CN" sz="2200" dirty="0"/>
              <a:t>TC260)</a:t>
            </a:r>
          </a:p>
          <a:p>
            <a:pPr lvl="1">
              <a:spcBef>
                <a:spcPts val="1000"/>
              </a:spcBef>
            </a:pPr>
            <a:r>
              <a:rPr lang="en-US" altLang="zh-CN" sz="2000" dirty="0"/>
              <a:t>1984</a:t>
            </a:r>
            <a:r>
              <a:rPr lang="zh-CN" altLang="en-US" sz="2000" dirty="0"/>
              <a:t>年，成立数据加密技术分委员，后来改为信息技术安全分技术委员会 </a:t>
            </a:r>
          </a:p>
          <a:p>
            <a:pPr lvl="1">
              <a:spcBef>
                <a:spcPts val="1000"/>
              </a:spcBef>
            </a:pPr>
            <a:r>
              <a:rPr lang="en-US" altLang="zh-CN" sz="2000" dirty="0"/>
              <a:t>2002</a:t>
            </a:r>
            <a:r>
              <a:rPr lang="zh-CN" altLang="en-US" sz="2000" dirty="0"/>
              <a:t>年</a:t>
            </a:r>
            <a:r>
              <a:rPr lang="en-US" altLang="zh-CN" sz="2000" dirty="0"/>
              <a:t>4</a:t>
            </a:r>
            <a:r>
              <a:rPr lang="zh-CN" altLang="en-US" sz="2000" dirty="0"/>
              <a:t>月，为加强信息安全标准的协调工作，国家标准委决定成立全国信息安全标准化技术委员会（信安标委，</a:t>
            </a:r>
            <a:r>
              <a:rPr lang="en-US" altLang="zh-CN" sz="2000" dirty="0"/>
              <a:t>TC260</a:t>
            </a:r>
            <a:r>
              <a:rPr lang="zh-CN" altLang="en-US" sz="2000" dirty="0"/>
              <a:t>），由国家标准委直接领导，对口</a:t>
            </a:r>
            <a:r>
              <a:rPr lang="en-US" altLang="zh-CN" sz="2000" dirty="0"/>
              <a:t>ISO/IEC JTC1 SC27</a:t>
            </a:r>
          </a:p>
          <a:p>
            <a:pPr lvl="1">
              <a:spcBef>
                <a:spcPts val="1000"/>
              </a:spcBef>
            </a:pPr>
            <a:r>
              <a:rPr lang="zh-CN" altLang="zh-CN" sz="2000" dirty="0"/>
              <a:t>国家标准化管理委员会</a:t>
            </a:r>
            <a:r>
              <a:rPr lang="zh-CN" altLang="en-US" sz="2000" dirty="0"/>
              <a:t>高新函</a:t>
            </a:r>
            <a:r>
              <a:rPr lang="en-US" altLang="zh-CN" sz="2000" dirty="0"/>
              <a:t>[2004]1</a:t>
            </a:r>
            <a:r>
              <a:rPr lang="zh-CN" altLang="en-US" sz="2000" dirty="0"/>
              <a:t>号文决定：自</a:t>
            </a:r>
            <a:r>
              <a:rPr lang="en-US" altLang="zh-CN" sz="2000" dirty="0"/>
              <a:t>2004</a:t>
            </a:r>
            <a:r>
              <a:rPr lang="zh-CN" altLang="en-US" sz="2000" dirty="0"/>
              <a:t>年</a:t>
            </a:r>
            <a:r>
              <a:rPr lang="en-US" altLang="zh-CN" sz="2000" dirty="0"/>
              <a:t>1</a:t>
            </a:r>
            <a:r>
              <a:rPr lang="zh-CN" altLang="en-US" sz="2000" dirty="0"/>
              <a:t>月起，各有关部门在申报信息安全国家标准计划项目时，必须经信息安全标委会提出工作意见，协调一致后由信息安全标委会组织申报；在国家标准制定过程中，标准工作组或主要起草单位要与信息安全标委会积极合作，并由信息安全标委会完成国家标准送审、报批工作</a:t>
            </a:r>
          </a:p>
          <a:p>
            <a:pPr>
              <a:spcBef>
                <a:spcPts val="1000"/>
              </a:spcBef>
            </a:pPr>
            <a:endParaRPr lang="zh-CN" altLang="en-US" sz="2200" dirty="0"/>
          </a:p>
        </p:txBody>
      </p:sp>
      <p:sp>
        <p:nvSpPr>
          <p:cNvPr id="3584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52C0BE-DAC2-4FF4-A1EC-84F02C48CA33}" type="slidenum">
              <a:rPr lang="zh-CN" altLang="en-US" smtClean="0"/>
              <a:t>39</a:t>
            </a:fld>
            <a:endParaRPr lang="en-US" altLang="zh-CN"/>
          </a:p>
        </p:txBody>
      </p:sp>
    </p:spTree>
    <p:extLst>
      <p:ext uri="{BB962C8B-B14F-4D97-AF65-F5344CB8AC3E}">
        <p14:creationId xmlns:p14="http://schemas.microsoft.com/office/powerpoint/2010/main" val="2391148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计算机犯罪</a:t>
            </a:r>
          </a:p>
        </p:txBody>
      </p:sp>
      <p:sp>
        <p:nvSpPr>
          <p:cNvPr id="3" name="内容占位符 2"/>
          <p:cNvSpPr>
            <a:spLocks noGrp="1"/>
          </p:cNvSpPr>
          <p:nvPr>
            <p:ph idx="1"/>
          </p:nvPr>
        </p:nvSpPr>
        <p:spPr/>
        <p:txBody>
          <a:bodyPr/>
          <a:lstStyle/>
          <a:p>
            <a:r>
              <a:rPr lang="zh-CN" altLang="en-US" dirty="0"/>
              <a:t>计算机犯罪的概念</a:t>
            </a:r>
            <a:endParaRPr lang="en-US" altLang="zh-CN" dirty="0"/>
          </a:p>
          <a:p>
            <a:r>
              <a:rPr lang="zh-CN" altLang="en-US" dirty="0"/>
              <a:t>计算机犯罪的特点</a:t>
            </a:r>
            <a:endParaRPr lang="en-US" altLang="zh-CN" dirty="0"/>
          </a:p>
          <a:p>
            <a:pPr lvl="1"/>
            <a:r>
              <a:rPr lang="zh-CN" altLang="en-US" dirty="0"/>
              <a:t>多样化</a:t>
            </a:r>
            <a:endParaRPr lang="en-US" altLang="zh-CN" dirty="0"/>
          </a:p>
          <a:p>
            <a:pPr lvl="1"/>
            <a:r>
              <a:rPr lang="zh-CN" altLang="en-US" dirty="0"/>
              <a:t>复杂化</a:t>
            </a:r>
            <a:endParaRPr lang="en-US" altLang="zh-CN" dirty="0"/>
          </a:p>
          <a:p>
            <a:pPr lvl="1"/>
            <a:r>
              <a:rPr lang="zh-CN" altLang="en-US" dirty="0"/>
              <a:t>国际化</a:t>
            </a:r>
            <a:endParaRPr lang="en-US" altLang="zh-CN" dirty="0"/>
          </a:p>
          <a:p>
            <a:r>
              <a:rPr lang="zh-CN" altLang="en-US" dirty="0"/>
              <a:t>计算机犯罪的趋势 </a:t>
            </a:r>
          </a:p>
          <a:p>
            <a:pPr lvl="1"/>
            <a:r>
              <a:rPr lang="zh-CN" altLang="en-US" dirty="0"/>
              <a:t>从无意识到有组织 </a:t>
            </a:r>
          </a:p>
          <a:p>
            <a:pPr lvl="1"/>
            <a:r>
              <a:rPr lang="zh-CN" altLang="en-US" dirty="0"/>
              <a:t>从个体侵害到国家威胁 </a:t>
            </a:r>
          </a:p>
          <a:p>
            <a:pPr lvl="1"/>
            <a:r>
              <a:rPr lang="zh-CN" altLang="en-US" dirty="0"/>
              <a:t>跨越计算机本身的实施能力 </a:t>
            </a:r>
          </a:p>
          <a:p>
            <a:pPr lvl="1"/>
            <a:r>
              <a:rPr lang="zh-CN" altLang="en-US" dirty="0"/>
              <a:t>低龄化成为法律制约难题 </a:t>
            </a:r>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spTree>
    <p:extLst>
      <p:ext uri="{BB962C8B-B14F-4D97-AF65-F5344CB8AC3E}">
        <p14:creationId xmlns:p14="http://schemas.microsoft.com/office/powerpoint/2010/main" val="227154901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全国信息安全标准化技术委员会</a:t>
            </a:r>
            <a:endParaRPr lang="zh-CN" altLang="en-US" dirty="0"/>
          </a:p>
        </p:txBody>
      </p:sp>
      <p:sp>
        <p:nvSpPr>
          <p:cNvPr id="3" name="内容占位符 2"/>
          <p:cNvSpPr>
            <a:spLocks noGrp="1"/>
          </p:cNvSpPr>
          <p:nvPr>
            <p:ph idx="1"/>
          </p:nvPr>
        </p:nvSpPr>
        <p:spPr/>
        <p:txBody>
          <a:bodyPr/>
          <a:lstStyle/>
          <a:p>
            <a:r>
              <a:rPr lang="en-US" altLang="zh-CN" dirty="0"/>
              <a:t>TC260</a:t>
            </a:r>
            <a:r>
              <a:rPr lang="zh-CN" altLang="en-US" dirty="0"/>
              <a:t>组织结构</a:t>
            </a:r>
          </a:p>
          <a:p>
            <a:pPr lvl="1"/>
            <a:endParaRPr lang="zh-CN" altLang="zh-CN" dirty="0"/>
          </a:p>
        </p:txBody>
      </p:sp>
      <p:sp>
        <p:nvSpPr>
          <p:cNvPr id="4" name="灯片编号占位符 3"/>
          <p:cNvSpPr>
            <a:spLocks noGrp="1"/>
          </p:cNvSpPr>
          <p:nvPr>
            <p:ph type="sldNum" sz="quarter" idx="10"/>
          </p:nvPr>
        </p:nvSpPr>
        <p:spPr/>
        <p:txBody>
          <a:bodyPr/>
          <a:lstStyle/>
          <a:p>
            <a:pPr>
              <a:defRPr/>
            </a:pPr>
            <a:fld id="{B72B1BD1-D633-4EF3-BC85-4BE17ED04345}" type="slidenum">
              <a:rPr lang="zh-CN" altLang="en-US" smtClean="0"/>
              <a:t>40</a:t>
            </a:fld>
            <a:endParaRPr lang="en-US" altLang="zh-CN"/>
          </a:p>
        </p:txBody>
      </p:sp>
      <p:pic>
        <p:nvPicPr>
          <p:cNvPr id="31786" name="图片 31786" descr="TC260机构设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7060" y="1837690"/>
            <a:ext cx="7929880" cy="4481830"/>
          </a:xfrm>
          <a:prstGeom prst="rect">
            <a:avLst/>
          </a:prstGeom>
          <a:noFill/>
          <a:ln>
            <a:noFill/>
          </a:ln>
        </p:spPr>
      </p:pic>
    </p:spTree>
    <p:extLst>
      <p:ext uri="{BB962C8B-B14F-4D97-AF65-F5344CB8AC3E}">
        <p14:creationId xmlns:p14="http://schemas.microsoft.com/office/powerpoint/2010/main" val="10591967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我国标准分类</a:t>
            </a:r>
          </a:p>
        </p:txBody>
      </p:sp>
      <p:sp>
        <p:nvSpPr>
          <p:cNvPr id="3" name="内容占位符 2"/>
          <p:cNvSpPr>
            <a:spLocks noGrp="1"/>
          </p:cNvSpPr>
          <p:nvPr>
            <p:ph idx="1"/>
          </p:nvPr>
        </p:nvSpPr>
        <p:spPr/>
        <p:txBody>
          <a:bodyPr/>
          <a:lstStyle/>
          <a:p>
            <a:r>
              <a:rPr lang="en-US" altLang="zh-CN" dirty="0"/>
              <a:t>GB </a:t>
            </a:r>
            <a:r>
              <a:rPr lang="zh-CN" altLang="en-US" dirty="0"/>
              <a:t>强制性国家标准</a:t>
            </a:r>
            <a:endParaRPr lang="en-US" altLang="zh-CN" dirty="0"/>
          </a:p>
          <a:p>
            <a:pPr lvl="1"/>
            <a:r>
              <a:rPr lang="zh-CN" altLang="zh-CN" dirty="0"/>
              <a:t>一经颁布必须贯彻执行</a:t>
            </a:r>
            <a:r>
              <a:rPr lang="zh-CN" altLang="en-US" dirty="0"/>
              <a:t>，</a:t>
            </a:r>
            <a:r>
              <a:rPr lang="zh-CN" altLang="zh-CN" dirty="0"/>
              <a:t>违反则构成经济或法律方面的责任</a:t>
            </a:r>
            <a:endParaRPr lang="zh-CN" altLang="en-US" dirty="0"/>
          </a:p>
          <a:p>
            <a:r>
              <a:rPr lang="en-US" altLang="zh-CN" dirty="0"/>
              <a:t>GB/T </a:t>
            </a:r>
            <a:r>
              <a:rPr lang="zh-CN" altLang="en-US" dirty="0"/>
              <a:t>推荐性国家标准</a:t>
            </a:r>
            <a:endParaRPr lang="en-US" altLang="zh-CN" dirty="0"/>
          </a:p>
          <a:p>
            <a:pPr lvl="1"/>
            <a:r>
              <a:rPr lang="zh-CN" altLang="zh-CN" dirty="0"/>
              <a:t>自愿采用的标准，共同遵守的技术依据</a:t>
            </a:r>
            <a:r>
              <a:rPr lang="zh-CN" altLang="en-US" dirty="0"/>
              <a:t>，</a:t>
            </a:r>
            <a:r>
              <a:rPr lang="zh-CN" altLang="zh-CN" dirty="0"/>
              <a:t>严格贯彻执行</a:t>
            </a:r>
            <a:endParaRPr lang="zh-CN" altLang="en-US" dirty="0"/>
          </a:p>
          <a:p>
            <a:r>
              <a:rPr lang="en-US" altLang="zh-CN" dirty="0"/>
              <a:t>GB/Z </a:t>
            </a:r>
            <a:r>
              <a:rPr lang="zh-CN" altLang="en-US" dirty="0"/>
              <a:t>国家标准指导性技术文件</a:t>
            </a:r>
          </a:p>
          <a:p>
            <a:pPr lvl="1"/>
            <a:r>
              <a:rPr lang="zh-CN" altLang="en-US" dirty="0"/>
              <a:t>由于技术发展过程中或其他理由，将来可能达成一致意见</a:t>
            </a:r>
            <a:r>
              <a:rPr lang="zh-CN" altLang="zh-CN" dirty="0"/>
              <a:t>指导性技术文件</a:t>
            </a:r>
            <a:endParaRPr lang="en-US" altLang="zh-CN" dirty="0"/>
          </a:p>
          <a:p>
            <a:pPr lvl="1"/>
            <a:r>
              <a:rPr lang="zh-CN" altLang="zh-CN" dirty="0"/>
              <a:t>实施后</a:t>
            </a:r>
            <a:r>
              <a:rPr lang="en-US" altLang="zh-CN" dirty="0"/>
              <a:t>3</a:t>
            </a:r>
            <a:r>
              <a:rPr lang="zh-CN" altLang="zh-CN" dirty="0"/>
              <a:t>年内必须进行复审</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41</a:t>
            </a:fld>
            <a:endParaRPr lang="en-US" altLang="zh-CN"/>
          </a:p>
        </p:txBody>
      </p:sp>
    </p:spTree>
    <p:extLst>
      <p:ext uri="{BB962C8B-B14F-4D97-AF65-F5344CB8AC3E}">
        <p14:creationId xmlns:p14="http://schemas.microsoft.com/office/powerpoint/2010/main" val="74004850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我国信息安全标准体系</a:t>
            </a:r>
            <a:endParaRPr lang="zh-CN" altLang="en-US" dirty="0"/>
          </a:p>
        </p:txBody>
      </p:sp>
      <p:sp>
        <p:nvSpPr>
          <p:cNvPr id="4" name="灯片编号占位符 3"/>
          <p:cNvSpPr>
            <a:spLocks noGrp="1"/>
          </p:cNvSpPr>
          <p:nvPr>
            <p:ph type="sldNum" sz="quarter" idx="10"/>
          </p:nvPr>
        </p:nvSpPr>
        <p:spPr/>
        <p:txBody>
          <a:bodyPr/>
          <a:lstStyle/>
          <a:p>
            <a:pPr>
              <a:defRPr/>
            </a:pPr>
            <a:fld id="{B72B1BD1-D633-4EF3-BC85-4BE17ED04345}" type="slidenum">
              <a:rPr lang="zh-CN" altLang="en-US" smtClean="0"/>
              <a:t>42</a:t>
            </a:fld>
            <a:endParaRPr lang="en-US" altLang="zh-CN"/>
          </a:p>
        </p:txBody>
      </p:sp>
      <p:sp>
        <p:nvSpPr>
          <p:cNvPr id="3" name="内容占位符 2"/>
          <p:cNvSpPr>
            <a:spLocks noGrp="1"/>
          </p:cNvSpPr>
          <p:nvPr>
            <p:ph idx="1"/>
          </p:nvPr>
        </p:nvSpPr>
        <p:spPr/>
        <p:txBody>
          <a:bodyPr/>
          <a:lstStyle/>
          <a:p>
            <a:endParaRPr lang="zh-CN" altLang="en-US"/>
          </a:p>
        </p:txBody>
      </p:sp>
      <p:pic>
        <p:nvPicPr>
          <p:cNvPr id="8" name="图片 7"/>
          <p:cNvPicPr>
            <a:picLocks noChangeAspect="1"/>
          </p:cNvPicPr>
          <p:nvPr/>
        </p:nvPicPr>
        <p:blipFill>
          <a:blip r:embed="rId2"/>
          <a:stretch>
            <a:fillRect/>
          </a:stretch>
        </p:blipFill>
        <p:spPr>
          <a:xfrm>
            <a:off x="359532" y="1295400"/>
            <a:ext cx="8643490" cy="5013920"/>
          </a:xfrm>
          <a:prstGeom prst="rect">
            <a:avLst/>
          </a:prstGeom>
        </p:spPr>
      </p:pic>
    </p:spTree>
    <p:extLst>
      <p:ext uri="{BB962C8B-B14F-4D97-AF65-F5344CB8AC3E}">
        <p14:creationId xmlns:p14="http://schemas.microsoft.com/office/powerpoint/2010/main" val="19036335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基础类标准</a:t>
            </a:r>
          </a:p>
        </p:txBody>
      </p:sp>
      <p:sp>
        <p:nvSpPr>
          <p:cNvPr id="3" name="内容占位符 2"/>
          <p:cNvSpPr>
            <a:spLocks noGrp="1"/>
          </p:cNvSpPr>
          <p:nvPr>
            <p:ph idx="1"/>
          </p:nvPr>
        </p:nvSpPr>
        <p:spPr/>
        <p:txBody>
          <a:bodyPr/>
          <a:lstStyle/>
          <a:p>
            <a:r>
              <a:rPr lang="zh-CN" altLang="en-US" dirty="0"/>
              <a:t>安全术语类 </a:t>
            </a:r>
          </a:p>
          <a:p>
            <a:r>
              <a:rPr lang="zh-CN" altLang="en-US" dirty="0"/>
              <a:t>测评基础类 </a:t>
            </a:r>
          </a:p>
          <a:p>
            <a:r>
              <a:rPr lang="zh-CN" altLang="en-US" dirty="0"/>
              <a:t>管理基础类 </a:t>
            </a:r>
          </a:p>
          <a:p>
            <a:r>
              <a:rPr lang="zh-CN" altLang="en-US" dirty="0"/>
              <a:t>物理安全类 </a:t>
            </a:r>
          </a:p>
          <a:p>
            <a:r>
              <a:rPr lang="zh-CN" altLang="en-US" dirty="0"/>
              <a:t>安全模型类 </a:t>
            </a:r>
          </a:p>
          <a:p>
            <a:r>
              <a:rPr lang="zh-CN" altLang="en-US" dirty="0"/>
              <a:t>安全体系架构类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43</a:t>
            </a:fld>
            <a:endParaRPr lang="en-US" altLang="zh-CN"/>
          </a:p>
        </p:txBody>
      </p:sp>
    </p:spTree>
    <p:extLst>
      <p:ext uri="{BB962C8B-B14F-4D97-AF65-F5344CB8AC3E}">
        <p14:creationId xmlns:p14="http://schemas.microsoft.com/office/powerpoint/2010/main" val="412768637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技术与机制标准</a:t>
            </a:r>
          </a:p>
        </p:txBody>
      </p:sp>
      <p:sp>
        <p:nvSpPr>
          <p:cNvPr id="3" name="内容占位符 2"/>
          <p:cNvSpPr>
            <a:spLocks noGrp="1"/>
          </p:cNvSpPr>
          <p:nvPr>
            <p:ph idx="1"/>
          </p:nvPr>
        </p:nvSpPr>
        <p:spPr/>
        <p:txBody>
          <a:bodyPr/>
          <a:lstStyle/>
          <a:p>
            <a:r>
              <a:rPr lang="zh-CN" altLang="en-US" dirty="0"/>
              <a:t>密码技术</a:t>
            </a:r>
          </a:p>
          <a:p>
            <a:r>
              <a:rPr lang="zh-CN" altLang="en-US" dirty="0"/>
              <a:t>鉴别机制</a:t>
            </a:r>
          </a:p>
          <a:p>
            <a:r>
              <a:rPr lang="zh-CN" altLang="en-US" dirty="0"/>
              <a:t>授权机制</a:t>
            </a:r>
          </a:p>
          <a:p>
            <a:r>
              <a:rPr lang="zh-CN" altLang="en-US" dirty="0"/>
              <a:t>电子签名</a:t>
            </a:r>
          </a:p>
          <a:p>
            <a:r>
              <a:rPr lang="zh-CN" altLang="en-US" dirty="0"/>
              <a:t>公钥基础设施</a:t>
            </a:r>
          </a:p>
          <a:p>
            <a:r>
              <a:rPr lang="zh-CN" altLang="en-US" dirty="0"/>
              <a:t>通信安全技术</a:t>
            </a:r>
          </a:p>
          <a:p>
            <a:r>
              <a:rPr lang="zh-CN" altLang="en-US" dirty="0"/>
              <a:t>涉密系统通用技术要求</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44</a:t>
            </a:fld>
            <a:endParaRPr lang="en-US" altLang="zh-CN"/>
          </a:p>
        </p:txBody>
      </p:sp>
    </p:spTree>
    <p:extLst>
      <p:ext uri="{BB962C8B-B14F-4D97-AF65-F5344CB8AC3E}">
        <p14:creationId xmlns:p14="http://schemas.microsoft.com/office/powerpoint/2010/main" val="314101348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管理与服务标准</a:t>
            </a:r>
          </a:p>
        </p:txBody>
      </p:sp>
      <p:sp>
        <p:nvSpPr>
          <p:cNvPr id="3" name="内容占位符 2"/>
          <p:cNvSpPr>
            <a:spLocks noGrp="1"/>
          </p:cNvSpPr>
          <p:nvPr>
            <p:ph idx="1"/>
          </p:nvPr>
        </p:nvSpPr>
        <p:spPr/>
        <p:txBody>
          <a:bodyPr/>
          <a:lstStyle/>
          <a:p>
            <a:r>
              <a:rPr lang="zh-CN" altLang="en-US" dirty="0"/>
              <a:t>涉密服务</a:t>
            </a:r>
          </a:p>
          <a:p>
            <a:r>
              <a:rPr lang="zh-CN" altLang="en-US" dirty="0"/>
              <a:t>安全控制与服务</a:t>
            </a:r>
            <a:endParaRPr lang="en-US" altLang="zh-CN" dirty="0"/>
          </a:p>
          <a:p>
            <a:r>
              <a:rPr lang="zh-CN" altLang="en-US" dirty="0"/>
              <a:t>网络安全管理</a:t>
            </a:r>
            <a:endParaRPr lang="en-US" altLang="zh-CN" dirty="0"/>
          </a:p>
          <a:p>
            <a:r>
              <a:rPr lang="zh-CN" altLang="en-US" dirty="0"/>
              <a:t>行业</a:t>
            </a:r>
            <a:r>
              <a:rPr lang="en-US" altLang="zh-CN" dirty="0"/>
              <a:t>/</a:t>
            </a:r>
            <a:r>
              <a:rPr lang="zh-CN" altLang="en-US" dirty="0"/>
              <a:t>领域安全管理</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45</a:t>
            </a:fld>
            <a:endParaRPr lang="en-US" altLang="zh-CN"/>
          </a:p>
        </p:txBody>
      </p:sp>
    </p:spTree>
    <p:extLst>
      <p:ext uri="{BB962C8B-B14F-4D97-AF65-F5344CB8AC3E}">
        <p14:creationId xmlns:p14="http://schemas.microsoft.com/office/powerpoint/2010/main" val="81578875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测评标准 </a:t>
            </a:r>
          </a:p>
        </p:txBody>
      </p:sp>
      <p:sp>
        <p:nvSpPr>
          <p:cNvPr id="3" name="内容占位符 2"/>
          <p:cNvSpPr>
            <a:spLocks noGrp="1"/>
          </p:cNvSpPr>
          <p:nvPr>
            <p:ph idx="1"/>
          </p:nvPr>
        </p:nvSpPr>
        <p:spPr/>
        <p:txBody>
          <a:bodyPr/>
          <a:lstStyle/>
          <a:p>
            <a:r>
              <a:rPr lang="zh-CN" altLang="en-US" dirty="0"/>
              <a:t>密码产品 </a:t>
            </a:r>
          </a:p>
          <a:p>
            <a:r>
              <a:rPr lang="zh-CN" altLang="en-US" dirty="0"/>
              <a:t>通用产品 </a:t>
            </a:r>
          </a:p>
          <a:p>
            <a:r>
              <a:rPr lang="zh-CN" altLang="en-US" dirty="0"/>
              <a:t>安全保密产品 </a:t>
            </a:r>
          </a:p>
          <a:p>
            <a:r>
              <a:rPr lang="zh-CN" altLang="en-US" dirty="0"/>
              <a:t>通用系统 </a:t>
            </a:r>
          </a:p>
          <a:p>
            <a:r>
              <a:rPr lang="zh-CN" altLang="en-US" dirty="0"/>
              <a:t>涉密信息系统 </a:t>
            </a:r>
          </a:p>
          <a:p>
            <a:r>
              <a:rPr lang="zh-CN" altLang="en-US" dirty="0"/>
              <a:t>通信安全 </a:t>
            </a:r>
          </a:p>
          <a:p>
            <a:r>
              <a:rPr lang="zh-CN" altLang="en-US" dirty="0"/>
              <a:t>政府安全检查 </a:t>
            </a:r>
          </a:p>
          <a:p>
            <a:r>
              <a:rPr lang="zh-CN" altLang="en-US" dirty="0"/>
              <a:t>安全能力评估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46</a:t>
            </a:fld>
            <a:endParaRPr lang="en-US" altLang="zh-CN"/>
          </a:p>
        </p:txBody>
      </p:sp>
    </p:spTree>
    <p:extLst>
      <p:ext uri="{BB962C8B-B14F-4D97-AF65-F5344CB8AC3E}">
        <p14:creationId xmlns:p14="http://schemas.microsoft.com/office/powerpoint/2010/main" val="385649383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知识子域：信息安全标准</a:t>
            </a:r>
          </a:p>
        </p:txBody>
      </p:sp>
      <p:sp>
        <p:nvSpPr>
          <p:cNvPr id="3" name="内容占位符 2"/>
          <p:cNvSpPr>
            <a:spLocks noGrp="1"/>
          </p:cNvSpPr>
          <p:nvPr>
            <p:ph idx="1"/>
          </p:nvPr>
        </p:nvSpPr>
        <p:spPr/>
        <p:txBody>
          <a:bodyPr/>
          <a:lstStyle/>
          <a:p>
            <a:r>
              <a:rPr lang="zh-CN" altLang="en-US" dirty="0"/>
              <a:t>等级保护标准族</a:t>
            </a:r>
          </a:p>
          <a:p>
            <a:pPr lvl="1"/>
            <a:r>
              <a:rPr lang="zh-CN" altLang="en-US" dirty="0"/>
              <a:t>了解网络安全等级保护标准体系；</a:t>
            </a:r>
          </a:p>
          <a:p>
            <a:pPr lvl="1"/>
            <a:r>
              <a:rPr lang="zh-CN" altLang="en-US" dirty="0"/>
              <a:t>掌握等级保护实施流程中定级、备案的工作要求并了解等级保护整改、测评相关要求；</a:t>
            </a:r>
          </a:p>
          <a:p>
            <a:pPr lvl="1"/>
            <a:r>
              <a:rPr lang="zh-CN" altLang="en-US" dirty="0"/>
              <a:t>了解等级保护</a:t>
            </a:r>
            <a:r>
              <a:rPr lang="en-US" altLang="zh-CN" dirty="0"/>
              <a:t>2.0</a:t>
            </a:r>
            <a:r>
              <a:rPr lang="zh-CN" altLang="en-US" dirty="0"/>
              <a:t>的相关变化。</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47</a:t>
            </a:fld>
            <a:endParaRPr lang="en-US" altLang="zh-CN"/>
          </a:p>
        </p:txBody>
      </p:sp>
    </p:spTree>
    <p:extLst>
      <p:ext uri="{BB962C8B-B14F-4D97-AF65-F5344CB8AC3E}">
        <p14:creationId xmlns:p14="http://schemas.microsoft.com/office/powerpoint/2010/main" val="408217926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信息安全等级保护标准体系</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48</a:t>
            </a:fld>
            <a:endParaRPr lang="en-US" altLang="zh-CN"/>
          </a:p>
        </p:txBody>
      </p:sp>
      <p:sp>
        <p:nvSpPr>
          <p:cNvPr id="3" name="内容占位符 2"/>
          <p:cNvSpPr>
            <a:spLocks noGrp="1"/>
          </p:cNvSpPr>
          <p:nvPr>
            <p:ph idx="1"/>
          </p:nvPr>
        </p:nvSpPr>
        <p:spPr>
          <a:xfrm>
            <a:off x="533399" y="1295400"/>
            <a:ext cx="8236131" cy="5105400"/>
          </a:xfrm>
        </p:spPr>
        <p:txBody>
          <a:bodyPr/>
          <a:lstStyle/>
          <a:p>
            <a:endParaRPr lang="zh-CN" altLang="en-US" dirty="0"/>
          </a:p>
        </p:txBody>
      </p:sp>
      <p:sp>
        <p:nvSpPr>
          <p:cNvPr id="6" name="Rectangle 2"/>
          <p:cNvSpPr>
            <a:spLocks noChangeArrowheads="1"/>
          </p:cNvSpPr>
          <p:nvPr/>
        </p:nvSpPr>
        <p:spPr bwMode="auto">
          <a:xfrm>
            <a:off x="4031940"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781070519"/>
              </p:ext>
            </p:extLst>
          </p:nvPr>
        </p:nvGraphicFramePr>
        <p:xfrm>
          <a:off x="533399" y="969193"/>
          <a:ext cx="9075005" cy="5619750"/>
        </p:xfrm>
        <a:graphic>
          <a:graphicData uri="http://schemas.openxmlformats.org/presentationml/2006/ole">
            <mc:AlternateContent xmlns:mc="http://schemas.openxmlformats.org/markup-compatibility/2006">
              <mc:Choice xmlns:v="urn:schemas-microsoft-com:vml" Requires="v">
                <p:oleObj spid="_x0000_s2059" name="Visio" r:id="rId3" imgW="7433174" imgH="9949586" progId="Visio.Drawing.11">
                  <p:embed/>
                </p:oleObj>
              </mc:Choice>
              <mc:Fallback>
                <p:oleObj name="Visio" r:id="rId3" imgW="7433174" imgH="9949586" progId="Visio.Drawing.11">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t="21753" b="3641"/>
                      <a:stretch>
                        <a:fillRect/>
                      </a:stretch>
                    </p:blipFill>
                    <p:spPr bwMode="auto">
                      <a:xfrm>
                        <a:off x="533399" y="969193"/>
                        <a:ext cx="9075005" cy="5619750"/>
                      </a:xfrm>
                      <a:prstGeom prst="rect">
                        <a:avLst/>
                      </a:prstGeom>
                      <a:noFill/>
                    </p:spPr>
                  </p:pic>
                </p:oleObj>
              </mc:Fallback>
            </mc:AlternateContent>
          </a:graphicData>
        </a:graphic>
      </p:graphicFrame>
    </p:spTree>
    <p:extLst>
      <p:ext uri="{BB962C8B-B14F-4D97-AF65-F5344CB8AC3E}">
        <p14:creationId xmlns:p14="http://schemas.microsoft.com/office/powerpoint/2010/main" val="56916046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信息安全等级保护标准体系</a:t>
            </a:r>
            <a:endParaRPr lang="zh-CN" altLang="en-US" dirty="0"/>
          </a:p>
        </p:txBody>
      </p:sp>
      <p:sp>
        <p:nvSpPr>
          <p:cNvPr id="3" name="内容占位符 2"/>
          <p:cNvSpPr>
            <a:spLocks noGrp="1"/>
          </p:cNvSpPr>
          <p:nvPr>
            <p:ph idx="1"/>
          </p:nvPr>
        </p:nvSpPr>
        <p:spPr/>
        <p:txBody>
          <a:bodyPr/>
          <a:lstStyle/>
          <a:p>
            <a:r>
              <a:rPr lang="zh-CN" altLang="en-US" dirty="0"/>
              <a:t>安全等级类：主要对</a:t>
            </a:r>
            <a:r>
              <a:rPr lang="zh-CN" altLang="zh-CN" dirty="0"/>
              <a:t>如何进行信息系统定级做出指导</a:t>
            </a:r>
            <a:endParaRPr lang="en-US" altLang="zh-CN" dirty="0"/>
          </a:p>
          <a:p>
            <a:pPr lvl="1"/>
            <a:r>
              <a:rPr lang="en-US" altLang="zh-CN" dirty="0"/>
              <a:t>GB/T22240-2008 </a:t>
            </a:r>
            <a:r>
              <a:rPr lang="zh-CN" altLang="zh-CN" dirty="0"/>
              <a:t>《信息安全技术 信息系统安全保护等级保护定级指南》</a:t>
            </a:r>
            <a:endParaRPr lang="en-US" altLang="zh-CN" dirty="0"/>
          </a:p>
          <a:p>
            <a:pPr lvl="1"/>
            <a:r>
              <a:rPr lang="zh-CN" altLang="zh-CN" dirty="0"/>
              <a:t>各类行业定级准则</a:t>
            </a:r>
            <a:endParaRPr lang="en-US" altLang="zh-CN" dirty="0"/>
          </a:p>
          <a:p>
            <a:r>
              <a:rPr lang="zh-CN" altLang="en-US" dirty="0"/>
              <a:t>方法指导类：对如何开展等级保护工作做了详细规定</a:t>
            </a:r>
            <a:endParaRPr lang="en-US" altLang="zh-CN" dirty="0"/>
          </a:p>
          <a:p>
            <a:pPr lvl="1"/>
            <a:r>
              <a:rPr lang="en-US" altLang="zh-CN" dirty="0"/>
              <a:t>GB/T25058-2010</a:t>
            </a:r>
            <a:r>
              <a:rPr lang="zh-CN" altLang="zh-CN" dirty="0"/>
              <a:t>《信息安全技术 信息系统安全等级保护实施指南》</a:t>
            </a:r>
            <a:endParaRPr lang="en-US" altLang="zh-CN" dirty="0"/>
          </a:p>
          <a:p>
            <a:pPr lvl="1"/>
            <a:r>
              <a:rPr lang="en-US" altLang="zh-CN" dirty="0"/>
              <a:t>GB/T25070-2010</a:t>
            </a:r>
            <a:r>
              <a:rPr lang="zh-CN" altLang="zh-CN" dirty="0"/>
              <a:t>《信息系统等级保护安全设计技术要求》等</a:t>
            </a:r>
            <a:endParaRPr lang="zh-CN" altLang="en-US"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49</a:t>
            </a:fld>
            <a:endParaRPr lang="en-US" altLang="zh-CN"/>
          </a:p>
        </p:txBody>
      </p:sp>
    </p:spTree>
    <p:extLst>
      <p:ext uri="{BB962C8B-B14F-4D97-AF65-F5344CB8AC3E}">
        <p14:creationId xmlns:p14="http://schemas.microsoft.com/office/powerpoint/2010/main" val="26496136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立法是网络空间治理的基础工作</a:t>
            </a:r>
            <a:endParaRPr lang="en-US" altLang="zh-CN" dirty="0"/>
          </a:p>
          <a:p>
            <a:r>
              <a:rPr lang="zh-CN" altLang="en-US" dirty="0"/>
              <a:t>我国采取多级立法机制 </a:t>
            </a:r>
          </a:p>
          <a:p>
            <a:endParaRPr lang="zh-CN" altLang="en-US" dirty="0">
              <a:effectLst/>
            </a:endParaRPr>
          </a:p>
        </p:txBody>
      </p:sp>
      <p:sp>
        <p:nvSpPr>
          <p:cNvPr id="2" name="标题 1"/>
          <p:cNvSpPr>
            <a:spLocks noGrp="1"/>
          </p:cNvSpPr>
          <p:nvPr>
            <p:ph type="title"/>
          </p:nvPr>
        </p:nvSpPr>
        <p:spPr/>
        <p:txBody>
          <a:bodyPr/>
          <a:lstStyle/>
          <a:p>
            <a:r>
              <a:rPr lang="zh-CN" altLang="en-US" dirty="0">
                <a:sym typeface="+mn-ea"/>
              </a:rPr>
              <a:t>我国立法体系</a:t>
            </a:r>
            <a:endParaRPr lang="zh-CN" altLang="en-US" dirty="0"/>
          </a:p>
        </p:txBody>
      </p:sp>
      <p:sp>
        <p:nvSpPr>
          <p:cNvPr id="4" name="灯片编号占位符 3"/>
          <p:cNvSpPr>
            <a:spLocks noGrp="1"/>
          </p:cNvSpPr>
          <p:nvPr>
            <p:ph type="sldNum" sz="quarter" idx="10"/>
          </p:nvPr>
        </p:nvSpPr>
        <p:spPr>
          <a:prstGeom prst="rect">
            <a:avLst/>
          </a:prstGeom>
        </p:spPr>
        <p:txBody>
          <a:bodyPr/>
          <a:lstStyle/>
          <a:p>
            <a:pPr>
              <a:defRPr/>
            </a:pPr>
            <a:fld id="{F5E0E65E-9137-4309-8D78-B392A1917D52}" type="slidenum">
              <a:rPr lang="zh-CN" altLang="en-US" smtClean="0"/>
              <a:t>5</a:t>
            </a:fld>
            <a:endParaRPr lang="en-US" altLang="zh-CN"/>
          </a:p>
        </p:txBody>
      </p:sp>
      <p:graphicFrame>
        <p:nvGraphicFramePr>
          <p:cNvPr id="17" name="对象 16"/>
          <p:cNvGraphicFramePr>
            <a:graphicFrameLocks noChangeAspect="1"/>
          </p:cNvGraphicFramePr>
          <p:nvPr>
            <p:extLst>
              <p:ext uri="{D42A27DB-BD31-4B8C-83A1-F6EECF244321}">
                <p14:modId xmlns:p14="http://schemas.microsoft.com/office/powerpoint/2010/main" val="2557835480"/>
              </p:ext>
            </p:extLst>
          </p:nvPr>
        </p:nvGraphicFramePr>
        <p:xfrm>
          <a:off x="435221" y="2564904"/>
          <a:ext cx="8285257" cy="3600400"/>
        </p:xfrm>
        <a:graphic>
          <a:graphicData uri="http://schemas.openxmlformats.org/presentationml/2006/ole">
            <mc:AlternateContent xmlns:mc="http://schemas.openxmlformats.org/markup-compatibility/2006">
              <mc:Choice xmlns:v="urn:schemas-microsoft-com:vml" Requires="v">
                <p:oleObj spid="_x0000_s1035" name="Visio" r:id="rId3" imgW="4864100" imgH="2120900" progId="Visio.Drawing.11">
                  <p:embed/>
                </p:oleObj>
              </mc:Choice>
              <mc:Fallback>
                <p:oleObj name="Visio" r:id="rId3" imgW="4864100" imgH="2120900" progId="Visio.Drawing.11">
                  <p:embed/>
                  <p:pic>
                    <p:nvPicPr>
                      <p:cNvPr id="17" name="对象 16"/>
                      <p:cNvPicPr>
                        <a:picLocks noChangeAspect="1" noChangeArrowheads="1"/>
                      </p:cNvPicPr>
                      <p:nvPr/>
                    </p:nvPicPr>
                    <p:blipFill>
                      <a:blip r:embed="rId4"/>
                      <a:srcRect/>
                      <a:stretch>
                        <a:fillRect/>
                      </a:stretch>
                    </p:blipFill>
                    <p:spPr bwMode="auto">
                      <a:xfrm>
                        <a:off x="435221" y="2564904"/>
                        <a:ext cx="8285257" cy="3600400"/>
                      </a:xfrm>
                      <a:prstGeom prst="rect">
                        <a:avLst/>
                      </a:prstGeom>
                      <a:noFill/>
                    </p:spPr>
                  </p:pic>
                </p:oleObj>
              </mc:Fallback>
            </mc:AlternateContent>
          </a:graphicData>
        </a:graphic>
      </p:graphicFrame>
    </p:spTree>
    <p:extLst>
      <p:ext uri="{BB962C8B-B14F-4D97-AF65-F5344CB8AC3E}">
        <p14:creationId xmlns:p14="http://schemas.microsoft.com/office/powerpoint/2010/main" val="412087824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信息安全等级保护标准体系</a:t>
            </a:r>
            <a:endParaRPr lang="zh-CN" altLang="en-US" dirty="0"/>
          </a:p>
        </p:txBody>
      </p:sp>
      <p:sp>
        <p:nvSpPr>
          <p:cNvPr id="3" name="内容占位符 2"/>
          <p:cNvSpPr>
            <a:spLocks noGrp="1"/>
          </p:cNvSpPr>
          <p:nvPr>
            <p:ph idx="1"/>
          </p:nvPr>
        </p:nvSpPr>
        <p:spPr/>
        <p:txBody>
          <a:bodyPr/>
          <a:lstStyle/>
          <a:p>
            <a:r>
              <a:rPr lang="zh-CN" altLang="zh-CN" dirty="0"/>
              <a:t>状况分析类</a:t>
            </a:r>
            <a:r>
              <a:rPr lang="zh-CN" altLang="en-US" dirty="0"/>
              <a:t>：</a:t>
            </a:r>
            <a:r>
              <a:rPr lang="zh-CN" altLang="zh-CN" dirty="0"/>
              <a:t>对如何开展等级保护测评工作做出了详细规定</a:t>
            </a:r>
            <a:endParaRPr lang="en-US" altLang="zh-CN" dirty="0"/>
          </a:p>
          <a:p>
            <a:pPr lvl="1"/>
            <a:r>
              <a:rPr lang="en-US" altLang="zh-CN" dirty="0"/>
              <a:t>GB/T28448-2012</a:t>
            </a:r>
            <a:r>
              <a:rPr lang="zh-CN" altLang="zh-CN" dirty="0"/>
              <a:t>《信息安全技术 信息系统安全等级保护测评要求》</a:t>
            </a:r>
            <a:endParaRPr lang="en-US" altLang="zh-CN" dirty="0"/>
          </a:p>
          <a:p>
            <a:pPr lvl="1"/>
            <a:r>
              <a:rPr lang="en-US" altLang="zh-CN" dirty="0"/>
              <a:t>GB/T28449-2012</a:t>
            </a:r>
            <a:r>
              <a:rPr lang="zh-CN" altLang="zh-CN" dirty="0"/>
              <a:t>《信息安全技术 信息系统安全等级保护测评过程指南》等</a:t>
            </a:r>
            <a:endParaRPr lang="en-US" altLang="zh-CN" dirty="0"/>
          </a:p>
          <a:p>
            <a:r>
              <a:rPr lang="zh-CN" altLang="zh-CN" dirty="0"/>
              <a:t>基线要求类</a:t>
            </a:r>
            <a:r>
              <a:rPr lang="zh-CN" altLang="en-US" dirty="0"/>
              <a:t>：</a:t>
            </a:r>
            <a:r>
              <a:rPr lang="zh-CN" altLang="zh-CN" dirty="0"/>
              <a:t>分技术类、管理类和产品类等标准，分别对某些专门技术、管理和产品的进行要求</a:t>
            </a:r>
            <a:endParaRPr lang="en-US" altLang="zh-CN" dirty="0"/>
          </a:p>
          <a:p>
            <a:pPr lvl="1"/>
            <a:r>
              <a:rPr lang="zh-CN" altLang="en-US" dirty="0"/>
              <a:t>例如：</a:t>
            </a:r>
            <a:r>
              <a:rPr lang="en-US" altLang="zh-CN" dirty="0"/>
              <a:t>GB/T22239-2008 </a:t>
            </a:r>
            <a:r>
              <a:rPr lang="zh-CN" altLang="zh-CN" dirty="0"/>
              <a:t>《信息安全技术 信息系统安全等级保护基本要求》</a:t>
            </a:r>
            <a:r>
              <a:rPr lang="zh-CN" altLang="en-US" dirty="0"/>
              <a:t>、</a:t>
            </a:r>
            <a:r>
              <a:rPr lang="en-US" altLang="zh-CN" dirty="0"/>
              <a:t>GB/T20271-2006</a:t>
            </a:r>
            <a:r>
              <a:rPr lang="zh-CN" altLang="zh-CN" dirty="0"/>
              <a:t>《信息系统通用安全技术要求》、</a:t>
            </a:r>
            <a:r>
              <a:rPr lang="en-US" altLang="zh-CN" dirty="0"/>
              <a:t>GB/T21052-2007</a:t>
            </a:r>
            <a:r>
              <a:rPr lang="zh-CN" altLang="zh-CN" dirty="0"/>
              <a:t>《信息系统物理安全技术要求》</a:t>
            </a: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spTree>
    <p:extLst>
      <p:ext uri="{BB962C8B-B14F-4D97-AF65-F5344CB8AC3E}">
        <p14:creationId xmlns:p14="http://schemas.microsoft.com/office/powerpoint/2010/main" val="206549819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等级保护工作流程</a:t>
            </a:r>
          </a:p>
        </p:txBody>
      </p:sp>
      <p:sp>
        <p:nvSpPr>
          <p:cNvPr id="3" name="内容占位符 2"/>
          <p:cNvSpPr>
            <a:spLocks noGrp="1"/>
          </p:cNvSpPr>
          <p:nvPr>
            <p:ph idx="1"/>
          </p:nvPr>
        </p:nvSpPr>
        <p:spPr/>
        <p:txBody>
          <a:bodyPr/>
          <a:lstStyle/>
          <a:p>
            <a:r>
              <a:rPr lang="zh-CN" altLang="zh-CN" dirty="0"/>
              <a:t>定级</a:t>
            </a:r>
            <a:endParaRPr lang="en-US" altLang="zh-CN" dirty="0"/>
          </a:p>
          <a:p>
            <a:r>
              <a:rPr lang="zh-CN" altLang="zh-CN" dirty="0"/>
              <a:t>备案</a:t>
            </a:r>
            <a:endParaRPr lang="en-US" altLang="zh-CN" dirty="0"/>
          </a:p>
          <a:p>
            <a:r>
              <a:rPr lang="zh-CN" altLang="zh-CN" dirty="0"/>
              <a:t>差距分析</a:t>
            </a:r>
            <a:endParaRPr lang="en-US" altLang="zh-CN" dirty="0"/>
          </a:p>
          <a:p>
            <a:r>
              <a:rPr lang="zh-CN" altLang="zh-CN" dirty="0"/>
              <a:t>建设整改</a:t>
            </a:r>
            <a:endParaRPr lang="en-US" altLang="zh-CN" dirty="0"/>
          </a:p>
          <a:p>
            <a:r>
              <a:rPr lang="zh-CN" altLang="zh-CN" dirty="0"/>
              <a:t>验收测评</a:t>
            </a:r>
            <a:endParaRPr lang="en-US" altLang="zh-CN" dirty="0"/>
          </a:p>
          <a:p>
            <a:r>
              <a:rPr lang="zh-CN" altLang="zh-CN" dirty="0"/>
              <a:t>定期复查</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sp>
        <p:nvSpPr>
          <p:cNvPr id="5" name="Rectangle 2"/>
          <p:cNvSpPr>
            <a:spLocks noChangeArrowheads="1"/>
          </p:cNvSpPr>
          <p:nvPr/>
        </p:nvSpPr>
        <p:spPr bwMode="auto">
          <a:xfrm flipV="1">
            <a:off x="6012160" y="-1984233"/>
            <a:ext cx="49875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805886029"/>
              </p:ext>
            </p:extLst>
          </p:nvPr>
        </p:nvGraphicFramePr>
        <p:xfrm>
          <a:off x="6012160" y="1156736"/>
          <a:ext cx="2981593" cy="5717282"/>
        </p:xfrm>
        <a:graphic>
          <a:graphicData uri="http://schemas.openxmlformats.org/presentationml/2006/ole">
            <mc:AlternateContent xmlns:mc="http://schemas.openxmlformats.org/markup-compatibility/2006">
              <mc:Choice xmlns:v="urn:schemas-microsoft-com:vml" Requires="v">
                <p:oleObj spid="_x0000_s3083" name="Visio" r:id="rId3" imgW="5290261" imgH="10156024" progId="Visio.Drawing.11">
                  <p:embed/>
                </p:oleObj>
              </mc:Choice>
              <mc:Fallback>
                <p:oleObj name="Visio" r:id="rId3" imgW="5290261" imgH="10156024"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1156736"/>
                        <a:ext cx="2981593" cy="5717282"/>
                      </a:xfrm>
                      <a:prstGeom prst="rect">
                        <a:avLst/>
                      </a:prstGeom>
                      <a:noFill/>
                    </p:spPr>
                  </p:pic>
                </p:oleObj>
              </mc:Fallback>
            </mc:AlternateContent>
          </a:graphicData>
        </a:graphic>
      </p:graphicFrame>
    </p:spTree>
    <p:extLst>
      <p:ext uri="{BB962C8B-B14F-4D97-AF65-F5344CB8AC3E}">
        <p14:creationId xmlns:p14="http://schemas.microsoft.com/office/powerpoint/2010/main" val="409608639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403"/>
          <p:cNvSpPr txBox="1">
            <a:spLocks noChangeArrowheads="1"/>
          </p:cNvSpPr>
          <p:nvPr/>
        </p:nvSpPr>
        <p:spPr bwMode="auto">
          <a:xfrm>
            <a:off x="2508250" y="5362575"/>
            <a:ext cx="1349375" cy="473075"/>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latin typeface="Times New Roman" panose="02020603050405020304" pitchFamily="18" charset="0"/>
              </a:rPr>
              <a:t>7</a:t>
            </a:r>
            <a:r>
              <a:rPr lang="zh-CN" altLang="en-US" sz="1200">
                <a:latin typeface="Times New Roman" panose="02020603050405020304" pitchFamily="18" charset="0"/>
              </a:rPr>
              <a:t>、系统服务安全等级</a:t>
            </a:r>
            <a:endParaRPr lang="en-US" altLang="zh-CN" sz="1200"/>
          </a:p>
        </p:txBody>
      </p:sp>
      <p:sp>
        <p:nvSpPr>
          <p:cNvPr id="119811" name="Rectangle 2"/>
          <p:cNvSpPr>
            <a:spLocks noGrp="1" noRot="1" noChangeArrowheads="1"/>
          </p:cNvSpPr>
          <p:nvPr>
            <p:ph type="title"/>
          </p:nvPr>
        </p:nvSpPr>
        <p:spPr/>
        <p:txBody>
          <a:bodyPr/>
          <a:lstStyle/>
          <a:p>
            <a:pPr eaLnBrk="1" hangingPunct="1"/>
            <a:r>
              <a:rPr lang="zh-CN" altLang="en-US" dirty="0">
                <a:solidFill>
                  <a:schemeClr val="bg1"/>
                </a:solidFill>
              </a:rPr>
              <a:t>定级与备案</a:t>
            </a:r>
            <a:endParaRPr lang="en-US" altLang="zh-CN" sz="4000" dirty="0">
              <a:solidFill>
                <a:schemeClr val="bg1"/>
              </a:solidFill>
            </a:endParaRPr>
          </a:p>
        </p:txBody>
      </p:sp>
      <p:graphicFrame>
        <p:nvGraphicFramePr>
          <p:cNvPr id="119878" name="Group 70"/>
          <p:cNvGraphicFramePr>
            <a:graphicFrameLocks noGrp="1"/>
          </p:cNvGraphicFramePr>
          <p:nvPr>
            <p:ph idx="1"/>
            <p:extLst>
              <p:ext uri="{D42A27DB-BD31-4B8C-83A1-F6EECF244321}">
                <p14:modId xmlns:p14="http://schemas.microsoft.com/office/powerpoint/2010/main" val="3409817433"/>
              </p:ext>
            </p:extLst>
          </p:nvPr>
        </p:nvGraphicFramePr>
        <p:xfrm>
          <a:off x="4329112" y="4047343"/>
          <a:ext cx="4760144" cy="2348898"/>
        </p:xfrm>
        <a:graphic>
          <a:graphicData uri="http://schemas.openxmlformats.org/drawingml/2006/table">
            <a:tbl>
              <a:tblPr/>
              <a:tblGrid>
                <a:gridCol w="1728788">
                  <a:extLst>
                    <a:ext uri="{9D8B030D-6E8A-4147-A177-3AD203B41FA5}">
                      <a16:colId xmlns:a16="http://schemas.microsoft.com/office/drawing/2014/main" val="20000"/>
                    </a:ext>
                  </a:extLst>
                </a:gridCol>
                <a:gridCol w="880947">
                  <a:extLst>
                    <a:ext uri="{9D8B030D-6E8A-4147-A177-3AD203B41FA5}">
                      <a16:colId xmlns:a16="http://schemas.microsoft.com/office/drawing/2014/main" val="20001"/>
                    </a:ext>
                  </a:extLst>
                </a:gridCol>
                <a:gridCol w="921083">
                  <a:extLst>
                    <a:ext uri="{9D8B030D-6E8A-4147-A177-3AD203B41FA5}">
                      <a16:colId xmlns:a16="http://schemas.microsoft.com/office/drawing/2014/main" val="20002"/>
                    </a:ext>
                  </a:extLst>
                </a:gridCol>
                <a:gridCol w="1229326">
                  <a:extLst>
                    <a:ext uri="{9D8B030D-6E8A-4147-A177-3AD203B41FA5}">
                      <a16:colId xmlns:a16="http://schemas.microsoft.com/office/drawing/2014/main" val="20003"/>
                    </a:ext>
                  </a:extLst>
                </a:gridCol>
              </a:tblGrid>
              <a:tr h="375826">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mn-ea"/>
                          <a:ea typeface="+mn-ea"/>
                          <a:cs typeface="Times New Roman" panose="02020603050405020304" pitchFamily="18" charset="0"/>
                        </a:rPr>
                        <a:t>保护对象受到破坏时受侵害的客体</a:t>
                      </a:r>
                      <a:endParaRPr kumimoji="0" lang="en-US" altLang="zh-CN" sz="1200" b="0" i="0" u="none" strike="noStrike" cap="none" normalizeH="0" baseline="0">
                        <a:ln>
                          <a:noFill/>
                        </a:ln>
                        <a:solidFill>
                          <a:schemeClr val="tx1"/>
                        </a:solidFill>
                        <a:effectLst/>
                        <a:latin typeface="+mn-ea"/>
                        <a:ea typeface="+mn-ea"/>
                        <a:cs typeface="Times New Roman" panose="02020603050405020304" pitchFamily="18" charset="0"/>
                      </a:endParaRPr>
                    </a:p>
                  </a:txBody>
                  <a:tcPr marL="173403" marR="173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gridSpan="3">
                  <a:txBody>
                    <a:bodyPr/>
                    <a:lstStyle/>
                    <a:p>
                      <a:pPr marL="342900" marR="0" lvl="0" indent="-342900" algn="ctr" defTabSz="914400" rtl="0" eaLnBrk="1" fontAlgn="base" latinLnBrk="0" hangingPunct="1">
                        <a:lnSpc>
                          <a:spcPct val="14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ea typeface="+mn-ea"/>
                          <a:cs typeface="Times New Roman" panose="02020603050405020304" pitchFamily="18" charset="0"/>
                        </a:rPr>
                        <a:t>对客体的侵害程度</a:t>
                      </a:r>
                      <a:endParaRPr kumimoji="0" lang="en-US" altLang="zh-CN" sz="1200" b="0" i="0" u="none" strike="noStrike" cap="none" normalizeH="0" baseline="0" dirty="0">
                        <a:ln>
                          <a:noFill/>
                        </a:ln>
                        <a:solidFill>
                          <a:schemeClr val="tx1"/>
                        </a:solidFill>
                        <a:effectLst/>
                        <a:latin typeface="+mn-ea"/>
                        <a:ea typeface="+mn-ea"/>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85000"/>
                      </a:scheme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22371">
                <a:tc vMerge="1">
                  <a:txBody>
                    <a:bodyPr/>
                    <a:lstStyle/>
                    <a:p>
                      <a:endParaRPr lang="zh-CN"/>
                    </a:p>
                  </a:txBody>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一般损害</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严重损害</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特别严重损害</a:t>
                      </a:r>
                      <a:endPar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7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mn-ea"/>
                          <a:ea typeface="+mn-ea"/>
                          <a:cs typeface="Times New Roman" panose="02020603050405020304" pitchFamily="18" charset="0"/>
                        </a:rPr>
                        <a:t>公民、法人和其他组织的合法权益</a:t>
                      </a:r>
                      <a:endParaRPr kumimoji="0" lang="en-US" altLang="zh-CN" sz="1200" b="0" i="0" u="none" strike="noStrike" cap="none" normalizeH="0" baseline="0">
                        <a:ln>
                          <a:noFill/>
                        </a:ln>
                        <a:solidFill>
                          <a:schemeClr val="tx1"/>
                        </a:solidFill>
                        <a:effectLst/>
                        <a:latin typeface="+mn-ea"/>
                        <a:ea typeface="+mn-ea"/>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第一级</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第二级</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第三级</a:t>
                      </a:r>
                      <a:endPar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371">
                <a:tc>
                  <a:txBody>
                    <a:bodyPr/>
                    <a:lstStyle/>
                    <a:p>
                      <a:pPr marL="0" marR="0" lvl="0" indent="0" algn="l" defTabSz="914400" rtl="0" eaLnBrk="1" fontAlgn="base" latinLnBrk="0" hangingPunct="1">
                        <a:lnSpc>
                          <a:spcPct val="14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mn-ea"/>
                          <a:ea typeface="+mn-ea"/>
                          <a:cs typeface="Times New Roman" panose="02020603050405020304" pitchFamily="18" charset="0"/>
                        </a:rPr>
                        <a:t>社会秩序、公共利益</a:t>
                      </a:r>
                      <a:endParaRPr kumimoji="0" lang="en-US" altLang="zh-CN" sz="1200" b="0" i="0" u="none" strike="noStrike" cap="none" normalizeH="0" baseline="0">
                        <a:ln>
                          <a:noFill/>
                        </a:ln>
                        <a:solidFill>
                          <a:schemeClr val="tx1"/>
                        </a:solidFill>
                        <a:effectLst/>
                        <a:latin typeface="+mn-ea"/>
                        <a:ea typeface="+mn-ea"/>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第二级</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第三级</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第四级</a:t>
                      </a:r>
                      <a:endPar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2371">
                <a:tc>
                  <a:txBody>
                    <a:bodyPr/>
                    <a:lstStyle/>
                    <a:p>
                      <a:pPr marL="0" marR="0" lvl="0" indent="0" algn="l" defTabSz="914400" rtl="0" eaLnBrk="1" fontAlgn="base" latinLnBrk="0" hangingPunct="1">
                        <a:lnSpc>
                          <a:spcPct val="14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mn-ea"/>
                          <a:ea typeface="+mn-ea"/>
                          <a:cs typeface="Times New Roman" panose="02020603050405020304" pitchFamily="18" charset="0"/>
                        </a:rPr>
                        <a:t>国家安全</a:t>
                      </a:r>
                      <a:endParaRPr kumimoji="0" lang="en-US" altLang="zh-CN" sz="1200" b="0" i="0" u="none" strike="noStrike" cap="none" normalizeH="0" baseline="0">
                        <a:ln>
                          <a:noFill/>
                        </a:ln>
                        <a:solidFill>
                          <a:schemeClr val="tx1"/>
                        </a:solidFill>
                        <a:effectLst/>
                        <a:latin typeface="+mn-ea"/>
                        <a:ea typeface="+mn-ea"/>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第三级</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第四级</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第五级</a:t>
                      </a:r>
                      <a:endPar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987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9EC0AC-FD6A-4C43-BAE7-8B2C5DAE3AEB}" type="slidenum">
              <a:rPr lang="zh-CN" altLang="en-US" smtClean="0"/>
              <a:t>52</a:t>
            </a:fld>
            <a:endParaRPr lang="en-US" altLang="zh-CN"/>
          </a:p>
        </p:txBody>
      </p:sp>
      <p:sp>
        <p:nvSpPr>
          <p:cNvPr id="60420" name="Text Box 4"/>
          <p:cNvSpPr txBox="1">
            <a:spLocks noChangeArrowheads="1"/>
          </p:cNvSpPr>
          <p:nvPr/>
        </p:nvSpPr>
        <p:spPr bwMode="auto">
          <a:xfrm>
            <a:off x="468313" y="1268413"/>
            <a:ext cx="2232025" cy="366712"/>
          </a:xfrm>
          <a:prstGeom prst="rect">
            <a:avLst/>
          </a:prstGeom>
          <a:solidFill>
            <a:schemeClr val="accent6">
              <a:lumMod val="40000"/>
              <a:lumOff val="60000"/>
            </a:schemeClr>
          </a:solidFill>
          <a:ln w="9525">
            <a:noFill/>
            <a:miter lim="800000"/>
          </a:ln>
          <a:effectLst>
            <a:outerShdw blurRad="63500" sy="50000" kx="-2453608" rotWithShape="0">
              <a:schemeClr val="bg2">
                <a:alpha val="50000"/>
              </a:schemeClr>
            </a:outerShdw>
          </a:effectLst>
        </p:spPr>
        <p:txBody>
          <a:bodyPr>
            <a:spAutoFit/>
          </a:bodyPr>
          <a:lstStyle/>
          <a:p>
            <a:pPr algn="ctr">
              <a:spcBef>
                <a:spcPct val="50000"/>
              </a:spcBef>
              <a:defRPr/>
            </a:pPr>
            <a:r>
              <a:rPr lang="zh-CN" altLang="en-US" b="1">
                <a:latin typeface="Arial" panose="020B0604020202020204" pitchFamily="34" charset="0"/>
              </a:rPr>
              <a:t>等级保护定级方法</a:t>
            </a:r>
            <a:endParaRPr lang="en-US" altLang="zh-CN" b="1">
              <a:latin typeface="Arial" panose="020B0604020202020204" pitchFamily="34" charset="0"/>
            </a:endParaRPr>
          </a:p>
        </p:txBody>
      </p:sp>
      <p:sp>
        <p:nvSpPr>
          <p:cNvPr id="60421" name="Text Box 5"/>
          <p:cNvSpPr txBox="1">
            <a:spLocks noChangeArrowheads="1"/>
          </p:cNvSpPr>
          <p:nvPr/>
        </p:nvSpPr>
        <p:spPr bwMode="auto">
          <a:xfrm>
            <a:off x="1476375" y="2125663"/>
            <a:ext cx="1368425" cy="366712"/>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r>
              <a:rPr lang="zh-CN" altLang="en-US"/>
              <a:t>保护对象</a:t>
            </a:r>
            <a:endParaRPr lang="en-US" altLang="zh-CN"/>
          </a:p>
        </p:txBody>
      </p:sp>
      <p:sp>
        <p:nvSpPr>
          <p:cNvPr id="60422" name="Text Box 6"/>
          <p:cNvSpPr txBox="1">
            <a:spLocks noChangeArrowheads="1"/>
          </p:cNvSpPr>
          <p:nvPr/>
        </p:nvSpPr>
        <p:spPr bwMode="auto">
          <a:xfrm>
            <a:off x="5110163" y="2846388"/>
            <a:ext cx="2125662" cy="366712"/>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r>
              <a:rPr lang="zh-CN" altLang="en-US"/>
              <a:t>对客体的侵害程度</a:t>
            </a:r>
            <a:endParaRPr lang="en-US" altLang="zh-CN"/>
          </a:p>
        </p:txBody>
      </p:sp>
      <p:sp>
        <p:nvSpPr>
          <p:cNvPr id="60423" name="Text Box 7"/>
          <p:cNvSpPr txBox="1">
            <a:spLocks noChangeArrowheads="1"/>
          </p:cNvSpPr>
          <p:nvPr/>
        </p:nvSpPr>
        <p:spPr bwMode="auto">
          <a:xfrm>
            <a:off x="3205163" y="2608263"/>
            <a:ext cx="1654175" cy="646331"/>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pPr>
              <a:spcBef>
                <a:spcPts val="0"/>
              </a:spcBef>
            </a:pPr>
            <a:r>
              <a:rPr lang="zh-CN" altLang="en-US"/>
              <a:t>客体：</a:t>
            </a:r>
            <a:endParaRPr lang="en-US" altLang="zh-CN"/>
          </a:p>
          <a:p>
            <a:pPr>
              <a:spcBef>
                <a:spcPts val="0"/>
              </a:spcBef>
            </a:pPr>
            <a:r>
              <a:rPr lang="zh-CN" altLang="en-US"/>
              <a:t>社会关系</a:t>
            </a:r>
            <a:endParaRPr lang="en-US" altLang="zh-CN"/>
          </a:p>
        </p:txBody>
      </p:sp>
      <p:sp>
        <p:nvSpPr>
          <p:cNvPr id="60424" name="Text Box 8"/>
          <p:cNvSpPr txBox="1">
            <a:spLocks noChangeArrowheads="1"/>
          </p:cNvSpPr>
          <p:nvPr/>
        </p:nvSpPr>
        <p:spPr bwMode="auto">
          <a:xfrm>
            <a:off x="5110163" y="2414588"/>
            <a:ext cx="2087562" cy="366712"/>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r>
              <a:rPr lang="zh-CN" altLang="en-US"/>
              <a:t>受侵害的客体</a:t>
            </a:r>
            <a:endParaRPr lang="en-US" altLang="zh-CN"/>
          </a:p>
        </p:txBody>
      </p:sp>
      <p:cxnSp>
        <p:nvCxnSpPr>
          <p:cNvPr id="119846" name="AutoShape 9"/>
          <p:cNvCxnSpPr>
            <a:cxnSpLocks noChangeShapeType="1"/>
            <a:stCxn id="60420" idx="1"/>
            <a:endCxn id="60421" idx="1"/>
          </p:cNvCxnSpPr>
          <p:nvPr/>
        </p:nvCxnSpPr>
        <p:spPr bwMode="auto">
          <a:xfrm rot="10800000" flipH="1" flipV="1">
            <a:off x="468313" y="1452563"/>
            <a:ext cx="1008062" cy="857250"/>
          </a:xfrm>
          <a:prstGeom prst="bentConnector3">
            <a:avLst>
              <a:gd name="adj1" fmla="val -22676"/>
            </a:avLst>
          </a:prstGeom>
          <a:noFill/>
          <a:ln w="9525">
            <a:solidFill>
              <a:schemeClr val="tx1"/>
            </a:solidFill>
            <a:miter lim="800000"/>
          </a:ln>
          <a:extLst>
            <a:ext uri="{909E8E84-426E-40DD-AFC4-6F175D3DCCD1}">
              <a14:hiddenFill xmlns:a14="http://schemas.microsoft.com/office/drawing/2010/main">
                <a:noFill/>
              </a14:hiddenFill>
            </a:ext>
          </a:extLst>
        </p:spPr>
      </p:cxnSp>
      <p:cxnSp>
        <p:nvCxnSpPr>
          <p:cNvPr id="119847" name="AutoShape 10"/>
          <p:cNvCxnSpPr>
            <a:cxnSpLocks noChangeShapeType="1"/>
            <a:stCxn id="60421" idx="3"/>
            <a:endCxn id="60423" idx="1"/>
          </p:cNvCxnSpPr>
          <p:nvPr/>
        </p:nvCxnSpPr>
        <p:spPr bwMode="auto">
          <a:xfrm>
            <a:off x="2844800" y="2309019"/>
            <a:ext cx="360363" cy="62241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19848" name="AutoShape 11"/>
          <p:cNvCxnSpPr>
            <a:cxnSpLocks noChangeShapeType="1"/>
            <a:stCxn id="60423" idx="3"/>
            <a:endCxn id="60424" idx="1"/>
          </p:cNvCxnSpPr>
          <p:nvPr/>
        </p:nvCxnSpPr>
        <p:spPr bwMode="auto">
          <a:xfrm flipV="1">
            <a:off x="4859338" y="2597944"/>
            <a:ext cx="250825" cy="33348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19849" name="AutoShape 12"/>
          <p:cNvCxnSpPr>
            <a:cxnSpLocks noChangeShapeType="1"/>
            <a:stCxn id="60423" idx="3"/>
            <a:endCxn id="60422" idx="1"/>
          </p:cNvCxnSpPr>
          <p:nvPr/>
        </p:nvCxnSpPr>
        <p:spPr bwMode="auto">
          <a:xfrm>
            <a:off x="4859338" y="2931429"/>
            <a:ext cx="250825" cy="9831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29" name="Text Box 13"/>
          <p:cNvSpPr txBox="1">
            <a:spLocks noChangeArrowheads="1"/>
          </p:cNvSpPr>
          <p:nvPr/>
        </p:nvSpPr>
        <p:spPr bwMode="auto">
          <a:xfrm>
            <a:off x="3203575" y="1700213"/>
            <a:ext cx="1655763" cy="366712"/>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r>
              <a:rPr lang="zh-CN" altLang="en-US"/>
              <a:t>信息系统安全</a:t>
            </a:r>
            <a:endParaRPr lang="en-US" altLang="zh-CN"/>
          </a:p>
        </p:txBody>
      </p:sp>
      <p:cxnSp>
        <p:nvCxnSpPr>
          <p:cNvPr id="119851" name="AutoShape 14"/>
          <p:cNvCxnSpPr>
            <a:cxnSpLocks noChangeShapeType="1"/>
            <a:stCxn id="60421" idx="3"/>
            <a:endCxn id="60429" idx="1"/>
          </p:cNvCxnSpPr>
          <p:nvPr/>
        </p:nvCxnSpPr>
        <p:spPr bwMode="auto">
          <a:xfrm flipV="1">
            <a:off x="2844800" y="1884363"/>
            <a:ext cx="358775" cy="42545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19852" name="AutoShape 15"/>
          <p:cNvCxnSpPr>
            <a:cxnSpLocks noChangeShapeType="1"/>
            <a:stCxn id="60429" idx="2"/>
            <a:endCxn id="60423" idx="0"/>
          </p:cNvCxnSpPr>
          <p:nvPr/>
        </p:nvCxnSpPr>
        <p:spPr bwMode="auto">
          <a:xfrm>
            <a:off x="4031457" y="2066925"/>
            <a:ext cx="794" cy="541338"/>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0432" name="Text Box 16"/>
          <p:cNvSpPr txBox="1">
            <a:spLocks noChangeArrowheads="1"/>
          </p:cNvSpPr>
          <p:nvPr/>
        </p:nvSpPr>
        <p:spPr bwMode="auto">
          <a:xfrm>
            <a:off x="5110163" y="1909763"/>
            <a:ext cx="2125662" cy="366712"/>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r>
              <a:rPr lang="zh-CN" altLang="en-US"/>
              <a:t>系统服务安全</a:t>
            </a:r>
            <a:endParaRPr lang="en-US" altLang="zh-CN"/>
          </a:p>
        </p:txBody>
      </p:sp>
      <p:sp>
        <p:nvSpPr>
          <p:cNvPr id="60433" name="Text Box 17"/>
          <p:cNvSpPr txBox="1">
            <a:spLocks noChangeArrowheads="1"/>
          </p:cNvSpPr>
          <p:nvPr/>
        </p:nvSpPr>
        <p:spPr bwMode="auto">
          <a:xfrm>
            <a:off x="5110163" y="1477963"/>
            <a:ext cx="2087562" cy="366712"/>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r>
              <a:rPr lang="zh-CN" altLang="en-US"/>
              <a:t>业务信息安全</a:t>
            </a:r>
            <a:endParaRPr lang="en-US" altLang="zh-CN"/>
          </a:p>
        </p:txBody>
      </p:sp>
      <p:cxnSp>
        <p:nvCxnSpPr>
          <p:cNvPr id="119855" name="AutoShape 18"/>
          <p:cNvCxnSpPr>
            <a:cxnSpLocks noChangeShapeType="1"/>
            <a:stCxn id="60429" idx="3"/>
            <a:endCxn id="60433" idx="1"/>
          </p:cNvCxnSpPr>
          <p:nvPr/>
        </p:nvCxnSpPr>
        <p:spPr bwMode="auto">
          <a:xfrm flipV="1">
            <a:off x="4859338" y="1662113"/>
            <a:ext cx="250825" cy="22225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19856" name="AutoShape 19"/>
          <p:cNvCxnSpPr>
            <a:cxnSpLocks noChangeShapeType="1"/>
            <a:stCxn id="60429" idx="3"/>
            <a:endCxn id="60432" idx="1"/>
          </p:cNvCxnSpPr>
          <p:nvPr/>
        </p:nvCxnSpPr>
        <p:spPr bwMode="auto">
          <a:xfrm>
            <a:off x="4859338" y="1884363"/>
            <a:ext cx="250825" cy="20955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119857" name="Text Box 396"/>
          <p:cNvSpPr txBox="1">
            <a:spLocks noChangeArrowheads="1"/>
          </p:cNvSpPr>
          <p:nvPr/>
        </p:nvSpPr>
        <p:spPr bwMode="auto">
          <a:xfrm>
            <a:off x="296863" y="4786313"/>
            <a:ext cx="1736725" cy="436562"/>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latin typeface="Times New Roman" panose="02020603050405020304" pitchFamily="18" charset="0"/>
              </a:rPr>
              <a:t>3</a:t>
            </a:r>
            <a:r>
              <a:rPr lang="zh-CN" altLang="en-US" sz="1200">
                <a:latin typeface="Times New Roman" panose="02020603050405020304" pitchFamily="18" charset="0"/>
              </a:rPr>
              <a:t>、综合评定对客体的侵害程度</a:t>
            </a:r>
            <a:endParaRPr lang="en-US" altLang="zh-CN" sz="1200"/>
          </a:p>
        </p:txBody>
      </p:sp>
      <p:sp>
        <p:nvSpPr>
          <p:cNvPr id="119858" name="Text Box 397"/>
          <p:cNvSpPr txBox="1">
            <a:spLocks noChangeArrowheads="1"/>
          </p:cNvSpPr>
          <p:nvPr/>
        </p:nvSpPr>
        <p:spPr bwMode="auto">
          <a:xfrm>
            <a:off x="250825" y="4094163"/>
            <a:ext cx="1828800" cy="403225"/>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宋体" panose="02010600030101010101" pitchFamily="2" charset="-122"/>
              </a:rPr>
              <a:t>2</a:t>
            </a:r>
            <a:r>
              <a:rPr lang="zh-CN" altLang="en-US" sz="1200">
                <a:latin typeface="宋体" panose="02010600030101010101" pitchFamily="2" charset="-122"/>
              </a:rPr>
              <a:t>、确定业务信息安全受到破坏时所侵害的客体</a:t>
            </a:r>
            <a:endParaRPr lang="en-US" altLang="zh-CN" sz="1200"/>
          </a:p>
        </p:txBody>
      </p:sp>
      <p:sp>
        <p:nvSpPr>
          <p:cNvPr id="119859" name="Text Box 398"/>
          <p:cNvSpPr txBox="1">
            <a:spLocks noChangeArrowheads="1"/>
          </p:cNvSpPr>
          <p:nvPr/>
        </p:nvSpPr>
        <p:spPr bwMode="auto">
          <a:xfrm>
            <a:off x="2312988" y="4786313"/>
            <a:ext cx="1736725" cy="436562"/>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latin typeface="Times New Roman" panose="02020603050405020304" pitchFamily="18" charset="0"/>
              </a:rPr>
              <a:t>6</a:t>
            </a:r>
            <a:r>
              <a:rPr lang="zh-CN" altLang="en-US" sz="1200">
                <a:latin typeface="Times New Roman" panose="02020603050405020304" pitchFamily="18" charset="0"/>
              </a:rPr>
              <a:t>、综合评定对客体的侵害程度</a:t>
            </a:r>
            <a:endParaRPr lang="en-US" altLang="zh-CN" sz="1200">
              <a:latin typeface="Times New Roman" panose="02020603050405020304" pitchFamily="18" charset="0"/>
            </a:endParaRPr>
          </a:p>
          <a:p>
            <a:pPr eaLnBrk="1" hangingPunct="1"/>
            <a:endParaRPr lang="en-US" altLang="zh-CN" sz="1200"/>
          </a:p>
        </p:txBody>
      </p:sp>
      <p:sp>
        <p:nvSpPr>
          <p:cNvPr id="119860" name="Text Box 399"/>
          <p:cNvSpPr txBox="1">
            <a:spLocks noChangeArrowheads="1"/>
          </p:cNvSpPr>
          <p:nvPr/>
        </p:nvSpPr>
        <p:spPr bwMode="auto">
          <a:xfrm>
            <a:off x="2266950" y="4095750"/>
            <a:ext cx="1828800" cy="40163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宋体" panose="02010600030101010101" pitchFamily="2" charset="-122"/>
              </a:rPr>
              <a:t>5</a:t>
            </a:r>
            <a:r>
              <a:rPr lang="zh-CN" altLang="en-US" sz="1200">
                <a:latin typeface="宋体" panose="02010600030101010101" pitchFamily="2" charset="-122"/>
              </a:rPr>
              <a:t>、确定系统服务安全受到破坏时所侵害的客体</a:t>
            </a:r>
            <a:endParaRPr lang="en-US" altLang="zh-CN" sz="1200"/>
          </a:p>
        </p:txBody>
      </p:sp>
      <p:cxnSp>
        <p:nvCxnSpPr>
          <p:cNvPr id="119861" name="AutoShape 400"/>
          <p:cNvCxnSpPr>
            <a:cxnSpLocks noChangeShapeType="1"/>
            <a:stCxn id="119858" idx="2"/>
            <a:endCxn id="119857" idx="0"/>
          </p:cNvCxnSpPr>
          <p:nvPr/>
        </p:nvCxnSpPr>
        <p:spPr bwMode="auto">
          <a:xfrm>
            <a:off x="1165225" y="4497388"/>
            <a:ext cx="1" cy="28892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19862" name="AutoShape 401"/>
          <p:cNvCxnSpPr>
            <a:cxnSpLocks noChangeShapeType="1"/>
            <a:stCxn id="119859" idx="2"/>
            <a:endCxn id="119810" idx="0"/>
          </p:cNvCxnSpPr>
          <p:nvPr/>
        </p:nvCxnSpPr>
        <p:spPr bwMode="auto">
          <a:xfrm>
            <a:off x="3181351" y="5222875"/>
            <a:ext cx="1587" cy="13970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19863" name="AutoShape 402"/>
          <p:cNvCxnSpPr>
            <a:cxnSpLocks noChangeShapeType="1"/>
            <a:stCxn id="119860" idx="2"/>
            <a:endCxn id="119859" idx="0"/>
          </p:cNvCxnSpPr>
          <p:nvPr/>
        </p:nvCxnSpPr>
        <p:spPr bwMode="auto">
          <a:xfrm>
            <a:off x="3181350" y="4497388"/>
            <a:ext cx="1" cy="28892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19864" name="AutoShape 404"/>
          <p:cNvCxnSpPr>
            <a:cxnSpLocks noChangeShapeType="1"/>
            <a:stCxn id="119866" idx="2"/>
            <a:endCxn id="119867" idx="0"/>
          </p:cNvCxnSpPr>
          <p:nvPr/>
        </p:nvCxnSpPr>
        <p:spPr bwMode="auto">
          <a:xfrm>
            <a:off x="1167607" y="5835650"/>
            <a:ext cx="1051718" cy="176213"/>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19865" name="AutoShape 405"/>
          <p:cNvCxnSpPr>
            <a:cxnSpLocks noChangeShapeType="1"/>
            <a:stCxn id="119810" idx="2"/>
            <a:endCxn id="119867" idx="0"/>
          </p:cNvCxnSpPr>
          <p:nvPr/>
        </p:nvCxnSpPr>
        <p:spPr bwMode="auto">
          <a:xfrm flipH="1">
            <a:off x="2219325" y="5835650"/>
            <a:ext cx="963613" cy="176213"/>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119866" name="Text Box 406"/>
          <p:cNvSpPr txBox="1">
            <a:spLocks noChangeArrowheads="1"/>
          </p:cNvSpPr>
          <p:nvPr/>
        </p:nvSpPr>
        <p:spPr bwMode="auto">
          <a:xfrm>
            <a:off x="479425" y="5362575"/>
            <a:ext cx="1376363" cy="473075"/>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latin typeface="Times New Roman" panose="02020603050405020304" pitchFamily="18" charset="0"/>
              </a:rPr>
              <a:t>4</a:t>
            </a:r>
            <a:r>
              <a:rPr lang="zh-CN" altLang="en-US" sz="1200">
                <a:latin typeface="Times New Roman" panose="02020603050405020304" pitchFamily="18" charset="0"/>
              </a:rPr>
              <a:t>、业务信息安全等级</a:t>
            </a:r>
            <a:endParaRPr lang="en-US" altLang="zh-CN" sz="1200"/>
          </a:p>
        </p:txBody>
      </p:sp>
      <p:sp>
        <p:nvSpPr>
          <p:cNvPr id="119867" name="Text Box 407"/>
          <p:cNvSpPr txBox="1">
            <a:spLocks noChangeArrowheads="1"/>
          </p:cNvSpPr>
          <p:nvPr/>
        </p:nvSpPr>
        <p:spPr bwMode="auto">
          <a:xfrm>
            <a:off x="1304925" y="6011863"/>
            <a:ext cx="1828800" cy="512762"/>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latin typeface="Times New Roman" panose="02020603050405020304" pitchFamily="18" charset="0"/>
              </a:rPr>
              <a:t>8</a:t>
            </a:r>
            <a:r>
              <a:rPr lang="zh-CN" altLang="en-US" sz="1200">
                <a:latin typeface="Times New Roman" panose="02020603050405020304" pitchFamily="18" charset="0"/>
              </a:rPr>
              <a:t>、定级对象的安全保护等级</a:t>
            </a:r>
            <a:endParaRPr lang="en-US" altLang="zh-CN" sz="1200">
              <a:latin typeface="Times New Roman" panose="02020603050405020304" pitchFamily="18" charset="0"/>
            </a:endParaRPr>
          </a:p>
          <a:p>
            <a:pPr algn="ctr" eaLnBrk="1" hangingPunct="1"/>
            <a:endParaRPr lang="en-US" altLang="zh-CN" sz="1200">
              <a:latin typeface="Times New Roman" panose="02020603050405020304" pitchFamily="18" charset="0"/>
            </a:endParaRPr>
          </a:p>
          <a:p>
            <a:pPr algn="ctr" eaLnBrk="1" hangingPunct="1"/>
            <a:r>
              <a:rPr lang="en-US" altLang="zh-CN" sz="1200">
                <a:latin typeface="Times New Roman" panose="02020603050405020304" pitchFamily="18" charset="0"/>
              </a:rPr>
              <a:t>8</a:t>
            </a:r>
            <a:r>
              <a:rPr lang="zh-CN" altLang="en-US" sz="1200">
                <a:latin typeface="Times New Roman" panose="02020603050405020304" pitchFamily="18" charset="0"/>
              </a:rPr>
              <a:t>＝</a:t>
            </a:r>
            <a:r>
              <a:rPr lang="en-US" altLang="zh-CN" sz="1200">
                <a:latin typeface="Times New Roman" panose="02020603050405020304" pitchFamily="18" charset="0"/>
              </a:rPr>
              <a:t>MAX</a:t>
            </a:r>
            <a:r>
              <a:rPr lang="zh-CN" altLang="en-US" sz="1200">
                <a:latin typeface="Times New Roman" panose="02020603050405020304" pitchFamily="18" charset="0"/>
              </a:rPr>
              <a:t>（</a:t>
            </a:r>
            <a:r>
              <a:rPr lang="en-US" altLang="zh-CN" sz="1200">
                <a:latin typeface="Times New Roman" panose="02020603050405020304" pitchFamily="18" charset="0"/>
              </a:rPr>
              <a:t>4</a:t>
            </a:r>
            <a:r>
              <a:rPr lang="zh-CN" altLang="en-US" sz="1200">
                <a:latin typeface="Times New Roman" panose="02020603050405020304" pitchFamily="18" charset="0"/>
              </a:rPr>
              <a:t>，</a:t>
            </a:r>
            <a:r>
              <a:rPr lang="en-US" altLang="zh-CN" sz="1200">
                <a:latin typeface="Times New Roman" panose="02020603050405020304" pitchFamily="18" charset="0"/>
              </a:rPr>
              <a:t>7</a:t>
            </a:r>
            <a:r>
              <a:rPr lang="zh-CN" altLang="en-US" sz="1200">
                <a:latin typeface="Times New Roman" panose="02020603050405020304" pitchFamily="18" charset="0"/>
              </a:rPr>
              <a:t>）</a:t>
            </a:r>
            <a:endParaRPr lang="en-US" altLang="zh-CN" sz="1200"/>
          </a:p>
        </p:txBody>
      </p:sp>
      <p:cxnSp>
        <p:nvCxnSpPr>
          <p:cNvPr id="119868" name="AutoShape 408"/>
          <p:cNvCxnSpPr>
            <a:cxnSpLocks noChangeShapeType="1"/>
            <a:stCxn id="119857" idx="2"/>
            <a:endCxn id="119866" idx="0"/>
          </p:cNvCxnSpPr>
          <p:nvPr/>
        </p:nvCxnSpPr>
        <p:spPr bwMode="auto">
          <a:xfrm>
            <a:off x="1165226" y="5222875"/>
            <a:ext cx="2381" cy="13970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119869" name="Text Box 409"/>
          <p:cNvSpPr txBox="1">
            <a:spLocks noChangeArrowheads="1"/>
          </p:cNvSpPr>
          <p:nvPr/>
        </p:nvSpPr>
        <p:spPr bwMode="auto">
          <a:xfrm>
            <a:off x="1258888" y="3402013"/>
            <a:ext cx="1828800" cy="494506"/>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latin typeface="Times New Roman" panose="02020603050405020304" pitchFamily="18" charset="0"/>
              </a:rPr>
              <a:t>1</a:t>
            </a:r>
            <a:r>
              <a:rPr lang="zh-CN" altLang="en-US" sz="1200">
                <a:latin typeface="Times New Roman" panose="02020603050405020304" pitchFamily="18" charset="0"/>
              </a:rPr>
              <a:t>、确定定级对象</a:t>
            </a:r>
            <a:r>
              <a:rPr lang="zh-CN" altLang="en-US" sz="1200" u="sng">
                <a:latin typeface="Times New Roman" panose="02020603050405020304" pitchFamily="18" charset="0"/>
              </a:rPr>
              <a:t>（系统边界）</a:t>
            </a:r>
            <a:endParaRPr lang="en-US" altLang="zh-CN" sz="1200" u="sng"/>
          </a:p>
        </p:txBody>
      </p:sp>
      <p:cxnSp>
        <p:nvCxnSpPr>
          <p:cNvPr id="119870" name="AutoShape 410"/>
          <p:cNvCxnSpPr>
            <a:cxnSpLocks noChangeShapeType="1"/>
            <a:stCxn id="119869" idx="2"/>
            <a:endCxn id="119858" idx="0"/>
          </p:cNvCxnSpPr>
          <p:nvPr/>
        </p:nvCxnSpPr>
        <p:spPr bwMode="auto">
          <a:xfrm flipH="1">
            <a:off x="1165225" y="3896519"/>
            <a:ext cx="1008063" cy="197644"/>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19871" name="AutoShape 411"/>
          <p:cNvCxnSpPr>
            <a:cxnSpLocks noChangeShapeType="1"/>
            <a:stCxn id="119869" idx="2"/>
            <a:endCxn id="119860" idx="0"/>
          </p:cNvCxnSpPr>
          <p:nvPr/>
        </p:nvCxnSpPr>
        <p:spPr bwMode="auto">
          <a:xfrm>
            <a:off x="2173288" y="3896519"/>
            <a:ext cx="1008062" cy="19923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60828" name="Text Box 412"/>
          <p:cNvSpPr txBox="1">
            <a:spLocks noChangeArrowheads="1"/>
          </p:cNvSpPr>
          <p:nvPr/>
        </p:nvSpPr>
        <p:spPr bwMode="auto">
          <a:xfrm>
            <a:off x="1476375" y="2781300"/>
            <a:ext cx="1368425" cy="366713"/>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r>
              <a:rPr lang="zh-CN" altLang="en-US"/>
              <a:t>一般流程</a:t>
            </a:r>
            <a:endParaRPr lang="en-US" altLang="zh-CN"/>
          </a:p>
        </p:txBody>
      </p:sp>
      <p:sp>
        <p:nvSpPr>
          <p:cNvPr id="60829" name="Text Box 413"/>
          <p:cNvSpPr txBox="1">
            <a:spLocks noChangeArrowheads="1"/>
          </p:cNvSpPr>
          <p:nvPr/>
        </p:nvSpPr>
        <p:spPr bwMode="auto">
          <a:xfrm>
            <a:off x="4500563" y="3573463"/>
            <a:ext cx="1368425" cy="366712"/>
          </a:xfrm>
          <a:prstGeom prst="rect">
            <a:avLst/>
          </a:prstGeom>
          <a:solidFill>
            <a:schemeClr val="bg1">
              <a:lumMod val="75000"/>
            </a:schemeClr>
          </a:solidFill>
          <a:ln w="9525">
            <a:noFill/>
            <a:miter lim="800000"/>
          </a:ln>
          <a:effectLst>
            <a:outerShdw blurRad="63500" sy="50000" kx="-2453608" rotWithShape="0">
              <a:schemeClr val="bg2">
                <a:alpha val="50000"/>
              </a:schemeClr>
            </a:outerShdw>
          </a:effectLst>
        </p:spPr>
        <p:txBody>
          <a:bodyPr>
            <a:spAutoFit/>
          </a:bodyPr>
          <a:lstStyle>
            <a:defPPr>
              <a:defRPr lang="en-US"/>
            </a:defPPr>
            <a:lvl1pPr algn="ctr">
              <a:spcBef>
                <a:spcPct val="50000"/>
              </a:spcBef>
              <a:defRPr b="1">
                <a:latin typeface="Arial" panose="020B0604020202020204" pitchFamily="34" charset="0"/>
              </a:defRPr>
            </a:lvl1pPr>
          </a:lstStyle>
          <a:p>
            <a:r>
              <a:rPr lang="zh-CN" altLang="en-US"/>
              <a:t>等级确定</a:t>
            </a:r>
            <a:endParaRPr lang="en-US" altLang="zh-CN"/>
          </a:p>
        </p:txBody>
      </p:sp>
      <p:cxnSp>
        <p:nvCxnSpPr>
          <p:cNvPr id="119874" name="AutoShape 414"/>
          <p:cNvCxnSpPr>
            <a:cxnSpLocks noChangeShapeType="1"/>
            <a:stCxn id="60421" idx="2"/>
            <a:endCxn id="60828" idx="0"/>
          </p:cNvCxnSpPr>
          <p:nvPr/>
        </p:nvCxnSpPr>
        <p:spPr bwMode="auto">
          <a:xfrm>
            <a:off x="2160588" y="2492375"/>
            <a:ext cx="0" cy="28892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19875" name="AutoShape 416"/>
          <p:cNvCxnSpPr>
            <a:cxnSpLocks noChangeShapeType="1"/>
            <a:stCxn id="60829" idx="0"/>
            <a:endCxn id="60828" idx="2"/>
          </p:cNvCxnSpPr>
          <p:nvPr/>
        </p:nvCxnSpPr>
        <p:spPr bwMode="auto">
          <a:xfrm rot="5400000" flipH="1">
            <a:off x="3459957" y="1848644"/>
            <a:ext cx="425450" cy="3024187"/>
          </a:xfrm>
          <a:prstGeom prst="bentConnector3">
            <a:avLst>
              <a:gd name="adj1" fmla="val 64551"/>
            </a:avLst>
          </a:prstGeom>
          <a:noFill/>
          <a:ln w="9525">
            <a:solidFill>
              <a:schemeClr val="tx1"/>
            </a:solidFill>
            <a:miter lim="800000"/>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97626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差距分析</a:t>
            </a:r>
          </a:p>
        </p:txBody>
      </p:sp>
      <p:sp>
        <p:nvSpPr>
          <p:cNvPr id="5" name="内容占位符 4"/>
          <p:cNvSpPr>
            <a:spLocks noGrp="1"/>
          </p:cNvSpPr>
          <p:nvPr>
            <p:ph idx="1"/>
          </p:nvPr>
        </p:nvSpPr>
        <p:spPr/>
        <p:txBody>
          <a:bodyPr/>
          <a:lstStyle/>
          <a:p>
            <a:r>
              <a:rPr lang="zh-CN" altLang="en-US" dirty="0"/>
              <a:t>目的：发现系统当前安全状况与《等级保护基本要求》之间差距，指导下一步整改工作</a:t>
            </a:r>
          </a:p>
          <a:p>
            <a:r>
              <a:rPr lang="zh-CN" altLang="en-US" dirty="0"/>
              <a:t>流程：差距分析流程与等级保护测评一致</a:t>
            </a:r>
          </a:p>
          <a:p>
            <a:r>
              <a:rPr lang="zh-CN" altLang="en-US" dirty="0"/>
              <a:t>报告：在完成差距分析后一般形成《等级保护差距分析报告》，格式一般参考《等级保护测评报告》，为下一阶段开展等级保护安全建设整改工作提出建设整改需求。</a:t>
            </a:r>
          </a:p>
        </p:txBody>
      </p:sp>
      <p:sp>
        <p:nvSpPr>
          <p:cNvPr id="2" name="灯片编号占位符 1"/>
          <p:cNvSpPr>
            <a:spLocks noGrp="1"/>
          </p:cNvSpPr>
          <p:nvPr>
            <p:ph type="sldNum" sz="quarter" idx="10"/>
          </p:nvPr>
        </p:nvSpPr>
        <p:spPr/>
        <p:txBody>
          <a:bodyPr/>
          <a:lstStyle/>
          <a:p>
            <a:fld id="{6EB62C6C-6C06-406E-B524-75517CD6A1FC}" type="slidenum">
              <a:rPr lang="zh-CN" altLang="en-US"/>
              <a:t>53</a:t>
            </a:fld>
            <a:endParaRPr lang="en-US" altLang="zh-CN"/>
          </a:p>
        </p:txBody>
      </p:sp>
    </p:spTree>
    <p:extLst>
      <p:ext uri="{BB962C8B-B14F-4D97-AF65-F5344CB8AC3E}">
        <p14:creationId xmlns:p14="http://schemas.microsoft.com/office/powerpoint/2010/main" val="297365903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建设整改</a:t>
            </a:r>
          </a:p>
        </p:txBody>
      </p:sp>
      <p:sp>
        <p:nvSpPr>
          <p:cNvPr id="5" name="内容占位符 4"/>
          <p:cNvSpPr>
            <a:spLocks noGrp="1"/>
          </p:cNvSpPr>
          <p:nvPr>
            <p:ph idx="1"/>
          </p:nvPr>
        </p:nvSpPr>
        <p:spPr/>
        <p:txBody>
          <a:bodyPr/>
          <a:lstStyle/>
          <a:p>
            <a:r>
              <a:rPr lang="zh-CN" altLang="en-US"/>
              <a:t>依据：GB/T25070-2010《信息系统等级保护安全设计技术要求》</a:t>
            </a:r>
          </a:p>
          <a:p>
            <a:r>
              <a:rPr lang="zh-CN" altLang="en-US"/>
              <a:t>流程：依据《等级保护差距分析报告》中提出的安全建设整改需求，设计《等级保护安全建设整改方案》，并根据单位实际的资金、技术、人员配备情况分阶段地开展等级保护建设整改工作。</a:t>
            </a:r>
          </a:p>
          <a:p>
            <a:r>
              <a:rPr lang="zh-CN" altLang="en-US"/>
              <a:t>报告：建设整改前，需要编制《等级保护安全建设整改方案》，提出建设整改目标和步骤。在完成整改后，由建设单位开展验收工作，验证是否达到方案要求</a:t>
            </a:r>
          </a:p>
        </p:txBody>
      </p:sp>
      <p:sp>
        <p:nvSpPr>
          <p:cNvPr id="2" name="灯片编号占位符 1"/>
          <p:cNvSpPr>
            <a:spLocks noGrp="1"/>
          </p:cNvSpPr>
          <p:nvPr>
            <p:ph type="sldNum" sz="quarter" idx="10"/>
          </p:nvPr>
        </p:nvSpPr>
        <p:spPr/>
        <p:txBody>
          <a:bodyPr/>
          <a:lstStyle/>
          <a:p>
            <a:fld id="{6EB62C6C-6C06-406E-B524-75517CD6A1FC}" type="slidenum">
              <a:rPr lang="zh-CN" altLang="en-US"/>
              <a:t>54</a:t>
            </a:fld>
            <a:endParaRPr lang="en-US" altLang="zh-CN"/>
          </a:p>
        </p:txBody>
      </p:sp>
    </p:spTree>
    <p:extLst>
      <p:ext uri="{BB962C8B-B14F-4D97-AF65-F5344CB8AC3E}">
        <p14:creationId xmlns:p14="http://schemas.microsoft.com/office/powerpoint/2010/main" val="302452272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等级保护要求体系</a:t>
            </a:r>
          </a:p>
        </p:txBody>
      </p:sp>
      <p:pic>
        <p:nvPicPr>
          <p:cNvPr id="7" name="图片 7"/>
          <p:cNvPicPr>
            <a:picLocks noGrp="1" noChangeAspect="1"/>
          </p:cNvPicPr>
          <p:nvPr>
            <p:ph idx="1"/>
          </p:nvPr>
        </p:nvPicPr>
        <p:blipFill>
          <a:blip r:embed="rId2"/>
          <a:stretch>
            <a:fillRect/>
          </a:stretch>
        </p:blipFill>
        <p:spPr>
          <a:xfrm>
            <a:off x="481538" y="1304764"/>
            <a:ext cx="8554957" cy="4880772"/>
          </a:xfrm>
          <a:prstGeom prst="rect">
            <a:avLst/>
          </a:prstGeom>
          <a:noFill/>
          <a:ln w="9525">
            <a:noFill/>
          </a:ln>
        </p:spPr>
      </p:pic>
      <p:sp>
        <p:nvSpPr>
          <p:cNvPr id="2" name="灯片编号占位符 1"/>
          <p:cNvSpPr>
            <a:spLocks noGrp="1"/>
          </p:cNvSpPr>
          <p:nvPr>
            <p:ph type="sldNum" sz="quarter" idx="10"/>
          </p:nvPr>
        </p:nvSpPr>
        <p:spPr/>
        <p:txBody>
          <a:bodyPr/>
          <a:lstStyle/>
          <a:p>
            <a:fld id="{6EB62C6C-6C06-406E-B524-75517CD6A1FC}" type="slidenum">
              <a:rPr lang="zh-CN" altLang="en-US"/>
              <a:t>55</a:t>
            </a:fld>
            <a:endParaRPr lang="en-US" altLang="zh-CN"/>
          </a:p>
        </p:txBody>
      </p:sp>
    </p:spTree>
    <p:extLst>
      <p:ext uri="{BB962C8B-B14F-4D97-AF65-F5344CB8AC3E}">
        <p14:creationId xmlns:p14="http://schemas.microsoft.com/office/powerpoint/2010/main" val="418905499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等级保护扩展要求</a:t>
            </a:r>
          </a:p>
        </p:txBody>
      </p:sp>
      <p:sp>
        <p:nvSpPr>
          <p:cNvPr id="3" name="内容占位符 2"/>
          <p:cNvSpPr>
            <a:spLocks noGrp="1"/>
          </p:cNvSpPr>
          <p:nvPr>
            <p:ph idx="1"/>
          </p:nvPr>
        </p:nvSpPr>
        <p:spPr/>
        <p:txBody>
          <a:bodyPr/>
          <a:lstStyle/>
          <a:p>
            <a:r>
              <a:rPr lang="zh-CN" altLang="en-US" dirty="0"/>
              <a:t>云计算安全要求</a:t>
            </a:r>
            <a:endParaRPr lang="en-US" altLang="zh-CN" dirty="0"/>
          </a:p>
          <a:p>
            <a:r>
              <a:rPr lang="zh-CN" altLang="en-US" dirty="0"/>
              <a:t>移动互联网安全</a:t>
            </a:r>
            <a:endParaRPr lang="en-US" altLang="zh-CN" dirty="0"/>
          </a:p>
          <a:p>
            <a:r>
              <a:rPr lang="zh-CN" altLang="en-US" dirty="0"/>
              <a:t>物联网安全</a:t>
            </a:r>
            <a:endParaRPr lang="en-US" altLang="zh-CN" dirty="0"/>
          </a:p>
          <a:p>
            <a:r>
              <a:rPr lang="zh-CN" altLang="en-US" dirty="0"/>
              <a:t>工业控制系统安全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56</a:t>
            </a:fld>
            <a:endParaRPr lang="en-US" altLang="zh-CN"/>
          </a:p>
        </p:txBody>
      </p:sp>
    </p:spTree>
    <p:extLst>
      <p:ext uri="{BB962C8B-B14F-4D97-AF65-F5344CB8AC3E}">
        <p14:creationId xmlns:p14="http://schemas.microsoft.com/office/powerpoint/2010/main" val="181285858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网络安全法律体系建设</a:t>
            </a:r>
            <a:endParaRPr lang="en-US" altLang="zh-CN" dirty="0"/>
          </a:p>
          <a:p>
            <a:pPr lvl="1"/>
            <a:r>
              <a:rPr lang="zh-CN" altLang="en-US" dirty="0"/>
              <a:t>计算机犯罪、信息安全等基本概念</a:t>
            </a:r>
            <a:endParaRPr lang="en-US" altLang="zh-CN" dirty="0"/>
          </a:p>
          <a:p>
            <a:pPr lvl="1"/>
            <a:r>
              <a:rPr lang="zh-CN" altLang="en-US" dirty="0"/>
              <a:t>我国立法体系及网络安全法</a:t>
            </a:r>
            <a:endParaRPr lang="en-US" altLang="zh-CN" dirty="0"/>
          </a:p>
          <a:p>
            <a:r>
              <a:rPr lang="zh-CN" altLang="en-US" dirty="0"/>
              <a:t>国家网络安全政策</a:t>
            </a:r>
            <a:endParaRPr lang="en-US" altLang="zh-CN" dirty="0"/>
          </a:p>
          <a:p>
            <a:pPr lvl="1"/>
            <a:r>
              <a:rPr lang="zh-CN" altLang="en-US" dirty="0"/>
              <a:t>网络空间安全国家战略</a:t>
            </a:r>
            <a:endParaRPr lang="en-US" altLang="zh-CN" dirty="0"/>
          </a:p>
          <a:p>
            <a:pPr lvl="1"/>
            <a:r>
              <a:rPr lang="zh-CN" altLang="en-US" dirty="0"/>
              <a:t>网络安全法相关保护</a:t>
            </a:r>
            <a:endParaRPr lang="en-US" altLang="zh-CN" dirty="0"/>
          </a:p>
          <a:p>
            <a:r>
              <a:rPr lang="zh-CN" altLang="en-US" dirty="0"/>
              <a:t>网络安全道德与准则</a:t>
            </a:r>
            <a:endParaRPr lang="en-US" altLang="zh-CN" dirty="0"/>
          </a:p>
          <a:p>
            <a:r>
              <a:rPr lang="zh-CN" altLang="en-US" dirty="0"/>
              <a:t>网络安全标准</a:t>
            </a:r>
            <a:endParaRPr lang="en-US" altLang="zh-CN" dirty="0"/>
          </a:p>
          <a:p>
            <a:pPr lvl="1"/>
            <a:r>
              <a:rPr lang="zh-CN" altLang="en-US" dirty="0"/>
              <a:t>标准与标准化</a:t>
            </a:r>
            <a:endParaRPr lang="en-US" altLang="zh-CN" dirty="0"/>
          </a:p>
          <a:p>
            <a:pPr lvl="1"/>
            <a:r>
              <a:rPr lang="zh-CN" altLang="en-US" dirty="0"/>
              <a:t>标准机构与标准体系</a:t>
            </a:r>
            <a:endParaRPr lang="en-US" altLang="zh-CN" dirty="0"/>
          </a:p>
          <a:p>
            <a:pPr lvl="1"/>
            <a:r>
              <a:rPr lang="zh-CN" altLang="en-US" dirty="0"/>
              <a:t>国家网络安全标准体系</a:t>
            </a: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57</a:t>
            </a:fld>
            <a:endParaRPr lang="en-US" altLang="zh-CN"/>
          </a:p>
        </p:txBody>
      </p:sp>
    </p:spTree>
    <p:extLst>
      <p:ext uri="{BB962C8B-B14F-4D97-AF65-F5344CB8AC3E}">
        <p14:creationId xmlns:p14="http://schemas.microsoft.com/office/powerpoint/2010/main" val="304501729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58</a:t>
            </a:fld>
            <a:endParaRPr lang="en-US" altLang="zh-CN"/>
          </a:p>
        </p:txBody>
      </p:sp>
      <p:pic>
        <p:nvPicPr>
          <p:cNvPr id="8" name="内容占位符 7">
            <a:extLst>
              <a:ext uri="{FF2B5EF4-FFF2-40B4-BE49-F238E27FC236}">
                <a16:creationId xmlns:a16="http://schemas.microsoft.com/office/drawing/2014/main" id="{D1BFC101-DF38-4A76-9FBD-0FF1A486D0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73562"/>
            <a:ext cx="5127238" cy="5127238"/>
          </a:xfrm>
        </p:spPr>
      </p:pic>
    </p:spTree>
    <p:extLst>
      <p:ext uri="{BB962C8B-B14F-4D97-AF65-F5344CB8AC3E}">
        <p14:creationId xmlns:p14="http://schemas.microsoft.com/office/powerpoint/2010/main" val="397856424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知识子域：网络安全法律体系建设</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
        <p:nvSpPr>
          <p:cNvPr id="5" name="内容占位符 4"/>
          <p:cNvSpPr>
            <a:spLocks noGrp="1"/>
          </p:cNvSpPr>
          <p:nvPr>
            <p:ph idx="1"/>
          </p:nvPr>
        </p:nvSpPr>
        <p:spPr/>
        <p:txBody>
          <a:bodyPr/>
          <a:lstStyle/>
          <a:p>
            <a:r>
              <a:rPr lang="zh-CN" altLang="en-US" dirty="0"/>
              <a:t>网络安全法</a:t>
            </a:r>
          </a:p>
          <a:p>
            <a:pPr lvl="1"/>
            <a:r>
              <a:rPr lang="zh-CN" altLang="en-US" dirty="0"/>
              <a:t>理解网络安全法出台背景；</a:t>
            </a:r>
          </a:p>
          <a:p>
            <a:pPr lvl="1"/>
            <a:r>
              <a:rPr lang="zh-CN" altLang="en-US" dirty="0"/>
              <a:t>理解网络安全法中定义的网络、网络安全等基本概念及网络空间主权原则；</a:t>
            </a:r>
          </a:p>
          <a:p>
            <a:pPr lvl="1"/>
            <a:r>
              <a:rPr lang="zh-CN" altLang="en-US" dirty="0"/>
              <a:t>了解网络运行安全制度、关键基础设施保护制度、等级保护制度、网络安全审查制度的相关要求。</a:t>
            </a:r>
          </a:p>
          <a:p>
            <a:r>
              <a:rPr lang="zh-CN" altLang="en-US" dirty="0"/>
              <a:t>网络安全相关法规建设</a:t>
            </a:r>
          </a:p>
          <a:p>
            <a:pPr lvl="1"/>
            <a:r>
              <a:rPr lang="zh-CN" altLang="en-US" dirty="0"/>
              <a:t>了解行政违法相关概念及相关行政处罚；</a:t>
            </a:r>
          </a:p>
          <a:p>
            <a:pPr lvl="1"/>
            <a:r>
              <a:rPr lang="zh-CN" altLang="en-US" dirty="0"/>
              <a:t>了解刑事责任、常见网络安全犯罪及量刑等概念；</a:t>
            </a:r>
          </a:p>
          <a:p>
            <a:pPr lvl="1"/>
            <a:r>
              <a:rPr lang="zh-CN" altLang="en-US" dirty="0"/>
              <a:t>了解民事违法相关概念及违法民事处罚；</a:t>
            </a:r>
          </a:p>
          <a:p>
            <a:pPr lvl="1"/>
            <a:r>
              <a:rPr lang="zh-CN" altLang="en-US" dirty="0"/>
              <a:t>了解国家安全法、保密法、电子签名法、反恐怖主义法、密码法中网络安全相关条款。</a:t>
            </a:r>
          </a:p>
        </p:txBody>
      </p:sp>
    </p:spTree>
    <p:extLst>
      <p:ext uri="{BB962C8B-B14F-4D97-AF65-F5344CB8AC3E}">
        <p14:creationId xmlns:p14="http://schemas.microsoft.com/office/powerpoint/2010/main" val="33293305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各国网络安全立法的重点制度 </a:t>
            </a:r>
          </a:p>
        </p:txBody>
      </p:sp>
      <p:sp>
        <p:nvSpPr>
          <p:cNvPr id="3" name="内容占位符 2"/>
          <p:cNvSpPr>
            <a:spLocks noGrp="1"/>
          </p:cNvSpPr>
          <p:nvPr>
            <p:ph idx="1"/>
          </p:nvPr>
        </p:nvSpPr>
        <p:spPr/>
        <p:txBody>
          <a:bodyPr/>
          <a:lstStyle/>
          <a:p>
            <a:r>
              <a:rPr lang="zh-CN" altLang="en-US" dirty="0"/>
              <a:t>对传统的网络安全制度进行立法修正</a:t>
            </a:r>
            <a:endParaRPr lang="en-US" altLang="zh-CN" dirty="0"/>
          </a:p>
          <a:p>
            <a:pPr lvl="1"/>
            <a:r>
              <a:rPr lang="zh-CN" altLang="en-US" dirty="0"/>
              <a:t>机构职责和管理制度</a:t>
            </a:r>
            <a:endParaRPr lang="en-US" altLang="zh-CN" dirty="0"/>
          </a:p>
          <a:p>
            <a:pPr lvl="1"/>
            <a:r>
              <a:rPr lang="zh-CN" altLang="en-US" dirty="0"/>
              <a:t>监测预警及应急处置机制</a:t>
            </a:r>
            <a:endParaRPr lang="en-US" altLang="zh-CN" dirty="0"/>
          </a:p>
          <a:p>
            <a:r>
              <a:rPr lang="zh-CN" altLang="en-US" dirty="0"/>
              <a:t>对近几年涌现的新问题进行应对</a:t>
            </a:r>
            <a:endParaRPr lang="en-US" altLang="zh-CN" dirty="0"/>
          </a:p>
          <a:p>
            <a:pPr lvl="1"/>
            <a:r>
              <a:rPr lang="zh-CN" altLang="en-US" dirty="0"/>
              <a:t>关键基础设施保护</a:t>
            </a:r>
            <a:endParaRPr lang="en-US" altLang="zh-CN" dirty="0"/>
          </a:p>
          <a:p>
            <a:pPr lvl="1"/>
            <a:r>
              <a:rPr lang="zh-CN" altLang="en-US" dirty="0"/>
              <a:t>数据安全防护（跨境数据流动、数据泄露处置等）</a:t>
            </a:r>
            <a:endParaRPr lang="en-US" altLang="zh-CN" dirty="0"/>
          </a:p>
          <a:p>
            <a:pPr lvl="1"/>
            <a:r>
              <a:rPr lang="zh-CN" altLang="en-US" dirty="0"/>
              <a:t>云计算等新技术、新业务引发的安全问题等</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
        <p:nvSpPr>
          <p:cNvPr id="5" name="矩形: 圆角 4"/>
          <p:cNvSpPr/>
          <p:nvPr/>
        </p:nvSpPr>
        <p:spPr>
          <a:xfrm>
            <a:off x="1116013" y="4944405"/>
            <a:ext cx="7488435" cy="145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rgbClr val="FF0000"/>
                </a:solidFill>
              </a:rPr>
              <a:t>网络安全立法演变为全球范围内的利益协调与国家主权斗争</a:t>
            </a:r>
          </a:p>
        </p:txBody>
      </p:sp>
    </p:spTree>
    <p:extLst>
      <p:ext uri="{BB962C8B-B14F-4D97-AF65-F5344CB8AC3E}">
        <p14:creationId xmlns:p14="http://schemas.microsoft.com/office/powerpoint/2010/main" val="21229635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网络安全法出台背景</a:t>
            </a:r>
          </a:p>
        </p:txBody>
      </p:sp>
      <p:pic>
        <p:nvPicPr>
          <p:cNvPr id="6" name="内容占位符 5"/>
          <p:cNvPicPr>
            <a:picLocks noGrp="1" noChangeAspect="1"/>
          </p:cNvPicPr>
          <p:nvPr>
            <p:ph idx="1"/>
          </p:nvPr>
        </p:nvPicPr>
        <p:blipFill>
          <a:blip r:embed="rId2"/>
          <a:stretch>
            <a:fillRect/>
          </a:stretch>
        </p:blipFill>
        <p:spPr>
          <a:xfrm>
            <a:off x="341160" y="1268760"/>
            <a:ext cx="8335296" cy="5013903"/>
          </a:xfrm>
          <a:prstGeom prst="rect">
            <a:avLst/>
          </a:prstGeom>
        </p:spPr>
      </p:pic>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8</a:t>
            </a:fld>
            <a:endParaRPr lang="en-US" altLang="zh-CN"/>
          </a:p>
        </p:txBody>
      </p:sp>
    </p:spTree>
    <p:extLst>
      <p:ext uri="{BB962C8B-B14F-4D97-AF65-F5344CB8AC3E}">
        <p14:creationId xmlns:p14="http://schemas.microsoft.com/office/powerpoint/2010/main" val="21259271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网络安全法</a:t>
            </a:r>
            <a:r>
              <a:rPr lang="en-US" altLang="zh-CN" dirty="0"/>
              <a:t>》</a:t>
            </a:r>
            <a:r>
              <a:rPr lang="zh-CN" altLang="en-US" dirty="0"/>
              <a:t>基本概念</a:t>
            </a:r>
          </a:p>
        </p:txBody>
      </p:sp>
      <p:sp>
        <p:nvSpPr>
          <p:cNvPr id="3" name="内容占位符 2"/>
          <p:cNvSpPr>
            <a:spLocks noGrp="1"/>
          </p:cNvSpPr>
          <p:nvPr>
            <p:ph idx="1"/>
          </p:nvPr>
        </p:nvSpPr>
        <p:spPr/>
        <p:txBody>
          <a:bodyPr/>
          <a:lstStyle/>
          <a:p>
            <a:r>
              <a:rPr lang="zh-CN" altLang="en-US" dirty="0"/>
              <a:t>网络、网络安全</a:t>
            </a:r>
            <a:endParaRPr lang="en-US" altLang="zh-CN" dirty="0"/>
          </a:p>
          <a:p>
            <a:r>
              <a:rPr lang="zh-CN" altLang="en-US" dirty="0"/>
              <a:t>网络空间安全</a:t>
            </a:r>
            <a:endParaRPr lang="en-US" altLang="zh-CN" dirty="0"/>
          </a:p>
          <a:p>
            <a:r>
              <a:rPr lang="zh-CN" altLang="en-US" dirty="0"/>
              <a:t>关键信息基础设施</a:t>
            </a:r>
            <a:endParaRPr lang="en-US" altLang="zh-CN" dirty="0"/>
          </a:p>
          <a:p>
            <a:r>
              <a:rPr lang="zh-CN" altLang="en-US" dirty="0"/>
              <a:t>网络运营者</a:t>
            </a:r>
            <a:endParaRPr lang="en-US" altLang="zh-CN" dirty="0"/>
          </a:p>
          <a:p>
            <a:r>
              <a:rPr lang="zh-CN" altLang="en-US" dirty="0"/>
              <a:t>个人信息</a:t>
            </a:r>
            <a:endParaRPr lang="en-US" altLang="zh-CN" dirty="0"/>
          </a:p>
          <a:p>
            <a:r>
              <a:rPr lang="zh-CN" altLang="en-US" dirty="0"/>
              <a:t>网络数据</a:t>
            </a:r>
            <a:endParaRPr lang="en-US" altLang="zh-CN" dirty="0"/>
          </a:p>
          <a:p>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sp>
        <p:nvSpPr>
          <p:cNvPr id="8" name="矩形 7"/>
          <p:cNvSpPr/>
          <p:nvPr/>
        </p:nvSpPr>
        <p:spPr>
          <a:xfrm>
            <a:off x="4152900" y="1493518"/>
            <a:ext cx="4572000" cy="1077218"/>
          </a:xfrm>
          <a:prstGeom prst="rect">
            <a:avLst/>
          </a:prstGeom>
        </p:spPr>
        <p:txBody>
          <a:bodyPr>
            <a:spAutoFit/>
          </a:bodyPr>
          <a:lstStyle/>
          <a:p>
            <a:r>
              <a:rPr lang="en-US" altLang="zh-CN" b="1" dirty="0">
                <a:solidFill>
                  <a:srgbClr val="FF0000"/>
                </a:solidFill>
                <a:latin typeface="微软雅黑" panose="020B0503020204020204" charset="-122"/>
                <a:ea typeface="微软雅黑" panose="020B0503020204020204" charset="-122"/>
                <a:sym typeface="微软雅黑" panose="020B0503020204020204" charset="-122"/>
              </a:rPr>
              <a:t> </a:t>
            </a:r>
            <a:r>
              <a:rPr lang="zh-CN" altLang="en-US" b="1" dirty="0">
                <a:solidFill>
                  <a:srgbClr val="FF0000"/>
                </a:solidFill>
                <a:latin typeface="微软雅黑" panose="020B0503020204020204" charset="-122"/>
                <a:ea typeface="微软雅黑" panose="020B0503020204020204" charset="-122"/>
                <a:sym typeface="微软雅黑" panose="020B0503020204020204" charset="-122"/>
              </a:rPr>
              <a:t>网络空间</a:t>
            </a:r>
            <a:r>
              <a:rPr lang="en-US" altLang="zh-CN" b="1" dirty="0">
                <a:solidFill>
                  <a:srgbClr val="FF0000"/>
                </a:solidFill>
                <a:latin typeface="微软雅黑" panose="020B0503020204020204" charset="-122"/>
                <a:ea typeface="微软雅黑" panose="020B0503020204020204" charset="-122"/>
                <a:sym typeface="微软雅黑" panose="020B0503020204020204" charset="-122"/>
              </a:rPr>
              <a:t> </a:t>
            </a:r>
            <a:r>
              <a:rPr lang="zh-CN" altLang="en-US" b="1" dirty="0">
                <a:solidFill>
                  <a:srgbClr val="595959"/>
                </a:solidFill>
                <a:latin typeface="微软雅黑" panose="020B0503020204020204" charset="-122"/>
                <a:ea typeface="微软雅黑" panose="020B0503020204020204" charset="-122"/>
                <a:sym typeface="微软雅黑" panose="020B0503020204020204" charset="-122"/>
              </a:rPr>
              <a:t>已成为领土、领海、领空、太空之外的</a:t>
            </a:r>
            <a:r>
              <a:rPr lang="en-US" altLang="zh-CN" b="1" dirty="0">
                <a:solidFill>
                  <a:srgbClr val="FF0000"/>
                </a:solidFill>
                <a:ea typeface="微软雅黑" panose="020B0503020204020204" charset="-122"/>
                <a:sym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sym typeface="微软雅黑" panose="020B0503020204020204" charset="-122"/>
              </a:rPr>
              <a:t>第五空间</a:t>
            </a:r>
            <a:r>
              <a:rPr lang="en-US" altLang="zh-CN" b="1" dirty="0">
                <a:solidFill>
                  <a:srgbClr val="FF0000"/>
                </a:solidFill>
                <a:ea typeface="微软雅黑" panose="020B0503020204020204" charset="-122"/>
                <a:sym typeface="微软雅黑" panose="020B0503020204020204" charset="-122"/>
              </a:rPr>
              <a:t>”</a:t>
            </a:r>
            <a:r>
              <a:rPr lang="zh-CN" altLang="en-US" b="1" dirty="0">
                <a:solidFill>
                  <a:srgbClr val="FF0000"/>
                </a:solidFill>
                <a:ea typeface="微软雅黑" panose="020B0503020204020204" charset="-122"/>
                <a:sym typeface="微软雅黑" panose="020B0503020204020204" charset="-122"/>
              </a:rPr>
              <a:t>或人类“第二类生存空间”</a:t>
            </a:r>
            <a:r>
              <a:rPr lang="zh-CN" altLang="en-US" sz="2800" b="1" dirty="0">
                <a:solidFill>
                  <a:srgbClr val="595959"/>
                </a:solidFill>
                <a:latin typeface="微软雅黑" panose="020B0503020204020204" charset="-122"/>
                <a:ea typeface="微软雅黑" panose="020B0503020204020204" charset="-122"/>
                <a:sym typeface="微软雅黑" panose="020B0503020204020204" charset="-122"/>
              </a:rPr>
              <a:t>成为国家主权延伸的新疆域</a:t>
            </a:r>
            <a:endParaRPr lang="zh-CN" altLang="en-US" dirty="0"/>
          </a:p>
        </p:txBody>
      </p:sp>
      <p:pic>
        <p:nvPicPr>
          <p:cNvPr id="10" name="图片 9">
            <a:extLst>
              <a:ext uri="{FF2B5EF4-FFF2-40B4-BE49-F238E27FC236}">
                <a16:creationId xmlns:a16="http://schemas.microsoft.com/office/drawing/2014/main" id="{5FE4A339-BA4B-43EA-B6BB-7601FDAC2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464" y="2754977"/>
            <a:ext cx="4762500" cy="3181350"/>
          </a:xfrm>
          <a:prstGeom prst="rect">
            <a:avLst/>
          </a:prstGeom>
        </p:spPr>
      </p:pic>
    </p:spTree>
    <p:extLst>
      <p:ext uri="{BB962C8B-B14F-4D97-AF65-F5344CB8AC3E}">
        <p14:creationId xmlns:p14="http://schemas.microsoft.com/office/powerpoint/2010/main" val="3794460653"/>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14880</TotalTime>
  <Words>2761</Words>
  <Application>Microsoft Office PowerPoint</Application>
  <PresentationFormat>全屏显示(4:3)</PresentationFormat>
  <Paragraphs>418</Paragraphs>
  <Slides>59</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7" baseType="lpstr">
      <vt:lpstr>黑体</vt:lpstr>
      <vt:lpstr>宋体</vt:lpstr>
      <vt:lpstr>微软雅黑</vt:lpstr>
      <vt:lpstr>Arial</vt:lpstr>
      <vt:lpstr>Times New Roman</vt:lpstr>
      <vt:lpstr>Wingdings</vt:lpstr>
      <vt:lpstr>sx272TGp_report_light</vt:lpstr>
      <vt:lpstr>Visio</vt:lpstr>
      <vt:lpstr>网络安全监管</vt:lpstr>
      <vt:lpstr>课程内容</vt:lpstr>
      <vt:lpstr>知识子域：网络安全法律体系建设</vt:lpstr>
      <vt:lpstr>计算机犯罪</vt:lpstr>
      <vt:lpstr>我国立法体系</vt:lpstr>
      <vt:lpstr>知识子域：网络安全法律体系建设</vt:lpstr>
      <vt:lpstr>各国网络安全立法的重点制度 </vt:lpstr>
      <vt:lpstr>网络安全法出台背景</vt:lpstr>
      <vt:lpstr>《网络安全法》基本概念</vt:lpstr>
      <vt:lpstr>网络安全法主要结构</vt:lpstr>
      <vt:lpstr>第一章 总则</vt:lpstr>
      <vt:lpstr>第二章 网络安全支持与促进</vt:lpstr>
      <vt:lpstr>第三章 网络运行安全</vt:lpstr>
      <vt:lpstr>第三章 网络运行安全</vt:lpstr>
      <vt:lpstr>第三章 网络运行安全</vt:lpstr>
      <vt:lpstr>第三章 网络运行安全</vt:lpstr>
      <vt:lpstr>第三章 网络运行安全</vt:lpstr>
      <vt:lpstr>第三章 网络运行安全</vt:lpstr>
      <vt:lpstr>第三章 网络运行安全</vt:lpstr>
      <vt:lpstr>第三章 网络运行安全</vt:lpstr>
      <vt:lpstr>第四章 网络信息安全</vt:lpstr>
      <vt:lpstr>第四章 网络信息安全</vt:lpstr>
      <vt:lpstr>第四章 网络信息安全</vt:lpstr>
      <vt:lpstr>第四章 网络信息安全</vt:lpstr>
      <vt:lpstr>第四章 网络信息安全</vt:lpstr>
      <vt:lpstr>第五章 监测预警与应急处置</vt:lpstr>
      <vt:lpstr>第六章 法律责任</vt:lpstr>
      <vt:lpstr>网络安全相关法规</vt:lpstr>
      <vt:lpstr>知识子域：国家网络安全政策</vt:lpstr>
      <vt:lpstr>国家网络空间安全战略</vt:lpstr>
      <vt:lpstr>网络安全等级保护政策</vt:lpstr>
      <vt:lpstr>知识子域：网络安全道德准则</vt:lpstr>
      <vt:lpstr>道德约束</vt:lpstr>
      <vt:lpstr>计算机职业道德准则</vt:lpstr>
      <vt:lpstr>知识子域：信息安全标准</vt:lpstr>
      <vt:lpstr>标准</vt:lpstr>
      <vt:lpstr>标准化</vt:lpstr>
      <vt:lpstr>标准化组织</vt:lpstr>
      <vt:lpstr>我国标准化组织</vt:lpstr>
      <vt:lpstr>全国信息安全标准化技术委员会</vt:lpstr>
      <vt:lpstr>我国标准分类</vt:lpstr>
      <vt:lpstr>我国信息安全标准体系</vt:lpstr>
      <vt:lpstr>基础类标准</vt:lpstr>
      <vt:lpstr>技术与机制标准</vt:lpstr>
      <vt:lpstr>管理与服务标准</vt:lpstr>
      <vt:lpstr>测评标准 </vt:lpstr>
      <vt:lpstr>知识子域：信息安全标准</vt:lpstr>
      <vt:lpstr>信息安全等级保护标准体系</vt:lpstr>
      <vt:lpstr>信息安全等级保护标准体系</vt:lpstr>
      <vt:lpstr>信息安全等级保护标准体系</vt:lpstr>
      <vt:lpstr>等级保护工作流程</vt:lpstr>
      <vt:lpstr>定级与备案</vt:lpstr>
      <vt:lpstr>差距分析</vt:lpstr>
      <vt:lpstr>建设整改</vt:lpstr>
      <vt:lpstr>等级保护要求体系</vt:lpstr>
      <vt:lpstr>等级保护扩展要求</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信息安全监管</dc:title>
  <dc:creator>程晓峰; 沈传宁</dc:creator>
  <cp:lastModifiedBy>shencn</cp:lastModifiedBy>
  <cp:revision>892</cp:revision>
  <dcterms:created xsi:type="dcterms:W3CDTF">2009-02-11T06:13:22Z</dcterms:created>
  <dcterms:modified xsi:type="dcterms:W3CDTF">2019-02-14T06:08:16Z</dcterms:modified>
  <cp:version>V4.1</cp:version>
</cp:coreProperties>
</file>